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70" r:id="rId2"/>
    <p:sldId id="297" r:id="rId3"/>
    <p:sldId id="298" r:id="rId4"/>
    <p:sldId id="331" r:id="rId5"/>
    <p:sldId id="299" r:id="rId6"/>
    <p:sldId id="300" r:id="rId7"/>
    <p:sldId id="301" r:id="rId8"/>
    <p:sldId id="302" r:id="rId9"/>
    <p:sldId id="303" r:id="rId10"/>
    <p:sldId id="330" r:id="rId11"/>
    <p:sldId id="332" r:id="rId12"/>
    <p:sldId id="333" r:id="rId13"/>
    <p:sldId id="335" r:id="rId14"/>
    <p:sldId id="336" r:id="rId15"/>
    <p:sldId id="337" r:id="rId16"/>
    <p:sldId id="304" r:id="rId17"/>
    <p:sldId id="305" r:id="rId18"/>
    <p:sldId id="306" r:id="rId19"/>
    <p:sldId id="307" r:id="rId20"/>
    <p:sldId id="308" r:id="rId21"/>
    <p:sldId id="334" r:id="rId22"/>
    <p:sldId id="309" r:id="rId23"/>
    <p:sldId id="338" r:id="rId24"/>
    <p:sldId id="340" r:id="rId25"/>
    <p:sldId id="310" r:id="rId26"/>
    <p:sldId id="311" r:id="rId27"/>
    <p:sldId id="341" r:id="rId28"/>
    <p:sldId id="343" r:id="rId29"/>
    <p:sldId id="342" r:id="rId30"/>
    <p:sldId id="344" r:id="rId31"/>
    <p:sldId id="312" r:id="rId32"/>
    <p:sldId id="346" r:id="rId33"/>
    <p:sldId id="345" r:id="rId34"/>
    <p:sldId id="313" r:id="rId35"/>
    <p:sldId id="314" r:id="rId36"/>
    <p:sldId id="315" r:id="rId37"/>
    <p:sldId id="354" r:id="rId38"/>
    <p:sldId id="355" r:id="rId39"/>
    <p:sldId id="356" r:id="rId40"/>
    <p:sldId id="316" r:id="rId41"/>
    <p:sldId id="317" r:id="rId42"/>
    <p:sldId id="318" r:id="rId43"/>
    <p:sldId id="321" r:id="rId44"/>
    <p:sldId id="322" r:id="rId45"/>
    <p:sldId id="323" r:id="rId46"/>
    <p:sldId id="324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25" r:id="rId55"/>
    <p:sldId id="328" r:id="rId56"/>
    <p:sldId id="296" r:id="rId5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4E8A3-EC81-49D4-9057-0DC63CE113EA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C04B0-5B91-418F-AC12-6B78ED4A4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8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5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6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8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1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9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5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9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7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2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9B5D-D8AE-4476-B1A2-C3258E3A5D2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operator.html#mapping-operators-to-functio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716" y="688063"/>
            <a:ext cx="9144000" cy="48073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>ЛЕКЦІЇ </a:t>
            </a:r>
            <a:r>
              <a:rPr lang="en-US" b="1" dirty="0" smtClean="0">
                <a:latin typeface="+mn-lt"/>
              </a:rPr>
              <a:t>6-7</a:t>
            </a: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 smtClean="0">
                <a:latin typeface="+mn-lt"/>
              </a:rPr>
              <a:t>Об’єктно-орієнтоване програмування </a:t>
            </a:r>
            <a:br>
              <a:rPr lang="uk-UA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>в мові </a:t>
            </a:r>
            <a:r>
              <a:rPr lang="en-US" b="1" dirty="0" smtClean="0">
                <a:latin typeface="+mn-lt"/>
              </a:rPr>
              <a:t>Python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20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83" y="65252"/>
            <a:ext cx="11697078" cy="6482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i="1" dirty="0" smtClean="0"/>
              <a:t>If __name__  == “__main__”</a:t>
            </a:r>
          </a:p>
          <a:p>
            <a:pPr marL="0" indent="0">
              <a:buNone/>
            </a:pPr>
            <a:r>
              <a:rPr lang="uk-UA" sz="1600" dirty="0"/>
              <a:t>Коли </a:t>
            </a:r>
            <a:r>
              <a:rPr lang="uk-UA" sz="1600" dirty="0" smtClean="0"/>
              <a:t>інтерпретатор </a:t>
            </a:r>
            <a:r>
              <a:rPr lang="en-US" sz="1600" dirty="0"/>
              <a:t>Python </a:t>
            </a:r>
            <a:r>
              <a:rPr lang="uk-UA" sz="1600" dirty="0"/>
              <a:t>зчитує </a:t>
            </a:r>
            <a:r>
              <a:rPr lang="uk-UA" sz="1600" dirty="0" smtClean="0"/>
              <a:t>файл з кодом, </a:t>
            </a:r>
            <a:r>
              <a:rPr lang="uk-UA" sz="1600" dirty="0"/>
              <a:t>він спочатку визначає кілька спеціальних змінних. </a:t>
            </a:r>
            <a:r>
              <a:rPr lang="uk-UA" sz="1600" dirty="0" smtClean="0"/>
              <a:t>Одна з них - змінна </a:t>
            </a:r>
            <a:r>
              <a:rPr lang="uk-UA" sz="1600" b="1" i="1" dirty="0"/>
              <a:t>__</a:t>
            </a:r>
            <a:r>
              <a:rPr lang="en-US" sz="1600" b="1" i="1" dirty="0"/>
              <a:t>name</a:t>
            </a:r>
            <a:r>
              <a:rPr lang="en-US" sz="1600" b="1" i="1" dirty="0" smtClean="0"/>
              <a:t>__</a:t>
            </a:r>
            <a:endParaRPr lang="ru-RU" sz="1600" b="1" i="1" dirty="0" smtClean="0"/>
          </a:p>
          <a:p>
            <a:pPr marL="0" indent="0">
              <a:buNone/>
            </a:pPr>
            <a:r>
              <a:rPr lang="ru-RU" sz="1600" dirty="0"/>
              <a:t>Якщо </a:t>
            </a:r>
            <a:r>
              <a:rPr lang="ru-RU" sz="1600" dirty="0" smtClean="0"/>
              <a:t>модуль </a:t>
            </a:r>
            <a:r>
              <a:rPr lang="ru-RU" sz="1600" dirty="0"/>
              <a:t>(вихідний файл</a:t>
            </a:r>
            <a:r>
              <a:rPr lang="ru-RU" sz="1600" dirty="0" smtClean="0"/>
              <a:t>) запуска</a:t>
            </a:r>
            <a:r>
              <a:rPr lang="uk-UA" sz="1600" dirty="0" smtClean="0"/>
              <a:t>ється</a:t>
            </a:r>
            <a:r>
              <a:rPr lang="ru-RU" sz="1600" dirty="0" smtClean="0"/>
              <a:t> </a:t>
            </a:r>
            <a:r>
              <a:rPr lang="ru-RU" sz="1600" dirty="0"/>
              <a:t>в якості основної програми, </a:t>
            </a:r>
            <a:r>
              <a:rPr lang="ru-RU" sz="1600" dirty="0" smtClean="0"/>
              <a:t>інтерпретатор </a:t>
            </a:r>
            <a:r>
              <a:rPr lang="ru-RU" sz="1600" dirty="0"/>
              <a:t>призначить </a:t>
            </a:r>
            <a:r>
              <a:rPr lang="ru-RU" sz="1600" dirty="0" smtClean="0"/>
              <a:t>значеня  </a:t>
            </a:r>
            <a:r>
              <a:rPr lang="ru-RU" sz="1600" b="1" i="1" dirty="0"/>
              <a:t>"__main__"</a:t>
            </a:r>
            <a:r>
              <a:rPr lang="ru-RU" sz="1600" dirty="0"/>
              <a:t> </a:t>
            </a:r>
            <a:r>
              <a:rPr lang="ru-RU" sz="1600" dirty="0" smtClean="0"/>
              <a:t>змінній </a:t>
            </a:r>
            <a:r>
              <a:rPr lang="ru-RU" sz="1600" b="1" i="1" dirty="0"/>
              <a:t>__name</a:t>
            </a:r>
            <a:r>
              <a:rPr lang="ru-RU" sz="1600" b="1" i="1" dirty="0" smtClean="0"/>
              <a:t>__</a:t>
            </a:r>
            <a:r>
              <a:rPr lang="ru-RU" sz="1600" dirty="0" smtClean="0"/>
              <a:t>. </a:t>
            </a:r>
            <a:r>
              <a:rPr lang="en-US" sz="1600" b="1" i="1" dirty="0" smtClean="0"/>
              <a:t> </a:t>
            </a:r>
            <a:r>
              <a:rPr lang="uk-UA" sz="1600" dirty="0" smtClean="0"/>
              <a:t>Але якщо файл з кодом (функція, класи і т.д.) імпортується в інший файл, то змінна </a:t>
            </a:r>
            <a:r>
              <a:rPr lang="ru-RU" sz="1600" b="1" dirty="0"/>
              <a:t>__name</a:t>
            </a:r>
            <a:r>
              <a:rPr lang="ru-RU" sz="1600" b="1" dirty="0" smtClean="0"/>
              <a:t>__ </a:t>
            </a:r>
            <a:r>
              <a:rPr lang="ru-RU" sz="1600" dirty="0" smtClean="0"/>
              <a:t>отримає в якості значення ім’я модуля, що імпортується.</a:t>
            </a:r>
          </a:p>
          <a:p>
            <a:pPr marL="0" indent="0">
              <a:buNone/>
            </a:pPr>
            <a:r>
              <a:rPr lang="ru-RU" sz="1600" dirty="0" smtClean="0"/>
              <a:t>Приклад. Нехай є два файли</a:t>
            </a:r>
            <a:r>
              <a:rPr lang="en-US" sz="1600" dirty="0" smtClean="0"/>
              <a:t> </a:t>
            </a:r>
            <a:r>
              <a:rPr lang="en-US" sz="1600" b="1" i="1" dirty="0" smtClean="0"/>
              <a:t>just_file.py</a:t>
            </a:r>
            <a:r>
              <a:rPr lang="en-US" sz="1600" dirty="0" smtClean="0"/>
              <a:t> </a:t>
            </a:r>
            <a:r>
              <a:rPr lang="uk-UA" sz="1600" dirty="0" smtClean="0"/>
              <a:t>і </a:t>
            </a:r>
            <a:r>
              <a:rPr lang="en-US" sz="1600" b="1" i="1" dirty="0" smtClean="0"/>
              <a:t>for_fun.py</a:t>
            </a:r>
            <a:r>
              <a:rPr lang="ru-RU" sz="1600" dirty="0" smtClean="0"/>
              <a:t>: </a:t>
            </a:r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Якщо його виконати окремо</a:t>
            </a:r>
            <a:endParaRPr lang="ru-RU" sz="1600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9286" y="1990648"/>
            <a:ext cx="5851282" cy="263149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=================  Це файл for_fun.py ====================#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some_func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 функція some_func з файлу for_fun.py"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При імпортуванні модулю весь код модуля читається і виконується повністю!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Але що робити, якщо ми хочемо запускати функцію в файлі коли використовуємо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його окремо і не запускати її якщо просто потрібно імпортувати цю функцію в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інший файл і використовувати її там?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some_func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ось ця частина коду виконається якщо наша функція буде імпортована"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86" y="5001242"/>
            <a:ext cx="3219450" cy="391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8789" y="1618299"/>
            <a:ext cx="5760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/>
              <a:t>Але якщо ми хочемо використати нашу функцію в іншому файлі</a:t>
            </a:r>
            <a:endParaRPr lang="ru-RU" sz="1600" dirty="0"/>
          </a:p>
        </p:txBody>
      </p:sp>
      <p:sp>
        <p:nvSpPr>
          <p:cNvPr id="9" name="Rectangle 8"/>
          <p:cNvSpPr/>
          <p:nvPr/>
        </p:nvSpPr>
        <p:spPr>
          <a:xfrm>
            <a:off x="6129196" y="3203212"/>
            <a:ext cx="1403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/>
              <a:t>То отримаємо</a:t>
            </a:r>
            <a:endParaRPr lang="ru-RU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68" y="3584493"/>
            <a:ext cx="5276850" cy="590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4511" y="5590878"/>
            <a:ext cx="11528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Чому це працює саме так? </a:t>
            </a:r>
          </a:p>
          <a:p>
            <a:r>
              <a:rPr lang="uk-UA" sz="1600" dirty="0" smtClean="0"/>
              <a:t>Іноді необхідно написати </a:t>
            </a:r>
            <a:r>
              <a:rPr lang="uk-UA" sz="1600" dirty="0"/>
              <a:t>файл .</a:t>
            </a:r>
            <a:r>
              <a:rPr lang="en-US" sz="1600" dirty="0" err="1"/>
              <a:t>py</a:t>
            </a:r>
            <a:r>
              <a:rPr lang="en-US" sz="1600" dirty="0"/>
              <a:t>, </a:t>
            </a:r>
            <a:r>
              <a:rPr lang="uk-UA" sz="1600" dirty="0"/>
              <a:t>який може використовуватися іншими програмами </a:t>
            </a:r>
            <a:r>
              <a:rPr lang="uk-UA" sz="1600" dirty="0" smtClean="0"/>
              <a:t>і/або </a:t>
            </a:r>
            <a:r>
              <a:rPr lang="uk-UA" sz="1600" dirty="0"/>
              <a:t>модулями як модуль, а також може бути запущений як </a:t>
            </a:r>
            <a:r>
              <a:rPr lang="uk-UA" sz="1600" dirty="0" smtClean="0"/>
              <a:t>самостійна програма</a:t>
            </a:r>
            <a:r>
              <a:rPr lang="uk-UA" sz="1600" dirty="0"/>
              <a:t>. </a:t>
            </a:r>
            <a:r>
              <a:rPr lang="uk-UA" sz="1600" dirty="0" smtClean="0"/>
              <a:t>Останній варіант часто зустрічається для написання тестів і демонстрації роботи модулів.</a:t>
            </a:r>
            <a:endParaRPr lang="uk-UA" sz="1600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328907" y="1999580"/>
            <a:ext cx="5202258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=================  Це файл </a:t>
            </a:r>
            <a:r>
              <a:rPr lang="en-US" altLang="ru-RU" sz="1200" i="1" dirty="0" smtClean="0">
                <a:solidFill>
                  <a:srgbClr val="546E7A"/>
                </a:solidFill>
                <a:latin typeface="JetBrains Mono"/>
              </a:rPr>
              <a:t>just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_file.py ====================#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for_fun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some_func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some_func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8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23" y="135802"/>
            <a:ext cx="11660863" cy="6545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 smtClean="0"/>
              <a:t>Атрибути</a:t>
            </a:r>
          </a:p>
          <a:p>
            <a:pPr marL="0" indent="0">
              <a:buNone/>
            </a:pPr>
            <a:r>
              <a:rPr lang="uk-UA" sz="1600" dirty="0" smtClean="0"/>
              <a:t>Атрибут класу/об'єкта -будь-який </a:t>
            </a:r>
            <a:r>
              <a:rPr lang="uk-UA" sz="1600" dirty="0"/>
              <a:t>елемент </a:t>
            </a:r>
            <a:r>
              <a:rPr lang="uk-UA" sz="1600" dirty="0" smtClean="0"/>
              <a:t>класу/об'єкта </a:t>
            </a:r>
            <a:r>
              <a:rPr lang="uk-UA" sz="1600" dirty="0"/>
              <a:t>(</a:t>
            </a:r>
            <a:r>
              <a:rPr lang="uk-UA" sz="1600" dirty="0" smtClean="0"/>
              <a:t>змінна, </a:t>
            </a:r>
            <a:r>
              <a:rPr lang="uk-UA" sz="1600" dirty="0"/>
              <a:t>метод, підклас), на який ми можемо послатися через символ </a:t>
            </a:r>
            <a:r>
              <a:rPr lang="uk-UA" sz="1600" dirty="0" smtClean="0"/>
              <a:t>крапки. Тобто: </a:t>
            </a:r>
            <a:r>
              <a:rPr lang="uk-UA" sz="1600" b="1" i="1" dirty="0"/>
              <a:t>MyClass. </a:t>
            </a:r>
            <a:r>
              <a:rPr lang="uk-UA" sz="1600" b="1" i="1" dirty="0" smtClean="0"/>
              <a:t>атрибут </a:t>
            </a:r>
            <a:r>
              <a:rPr lang="uk-UA" sz="1600" dirty="0"/>
              <a:t>або </a:t>
            </a:r>
            <a:r>
              <a:rPr lang="uk-UA" sz="1600" b="1" i="1" dirty="0" smtClean="0"/>
              <a:t>my_object.атрибут</a:t>
            </a:r>
            <a:r>
              <a:rPr lang="uk-UA" sz="1600" dirty="0" smtClean="0"/>
              <a:t>. </a:t>
            </a:r>
          </a:p>
          <a:p>
            <a:pPr marL="0" indent="0">
              <a:buNone/>
            </a:pPr>
            <a:r>
              <a:rPr lang="uk-UA" sz="1600" dirty="0" smtClean="0"/>
              <a:t>Всі </a:t>
            </a:r>
            <a:r>
              <a:rPr lang="uk-UA" sz="1600" dirty="0"/>
              <a:t>атрибути можна розділити на 2 групи: </a:t>
            </a:r>
            <a:endParaRPr lang="uk-UA" sz="1600" dirty="0" smtClean="0"/>
          </a:p>
          <a:p>
            <a:pPr>
              <a:spcBef>
                <a:spcPts val="0"/>
              </a:spcBef>
            </a:pPr>
            <a:r>
              <a:rPr lang="uk-UA" sz="1600" dirty="0" smtClean="0"/>
              <a:t>Вбудовані </a:t>
            </a:r>
            <a:r>
              <a:rPr lang="uk-UA" sz="1600" dirty="0"/>
              <a:t>(службові) атрибути </a:t>
            </a:r>
            <a:endParaRPr lang="uk-UA" sz="1600" dirty="0" smtClean="0"/>
          </a:p>
          <a:p>
            <a:pPr>
              <a:spcBef>
                <a:spcPts val="0"/>
              </a:spcBef>
            </a:pPr>
            <a:r>
              <a:rPr lang="uk-UA" sz="1600" dirty="0" smtClean="0"/>
              <a:t>Користувацькі атрибути</a:t>
            </a:r>
          </a:p>
          <a:p>
            <a:pPr marL="0" indent="0">
              <a:spcBef>
                <a:spcPts val="0"/>
              </a:spcBef>
              <a:buNone/>
            </a:pPr>
            <a:endParaRPr lang="uk-UA" sz="1600" dirty="0"/>
          </a:p>
          <a:p>
            <a:pPr marL="987425" indent="0">
              <a:spcBef>
                <a:spcPts val="0"/>
              </a:spcBef>
              <a:buNone/>
            </a:pPr>
            <a:r>
              <a:rPr lang="uk-UA" sz="1600" b="1" dirty="0" smtClean="0"/>
              <a:t>Вбудовані атрибути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Всі </a:t>
            </a:r>
            <a:r>
              <a:rPr lang="uk-UA" sz="1600" dirty="0"/>
              <a:t>класи в Python (починаючи з 3-й версії) мають один загальний батьківський клас - </a:t>
            </a:r>
            <a:r>
              <a:rPr lang="uk-UA" sz="1600" b="1" i="1" dirty="0"/>
              <a:t>object</a:t>
            </a:r>
            <a:r>
              <a:rPr lang="uk-UA" sz="1600" dirty="0"/>
              <a:t>. Це означає, що коли </a:t>
            </a:r>
            <a:r>
              <a:rPr lang="uk-UA" sz="1600" dirty="0" smtClean="0"/>
              <a:t>створюється новий </a:t>
            </a:r>
            <a:r>
              <a:rPr lang="uk-UA" sz="1600" dirty="0"/>
              <a:t>клас, </a:t>
            </a:r>
            <a:r>
              <a:rPr lang="uk-UA" sz="1600" dirty="0" smtClean="0"/>
              <a:t>він неявно </a:t>
            </a:r>
            <a:r>
              <a:rPr lang="uk-UA" sz="1600" dirty="0"/>
              <a:t>успадковуєте його від класу </a:t>
            </a:r>
            <a:r>
              <a:rPr lang="uk-UA" sz="1600" b="1" i="1" dirty="0"/>
              <a:t>object</a:t>
            </a:r>
            <a:r>
              <a:rPr lang="uk-UA" sz="1600" dirty="0"/>
              <a:t>, і тому </a:t>
            </a:r>
            <a:r>
              <a:rPr lang="uk-UA" sz="1600" dirty="0" smtClean="0"/>
              <a:t>створений </a:t>
            </a:r>
            <a:r>
              <a:rPr lang="uk-UA" sz="1600" dirty="0"/>
              <a:t>клас успадковує його атрибути. Саме їх </a:t>
            </a:r>
            <a:r>
              <a:rPr lang="uk-UA" sz="1600" dirty="0" smtClean="0"/>
              <a:t>і називають </a:t>
            </a:r>
            <a:r>
              <a:rPr lang="uk-UA" sz="1600" dirty="0"/>
              <a:t>вбудованими (службовими). </a:t>
            </a: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Ось </a:t>
            </a:r>
            <a:r>
              <a:rPr lang="uk-UA" sz="1600" dirty="0"/>
              <a:t>деякі з них (зауважте, що в списку є як поля, так і методи):</a:t>
            </a:r>
            <a:endParaRPr lang="uk-UA" sz="1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438304"/>
              </p:ext>
            </p:extLst>
          </p:nvPr>
        </p:nvGraphicFramePr>
        <p:xfrm>
          <a:off x="190123" y="3151835"/>
          <a:ext cx="7025490" cy="3551469"/>
        </p:xfrm>
        <a:graphic>
          <a:graphicData uri="http://schemas.openxmlformats.org/drawingml/2006/table">
            <a:tbl>
              <a:tblPr/>
              <a:tblGrid>
                <a:gridCol w="2107647"/>
                <a:gridCol w="3512745"/>
                <a:gridCol w="1405098"/>
              </a:tblGrid>
              <a:tr h="276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Атрибут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Призначення</a:t>
                      </a:r>
                      <a:endParaRPr lang="ru-RU" sz="14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Тип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4458">
                <a:tc>
                  <a:txBody>
                    <a:bodyPr/>
                    <a:lstStyle/>
                    <a:p>
                      <a:r>
                        <a:rPr lang="en-US" sz="1200" dirty="0"/>
                        <a:t>__new__(</a:t>
                      </a:r>
                      <a:r>
                        <a:rPr lang="en-US" sz="1200" dirty="0" err="1"/>
                        <a:t>cls</a:t>
                      </a:r>
                      <a:r>
                        <a:rPr lang="en-US" sz="1200" dirty="0"/>
                        <a:t>[, ...])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Конструктор. Створює екземпляр (об'єкт) класу. Сам клас передається в якості аргументу. </a:t>
                      </a:r>
                      <a:endParaRPr lang="ru-RU" sz="12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Функція</a:t>
                      </a:r>
                      <a:endParaRPr lang="ru-RU" sz="12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4458">
                <a:tc>
                  <a:txBody>
                    <a:bodyPr/>
                    <a:lstStyle/>
                    <a:p>
                      <a:r>
                        <a:rPr lang="en-US" sz="1200"/>
                        <a:t>__init__(self[, ...])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Конструктор. Створює екземпляр (об'єкт) класу. Сам клас передається в якості аргументу. </a:t>
                      </a:r>
                      <a:endParaRPr lang="ru-RU" sz="12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Функція</a:t>
                      </a:r>
                      <a:endParaRPr lang="ru-RU" sz="12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4458">
                <a:tc>
                  <a:txBody>
                    <a:bodyPr/>
                    <a:lstStyle/>
                    <a:p>
                      <a:r>
                        <a:rPr lang="en-US" sz="1200"/>
                        <a:t>__del__(self)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Деструктор. Викликається при видаленні об'єкта складальником сміття </a:t>
                      </a:r>
                      <a:endParaRPr lang="ru-RU" sz="12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Функція</a:t>
                      </a:r>
                      <a:endParaRPr lang="ru-RU" sz="12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6833">
                <a:tc>
                  <a:txBody>
                    <a:bodyPr/>
                    <a:lstStyle/>
                    <a:p>
                      <a:r>
                        <a:rPr lang="en-US" sz="1200"/>
                        <a:t>__str__(self)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Повертає строкове представлення об'єкту. </a:t>
                      </a:r>
                      <a:endParaRPr lang="ru-RU" sz="12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Функція</a:t>
                      </a:r>
                      <a:endParaRPr lang="ru-RU" sz="12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6833">
                <a:tc>
                  <a:txBody>
                    <a:bodyPr/>
                    <a:lstStyle/>
                    <a:p>
                      <a:r>
                        <a:rPr lang="en-US" sz="1200"/>
                        <a:t>__hash__(self)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Повертає хеш-суму об'єкта. </a:t>
                      </a:r>
                      <a:endParaRPr lang="ru-RU" sz="12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Функція</a:t>
                      </a:r>
                      <a:endParaRPr lang="ru-RU" sz="12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4458">
                <a:tc>
                  <a:txBody>
                    <a:bodyPr/>
                    <a:lstStyle/>
                    <a:p>
                      <a:r>
                        <a:rPr lang="en-US" sz="1200"/>
                        <a:t>__setattr__(self, attr, val)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Створює новий атрибут для об'єкта класу з ім'ям </a:t>
                      </a:r>
                      <a:r>
                        <a:rPr lang="en-US" sz="1200" dirty="0" err="1" smtClean="0"/>
                        <a:t>attr</a:t>
                      </a:r>
                      <a:r>
                        <a:rPr lang="en-US" sz="1200" dirty="0" smtClean="0"/>
                        <a:t> </a:t>
                      </a:r>
                      <a:r>
                        <a:rPr lang="uk-UA" sz="1200" dirty="0" smtClean="0"/>
                        <a:t>і значенням </a:t>
                      </a:r>
                      <a:r>
                        <a:rPr lang="en-US" sz="1200" dirty="0" err="1" smtClean="0"/>
                        <a:t>val</a:t>
                      </a:r>
                      <a:r>
                        <a:rPr lang="en-US" sz="1200" dirty="0" smtClean="0"/>
                        <a:t> </a:t>
                      </a:r>
                      <a:endParaRPr lang="ru-RU" sz="12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Функція</a:t>
                      </a:r>
                      <a:endParaRPr lang="ru-RU" sz="12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6833">
                <a:tc>
                  <a:txBody>
                    <a:bodyPr/>
                    <a:lstStyle/>
                    <a:p>
                      <a:r>
                        <a:rPr lang="en-US" sz="1200"/>
                        <a:t>__doc__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Документація класу. </a:t>
                      </a:r>
                      <a:endParaRPr lang="ru-RU" sz="12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Строка (тип </a:t>
                      </a:r>
                      <a:r>
                        <a:rPr lang="en-US" sz="1200"/>
                        <a:t>str)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4458">
                <a:tc>
                  <a:txBody>
                    <a:bodyPr/>
                    <a:lstStyle/>
                    <a:p>
                      <a:r>
                        <a:rPr lang="en-US" sz="1200"/>
                        <a:t>__dict__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Словник, в якому зберігається простір імен класу </a:t>
                      </a:r>
                      <a:endParaRPr lang="ru-RU" sz="1200" dirty="0"/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Словник </a:t>
                      </a:r>
                      <a:r>
                        <a:rPr lang="ru-RU" sz="1200" dirty="0"/>
                        <a:t>(тип </a:t>
                      </a:r>
                      <a:r>
                        <a:rPr lang="en-US" sz="1200" dirty="0" err="1"/>
                        <a:t>dict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85320" marR="85320" marT="42660" marB="42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432894" y="3200213"/>
            <a:ext cx="44180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В теорії ООП </a:t>
            </a:r>
            <a:r>
              <a:rPr lang="uk-UA" sz="1400" i="1" dirty="0"/>
              <a:t>конструктор</a:t>
            </a:r>
            <a:r>
              <a:rPr lang="uk-UA" sz="1400" dirty="0"/>
              <a:t> класу - це спеціальний блок інструкцій, який викликається при створенні об'єкта. При роботі з </a:t>
            </a:r>
            <a:r>
              <a:rPr lang="en-US" sz="1400" dirty="0" smtClean="0"/>
              <a:t>Python</a:t>
            </a:r>
            <a:r>
              <a:rPr lang="uk-UA" sz="1400" dirty="0" smtClean="0"/>
              <a:t> </a:t>
            </a:r>
            <a:r>
              <a:rPr lang="uk-UA" sz="1400" dirty="0"/>
              <a:t>може виникнути думка, що метод </a:t>
            </a:r>
            <a:r>
              <a:rPr lang="uk-UA" sz="1400" b="1" i="1" dirty="0"/>
              <a:t>__</a:t>
            </a:r>
            <a:r>
              <a:rPr lang="en-US" sz="1400" b="1" i="1" dirty="0" err="1"/>
              <a:t>init</a:t>
            </a:r>
            <a:r>
              <a:rPr lang="en-US" sz="1400" b="1" i="1" dirty="0"/>
              <a:t> </a:t>
            </a:r>
            <a:r>
              <a:rPr lang="en-US" sz="1400" b="1" i="1" dirty="0" smtClean="0"/>
              <a:t>__(</a:t>
            </a:r>
            <a:r>
              <a:rPr lang="en-US" sz="1400" b="1" i="1" dirty="0"/>
              <a:t>self) </a:t>
            </a:r>
            <a:r>
              <a:rPr lang="en-US" sz="1400" dirty="0"/>
              <a:t>- </a:t>
            </a:r>
            <a:r>
              <a:rPr lang="uk-UA" sz="1400" dirty="0"/>
              <a:t>це і є конструктор, але це не зовсім так. Насправді, при створенні об'єкта в </a:t>
            </a:r>
            <a:r>
              <a:rPr lang="en-US" sz="1400" dirty="0"/>
              <a:t>Python </a:t>
            </a:r>
            <a:r>
              <a:rPr lang="uk-UA" sz="1400" dirty="0"/>
              <a:t>викликається метод </a:t>
            </a:r>
            <a:r>
              <a:rPr lang="uk-UA" sz="1400" b="1" i="1" dirty="0"/>
              <a:t>__</a:t>
            </a:r>
            <a:r>
              <a:rPr lang="en-US" sz="1400" b="1" i="1" dirty="0"/>
              <a:t>new </a:t>
            </a:r>
            <a:r>
              <a:rPr lang="en-US" sz="1400" b="1" i="1" dirty="0" smtClean="0"/>
              <a:t>__(</a:t>
            </a:r>
            <a:r>
              <a:rPr lang="en-US" sz="1400" b="1" i="1" dirty="0" err="1"/>
              <a:t>cls</a:t>
            </a:r>
            <a:r>
              <a:rPr lang="en-US" sz="1400" b="1" i="1" dirty="0"/>
              <a:t>, * </a:t>
            </a:r>
            <a:r>
              <a:rPr lang="en-US" sz="1400" b="1" i="1" dirty="0" err="1"/>
              <a:t>args</a:t>
            </a:r>
            <a:r>
              <a:rPr lang="en-US" sz="1400" b="1" i="1" dirty="0"/>
              <a:t>, ** </a:t>
            </a:r>
            <a:r>
              <a:rPr lang="en-US" sz="1400" b="1" i="1" dirty="0" err="1"/>
              <a:t>kwargs</a:t>
            </a:r>
            <a:r>
              <a:rPr lang="en-US" sz="1400" b="1" i="1" dirty="0"/>
              <a:t>)</a:t>
            </a:r>
            <a:r>
              <a:rPr lang="en-US" sz="1400" dirty="0"/>
              <a:t> </a:t>
            </a:r>
            <a:r>
              <a:rPr lang="uk-UA" sz="1400" dirty="0"/>
              <a:t>і саме він є конструктором класу. </a:t>
            </a:r>
            <a:endParaRPr lang="uk-UA" sz="1400" dirty="0" smtClean="0"/>
          </a:p>
          <a:p>
            <a:r>
              <a:rPr lang="uk-UA" sz="1400" dirty="0" smtClean="0"/>
              <a:t>Також </a:t>
            </a:r>
            <a:r>
              <a:rPr lang="uk-UA" sz="1400" dirty="0"/>
              <a:t>зверніть увагу, що </a:t>
            </a:r>
            <a:r>
              <a:rPr lang="uk-UA" sz="1400" b="1" i="1" dirty="0"/>
              <a:t>__</a:t>
            </a:r>
            <a:r>
              <a:rPr lang="en-US" sz="1400" b="1" i="1" dirty="0"/>
              <a:t>new </a:t>
            </a:r>
            <a:r>
              <a:rPr lang="en-US" sz="1400" b="1" i="1" dirty="0" smtClean="0"/>
              <a:t>__()</a:t>
            </a:r>
            <a:r>
              <a:rPr lang="en-US" sz="1400" dirty="0" smtClean="0"/>
              <a:t> </a:t>
            </a:r>
            <a:r>
              <a:rPr lang="en-US" sz="1400" dirty="0"/>
              <a:t>- </a:t>
            </a:r>
            <a:r>
              <a:rPr lang="uk-UA" sz="1400" dirty="0"/>
              <a:t>це метод класу, тому його перший параметр </a:t>
            </a:r>
            <a:r>
              <a:rPr lang="en-US" sz="1400" b="1" i="1" dirty="0" err="1"/>
              <a:t>cls</a:t>
            </a:r>
            <a:r>
              <a:rPr lang="en-US" sz="1400" dirty="0"/>
              <a:t> - </a:t>
            </a:r>
            <a:r>
              <a:rPr lang="uk-UA" sz="1400" dirty="0"/>
              <a:t>посилання на поточний клас. У свою чергу, метод </a:t>
            </a:r>
            <a:r>
              <a:rPr lang="uk-UA" sz="1400" b="1" i="1" dirty="0"/>
              <a:t>__</a:t>
            </a:r>
            <a:r>
              <a:rPr lang="en-US" sz="1400" b="1" i="1" dirty="0" err="1"/>
              <a:t>init</a:t>
            </a:r>
            <a:r>
              <a:rPr lang="en-US" sz="1400" b="1" i="1" dirty="0"/>
              <a:t> </a:t>
            </a:r>
            <a:r>
              <a:rPr lang="en-US" sz="1400" b="1" i="1" dirty="0" smtClean="0"/>
              <a:t>__()</a:t>
            </a:r>
            <a:r>
              <a:rPr lang="en-US" sz="1400" dirty="0" smtClean="0"/>
              <a:t> </a:t>
            </a:r>
            <a:r>
              <a:rPr lang="uk-UA" sz="1400" dirty="0"/>
              <a:t>є так званим ініціалізатор класу. Саме цей метод перший приймає створений конструктором об'єкт</a:t>
            </a:r>
            <a:r>
              <a:rPr lang="uk-UA" sz="1400" dirty="0" smtClean="0"/>
              <a:t>. </a:t>
            </a:r>
          </a:p>
          <a:p>
            <a:r>
              <a:rPr lang="uk-UA" sz="1400" dirty="0" smtClean="0"/>
              <a:t>Метод </a:t>
            </a:r>
            <a:r>
              <a:rPr lang="uk-UA" sz="1400" b="1" i="1" dirty="0"/>
              <a:t>__</a:t>
            </a:r>
            <a:r>
              <a:rPr lang="en-US" sz="1400" b="1" i="1" dirty="0" err="1"/>
              <a:t>init</a:t>
            </a:r>
            <a:r>
              <a:rPr lang="en-US" sz="1400" b="1" i="1" dirty="0"/>
              <a:t> </a:t>
            </a:r>
            <a:r>
              <a:rPr lang="en-US" sz="1400" b="1" i="1" dirty="0" smtClean="0"/>
              <a:t>__() </a:t>
            </a:r>
            <a:r>
              <a:rPr lang="uk-UA" sz="1400" dirty="0"/>
              <a:t>часто </a:t>
            </a:r>
            <a:r>
              <a:rPr lang="uk-UA" sz="1400" dirty="0" smtClean="0"/>
              <a:t>переовизначається </a:t>
            </a:r>
            <a:r>
              <a:rPr lang="uk-UA" sz="1400" dirty="0"/>
              <a:t>всередині класу самим програмістом. Це дозволяє </a:t>
            </a:r>
            <a:r>
              <a:rPr lang="uk-UA" sz="1400" dirty="0" smtClean="0"/>
              <a:t>зручно </a:t>
            </a:r>
            <a:r>
              <a:rPr lang="uk-UA" sz="1400" dirty="0"/>
              <a:t>задавати параметри майбутнього об'єкта при його створенні. </a:t>
            </a:r>
          </a:p>
        </p:txBody>
      </p:sp>
    </p:spTree>
    <p:extLst>
      <p:ext uri="{BB962C8B-B14F-4D97-AF65-F5344CB8AC3E}">
        <p14:creationId xmlns:p14="http://schemas.microsoft.com/office/powerpoint/2010/main" val="29763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29" y="208230"/>
            <a:ext cx="11905307" cy="6536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 smtClean="0"/>
              <a:t>Користувацькі атрибути </a:t>
            </a:r>
          </a:p>
          <a:p>
            <a:pPr marL="0" indent="0">
              <a:buNone/>
            </a:pPr>
            <a:r>
              <a:rPr lang="uk-UA" sz="1600" dirty="0" smtClean="0"/>
              <a:t>Це </a:t>
            </a:r>
            <a:r>
              <a:rPr lang="uk-UA" sz="1600" dirty="0"/>
              <a:t>атрибути, які безпосередньо складають основний функціонал класу. Якщо службові атрибути успадковуються від базового класу </a:t>
            </a:r>
            <a:r>
              <a:rPr lang="uk-UA" sz="1600" b="1" i="1" dirty="0"/>
              <a:t>object</a:t>
            </a:r>
            <a:r>
              <a:rPr lang="uk-UA" sz="1600" dirty="0"/>
              <a:t>, то призначені для користувача - пишуться програмістом під час реалізації начинки класу і подальшої роботи з ним</a:t>
            </a:r>
            <a:r>
              <a:rPr lang="uk-UA" sz="1600" dirty="0" smtClean="0"/>
              <a:t>.</a:t>
            </a:r>
          </a:p>
          <a:p>
            <a:pPr marL="0" indent="0">
              <a:buNone/>
            </a:pPr>
            <a:r>
              <a:rPr lang="uk-UA" sz="1600" dirty="0" smtClean="0"/>
              <a:t>Список </a:t>
            </a:r>
            <a:r>
              <a:rPr lang="uk-UA" sz="1600" dirty="0"/>
              <a:t>атрибутів </a:t>
            </a:r>
            <a:r>
              <a:rPr lang="uk-UA" sz="1600" dirty="0" smtClean="0"/>
              <a:t>класу/об'єкта </a:t>
            </a:r>
            <a:r>
              <a:rPr lang="uk-UA" sz="1600" dirty="0"/>
              <a:t>можна отримати за допомогою команди </a:t>
            </a:r>
            <a:r>
              <a:rPr lang="uk-UA" sz="1600" b="1" i="1" dirty="0" smtClean="0"/>
              <a:t>dir()</a:t>
            </a:r>
            <a:r>
              <a:rPr lang="uk-UA" sz="1600" dirty="0"/>
              <a:t>.</a:t>
            </a:r>
            <a:r>
              <a:rPr lang="uk-UA" sz="1600" dirty="0" smtClean="0"/>
              <a:t> Якщо </a:t>
            </a:r>
            <a:r>
              <a:rPr lang="uk-UA" sz="1600" dirty="0"/>
              <a:t>взяти найпростіший клас</a:t>
            </a:r>
            <a:r>
              <a:rPr lang="uk-UA" sz="1600" dirty="0" smtClean="0"/>
              <a:t>:</a:t>
            </a:r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endParaRPr lang="uk-UA" sz="1600" b="1" dirty="0" smtClean="0"/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endParaRPr lang="uk-UA" sz="1600" b="1" dirty="0" smtClean="0"/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endParaRPr lang="uk-UA" sz="1600" b="1" dirty="0" smtClean="0"/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endParaRPr lang="uk-UA" sz="1600" b="1" dirty="0" smtClean="0"/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endParaRPr lang="uk-UA" sz="1600" b="1" dirty="0" smtClean="0"/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endParaRPr lang="uk-UA" sz="1600" b="1" dirty="0" smtClean="0"/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r>
              <a:rPr lang="uk-UA" sz="1600" dirty="0" smtClean="0"/>
              <a:t>Як бачите, </a:t>
            </a:r>
            <a:r>
              <a:rPr lang="uk-UA" sz="1600" dirty="0"/>
              <a:t>за допомогою команди </a:t>
            </a:r>
            <a:r>
              <a:rPr lang="uk-UA" sz="1600" b="1" i="1" dirty="0"/>
              <a:t>dir</a:t>
            </a:r>
            <a:r>
              <a:rPr lang="uk-UA" sz="1600" b="1" i="1" dirty="0" smtClean="0"/>
              <a:t>() </a:t>
            </a:r>
            <a:r>
              <a:rPr lang="uk-UA" sz="1600" i="1" dirty="0" smtClean="0"/>
              <a:t>можна побачити всі атрибути класу/об’єкту.</a:t>
            </a:r>
          </a:p>
          <a:p>
            <a:pPr marL="0" indent="0">
              <a:buNone/>
            </a:pPr>
            <a:r>
              <a:rPr lang="uk-UA" sz="1600" i="1" dirty="0" smtClean="0"/>
              <a:t>І службові, ікористувацькі.</a:t>
            </a:r>
            <a:endParaRPr lang="uk-UA" sz="1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74" y="1471809"/>
            <a:ext cx="5073825" cy="249299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Student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rgbClr val="89DDFF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group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age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group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group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age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age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rgbClr val="F78C6C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print_info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f"Student's name is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. He studies in a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group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Student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"IPZ-00"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print_info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3" y="4075557"/>
            <a:ext cx="3990975" cy="24765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6774" y="4578821"/>
            <a:ext cx="5073825" cy="46166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Student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73" y="5273392"/>
            <a:ext cx="4257675" cy="60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994" y="5273392"/>
            <a:ext cx="3705225" cy="56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75927" y="2084636"/>
            <a:ext cx="26323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 smtClean="0"/>
              <a:t>В </a:t>
            </a:r>
            <a:r>
              <a:rPr lang="en-US" sz="1400" i="1" dirty="0" err="1" smtClean="0"/>
              <a:t>PyCharm</a:t>
            </a:r>
            <a:r>
              <a:rPr lang="en-US" sz="1400" i="1" dirty="0" smtClean="0"/>
              <a:t> </a:t>
            </a:r>
            <a:r>
              <a:rPr lang="uk-UA" sz="1400" i="1" dirty="0" smtClean="0"/>
              <a:t>є зручні інструменти для роботи з класами</a:t>
            </a:r>
          </a:p>
          <a:p>
            <a:r>
              <a:rPr lang="en-US" sz="1400" i="1" dirty="0" smtClean="0"/>
              <a:t> </a:t>
            </a:r>
            <a:r>
              <a:rPr lang="uk-UA" sz="1400" i="1" dirty="0" smtClean="0"/>
              <a:t>і об’єктами. Вкладка </a:t>
            </a:r>
            <a:r>
              <a:rPr lang="en-US" sz="1400" b="1" i="1" dirty="0" smtClean="0"/>
              <a:t>Structure </a:t>
            </a:r>
            <a:r>
              <a:rPr lang="uk-UA" sz="1400" i="1" dirty="0" smtClean="0"/>
              <a:t>викликається командою  </a:t>
            </a:r>
            <a:r>
              <a:rPr lang="en-US" sz="1400" b="1" i="1" dirty="0" smtClean="0"/>
              <a:t>Alt+7</a:t>
            </a:r>
            <a:endParaRPr lang="uk-UA" sz="14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2992" y="1542472"/>
            <a:ext cx="3409007" cy="53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2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629" y="223720"/>
            <a:ext cx="4401478" cy="1324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i="1" dirty="0" err="1" smtClean="0"/>
              <a:t>emp_count</a:t>
            </a:r>
            <a:r>
              <a:rPr lang="en-US" sz="1400" dirty="0" smtClean="0"/>
              <a:t>  - </a:t>
            </a:r>
            <a:r>
              <a:rPr lang="uk-UA" sz="1400" dirty="0" smtClean="0"/>
              <a:t>атрибут класу. Доступний як з будь-якого об’єкту (екземпляру класу) так і з самого класу навіть без створення екземплярів класу. </a:t>
            </a:r>
          </a:p>
          <a:p>
            <a:pPr marL="0" indent="0">
              <a:buNone/>
            </a:pPr>
            <a:r>
              <a:rPr lang="uk-UA" sz="1400" dirty="0" smtClean="0"/>
              <a:t>Зміни, що вносяться в атрибут класу з будь-якого місця відображаються для всіх.</a:t>
            </a:r>
            <a:endParaRPr lang="uk-UA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9176" y="138547"/>
            <a:ext cx="4273734" cy="34163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"""Базовий клас для всіх співробітників"""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emp_count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salary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salary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salary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emp_count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display_count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f"Всього співробітників: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emp_count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display_employee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f"Ім\’я: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. Зарплата: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salary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20000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maria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"Maria"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22000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mark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"Mark"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19000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9176" y="4418420"/>
            <a:ext cx="3056478" cy="156966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 Доступ і видалення атрибутів класу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emp_count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mark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emp_count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maria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display_count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del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emp_count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emp_count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display_count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85" y="4418420"/>
            <a:ext cx="2257425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85" y="5730905"/>
            <a:ext cx="5248275" cy="257175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9176" y="3703818"/>
            <a:ext cx="1394934" cy="64633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maria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mark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97934" y="3615658"/>
            <a:ext cx="8926716" cy="734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i="1" dirty="0" smtClean="0"/>
              <a:t>name</a:t>
            </a:r>
            <a:r>
              <a:rPr lang="en-US" sz="1400" dirty="0" smtClean="0"/>
              <a:t>  - </a:t>
            </a:r>
            <a:r>
              <a:rPr lang="uk-UA" sz="1400" dirty="0" smtClean="0"/>
              <a:t>атрибут об’єкту (екземпляру класу).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400" dirty="0" smtClean="0"/>
              <a:t>Доступний через свій об’єкт (екземпляр класу).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400" dirty="0" smtClean="0"/>
              <a:t>Зміни, що вносяться в атрибут об’єкту не впливають на одноіменні атрибути в інших об’єктах з цього ж класу.</a:t>
            </a:r>
            <a:endParaRPr lang="uk-UA" sz="14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51297" y="6208445"/>
            <a:ext cx="1361270" cy="46166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del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304" y="6454128"/>
            <a:ext cx="44672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1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1176" y="144854"/>
            <a:ext cx="7333306" cy="124032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1400" b="1" i="1" dirty="0"/>
              <a:t>__</a:t>
            </a:r>
            <a:r>
              <a:rPr lang="en-US" sz="1400" b="1" i="1" dirty="0"/>
              <a:t>doc__ </a:t>
            </a:r>
            <a:r>
              <a:rPr lang="en-US" sz="1400" dirty="0"/>
              <a:t>- </a:t>
            </a:r>
            <a:r>
              <a:rPr lang="uk-UA" sz="1400" dirty="0"/>
              <a:t>рядок документації класу. </a:t>
            </a:r>
            <a:r>
              <a:rPr lang="en-US" sz="1400" dirty="0"/>
              <a:t>None </a:t>
            </a:r>
            <a:r>
              <a:rPr lang="uk-UA" sz="1400" dirty="0"/>
              <a:t>якщо, документація відсутня.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b="1" i="1" dirty="0"/>
              <a:t>__</a:t>
            </a:r>
            <a:r>
              <a:rPr lang="en-US" sz="1400" b="1" i="1" dirty="0"/>
              <a:t>name__ </a:t>
            </a:r>
            <a:r>
              <a:rPr lang="en-US" sz="1400" dirty="0"/>
              <a:t>- </a:t>
            </a:r>
            <a:r>
              <a:rPr lang="uk-UA" sz="1400" dirty="0"/>
              <a:t>ім'я класу.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b="1" i="1" dirty="0"/>
              <a:t>__</a:t>
            </a:r>
            <a:r>
              <a:rPr lang="en-US" sz="1400" b="1" i="1" dirty="0"/>
              <a:t>module__ </a:t>
            </a:r>
            <a:r>
              <a:rPr lang="en-US" sz="1400" dirty="0"/>
              <a:t>- </a:t>
            </a:r>
            <a:r>
              <a:rPr lang="uk-UA" sz="1400" dirty="0"/>
              <a:t>ім'я модуля, в якому визначається клас. Цей атрибут __</a:t>
            </a:r>
            <a:r>
              <a:rPr lang="en-US" sz="1400" dirty="0"/>
              <a:t>main__ </a:t>
            </a:r>
            <a:r>
              <a:rPr lang="uk-UA" sz="1400" dirty="0"/>
              <a:t>в інтерактивному режимі.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b="1" i="1" dirty="0"/>
              <a:t>__</a:t>
            </a:r>
            <a:r>
              <a:rPr lang="en-US" sz="1400" b="1" i="1" dirty="0"/>
              <a:t>bases__ </a:t>
            </a:r>
            <a:r>
              <a:rPr lang="en-US" sz="1400" dirty="0"/>
              <a:t>- </a:t>
            </a:r>
            <a:r>
              <a:rPr lang="uk-UA" sz="1400" dirty="0"/>
              <a:t>можуть бути порожні </a:t>
            </a:r>
            <a:r>
              <a:rPr lang="en-US" sz="1400" dirty="0"/>
              <a:t>tuple, </a:t>
            </a:r>
            <a:r>
              <a:rPr lang="uk-UA" sz="1400" dirty="0"/>
              <a:t>що містять базові класи, в порядку їх появи в списку базового класу.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i="1" dirty="0" smtClean="0"/>
              <a:t>__</a:t>
            </a:r>
            <a:r>
              <a:rPr lang="en-US" sz="1400" b="1" i="1" dirty="0" err="1"/>
              <a:t>dict</a:t>
            </a:r>
            <a:r>
              <a:rPr lang="en-US" sz="1400" b="1" i="1" dirty="0"/>
              <a:t>__ </a:t>
            </a:r>
            <a:r>
              <a:rPr lang="en-US" sz="1400" dirty="0"/>
              <a:t>- </a:t>
            </a:r>
            <a:r>
              <a:rPr lang="uk-UA" sz="1400" dirty="0"/>
              <a:t>словник, що містить простір імен класу</a:t>
            </a:r>
            <a:r>
              <a:rPr lang="uk-UA" sz="1400" dirty="0" smtClean="0"/>
              <a:t>.</a:t>
            </a:r>
            <a:endParaRPr lang="uk-UA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428" y="34415"/>
            <a:ext cx="4589718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"Employee.__doc__:"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__doc__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"Employee.__name__:"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__name__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"Employee.__module__:"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__module__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"Employee.__bases__:"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__bases__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"Employee.__dict__:"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__dict__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"Employee.dir():"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8" y="1518624"/>
            <a:ext cx="12041859" cy="1487126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428" y="3135742"/>
            <a:ext cx="3810659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"petro.__doc__:"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__doc__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"petro.__module__:"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__module__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"petro.__dict__:"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__dict__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"petro.dir():"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157" y="4615004"/>
            <a:ext cx="5267325" cy="981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8" y="4110179"/>
            <a:ext cx="11811000" cy="1009650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2428" y="5731816"/>
            <a:ext cx="8021748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method_list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func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func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callable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getattr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func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not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func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startswith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method_list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428" y="5310004"/>
            <a:ext cx="3530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Якщо потрібні тільки методи, без атрибутів:</a:t>
            </a:r>
            <a:endParaRPr lang="uk-UA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8" y="6322434"/>
            <a:ext cx="30575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2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036" y="334978"/>
            <a:ext cx="5188390" cy="344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dirty="0" smtClean="0"/>
              <a:t>За потреби атрибути можуть мати значення за замовчуванням</a:t>
            </a:r>
            <a:endParaRPr lang="uk-UA" sz="1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5802" y="217283"/>
            <a:ext cx="5735481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Table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length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height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__str__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f"Стіл розмірами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length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height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см"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small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Table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small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big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Table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big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36" y="2373728"/>
            <a:ext cx="2266950" cy="49530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5802" y="2971046"/>
            <a:ext cx="3833101" cy="224676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KitchenTable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Table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Table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places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ltlKitchen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KitchenTable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ltlKitchen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bigKitchen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KitchenTable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bigKitchen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800" y="4703465"/>
            <a:ext cx="2295525" cy="51435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099710" y="3270197"/>
            <a:ext cx="6266508" cy="677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1400" dirty="0" smtClean="0"/>
              <a:t>В класі-нащадку значення за замовчуванням потрібно буде вказати ще раз</a:t>
            </a:r>
          </a:p>
        </p:txBody>
      </p:sp>
    </p:spTree>
    <p:extLst>
      <p:ext uri="{BB962C8B-B14F-4D97-AF65-F5344CB8AC3E}">
        <p14:creationId xmlns:p14="http://schemas.microsoft.com/office/powerpoint/2010/main" val="379215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9478" y="180137"/>
            <a:ext cx="4010685" cy="1539556"/>
          </a:xfrm>
        </p:spPr>
        <p:txBody>
          <a:bodyPr>
            <a:normAutofit lnSpcReduction="10000"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При створенні екземпляра класу, як правило, потрібно проводити його </a:t>
            </a:r>
            <a:r>
              <a:rPr lang="uk-UA" sz="1600" b="1" dirty="0"/>
              <a:t>ініціалізацію</a:t>
            </a:r>
            <a:r>
              <a:rPr lang="uk-UA" sz="1600" dirty="0"/>
              <a:t> (наприклад, встановлювати початкові значення полів), для чого в </a:t>
            </a:r>
            <a:r>
              <a:rPr lang="en-US" sz="1600" dirty="0"/>
              <a:t>Python </a:t>
            </a:r>
            <a:r>
              <a:rPr lang="uk-UA" sz="1600" dirty="0"/>
              <a:t>призначений спеціальний метод </a:t>
            </a:r>
            <a:r>
              <a:rPr lang="uk-UA" sz="1600" b="1" i="1" dirty="0"/>
              <a:t>__</a:t>
            </a:r>
            <a:r>
              <a:rPr lang="en-US" sz="1600" b="1" i="1" dirty="0" err="1"/>
              <a:t>init</a:t>
            </a:r>
            <a:r>
              <a:rPr lang="en-US" sz="1600" b="1" i="1" dirty="0" smtClean="0"/>
              <a:t>__</a:t>
            </a:r>
            <a:endParaRPr lang="en-US" sz="1600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901" y="180137"/>
            <a:ext cx="7835863" cy="655564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"""Точка на площині"""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Метод ініціалізації (спеціальний метод, що починається з двох знаків __)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Поля читаються і записуються через 'self'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'self' вказує на поточний екземпляр класу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Звичайний метод об’єкту (метод екземпляру класу) містить ті ж правила,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імена, що й звичайні функції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distance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відстань до початку координат. Ще один docstring. Вже для методу."""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)**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Створення об’єкту (екземпляру класу)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Передаємо необхідні параметри '__init__()'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Параметр 'self' не передається явно, але містить посилання на 'p'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При виведенні об'єкта на екран за замовчуванням відображається ім'я класу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Після ініціалізації доступні атрибути 'p.x' і 'p.y',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Де зберігаються передані при створенні об'єкта значення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Виклик звичайного методу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f"Відстань до центру координат: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distance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.2f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30011" y="2403322"/>
            <a:ext cx="3802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</a:t>
            </a:r>
            <a:r>
              <a:rPr lang="uk-UA" sz="1600" dirty="0" smtClean="0"/>
              <a:t>голошені</a:t>
            </a:r>
            <a:r>
              <a:rPr lang="uk-UA" sz="1600" dirty="0"/>
              <a:t>: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2 </a:t>
            </a:r>
            <a:r>
              <a:rPr lang="uk-UA" sz="1600" dirty="0"/>
              <a:t>поля </a:t>
            </a:r>
            <a:r>
              <a:rPr lang="en-US" sz="1600" dirty="0"/>
              <a:t>x </a:t>
            </a:r>
            <a:r>
              <a:rPr lang="uk-UA" sz="1600" dirty="0"/>
              <a:t>і </a:t>
            </a:r>
            <a:r>
              <a:rPr lang="en-US" sz="1600" dirty="0"/>
              <a:t>y;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метод </a:t>
            </a:r>
            <a:r>
              <a:rPr lang="uk-UA" sz="1600" dirty="0"/>
              <a:t>ініціалізації </a:t>
            </a:r>
            <a:r>
              <a:rPr lang="uk-UA" sz="1600" i="1" dirty="0"/>
              <a:t>__</a:t>
            </a:r>
            <a:r>
              <a:rPr lang="en-US" sz="1600" i="1" dirty="0" err="1"/>
              <a:t>init</a:t>
            </a:r>
            <a:r>
              <a:rPr lang="en-US" sz="1600" i="1" dirty="0"/>
              <a:t> </a:t>
            </a:r>
            <a:r>
              <a:rPr lang="en-US" sz="1600" i="1" dirty="0" smtClean="0"/>
              <a:t>__()</a:t>
            </a:r>
            <a:r>
              <a:rPr lang="en-US" sz="1600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метод екземпляру </a:t>
            </a:r>
            <a:r>
              <a:rPr lang="uk-UA" sz="1600" dirty="0"/>
              <a:t>класу </a:t>
            </a:r>
            <a:r>
              <a:rPr lang="en-US" sz="1600" i="1" dirty="0" smtClean="0"/>
              <a:t>distance()</a:t>
            </a:r>
            <a:r>
              <a:rPr lang="en-US" sz="1600" dirty="0" smtClean="0"/>
              <a:t>. </a:t>
            </a:r>
          </a:p>
          <a:p>
            <a:endParaRPr lang="en-US" sz="1600" dirty="0"/>
          </a:p>
          <a:p>
            <a:r>
              <a:rPr lang="uk-UA" sz="1600" dirty="0" smtClean="0"/>
              <a:t>Першим </a:t>
            </a:r>
            <a:r>
              <a:rPr lang="uk-UA" sz="1600" dirty="0"/>
              <a:t>параметром методу йде параметр </a:t>
            </a:r>
            <a:r>
              <a:rPr lang="en-US" sz="1600" b="1" dirty="0"/>
              <a:t>self</a:t>
            </a:r>
            <a:r>
              <a:rPr lang="en-US" sz="1600" dirty="0"/>
              <a:t>, </a:t>
            </a:r>
            <a:r>
              <a:rPr lang="uk-UA" sz="1600" dirty="0"/>
              <a:t>в якому міститься посилання на екземпляр, який викликав даний метод.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011" y="5693074"/>
            <a:ext cx="36957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3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Ще одним спеціальним </a:t>
            </a:r>
            <a:r>
              <a:rPr lang="ru-RU" sz="1600" dirty="0" smtClean="0"/>
              <a:t>методом, </a:t>
            </a:r>
            <a:r>
              <a:rPr lang="uk-UA" sz="1600" dirty="0" smtClean="0"/>
              <a:t>що</a:t>
            </a:r>
            <a:r>
              <a:rPr lang="ru-RU" sz="1600" dirty="0" smtClean="0"/>
              <a:t> часто використовується є </a:t>
            </a:r>
            <a:r>
              <a:rPr lang="ru-RU" sz="1600" dirty="0"/>
              <a:t>спеціальний </a:t>
            </a:r>
            <a:r>
              <a:rPr lang="ru-RU" sz="1600" dirty="0" smtClean="0"/>
              <a:t>метод  </a:t>
            </a:r>
            <a:r>
              <a:rPr lang="ru-RU" sz="1600" b="1" i="1" dirty="0"/>
              <a:t>__str__</a:t>
            </a:r>
            <a:r>
              <a:rPr lang="ru-RU" sz="1600" dirty="0"/>
              <a:t>, який повертає строкове представлення класу </a:t>
            </a:r>
            <a:endParaRPr lang="en-US" sz="16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123" y="898866"/>
            <a:ext cx="4649093" cy="461664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"""Точка на площині"""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Метод ініціалізації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строкове представлення класу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__str__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"""Повертає строку у вигляді 'Точка 2D (x, y)'."""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f"Точка 2D 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)"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distance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"""Повертає відстань до центру координат"""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)**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790" y="5201660"/>
            <a:ext cx="13335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695" y="5797953"/>
            <a:ext cx="11479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Методи, імена яких обрамляются </a:t>
            </a:r>
            <a:r>
              <a:rPr lang="uk-UA" sz="1600" b="1" dirty="0"/>
              <a:t>__</a:t>
            </a:r>
            <a:r>
              <a:rPr lang="uk-UA" sz="1600" dirty="0"/>
              <a:t>, </a:t>
            </a:r>
            <a:r>
              <a:rPr lang="en-US" sz="1600" dirty="0"/>
              <a:t>Python </a:t>
            </a:r>
            <a:r>
              <a:rPr lang="uk-UA" sz="1600" dirty="0"/>
              <a:t>трактує як спеціальні, наприклад, </a:t>
            </a:r>
            <a:r>
              <a:rPr lang="uk-UA" sz="1600" b="1" i="1" dirty="0"/>
              <a:t>__</a:t>
            </a:r>
            <a:r>
              <a:rPr lang="en-US" sz="1600" b="1" i="1" dirty="0" err="1"/>
              <a:t>init</a:t>
            </a:r>
            <a:r>
              <a:rPr lang="en-US" sz="1600" b="1" i="1" dirty="0"/>
              <a:t>__ </a:t>
            </a:r>
            <a:r>
              <a:rPr lang="en-US" sz="1600" dirty="0"/>
              <a:t>(</a:t>
            </a:r>
            <a:r>
              <a:rPr lang="uk-UA" sz="1600" dirty="0"/>
              <a:t>ініціалізація) або </a:t>
            </a:r>
            <a:r>
              <a:rPr lang="uk-UA" sz="1600" b="1" i="1" dirty="0"/>
              <a:t>__</a:t>
            </a:r>
            <a:r>
              <a:rPr lang="en-US" sz="1600" b="1" i="1" dirty="0" err="1"/>
              <a:t>str</a:t>
            </a:r>
            <a:r>
              <a:rPr lang="en-US" sz="1600" b="1" i="1" dirty="0"/>
              <a:t>__ </a:t>
            </a:r>
            <a:r>
              <a:rPr lang="en-US" sz="1600" dirty="0"/>
              <a:t>(</a:t>
            </a:r>
            <a:r>
              <a:rPr lang="uk-UA" sz="1600" dirty="0"/>
              <a:t>строкове представлення). Спеціальні методи, як правило, йдуть першими при оголошенні класу. </a:t>
            </a:r>
          </a:p>
        </p:txBody>
      </p:sp>
    </p:spTree>
    <p:extLst>
      <p:ext uri="{BB962C8B-B14F-4D97-AF65-F5344CB8AC3E}">
        <p14:creationId xmlns:p14="http://schemas.microsoft.com/office/powerpoint/2010/main" val="3271673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261" y="144856"/>
            <a:ext cx="6916848" cy="2172832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Спеціальні методи також можуть бути використані, якщо необхідно додати можливість виконання стандартних операцій над </a:t>
            </a:r>
            <a:r>
              <a:rPr lang="uk-UA" sz="1600" dirty="0" smtClean="0"/>
              <a:t>класами, </a:t>
            </a:r>
            <a:r>
              <a:rPr lang="uk-UA" sz="1600" dirty="0"/>
              <a:t>тобто визначити зміст </a:t>
            </a:r>
            <a:r>
              <a:rPr lang="uk-UA" sz="1600" dirty="0" smtClean="0"/>
              <a:t>операторів</a:t>
            </a:r>
            <a:r>
              <a:rPr lang="en-US" sz="1600" dirty="0" smtClean="0"/>
              <a:t> </a:t>
            </a:r>
            <a:r>
              <a:rPr lang="uk-UA" sz="1600" dirty="0" smtClean="0"/>
              <a:t>накшталт</a:t>
            </a:r>
            <a:r>
              <a:rPr lang="en-US" sz="1600" dirty="0" smtClean="0"/>
              <a:t>  </a:t>
            </a:r>
            <a:r>
              <a:rPr lang="uk-UA" sz="1600" dirty="0" smtClean="0"/>
              <a:t> </a:t>
            </a:r>
            <a:r>
              <a:rPr lang="uk-UA" sz="1600" b="1" dirty="0"/>
              <a:t>+</a:t>
            </a:r>
            <a:r>
              <a:rPr lang="uk-UA" sz="1600" dirty="0"/>
              <a:t> </a:t>
            </a:r>
            <a:r>
              <a:rPr lang="en-US" sz="1600" dirty="0" smtClean="0"/>
              <a:t>  </a:t>
            </a:r>
            <a:r>
              <a:rPr lang="uk-UA" sz="1600" dirty="0" smtClean="0"/>
              <a:t>і </a:t>
            </a:r>
            <a:r>
              <a:rPr lang="uk-UA" sz="1600" dirty="0"/>
              <a:t>т.д. для </a:t>
            </a:r>
            <a:r>
              <a:rPr lang="uk-UA" sz="1600" dirty="0" smtClean="0"/>
              <a:t>класу, що створюється. </a:t>
            </a:r>
            <a:r>
              <a:rPr lang="uk-UA" sz="1600" dirty="0"/>
              <a:t>Звичайно, для цього можна створити додаткові методи (наприклад, </a:t>
            </a:r>
            <a:r>
              <a:rPr lang="en-US" sz="1600" b="1" i="1" dirty="0" smtClean="0"/>
              <a:t>add()</a:t>
            </a:r>
            <a:r>
              <a:rPr lang="en-US" sz="1600" dirty="0" smtClean="0"/>
              <a:t>), </a:t>
            </a:r>
            <a:r>
              <a:rPr lang="uk-UA" sz="1600" dirty="0"/>
              <a:t>проте визначення дій операторів є більш лаконічним способом.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i="1" dirty="0"/>
              <a:t>П</a:t>
            </a:r>
            <a:r>
              <a:rPr lang="uk-UA" sz="1600" i="1" dirty="0" smtClean="0"/>
              <a:t>риклад </a:t>
            </a:r>
            <a:r>
              <a:rPr lang="uk-UA" sz="1600" i="1" dirty="0"/>
              <a:t>визначення операторів для </a:t>
            </a:r>
            <a:r>
              <a:rPr lang="uk-UA" sz="1600" i="1" dirty="0" smtClean="0"/>
              <a:t>додавання/відніманняі </a:t>
            </a:r>
            <a:r>
              <a:rPr lang="uk-UA" sz="1600" i="1" dirty="0"/>
              <a:t>двох об'єктів класу </a:t>
            </a:r>
            <a:r>
              <a:rPr lang="en-US" sz="1600" i="1" dirty="0"/>
              <a:t>Point2D, </a:t>
            </a:r>
            <a:r>
              <a:rPr lang="uk-UA" sz="1600" i="1" dirty="0"/>
              <a:t>а також інверсії їх координат і </a:t>
            </a:r>
            <a:r>
              <a:rPr lang="uk-UA" sz="1600" i="1" dirty="0" smtClean="0"/>
              <a:t>рівності/нерівності</a:t>
            </a:r>
            <a:r>
              <a:rPr lang="uk-UA" sz="1600" i="1" dirty="0"/>
              <a:t>. </a:t>
            </a:r>
            <a:endParaRPr lang="en-US" sz="1600" i="1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855" y="93246"/>
            <a:ext cx="4767652" cy="669414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"""Точка на площині"""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__str__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строку у вигляді 'Точка 2D (x, y)'."""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f"Точка 2D 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)"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__add__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"""Створити новий об’єкт як суму координат 'self' і 'other'."""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Замість Point2D можна використовувати self.__class__,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що дозволить не прив’язуватись до імені класу і бути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валідним для нащадків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__sub__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"""Створити новий об’єкт як різницю координат 'self' і 'other'."""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__neg__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новий об’єкт інвертуючи координати"""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-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__eq__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відповідь, чи є точки однаковими"""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__ne__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відповідь чи є точки різними.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використовуючи вже реалізовану операцію =="""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not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distance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відстань до центру координат."""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)**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24261" y="2523914"/>
            <a:ext cx="4926349" cy="246221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p2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Якщо Python не знайде у визначенні класу методу '__add __()',</a:t>
            </a:r>
            <a:b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Рядок нижче згенерує виняток:</a:t>
            </a:r>
            <a:b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'TypeError: unsupported operand type (s) for +:' Point2D 'and' Point2D ''</a:t>
            </a:r>
            <a:b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p2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p2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p2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p2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!=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p2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f"Відстань до центру координат для точки p1: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distance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.2f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f"Відстань до центру координат для точки p2: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p2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distance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.2f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267" y="5253861"/>
            <a:ext cx="38766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61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481"/>
            <a:ext cx="11488848" cy="6590923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Деякі </a:t>
            </a:r>
            <a:r>
              <a:rPr lang="ru-RU" sz="1600" dirty="0"/>
              <a:t>оператори і відповідні їм спеціальні функції </a:t>
            </a:r>
            <a:r>
              <a:rPr lang="ru-RU" sz="1600" dirty="0" smtClean="0"/>
              <a:t>(</a:t>
            </a:r>
            <a:r>
              <a:rPr lang="ru-RU" sz="1600" dirty="0"/>
              <a:t>повний список доступний </a:t>
            </a:r>
            <a:r>
              <a:rPr lang="ru-RU" sz="1600" dirty="0" smtClean="0"/>
              <a:t>за </a:t>
            </a:r>
            <a:r>
              <a:rPr lang="ru-RU" sz="1600" dirty="0" smtClean="0">
                <a:hlinkClick r:id="rId2"/>
              </a:rPr>
              <a:t>посиланням</a:t>
            </a:r>
            <a:r>
              <a:rPr lang="ru-RU" sz="1600" dirty="0" smtClean="0"/>
              <a:t>) </a:t>
            </a:r>
            <a:endParaRPr lang="en-US" sz="16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27688"/>
              </p:ext>
            </p:extLst>
          </p:nvPr>
        </p:nvGraphicFramePr>
        <p:xfrm>
          <a:off x="1059255" y="581082"/>
          <a:ext cx="4646904" cy="6091322"/>
        </p:xfrm>
        <a:graphic>
          <a:graphicData uri="http://schemas.openxmlformats.org/drawingml/2006/table">
            <a:tbl>
              <a:tblPr/>
              <a:tblGrid>
                <a:gridCol w="1548968"/>
                <a:gridCol w="1548968"/>
                <a:gridCol w="1548968"/>
              </a:tblGrid>
              <a:tr h="13705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Деякі оператори і відповідні</a:t>
                      </a:r>
                      <a:r>
                        <a:rPr lang="ru-RU" sz="1000" baseline="0" dirty="0" smtClean="0"/>
                        <a:t> їм спеціальні функції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70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Операція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Синтаксис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Функція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705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Арифметичні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Заперечення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-a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__neg__(a)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/>
                        <a:t>“Не” </a:t>
                      </a:r>
                      <a:r>
                        <a:rPr lang="ru-RU" sz="1000" dirty="0" smtClean="0"/>
                        <a:t>заперечення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+a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__</a:t>
                      </a:r>
                      <a:r>
                        <a:rPr lang="en-US" sz="1000" dirty="0" err="1"/>
                        <a:t>pos</a:t>
                      </a:r>
                      <a:r>
                        <a:rPr lang="en-US" sz="1000" dirty="0"/>
                        <a:t>__(a)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Додавання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a +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__add__(a,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Віднімання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 -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__sub__(a,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Множення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 *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__mul__(a,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Ділення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a /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__</a:t>
                      </a:r>
                      <a:r>
                        <a:rPr lang="en-US" sz="1000" dirty="0" err="1"/>
                        <a:t>truediv</a:t>
                      </a:r>
                      <a:r>
                        <a:rPr lang="en-US" sz="1000" dirty="0"/>
                        <a:t>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Цілочисельне</a:t>
                      </a:r>
                      <a:r>
                        <a:rPr lang="ru-RU" sz="1000" baseline="0" dirty="0" smtClean="0"/>
                        <a:t> ділення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a //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__floordiv__(a,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Залишок від ділення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a %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__mod__(a,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Підесення до степеня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 **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__pow__(a,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Індексація і зрізи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Доступ по індексу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obj</a:t>
                      </a:r>
                      <a:r>
                        <a:rPr lang="en-US" sz="1000" dirty="0"/>
                        <a:t>[k]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__</a:t>
                      </a:r>
                      <a:r>
                        <a:rPr lang="en-US" sz="1000" dirty="0" err="1"/>
                        <a:t>getitem</a:t>
                      </a:r>
                      <a:r>
                        <a:rPr lang="en-US" sz="1000" dirty="0"/>
                        <a:t>__(</a:t>
                      </a:r>
                      <a:r>
                        <a:rPr lang="en-US" sz="1000" dirty="0" err="1"/>
                        <a:t>obj</a:t>
                      </a:r>
                      <a:r>
                        <a:rPr lang="en-US" sz="1000" dirty="0"/>
                        <a:t>, k)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Присвоєння по індексу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obj[k] = v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__setitem__(obj, k, v)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Видалення по індексу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del obj[k]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__delitem__(obj, k)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Зріз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seq[i:j]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__getitem__(seq, slice(i, j))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Присвоєння зрізу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seq</a:t>
                      </a:r>
                      <a:r>
                        <a:rPr lang="en-US" sz="1000" dirty="0"/>
                        <a:t>[</a:t>
                      </a:r>
                      <a:r>
                        <a:rPr lang="en-US" sz="1000" dirty="0" err="1"/>
                        <a:t>i:j</a:t>
                      </a:r>
                      <a:r>
                        <a:rPr lang="en-US" sz="1000" dirty="0"/>
                        <a:t>] = values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__setitem__(seq, slice(i, j), values)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Видалення зрізу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del </a:t>
                      </a:r>
                      <a:r>
                        <a:rPr lang="en-US" sz="1000" dirty="0" err="1"/>
                        <a:t>seq</a:t>
                      </a:r>
                      <a:r>
                        <a:rPr lang="en-US" sz="1000" dirty="0"/>
                        <a:t>[</a:t>
                      </a:r>
                      <a:r>
                        <a:rPr lang="en-US" sz="1000" dirty="0" err="1"/>
                        <a:t>i:j</a:t>
                      </a:r>
                      <a:r>
                        <a:rPr lang="en-US" sz="1000" dirty="0"/>
                        <a:t>]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__delitem__(seq, slice(i, j))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Конкатенація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seq1 + seq2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__concat__(seq1, seq2)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Ідентифікація і</a:t>
                      </a:r>
                      <a:r>
                        <a:rPr lang="ru-RU" sz="1000" b="1" baseline="0" dirty="0" smtClean="0"/>
                        <a:t> порівняння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Ідентифікація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a is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__is__(a,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a is not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__is_not__(a,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Перевірка на входження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obj</a:t>
                      </a:r>
                      <a:r>
                        <a:rPr lang="en-US" sz="1000" dirty="0"/>
                        <a:t> in </a:t>
                      </a:r>
                      <a:r>
                        <a:rPr lang="en-US" sz="1000" dirty="0" err="1"/>
                        <a:t>seq</a:t>
                      </a:r>
                      <a:endParaRPr lang="en-US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__contains__(seq, obj)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98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Перетворення в</a:t>
                      </a:r>
                      <a:r>
                        <a:rPr lang="ru-RU" sz="1000" baseline="0" dirty="0" smtClean="0"/>
                        <a:t> логічний тип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bool</a:t>
                      </a:r>
                      <a:r>
                        <a:rPr lang="en-US" sz="1000" dirty="0"/>
                        <a:t>(</a:t>
                      </a:r>
                      <a:r>
                        <a:rPr lang="en-US" sz="1000" dirty="0" err="1"/>
                        <a:t>obj</a:t>
                      </a:r>
                      <a:r>
                        <a:rPr lang="en-US" sz="1000" dirty="0"/>
                        <a:t>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__truth__(obj)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Рівність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 ==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__eq__(a,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Нерівність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 !=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__ne__(a,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Порівняння</a:t>
                      </a:r>
                      <a:endParaRPr lang="ru-RU" sz="1000" dirty="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 &lt;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__lt__(a,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 &gt;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__gt__(a,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 &lt;=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__le__(a,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50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 &gt;= b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__</a:t>
                      </a:r>
                      <a:r>
                        <a:rPr lang="en-US" sz="1000" dirty="0" err="1"/>
                        <a:t>ge</a:t>
                      </a:r>
                      <a:r>
                        <a:rPr lang="en-US" sz="1000" dirty="0"/>
                        <a:t>__(a, b)</a:t>
                      </a:r>
                    </a:p>
                  </a:txBody>
                  <a:tcPr marL="34263" marR="34263" marT="17131" marB="17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29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Об'єктно-орієнтоване програмування </a:t>
            </a:r>
            <a:r>
              <a:rPr lang="ru-RU" sz="1600" dirty="0"/>
              <a:t>- </a:t>
            </a:r>
            <a:r>
              <a:rPr lang="ru-RU" sz="1600" dirty="0" smtClean="0"/>
              <a:t>парадигма </a:t>
            </a:r>
            <a:r>
              <a:rPr lang="ru-RU" sz="1600" dirty="0"/>
              <a:t>програмування, заснована на представленні програми у вигляді сукупності об'єктів, кожен з яких є екземпляром певного класу, а класи утворюють ієрархію </a:t>
            </a:r>
            <a:r>
              <a:rPr lang="ru-RU" sz="1600" dirty="0" smtClean="0"/>
              <a:t>наслідування. </a:t>
            </a:r>
            <a:r>
              <a:rPr lang="ru-RU" sz="1600" dirty="0"/>
              <a:t>У програмі при цьому в якості основних логічних конструктивних елементів </a:t>
            </a:r>
            <a:r>
              <a:rPr lang="ru-RU" sz="1600" dirty="0" smtClean="0"/>
              <a:t>використовуються </a:t>
            </a:r>
            <a:r>
              <a:rPr lang="ru-RU" sz="1600" dirty="0"/>
              <a:t>об'єкти, а не алгоритми. </a:t>
            </a: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u="sng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u="sng" dirty="0" smtClean="0"/>
              <a:t>Мета </a:t>
            </a:r>
            <a:r>
              <a:rPr lang="uk-UA" sz="1600" u="sng" dirty="0"/>
              <a:t>об'єктно-орієнтованого підходу </a:t>
            </a:r>
            <a:r>
              <a:rPr lang="uk-UA" sz="1600" dirty="0" smtClean="0"/>
              <a:t>- </a:t>
            </a:r>
            <a:r>
              <a:rPr lang="uk-UA" sz="1600" dirty="0"/>
              <a:t>розбити програму </a:t>
            </a:r>
            <a:r>
              <a:rPr lang="uk-UA" sz="1600" dirty="0" smtClean="0"/>
              <a:t>на </a:t>
            </a:r>
            <a:r>
              <a:rPr lang="uk-UA" sz="1600" dirty="0"/>
              <a:t>достатню кількість класів і модулів, кожен з яких призначений для виконання однієї чітко окресленої завдання, яку буде виконувати окремий об'єкт.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/>
              <a:t>Переваги</a:t>
            </a:r>
            <a:r>
              <a:rPr lang="uk-UA" sz="1600" dirty="0" smtClean="0"/>
              <a:t> </a:t>
            </a:r>
            <a:r>
              <a:rPr lang="uk-UA" sz="1600" dirty="0"/>
              <a:t>такого підходу полягають в тому, що декомпозиція дозволяє: </a:t>
            </a: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i="1" dirty="0" smtClean="0"/>
              <a:t>спростити </a:t>
            </a:r>
            <a:r>
              <a:rPr lang="uk-UA" sz="1600" i="1" dirty="0"/>
              <a:t>архітектуру програми </a:t>
            </a:r>
            <a:r>
              <a:rPr lang="uk-UA" sz="1600" dirty="0"/>
              <a:t>(фактично, зробивши її абстракцією реального світу); </a:t>
            </a: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i="1" dirty="0" smtClean="0"/>
              <a:t>полегшити </a:t>
            </a:r>
            <a:r>
              <a:rPr lang="uk-UA" sz="1600" i="1" dirty="0"/>
              <a:t>командну розробку </a:t>
            </a:r>
            <a:r>
              <a:rPr lang="uk-UA" sz="1600" dirty="0"/>
              <a:t>(кожен розробник зайнятий роботою над окремим об'єктом коду і при взаємодії з іншими об'єктами йому потрібно знати лише «що об'єкт робить», без необхідності дізнаватися «як він це робить»).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75529" y="2977348"/>
            <a:ext cx="7432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В ООП центральними є </a:t>
            </a:r>
            <a:r>
              <a:rPr lang="uk-UA" sz="1600" b="1" u="sng" dirty="0"/>
              <a:t>поняття класу і об'єкту</a:t>
            </a:r>
            <a:r>
              <a:rPr lang="uk-UA" sz="1600" dirty="0" smtClean="0"/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/>
              <a:t>Клас</a:t>
            </a:r>
            <a:r>
              <a:rPr lang="en-US" sz="1600" dirty="0" smtClean="0"/>
              <a:t>: </a:t>
            </a:r>
            <a:r>
              <a:rPr lang="uk-UA" sz="1600" dirty="0"/>
              <a:t>абстракція реального світу (узагальнений шаблон), спеціальний тип даних; клас описує властивості і методи, які можуть бути доступні у подібних об'єктів</a:t>
            </a:r>
            <a:r>
              <a:rPr lang="uk-UA" sz="1600" dirty="0" smtClean="0"/>
              <a:t>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/>
              <a:t>Об'єкт</a:t>
            </a:r>
            <a:r>
              <a:rPr lang="uk-UA" sz="1600" dirty="0" smtClean="0"/>
              <a:t> </a:t>
            </a:r>
            <a:r>
              <a:rPr lang="en-US" sz="1600" dirty="0" smtClean="0"/>
              <a:t>(</a:t>
            </a:r>
            <a:r>
              <a:rPr lang="uk-UA" sz="1600" dirty="0"/>
              <a:t>екземпляр класу, </a:t>
            </a:r>
            <a:r>
              <a:rPr lang="en-US" sz="1600" b="1" dirty="0" smtClean="0"/>
              <a:t>Class </a:t>
            </a:r>
            <a:r>
              <a:rPr lang="en-US" sz="1600" b="1" dirty="0"/>
              <a:t>Instance</a:t>
            </a:r>
            <a:r>
              <a:rPr lang="en-US" sz="1600" dirty="0"/>
              <a:t>): </a:t>
            </a:r>
            <a:r>
              <a:rPr lang="uk-UA" sz="1600" dirty="0"/>
              <a:t>окремий випадок класу.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59" y="2977348"/>
            <a:ext cx="2732084" cy="2160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1501" y="5276086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Кожен клас містить і описує </a:t>
            </a:r>
            <a:r>
              <a:rPr lang="uk-UA" sz="1600" b="1" u="sng" dirty="0"/>
              <a:t>поля і </a:t>
            </a:r>
            <a:r>
              <a:rPr lang="uk-UA" sz="1600" b="1" u="sng" dirty="0" smtClean="0"/>
              <a:t>методи</a:t>
            </a:r>
            <a:r>
              <a:rPr lang="uk-UA" sz="1600" dirty="0" smtClean="0"/>
              <a:t>:</a:t>
            </a:r>
          </a:p>
          <a:p>
            <a:endParaRPr lang="uk-U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 smtClean="0"/>
              <a:t>Поле </a:t>
            </a:r>
            <a:r>
              <a:rPr lang="uk-UA" sz="1600" dirty="0" smtClean="0"/>
              <a:t>(</a:t>
            </a:r>
            <a:r>
              <a:rPr lang="en-US" sz="1600" b="1" dirty="0" smtClean="0"/>
              <a:t>Data Member/Variable/Field</a:t>
            </a:r>
            <a:r>
              <a:rPr lang="en-US" sz="1600" dirty="0"/>
              <a:t>): </a:t>
            </a:r>
            <a:r>
              <a:rPr lang="uk-UA" sz="1600" dirty="0"/>
              <a:t>змінна, прив'язана до класу</a:t>
            </a:r>
            <a:r>
              <a:rPr lang="uk-UA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b="1" dirty="0"/>
              <a:t>Метод</a:t>
            </a:r>
            <a:r>
              <a:rPr lang="uk-UA" sz="1600" dirty="0"/>
              <a:t> </a:t>
            </a:r>
            <a:r>
              <a:rPr lang="uk-UA" sz="1600" dirty="0" smtClean="0"/>
              <a:t>(</a:t>
            </a:r>
            <a:r>
              <a:rPr lang="en-US" sz="1600" b="1" dirty="0" smtClean="0"/>
              <a:t>Method</a:t>
            </a:r>
            <a:r>
              <a:rPr lang="en-US" sz="1600" dirty="0"/>
              <a:t>): </a:t>
            </a:r>
            <a:r>
              <a:rPr lang="uk-UA" sz="1600" dirty="0"/>
              <a:t>дія (функція), яку можна </a:t>
            </a:r>
            <a:r>
              <a:rPr lang="uk-UA" sz="1600" dirty="0" smtClean="0"/>
              <a:t>виконувати </a:t>
            </a:r>
            <a:r>
              <a:rPr lang="uk-UA" sz="1600" dirty="0"/>
              <a:t>над класом.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" y="5139834"/>
            <a:ext cx="5764346" cy="159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85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5767057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/>
              <a:t>Перевірка типів </a:t>
            </a:r>
            <a:endParaRPr lang="uk-UA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Визначення </a:t>
            </a:r>
            <a:r>
              <a:rPr lang="uk-UA" sz="1600" dirty="0"/>
              <a:t>операторів надає зручний синтаксис роботи з класом, однак з огляду на те, що точний тип переданих аргументів ніхто не знає (</a:t>
            </a:r>
            <a:r>
              <a:rPr lang="en-US" sz="1600" dirty="0"/>
              <a:t>Python - </a:t>
            </a:r>
            <a:r>
              <a:rPr lang="uk-UA" sz="1600" dirty="0"/>
              <a:t>це мова з </a:t>
            </a:r>
            <a:r>
              <a:rPr lang="uk-UA" sz="1600" dirty="0" smtClean="0"/>
              <a:t>неявною </a:t>
            </a:r>
            <a:r>
              <a:rPr lang="uk-UA" sz="1600" dirty="0"/>
              <a:t>динамічною типізацією), можуть виникнути проблеми при передачі «не </a:t>
            </a:r>
            <a:r>
              <a:rPr lang="uk-UA" sz="1600" dirty="0" smtClean="0"/>
              <a:t>очікуваних» значень.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Виходячи з цього, перед дією рекомендується перевірити, екземпляром якого класу є переданий об'єкт. Виконати таку перевірку можна використовуючи функції </a:t>
            </a:r>
            <a:r>
              <a:rPr lang="en-US" sz="1600" b="1" i="1" dirty="0" smtClean="0"/>
              <a:t>type()</a:t>
            </a:r>
            <a:r>
              <a:rPr lang="en-US" sz="1600" dirty="0" smtClean="0"/>
              <a:t> </a:t>
            </a:r>
            <a:r>
              <a:rPr lang="uk-UA" sz="1600" dirty="0"/>
              <a:t>або </a:t>
            </a:r>
            <a:r>
              <a:rPr lang="en-US" sz="1600" b="1" i="1" dirty="0" err="1" smtClean="0"/>
              <a:t>isinstance</a:t>
            </a:r>
            <a:r>
              <a:rPr lang="en-US" sz="1600" b="1" i="1" dirty="0" smtClean="0"/>
              <a:t>(</a:t>
            </a:r>
            <a:r>
              <a:rPr lang="en-US" sz="1600" b="1" i="1" dirty="0" err="1" smtClean="0"/>
              <a:t>obj</a:t>
            </a:r>
            <a:r>
              <a:rPr lang="en-US" sz="1600" b="1" i="1" dirty="0"/>
              <a:t>, class)</a:t>
            </a:r>
            <a:r>
              <a:rPr lang="en-US" sz="1600" dirty="0"/>
              <a:t> </a:t>
            </a:r>
            <a:endParaRPr lang="en-US" sz="1600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9811" y="1689703"/>
            <a:ext cx="2117887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p2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129" y="2187010"/>
            <a:ext cx="3378192" cy="33369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15886" y="70162"/>
            <a:ext cx="6176114" cy="67403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"""Точка на площині"""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__str__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строку у вигляді 'Точка 2D (x, y)'."""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f"Точка 2D 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)"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__add__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"""Створити новий об’єкт як суму координат 'self' і 'other'."""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isinstance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__class__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Точка з точкою.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# Повертає новий об’єкт!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isinstance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float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Точка і число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# Додаємо до обох координат  self число other повернемо результат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# повертає старий, але змінений об’єкт!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Якщо нічого не вийшло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raise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TypeError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"Не можу додати {1} до {0}"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__class__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p2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5.0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"я строка"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71" y="5821378"/>
            <a:ext cx="55054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80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69" y="63374"/>
            <a:ext cx="11172731" cy="61135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 smtClean="0"/>
              <a:t>Простір імен в класах і об’єктах</a:t>
            </a:r>
            <a:endParaRPr lang="uk-UA" sz="1600" b="1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069" y="443475"/>
            <a:ext cx="5036379" cy="526297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=============== файл   main.py   =======================#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Глобальне (в модулі) ім’я/атрибут (X, або main.X)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Звертання до глобального X (11)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22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Локальна (в функції) змінна (X, приховує ім’я X в модулі)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33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Атрибут класу (C.X)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44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Локальна змінна в методі (X)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55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Атрибут екземпляра (instance.X)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'__main__'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11: модуль (за межами файлу main.X)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      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11: глобальна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     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22: локальна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11: змінна модуля не змінилась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obj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Створити екземпляр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obj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33: змінна класу, успадкована екземпляром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obj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приєднати атрибут  X до екземпляру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obj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55: екземпляр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33: клас (вона ж obj.X, якщо в екземплярі немає X)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#print(C.m.X)   # ПОМИЛКА: видима тільки в методі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#print(g.X)    </a:t>
            </a:r>
            <a:r>
              <a:rPr kumimoji="0" lang="en-US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# ПОМИЛКА: видима тільки в функції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37742" y="443475"/>
            <a:ext cx="5854038" cy="249299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=============== файл   second.py   =======================#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main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66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66: місцева глобальна змінна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11: глобальна, що стала атрибутом в результаті імпорту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   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11: X в main, не місцева глобальна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  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22: локальна в функції, в іншому файлі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33: атрибут класу в іншому модулі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33: досі атрибут класу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55: а тепер атрибут екземпляру!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637742" y="3105472"/>
            <a:ext cx="5049267" cy="360098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11  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Глобальна в модулі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g1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Посилання на глобальну змінну в модулі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endParaRPr kumimoji="0" lang="ru-RU" altLang="ru-RU" sz="1200" b="0" i="1" u="none" strike="noStrike" cap="none" normalizeH="0" baseline="0" dirty="0" smtClean="0">
              <a:ln>
                <a:noFill/>
              </a:ln>
              <a:solidFill>
                <a:srgbClr val="546E7A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g2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global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22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Змінить глобальну змінну в модулі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endParaRPr kumimoji="0" lang="ru-RU" altLang="ru-RU" sz="1200" b="0" i="1" u="none" strike="noStrike" cap="none" normalizeH="0" baseline="0" dirty="0" smtClean="0">
              <a:ln>
                <a:noFill/>
              </a:ln>
              <a:solidFill>
                <a:srgbClr val="546E7A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h1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33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Локальна в функції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nested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Посилання на локальну функцію  в enclosed функції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h2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33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Локальна в функції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nested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nonlocal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44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Змінить на локальну змінну  в enclosed функції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069" y="5972289"/>
            <a:ext cx="4685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Намагайтеся не писати однакові імена в різних областях (контекстах</a:t>
            </a:r>
            <a:r>
              <a:rPr lang="ru-RU" sz="1600" dirty="0" smtClean="0"/>
              <a:t>)!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226431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/>
              <a:t>Методи </a:t>
            </a:r>
            <a:r>
              <a:rPr lang="uk-UA" sz="1600" b="1" dirty="0"/>
              <a:t>об'єкта і </a:t>
            </a:r>
            <a:r>
              <a:rPr lang="uk-UA" sz="1600" b="1" dirty="0" smtClean="0"/>
              <a:t>методи </a:t>
            </a:r>
            <a:r>
              <a:rPr lang="uk-UA" sz="1600" b="1" dirty="0"/>
              <a:t>класу </a:t>
            </a:r>
            <a:endParaRPr lang="uk-UA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Реалізовані </a:t>
            </a:r>
            <a:r>
              <a:rPr lang="uk-UA" sz="1600" dirty="0"/>
              <a:t>раніше </a:t>
            </a:r>
            <a:r>
              <a:rPr lang="uk-UA" sz="1600" dirty="0" smtClean="0"/>
              <a:t>екземпляри </a:t>
            </a:r>
            <a:r>
              <a:rPr lang="uk-UA" sz="1600" dirty="0"/>
              <a:t>класу належать об'єкту, тобто отримати до них доступ можна тільки попередньо створивши екземпляр класу </a:t>
            </a:r>
            <a:r>
              <a:rPr lang="uk-UA" sz="1600" dirty="0" smtClean="0"/>
              <a:t>(</a:t>
            </a:r>
            <a:r>
              <a:rPr lang="en-US" sz="1600" i="1" dirty="0" smtClean="0"/>
              <a:t>Instance </a:t>
            </a:r>
            <a:r>
              <a:rPr lang="en-US" sz="1600" i="1" dirty="0"/>
              <a:t>Methods</a:t>
            </a:r>
            <a:r>
              <a:rPr lang="en-US" sz="1600" dirty="0"/>
              <a:t>). </a:t>
            </a:r>
            <a:r>
              <a:rPr lang="uk-UA" sz="1600" dirty="0"/>
              <a:t>У ряді випадків існує необхідність мати поле або метод, доступний через ім'я самого класу (наприклад, для атрибутів, що відносяться до всього класу цілком, а не конкретному екземпляру).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В </a:t>
            </a:r>
            <a:r>
              <a:rPr lang="en-US" sz="1600" dirty="0"/>
              <a:t>Python </a:t>
            </a:r>
            <a:r>
              <a:rPr lang="uk-UA" sz="1600" dirty="0"/>
              <a:t>для цього призначені: </a:t>
            </a: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b="1" i="1" dirty="0" smtClean="0"/>
              <a:t>методи класу </a:t>
            </a:r>
            <a:r>
              <a:rPr lang="uk-UA" sz="1600" dirty="0" smtClean="0"/>
              <a:t>(</a:t>
            </a:r>
            <a:r>
              <a:rPr lang="en-US" sz="1600" i="1" dirty="0" smtClean="0"/>
              <a:t>Class Methods</a:t>
            </a:r>
            <a:r>
              <a:rPr lang="en-US" sz="1600" dirty="0" smtClean="0"/>
              <a:t>): </a:t>
            </a:r>
            <a:endParaRPr lang="uk-UA" sz="1600" dirty="0" smtClean="0"/>
          </a:p>
          <a:p>
            <a:pPr marL="430213"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Методи класу приймають в якості першого параметра </a:t>
            </a:r>
            <a:r>
              <a:rPr lang="en-US" sz="1600" b="1" i="1" dirty="0" err="1" smtClean="0"/>
              <a:t>cls</a:t>
            </a:r>
            <a:r>
              <a:rPr lang="en-US" sz="1600" dirty="0" smtClean="0"/>
              <a:t> (</a:t>
            </a:r>
            <a:r>
              <a:rPr lang="uk-UA" sz="1600" dirty="0" smtClean="0"/>
              <a:t>замість </a:t>
            </a:r>
            <a:r>
              <a:rPr lang="en-US" sz="1600" b="1" i="1" dirty="0" smtClean="0"/>
              <a:t>self</a:t>
            </a:r>
            <a:r>
              <a:rPr lang="en-US" sz="1600" dirty="0" smtClean="0"/>
              <a:t> </a:t>
            </a:r>
            <a:r>
              <a:rPr lang="uk-UA" sz="1600" dirty="0" smtClean="0"/>
              <a:t>в звичайних методах) - клас, на якому був викликаний метод. </a:t>
            </a:r>
            <a:r>
              <a:rPr lang="ru-RU" sz="1600" dirty="0"/>
              <a:t>Методи класу прив'язані до самого класу, а не його </a:t>
            </a:r>
            <a:r>
              <a:rPr lang="ru-RU" sz="1600" dirty="0" smtClean="0"/>
              <a:t>примірник</a:t>
            </a:r>
            <a:r>
              <a:rPr lang="ru-RU" sz="1600" dirty="0"/>
              <a:t>а</a:t>
            </a:r>
            <a:r>
              <a:rPr lang="ru-RU" sz="1600" dirty="0" smtClean="0"/>
              <a:t>. </a:t>
            </a:r>
            <a:r>
              <a:rPr lang="ru-RU" sz="1600" dirty="0"/>
              <a:t>Вони можуть змінювати стан класу, що відіб'ється на всіх об'єктах цього класу, але не можуть змінювати конкретний об'єкт </a:t>
            </a:r>
            <a:r>
              <a:rPr lang="uk-UA" sz="1600" dirty="0" smtClean="0"/>
              <a:t>. </a:t>
            </a:r>
          </a:p>
          <a:p>
            <a:pPr marL="430213"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Поля класу вказуються без вказівки </a:t>
            </a:r>
            <a:r>
              <a:rPr lang="en-US" sz="1600" b="1" i="1" dirty="0" smtClean="0"/>
              <a:t>self</a:t>
            </a:r>
            <a:r>
              <a:rPr lang="en-US" sz="1600" dirty="0" smtClean="0"/>
              <a:t>. </a:t>
            </a:r>
            <a:r>
              <a:rPr lang="uk-UA" sz="1600" dirty="0" smtClean="0"/>
              <a:t>Методи класу позначаються декоратором </a:t>
            </a:r>
            <a:r>
              <a:rPr lang="uk-UA" sz="1600" b="1" i="1" dirty="0" smtClean="0"/>
              <a:t>@</a:t>
            </a:r>
            <a:r>
              <a:rPr lang="en-US" sz="1600" b="1" i="1" dirty="0" err="1" smtClean="0"/>
              <a:t>classmethod</a:t>
            </a:r>
            <a:r>
              <a:rPr lang="en-US" sz="1600" dirty="0" smtClean="0"/>
              <a:t>. </a:t>
            </a:r>
            <a:endParaRPr lang="ru-RU" sz="1600" dirty="0" smtClean="0"/>
          </a:p>
          <a:p>
            <a:pPr marL="430213"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b="1" i="1" dirty="0" smtClean="0"/>
              <a:t>статичні </a:t>
            </a:r>
            <a:r>
              <a:rPr lang="uk-UA" sz="1600" b="1" i="1" dirty="0"/>
              <a:t>методи </a:t>
            </a:r>
            <a:r>
              <a:rPr lang="uk-UA" sz="1600" dirty="0" smtClean="0"/>
              <a:t>(</a:t>
            </a:r>
            <a:r>
              <a:rPr lang="en-US" sz="1600" i="1" dirty="0" smtClean="0"/>
              <a:t>Static </a:t>
            </a:r>
            <a:r>
              <a:rPr lang="en-US" sz="1600" i="1" dirty="0"/>
              <a:t>Methods</a:t>
            </a:r>
            <a:r>
              <a:rPr lang="en-US" sz="1600" dirty="0"/>
              <a:t>): </a:t>
            </a:r>
            <a:endParaRPr lang="uk-UA" sz="1600" dirty="0" smtClean="0"/>
          </a:p>
          <a:p>
            <a:pPr marL="442912"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Статичні методи нічого не знають про клас або про об'єкт, на якому вони викликаються, просто приймаючи параметри без будь-якого спеціального аргументу типу </a:t>
            </a:r>
            <a:r>
              <a:rPr lang="en-US" sz="1600" b="1" i="1" dirty="0" smtClean="0"/>
              <a:t>self</a:t>
            </a:r>
            <a:r>
              <a:rPr lang="en-US" sz="1600" dirty="0" smtClean="0"/>
              <a:t> </a:t>
            </a:r>
            <a:r>
              <a:rPr lang="uk-UA" sz="1600" dirty="0" smtClean="0"/>
              <a:t>і можуть бути викликані, як через сам клас, так і через його екземпляр. </a:t>
            </a:r>
            <a:r>
              <a:rPr lang="ru-RU" sz="1600" dirty="0" smtClean="0"/>
              <a:t>Статичні </a:t>
            </a:r>
            <a:r>
              <a:rPr lang="ru-RU" sz="1600" dirty="0"/>
              <a:t>методи прикріплені до класу лише для зручності і не можуть змінювати стан </a:t>
            </a:r>
            <a:r>
              <a:rPr lang="ru-RU" sz="1600" dirty="0" smtClean="0"/>
              <a:t>ані </a:t>
            </a:r>
            <a:r>
              <a:rPr lang="ru-RU" sz="1600" dirty="0"/>
              <a:t>класу, </a:t>
            </a:r>
            <a:r>
              <a:rPr lang="ru-RU" sz="1600" dirty="0" smtClean="0"/>
              <a:t>ані </a:t>
            </a:r>
            <a:r>
              <a:rPr lang="ru-RU" sz="1600" dirty="0"/>
              <a:t>його примірника </a:t>
            </a:r>
            <a:r>
              <a:rPr lang="uk-UA" sz="1600" dirty="0" smtClean="0"/>
              <a:t>. </a:t>
            </a:r>
          </a:p>
          <a:p>
            <a:pPr marL="442912"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Статичні методи позначаються декоратором </a:t>
            </a:r>
            <a:r>
              <a:rPr lang="uk-UA" sz="1600" b="1" i="1" dirty="0" smtClean="0"/>
              <a:t>@</a:t>
            </a:r>
            <a:r>
              <a:rPr lang="en-US" sz="1600" b="1" i="1" dirty="0" err="1" smtClean="0"/>
              <a:t>staticmethod</a:t>
            </a:r>
            <a:r>
              <a:rPr lang="en-US" sz="1600" dirty="0" smtClean="0"/>
              <a:t>. </a:t>
            </a:r>
            <a:endParaRPr lang="uk-UA" sz="1600" dirty="0" smtClean="0"/>
          </a:p>
          <a:p>
            <a:pPr marL="442912"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b="1" i="1" dirty="0" smtClean="0"/>
              <a:t>методи </a:t>
            </a:r>
            <a:r>
              <a:rPr lang="ru-RU" sz="1600" b="1" i="1" dirty="0" smtClean="0"/>
              <a:t>примірника класу </a:t>
            </a:r>
            <a:r>
              <a:rPr lang="uk-UA" sz="1600" b="1" i="1" dirty="0" smtClean="0"/>
              <a:t>(</a:t>
            </a:r>
            <a:r>
              <a:rPr lang="en-US" sz="1600" b="1" i="1" dirty="0" smtClean="0"/>
              <a:t>Instance  method)</a:t>
            </a:r>
            <a:r>
              <a:rPr lang="uk-UA" sz="1600" b="1" i="1" dirty="0" smtClean="0"/>
              <a:t>:</a:t>
            </a:r>
          </a:p>
          <a:p>
            <a:pPr marL="361950"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Це найбільш часто використовуваний вид методів. Методи примірника класу приймають об'єкт класу як перший аргумент, який прийнято називати </a:t>
            </a:r>
            <a:r>
              <a:rPr lang="en-US" sz="1600" b="1" i="1" dirty="0"/>
              <a:t>self</a:t>
            </a:r>
            <a:r>
              <a:rPr lang="en-US" sz="1600" dirty="0"/>
              <a:t> </a:t>
            </a:r>
            <a:r>
              <a:rPr lang="uk-UA" sz="1600" dirty="0"/>
              <a:t>і який вказує на сам екземпляр. Кількість параметрів методу не обмежена. </a:t>
            </a:r>
            <a:endParaRPr lang="uk-UA" sz="1600" b="1" i="1" dirty="0" smtClean="0"/>
          </a:p>
          <a:p>
            <a:pPr marL="3619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Використовуючи </a:t>
            </a:r>
            <a:r>
              <a:rPr lang="uk-UA" sz="1600" dirty="0"/>
              <a:t>атрибут </a:t>
            </a:r>
            <a:r>
              <a:rPr lang="en-US" sz="1600" b="1" i="1" dirty="0"/>
              <a:t>self .__ class__</a:t>
            </a:r>
            <a:r>
              <a:rPr lang="en-US" sz="1600" dirty="0"/>
              <a:t>, </a:t>
            </a:r>
            <a:r>
              <a:rPr lang="uk-UA" sz="1600" dirty="0"/>
              <a:t>ми отримуємо доступ до атрибутів класу і можливості змінювати стан самого класу. Тобто методи примірників класу дозволяють змінювати як стан певного об'єкта, так і класу.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i="1" dirty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uk-UA" sz="1600" b="1" i="1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uk-UA" sz="1600" b="1" i="1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/>
              <a:t>Абстрактні методи </a:t>
            </a:r>
            <a:r>
              <a:rPr lang="uk-UA" sz="1600" dirty="0" smtClean="0"/>
              <a:t>– методи, що визначені в батьківському класі, проте не мають реалізації. Передбачається, що реалізація цих методів буде визначена в класах-назадках.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4184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496" y="244444"/>
            <a:ext cx="11516009" cy="6165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/>
              <a:t>@</a:t>
            </a:r>
            <a:r>
              <a:rPr lang="en-US" sz="1600" b="1" dirty="0" err="1"/>
              <a:t>staticmethod</a:t>
            </a:r>
            <a:endParaRPr lang="uk-UA" sz="1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4307" y="550401"/>
            <a:ext cx="1595309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@staticmethod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method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"static"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method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method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6976" y="709853"/>
            <a:ext cx="8495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Якщо в тілі методу не використовується </a:t>
            </a:r>
            <a:r>
              <a:rPr lang="uk-UA" sz="1600" b="1" i="1" dirty="0"/>
              <a:t>self</a:t>
            </a:r>
            <a:r>
              <a:rPr lang="uk-UA" sz="1600" dirty="0"/>
              <a:t>, тобто посилання на конкретний об'єкт, слід задуматися, щоб зробити метод статичним. </a:t>
            </a:r>
            <a:endParaRPr lang="uk-UA" sz="1600" dirty="0" smtClean="0"/>
          </a:p>
          <a:p>
            <a:r>
              <a:rPr lang="uk-UA" sz="1600" dirty="0" smtClean="0"/>
              <a:t>Якщо </a:t>
            </a:r>
            <a:r>
              <a:rPr lang="uk-UA" sz="1600" dirty="0"/>
              <a:t>такий метод необхідний тільки для забезпечення внутрішніх механізмів роботи класу,</a:t>
            </a:r>
          </a:p>
          <a:p>
            <a:r>
              <a:rPr lang="uk-UA" sz="1600" dirty="0"/>
              <a:t>то можливо його не тільки треба оголосити статичним, а й приховати від доступу ззовні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998" y="2131105"/>
            <a:ext cx="619125" cy="47625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4307" y="2783569"/>
            <a:ext cx="3937040" cy="39703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math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Cylinder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@staticmethod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make_area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circle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side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round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circle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side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diameter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high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dia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diameter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high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area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make_area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diameter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high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Cylinder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area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make_area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19" y="6249062"/>
            <a:ext cx="476250" cy="5048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1410" y="285009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dirty="0"/>
              <a:t>У прикладі виклик </a:t>
            </a:r>
            <a:r>
              <a:rPr lang="uk-UA" sz="1600" b="1" i="1" dirty="0"/>
              <a:t>make_area() </a:t>
            </a:r>
            <a:r>
              <a:rPr lang="uk-UA" sz="1600" dirty="0"/>
              <a:t>за межами класу можливий в тому числі через екземпляр. При цьому зрозуміло, в даному випадку властивість </a:t>
            </a:r>
            <a:r>
              <a:rPr lang="uk-UA" sz="1600" b="1" i="1" dirty="0"/>
              <a:t>area</a:t>
            </a:r>
            <a:r>
              <a:rPr lang="uk-UA" sz="1600" dirty="0"/>
              <a:t> самого об'єкта </a:t>
            </a:r>
            <a:r>
              <a:rPr lang="uk-UA" sz="1600" b="1" i="1" dirty="0"/>
              <a:t>a</a:t>
            </a:r>
            <a:r>
              <a:rPr lang="uk-UA" sz="1600" dirty="0"/>
              <a:t> не змінюється. Ми просто викликаємо функцію,  що знаходиться в просторі імен класу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9016" y="2131105"/>
            <a:ext cx="5214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/>
              <a:t>@</a:t>
            </a:r>
            <a:r>
              <a:rPr lang="en-US" sz="1600" i="1" dirty="0" err="1" smtClean="0"/>
              <a:t>staticmethod</a:t>
            </a:r>
            <a:r>
              <a:rPr lang="en-US" sz="1600" i="1" dirty="0" smtClean="0"/>
              <a:t> </a:t>
            </a:r>
            <a:r>
              <a:rPr lang="uk-UA" sz="1600" dirty="0" smtClean="0"/>
              <a:t>можна викликати як з класу так і з об’єкту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330721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2" y="7750"/>
            <a:ext cx="11787612" cy="243522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 smtClean="0"/>
              <a:t>@</a:t>
            </a:r>
            <a:r>
              <a:rPr lang="en-US" sz="1600" b="1" dirty="0" err="1" smtClean="0"/>
              <a:t>classmethod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i="1" dirty="0"/>
              <a:t>@classmethod </a:t>
            </a:r>
            <a:r>
              <a:rPr lang="ru-RU" sz="1600" dirty="0"/>
              <a:t>- це метод, який отримує клас як неявний </a:t>
            </a:r>
            <a:r>
              <a:rPr lang="ru-RU" sz="1600" dirty="0" smtClean="0"/>
              <a:t>першой аргумент, </a:t>
            </a:r>
            <a:r>
              <a:rPr lang="ru-RU" sz="1600" dirty="0"/>
              <a:t>точно так </a:t>
            </a:r>
            <a:r>
              <a:rPr lang="ru-RU" sz="1600" dirty="0" smtClean="0"/>
              <a:t>само, </a:t>
            </a:r>
            <a:r>
              <a:rPr lang="ru-RU" sz="1600" dirty="0"/>
              <a:t>як звичайний метод </a:t>
            </a:r>
            <a:r>
              <a:rPr lang="ru-RU" sz="1600" dirty="0" smtClean="0"/>
              <a:t>екземпляру </a:t>
            </a:r>
            <a:r>
              <a:rPr lang="ru-RU" sz="1600" dirty="0"/>
              <a:t>отримує </a:t>
            </a:r>
            <a:r>
              <a:rPr lang="uk-UA" sz="1600" dirty="0" smtClean="0"/>
              <a:t>посилання на </a:t>
            </a:r>
            <a:r>
              <a:rPr lang="ru-RU" sz="1600" dirty="0" smtClean="0"/>
              <a:t>екземпляр (</a:t>
            </a:r>
            <a:r>
              <a:rPr lang="en-US" sz="1600" b="1" i="1" dirty="0" smtClean="0"/>
              <a:t>self</a:t>
            </a:r>
            <a:r>
              <a:rPr lang="en-US" sz="1600" dirty="0" smtClean="0"/>
              <a:t>)</a:t>
            </a:r>
            <a:r>
              <a:rPr lang="ru-RU" sz="1600" dirty="0" smtClean="0"/>
              <a:t>. Це дозволяє </a:t>
            </a:r>
            <a:r>
              <a:rPr lang="ru-RU" sz="1600" i="1" dirty="0" smtClean="0"/>
              <a:t>використовувати </a:t>
            </a:r>
            <a:r>
              <a:rPr lang="ru-RU" sz="1600" i="1" dirty="0"/>
              <a:t>клас і його властивості всередині цього методу</a:t>
            </a:r>
            <a:r>
              <a:rPr lang="ru-RU" sz="1600" dirty="0"/>
              <a:t>, а не конкретного екземпляра.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Простіше </a:t>
            </a:r>
            <a:r>
              <a:rPr lang="ru-RU" sz="1600" dirty="0"/>
              <a:t>кажучи, </a:t>
            </a:r>
            <a:r>
              <a:rPr lang="ru-RU" sz="1600" b="1" i="1" dirty="0"/>
              <a:t>@classmethod</a:t>
            </a:r>
            <a:r>
              <a:rPr lang="ru-RU" sz="1600" dirty="0"/>
              <a:t> - це звичайний метод класу, який має доступ до всіх атрибутів класу, через який він був викликаний. Отже, classmethod - це метод, який прив'язаний до класу, а не до примірника класу.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Він </a:t>
            </a:r>
            <a:r>
              <a:rPr lang="ru-RU" sz="1600" dirty="0"/>
              <a:t>використовується, коли </a:t>
            </a:r>
            <a:r>
              <a:rPr lang="ru-RU" sz="1600" dirty="0" smtClean="0"/>
              <a:t>нам </a:t>
            </a:r>
            <a:r>
              <a:rPr lang="ru-RU" sz="1600" dirty="0"/>
              <a:t>потрібно отримати методи, які не відносяться до якогось конкретного екземпляру, але тим не менш, якимось чином прив'язані до класу. Тому, якщо потрібно отримати доступ до властивості класу в цілому, а не до властивості конкретного екземпляра цього класу, використовуйте </a:t>
            </a:r>
            <a:r>
              <a:rPr lang="ru-RU" sz="1600" i="1" dirty="0"/>
              <a:t>classmethod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endParaRPr lang="uk-UA" sz="1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3661" y="2442971"/>
            <a:ext cx="2369559" cy="120032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MyClass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@classmethod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classmethod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cls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'Class method called'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MyClass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classmethod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4968" y="2607196"/>
            <a:ext cx="72367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Метод класу можна </a:t>
            </a:r>
            <a:r>
              <a:rPr lang="ru-RU" sz="1600" i="1" dirty="0"/>
              <a:t>викликати без створення екземпляра </a:t>
            </a:r>
            <a:r>
              <a:rPr lang="ru-RU" sz="1600" i="1" dirty="0" smtClean="0"/>
              <a:t>класу</a:t>
            </a:r>
            <a:r>
              <a:rPr lang="ru-RU" sz="1600" dirty="0" smtClean="0"/>
              <a:t>. </a:t>
            </a:r>
            <a:endParaRPr lang="uk-UA" sz="1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3661" y="3665518"/>
            <a:ext cx="4421403" cy="313932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MyClass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TOTAL_OBJECTS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MyClass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TOTAL_OBJECTS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MyClass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TOTAL_OBJECTS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@classmethod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total_objects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cls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"Total objects: 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cls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TOTAL_OBJECTS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my_obj1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MyClass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my_obj2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MyClass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MyClass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total_objects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ChildClass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MyClass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TOTAL_OBJECTS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pass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ChildClass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total_objects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763" y="5545196"/>
            <a:ext cx="1495425" cy="219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813" y="6557189"/>
            <a:ext cx="1476375" cy="247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73336" y="5615112"/>
            <a:ext cx="5205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Якщо </a:t>
            </a:r>
            <a:r>
              <a:rPr lang="uk-UA" sz="1600" dirty="0"/>
              <a:t>ми успадкуємо цей клас в дочірній клас і оголосимо там змінну </a:t>
            </a:r>
            <a:r>
              <a:rPr lang="en-US" sz="1600" i="1" dirty="0"/>
              <a:t>TOTAL_OBJECTS</a:t>
            </a:r>
            <a:r>
              <a:rPr lang="en-US" sz="1600" dirty="0"/>
              <a:t> </a:t>
            </a:r>
            <a:r>
              <a:rPr lang="uk-UA" sz="1600" dirty="0"/>
              <a:t>і викличемо метод класу з дочірнього класу, він поверне </a:t>
            </a:r>
            <a:r>
              <a:rPr lang="uk-UA" sz="1600" dirty="0" smtClean="0"/>
              <a:t>загальну </a:t>
            </a:r>
            <a:r>
              <a:rPr lang="uk-UA" sz="1600" dirty="0"/>
              <a:t>кількість об'єктів для дочірнього класу. </a:t>
            </a:r>
          </a:p>
        </p:txBody>
      </p:sp>
    </p:spTree>
    <p:extLst>
      <p:ext uri="{BB962C8B-B14F-4D97-AF65-F5344CB8AC3E}">
        <p14:creationId xmlns:p14="http://schemas.microsoft.com/office/powerpoint/2010/main" val="4239514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069" y="98208"/>
            <a:ext cx="5363969" cy="655564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INSTANCES_COUNT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При ініціалізації нового класу збільшуємо кількість  створених примірників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INSTANCES_COUNT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__str__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строку у вигляді 'Точка 2D (x, y)'."""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f'Точка 2D 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)'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__add__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"""Скласти self і other.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параметри:        - other (Point2D): повернути новий об'єкт-суму;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                         - other (int, float): зрушити точку на other по x і y;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                         - other (інший тип): порушити виняток TypeError.     """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isinstance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__class__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Точка з точкою            # Повертаємо новий об'єкт!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isinstance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float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)):         </a:t>
            </a:r>
            <a:r>
              <a:rPr lang="ru-RU" altLang="ru-RU" sz="1050" i="1" dirty="0" smtClean="0">
                <a:solidFill>
                  <a:srgbClr val="546E7A"/>
                </a:solidFill>
                <a:latin typeface="JetBrains Mono"/>
              </a:rPr>
              <a:t># </a:t>
            </a:r>
            <a:r>
              <a:rPr lang="ru-RU" altLang="ru-RU" sz="1050" i="1" dirty="0">
                <a:solidFill>
                  <a:srgbClr val="546E7A"/>
                </a:solidFill>
                <a:latin typeface="JetBrains Mono"/>
              </a:rPr>
              <a:t>Точка і </a:t>
            </a:r>
            <a:r>
              <a:rPr lang="ru-RU" altLang="ru-RU" sz="1050" i="1" dirty="0" smtClean="0">
                <a:solidFill>
                  <a:srgbClr val="546E7A"/>
                </a:solidFill>
                <a:latin typeface="JetBrains Mono"/>
              </a:rPr>
              <a:t>число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# Додамо до обох координатах self число other і повернемо результат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# Повертаємо старий, змінений, об'єкт!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raise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TypeError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"не можу додати {1} до {0}"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          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__class__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__sub__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"""Створити новий об'єкт як різниця координат self і other."""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__neg__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новий об'єкт, інвертовану координати."""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-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__eq__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відповідь, чи є точки однаковими."""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__ne__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відповідь, чи є точки різними.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Використовуємо реалізовану операцію ==. """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not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94629" y="98208"/>
            <a:ext cx="4927952" cy="590931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@staticmethod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sum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*points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суму точок 'points' як новий об'єкт.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Статичний метод: належить класу, але нічого про нього не знає."""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assert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points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&gt;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"Кількість точок, що додається = 0!"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points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point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points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:]: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point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@classmethod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from_string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cls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str_value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"""Створити екземпляр класу з рядка 'str_value'.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Класовий метод, доступний для виклику як: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Point2D.from_string (...)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параметри: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- cls: посилання на клас (Point2D);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- str_value: рядок виду "float, float".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результат: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- Примірник класу cls (Point2D).      """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values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float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str_value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split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','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)]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assert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values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==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cls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(*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values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p2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Створюємо 3-ю точку через метод класу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p3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from_string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"5, 6"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p3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Відображаємо кількість створених точок через змінну класу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INSTANCES_COUNT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Додавання точок через статичний метод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p4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sum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p1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p2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p3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-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21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p4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04" y="6139854"/>
            <a:ext cx="1321807" cy="6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24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800" b="1" dirty="0" smtClean="0"/>
              <a:t>Інкапсуляція (</a:t>
            </a:r>
            <a:r>
              <a:rPr lang="en-US" sz="1800" b="1" dirty="0" smtClean="0"/>
              <a:t>Public, Protected, Private)</a:t>
            </a:r>
            <a:endParaRPr lang="uk-UA" sz="1800" b="1" dirty="0" smtClean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8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У </a:t>
            </a:r>
            <a:r>
              <a:rPr lang="uk-UA" sz="1600" dirty="0"/>
              <a:t>ряді мов, наприклад, С ++, існує чіткий поділ членів класу на закриті, захищені і публічні.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В </a:t>
            </a:r>
            <a:r>
              <a:rPr lang="en-US" sz="1600" dirty="0"/>
              <a:t>Python </a:t>
            </a:r>
            <a:r>
              <a:rPr lang="uk-UA" sz="1600" b="1" i="1" dirty="0"/>
              <a:t>всі члени класу є загальнодоступними</a:t>
            </a:r>
            <a:r>
              <a:rPr lang="uk-UA" sz="1600" dirty="0"/>
              <a:t>, хоча існує можливість </a:t>
            </a:r>
            <a:r>
              <a:rPr lang="uk-UA" sz="1600" i="1" dirty="0"/>
              <a:t>емуляції закритих</a:t>
            </a:r>
            <a:r>
              <a:rPr lang="uk-UA" sz="1600" dirty="0"/>
              <a:t>. Концепція відсутності закритих атрибутів в </a:t>
            </a:r>
            <a:r>
              <a:rPr lang="en-US" sz="1600" dirty="0"/>
              <a:t>Python </a:t>
            </a:r>
            <a:r>
              <a:rPr lang="uk-UA" sz="1600" dirty="0"/>
              <a:t>описується фразою одного з розробників мови: </a:t>
            </a:r>
            <a:r>
              <a:rPr lang="uk-UA" sz="1600" i="1" dirty="0"/>
              <a:t>«Ми всі дорослі люди. Якщо програміст хоче вистрілити собі в ногу - потрібно надати йому можливість це </a:t>
            </a:r>
            <a:r>
              <a:rPr lang="uk-UA" sz="1600" i="1" dirty="0" smtClean="0"/>
              <a:t>зробити»</a:t>
            </a:r>
            <a:r>
              <a:rPr lang="uk-UA" sz="1600" dirty="0" smtClean="0"/>
              <a:t>.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u="sng" dirty="0" smtClean="0"/>
              <a:t>Незважаючи </a:t>
            </a:r>
            <a:r>
              <a:rPr lang="uk-UA" sz="1600" u="sng" dirty="0"/>
              <a:t>на це, в </a:t>
            </a:r>
            <a:r>
              <a:rPr lang="en-US" sz="1600" u="sng" dirty="0"/>
              <a:t>Python </a:t>
            </a:r>
            <a:r>
              <a:rPr lang="uk-UA" sz="1600" u="sng" dirty="0"/>
              <a:t>прийнята наступна конвенція</a:t>
            </a:r>
            <a:r>
              <a:rPr lang="uk-UA" sz="1600" u="sng" dirty="0" smtClean="0"/>
              <a:t>: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 smtClean="0"/>
              <a:t> </a:t>
            </a:r>
            <a:r>
              <a:rPr lang="uk-UA" sz="1600" dirty="0"/>
              <a:t>Атрибут, який повинен бути </a:t>
            </a:r>
            <a:r>
              <a:rPr lang="uk-UA" sz="1600" b="1" dirty="0" smtClean="0"/>
              <a:t>захищеним </a:t>
            </a:r>
            <a:r>
              <a:rPr lang="uk-UA" sz="1600" dirty="0" smtClean="0"/>
              <a:t>(</a:t>
            </a:r>
            <a:r>
              <a:rPr lang="en-US" sz="1600" b="1" dirty="0" smtClean="0"/>
              <a:t>Protected</a:t>
            </a:r>
            <a:r>
              <a:rPr lang="en-US" sz="1600" dirty="0" smtClean="0"/>
              <a:t>) </a:t>
            </a:r>
            <a:r>
              <a:rPr lang="uk-UA" sz="1600" dirty="0"/>
              <a:t>позначається за допомогою ведучого підкреслення </a:t>
            </a:r>
            <a:r>
              <a:rPr lang="uk-UA" sz="1600" b="1" dirty="0"/>
              <a:t>_</a:t>
            </a:r>
            <a:r>
              <a:rPr lang="uk-UA" sz="1600" dirty="0"/>
              <a:t>: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 </a:t>
            </a:r>
            <a:r>
              <a:rPr lang="uk-UA" sz="1600" dirty="0" smtClean="0"/>
              <a:t>        Приклад</a:t>
            </a:r>
            <a:r>
              <a:rPr lang="uk-UA" sz="1600" dirty="0"/>
              <a:t>: </a:t>
            </a:r>
            <a:r>
              <a:rPr lang="uk-UA" sz="1600" b="1" i="1" dirty="0"/>
              <a:t>_</a:t>
            </a:r>
            <a:r>
              <a:rPr lang="en-US" sz="1600" b="1" i="1" dirty="0"/>
              <a:t>spam </a:t>
            </a:r>
            <a:r>
              <a:rPr lang="uk-UA" sz="1600" b="1" i="1" dirty="0" smtClean="0"/>
              <a:t> </a:t>
            </a:r>
            <a:r>
              <a:rPr lang="uk-UA" sz="1600" dirty="0" smtClean="0"/>
              <a:t>для </a:t>
            </a:r>
            <a:r>
              <a:rPr lang="uk-UA" sz="1600" dirty="0"/>
              <a:t>поля або </a:t>
            </a:r>
            <a:r>
              <a:rPr lang="uk-UA" sz="1600" b="1" i="1" dirty="0"/>
              <a:t>_</a:t>
            </a:r>
            <a:r>
              <a:rPr lang="en-US" sz="1600" b="1" i="1" dirty="0" err="1" smtClean="0"/>
              <a:t>get_count</a:t>
            </a:r>
            <a:r>
              <a:rPr lang="en-US" sz="1600" b="1" i="1" dirty="0" smtClean="0"/>
              <a:t>() </a:t>
            </a:r>
            <a:r>
              <a:rPr lang="uk-UA" sz="1600" dirty="0"/>
              <a:t>для методу</a:t>
            </a:r>
            <a:r>
              <a:rPr lang="uk-UA" sz="1600" dirty="0" smtClean="0"/>
              <a:t>.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 </a:t>
            </a:r>
            <a:r>
              <a:rPr lang="uk-UA" sz="1600" dirty="0" smtClean="0"/>
              <a:t>        </a:t>
            </a:r>
            <a:r>
              <a:rPr lang="uk-UA" sz="1600" dirty="0"/>
              <a:t>Даний синтаксис вказує на те, що атрибут: </a:t>
            </a:r>
            <a:endParaRPr lang="uk-UA" sz="1600" dirty="0" smtClean="0"/>
          </a:p>
          <a:p>
            <a:pPr marL="715963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використовується </a:t>
            </a:r>
            <a:r>
              <a:rPr lang="uk-UA" sz="1600" dirty="0"/>
              <a:t>для внутрішньої реалізації класу і не призначений для використання ззовні; </a:t>
            </a:r>
            <a:endParaRPr lang="uk-UA" sz="1600" dirty="0" smtClean="0"/>
          </a:p>
          <a:p>
            <a:pPr marL="715963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повинен </a:t>
            </a:r>
            <a:r>
              <a:rPr lang="uk-UA" sz="1600" dirty="0"/>
              <a:t>бути </a:t>
            </a:r>
            <a:r>
              <a:rPr lang="uk-UA" sz="1600" dirty="0" smtClean="0"/>
              <a:t>використаний/змінений </a:t>
            </a:r>
            <a:r>
              <a:rPr lang="uk-UA" sz="1600" dirty="0"/>
              <a:t>тільки якщо розробник-користувач класу абсолютно впевнений в цьому.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          При </a:t>
            </a:r>
            <a:r>
              <a:rPr lang="uk-UA" sz="1600" dirty="0"/>
              <a:t>цьому атрибут з </a:t>
            </a:r>
            <a:r>
              <a:rPr lang="uk-UA" sz="1600" b="1" dirty="0"/>
              <a:t>_</a:t>
            </a:r>
            <a:r>
              <a:rPr lang="uk-UA" sz="1600" dirty="0"/>
              <a:t> доступний ззовні, як і звичайний </a:t>
            </a:r>
            <a:r>
              <a:rPr lang="en-US" sz="1600" dirty="0"/>
              <a:t>public-</a:t>
            </a:r>
            <a:r>
              <a:rPr lang="uk-UA" sz="1600" dirty="0"/>
              <a:t>атрибут класу.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uk-UA" sz="1600" dirty="0" smtClean="0"/>
              <a:t>Атрибут</a:t>
            </a:r>
            <a:r>
              <a:rPr lang="uk-UA" sz="1600" dirty="0"/>
              <a:t>, який повинен бути </a:t>
            </a:r>
            <a:r>
              <a:rPr lang="uk-UA" sz="1600" b="1" dirty="0"/>
              <a:t>закритим </a:t>
            </a:r>
            <a:r>
              <a:rPr lang="uk-UA" sz="1600" dirty="0" smtClean="0"/>
              <a:t>(</a:t>
            </a:r>
            <a:r>
              <a:rPr lang="en-US" sz="1600" b="1" dirty="0" smtClean="0"/>
              <a:t>Private</a:t>
            </a:r>
            <a:r>
              <a:rPr lang="en-US" sz="1600" dirty="0"/>
              <a:t>), </a:t>
            </a:r>
            <a:r>
              <a:rPr lang="uk-UA" sz="1600" dirty="0"/>
              <a:t>позначається за допомогою ведучого </a:t>
            </a:r>
            <a:r>
              <a:rPr lang="uk-UA" sz="1600" b="1" dirty="0"/>
              <a:t>подвійного</a:t>
            </a:r>
            <a:r>
              <a:rPr lang="uk-UA" sz="1600" dirty="0"/>
              <a:t> підкреслення </a:t>
            </a:r>
            <a:r>
              <a:rPr lang="uk-UA" sz="1600" b="1" dirty="0"/>
              <a:t>__</a:t>
            </a:r>
            <a:r>
              <a:rPr lang="uk-UA" sz="1600" dirty="0"/>
              <a:t>: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 </a:t>
            </a:r>
            <a:r>
              <a:rPr lang="uk-UA" sz="1600" dirty="0" smtClean="0"/>
              <a:t>      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 </a:t>
            </a:r>
            <a:r>
              <a:rPr lang="uk-UA" sz="1600" dirty="0" smtClean="0"/>
              <a:t>      Приклад</a:t>
            </a:r>
            <a:r>
              <a:rPr lang="uk-UA" sz="1600" dirty="0"/>
              <a:t>: </a:t>
            </a:r>
            <a:r>
              <a:rPr lang="uk-UA" sz="1600" b="1" i="1" dirty="0"/>
              <a:t>__</a:t>
            </a:r>
            <a:r>
              <a:rPr lang="en-US" sz="1600" b="1" i="1" dirty="0"/>
              <a:t>spam</a:t>
            </a:r>
            <a:r>
              <a:rPr lang="en-US" sz="1600" dirty="0"/>
              <a:t> </a:t>
            </a:r>
            <a:r>
              <a:rPr lang="uk-UA" sz="1600" dirty="0"/>
              <a:t>для поля або </a:t>
            </a:r>
            <a:r>
              <a:rPr lang="uk-UA" sz="1600" b="1" i="1" dirty="0"/>
              <a:t>__</a:t>
            </a:r>
            <a:r>
              <a:rPr lang="en-US" sz="1600" b="1" i="1" dirty="0" err="1" smtClean="0"/>
              <a:t>get_count</a:t>
            </a:r>
            <a:r>
              <a:rPr lang="en-US" sz="1600" b="1" i="1" dirty="0" smtClean="0"/>
              <a:t>()</a:t>
            </a:r>
            <a:r>
              <a:rPr lang="en-US" sz="1600" dirty="0" smtClean="0"/>
              <a:t> </a:t>
            </a:r>
            <a:r>
              <a:rPr lang="uk-UA" sz="1600" dirty="0"/>
              <a:t>для методу.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        Даний </a:t>
            </a:r>
            <a:r>
              <a:rPr lang="uk-UA" sz="1600" dirty="0"/>
              <a:t>синтаксис вказує на те, що атрибут: </a:t>
            </a:r>
            <a:endParaRPr lang="uk-UA" sz="1600" dirty="0" smtClean="0"/>
          </a:p>
          <a:p>
            <a:pPr marL="715963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використовується </a:t>
            </a:r>
            <a:r>
              <a:rPr lang="uk-UA" sz="1600" dirty="0"/>
              <a:t>для внутрішньої реалізації класу і не призначений для використання ззовні; </a:t>
            </a:r>
            <a:endParaRPr lang="uk-UA" sz="1600" dirty="0" smtClean="0"/>
          </a:p>
          <a:p>
            <a:pPr marL="715963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не </a:t>
            </a:r>
            <a:r>
              <a:rPr lang="uk-UA" sz="1600" dirty="0"/>
              <a:t>повинен бути </a:t>
            </a:r>
            <a:r>
              <a:rPr lang="uk-UA" sz="1600" dirty="0" smtClean="0"/>
              <a:t>використаний/змінений </a:t>
            </a:r>
            <a:r>
              <a:rPr lang="uk-UA" sz="1600" dirty="0"/>
              <a:t>розробником-користувачем класу.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При </a:t>
            </a:r>
            <a:r>
              <a:rPr lang="uk-UA" sz="1600" dirty="0"/>
              <a:t>цьому атрибут з </a:t>
            </a:r>
            <a:r>
              <a:rPr lang="uk-UA" sz="1600" b="1" dirty="0"/>
              <a:t>__</a:t>
            </a:r>
            <a:r>
              <a:rPr lang="uk-UA" sz="1600" dirty="0"/>
              <a:t> виявляється недоступним ззовні, використовуючи </a:t>
            </a:r>
            <a:r>
              <a:rPr lang="uk-UA" sz="1600" i="1" dirty="0"/>
              <a:t>техніку приховування імен </a:t>
            </a:r>
            <a:r>
              <a:rPr lang="uk-UA" sz="1600" dirty="0" smtClean="0"/>
              <a:t>(</a:t>
            </a:r>
            <a:r>
              <a:rPr lang="en-US" sz="1600" i="1" dirty="0" smtClean="0"/>
              <a:t>Name </a:t>
            </a:r>
            <a:r>
              <a:rPr lang="en-US" sz="1600" i="1" dirty="0"/>
              <a:t>Mangling</a:t>
            </a:r>
            <a:r>
              <a:rPr lang="en-US" sz="1600" dirty="0"/>
              <a:t>). </a:t>
            </a:r>
            <a:r>
              <a:rPr lang="uk-UA" sz="1600" dirty="0"/>
              <a:t>Незважаючи на це, на відміну від ряду мов (наприклад, </a:t>
            </a:r>
            <a:r>
              <a:rPr lang="en-US" sz="1600" dirty="0"/>
              <a:t>Java) </a:t>
            </a:r>
            <a:r>
              <a:rPr lang="uk-UA" sz="1600" dirty="0"/>
              <a:t>такі «закриті» </a:t>
            </a:r>
            <a:r>
              <a:rPr lang="uk-UA" sz="1600" dirty="0" smtClean="0"/>
              <a:t>екземпляри класу </a:t>
            </a:r>
            <a:r>
              <a:rPr lang="uk-UA" sz="1600" dirty="0"/>
              <a:t>також можна змінювати, але більш складним способом - їх можна побачити, використовуючи функцію </a:t>
            </a:r>
            <a:r>
              <a:rPr lang="en-US" sz="1600" i="1" dirty="0" err="1" smtClean="0"/>
              <a:t>dir</a:t>
            </a:r>
            <a:r>
              <a:rPr lang="en-US" sz="1600" i="1" dirty="0" smtClean="0"/>
              <a:t>()</a:t>
            </a:r>
            <a:r>
              <a:rPr lang="en-US" sz="1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5013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1" y="81480"/>
            <a:ext cx="11769505" cy="6627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 smtClean="0"/>
              <a:t>Чим небезпечні </a:t>
            </a:r>
            <a:r>
              <a:rPr lang="en-US" sz="1600" b="1" dirty="0" smtClean="0"/>
              <a:t>Public</a:t>
            </a:r>
            <a:r>
              <a:rPr lang="uk-UA" sz="1600" b="1" dirty="0" smtClean="0"/>
              <a:t> атрибути і методи?</a:t>
            </a:r>
            <a:endParaRPr lang="uk-UA" sz="1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5801" y="447153"/>
            <a:ext cx="7423442" cy="544764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SomeClass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publicvariable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"Просто публічний атрибут. Можна поміняти на що завгодно"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;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first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second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first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first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second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second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public_method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 публічний метод. Він нічим не захищений"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це ще один публічний метод sum"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f"Сума first і second буде рівна: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first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second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SomeClass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publicvariable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Поміняємо публічні атрибути. Вони ж нічим не захищені.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SomeClass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publicvariable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тепер тут буде інший напис. І він зміниться для всіх екзамплярів класу"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publicvariable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first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300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second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-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300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А тепер зламаємо роботу методу передавши не правильний тип даних водин із атрибутів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first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"oops!"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570" y="3170975"/>
            <a:ext cx="5429250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4499549"/>
            <a:ext cx="592455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795" y="5780482"/>
            <a:ext cx="7058025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48510" y="636945"/>
            <a:ext cx="4256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Використання незахищених атрибутів і методів може призвести до їх випадкових перевизначеннь, змін і інших конфліктів.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698585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75" y="108642"/>
            <a:ext cx="11850987" cy="6527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/>
              <a:t>Protected</a:t>
            </a:r>
            <a:r>
              <a:rPr lang="uk-UA" sz="1600" b="1" dirty="0" smtClean="0"/>
              <a:t>. Чи достатньо цього?</a:t>
            </a:r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4" name="Rectangle 3"/>
          <p:cNvSpPr/>
          <p:nvPr/>
        </p:nvSpPr>
        <p:spPr>
          <a:xfrm>
            <a:off x="7043595" y="468796"/>
            <a:ext cx="46382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Як реалізовані приватні та захищені методи в </a:t>
            </a:r>
            <a:r>
              <a:rPr lang="ru-RU" sz="1600" dirty="0" smtClean="0"/>
              <a:t>Python? </a:t>
            </a:r>
          </a:p>
          <a:p>
            <a:r>
              <a:rPr lang="ru-RU" sz="1600" b="1" dirty="0" smtClean="0"/>
              <a:t>На </a:t>
            </a:r>
            <a:r>
              <a:rPr lang="ru-RU" sz="1600" b="1" dirty="0"/>
              <a:t>рівні </a:t>
            </a:r>
            <a:r>
              <a:rPr lang="ru-RU" sz="1600" b="1" dirty="0" smtClean="0"/>
              <a:t>домовленості</a:t>
            </a:r>
            <a:r>
              <a:rPr lang="ru-RU" sz="1600" dirty="0" smtClean="0"/>
              <a:t>, </a:t>
            </a:r>
            <a:r>
              <a:rPr lang="ru-RU" sz="1600" dirty="0"/>
              <a:t>що дорослі люди просто не будуть їх визивати в класі. </a:t>
            </a:r>
            <a:r>
              <a:rPr lang="ru-RU" sz="1600" dirty="0" smtClean="0"/>
              <a:t>Перед захищеними атрибутами і методами потрібно писати одне нижнє підкреслення «</a:t>
            </a:r>
            <a:r>
              <a:rPr lang="ru-RU" sz="1600" b="1" i="1" dirty="0" smtClean="0"/>
              <a:t>_</a:t>
            </a:r>
            <a:r>
              <a:rPr lang="ru-RU" sz="1600" dirty="0" smtClean="0"/>
              <a:t>».</a:t>
            </a:r>
          </a:p>
          <a:p>
            <a:r>
              <a:rPr lang="ru-RU" sz="1600" dirty="0" smtClean="0"/>
              <a:t>Не дивлячись на «обмежений» доступ все одно можливість звернутися до методів залишається.</a:t>
            </a:r>
            <a:endParaRPr lang="uk-UA" sz="16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0916" y="361074"/>
            <a:ext cx="6637010" cy="433965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SomeClass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_protectedvariable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це вже захищений атрибут."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;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first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second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_first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first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_second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second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_protected_method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 захищений метод. Краще ніж нічого, але не достатньо"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f"Сума first і second буде рівна: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_first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_second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SomeClass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_protectedvariable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#все одно залишається можливість звернутись до атрибуту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_protected_method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Також залишається можливість поміняти "захищені" атрибути.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SomeClass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_protectedvariable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 тепер тут буде інший напис. Бо Python не забороняє"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_protectedvariable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_first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300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_second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-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300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226" y="3299940"/>
            <a:ext cx="4391025" cy="13049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0916" y="5060878"/>
            <a:ext cx="120510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Мінуси </a:t>
            </a:r>
            <a:r>
              <a:rPr lang="en-US" sz="1400" b="1" dirty="0"/>
              <a:t>Secured</a:t>
            </a:r>
            <a:r>
              <a:rPr lang="uk-UA" sz="1400" b="1" dirty="0"/>
              <a:t> атрибутів і методів</a:t>
            </a:r>
            <a:r>
              <a:rPr lang="ru-RU" sz="1400" dirty="0"/>
              <a:t>: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Якщо б </a:t>
            </a:r>
            <a:r>
              <a:rPr lang="uk-UA" sz="1400" dirty="0" smtClean="0"/>
              <a:t>, </a:t>
            </a:r>
            <a:r>
              <a:rPr lang="ru-RU" sz="1400" dirty="0"/>
              <a:t>метод _</a:t>
            </a:r>
            <a:r>
              <a:rPr lang="en-US" sz="1400" dirty="0"/>
              <a:t>protected</a:t>
            </a:r>
            <a:r>
              <a:rPr lang="ru-RU" sz="1400" dirty="0"/>
              <a:t>_method оновлював як</a:t>
            </a:r>
            <a:r>
              <a:rPr lang="uk-UA" sz="1400" dirty="0"/>
              <a:t>і</a:t>
            </a:r>
            <a:r>
              <a:rPr lang="ru-RU" sz="1400" dirty="0"/>
              <a:t>сь  з</a:t>
            </a:r>
            <a:r>
              <a:rPr lang="uk-UA" sz="1400" dirty="0"/>
              <a:t>мінні</a:t>
            </a:r>
            <a:r>
              <a:rPr lang="ru-RU" sz="1400" dirty="0"/>
              <a:t> класу або зберігав стан, а не просто повертав строку, ми могли б щось поламати для майбутньої роботи з класом.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Пункт, що випливає з попереднього - щоб переконатись, що є можливість «безпечно» (визов методу не зашкодить самому класу) використовувати захищений метод - потрібно відкривати код класу і передивлятись його.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Автори бібліотеки розраховують, що </a:t>
            </a:r>
            <a:r>
              <a:rPr lang="ru-RU" sz="1400" dirty="0" smtClean="0"/>
              <a:t>ніхто </a:t>
            </a:r>
            <a:r>
              <a:rPr lang="ru-RU" sz="1400" dirty="0"/>
              <a:t>не використовуватиме захищені та приватні методи класів, які використовуються у своїх проектах. </a:t>
            </a:r>
            <a:r>
              <a:rPr lang="uk-UA" sz="1400" dirty="0"/>
              <a:t>Тому можуть в будь-який реліз змінити його </a:t>
            </a:r>
            <a:r>
              <a:rPr lang="uk-UA" sz="1400" dirty="0" smtClean="0"/>
              <a:t>реалізацію. 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509898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0" y="153908"/>
            <a:ext cx="11706130" cy="5975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 smtClean="0"/>
              <a:t>Приватні (</a:t>
            </a:r>
            <a:r>
              <a:rPr lang="en-US" sz="1600" b="1" dirty="0" smtClean="0"/>
              <a:t>Private</a:t>
            </a:r>
            <a:r>
              <a:rPr lang="uk-UA" sz="1600" b="1" dirty="0" smtClean="0"/>
              <a:t>) атрибути і методи</a:t>
            </a:r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7" name="Rectangle 6"/>
          <p:cNvSpPr/>
          <p:nvPr/>
        </p:nvSpPr>
        <p:spPr>
          <a:xfrm>
            <a:off x="7799386" y="497666"/>
            <a:ext cx="3985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Приватні змінні і методи</a:t>
            </a:r>
            <a:r>
              <a:rPr lang="uk-UA" sz="1600" dirty="0"/>
              <a:t>, </a:t>
            </a:r>
            <a:r>
              <a:rPr lang="uk-UA" sz="1600" dirty="0" smtClean="0"/>
              <a:t>оголошенуються за </a:t>
            </a:r>
            <a:r>
              <a:rPr lang="uk-UA" sz="1600" dirty="0"/>
              <a:t>допомогою двох підкреслень: </a:t>
            </a:r>
            <a:r>
              <a:rPr lang="uk-UA" sz="1600" b="1" i="1" dirty="0"/>
              <a:t>__</a:t>
            </a:r>
            <a:r>
              <a:rPr lang="en-US" sz="1600" b="1" i="1" dirty="0" err="1" smtClean="0"/>
              <a:t>privatevariable</a:t>
            </a:r>
            <a:r>
              <a:rPr lang="en-US" sz="1600" b="1" i="1" dirty="0" smtClean="0"/>
              <a:t> </a:t>
            </a:r>
            <a:r>
              <a:rPr lang="uk-UA" sz="1600" dirty="0"/>
              <a:t>і </a:t>
            </a:r>
            <a:r>
              <a:rPr lang="uk-UA" sz="1600" b="1" i="1" dirty="0"/>
              <a:t>__</a:t>
            </a:r>
            <a:r>
              <a:rPr lang="en-US" sz="1600" b="1" i="1" dirty="0" err="1"/>
              <a:t>private_method</a:t>
            </a:r>
            <a:r>
              <a:rPr lang="en-US" sz="1600" dirty="0"/>
              <a:t>. </a:t>
            </a:r>
            <a:endParaRPr lang="uk-UA" sz="1600" dirty="0" smtClean="0"/>
          </a:p>
          <a:p>
            <a:r>
              <a:rPr lang="uk-UA" sz="1600" dirty="0" smtClean="0"/>
              <a:t>Отримати </a:t>
            </a:r>
            <a:r>
              <a:rPr lang="uk-UA" sz="1600" dirty="0"/>
              <a:t>до них доступ можна тільки в межах цього класу. </a:t>
            </a:r>
            <a:endParaRPr lang="uk-UA" sz="1600" dirty="0" smtClean="0"/>
          </a:p>
          <a:p>
            <a:r>
              <a:rPr lang="uk-UA" sz="1600" dirty="0" smtClean="0"/>
              <a:t>Якщо </a:t>
            </a:r>
            <a:r>
              <a:rPr lang="uk-UA" sz="1600" dirty="0"/>
              <a:t>ж спробувати зробити це з іншого класу, то повернеться помилка, що повідомляє, що в класі немає такого атрибута.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4855" y="534017"/>
            <a:ext cx="7498271" cy="526297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SomeClass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first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second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__first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first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__second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second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__private_method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"""Це приватний метод. Доволі надійно"""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__first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__second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sum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"""Цей публічний метод потрібен просто щоб перевірити роботу __private_method()"""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f"Сума first 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__first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) і second 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__second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) буде рівна: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__private_method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()}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SomeClass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sum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a.__privatemethod() дасть помилку AttributeError: 'SomeClass' object has no attribute '__privatemethod'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Спробуємо щось поміняти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first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first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sum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Щось пішо не так. a.first = 20, але сума залишилась такою як і була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__first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#А якщо так?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__first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sum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Знову невдача! Поглянемо на словник атрибутів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__dict__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660" y="3500060"/>
            <a:ext cx="3505200" cy="238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660" y="4175080"/>
            <a:ext cx="3495675" cy="514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865" y="4907250"/>
            <a:ext cx="3505200" cy="438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070" y="5420709"/>
            <a:ext cx="6267450" cy="304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855" y="5815069"/>
            <a:ext cx="11796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Тобто ми все ж таки можем звиртатись до приватних атрибутів і методів, але зазначаючи перед ними ім’я класу з одним нижнім підкресленням з двох сторін: </a:t>
            </a:r>
            <a:endParaRPr lang="uk-UA" sz="14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4855" y="6304759"/>
            <a:ext cx="2031325" cy="46166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_SomeClass__first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sum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097" y="6427849"/>
            <a:ext cx="36576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i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i="1" dirty="0" smtClean="0"/>
              <a:t>Типовий </a:t>
            </a:r>
            <a:r>
              <a:rPr lang="uk-UA" sz="1600" i="1" dirty="0"/>
              <a:t>сценарій написання об'єктно-орієнтованої програми</a:t>
            </a:r>
            <a:r>
              <a:rPr lang="uk-UA" sz="1600" dirty="0"/>
              <a:t>: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 smtClean="0"/>
              <a:t>Створення </a:t>
            </a:r>
            <a:r>
              <a:rPr lang="uk-UA" sz="1600" dirty="0"/>
              <a:t>одного або декількох класів (або пошук відповідних існуючих). </a:t>
            </a:r>
            <a:endParaRPr lang="uk-UA" sz="1600" dirty="0" smtClean="0"/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 smtClean="0"/>
              <a:t>Створення </a:t>
            </a:r>
            <a:r>
              <a:rPr lang="uk-UA" sz="1600" dirty="0"/>
              <a:t>довільної кількості примірників класів </a:t>
            </a:r>
            <a:r>
              <a:rPr lang="uk-UA" sz="1600" dirty="0" smtClean="0"/>
              <a:t>(</a:t>
            </a:r>
            <a:r>
              <a:rPr lang="uk-UA" sz="1600" i="1" dirty="0" smtClean="0"/>
              <a:t>інстанціювання</a:t>
            </a:r>
            <a:r>
              <a:rPr lang="uk-UA" sz="1600" dirty="0" smtClean="0"/>
              <a:t>) </a:t>
            </a:r>
            <a:r>
              <a:rPr lang="uk-UA" sz="1600" dirty="0"/>
              <a:t>- об'єктів. </a:t>
            </a:r>
            <a:endParaRPr lang="uk-UA" sz="1600" dirty="0" smtClean="0"/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 smtClean="0"/>
              <a:t>Зміна </a:t>
            </a:r>
            <a:r>
              <a:rPr lang="uk-UA" sz="1600" dirty="0"/>
              <a:t>полів і виклик методів створених об'єктів</a:t>
            </a:r>
            <a:r>
              <a:rPr lang="uk-UA" sz="1600" dirty="0" smtClean="0"/>
              <a:t>.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/>
              <a:t>Об'єктно-орієнтована парадигма </a:t>
            </a:r>
            <a:r>
              <a:rPr lang="uk-UA" sz="1600" dirty="0"/>
              <a:t>програмування включає </a:t>
            </a:r>
            <a:r>
              <a:rPr lang="uk-UA" sz="1600" b="1" dirty="0" smtClean="0"/>
              <a:t>4 </a:t>
            </a:r>
            <a:r>
              <a:rPr lang="uk-UA" sz="1600" b="1" dirty="0"/>
              <a:t>основних </a:t>
            </a:r>
            <a:r>
              <a:rPr lang="uk-UA" sz="1600" b="1" dirty="0" smtClean="0"/>
              <a:t>принципи</a:t>
            </a:r>
            <a:r>
              <a:rPr lang="uk-UA" sz="1600" dirty="0" smtClean="0"/>
              <a:t>:</a:t>
            </a:r>
            <a:endParaRPr lang="en-US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 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/>
              <a:t>Абстракція (</a:t>
            </a:r>
            <a:r>
              <a:rPr lang="en-US" sz="1600" b="1" dirty="0" err="1" smtClean="0"/>
              <a:t>Abstruction</a:t>
            </a:r>
            <a:r>
              <a:rPr lang="en-US" sz="1600" b="1" dirty="0" smtClean="0"/>
              <a:t>)</a:t>
            </a:r>
            <a:endParaRPr lang="uk-UA" sz="1600" b="1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/>
              <a:t>Інкапсуляція (Encapsulation)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/>
              <a:t>Спадкування(Inheritance)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b="1" dirty="0" smtClean="0"/>
              <a:t>Поліморфізм (Polymorphism).</a:t>
            </a:r>
            <a:r>
              <a:rPr lang="ru-RU" sz="1600" b="1" dirty="0" smtClean="0"/>
              <a:t>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51430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905" y="192056"/>
            <a:ext cx="8437830" cy="2199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600" i="1" dirty="0" smtClean="0"/>
              <a:t>Щоб не присвоювати об’єкту атрибути за межами класу </a:t>
            </a:r>
            <a:r>
              <a:rPr lang="uk-UA" sz="1600" dirty="0" smtClean="0"/>
              <a:t>використовують метод перезавантаження оператора присвоювання атрибуту </a:t>
            </a:r>
            <a:r>
              <a:rPr lang="uk-UA" sz="1600" b="1" i="1" dirty="0"/>
              <a:t>__</a:t>
            </a:r>
            <a:r>
              <a:rPr lang="en-US" sz="1600" b="1" i="1" dirty="0" err="1"/>
              <a:t>setattr</a:t>
            </a:r>
            <a:r>
              <a:rPr lang="en-US" sz="1600" b="1" i="1" dirty="0"/>
              <a:t>__()</a:t>
            </a:r>
            <a:endParaRPr lang="uk-UA" sz="1600" i="1" dirty="0" smtClean="0"/>
          </a:p>
          <a:p>
            <a:pPr marL="0" indent="0">
              <a:buNone/>
            </a:pPr>
            <a:r>
              <a:rPr lang="uk-UA" sz="1600" dirty="0" smtClean="0"/>
              <a:t>Метод </a:t>
            </a:r>
            <a:r>
              <a:rPr lang="uk-UA" sz="1600" b="1" i="1" dirty="0"/>
              <a:t>__</a:t>
            </a:r>
            <a:r>
              <a:rPr lang="en-US" sz="1600" b="1" i="1" dirty="0" err="1"/>
              <a:t>setattr</a:t>
            </a:r>
            <a:r>
              <a:rPr lang="en-US" sz="1600" b="1" i="1" dirty="0"/>
              <a:t>__()</a:t>
            </a:r>
            <a:r>
              <a:rPr lang="en-US" sz="1600" b="1" dirty="0"/>
              <a:t>,</a:t>
            </a:r>
            <a:r>
              <a:rPr lang="en-US" sz="1600" b="1" i="1" dirty="0"/>
              <a:t> </a:t>
            </a:r>
            <a:r>
              <a:rPr lang="uk-UA" sz="1600" dirty="0"/>
              <a:t>якщо він присутній в класі, викликається завжди, </a:t>
            </a:r>
            <a:r>
              <a:rPr lang="uk-UA" sz="1600" dirty="0" smtClean="0"/>
              <a:t>коли </a:t>
            </a:r>
            <a:r>
              <a:rPr lang="uk-UA" sz="1600" dirty="0"/>
              <a:t>будь-якому атрибуту виконується </a:t>
            </a:r>
            <a:r>
              <a:rPr lang="uk-UA" sz="1600" dirty="0" smtClean="0"/>
              <a:t>присвоювання.Зверніть </a:t>
            </a:r>
            <a:r>
              <a:rPr lang="uk-UA" sz="1600" dirty="0"/>
              <a:t>увагу, що </a:t>
            </a:r>
            <a:r>
              <a:rPr lang="uk-UA" sz="1600" i="1" dirty="0"/>
              <a:t>присвоєння неіснуючому атрибуту також озачає його додавання до об'єкта</a:t>
            </a:r>
            <a:r>
              <a:rPr lang="uk-UA" sz="1600" dirty="0" smtClean="0"/>
              <a:t>. </a:t>
            </a:r>
            <a:endParaRPr lang="uk-UA" sz="1600" dirty="0"/>
          </a:p>
          <a:p>
            <a:pPr marL="0" indent="0">
              <a:buNone/>
            </a:pPr>
            <a:r>
              <a:rPr lang="uk-UA" sz="1600" dirty="0" smtClean="0"/>
              <a:t>Коли </a:t>
            </a:r>
            <a:r>
              <a:rPr lang="uk-UA" sz="1600" dirty="0"/>
              <a:t>створюється об'єкт </a:t>
            </a:r>
            <a:r>
              <a:rPr lang="en-US" sz="1600" b="1" i="1" dirty="0"/>
              <a:t>a</a:t>
            </a:r>
            <a:r>
              <a:rPr lang="en-US" sz="1600" dirty="0"/>
              <a:t>, </a:t>
            </a:r>
            <a:r>
              <a:rPr lang="uk-UA" sz="1600" dirty="0"/>
              <a:t>в конструктор передається число 15. Тут для об'єкта заводиться атрибут </a:t>
            </a:r>
            <a:r>
              <a:rPr lang="en-US" sz="1600" b="1" i="1" dirty="0" smtClean="0"/>
              <a:t>field1</a:t>
            </a:r>
            <a:r>
              <a:rPr lang="en-US" sz="1600" dirty="0" smtClean="0"/>
              <a:t>.</a:t>
            </a:r>
            <a:r>
              <a:rPr lang="uk-UA" sz="1600" dirty="0" smtClean="0"/>
              <a:t>Факт </a:t>
            </a:r>
            <a:r>
              <a:rPr lang="uk-UA" sz="1600" dirty="0"/>
              <a:t>спроби присвоєння йому значення тут же відправляє інтерпретатор в метод </a:t>
            </a:r>
            <a:r>
              <a:rPr lang="uk-UA" sz="1600" b="1" i="1" dirty="0"/>
              <a:t>__</a:t>
            </a:r>
            <a:r>
              <a:rPr lang="en-US" sz="1600" b="1" i="1" dirty="0" err="1"/>
              <a:t>setattr</a:t>
            </a:r>
            <a:r>
              <a:rPr lang="en-US" sz="1600" b="1" i="1" dirty="0" smtClean="0"/>
              <a:t>__()</a:t>
            </a:r>
            <a:r>
              <a:rPr lang="en-US" sz="1600" dirty="0" smtClean="0"/>
              <a:t>,</a:t>
            </a:r>
            <a:r>
              <a:rPr lang="uk-UA" sz="1600" dirty="0" smtClean="0"/>
              <a:t> де </a:t>
            </a:r>
            <a:r>
              <a:rPr lang="uk-UA" sz="1600" dirty="0"/>
              <a:t>перевіряється чи ім'я </a:t>
            </a:r>
            <a:r>
              <a:rPr lang="uk-UA" sz="1600" dirty="0" smtClean="0"/>
              <a:t>атрибута рівне </a:t>
            </a:r>
            <a:r>
              <a:rPr lang="uk-UA" sz="1600" dirty="0"/>
              <a:t>рядку </a:t>
            </a:r>
            <a:r>
              <a:rPr lang="uk-UA" sz="1600" b="1" i="1" dirty="0"/>
              <a:t>'</a:t>
            </a:r>
            <a:r>
              <a:rPr lang="en-US" sz="1600" b="1" i="1" dirty="0"/>
              <a:t>field1'</a:t>
            </a:r>
            <a:r>
              <a:rPr lang="en-US" sz="1600" dirty="0"/>
              <a:t>. </a:t>
            </a:r>
            <a:r>
              <a:rPr lang="uk-UA" sz="1600" dirty="0"/>
              <a:t>Якщо так, то атрибут і відповідне йому значення додається </a:t>
            </a:r>
            <a:r>
              <a:rPr lang="uk-UA" sz="1600" dirty="0" smtClean="0"/>
              <a:t>в словник </a:t>
            </a:r>
            <a:r>
              <a:rPr lang="uk-UA" sz="1600" dirty="0"/>
              <a:t>атрибутів об'єкта.</a:t>
            </a:r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2963" y="162962"/>
            <a:ext cx="2988382" cy="289310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field1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__setattr__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attr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attr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'field1'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__dict__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attr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raise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AttributeError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field1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__dict__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field2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#тут буде помилка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20" y="2479895"/>
            <a:ext cx="1247775" cy="30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95322" y="2362954"/>
            <a:ext cx="71824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В </a:t>
            </a:r>
            <a:r>
              <a:rPr lang="uk-UA" sz="1600" b="1" i="1" dirty="0"/>
              <a:t>__</a:t>
            </a:r>
            <a:r>
              <a:rPr lang="en-US" sz="1600" b="1" i="1" dirty="0" err="1"/>
              <a:t>setattr</a:t>
            </a:r>
            <a:r>
              <a:rPr lang="en-US" sz="1600" b="1" i="1" dirty="0"/>
              <a:t>__() </a:t>
            </a:r>
            <a:r>
              <a:rPr lang="uk-UA" sz="1600" dirty="0" smtClean="0"/>
              <a:t>не </a:t>
            </a:r>
            <a:r>
              <a:rPr lang="uk-UA" sz="1600" dirty="0"/>
              <a:t>можна написати просто </a:t>
            </a:r>
            <a:r>
              <a:rPr lang="en-US" sz="1600" b="1" i="1" dirty="0"/>
              <a:t>self.field1 = value</a:t>
            </a:r>
            <a:r>
              <a:rPr lang="en-US" sz="1600" dirty="0"/>
              <a:t>, </a:t>
            </a:r>
            <a:r>
              <a:rPr lang="uk-UA" sz="1600" dirty="0"/>
              <a:t>так як це призведе до нового </a:t>
            </a:r>
            <a:r>
              <a:rPr lang="uk-UA" sz="1600" dirty="0" smtClean="0"/>
              <a:t>рекурсивного виклику методу </a:t>
            </a:r>
            <a:r>
              <a:rPr lang="uk-UA" sz="1600" b="1" i="1" dirty="0"/>
              <a:t>__</a:t>
            </a:r>
            <a:r>
              <a:rPr lang="en-US" sz="1600" b="1" i="1" dirty="0" err="1"/>
              <a:t>setattr</a:t>
            </a:r>
            <a:r>
              <a:rPr lang="en-US" sz="1600" b="1" i="1" dirty="0"/>
              <a:t>__()</a:t>
            </a:r>
            <a:r>
              <a:rPr lang="en-US" sz="1600" dirty="0"/>
              <a:t>. </a:t>
            </a:r>
            <a:r>
              <a:rPr lang="en-US" sz="1600" dirty="0" smtClean="0"/>
              <a:t> </a:t>
            </a:r>
            <a:r>
              <a:rPr lang="uk-UA" sz="1600" dirty="0" smtClean="0"/>
              <a:t>Тому </a:t>
            </a:r>
            <a:r>
              <a:rPr lang="uk-UA" sz="1600" dirty="0"/>
              <a:t>поле призначається через словник </a:t>
            </a:r>
            <a:r>
              <a:rPr lang="uk-UA" sz="1600" b="1" i="1" dirty="0"/>
              <a:t>__</a:t>
            </a:r>
            <a:r>
              <a:rPr lang="en-US" sz="1600" b="1" i="1" dirty="0" err="1"/>
              <a:t>dict</a:t>
            </a:r>
            <a:r>
              <a:rPr lang="en-US" sz="1600" b="1" i="1" dirty="0"/>
              <a:t>__</a:t>
            </a:r>
            <a:r>
              <a:rPr lang="en-US" sz="1600" dirty="0"/>
              <a:t>, </a:t>
            </a:r>
            <a:r>
              <a:rPr lang="uk-UA" sz="1600" dirty="0"/>
              <a:t>який є у всіх об'єктів, і в якому </a:t>
            </a:r>
            <a:r>
              <a:rPr lang="uk-UA" sz="1600" dirty="0" smtClean="0"/>
              <a:t>зберігаютьсяїх </a:t>
            </a:r>
            <a:r>
              <a:rPr lang="uk-UA" sz="1600" dirty="0"/>
              <a:t>атрибути зі значеннями.</a:t>
            </a:r>
          </a:p>
          <a:p>
            <a:r>
              <a:rPr lang="uk-UA" sz="1600" dirty="0" smtClean="0"/>
              <a:t>Якщо </a:t>
            </a:r>
            <a:r>
              <a:rPr lang="uk-UA" sz="1600" dirty="0"/>
              <a:t>параметр </a:t>
            </a:r>
            <a:r>
              <a:rPr lang="en-US" sz="1600" b="1" i="1" dirty="0" err="1"/>
              <a:t>attr</a:t>
            </a:r>
            <a:r>
              <a:rPr lang="en-US" sz="1600" dirty="0"/>
              <a:t> </a:t>
            </a:r>
            <a:r>
              <a:rPr lang="uk-UA" sz="1600" dirty="0"/>
              <a:t>не </a:t>
            </a:r>
            <a:r>
              <a:rPr lang="uk-UA" sz="1600" dirty="0" smtClean="0"/>
              <a:t>відповідає жодному допустимому пол</a:t>
            </a:r>
            <a:r>
              <a:rPr lang="uk-UA" sz="1600" dirty="0"/>
              <a:t>ю</a:t>
            </a:r>
            <a:r>
              <a:rPr lang="uk-UA" sz="1600" dirty="0" smtClean="0"/>
              <a:t>, </a:t>
            </a:r>
            <a:r>
              <a:rPr lang="uk-UA" sz="1600" dirty="0"/>
              <a:t>то штучно збуджується виключення </a:t>
            </a:r>
            <a:r>
              <a:rPr lang="en-US" sz="1600" b="1" i="1" dirty="0" err="1"/>
              <a:t>AttributeError</a:t>
            </a:r>
            <a:r>
              <a:rPr lang="en-US" sz="1600" dirty="0"/>
              <a:t>.</a:t>
            </a:r>
          </a:p>
          <a:p>
            <a:r>
              <a:rPr lang="uk-UA" sz="1600" dirty="0"/>
              <a:t>Ми це бачимо, коли в основний гілці намагаємося обзавестися полем </a:t>
            </a:r>
            <a:r>
              <a:rPr lang="en-US" sz="1600" dirty="0"/>
              <a:t>field2.</a:t>
            </a:r>
          </a:p>
          <a:p>
            <a:endParaRPr lang="en-US" sz="1600" dirty="0"/>
          </a:p>
          <a:p>
            <a:r>
              <a:rPr lang="uk-UA" sz="1600" dirty="0"/>
              <a:t>Якщо об'єкт містить приховані поля і до них відбувається звернення з </a:t>
            </a:r>
            <a:r>
              <a:rPr lang="uk-UA" sz="1600" b="1" i="1" dirty="0"/>
              <a:t>__</a:t>
            </a:r>
            <a:r>
              <a:rPr lang="en-US" sz="1600" b="1" i="1" dirty="0" err="1"/>
              <a:t>setattr</a:t>
            </a:r>
            <a:r>
              <a:rPr lang="en-US" sz="1600" b="1" i="1" dirty="0"/>
              <a:t> __()</a:t>
            </a:r>
            <a:r>
              <a:rPr lang="en-US" sz="1600" dirty="0"/>
              <a:t>, </a:t>
            </a:r>
            <a:r>
              <a:rPr lang="uk-UA" sz="1600" dirty="0"/>
              <a:t>то робити це треба </a:t>
            </a:r>
            <a:r>
              <a:rPr lang="uk-UA" sz="1600" dirty="0" smtClean="0"/>
              <a:t>так, як </a:t>
            </a:r>
            <a:r>
              <a:rPr lang="uk-UA" sz="1600" dirty="0"/>
              <a:t>ніби звернення відбувається не з класу.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20" y="2784695"/>
            <a:ext cx="1333500" cy="27622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62963" y="3117224"/>
            <a:ext cx="2951514" cy="375487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__setattr__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attr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attr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"_A__x"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__dict__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attr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raise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AttributeError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__dict__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Але якщо вже дуже треба, то: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_A__x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__dict__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118" y="5930020"/>
            <a:ext cx="1329157" cy="274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119" y="5701420"/>
            <a:ext cx="1171575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118" y="5472820"/>
            <a:ext cx="1171575" cy="228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2118" y="6536595"/>
            <a:ext cx="1171575" cy="3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5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/>
              <a:t>Властивості </a:t>
            </a:r>
            <a:r>
              <a:rPr lang="en-US" sz="1600" b="1" dirty="0" smtClean="0"/>
              <a:t>(Property)</a:t>
            </a:r>
            <a:endParaRPr lang="uk-UA" sz="1600" b="1" dirty="0" smtClean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Організація </a:t>
            </a:r>
            <a:r>
              <a:rPr lang="uk-UA" sz="1600" dirty="0"/>
              <a:t>доступу до </a:t>
            </a:r>
            <a:r>
              <a:rPr lang="uk-UA" sz="1600" dirty="0" smtClean="0"/>
              <a:t>екземплярів </a:t>
            </a:r>
            <a:r>
              <a:rPr lang="uk-UA" sz="1600" dirty="0"/>
              <a:t>класу в </a:t>
            </a:r>
            <a:r>
              <a:rPr lang="en-US" sz="1600" dirty="0"/>
              <a:t>Python </a:t>
            </a:r>
            <a:r>
              <a:rPr lang="uk-UA" sz="1600" dirty="0"/>
              <a:t>побудована на принципі </a:t>
            </a:r>
            <a:r>
              <a:rPr lang="uk-UA" sz="1600" dirty="0" smtClean="0"/>
              <a:t>універсального </a:t>
            </a:r>
            <a:r>
              <a:rPr lang="uk-UA" sz="1600" dirty="0"/>
              <a:t>доступу, що стверджує, що </a:t>
            </a:r>
            <a:r>
              <a:rPr lang="uk-UA" sz="1600" dirty="0" smtClean="0"/>
              <a:t>«</a:t>
            </a:r>
            <a:r>
              <a:rPr lang="uk-UA" sz="1600" i="1" dirty="0" smtClean="0"/>
              <a:t>всі послуги, пропоновані модулем повинні бути доступні через єдину нотацію, яка не розкриває, реалізовані вони за допомогою зберігання чи обчислення</a:t>
            </a:r>
            <a:r>
              <a:rPr lang="uk-UA" sz="1600" dirty="0" smtClean="0"/>
              <a:t>».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Зокрема</a:t>
            </a:r>
            <a:r>
              <a:rPr lang="uk-UA" sz="1600" dirty="0"/>
              <a:t>, це передбачає: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надавати </a:t>
            </a:r>
            <a:r>
              <a:rPr lang="uk-UA" sz="1600" dirty="0"/>
              <a:t>доступ до змінних безпосередньо, наприклад, </a:t>
            </a:r>
            <a:r>
              <a:rPr lang="en-US" sz="1600" i="1" dirty="0" err="1"/>
              <a:t>foo.x</a:t>
            </a:r>
            <a:r>
              <a:rPr lang="en-US" sz="1600" i="1" dirty="0"/>
              <a:t> = 0</a:t>
            </a:r>
            <a:r>
              <a:rPr lang="en-US" sz="1600" dirty="0"/>
              <a:t>, </a:t>
            </a:r>
            <a:r>
              <a:rPr lang="uk-UA" sz="1600" dirty="0"/>
              <a:t>а </a:t>
            </a:r>
            <a:r>
              <a:rPr lang="uk-UA" sz="1600" i="1" dirty="0"/>
              <a:t>не </a:t>
            </a:r>
            <a:r>
              <a:rPr lang="en-US" sz="1600" i="1" dirty="0" err="1" smtClean="0"/>
              <a:t>foo.set_x</a:t>
            </a:r>
            <a:r>
              <a:rPr lang="en-US" sz="1600" i="1" dirty="0" smtClean="0"/>
              <a:t>(0</a:t>
            </a:r>
            <a:r>
              <a:rPr lang="en-US" sz="1600" i="1" dirty="0"/>
              <a:t>)</a:t>
            </a:r>
            <a:r>
              <a:rPr lang="en-US" sz="1600" dirty="0"/>
              <a:t>;</a:t>
            </a:r>
            <a:r>
              <a:rPr lang="en-US" sz="1600" i="1" dirty="0"/>
              <a:t> </a:t>
            </a:r>
            <a:endParaRPr lang="uk-UA" sz="1600" i="1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в </a:t>
            </a:r>
            <a:r>
              <a:rPr lang="uk-UA" sz="1600" dirty="0"/>
              <a:t>разі необхідності перевірки </a:t>
            </a:r>
            <a:r>
              <a:rPr lang="uk-UA" sz="1600" dirty="0" smtClean="0"/>
              <a:t>значення, що встановлюється, використовують </a:t>
            </a:r>
            <a:r>
              <a:rPr lang="uk-UA" sz="1600" dirty="0"/>
              <a:t>властивості, які зберігають єдиний синтаксис доступу, установка значення </a:t>
            </a:r>
            <a:r>
              <a:rPr lang="en-US" sz="1600" i="1" dirty="0" err="1"/>
              <a:t>foo.x</a:t>
            </a:r>
            <a:r>
              <a:rPr lang="en-US" sz="1600" i="1" dirty="0"/>
              <a:t> = 0 </a:t>
            </a:r>
            <a:r>
              <a:rPr lang="uk-UA" sz="1600" dirty="0"/>
              <a:t>приводить до виклику </a:t>
            </a:r>
            <a:r>
              <a:rPr lang="en-US" sz="1600" i="1" dirty="0" err="1" smtClean="0"/>
              <a:t>foo.set_x</a:t>
            </a:r>
            <a:r>
              <a:rPr lang="en-US" sz="1600" i="1" dirty="0" smtClean="0"/>
              <a:t>(0</a:t>
            </a:r>
            <a:r>
              <a:rPr lang="en-US" sz="1600" i="1" dirty="0"/>
              <a:t>)</a:t>
            </a:r>
            <a:r>
              <a:rPr lang="en-US" sz="1600" dirty="0"/>
              <a:t>. </a:t>
            </a: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Перевагою </a:t>
            </a:r>
            <a:r>
              <a:rPr lang="uk-UA" sz="1600" dirty="0"/>
              <a:t>даного підходу є можливість використання синтаксису </a:t>
            </a:r>
            <a:r>
              <a:rPr lang="en-US" sz="1600" i="1" dirty="0" err="1"/>
              <a:t>foo.x</a:t>
            </a:r>
            <a:r>
              <a:rPr lang="en-US" sz="1600" i="1" dirty="0"/>
              <a:t> + = 1</a:t>
            </a:r>
            <a:r>
              <a:rPr lang="en-US" sz="1600" dirty="0"/>
              <a:t>, </a:t>
            </a:r>
            <a:r>
              <a:rPr lang="uk-UA" sz="1600" dirty="0"/>
              <a:t>хоча насправді всередині відбувається </a:t>
            </a:r>
            <a:r>
              <a:rPr lang="uk-UA" sz="1600" i="1" dirty="0"/>
              <a:t>виклик </a:t>
            </a:r>
            <a:r>
              <a:rPr lang="en-US" sz="1600" i="1" dirty="0" err="1"/>
              <a:t>foo.set_x</a:t>
            </a:r>
            <a:r>
              <a:rPr lang="en-US" sz="1600" i="1" dirty="0"/>
              <a:t> (</a:t>
            </a:r>
            <a:r>
              <a:rPr lang="en-US" sz="1600" i="1" dirty="0" err="1"/>
              <a:t>foo.get_x</a:t>
            </a:r>
            <a:r>
              <a:rPr lang="en-US" sz="1600" i="1" dirty="0"/>
              <a:t> () + 1). </a:t>
            </a:r>
            <a:endParaRPr lang="uk-UA" sz="1600" i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i="1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Методи </a:t>
            </a:r>
            <a:r>
              <a:rPr lang="uk-UA" sz="1600" dirty="0"/>
              <a:t>виду </a:t>
            </a:r>
            <a:r>
              <a:rPr lang="en-US" sz="1600" b="1" i="1" dirty="0"/>
              <a:t>set _</a:t>
            </a:r>
            <a:r>
              <a:rPr lang="en-US" sz="1600" dirty="0"/>
              <a:t>... </a:t>
            </a:r>
            <a:r>
              <a:rPr lang="uk-UA" sz="1600" dirty="0"/>
              <a:t>і </a:t>
            </a:r>
            <a:r>
              <a:rPr lang="en-US" sz="1600" b="1" i="1" dirty="0"/>
              <a:t>get _</a:t>
            </a:r>
            <a:r>
              <a:rPr lang="en-US" sz="1600" dirty="0"/>
              <a:t>... </a:t>
            </a:r>
            <a:r>
              <a:rPr lang="uk-UA" sz="1600" dirty="0"/>
              <a:t>називаються </a:t>
            </a:r>
            <a:r>
              <a:rPr lang="uk-UA" sz="1600" b="1" i="1" dirty="0"/>
              <a:t>сетерами</a:t>
            </a:r>
            <a:r>
              <a:rPr lang="uk-UA" sz="1600" dirty="0"/>
              <a:t> і </a:t>
            </a:r>
            <a:r>
              <a:rPr lang="uk-UA" sz="1600" b="1" dirty="0" smtClean="0"/>
              <a:t>геттерами</a:t>
            </a:r>
            <a:r>
              <a:rPr lang="uk-UA" sz="1600" dirty="0" smtClean="0"/>
              <a:t> (</a:t>
            </a:r>
            <a:r>
              <a:rPr lang="en-US" sz="1600" i="1" dirty="0" smtClean="0"/>
              <a:t>Setter </a:t>
            </a:r>
            <a:r>
              <a:rPr lang="uk-UA" sz="1600" i="1" dirty="0"/>
              <a:t>і </a:t>
            </a:r>
            <a:r>
              <a:rPr lang="en-US" sz="1600" i="1" dirty="0"/>
              <a:t>Getter</a:t>
            </a:r>
            <a:r>
              <a:rPr lang="en-US" sz="1600" dirty="0"/>
              <a:t>) </a:t>
            </a:r>
            <a:r>
              <a:rPr lang="uk-UA" sz="1600" dirty="0"/>
              <a:t>і призначені для «захищених» </a:t>
            </a:r>
            <a:r>
              <a:rPr lang="uk-UA" sz="1600" dirty="0" smtClean="0"/>
              <a:t>встановлення </a:t>
            </a:r>
            <a:r>
              <a:rPr lang="uk-UA" sz="1600" dirty="0"/>
              <a:t>і читання значень атрибутів (тобто перш ніж відбудеться зміна атрибута код </a:t>
            </a:r>
            <a:r>
              <a:rPr lang="uk-UA" sz="1600" dirty="0" smtClean="0"/>
              <a:t>методу </a:t>
            </a:r>
            <a:r>
              <a:rPr lang="uk-UA" sz="1600" dirty="0"/>
              <a:t>може виконати будь-які перевірки).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Даний </a:t>
            </a:r>
            <a:r>
              <a:rPr lang="uk-UA" sz="1600" dirty="0"/>
              <a:t>підхід використовується в мовах, в яких відсутні властивості.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/>
              <a:t>Властивість</a:t>
            </a:r>
            <a:r>
              <a:rPr lang="uk-UA" sz="1600" dirty="0" smtClean="0"/>
              <a:t> </a:t>
            </a:r>
            <a:r>
              <a:rPr lang="en-US" sz="1600" dirty="0" smtClean="0"/>
              <a:t>- </a:t>
            </a:r>
            <a:r>
              <a:rPr lang="uk-UA" sz="1600" dirty="0"/>
              <a:t>спеціальний атрибут класу, що імітує поле (але який при читанні викликає якийсь метод). </a:t>
            </a:r>
            <a:r>
              <a:rPr lang="uk-UA" sz="1600" dirty="0" smtClean="0"/>
              <a:t>Тобто перетворює метод в атрибут!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657081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" y="135802"/>
            <a:ext cx="11850986" cy="65818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1400" dirty="0"/>
              <a:t>У </a:t>
            </a:r>
            <a:r>
              <a:rPr lang="en-US" sz="1400" dirty="0"/>
              <a:t>Python </a:t>
            </a:r>
            <a:r>
              <a:rPr lang="uk-UA" sz="1400" dirty="0"/>
              <a:t>основною метою функції </a:t>
            </a:r>
            <a:r>
              <a:rPr lang="en-US" sz="1400" b="1" i="1" dirty="0" smtClean="0"/>
              <a:t>Property() </a:t>
            </a:r>
            <a:r>
              <a:rPr lang="uk-UA" sz="1400" dirty="0"/>
              <a:t>є створення властивості класу. </a:t>
            </a:r>
            <a:endParaRPr lang="uk-UA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 smtClean="0"/>
              <a:t>Синтаксис : </a:t>
            </a:r>
            <a:r>
              <a:rPr lang="en-US" sz="1400" b="1" i="1" dirty="0" smtClean="0"/>
              <a:t>Property</a:t>
            </a:r>
            <a:r>
              <a:rPr lang="uk-UA" sz="1400" b="1" i="1" dirty="0" smtClean="0"/>
              <a:t>(</a:t>
            </a:r>
            <a:r>
              <a:rPr lang="en-US" sz="1400" b="1" i="1" dirty="0" err="1"/>
              <a:t>fget</a:t>
            </a:r>
            <a:r>
              <a:rPr lang="en-US" sz="1400" b="1" i="1" dirty="0"/>
              <a:t>, </a:t>
            </a:r>
            <a:r>
              <a:rPr lang="en-US" sz="1400" b="1" i="1" dirty="0" err="1"/>
              <a:t>fset</a:t>
            </a:r>
            <a:r>
              <a:rPr lang="en-US" sz="1400" b="1" i="1" dirty="0"/>
              <a:t>, </a:t>
            </a:r>
            <a:r>
              <a:rPr lang="en-US" sz="1400" b="1" i="1" dirty="0" err="1"/>
              <a:t>fdel</a:t>
            </a:r>
            <a:r>
              <a:rPr lang="en-US" sz="1400" b="1" i="1" dirty="0"/>
              <a:t>, doc</a:t>
            </a:r>
            <a:r>
              <a:rPr lang="en-US" sz="1400" dirty="0"/>
              <a:t>) </a:t>
            </a:r>
            <a:endParaRPr lang="uk-UA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400" i="1" u="sng" dirty="0" smtClean="0"/>
              <a:t>Параметри</a:t>
            </a:r>
            <a:r>
              <a:rPr lang="uk-UA" sz="1400" i="1" u="sng" dirty="0"/>
              <a:t>: </a:t>
            </a:r>
            <a:endParaRPr lang="uk-UA" sz="1400" i="1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i="1" dirty="0" err="1" smtClean="0"/>
              <a:t>fget</a:t>
            </a:r>
            <a:r>
              <a:rPr lang="en-US" sz="1400" b="1" i="1" dirty="0" smtClean="0"/>
              <a:t>() </a:t>
            </a:r>
            <a:r>
              <a:rPr lang="en-US" sz="1400" dirty="0"/>
              <a:t>- </a:t>
            </a:r>
            <a:r>
              <a:rPr lang="uk-UA" sz="1400" dirty="0"/>
              <a:t>використовується для отримання значення атрибута </a:t>
            </a:r>
            <a:endParaRPr lang="uk-UA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i="1" dirty="0" err="1" smtClean="0"/>
              <a:t>fset</a:t>
            </a:r>
            <a:r>
              <a:rPr lang="en-US" sz="1400" b="1" i="1" dirty="0" smtClean="0"/>
              <a:t>() </a:t>
            </a:r>
            <a:r>
              <a:rPr lang="en-US" sz="1400" dirty="0"/>
              <a:t>- </a:t>
            </a:r>
            <a:r>
              <a:rPr lang="uk-UA" sz="1400" dirty="0"/>
              <a:t>використовується для встановлення значення атрибута </a:t>
            </a:r>
            <a:endParaRPr lang="uk-UA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i="1" dirty="0" err="1" smtClean="0"/>
              <a:t>fdel</a:t>
            </a:r>
            <a:r>
              <a:rPr lang="en-US" sz="1400" b="1" i="1" dirty="0" smtClean="0"/>
              <a:t>() </a:t>
            </a:r>
            <a:r>
              <a:rPr lang="en-US" sz="1400" dirty="0"/>
              <a:t>- </a:t>
            </a:r>
            <a:r>
              <a:rPr lang="uk-UA" sz="1400" dirty="0"/>
              <a:t>використовується для видалення значення атрибута </a:t>
            </a:r>
            <a:endParaRPr lang="uk-UA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i="1" dirty="0" smtClean="0"/>
              <a:t>doc() </a:t>
            </a:r>
            <a:r>
              <a:rPr lang="en-US" sz="1400" dirty="0"/>
              <a:t>- </a:t>
            </a:r>
            <a:r>
              <a:rPr lang="uk-UA" sz="1400" dirty="0"/>
              <a:t>рядок, що містить документацію (</a:t>
            </a:r>
            <a:r>
              <a:rPr lang="en-US" sz="1400" dirty="0" err="1"/>
              <a:t>docstring</a:t>
            </a:r>
            <a:r>
              <a:rPr lang="en-US" sz="1400" dirty="0"/>
              <a:t>) </a:t>
            </a:r>
            <a:r>
              <a:rPr lang="uk-UA" sz="1400" dirty="0"/>
              <a:t>для атрибута </a:t>
            </a:r>
            <a:endParaRPr lang="uk-UA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i="1" dirty="0" smtClean="0"/>
              <a:t>return</a:t>
            </a:r>
            <a:r>
              <a:rPr lang="en-US" sz="1400" dirty="0" smtClean="0"/>
              <a:t> </a:t>
            </a:r>
            <a:r>
              <a:rPr lang="uk-UA" sz="1400" dirty="0" smtClean="0"/>
              <a:t> </a:t>
            </a:r>
            <a:r>
              <a:rPr lang="ru-RU" sz="1400" dirty="0"/>
              <a:t>п</a:t>
            </a:r>
            <a:r>
              <a:rPr lang="uk-UA" sz="1400" dirty="0" smtClean="0"/>
              <a:t>овертає </a:t>
            </a:r>
            <a:r>
              <a:rPr lang="uk-UA" sz="1400" dirty="0"/>
              <a:t>атрибут </a:t>
            </a:r>
            <a:r>
              <a:rPr lang="en-US" sz="1400" dirty="0" smtClean="0"/>
              <a:t>property</a:t>
            </a:r>
            <a:r>
              <a:rPr lang="uk-UA" sz="1400" dirty="0" smtClean="0"/>
              <a:t> </a:t>
            </a:r>
            <a:r>
              <a:rPr lang="uk-UA" sz="1400" dirty="0"/>
              <a:t>із заданого геттера, сеттера та делетера.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7972" y="425915"/>
            <a:ext cx="50488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Якщо аргументів не вказано, метод </a:t>
            </a:r>
            <a:r>
              <a:rPr lang="en-US" sz="1400" b="1" i="1" dirty="0" smtClean="0"/>
              <a:t>property() </a:t>
            </a:r>
            <a:r>
              <a:rPr lang="uk-UA" sz="1400" i="1" dirty="0"/>
              <a:t>повертає базовий атрибут властивості, який не містить жодного </a:t>
            </a:r>
            <a:r>
              <a:rPr lang="en-US" sz="1400" i="1" dirty="0"/>
              <a:t>getter, setter </a:t>
            </a:r>
            <a:r>
              <a:rPr lang="uk-UA" sz="1400" i="1" dirty="0"/>
              <a:t>або </a:t>
            </a:r>
            <a:r>
              <a:rPr lang="en-US" sz="1400" i="1" dirty="0" err="1"/>
              <a:t>deleter</a:t>
            </a:r>
            <a:r>
              <a:rPr lang="en-US" sz="1400" i="1" dirty="0"/>
              <a:t>. </a:t>
            </a:r>
            <a:endParaRPr lang="ru-RU" sz="1400" i="1" dirty="0" smtClean="0"/>
          </a:p>
          <a:p>
            <a:r>
              <a:rPr lang="uk-UA" sz="1400" i="1" dirty="0" smtClean="0"/>
              <a:t>Якщо </a:t>
            </a:r>
            <a:r>
              <a:rPr lang="en-US" sz="1400" b="1" i="1" dirty="0"/>
              <a:t>doc</a:t>
            </a:r>
            <a:r>
              <a:rPr lang="en-US" sz="1400" i="1" dirty="0"/>
              <a:t> </a:t>
            </a:r>
            <a:r>
              <a:rPr lang="uk-UA" sz="1400" i="1" dirty="0"/>
              <a:t>не вказано, метод </a:t>
            </a:r>
            <a:r>
              <a:rPr lang="en-US" sz="1400" b="1" i="1" dirty="0" smtClean="0"/>
              <a:t>property()</a:t>
            </a:r>
            <a:r>
              <a:rPr lang="en-US" sz="1400" i="1" dirty="0" smtClean="0"/>
              <a:t> </a:t>
            </a:r>
            <a:r>
              <a:rPr lang="uk-UA" sz="1400" i="1" dirty="0"/>
              <a:t>приймає </a:t>
            </a:r>
            <a:r>
              <a:rPr lang="en-US" sz="1400" i="1" dirty="0" err="1" smtClean="0"/>
              <a:t>docstring</a:t>
            </a:r>
            <a:r>
              <a:rPr lang="uk-UA" sz="1400" i="1" dirty="0" smtClean="0"/>
              <a:t> функції геттера. </a:t>
            </a:r>
            <a:endParaRPr lang="uk-UA" sz="1400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5802" y="1885579"/>
            <a:ext cx="3334567" cy="483209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Property() як метод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Alphabet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__value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getValue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'Отримуєм значення'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__value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setValue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'Встановлюєм значення '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__value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delValue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'Видаляєм значення'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del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__value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value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property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getValue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setValue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delValue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Alphabet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'Якась строка'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value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value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'Спробуєм встановити нове значення'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__dict__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del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value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__dict__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667" y="5165096"/>
            <a:ext cx="4543425" cy="1552575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59510" y="1885579"/>
            <a:ext cx="3278462" cy="483209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Property() як декоратор</a:t>
            </a:r>
            <a:b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Alphabet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__value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@property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value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'Отримуєм значення'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__value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setter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value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'Встановлюєм значення'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__value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@value.deleter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value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'Видаляєм значення'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del 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__value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Alphabet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'Якась строка'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value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value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'Спробуєм встановити нове значення'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__dict__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del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value</a:t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__dict__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27113" y="2010930"/>
            <a:ext cx="485967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Використання декоратора </a:t>
            </a:r>
            <a:r>
              <a:rPr lang="uk-UA" sz="1400" b="1" i="1" dirty="0"/>
              <a:t>@</a:t>
            </a:r>
            <a:r>
              <a:rPr lang="en-US" sz="1400" b="1" i="1" dirty="0"/>
              <a:t>property </a:t>
            </a:r>
            <a:r>
              <a:rPr lang="uk-UA" sz="1400" i="1" dirty="0"/>
              <a:t>працює так само, як і метод </a:t>
            </a:r>
            <a:r>
              <a:rPr lang="en-US" sz="1400" b="1" i="1" dirty="0" smtClean="0"/>
              <a:t>property(). </a:t>
            </a:r>
          </a:p>
          <a:p>
            <a:endParaRPr lang="en-US" sz="1400" b="1" i="1" dirty="0" smtClean="0"/>
          </a:p>
          <a:p>
            <a:r>
              <a:rPr lang="uk-UA" sz="1400" i="1" dirty="0" smtClean="0"/>
              <a:t>В прикладі вказується, </a:t>
            </a:r>
            <a:r>
              <a:rPr lang="uk-UA" sz="1400" i="1" dirty="0"/>
              <a:t>що метод </a:t>
            </a:r>
            <a:r>
              <a:rPr lang="en-US" sz="1400" b="1" i="1" dirty="0" smtClean="0"/>
              <a:t>value()</a:t>
            </a:r>
            <a:r>
              <a:rPr lang="en-US" sz="1400" i="1" dirty="0" smtClean="0"/>
              <a:t> </a:t>
            </a:r>
            <a:r>
              <a:rPr lang="uk-UA" sz="1400" i="1" dirty="0"/>
              <a:t>також є </a:t>
            </a:r>
            <a:r>
              <a:rPr lang="uk-UA" sz="1400" i="1" dirty="0" smtClean="0"/>
              <a:t>атрибутом </a:t>
            </a:r>
            <a:r>
              <a:rPr lang="en-US" sz="1400" b="1" i="1" dirty="0" err="1" smtClean="0"/>
              <a:t>Alphabeth</a:t>
            </a:r>
            <a:r>
              <a:rPr lang="uk-UA" sz="1400" i="1" dirty="0" smtClean="0"/>
              <a:t>, </a:t>
            </a:r>
            <a:r>
              <a:rPr lang="uk-UA" sz="1400" i="1" dirty="0"/>
              <a:t>тоді ми використовуємо значення атрибута, щоб вказати сеттер і делетор. </a:t>
            </a:r>
            <a:endParaRPr lang="en-US" sz="1400" i="1" dirty="0" smtClean="0"/>
          </a:p>
          <a:p>
            <a:r>
              <a:rPr lang="uk-UA" sz="1400" i="1" dirty="0" smtClean="0"/>
              <a:t>Зверніть </a:t>
            </a:r>
            <a:r>
              <a:rPr lang="uk-UA" sz="1400" i="1" dirty="0"/>
              <a:t>увагу, що одне і те ж значення </a:t>
            </a:r>
            <a:r>
              <a:rPr lang="uk-UA" sz="1400" i="1" dirty="0" smtClean="0"/>
              <a:t>методу</a:t>
            </a:r>
            <a:r>
              <a:rPr lang="en-US" sz="1400" i="1" dirty="0" smtClean="0"/>
              <a:t> </a:t>
            </a:r>
            <a:r>
              <a:rPr lang="en-US" sz="1400" b="1" i="1" dirty="0" smtClean="0"/>
              <a:t>value</a:t>
            </a:r>
            <a:r>
              <a:rPr lang="uk-UA" sz="1400" b="1" i="1" dirty="0" smtClean="0"/>
              <a:t>() </a:t>
            </a:r>
            <a:r>
              <a:rPr lang="uk-UA" sz="1400" i="1" dirty="0"/>
              <a:t>використовується з різними визначеннями для визначення </a:t>
            </a:r>
            <a:r>
              <a:rPr lang="en-US" sz="1400" i="1" dirty="0"/>
              <a:t>getter, setter </a:t>
            </a:r>
            <a:r>
              <a:rPr lang="uk-UA" sz="1400" i="1" dirty="0"/>
              <a:t>і </a:t>
            </a:r>
            <a:r>
              <a:rPr lang="en-US" sz="1400" i="1" dirty="0" err="1"/>
              <a:t>deleter</a:t>
            </a:r>
            <a:r>
              <a:rPr lang="uk-UA" sz="1400" i="1" dirty="0" smtClean="0"/>
              <a:t>.</a:t>
            </a:r>
          </a:p>
          <a:p>
            <a:r>
              <a:rPr lang="uk-UA" sz="1400" i="1" dirty="0" smtClean="0"/>
              <a:t>Кожного </a:t>
            </a:r>
            <a:r>
              <a:rPr lang="uk-UA" sz="1400" i="1" dirty="0"/>
              <a:t>разу, коли ми використовуємо </a:t>
            </a:r>
            <a:r>
              <a:rPr lang="en-US" sz="1400" b="1" i="1" dirty="0" err="1"/>
              <a:t>x.value</a:t>
            </a:r>
            <a:r>
              <a:rPr lang="en-US" sz="1400" i="1" dirty="0"/>
              <a:t>, </a:t>
            </a:r>
            <a:r>
              <a:rPr lang="uk-UA" sz="1400" i="1" dirty="0"/>
              <a:t>він внутрішньо викликає відповідні </a:t>
            </a:r>
            <a:r>
              <a:rPr lang="en-US" sz="1400" i="1" dirty="0"/>
              <a:t>getter, setter </a:t>
            </a:r>
            <a:r>
              <a:rPr lang="uk-UA" sz="1400" i="1" dirty="0"/>
              <a:t>і </a:t>
            </a:r>
            <a:r>
              <a:rPr lang="en-US" sz="1400" i="1" dirty="0" err="1"/>
              <a:t>deleter</a:t>
            </a:r>
            <a:r>
              <a:rPr lang="en-US" sz="1400" i="1" dirty="0"/>
              <a:t>. 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3941349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3594254" cy="67403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Person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__age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@property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age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__age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age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setter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age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age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age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__age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age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"Недопустимий вік"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@property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setter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display_info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"Ім’я:"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Вік:"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__age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tom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Person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"Tom"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tom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age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tom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display_info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dan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Person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'Dennis'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dan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age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dan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display_info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00" y="5745319"/>
            <a:ext cx="1724025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00" y="6431075"/>
            <a:ext cx="1885950" cy="257175"/>
          </a:xfrm>
          <a:prstGeom prst="rect">
            <a:avLst/>
          </a:prstGeom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164594" y="184418"/>
            <a:ext cx="5879430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   Спроба змінити захищений атрибут  (невдала)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dan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'Jack'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dan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display_info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#Насправді в об’єкта dan створюється ще один атрибут dan.__name = 'Jack'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 додаток до вже існуючого dan.name = 'Dennis'.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 цьому легко переконатись, передивившись список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атрибутів об’єкта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dan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__dict__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    Спроба змінити цей атрибут без знаку __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dan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'Jack'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dan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display_info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dan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dan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__dict__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5" y="1398289"/>
            <a:ext cx="5191125" cy="476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375" y="2233734"/>
            <a:ext cx="50006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43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39844"/>
            <a:ext cx="3856776" cy="307818"/>
          </a:xfrm>
        </p:spPr>
        <p:txBody>
          <a:bodyPr>
            <a:norm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/>
              <a:t>Приклад </a:t>
            </a:r>
            <a:r>
              <a:rPr lang="uk-UA" sz="1400" dirty="0"/>
              <a:t>простої реалізації об'єкта </a:t>
            </a:r>
            <a:r>
              <a:rPr lang="en-US" sz="1400" dirty="0"/>
              <a:t>Circle </a:t>
            </a:r>
            <a:endParaRPr lang="en-US" sz="1400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2314" y="314762"/>
            <a:ext cx="3961149" cy="433965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Circle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"""Коло."""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length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"""Повертає довжину кола"""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math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square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"""Повертає площу кола"""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math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__str__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"Коло ({0.x}; {0.y}) радіус={0.r}"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Circle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length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square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5" y="5116811"/>
            <a:ext cx="2914650" cy="495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695" y="5612111"/>
            <a:ext cx="4327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Як бачите, </a:t>
            </a:r>
            <a:r>
              <a:rPr lang="uk-UA" sz="1400" b="1" i="1" dirty="0" smtClean="0"/>
              <a:t>всі </a:t>
            </a:r>
            <a:r>
              <a:rPr lang="uk-UA" sz="1400" b="1" i="1" dirty="0"/>
              <a:t>атрибути загальнодоступні</a:t>
            </a:r>
            <a:r>
              <a:rPr lang="uk-UA" sz="1400" dirty="0"/>
              <a:t> і </a:t>
            </a:r>
            <a:r>
              <a:rPr lang="uk-UA" sz="1400" b="1" i="1" dirty="0"/>
              <a:t>є </a:t>
            </a:r>
            <a:r>
              <a:rPr lang="uk-UA" sz="1400" b="1" i="1" dirty="0" smtClean="0"/>
              <a:t>можливість вказання від’ємного радіусу</a:t>
            </a:r>
            <a:r>
              <a:rPr lang="uk-UA" sz="1400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5" y="6167579"/>
            <a:ext cx="2876550" cy="561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40947" y="39844"/>
            <a:ext cx="35820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- </a:t>
            </a:r>
            <a:r>
              <a:rPr lang="ru-RU" sz="1400" dirty="0"/>
              <a:t>додати сеттери і геттери для </a:t>
            </a:r>
            <a:r>
              <a:rPr lang="ru-RU" sz="1400" dirty="0" smtClean="0"/>
              <a:t>радіусу, </a:t>
            </a:r>
            <a:r>
              <a:rPr lang="ru-RU" sz="1400" dirty="0"/>
              <a:t>а сам радіус позначити </a:t>
            </a:r>
            <a:r>
              <a:rPr lang="ru-RU" sz="1400" dirty="0" smtClean="0"/>
              <a:t>як </a:t>
            </a:r>
            <a:r>
              <a:rPr lang="ru-RU" sz="1400" b="1" dirty="0"/>
              <a:t>не </a:t>
            </a:r>
            <a:r>
              <a:rPr lang="ru-RU" sz="1400" b="1" dirty="0" smtClean="0"/>
              <a:t>захищений атрибут </a:t>
            </a:r>
            <a:r>
              <a:rPr lang="en-US" sz="1400" b="1" dirty="0" smtClean="0"/>
              <a:t>(_r)</a:t>
            </a:r>
            <a:endParaRPr lang="uk-UA" sz="14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148896" y="321706"/>
            <a:ext cx="4046108" cy="63709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Circle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"""Коло."""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rgbClr val="F78C6C"/>
              </a:solidFill>
              <a:effectLst/>
              <a:latin typeface="JetBrains Mon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200" dirty="0">
                <a:solidFill>
                  <a:srgbClr val="F78C6C"/>
                </a:solidFill>
                <a:latin typeface="JetBrains Mono"/>
              </a:rPr>
              <a:t> </a:t>
            </a:r>
            <a:r>
              <a:rPr lang="en-US" altLang="ru-RU" sz="1200" dirty="0" smtClean="0">
                <a:solidFill>
                  <a:srgbClr val="F78C6C"/>
                </a:solidFill>
                <a:latin typeface="JetBrains Mono"/>
              </a:rPr>
              <a:t>      </a:t>
            </a:r>
            <a:r>
              <a:rPr lang="ru-RU" altLang="ru-RU" sz="1200" i="1" dirty="0" smtClean="0">
                <a:solidFill>
                  <a:srgbClr val="546E7A"/>
                </a:solidFill>
                <a:latin typeface="JetBrains Mono"/>
              </a:rPr>
              <a:t># </a:t>
            </a:r>
            <a:r>
              <a:rPr lang="ru-RU" altLang="ru-RU" sz="1200" i="1" dirty="0">
                <a:solidFill>
                  <a:srgbClr val="546E7A"/>
                </a:solidFill>
                <a:latin typeface="JetBrains Mono"/>
              </a:rPr>
              <a:t>Радіус self._r встановлюється через </a:t>
            </a:r>
            <a:endParaRPr lang="en-US" altLang="ru-RU" sz="1200" i="1" dirty="0" smtClean="0">
              <a:solidFill>
                <a:srgbClr val="546E7A"/>
              </a:solidFill>
              <a:latin typeface="JetBrains Mon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200" i="1" dirty="0">
                <a:solidFill>
                  <a:srgbClr val="546E7A"/>
                </a:solidFill>
                <a:latin typeface="JetBrains Mono"/>
              </a:rPr>
              <a:t> </a:t>
            </a:r>
            <a:r>
              <a:rPr lang="en-US" altLang="ru-RU" sz="1200" i="1" dirty="0" smtClean="0">
                <a:solidFill>
                  <a:srgbClr val="546E7A"/>
                </a:solidFill>
                <a:latin typeface="JetBrains Mono"/>
              </a:rPr>
              <a:t>      </a:t>
            </a:r>
            <a:r>
              <a:rPr lang="ru-RU" altLang="ru-RU" sz="1200" i="1" dirty="0" smtClean="0">
                <a:solidFill>
                  <a:srgbClr val="546E7A"/>
                </a:solidFill>
                <a:latin typeface="JetBrains Mono"/>
              </a:rPr>
              <a:t>#</a:t>
            </a:r>
            <a:r>
              <a:rPr lang="en-US" altLang="ru-RU" sz="1200" i="1" dirty="0" smtClean="0">
                <a:solidFill>
                  <a:srgbClr val="546E7A"/>
                </a:solidFill>
                <a:latin typeface="JetBrains Mono"/>
              </a:rPr>
              <a:t>   </a:t>
            </a:r>
            <a:r>
              <a:rPr lang="ru-RU" altLang="ru-RU" sz="1200" i="1" dirty="0" smtClean="0">
                <a:solidFill>
                  <a:srgbClr val="546E7A"/>
                </a:solidFill>
                <a:latin typeface="JetBrains Mono"/>
              </a:rPr>
              <a:t>метод-сетер </a:t>
            </a:r>
            <a:r>
              <a:rPr lang="ru-RU" altLang="ru-RU" sz="1200" i="1" dirty="0">
                <a:solidFill>
                  <a:srgbClr val="546E7A"/>
                </a:solidFill>
                <a:latin typeface="JetBrains Mono"/>
              </a:rPr>
              <a:t>set_r (),</a:t>
            </a:r>
            <a:br>
              <a:rPr lang="ru-RU" altLang="ru-RU" sz="1200" i="1" dirty="0">
                <a:solidFill>
                  <a:srgbClr val="546E7A"/>
                </a:solidFill>
                <a:latin typeface="JetBrains Mono"/>
              </a:rPr>
            </a:br>
            <a:r>
              <a:rPr lang="en-US" altLang="ru-RU" sz="1200" i="1" dirty="0" smtClean="0">
                <a:solidFill>
                  <a:srgbClr val="546E7A"/>
                </a:solidFill>
                <a:latin typeface="JetBrains Mono"/>
              </a:rPr>
              <a:t>       </a:t>
            </a:r>
            <a:r>
              <a:rPr lang="ru-RU" altLang="ru-RU" sz="1200" i="1" dirty="0" smtClean="0">
                <a:solidFill>
                  <a:srgbClr val="546E7A"/>
                </a:solidFill>
                <a:latin typeface="JetBrains Mono"/>
              </a:rPr>
              <a:t># </a:t>
            </a:r>
            <a:r>
              <a:rPr lang="ru-RU" altLang="ru-RU" sz="1200" i="1" dirty="0">
                <a:solidFill>
                  <a:srgbClr val="546E7A"/>
                </a:solidFill>
                <a:latin typeface="JetBrains Mono"/>
              </a:rPr>
              <a:t>Який перевіряє встановлюється значення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length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math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_r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square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math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_r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"""Повертає радіус."""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_r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"""Встановити радіус в значення 'r'."""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# Встановлюємо тільки додатній радіус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assert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"Радіус має бути додатнім!"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_r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__str__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"Коло ({0.x}; {0.y}) радіус={0._r}"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Circle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length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square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(-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9646" y="39885"/>
            <a:ext cx="3333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Вирішення проблеми від’ємного радіусу </a:t>
            </a:r>
            <a:endParaRPr lang="uk-UA" sz="1400" dirty="0"/>
          </a:p>
        </p:txBody>
      </p:sp>
      <p:sp>
        <p:nvSpPr>
          <p:cNvPr id="10" name="Rectangle 9"/>
          <p:cNvSpPr/>
          <p:nvPr/>
        </p:nvSpPr>
        <p:spPr>
          <a:xfrm>
            <a:off x="8440947" y="1194047"/>
            <a:ext cx="34163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Тепер передбачається, що користувач класу буде викликати методи </a:t>
            </a:r>
            <a:r>
              <a:rPr lang="en-US" sz="1400" b="1" i="1" dirty="0" err="1" smtClean="0"/>
              <a:t>set_r</a:t>
            </a:r>
            <a:r>
              <a:rPr lang="en-US" sz="1400" b="1" i="1" dirty="0" smtClean="0"/>
              <a:t>()</a:t>
            </a:r>
            <a:r>
              <a:rPr lang="en-US" sz="1400" dirty="0" smtClean="0"/>
              <a:t> </a:t>
            </a:r>
            <a:r>
              <a:rPr lang="uk-UA" sz="1400" dirty="0"/>
              <a:t>і </a:t>
            </a:r>
            <a:r>
              <a:rPr lang="en-US" sz="1400" b="1" i="1" dirty="0" err="1" smtClean="0"/>
              <a:t>get_r</a:t>
            </a:r>
            <a:r>
              <a:rPr lang="en-US" sz="1400" b="1" i="1" dirty="0" smtClean="0"/>
              <a:t>()</a:t>
            </a:r>
            <a:r>
              <a:rPr lang="en-US" sz="1400" dirty="0" smtClean="0"/>
              <a:t> </a:t>
            </a:r>
            <a:r>
              <a:rPr lang="uk-UA" sz="1400" dirty="0"/>
              <a:t>для </a:t>
            </a:r>
            <a:r>
              <a:rPr lang="uk-UA" sz="1400" dirty="0" smtClean="0"/>
              <a:t>встановлення </a:t>
            </a:r>
            <a:r>
              <a:rPr lang="uk-UA" sz="1400" dirty="0"/>
              <a:t>і отримання значення радіуса відповідно. </a:t>
            </a:r>
            <a:endParaRPr lang="uk-UA" sz="1400" dirty="0" smtClean="0"/>
          </a:p>
          <a:p>
            <a:endParaRPr lang="uk-UA" sz="1400" dirty="0"/>
          </a:p>
          <a:p>
            <a:r>
              <a:rPr lang="uk-UA" sz="1400" dirty="0" smtClean="0"/>
              <a:t>Даний </a:t>
            </a:r>
            <a:r>
              <a:rPr lang="uk-UA" sz="1400" dirty="0"/>
              <a:t>підхід зазвичай використовується в мовах, де відсутня підтримка властивостей за замовчуванням (наприклад, С ++), </a:t>
            </a:r>
            <a:r>
              <a:rPr lang="uk-UA" sz="1400" dirty="0" smtClean="0"/>
              <a:t>але для </a:t>
            </a:r>
            <a:r>
              <a:rPr lang="en-US" sz="1400" dirty="0"/>
              <a:t>Python </a:t>
            </a:r>
            <a:r>
              <a:rPr lang="uk-UA" sz="1400" dirty="0" smtClean="0"/>
              <a:t>рішення громіздке </a:t>
            </a:r>
            <a:r>
              <a:rPr lang="uk-UA" sz="1400" dirty="0"/>
              <a:t>і не відповідає принципу універсального доступу. </a:t>
            </a:r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r>
              <a:rPr lang="uk-UA" sz="1400" dirty="0" smtClean="0"/>
              <a:t>Тому застосовують </a:t>
            </a:r>
            <a:r>
              <a:rPr lang="uk-UA" sz="1400" i="1" dirty="0" smtClean="0"/>
              <a:t>властивості</a:t>
            </a:r>
            <a:endParaRPr lang="uk-UA" sz="14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437" y="5611362"/>
            <a:ext cx="2838450" cy="504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900" y="6218047"/>
            <a:ext cx="42291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20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5695149" cy="67403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Circle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y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length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square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math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@property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Визначення властивості 'r': повертає 'self._r' і дозволяє працювати з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Радіусом ззовні, як зі звичайним атрибутом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_r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setter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"""Встановити радіус кола в 'r'.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Метод може бути не зазначений, так як властивість 'r'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має бути доступна тільки для читання.         """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assert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"Радіус має бути додатнім!"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_r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__str__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"Коло ({0.x}; {0.y}) радіус={0.r}"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Circle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length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square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-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03" y="5553829"/>
            <a:ext cx="2905125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03" y="6106703"/>
            <a:ext cx="3381375" cy="276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03271" y="189972"/>
            <a:ext cx="5886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Використання властивостей для обмеження доступу до радіусу </a:t>
            </a:r>
            <a:endParaRPr lang="uk-UA" sz="1600" dirty="0"/>
          </a:p>
        </p:txBody>
      </p:sp>
      <p:sp>
        <p:nvSpPr>
          <p:cNvPr id="8" name="Rectangle 7"/>
          <p:cNvSpPr/>
          <p:nvPr/>
        </p:nvSpPr>
        <p:spPr>
          <a:xfrm>
            <a:off x="5803271" y="1826547"/>
            <a:ext cx="58861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Властивість визначається за допомогою декораторів</a:t>
            </a:r>
            <a:r>
              <a:rPr lang="uk-UA" sz="1600" dirty="0" smtClean="0"/>
              <a:t>:</a:t>
            </a:r>
          </a:p>
          <a:p>
            <a:r>
              <a:rPr lang="uk-UA" sz="1600" dirty="0" smtClean="0"/>
              <a:t> </a:t>
            </a:r>
          </a:p>
          <a:p>
            <a:r>
              <a:rPr lang="uk-UA" sz="1600" b="1" i="1" dirty="0" smtClean="0"/>
              <a:t>@</a:t>
            </a:r>
            <a:r>
              <a:rPr lang="en-US" sz="1600" b="1" i="1" dirty="0"/>
              <a:t>property: </a:t>
            </a:r>
            <a:r>
              <a:rPr lang="uk-UA" sz="1600" dirty="0"/>
              <a:t>визначає метод отримання значення; </a:t>
            </a:r>
            <a:endParaRPr lang="uk-UA" sz="1600" dirty="0" smtClean="0"/>
          </a:p>
          <a:p>
            <a:r>
              <a:rPr lang="uk-UA" sz="1600" b="1" i="1" dirty="0" smtClean="0"/>
              <a:t>@</a:t>
            </a:r>
            <a:r>
              <a:rPr lang="en-US" sz="1600" b="1" i="1" dirty="0" err="1" smtClean="0"/>
              <a:t>r.setter</a:t>
            </a:r>
            <a:r>
              <a:rPr lang="en-US" sz="1600" dirty="0"/>
              <a:t>: </a:t>
            </a:r>
            <a:r>
              <a:rPr lang="uk-UA" sz="1600" dirty="0"/>
              <a:t>визначає метод установки значення властивості </a:t>
            </a:r>
            <a:r>
              <a:rPr lang="en-US" sz="1600" b="1" i="1" dirty="0"/>
              <a:t>r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uk-UA" sz="1600" dirty="0" smtClean="0"/>
              <a:t>Ім'я </a:t>
            </a:r>
            <a:r>
              <a:rPr lang="uk-UA" sz="1600" dirty="0"/>
              <a:t>властивості</a:t>
            </a:r>
            <a:r>
              <a:rPr lang="uk-UA" sz="1600" b="1" i="1" dirty="0"/>
              <a:t> </a:t>
            </a:r>
            <a:r>
              <a:rPr lang="en-US" sz="1600" b="1" i="1" dirty="0"/>
              <a:t>r </a:t>
            </a:r>
            <a:r>
              <a:rPr lang="uk-UA" sz="1600" dirty="0"/>
              <a:t>визначається в найменуванні обох методів і </a:t>
            </a:r>
            <a:r>
              <a:rPr lang="uk-UA" sz="1600" dirty="0" smtClean="0"/>
              <a:t>декоратор</a:t>
            </a:r>
            <a:r>
              <a:rPr lang="en-US" sz="1600" dirty="0" smtClean="0"/>
              <a:t>s</a:t>
            </a:r>
            <a:r>
              <a:rPr lang="uk-UA" sz="1600" dirty="0" smtClean="0"/>
              <a:t> </a:t>
            </a:r>
            <a:r>
              <a:rPr lang="uk-UA" sz="1600" b="1" i="1" dirty="0" smtClean="0"/>
              <a:t>@</a:t>
            </a:r>
            <a:r>
              <a:rPr lang="en-US" sz="1600" i="1" dirty="0" err="1" smtClean="0"/>
              <a:t>r</a:t>
            </a:r>
            <a:r>
              <a:rPr lang="en-US" sz="1600" b="1" i="1" dirty="0" err="1" smtClean="0"/>
              <a:t>.setter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/>
          </a:p>
          <a:p>
            <a:r>
              <a:rPr lang="uk-UA" sz="1600" dirty="0" smtClean="0"/>
              <a:t>Якщо </a:t>
            </a:r>
            <a:r>
              <a:rPr lang="uk-UA" sz="1600" dirty="0"/>
              <a:t>необхідно реалізувати властивість «тільки для читання», другий метод може бути </a:t>
            </a:r>
            <a:r>
              <a:rPr lang="uk-UA" sz="1600" dirty="0" smtClean="0"/>
              <a:t>не зазначений. </a:t>
            </a:r>
            <a:endParaRPr lang="uk-UA" sz="1600" dirty="0"/>
          </a:p>
        </p:txBody>
      </p:sp>
      <p:sp>
        <p:nvSpPr>
          <p:cNvPr id="2" name="Rectangle 1"/>
          <p:cNvSpPr/>
          <p:nvPr/>
        </p:nvSpPr>
        <p:spPr>
          <a:xfrm>
            <a:off x="5803271" y="621909"/>
            <a:ext cx="5886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/>
              <a:t>Властивість (англ. </a:t>
            </a:r>
            <a:r>
              <a:rPr lang="en-US" sz="1600" i="1" dirty="0"/>
              <a:t>Property) - </a:t>
            </a:r>
            <a:r>
              <a:rPr lang="uk-UA" sz="1600" i="1" dirty="0"/>
              <a:t>спеціальний атрибут класу, що імітує поле (але який при читанні викликає якийсь метод). </a:t>
            </a:r>
          </a:p>
        </p:txBody>
      </p:sp>
    </p:spTree>
    <p:extLst>
      <p:ext uri="{BB962C8B-B14F-4D97-AF65-F5344CB8AC3E}">
        <p14:creationId xmlns:p14="http://schemas.microsoft.com/office/powerpoint/2010/main" val="2490704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800" b="1" dirty="0" smtClean="0"/>
              <a:t>Спадкування </a:t>
            </a:r>
            <a:r>
              <a:rPr lang="uk-UA" sz="1800" b="1" dirty="0"/>
              <a:t>і поліморфізм </a:t>
            </a:r>
            <a:endParaRPr lang="uk-UA" sz="18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В </a:t>
            </a:r>
            <a:r>
              <a:rPr lang="uk-UA" sz="1600" dirty="0"/>
              <a:t>Python </a:t>
            </a:r>
            <a:r>
              <a:rPr lang="uk-UA" sz="1600" dirty="0" smtClean="0"/>
              <a:t>всі </a:t>
            </a:r>
            <a:r>
              <a:rPr lang="uk-UA" sz="1600" dirty="0"/>
              <a:t>класи </a:t>
            </a:r>
            <a:r>
              <a:rPr lang="uk-UA" sz="1600" b="1" dirty="0"/>
              <a:t>успадковуються</a:t>
            </a:r>
            <a:r>
              <a:rPr lang="uk-UA" sz="1600" dirty="0"/>
              <a:t> від класу </a:t>
            </a:r>
            <a:r>
              <a:rPr lang="uk-UA" sz="1600" b="1" i="1" dirty="0"/>
              <a:t>object</a:t>
            </a:r>
            <a:r>
              <a:rPr lang="uk-UA" sz="1600" dirty="0"/>
              <a:t>, що </a:t>
            </a:r>
            <a:r>
              <a:rPr lang="uk-UA" sz="1600" dirty="0" smtClean="0"/>
              <a:t>містить деякимі атрибути </a:t>
            </a:r>
            <a:r>
              <a:rPr lang="uk-UA" sz="1600" dirty="0"/>
              <a:t>за замовчуванням (наприклад, __init__, __doc__, __str__ і т.д.).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Дочірні </a:t>
            </a:r>
            <a:r>
              <a:rPr lang="uk-UA" sz="1600" dirty="0"/>
              <a:t>класи можуть змінювати поведінку атрибутів класу-батька, </a:t>
            </a:r>
            <a:r>
              <a:rPr lang="uk-UA" sz="1600" dirty="0" smtClean="0"/>
              <a:t>перевизначивши (</a:t>
            </a:r>
            <a:r>
              <a:rPr lang="uk-UA" sz="1600" i="1" dirty="0" smtClean="0"/>
              <a:t>Override</a:t>
            </a:r>
            <a:r>
              <a:rPr lang="uk-UA" sz="1600" dirty="0"/>
              <a:t>) їх. При цьому, як правило, дочірній клас доповнює батьківський метод, додавши свій код після </a:t>
            </a:r>
            <a:r>
              <a:rPr lang="uk-UA" sz="1600" dirty="0" smtClean="0"/>
              <a:t>батьківського </a:t>
            </a:r>
            <a:r>
              <a:rPr lang="uk-UA" sz="1600" dirty="0"/>
              <a:t>(використовуючи функцію </a:t>
            </a:r>
            <a:r>
              <a:rPr lang="uk-UA" sz="1600" b="1" i="1" dirty="0" smtClean="0"/>
              <a:t>super()</a:t>
            </a:r>
            <a:r>
              <a:rPr lang="uk-UA" sz="1600" dirty="0" smtClean="0"/>
              <a:t>, </a:t>
            </a:r>
            <a:r>
              <a:rPr lang="uk-UA" sz="1600" dirty="0"/>
              <a:t>яка надає посилання на батьківський клас).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Кожен </a:t>
            </a:r>
            <a:r>
              <a:rPr lang="uk-UA" sz="1600" dirty="0"/>
              <a:t>клас також може отримати інформацію про своїх «батьків» через метод </a:t>
            </a:r>
            <a:r>
              <a:rPr lang="uk-UA" sz="1600" b="1" i="1" dirty="0"/>
              <a:t>__bases </a:t>
            </a:r>
            <a:r>
              <a:rPr lang="uk-UA" sz="1600" b="1" i="1" dirty="0" smtClean="0"/>
              <a:t>__()</a:t>
            </a:r>
            <a:r>
              <a:rPr lang="uk-UA" sz="1600" dirty="0" smtClean="0"/>
              <a:t> </a:t>
            </a:r>
            <a:r>
              <a:rPr lang="uk-UA" sz="1600" dirty="0"/>
              <a:t>або </a:t>
            </a:r>
            <a:r>
              <a:rPr lang="uk-UA" sz="1600" b="1" i="1" dirty="0" smtClean="0"/>
              <a:t>isinstance()</a:t>
            </a:r>
            <a:r>
              <a:rPr lang="uk-UA" sz="1600" dirty="0" smtClean="0"/>
              <a:t>.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/>
              <a:t>Поліморфізм</a:t>
            </a:r>
            <a:r>
              <a:rPr lang="uk-UA" sz="1600" dirty="0" smtClean="0"/>
              <a:t> </a:t>
            </a:r>
            <a:r>
              <a:rPr lang="uk-UA" sz="1600" dirty="0"/>
              <a:t>дозволяє інтерпретувати будь-який об'єкт, як екземпляр не тільки поточного класу, але і будь-якого з його базових класів. У компільованих мовах програмування поліморфізм досягається за рахунок створення віртуальних методів, які на відміну від невіртуальних можна перевантажити в класі-нащадку. В Python </a:t>
            </a:r>
            <a:r>
              <a:rPr lang="uk-UA" sz="1600" dirty="0" smtClean="0"/>
              <a:t>всі </a:t>
            </a:r>
            <a:r>
              <a:rPr lang="uk-UA" sz="1600" dirty="0"/>
              <a:t>методи є віртуальними і, відповідно, доступними для перезавантаження.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Зв'язок між батьківським і дочірнім класом встановлюється через дочірній: батьківські класи перераховуються в дужках після його імені.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1070" y="3873456"/>
            <a:ext cx="2459328" cy="286232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length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height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KitchenTable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setPlaces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places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DeskTable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square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length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775" y="3719567"/>
            <a:ext cx="4305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i="1" dirty="0" smtClean="0"/>
              <a:t>Повне </a:t>
            </a:r>
            <a:r>
              <a:rPr lang="uk-UA" sz="1400" i="1" dirty="0"/>
              <a:t>перевизначення методу </a:t>
            </a:r>
            <a:r>
              <a:rPr lang="uk-UA" sz="1400" i="1" dirty="0" smtClean="0"/>
              <a:t>батьківського класу </a:t>
            </a:r>
            <a:endParaRPr lang="uk-UA" sz="1400" i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20974" y="4065644"/>
            <a:ext cx="2682145" cy="64633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ComputerTable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DeskTable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square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length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9481" y="4818860"/>
            <a:ext cx="54532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При створенні об'єкта </a:t>
            </a:r>
            <a:r>
              <a:rPr lang="uk-UA" sz="1400" i="1" dirty="0" smtClean="0"/>
              <a:t>класу </a:t>
            </a:r>
            <a:r>
              <a:rPr lang="en-US" sz="1400" b="1" i="1" dirty="0" err="1"/>
              <a:t>ComputerTable</a:t>
            </a:r>
            <a:r>
              <a:rPr lang="en-US" sz="1400" i="1" dirty="0"/>
              <a:t> </a:t>
            </a:r>
            <a:r>
              <a:rPr lang="uk-UA" sz="1400" i="1" dirty="0"/>
              <a:t>як і раніше потрібно вказувати параметри, так як інтерпретатор в пошуках конструктора піде по дереву успадкування спочатку в </a:t>
            </a:r>
            <a:r>
              <a:rPr lang="uk-UA" sz="1400" i="1" dirty="0" smtClean="0"/>
              <a:t>батьківський клас, </a:t>
            </a:r>
            <a:r>
              <a:rPr lang="uk-UA" sz="1400" i="1" dirty="0"/>
              <a:t>а потім в </a:t>
            </a:r>
            <a:r>
              <a:rPr lang="uk-UA" sz="1400" i="1" dirty="0" smtClean="0"/>
              <a:t>його батькіський клас </a:t>
            </a:r>
            <a:r>
              <a:rPr lang="uk-UA" sz="1400" i="1" dirty="0"/>
              <a:t>і знайде там метод </a:t>
            </a:r>
            <a:r>
              <a:rPr lang="uk-UA" sz="1400" b="1" i="1" dirty="0"/>
              <a:t>__</a:t>
            </a:r>
            <a:r>
              <a:rPr lang="en-US" sz="1400" b="1" i="1" dirty="0" err="1"/>
              <a:t>init</a:t>
            </a:r>
            <a:r>
              <a:rPr lang="en-US" sz="1400" b="1" i="1" dirty="0"/>
              <a:t> __ ()</a:t>
            </a:r>
            <a:r>
              <a:rPr lang="en-US" sz="1400" i="1" dirty="0"/>
              <a:t>. </a:t>
            </a:r>
            <a:endParaRPr lang="uk-UA" sz="1400" i="1" dirty="0" smtClean="0"/>
          </a:p>
          <a:p>
            <a:r>
              <a:rPr lang="uk-UA" sz="1400" i="1" dirty="0" smtClean="0"/>
              <a:t>Однак </a:t>
            </a:r>
            <a:r>
              <a:rPr lang="uk-UA" sz="1400" i="1" dirty="0"/>
              <a:t>коли буде викликатися метод </a:t>
            </a:r>
            <a:r>
              <a:rPr lang="en-US" sz="1400" b="1" i="1" dirty="0" smtClean="0"/>
              <a:t>square()</a:t>
            </a:r>
            <a:r>
              <a:rPr lang="en-US" sz="1400" i="1" dirty="0" smtClean="0"/>
              <a:t>, </a:t>
            </a:r>
            <a:r>
              <a:rPr lang="uk-UA" sz="1400" i="1" dirty="0"/>
              <a:t>то оскільки він буде виявлений в самому </a:t>
            </a:r>
            <a:r>
              <a:rPr lang="en-US" sz="1400" b="1" i="1" dirty="0" err="1"/>
              <a:t>ComputerTable</a:t>
            </a:r>
            <a:r>
              <a:rPr lang="en-US" sz="1400" i="1" dirty="0"/>
              <a:t>, </a:t>
            </a:r>
            <a:r>
              <a:rPr lang="uk-UA" sz="1400" i="1" dirty="0"/>
              <a:t>то метод </a:t>
            </a:r>
            <a:r>
              <a:rPr lang="en-US" sz="1400" b="1" i="1" dirty="0" smtClean="0"/>
              <a:t>square()</a:t>
            </a:r>
            <a:r>
              <a:rPr lang="en-US" sz="1400" i="1" dirty="0" smtClean="0"/>
              <a:t> </a:t>
            </a:r>
            <a:r>
              <a:rPr lang="uk-UA" sz="1400" i="1" dirty="0"/>
              <a:t>з </a:t>
            </a:r>
            <a:r>
              <a:rPr lang="en-US" sz="1400" b="1" i="1" dirty="0" err="1"/>
              <a:t>DeskTable</a:t>
            </a:r>
            <a:r>
              <a:rPr lang="en-US" sz="1400" b="1" i="1" dirty="0"/>
              <a:t> </a:t>
            </a:r>
            <a:r>
              <a:rPr lang="uk-UA" sz="1400" i="1" dirty="0"/>
              <a:t>залишиться </a:t>
            </a:r>
            <a:r>
              <a:rPr lang="uk-UA" sz="1400" i="1" dirty="0" smtClean="0"/>
              <a:t>невидимим. </a:t>
            </a:r>
            <a:r>
              <a:rPr lang="uk-UA" sz="1400" i="1" dirty="0"/>
              <a:t>Для об'єктів класу </a:t>
            </a:r>
            <a:r>
              <a:rPr lang="en-US" sz="1400" b="1" i="1" dirty="0" err="1"/>
              <a:t>ComputerTable</a:t>
            </a:r>
            <a:r>
              <a:rPr lang="en-US" sz="1400" i="1" dirty="0"/>
              <a:t> </a:t>
            </a:r>
            <a:r>
              <a:rPr lang="uk-UA" sz="1400" i="1" dirty="0"/>
              <a:t>він виявиться </a:t>
            </a:r>
            <a:r>
              <a:rPr lang="uk-UA" sz="1400" i="1" dirty="0" smtClean="0"/>
              <a:t>перевизначеним. </a:t>
            </a:r>
            <a:endParaRPr lang="uk-UA" sz="1400" i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908610" y="5719558"/>
            <a:ext cx="2051139" cy="46166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ComputerTable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square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0.3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768" y="6335782"/>
            <a:ext cx="5524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9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30" y="262550"/>
            <a:ext cx="11606541" cy="634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Доповнення, воно ж розширення, </a:t>
            </a:r>
            <a:r>
              <a:rPr lang="ru-RU" sz="1600" b="1" dirty="0" smtClean="0"/>
              <a:t>методу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i="1" dirty="0" smtClean="0"/>
              <a:t>Якщо розглянути обчислення </a:t>
            </a:r>
            <a:r>
              <a:rPr lang="ru-RU" sz="1600" i="1" dirty="0"/>
              <a:t>площі, то частина коду </a:t>
            </a:r>
            <a:r>
              <a:rPr lang="ru-RU" sz="1600" i="1" dirty="0" smtClean="0"/>
              <a:t>надкласу </a:t>
            </a:r>
            <a:r>
              <a:rPr lang="ru-RU" sz="1600" i="1" dirty="0"/>
              <a:t>дублюється в підкласі. Цього можна уникнути, якщо викликати </a:t>
            </a:r>
            <a:r>
              <a:rPr lang="ru-RU" sz="1600" i="1" u="sng" dirty="0"/>
              <a:t>батьківський метод, а потім доповнити його</a:t>
            </a:r>
            <a:r>
              <a:rPr lang="ru-RU" sz="1600" i="1" dirty="0"/>
              <a:t>: </a:t>
            </a:r>
            <a:endParaRPr lang="ru-RU" sz="1600" i="1" dirty="0" smtClean="0"/>
          </a:p>
          <a:p>
            <a:pPr marL="0" indent="0">
              <a:buNone/>
            </a:pPr>
            <a:endParaRPr lang="ru-RU" sz="1600" i="1" dirty="0"/>
          </a:p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endParaRPr lang="ru-RU" sz="1600" i="1" dirty="0"/>
          </a:p>
          <a:p>
            <a:pPr marL="0" indent="0">
              <a:buNone/>
            </a:pPr>
            <a:r>
              <a:rPr lang="ru-RU" sz="1600" b="1" dirty="0"/>
              <a:t>Параметри зі значеннями за замовчуванням у батьківського класу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i="1" dirty="0" smtClean="0"/>
              <a:t>Розглянемо </a:t>
            </a:r>
            <a:r>
              <a:rPr lang="ru-RU" sz="1600" i="1" dirty="0"/>
              <a:t>випадок, коли батьківський клас має параметри зі значеннями за замовчуванням, а дочірній - немає: </a:t>
            </a:r>
            <a:endParaRPr lang="uk-UA" sz="1600" i="1" dirty="0"/>
          </a:p>
          <a:p>
            <a:pPr marL="0" indent="0">
              <a:buNone/>
            </a:pPr>
            <a:endParaRPr lang="ru-RU" sz="1600" b="1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8230" y="1236295"/>
            <a:ext cx="2809359" cy="64633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ComputerTable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DeskTable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square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DeskTable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square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-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 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605" y="1236295"/>
            <a:ext cx="5501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Тут викликається метод іншого класу, а потім доповнюється своїми </a:t>
            </a:r>
            <a:r>
              <a:rPr lang="ru-RU" sz="1400" i="1" dirty="0" smtClean="0"/>
              <a:t>виразами. </a:t>
            </a:r>
            <a:r>
              <a:rPr lang="ru-RU" sz="1400" i="1" dirty="0"/>
              <a:t>В даному випадку відніманням. </a:t>
            </a:r>
            <a:endParaRPr lang="uk-UA" sz="1400" i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863343" y="1239499"/>
            <a:ext cx="2478114" cy="64633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ComputerTable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DeskTable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square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super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square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-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8230" y="2933013"/>
            <a:ext cx="2547492" cy="212365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length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height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KitchenTable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places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7589" y="29330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/>
              <a:t>При такому визначенні класів можна створити екземпляр від </a:t>
            </a:r>
            <a:r>
              <a:rPr lang="ru-RU" sz="1400" b="1" i="1" dirty="0"/>
              <a:t>Table</a:t>
            </a:r>
            <a:r>
              <a:rPr lang="ru-RU" sz="1400" i="1" dirty="0"/>
              <a:t> без передачі аргументів для конструктора: </a:t>
            </a:r>
            <a:endParaRPr lang="uk-UA" sz="1400" i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14392" y="3548525"/>
            <a:ext cx="870175" cy="27699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4392" y="3915482"/>
            <a:ext cx="6558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Але ці значення за замовчуванням вже не можна буде використати для нащадка:</a:t>
            </a:r>
            <a:endParaRPr lang="uk-UA" sz="14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114392" y="4233755"/>
            <a:ext cx="1587871" cy="27699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KitchenTable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392" y="4556293"/>
            <a:ext cx="6172200" cy="514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14392" y="5137241"/>
            <a:ext cx="71371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Невідповідність </a:t>
            </a:r>
            <a:r>
              <a:rPr lang="ru-RU" sz="1400" i="1" dirty="0"/>
              <a:t>кількості переданих аргументів кількості необхідних конструктором </a:t>
            </a:r>
            <a:endParaRPr lang="uk-UA" sz="1400" i="1" dirty="0"/>
          </a:p>
        </p:txBody>
      </p:sp>
      <p:sp>
        <p:nvSpPr>
          <p:cNvPr id="14" name="Rectangle 13"/>
          <p:cNvSpPr/>
          <p:nvPr/>
        </p:nvSpPr>
        <p:spPr>
          <a:xfrm>
            <a:off x="104492" y="5611525"/>
            <a:ext cx="1147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Коли створюється об'єкт від дочірнього класу, спочатку викликається його конструктор, якщо він є. Інтерпретатор ще не знає, що в тілі цього конструктора буде викликаний конструктор батьківського класу. Адже це не обов'язково. Значить, якщо всі параметри дочірнього конструктора не мають значень за замовчуванням, при побудові об'єкта все значення повинні передаватися.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907031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83" y="172016"/>
            <a:ext cx="11724238" cy="6491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Якщо </a:t>
            </a:r>
            <a:r>
              <a:rPr lang="uk-UA" sz="1600" dirty="0"/>
              <a:t>потрібно допустити створення об'єктів від дочірнього класу без передачі аргументів, доведеться призначити </a:t>
            </a:r>
            <a:r>
              <a:rPr lang="uk-UA" sz="1600" i="1" u="sng" dirty="0"/>
              <a:t>значення за замовчуванням також в конструкторі дочірнього класу</a:t>
            </a:r>
            <a:r>
              <a:rPr lang="uk-UA" sz="1600" dirty="0" smtClean="0"/>
              <a:t>.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uk-UA" sz="1600" dirty="0" smtClean="0"/>
              <a:t>Або з використанням методу </a:t>
            </a:r>
            <a:r>
              <a:rPr lang="en-US" sz="1600" b="1" i="1" dirty="0" smtClean="0"/>
              <a:t>super()   </a:t>
            </a:r>
            <a:r>
              <a:rPr lang="uk-UA" sz="1600" i="1" dirty="0" smtClean="0"/>
              <a:t>(про неї трошки згодом)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Інший варіант - відмовитися від конструктора в дочірньому класі, а значення для поля </a:t>
            </a:r>
            <a:r>
              <a:rPr lang="ru-RU" sz="1600" b="1" i="1" dirty="0"/>
              <a:t>places</a:t>
            </a:r>
            <a:r>
              <a:rPr lang="ru-RU" sz="1600" dirty="0"/>
              <a:t> встановлювати окремим викликом методу: 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uk-UA" sz="1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7283" y="705861"/>
            <a:ext cx="3021981" cy="212365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length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height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KitchenTable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0.7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places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334" y="932177"/>
            <a:ext cx="8486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Параметр </a:t>
            </a:r>
            <a:r>
              <a:rPr lang="ru-RU" sz="1400" b="1" i="1" dirty="0"/>
              <a:t>p</a:t>
            </a:r>
            <a:r>
              <a:rPr lang="ru-RU" sz="1400" i="1" dirty="0"/>
              <a:t>, якого немає у батьківського класу, </a:t>
            </a:r>
            <a:r>
              <a:rPr lang="ru-RU" sz="1400" i="1" dirty="0" smtClean="0"/>
              <a:t>ставиться останнім </a:t>
            </a:r>
            <a:r>
              <a:rPr lang="ru-RU" sz="1400" i="1" dirty="0"/>
              <a:t>не просто так. </a:t>
            </a:r>
            <a:endParaRPr lang="ru-RU" sz="1400" i="1" dirty="0" smtClean="0"/>
          </a:p>
          <a:p>
            <a:r>
              <a:rPr lang="ru-RU" sz="1400" i="1" dirty="0" smtClean="0"/>
              <a:t>Іноді об'єкти </a:t>
            </a:r>
            <a:r>
              <a:rPr lang="ru-RU" sz="1400" i="1" dirty="0"/>
              <a:t>різних родинних класів створюються або обробляються в одному циклі, тобто по одному алгоритму. При цьому у них повинні бути однакові "інтерфейси", тобто однакову кількість переданих в конструктор аргументів. Тому краще, коли методи родинних класів приймають однакове число параметрів. А якщо </a:t>
            </a:r>
            <a:r>
              <a:rPr lang="ru-RU" sz="1400" i="1" dirty="0" smtClean="0"/>
              <a:t>різне, </a:t>
            </a:r>
            <a:r>
              <a:rPr lang="ru-RU" sz="1400" i="1" dirty="0"/>
              <a:t>то у "зайвих" повинні бути значення за умовчанням, щоб при виклику конструктора їх можна було б не передавати. </a:t>
            </a:r>
            <a:endParaRPr lang="ru-RU" sz="1400" i="1" dirty="0" smtClean="0"/>
          </a:p>
          <a:p>
            <a:r>
              <a:rPr lang="ru-RU" sz="1400" i="1" dirty="0" smtClean="0"/>
              <a:t>Якщо </a:t>
            </a:r>
            <a:r>
              <a:rPr lang="ru-RU" sz="1400" i="1" dirty="0"/>
              <a:t>такі параметри знаходяться ще і в кінці, передачу аргументів для майбутніх параметрів можна виконувати без ключів. </a:t>
            </a:r>
            <a:endParaRPr lang="uk-UA" sz="1400" i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7283" y="3144777"/>
            <a:ext cx="3021981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KitchenTable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0.7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super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places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9386" y="3200443"/>
            <a:ext cx="8424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super() </a:t>
            </a:r>
            <a:r>
              <a:rPr lang="uk-UA" sz="1400" i="1" dirty="0" smtClean="0"/>
              <a:t>– вказує на батьківський клас. Зауважте на відсутність </a:t>
            </a:r>
            <a:r>
              <a:rPr lang="en-US" sz="1400" b="1" i="1" dirty="0" smtClean="0"/>
              <a:t>self</a:t>
            </a:r>
            <a:r>
              <a:rPr lang="en-US" sz="1400" i="1" dirty="0" smtClean="0"/>
              <a:t> </a:t>
            </a:r>
            <a:r>
              <a:rPr lang="uk-UA" sz="1400" i="1" dirty="0" smtClean="0"/>
              <a:t>в аргументі </a:t>
            </a:r>
            <a:r>
              <a:rPr lang="en-US" sz="1400" b="1" i="1" dirty="0" smtClean="0"/>
              <a:t>__</a:t>
            </a:r>
            <a:r>
              <a:rPr lang="en-US" sz="1400" b="1" i="1" dirty="0" err="1" smtClean="0"/>
              <a:t>init</a:t>
            </a:r>
            <a:r>
              <a:rPr lang="en-US" sz="1400" b="1" i="1" dirty="0" smtClean="0"/>
              <a:t>__ </a:t>
            </a:r>
            <a:r>
              <a:rPr lang="uk-UA" sz="1400" i="1" dirty="0" smtClean="0"/>
              <a:t>в цьому прикладі</a:t>
            </a:r>
            <a:endParaRPr lang="uk-UA" sz="14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7283" y="4935565"/>
            <a:ext cx="1966757" cy="101566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KitchenTable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places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set_places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places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2734" y="4935565"/>
            <a:ext cx="6364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Тут у всіх кухонних столів за замовчуванням буде 4 місця. Якщо </a:t>
            </a:r>
            <a:r>
              <a:rPr lang="uk-UA" sz="1400" i="1" dirty="0" smtClean="0"/>
              <a:t>потрібо змінити </a:t>
            </a:r>
            <a:r>
              <a:rPr lang="uk-UA" sz="1400" i="1" dirty="0"/>
              <a:t>значення поля </a:t>
            </a:r>
            <a:r>
              <a:rPr lang="en-US" sz="1400" b="1" i="1" dirty="0"/>
              <a:t>places</a:t>
            </a:r>
            <a:r>
              <a:rPr lang="en-US" sz="1400" i="1" dirty="0"/>
              <a:t>, </a:t>
            </a:r>
            <a:r>
              <a:rPr lang="uk-UA" sz="1400" i="1" dirty="0" smtClean="0"/>
              <a:t>можена викликати </a:t>
            </a:r>
            <a:r>
              <a:rPr lang="uk-UA" sz="1400" i="1" dirty="0"/>
              <a:t>метод </a:t>
            </a:r>
            <a:r>
              <a:rPr lang="en-US" sz="1400" b="1" i="1" dirty="0" err="1" smtClean="0"/>
              <a:t>set_places</a:t>
            </a:r>
            <a:r>
              <a:rPr lang="en-US" sz="1400" b="1" i="1" dirty="0" smtClean="0"/>
              <a:t>()</a:t>
            </a:r>
            <a:r>
              <a:rPr lang="en-US" sz="1400" i="1" dirty="0" smtClean="0"/>
              <a:t>. </a:t>
            </a:r>
            <a:endParaRPr lang="uk-UA" sz="1400" i="1" dirty="0" smtClean="0"/>
          </a:p>
          <a:p>
            <a:r>
              <a:rPr lang="uk-UA" sz="1400" i="1" dirty="0" smtClean="0"/>
              <a:t>Хоча можна </a:t>
            </a:r>
            <a:r>
              <a:rPr lang="uk-UA" sz="1400" i="1" dirty="0"/>
              <a:t>зробити це безпосередньо, присвоївши полю. </a:t>
            </a:r>
            <a:endParaRPr lang="uk-UA" sz="1400" i="1" dirty="0" smtClean="0"/>
          </a:p>
          <a:p>
            <a:r>
              <a:rPr lang="uk-UA" sz="1400" i="1" dirty="0" smtClean="0"/>
              <a:t>При </a:t>
            </a:r>
            <a:r>
              <a:rPr lang="uk-UA" sz="1400" i="1" dirty="0"/>
              <a:t>цьому у примірника з'явиться власне поле </a:t>
            </a:r>
            <a:r>
              <a:rPr lang="en-US" sz="1400" b="1" i="1" dirty="0"/>
              <a:t>places</a:t>
            </a:r>
            <a:r>
              <a:rPr lang="en-US" sz="1400" i="1" dirty="0"/>
              <a:t>. </a:t>
            </a:r>
            <a:endParaRPr lang="uk-UA" sz="1400" i="1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7283" y="6128482"/>
            <a:ext cx="1417952" cy="46166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KitchenTable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places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80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76" y="289710"/>
            <a:ext cx="11660864" cy="6310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/>
              <a:t>Якщо все ж потрібно вказувати місця при створенні об'єкта, це можна зробити і в конструкторі батька: </a:t>
            </a:r>
            <a:endParaRPr lang="ru-RU" sz="1600" i="1" dirty="0" smtClean="0"/>
          </a:p>
          <a:p>
            <a:pPr marL="0" indent="0">
              <a:buNone/>
            </a:pPr>
            <a:endParaRPr lang="uk-UA" sz="1600" i="1" dirty="0"/>
          </a:p>
        </p:txBody>
      </p:sp>
      <p:sp>
        <p:nvSpPr>
          <p:cNvPr id="5" name="Rectangle 4"/>
          <p:cNvSpPr/>
          <p:nvPr/>
        </p:nvSpPr>
        <p:spPr>
          <a:xfrm>
            <a:off x="3763223" y="1028158"/>
            <a:ext cx="74359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/>
              <a:t>За допомогою функції </a:t>
            </a:r>
            <a:r>
              <a:rPr lang="en-US" sz="1600" b="1" i="1" dirty="0" err="1" smtClean="0"/>
              <a:t>isinstance</a:t>
            </a:r>
            <a:r>
              <a:rPr lang="en-US" sz="1600" b="1" i="1" dirty="0" smtClean="0"/>
              <a:t>() </a:t>
            </a:r>
            <a:r>
              <a:rPr lang="uk-UA" sz="1600" i="1" dirty="0"/>
              <a:t>перевіряється, що </a:t>
            </a:r>
            <a:r>
              <a:rPr lang="uk-UA" sz="1600" i="1" dirty="0" smtClean="0"/>
              <a:t>об'єкт який створюється має </a:t>
            </a:r>
            <a:r>
              <a:rPr lang="uk-UA" sz="1600" i="1" dirty="0"/>
              <a:t>тип </a:t>
            </a:r>
            <a:r>
              <a:rPr lang="en-US" sz="1600" b="1" i="1" dirty="0" err="1"/>
              <a:t>KitchenTable</a:t>
            </a:r>
            <a:r>
              <a:rPr lang="en-US" sz="1600" i="1" dirty="0"/>
              <a:t>. </a:t>
            </a:r>
            <a:endParaRPr lang="uk-UA" sz="1600" i="1" dirty="0" smtClean="0"/>
          </a:p>
          <a:p>
            <a:r>
              <a:rPr lang="uk-UA" sz="1600" i="1" dirty="0" smtClean="0"/>
              <a:t>Якщо </a:t>
            </a:r>
            <a:r>
              <a:rPr lang="uk-UA" sz="1600" i="1" dirty="0"/>
              <a:t>це так, то у нього з'являється поле </a:t>
            </a:r>
            <a:r>
              <a:rPr lang="en-US" sz="1600" b="1" i="1" dirty="0"/>
              <a:t>places</a:t>
            </a:r>
            <a:r>
              <a:rPr lang="en-US" sz="1600" i="1" dirty="0" smtClean="0"/>
              <a:t>.</a:t>
            </a:r>
            <a:endParaRPr lang="uk-UA" sz="1600" i="1" dirty="0" smtClean="0"/>
          </a:p>
          <a:p>
            <a:endParaRPr lang="uk-UA" sz="1600" i="1" dirty="0" smtClean="0"/>
          </a:p>
          <a:p>
            <a:r>
              <a:rPr lang="uk-UA" sz="1600" i="1" dirty="0" smtClean="0"/>
              <a:t>Тут не використовується  </a:t>
            </a:r>
            <a:r>
              <a:rPr lang="uk-UA" sz="1600" i="1" dirty="0"/>
              <a:t>параметр </a:t>
            </a:r>
            <a:r>
              <a:rPr lang="en-US" sz="1600" b="1" i="1" dirty="0"/>
              <a:t>p</a:t>
            </a:r>
            <a:r>
              <a:rPr lang="en-US" sz="1600" i="1" dirty="0"/>
              <a:t> </a:t>
            </a:r>
            <a:r>
              <a:rPr lang="uk-UA" sz="1600" i="1" dirty="0"/>
              <a:t>із значенням за замовчуванням в заголовку конструктора тому, </a:t>
            </a:r>
            <a:r>
              <a:rPr lang="uk-UA" sz="1600" i="1" dirty="0" smtClean="0"/>
              <a:t>що об'єктам </a:t>
            </a:r>
            <a:r>
              <a:rPr lang="uk-UA" sz="1600" i="1" dirty="0"/>
              <a:t>інших споріднених класів він не потрібен</a:t>
            </a:r>
            <a:r>
              <a:rPr lang="uk-UA" sz="1600" i="1" dirty="0" smtClean="0"/>
              <a:t>, а також щоб </a:t>
            </a:r>
            <a:r>
              <a:rPr lang="uk-UA" sz="1600" i="1" dirty="0"/>
              <a:t>не відбувалося плутанини і складнощів з документуванням коду.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0658" y="796457"/>
            <a:ext cx="2908168" cy="304698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length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width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height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isinstance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KitchenTable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input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"Скільки місць?: 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places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KitchenTable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set_places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places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KitchenTable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places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6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71" y="108642"/>
            <a:ext cx="11588436" cy="61835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Абстракція </a:t>
            </a:r>
            <a:endParaRPr lang="en-US" sz="1800" b="1" dirty="0" smtClean="0"/>
          </a:p>
          <a:p>
            <a:pPr marL="0" indent="0">
              <a:buNone/>
            </a:pPr>
            <a:r>
              <a:rPr lang="uk-UA" sz="1600" b="1" dirty="0" smtClean="0"/>
              <a:t>Абстракція</a:t>
            </a:r>
            <a:r>
              <a:rPr lang="uk-UA" sz="1600" dirty="0" smtClean="0"/>
              <a:t> </a:t>
            </a:r>
            <a:r>
              <a:rPr lang="uk-UA" sz="1600" dirty="0"/>
              <a:t>- принцип ООП, згідно з яким об'єкт характеризується властивостями, які відрізняють його від всіх інших об'єктів і при цьому чітко визначають його концептуальні межі. </a:t>
            </a:r>
            <a:endParaRPr lang="en-US" sz="1600" dirty="0" smtClean="0"/>
          </a:p>
          <a:p>
            <a:pPr marL="0" indent="0">
              <a:buNone/>
            </a:pPr>
            <a:r>
              <a:rPr lang="uk-UA" sz="1600" dirty="0" smtClean="0"/>
              <a:t>Тобто абстракція </a:t>
            </a:r>
            <a:r>
              <a:rPr lang="uk-UA" sz="1600" dirty="0"/>
              <a:t>дозволяє: </a:t>
            </a:r>
            <a:endParaRPr lang="uk-UA" sz="1600" dirty="0" smtClean="0"/>
          </a:p>
          <a:p>
            <a:r>
              <a:rPr lang="uk-UA" sz="1600" dirty="0" smtClean="0"/>
              <a:t>Виділити </a:t>
            </a:r>
            <a:r>
              <a:rPr lang="uk-UA" sz="1600" dirty="0"/>
              <a:t>головні і найбільш значимі властивості предмета. </a:t>
            </a:r>
            <a:endParaRPr lang="uk-UA" sz="1600" dirty="0" smtClean="0"/>
          </a:p>
          <a:p>
            <a:r>
              <a:rPr lang="uk-UA" sz="1600" dirty="0" smtClean="0"/>
              <a:t>Відкинути </a:t>
            </a:r>
            <a:r>
              <a:rPr lang="uk-UA" sz="1600" dirty="0"/>
              <a:t>другорядні характеристики. </a:t>
            </a: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 smtClean="0"/>
              <a:t>Коли </a:t>
            </a:r>
            <a:r>
              <a:rPr lang="uk-UA" sz="1600" dirty="0"/>
              <a:t>ми маємо справу з складовим об'єктом - ми вдаємося до абстракції.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Наприклад</a:t>
            </a:r>
            <a:r>
              <a:rPr lang="uk-UA" sz="1600" dirty="0"/>
              <a:t>, ми повинні розуміти, що перед нами абстракція, якщо ми розглядаємо об'єкт як "будинок", а не сукупність цегли, скла і бетону. А якщо вже уявити </a:t>
            </a:r>
            <a:r>
              <a:rPr lang="uk-UA" sz="1600" dirty="0" smtClean="0"/>
              <a:t>певну кількість </a:t>
            </a:r>
            <a:r>
              <a:rPr lang="uk-UA" sz="1600" dirty="0"/>
              <a:t>будинків як "місто", то ми знову приходимо до абстракції, але вже на рівень вище. </a:t>
            </a:r>
            <a:r>
              <a:rPr lang="uk-UA" sz="1600" dirty="0" smtClean="0"/>
              <a:t>Абстракція дозволяє </a:t>
            </a:r>
            <a:r>
              <a:rPr lang="uk-UA" sz="1600" dirty="0"/>
              <a:t>боротися зі складністю реального світу. Ми відкидаємо все зайве, щоб воно нам не заважало, і концентруємося лише на важливих рисах об'єкта.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024" y="4326707"/>
            <a:ext cx="59436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64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88688"/>
            <a:ext cx="4650632" cy="269760"/>
          </a:xfrm>
        </p:spPr>
        <p:txBody>
          <a:bodyPr>
            <a:no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400" dirty="0"/>
              <a:t>Клас, який представляє клієнта телефонної компанії</a:t>
            </a:r>
            <a:endParaRPr lang="en-US" sz="1400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695" y="358448"/>
            <a:ext cx="4650632" cy="62324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Customer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"""Клієнт телефонної компанії"""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balance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balance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__str__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f"Клієнт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\"{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. Баланс: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balance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грн."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@property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balance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баланс клієнта.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Властивість 'balance' доступна тільки для читання: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давати доступ на зміну її безпосередньо було б неправильно. """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record_payment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amount_paid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"""Поповнити баланс клієнта на 'amount_paid' грн."""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assert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amount_paid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"Сума поповненняя  має бути &gt; 0!"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amount_paid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"""Списати вартість дзвінка з балансу клієнта.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параметри: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- call_type (str): тип дзвінка: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    "c": міський (city);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    "m": мобільний (mobile);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- minutes (float): кількість хвилин розмови.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"""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# У реальності, ці значення можуть читатися з бази даних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97102" y="3201236"/>
            <a:ext cx="2811988" cy="219290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Customer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"Іван Сергійчук"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sergiy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Customer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"Сергій Іванчук"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sergiy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record_payment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155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sergiy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102" y="5685860"/>
            <a:ext cx="3590925" cy="628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06672" y="6437034"/>
            <a:ext cx="2759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Спробуємо додати тарифні плани</a:t>
            </a:r>
            <a:endParaRPr lang="uk-UA" sz="1400" dirty="0"/>
          </a:p>
        </p:txBody>
      </p:sp>
      <p:sp>
        <p:nvSpPr>
          <p:cNvPr id="7" name="Rectangle 6"/>
          <p:cNvSpPr/>
          <p:nvPr/>
        </p:nvSpPr>
        <p:spPr>
          <a:xfrm>
            <a:off x="5097102" y="35844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400" b="1" dirty="0"/>
              <a:t>Відношення: </a:t>
            </a:r>
            <a:r>
              <a:rPr lang="en-US" sz="1400" b="1" dirty="0"/>
              <a:t>«IS-A» («</a:t>
            </a:r>
            <a:r>
              <a:rPr lang="uk-UA" sz="1400" b="1" dirty="0"/>
              <a:t>є» - між екземпляром і класом</a:t>
            </a:r>
            <a:r>
              <a:rPr lang="uk-UA" sz="1400" b="1" dirty="0" smtClean="0"/>
              <a:t>)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/>
              <a:t>  </a:t>
            </a:r>
            <a:endParaRPr lang="uk-UA" sz="14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/>
              <a:t>Припустимо, існує телефонна компанія, що зберігає дані про своїх клієнтів. Для простого обліку використовується клас </a:t>
            </a:r>
            <a:r>
              <a:rPr lang="uk-UA" sz="1400" i="1" dirty="0"/>
              <a:t>Customer</a:t>
            </a:r>
            <a:r>
              <a:rPr lang="uk-UA" sz="1400" dirty="0"/>
              <a:t> що містить атрибути: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поле </a:t>
            </a:r>
            <a:r>
              <a:rPr lang="uk-UA" sz="1400" b="1" i="1" dirty="0"/>
              <a:t>name</a:t>
            </a:r>
            <a:r>
              <a:rPr lang="uk-UA" sz="1400" dirty="0"/>
              <a:t>: ім'я клієнта (читання/запис);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властивість </a:t>
            </a:r>
            <a:r>
              <a:rPr lang="uk-UA" sz="1400" b="1" i="1" dirty="0"/>
              <a:t>balance</a:t>
            </a:r>
            <a:r>
              <a:rPr lang="uk-UA" sz="1400" dirty="0"/>
              <a:t>: баланс рахунку клієнта (тільки читання);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метод </a:t>
            </a:r>
            <a:r>
              <a:rPr lang="uk-UA" sz="1400" b="1" i="1" dirty="0"/>
              <a:t>record_payment()</a:t>
            </a:r>
            <a:r>
              <a:rPr lang="uk-UA" sz="1400" dirty="0"/>
              <a:t>: виконує поповнення балансу;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метод </a:t>
            </a:r>
            <a:r>
              <a:rPr lang="uk-UA" sz="1400" b="1" i="1" dirty="0"/>
              <a:t>record_call()</a:t>
            </a:r>
            <a:r>
              <a:rPr lang="uk-UA" sz="1400" dirty="0"/>
              <a:t>: виконує обробку дзвінка клієнта в залежності від: </a:t>
            </a:r>
          </a:p>
          <a:p>
            <a:pPr marL="715963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типу дзвінка: «міський» (2 грн./хв.) і «мобільний» (1 грн./хв.); </a:t>
            </a:r>
          </a:p>
          <a:p>
            <a:pPr marL="715963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кількості хвилин розмови.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5941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5360"/>
            <a:ext cx="5259773" cy="655564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Customer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"""Клієнт телефонної компанії"""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balance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call_plan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"Погодинний"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balance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call_plan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"Погодинний" за замовчуванням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__str__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f"Клієнт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\"{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. Баланс: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balance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грн. Тариф: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\"{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@property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balance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баланс клієнта.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Властивість 'balance' доступна тільки для читання: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давати доступ на зміну її безпосередньо було б неправильно. """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record_payment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amount_paid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"""Поповнити баланс клієнта на 'amount_paid' грн."""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assert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amount_paid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"Сума поповненняя  має бути &gt; 0!"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amount_paid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"""Списати вартість дзвінка з балансу клієнта.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параметри: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- call_type (str): тип дзвінка: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    "c": міський (city);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    "m": мобільний (mobile);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- minutes (float): кількість хвилин розмови.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"""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# У реальності, ці значення можуть читатися з бази даних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"Погодинний"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Фіксована вартість хвилини в залежності від типу дзвінка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endPara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59773" y="25360"/>
            <a:ext cx="4870244" cy="609397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"Після10в2разиДешевше"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Після 10 хвилин дзвінка на міський номер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# Кожна друга хвилина безкоштовно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bonus_minutes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//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bonus_minutes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-= 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bonus_minutes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*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"ПлатиМеньшеДо5хв"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До 5 хвилин розмови в 2 рази дешевше тарифу 'Погодинний',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# Після - в 2 рази дорожче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LIMIT_CHEAP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LIMIT_CHEAP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cheap_minutes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LIMIT_CHEAP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        expensive_minutes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LIMIT_CHEAP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cheap_minutes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expensive_minutes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cheap_minutes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expensive_minutes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cheap_minutes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0.5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expensive_minutes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Customer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"Іван Сергійчук"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sergiy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Customer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"Сергій Іванчук"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call_plan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"Після10в2разиДешевше"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irina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Customer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"Ірина Петрова 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call_plan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"Після10в2разиДешевше"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Customer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"Петро Петрович"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call_plan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"ПлатиМеньшеДо5хв"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sergiy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irina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95865" y="6119336"/>
            <a:ext cx="4734152" cy="70788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sergiy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irina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685" y="6071928"/>
            <a:ext cx="3609315" cy="7552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23421" y="116452"/>
            <a:ext cx="2353902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200" dirty="0"/>
              <a:t>Дане рішення є </a:t>
            </a:r>
            <a:r>
              <a:rPr lang="uk-UA" sz="1200" dirty="0" smtClean="0"/>
              <a:t>невдалим </a:t>
            </a:r>
            <a:r>
              <a:rPr lang="uk-UA" sz="1200" dirty="0"/>
              <a:t>з кількох причин</a:t>
            </a:r>
            <a:r>
              <a:rPr lang="uk-UA" sz="12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 smtClean="0"/>
              <a:t>Різко </a:t>
            </a:r>
            <a:r>
              <a:rPr lang="uk-UA" sz="1200" dirty="0"/>
              <a:t>збільшується розмір умовного блоку (в т.ч. його вкладеність), що призведе до труднощів його підтримки</a:t>
            </a:r>
            <a:r>
              <a:rPr lang="uk-UA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 smtClean="0"/>
              <a:t> </a:t>
            </a:r>
            <a:r>
              <a:rPr lang="uk-UA" sz="1200" dirty="0"/>
              <a:t>При появі нових тарифних планів необхідно буде редагувати вже існуючий код, що може привести до помилок, зокрема, </a:t>
            </a:r>
            <a:r>
              <a:rPr lang="uk-UA" sz="1200" dirty="0" smtClean="0"/>
              <a:t>вплинувши на функціональність  вже існуючих </a:t>
            </a:r>
            <a:r>
              <a:rPr lang="uk-UA" sz="1200" dirty="0"/>
              <a:t>планів. </a:t>
            </a:r>
            <a:endParaRPr lang="uk-UA" sz="1200" dirty="0" smtClean="0"/>
          </a:p>
          <a:p>
            <a:endParaRPr lang="uk-UA" sz="1200" dirty="0"/>
          </a:p>
          <a:p>
            <a:r>
              <a:rPr lang="uk-UA" sz="1200" dirty="0" smtClean="0"/>
              <a:t>Що ж робити?</a:t>
            </a:r>
            <a:endParaRPr lang="ru-RU" sz="1200" dirty="0"/>
          </a:p>
        </p:txBody>
      </p:sp>
      <p:sp>
        <p:nvSpPr>
          <p:cNvPr id="10" name="Rectangle 9"/>
          <p:cNvSpPr/>
          <p:nvPr/>
        </p:nvSpPr>
        <p:spPr>
          <a:xfrm>
            <a:off x="10127809" y="3210848"/>
            <a:ext cx="2064191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1200" dirty="0"/>
              <a:t>Більш ефективним в даному випадку буде використання принципів </a:t>
            </a:r>
            <a:r>
              <a:rPr lang="uk-UA" sz="1200" b="1" dirty="0" smtClean="0"/>
              <a:t>успадкування</a:t>
            </a:r>
            <a:r>
              <a:rPr lang="uk-UA" sz="1200" dirty="0" smtClean="0"/>
              <a:t> </a:t>
            </a:r>
            <a:r>
              <a:rPr lang="uk-UA" sz="1200" dirty="0"/>
              <a:t>та </a:t>
            </a:r>
            <a:r>
              <a:rPr lang="uk-UA" sz="1200" b="1" dirty="0"/>
              <a:t>поліморфізму. </a:t>
            </a:r>
            <a:r>
              <a:rPr lang="uk-UA" sz="1200" dirty="0"/>
              <a:t>Успадкувавши клас </a:t>
            </a:r>
            <a:r>
              <a:rPr lang="en-US" sz="1200" i="1" dirty="0"/>
              <a:t>Customer</a:t>
            </a:r>
            <a:r>
              <a:rPr lang="en-US" sz="1200" dirty="0"/>
              <a:t>, </a:t>
            </a:r>
            <a:r>
              <a:rPr lang="uk-UA" sz="1200" dirty="0"/>
              <a:t>можна змінити тільки метод розрахунку (</a:t>
            </a:r>
            <a:r>
              <a:rPr lang="uk-UA" sz="1200" dirty="0" smtClean="0"/>
              <a:t>за рахунок </a:t>
            </a:r>
            <a:r>
              <a:rPr lang="uk-UA" sz="1200" dirty="0"/>
              <a:t>поліморфізму - перевизначити роботу методу), а далі використовувати новий клас, якщо клієнт використовує новий тарифний </a:t>
            </a:r>
            <a:r>
              <a:rPr lang="uk-UA" sz="1200" dirty="0" smtClean="0"/>
              <a:t>план (див. приклад на наст. слайді)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16725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102405" cy="563231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Customer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"""Клієнт телефонної компанії.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Витрати даного клієнта ведуться на погодинній основі. """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balance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balance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__str__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f"Клієнт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\"{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. Баланс: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balance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грн."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@property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balance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баланс клієнта.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Властивість 'balance' доступна тільки для читання: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давати доступ на зміну її безпосередньо було б </a:t>
            </a:r>
            <a:endParaRPr kumimoji="0" lang="en-US" altLang="ru-RU" sz="1000" b="0" i="1" u="none" strike="noStrike" cap="none" normalizeH="0" baseline="0" dirty="0" smtClean="0">
              <a:ln>
                <a:noFill/>
              </a:ln>
              <a:solidFill>
                <a:srgbClr val="546E7A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000" i="1" dirty="0">
                <a:solidFill>
                  <a:srgbClr val="546E7A"/>
                </a:solidFill>
                <a:latin typeface="JetBrains Mono"/>
              </a:rPr>
              <a:t> </a:t>
            </a:r>
            <a:r>
              <a:rPr lang="en-US" altLang="ru-RU" sz="1000" i="1" dirty="0" smtClean="0">
                <a:solidFill>
                  <a:srgbClr val="546E7A"/>
                </a:solidFill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неправильно. """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record_payment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amount_paid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"""Поповнити баланс клієнта на 'amount_paid' грн."""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assert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amount_paid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"Сума поповненняя  має бути &gt; 0!"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amount_paid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"""Списати вартість дзвінка з балансу клієнта.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параметри: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- call_type (str): тип дзвінка: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    "c": міський (city);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    "m": мобільний (mobile);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- minutes (float): кількість хвилин розмови.         """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У реальності, ці значення можуть читатися з БД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02405" y="0"/>
            <a:ext cx="4285147" cy="670952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CustomerFree2ndMinuteAfter10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Customer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"""Клієнт телефонної компанії (нащадок Customer).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Після 10 хвилин дзвінка на міський номер кожна друга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i="1" dirty="0">
                <a:solidFill>
                  <a:srgbClr val="546E7A"/>
                </a:solidFill>
                <a:latin typeface="JetBrains Mono"/>
              </a:rPr>
              <a:t> </a:t>
            </a:r>
            <a:r>
              <a:rPr lang="ru-RU" altLang="ru-RU" sz="1000" i="1" dirty="0" smtClean="0">
                <a:solidFill>
                  <a:srgbClr val="546E7A"/>
                </a:solidFill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хвилина безкоштовно;     в іншому як "Погодинний".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Всі атрибути, що надає Customer, доступні і тут, досить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змінити тільки ті, які повинні працювати по-іншому. """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"""Списати вартість дзвінка з балансу клієнта.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параметри: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- call_type (str): тип дзвінка: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    "c": міський (city);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    "m": мобільний (mobile);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- minutes (float): кількість хвилин розмови.         """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# Даний метод перевизначає відповідний батьківський метод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# Визначаємо кількість безкоштовних хвилин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bonus_minutes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//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bonus_minutes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Викликаємо батьківський метод розрахунку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super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bonus_minutes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CustomerTwiceCheaperFirst5Minutes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Customer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"""Клієнт телефонної компанії (нащадок Customer).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До 5 хвилин розмови в 2 рази дешевше тарифу "Погодинний",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після - в 2 рази дорожче.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Всі атрибути, що надає Customer, доступні і тут, досить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змінити тільки ті, які повинні працювати по-іншому. """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"""Списати вартість дзвінка з балансу клієнта.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параметри:          - call_type (str): тип дзвінка: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    "c": міський (city);        "m": мобільний (mobile);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- minutes (float): кількість хвилин розмови.         """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Даний метод перевизначає відповідний батьківський метод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LIMIT_CHEAP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LIMIT_CHEAP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cheap_minutes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LIMIT_CHEAP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    expensive_minutes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LIMIT_CHEAP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cheap_minutes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expensive_minutes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Викликаємо батьківський метод розрахунку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super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cheap_minutes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            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expensive_minutes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53953" y="0"/>
            <a:ext cx="4338047" cy="255454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Customer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"Іван Сергійчук"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sergiy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CustomerFree2ndMinuteAfter10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"Сергій Іванчук"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irina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CustomerFree2ndMinuteAfter10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"Ірина Петрова 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CustomerTwiceCheaperFirst5Minutes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"Петро Петрович"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sergiy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irina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sergiy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irina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petro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576" y="2554545"/>
            <a:ext cx="3352800" cy="1076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56089" y="3692425"/>
            <a:ext cx="3667373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200" dirty="0" smtClean="0"/>
              <a:t>В цьому варінті був </a:t>
            </a:r>
            <a:r>
              <a:rPr lang="uk-UA" sz="1200" dirty="0"/>
              <a:t>перевизначений, метод </a:t>
            </a:r>
            <a:r>
              <a:rPr lang="uk-UA" sz="1200" dirty="0" smtClean="0"/>
              <a:t>розрахунку </a:t>
            </a:r>
            <a:r>
              <a:rPr lang="uk-UA" sz="1200" dirty="0"/>
              <a:t>вартості дзвінка </a:t>
            </a:r>
            <a:r>
              <a:rPr lang="en-US" sz="1200" b="1" i="1" dirty="0" err="1" smtClean="0"/>
              <a:t>record_call</a:t>
            </a:r>
            <a:r>
              <a:rPr lang="en-US" sz="1200" b="1" i="1" dirty="0" smtClean="0"/>
              <a:t>()</a:t>
            </a:r>
            <a:r>
              <a:rPr lang="en-US" sz="1200" dirty="0" smtClean="0"/>
              <a:t>. </a:t>
            </a:r>
            <a:endParaRPr lang="uk-UA" sz="1200" dirty="0" smtClean="0"/>
          </a:p>
          <a:p>
            <a:r>
              <a:rPr lang="uk-UA" sz="1200" dirty="0" smtClean="0"/>
              <a:t>За </a:t>
            </a:r>
            <a:r>
              <a:rPr lang="uk-UA" sz="1200" dirty="0"/>
              <a:t>рахунок властивостей успадкування та поліморфізму при необхідності додавання нового тарифу в даному випадку достатньо оголосити новий клас (наприклад, </a:t>
            </a:r>
            <a:r>
              <a:rPr lang="en-US" sz="1200" b="1" i="1" dirty="0" err="1"/>
              <a:t>VipClient</a:t>
            </a:r>
            <a:r>
              <a:rPr lang="en-US" sz="1200" dirty="0"/>
              <a:t>, </a:t>
            </a:r>
            <a:r>
              <a:rPr lang="uk-UA" sz="1200" dirty="0"/>
              <a:t>в т.ч. успадкувати його не тільки від </a:t>
            </a:r>
            <a:r>
              <a:rPr lang="en-US" sz="1200" b="1" i="1" dirty="0"/>
              <a:t>Customer</a:t>
            </a:r>
            <a:r>
              <a:rPr lang="en-US" sz="1200" dirty="0"/>
              <a:t>, </a:t>
            </a:r>
            <a:r>
              <a:rPr lang="uk-UA" sz="1200" dirty="0"/>
              <a:t>а й інших класів) і реалізувати тільки необхідні методи щодо </a:t>
            </a:r>
            <a:r>
              <a:rPr lang="uk-UA" sz="1200" dirty="0" smtClean="0"/>
              <a:t>батьківського класу. </a:t>
            </a:r>
          </a:p>
          <a:p>
            <a:endParaRPr lang="uk-UA" sz="1200" dirty="0" smtClean="0"/>
          </a:p>
          <a:p>
            <a:r>
              <a:rPr lang="uk-UA" sz="1200" b="1" dirty="0" smtClean="0"/>
              <a:t>З </a:t>
            </a:r>
            <a:r>
              <a:rPr lang="uk-UA" sz="1200" b="1" dirty="0"/>
              <a:t>дочірнім класом можливо проводити такі операції</a:t>
            </a:r>
            <a:r>
              <a:rPr lang="uk-UA" sz="12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 smtClean="0"/>
              <a:t> </a:t>
            </a:r>
            <a:r>
              <a:rPr lang="uk-UA" sz="1200" dirty="0"/>
              <a:t>додавати власні поля і методи; при цьому дані зміни не торкнуться батьківського класу; </a:t>
            </a:r>
            <a:endParaRPr lang="uk-U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 smtClean="0"/>
              <a:t>змінювати/доповнювати </a:t>
            </a:r>
            <a:r>
              <a:rPr lang="uk-UA" sz="1200" dirty="0"/>
              <a:t>реалізацію вже існуючих батьківських атрибутів, перевизначаючи їх. </a:t>
            </a:r>
          </a:p>
        </p:txBody>
      </p:sp>
    </p:spTree>
    <p:extLst>
      <p:ext uri="{BB962C8B-B14F-4D97-AF65-F5344CB8AC3E}">
        <p14:creationId xmlns:p14="http://schemas.microsoft.com/office/powerpoint/2010/main" val="3044721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/>
              <a:t>Відношення: </a:t>
            </a:r>
            <a:r>
              <a:rPr lang="en-US" sz="1600" b="1" dirty="0"/>
              <a:t>«AKO» («a kind of» - «</a:t>
            </a:r>
            <a:r>
              <a:rPr lang="uk-UA" sz="1600" b="1" dirty="0"/>
              <a:t>різновид» - між класом і суперкласом) </a:t>
            </a:r>
            <a:endParaRPr lang="uk-UA" sz="1600" b="1" dirty="0" smtClean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 </a:t>
            </a:r>
            <a:r>
              <a:rPr lang="uk-UA" sz="1600" dirty="0"/>
              <a:t>Іншим можливим варіантом вирішення системи тарифів (і більш логічним при вирішенні даної проблеми) буде реалізація тарифікації за моделлю «</a:t>
            </a:r>
            <a:r>
              <a:rPr lang="uk-UA" sz="1600" dirty="0" smtClean="0"/>
              <a:t>включення/делегації».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Нехай </a:t>
            </a:r>
            <a:r>
              <a:rPr lang="uk-UA" sz="1600" dirty="0"/>
              <a:t>існує 2 загальних </a:t>
            </a:r>
            <a:r>
              <a:rPr lang="uk-UA" sz="1600" dirty="0" smtClean="0"/>
              <a:t>класи: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b="1" i="1" dirty="0" smtClean="0"/>
              <a:t>CallPlan</a:t>
            </a:r>
            <a:r>
              <a:rPr lang="uk-UA" sz="1600" dirty="0" smtClean="0"/>
              <a:t> </a:t>
            </a:r>
            <a:r>
              <a:rPr lang="uk-UA" sz="1600" dirty="0"/>
              <a:t>(Тариф): </a:t>
            </a:r>
            <a:endParaRPr lang="uk-UA" sz="1600" dirty="0" smtClean="0"/>
          </a:p>
          <a:p>
            <a:pPr marL="896938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поле </a:t>
            </a:r>
            <a:r>
              <a:rPr lang="uk-UA" sz="1600" b="1" i="1" dirty="0"/>
              <a:t>name</a:t>
            </a:r>
            <a:r>
              <a:rPr lang="uk-UA" sz="1600" dirty="0"/>
              <a:t>: найменування тарифу (</a:t>
            </a:r>
            <a:r>
              <a:rPr lang="uk-UA" sz="1600" dirty="0" smtClean="0"/>
              <a:t>читання/запис);</a:t>
            </a:r>
          </a:p>
          <a:p>
            <a:pPr marL="896938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/>
              <a:t>метод </a:t>
            </a:r>
            <a:r>
              <a:rPr lang="uk-UA" sz="1600" b="1" i="1" dirty="0" smtClean="0"/>
              <a:t>record_call()</a:t>
            </a:r>
            <a:r>
              <a:rPr lang="uk-UA" sz="1600" dirty="0" smtClean="0"/>
              <a:t>: </a:t>
            </a:r>
            <a:r>
              <a:rPr lang="uk-UA" sz="1600" dirty="0"/>
              <a:t>виконує обробку дзвінка клієнта в залежності від: типу дзвінка: «міський» </a:t>
            </a:r>
            <a:r>
              <a:rPr lang="uk-UA" sz="1600" dirty="0" smtClean="0"/>
              <a:t>(2 грн./хв</a:t>
            </a:r>
            <a:r>
              <a:rPr lang="uk-UA" sz="1600" dirty="0"/>
              <a:t>.) і «мобільний» (1 </a:t>
            </a:r>
            <a:r>
              <a:rPr lang="uk-UA" sz="1600" dirty="0" smtClean="0"/>
              <a:t>грн./хв</a:t>
            </a:r>
            <a:r>
              <a:rPr lang="uk-UA" sz="1600" dirty="0"/>
              <a:t>.); кількості хвилин розмови. </a:t>
            </a:r>
            <a:endParaRPr lang="uk-UA" sz="1600" dirty="0" smtClean="0"/>
          </a:p>
          <a:p>
            <a:pPr marL="611188"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Нащадки </a:t>
            </a:r>
            <a:r>
              <a:rPr lang="uk-UA" sz="1600" b="1" i="1" dirty="0"/>
              <a:t>CallPlan</a:t>
            </a:r>
            <a:r>
              <a:rPr lang="uk-UA" sz="1600" dirty="0"/>
              <a:t> (інші тарифи) будуть мати змінювати необхідні атрибути. </a:t>
            </a:r>
            <a:endParaRPr lang="uk-UA" sz="1600" dirty="0" smtClean="0"/>
          </a:p>
          <a:p>
            <a:pPr marL="611188"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b="1" i="1" dirty="0" smtClean="0"/>
              <a:t>Customer</a:t>
            </a:r>
            <a:r>
              <a:rPr lang="uk-UA" sz="1600" dirty="0" smtClean="0"/>
              <a:t> </a:t>
            </a:r>
            <a:r>
              <a:rPr lang="uk-UA" sz="1600" dirty="0"/>
              <a:t>(Клієнт): зберігає інформацію про користувача і посилання на тариф: </a:t>
            </a:r>
            <a:endParaRPr lang="uk-UA" sz="1600" dirty="0" smtClean="0"/>
          </a:p>
          <a:p>
            <a:pPr marL="896938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поле </a:t>
            </a:r>
            <a:r>
              <a:rPr lang="uk-UA" sz="1600" b="1" i="1" dirty="0"/>
              <a:t>name</a:t>
            </a:r>
            <a:r>
              <a:rPr lang="uk-UA" sz="1600" dirty="0"/>
              <a:t>: ім'я клієнта (</a:t>
            </a:r>
            <a:r>
              <a:rPr lang="uk-UA" sz="1600" dirty="0" smtClean="0"/>
              <a:t>читання/запис</a:t>
            </a:r>
            <a:r>
              <a:rPr lang="uk-UA" sz="1600" dirty="0"/>
              <a:t>); </a:t>
            </a:r>
            <a:endParaRPr lang="uk-UA" sz="1600" dirty="0" smtClean="0"/>
          </a:p>
          <a:p>
            <a:pPr marL="896938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поле </a:t>
            </a:r>
            <a:r>
              <a:rPr lang="uk-UA" sz="1600" b="1" i="1" dirty="0"/>
              <a:t>call_plan</a:t>
            </a:r>
            <a:r>
              <a:rPr lang="uk-UA" sz="1600" dirty="0"/>
              <a:t>: тариф - посилання на об'єкта класу Тариф (</a:t>
            </a:r>
            <a:r>
              <a:rPr lang="uk-UA" sz="1600" dirty="0" smtClean="0"/>
              <a:t>читання/запис</a:t>
            </a:r>
            <a:r>
              <a:rPr lang="uk-UA" sz="1600" dirty="0"/>
              <a:t>); </a:t>
            </a:r>
            <a:endParaRPr lang="uk-UA" sz="1600" dirty="0" smtClean="0"/>
          </a:p>
          <a:p>
            <a:pPr marL="896938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властивість </a:t>
            </a:r>
            <a:r>
              <a:rPr lang="uk-UA" sz="1600" b="1" i="1" dirty="0"/>
              <a:t>balance</a:t>
            </a:r>
            <a:r>
              <a:rPr lang="uk-UA" sz="1600" dirty="0"/>
              <a:t>: баланс рахунку клієнта (тільки читання); </a:t>
            </a:r>
            <a:endParaRPr lang="uk-UA" sz="1600" dirty="0" smtClean="0"/>
          </a:p>
          <a:p>
            <a:pPr marL="896938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метод </a:t>
            </a:r>
            <a:r>
              <a:rPr lang="uk-UA" sz="1600" b="1" i="1" dirty="0" smtClean="0"/>
              <a:t>record_payment()</a:t>
            </a:r>
            <a:r>
              <a:rPr lang="uk-UA" sz="1600" dirty="0" smtClean="0"/>
              <a:t>: </a:t>
            </a:r>
            <a:r>
              <a:rPr lang="uk-UA" sz="1600" dirty="0"/>
              <a:t>виконує поповнення балансу; </a:t>
            </a:r>
            <a:endParaRPr lang="uk-UA" sz="1600" dirty="0" smtClean="0"/>
          </a:p>
          <a:p>
            <a:pPr marL="896938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метод </a:t>
            </a:r>
            <a:r>
              <a:rPr lang="uk-UA" sz="1600" b="1" i="1" dirty="0" smtClean="0"/>
              <a:t>record_call()</a:t>
            </a:r>
            <a:r>
              <a:rPr lang="uk-UA" sz="1600" dirty="0" smtClean="0"/>
              <a:t>: </a:t>
            </a:r>
            <a:r>
              <a:rPr lang="uk-UA" sz="1600" dirty="0"/>
              <a:t>виконує обробку дзвінка клієнта на підставі тарифу </a:t>
            </a:r>
            <a:r>
              <a:rPr lang="uk-UA" sz="1600" b="1" i="1" dirty="0"/>
              <a:t>call_plan</a:t>
            </a:r>
            <a:r>
              <a:rPr lang="uk-UA" sz="1600" dirty="0"/>
              <a:t>. </a:t>
            </a: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Алгоритм </a:t>
            </a:r>
            <a:r>
              <a:rPr lang="uk-UA" sz="1600" dirty="0"/>
              <a:t>підрахунку вартості дзвінка для класу </a:t>
            </a:r>
            <a:r>
              <a:rPr lang="uk-UA" sz="1600" b="1" i="1" dirty="0"/>
              <a:t>Customer</a:t>
            </a:r>
            <a:r>
              <a:rPr lang="uk-UA" sz="1600" dirty="0"/>
              <a:t> зміниться наступним чином: </a:t>
            </a: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розрахунок </a:t>
            </a:r>
            <a:r>
              <a:rPr lang="uk-UA" sz="1600" dirty="0"/>
              <a:t>вартості делегується об'єкту </a:t>
            </a:r>
            <a:r>
              <a:rPr lang="uk-UA" sz="1600" i="1" dirty="0"/>
              <a:t>call_plan</a:t>
            </a:r>
            <a:r>
              <a:rPr lang="uk-UA" sz="1600" dirty="0"/>
              <a:t>; </a:t>
            </a: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/>
              <a:t>результат </a:t>
            </a:r>
            <a:r>
              <a:rPr lang="uk-UA" sz="1600" dirty="0"/>
              <a:t>(вартість дзвінка за тарифом) віднімається </a:t>
            </a:r>
            <a:r>
              <a:rPr lang="uk-UA" sz="1600" dirty="0" smtClean="0"/>
              <a:t>від </a:t>
            </a:r>
            <a:r>
              <a:rPr lang="uk-UA" sz="1600" dirty="0"/>
              <a:t>балансу клієнта. </a:t>
            </a: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В результаті отримаємо три файли: 2 з класами і основний з якого будемо виконувати код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88148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5417"/>
            <a:ext cx="4993675" cy="686341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CallPlan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"""Абстрактний клас для всіх тарифних планів."""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"Абстрактний тариф"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"""Списати вартість дзвінка з балансу клієнта.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параметри:  - call_type (str): тип дзвінка: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"c": міський (city);  "m": мобільний (mobile);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- minutes (float): кількість хвилин розмови.       """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Делегуючи розрахунок вартості окремого методу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Так, спадкоємцю достатньо буде перевизначити кожен з них,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Не змінюючи загальну логіку нижче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record_call_g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record_call_m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record_call_g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вартість дзвінка на міський номер для 'minutes' хвилин."""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raise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NotImplementedError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Маємо реалізувати дочірні класи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record_call_m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вартість дзвінка на мобільний номер для 'minutes' хвилин."""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raise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NotImplementedError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Маємо реалізувати дочірні класи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CallPlanSimple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CallPlan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"Погодинний"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record_call_g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record_call_m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CallPlanFree2ndMinuteAfter10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CallPlanSimple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"Після10В2РазиДешевше"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record_call_g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bonus_minutes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//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bonus_minutes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Викликаємо батьківський метод розрахунку</a:t>
            </a:r>
            <a:b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super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record_call_g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bonus_minutes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63632" y="1379577"/>
            <a:ext cx="5614037" cy="547842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CallPlanSimple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Customer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"""Клієнт телефонної компанії."""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balance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call_plan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balance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call_plan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Якщо тарифний план не вказано, то використовуємо CallPlanSimple()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is None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CallPlanSimple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__str__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f"Клієнт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\"{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. Баланс: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balance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грн. Тариф: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\"{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@property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balance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"""Повернути баланс клієнта.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Властивість 'balance' доступно тільки для читання: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давати доступ на зміну його безпосередньо було б неправильно. """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record_payment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amount_paid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"""Поповнити баланс клієнта на 'amount_paid' руб."""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assert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amount_paid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"Сума поповнення має бути більше &gt; 0!"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amount_paid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"""Списати вартість дзвінка з балансу клієнта.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параметри: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- call_type (str): тип дзвінка: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    "c": міський (city);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    "m": мобільний (mobile);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     - minutes (float): кількість хвилин розмови.         """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Делегуємо визначення вартості дзвінка класу call_plan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costs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call_type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_balance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costs</a:t>
            </a:r>
            <a:endPara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2817" y="199176"/>
            <a:ext cx="130208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dirty="0"/>
              <a:t>call_plan.py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3632" y="872326"/>
            <a:ext cx="132728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dirty="0"/>
              <a:t>customer.py</a:t>
            </a:r>
          </a:p>
        </p:txBody>
      </p:sp>
    </p:spTree>
    <p:extLst>
      <p:ext uri="{BB962C8B-B14F-4D97-AF65-F5344CB8AC3E}">
        <p14:creationId xmlns:p14="http://schemas.microsoft.com/office/powerpoint/2010/main" val="1608923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374" y="64986"/>
            <a:ext cx="5288627" cy="378565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customer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Customer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CallPlanFree2ndMinuteAfter10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CallPlanTwiceCheaperFirst5Minutes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Customer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"Іван Сергійчук"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1. Використовується тариф за замовчуванням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record_payment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balance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Повнили баланс до 100 грн.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2. Змінюємо тариф на CallPlanFree2ndMinuteAfter10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CallPlanFree2ndMinuteAfter10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record_payment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balance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Повнили баланс до 100 грн.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3. Змінюємо тариф на  CallPlanTwiceCheaperFirst5Minutes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CallPlanTwiceCheaperFirst5Minutes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ivan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4" y="4014835"/>
            <a:ext cx="5288627" cy="750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0790" y="64986"/>
            <a:ext cx="9369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dirty="0"/>
              <a:t>main.py</a:t>
            </a:r>
          </a:p>
        </p:txBody>
      </p:sp>
    </p:spTree>
    <p:extLst>
      <p:ext uri="{BB962C8B-B14F-4D97-AF65-F5344CB8AC3E}">
        <p14:creationId xmlns:p14="http://schemas.microsoft.com/office/powerpoint/2010/main" val="2625967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algn="l"/>
            <a:r>
              <a:rPr lang="uk-UA" sz="1400" dirty="0"/>
              <a:t>Даний приклад може бути розширений, наприклад, додаванням журналу дзвінків, зміни тариф</a:t>
            </a:r>
            <a:r>
              <a:rPr lang="ru-RU" sz="1400" dirty="0"/>
              <a:t>ів</a:t>
            </a:r>
            <a:r>
              <a:rPr lang="uk-UA" sz="1400" dirty="0"/>
              <a:t> і т.д. </a:t>
            </a:r>
          </a:p>
          <a:p>
            <a:pPr algn="l"/>
            <a:r>
              <a:rPr lang="uk-UA" sz="1400" dirty="0" smtClean="0"/>
              <a:t>За </a:t>
            </a:r>
            <a:r>
              <a:rPr lang="uk-UA" sz="1400" dirty="0"/>
              <a:t>рахунок успадкування та поліморфізму також легко здійснюються групові операції з класами. </a:t>
            </a:r>
          </a:p>
          <a:p>
            <a:pPr algn="l"/>
            <a:r>
              <a:rPr lang="uk-UA" sz="1400" dirty="0" smtClean="0"/>
              <a:t>Нижче </a:t>
            </a:r>
            <a:r>
              <a:rPr lang="uk-UA" sz="1400" dirty="0"/>
              <a:t>наведено приклад порівняння витрат по тарифам між собою.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070" y="1051200"/>
            <a:ext cx="5245347" cy="477823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customer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Customer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CallPlanSimple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\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              CallPlanFree2ndMinuteAfter10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\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              CallPlanTwiceCheaperFirst5Minutes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call_plans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CallPlanSimple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CallPlanFree2ndMinuteAfter10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CallPlanTwiceCheaperFirst5Minutes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minutes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tuple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range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26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0, 5, 10, 15, 20, 25 хс.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Порівнюємо вартість дзвінкі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call_type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“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c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“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m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"{:20}"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call_type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end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Заголовок - хвилини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minute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"{:&gt;8d} хв."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minute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end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Підрахуноквартості</a:t>
            </a:r>
            <a:b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"{:20}"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end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minute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minutes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"{:&gt;8.2f} грн."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call_plan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record_call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call_type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minute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)),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end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735" y="3915785"/>
            <a:ext cx="6438947" cy="19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04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135802"/>
            <a:ext cx="11733291" cy="6536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/>
              <a:t>super()</a:t>
            </a:r>
          </a:p>
          <a:p>
            <a:pPr marL="0" indent="0">
              <a:buNone/>
            </a:pPr>
            <a:r>
              <a:rPr lang="uk-UA" sz="1600" b="1" i="1" dirty="0" smtClean="0"/>
              <a:t>super() </a:t>
            </a:r>
            <a:r>
              <a:rPr lang="uk-UA" sz="1600" dirty="0"/>
              <a:t>- це вбудована функція мови Python. Вона повертає проксі-об'єкт, який делегує виклики методів класу-батькові чи матері (або </a:t>
            </a:r>
            <a:r>
              <a:rPr lang="ru-RU" sz="1600" dirty="0" smtClean="0"/>
              <a:t>сестринському класу</a:t>
            </a:r>
            <a:r>
              <a:rPr lang="uk-UA" sz="1600" dirty="0" smtClean="0"/>
              <a:t>) </a:t>
            </a:r>
            <a:r>
              <a:rPr lang="uk-UA" sz="1600" dirty="0"/>
              <a:t>поточного класу (або класу на вибір, якщо він зазначений, як параметр).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Основне </a:t>
            </a:r>
            <a:r>
              <a:rPr lang="uk-UA" sz="1600" dirty="0"/>
              <a:t>її застосування </a:t>
            </a:r>
            <a:r>
              <a:rPr lang="uk-UA" sz="1600" dirty="0" smtClean="0"/>
              <a:t>- </a:t>
            </a:r>
            <a:r>
              <a:rPr lang="uk-UA" sz="1600" dirty="0"/>
              <a:t>отримання доступу з класу спадкоємця до методів класу-батька в тому випадку, якщо спадкоємець перевизначив ці методи</a:t>
            </a:r>
            <a:r>
              <a:rPr lang="uk-UA" sz="1600" dirty="0" smtClean="0"/>
              <a:t>.</a:t>
            </a:r>
          </a:p>
          <a:p>
            <a:pPr marL="0" indent="0">
              <a:buNone/>
            </a:pPr>
            <a:r>
              <a:rPr lang="uk-UA" sz="1600" dirty="0"/>
              <a:t>Давайте розглянемо приклад наслідування.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i="1" dirty="0" smtClean="0"/>
              <a:t>Є якийсь товар в класі Base з базовою ціною в 10 одиниць. Нам знадобилося зробити розпродаж і скинути ціну на 20%.</a:t>
            </a:r>
            <a:endParaRPr lang="uk-UA" sz="1600" i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2015" y="2206876"/>
            <a:ext cx="1669047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Base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Discount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Base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0225" y="2717446"/>
            <a:ext cx="6566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Набагато краще було б отримати ціну з батьківського класу </a:t>
            </a:r>
            <a:r>
              <a:rPr lang="en-US" sz="1400" i="1" dirty="0"/>
              <a:t>Base </a:t>
            </a:r>
            <a:r>
              <a:rPr lang="uk-UA" sz="1400" i="1" dirty="0"/>
              <a:t>і помножити її на коефіцієнт 0.8, що дасть 20% знижку. Однак, якщо ми викличемо </a:t>
            </a:r>
            <a:r>
              <a:rPr lang="en-US" sz="1400" b="1" i="1" dirty="0" err="1" smtClean="0"/>
              <a:t>self.price</a:t>
            </a:r>
            <a:r>
              <a:rPr lang="en-US" sz="1400" b="1" i="1" dirty="0" smtClean="0"/>
              <a:t>()</a:t>
            </a:r>
            <a:r>
              <a:rPr lang="en-US" sz="1400" i="1" dirty="0" smtClean="0"/>
              <a:t> </a:t>
            </a:r>
            <a:r>
              <a:rPr lang="uk-UA" sz="1400" i="1" dirty="0"/>
              <a:t>в методі </a:t>
            </a:r>
            <a:r>
              <a:rPr lang="en-US" sz="1400" b="1" i="1" dirty="0" smtClean="0"/>
              <a:t>price() </a:t>
            </a:r>
            <a:r>
              <a:rPr lang="uk-UA" sz="1400" i="1" dirty="0"/>
              <a:t>ми створимо нескінченну рекурсію, так як це і є один і той же метод класу </a:t>
            </a:r>
            <a:r>
              <a:rPr lang="en-US" sz="1400" b="1" i="1" dirty="0"/>
              <a:t>Discount</a:t>
            </a:r>
            <a:r>
              <a:rPr lang="en-US" sz="1400" i="1" dirty="0"/>
              <a:t>! </a:t>
            </a:r>
            <a:r>
              <a:rPr lang="uk-UA" sz="1400" i="1" dirty="0"/>
              <a:t>Тут же потрібен метод </a:t>
            </a:r>
            <a:r>
              <a:rPr lang="en-US" sz="1400" b="1" i="1" dirty="0" err="1" smtClean="0"/>
              <a:t>Base.price</a:t>
            </a:r>
            <a:r>
              <a:rPr lang="en-US" sz="1400" b="1" i="1" dirty="0" smtClean="0"/>
              <a:t>()</a:t>
            </a:r>
            <a:r>
              <a:rPr lang="en-US" sz="1400" i="1" dirty="0" smtClean="0"/>
              <a:t>. </a:t>
            </a:r>
            <a:endParaRPr lang="uk-UA" sz="1400" i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2015" y="3789372"/>
            <a:ext cx="2400016" cy="64633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Discount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Base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Base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*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0.8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1250" y="3785218"/>
            <a:ext cx="81601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Тут, треба не забути вказати </a:t>
            </a:r>
            <a:r>
              <a:rPr lang="ru-RU" sz="1400" b="1" i="1" dirty="0"/>
              <a:t>self</a:t>
            </a:r>
            <a:r>
              <a:rPr lang="ru-RU" sz="1400" i="1" dirty="0"/>
              <a:t> при виклику першим параметром явно, щоб метод був прив'язаний до поточного об'єкту. Це буде працювати, але цей код не позбавлений вад, тому що необхідно явно вказувати ім'я </a:t>
            </a:r>
            <a:r>
              <a:rPr lang="ru-RU" sz="1400" i="1" dirty="0" smtClean="0"/>
              <a:t>батьківського класу. </a:t>
            </a:r>
            <a:r>
              <a:rPr lang="ru-RU" sz="1400" i="1" dirty="0"/>
              <a:t>Уявіть, якщо ієрархія класів почне розростатися? </a:t>
            </a:r>
            <a:endParaRPr lang="uk-UA" sz="1400" i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2015" y="4548746"/>
            <a:ext cx="2709396" cy="212365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Base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InterFoo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Base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Base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*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Discount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InterFoo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 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InterFoo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*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0.8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9158" y="5489594"/>
            <a:ext cx="4156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Уявіть, якщо ієрархія класів почне розростатися? 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743127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83" y="199176"/>
            <a:ext cx="11742345" cy="6482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Тут на допомогу приходить </a:t>
            </a:r>
            <a:r>
              <a:rPr lang="ru-RU" sz="1400" b="1" i="1" dirty="0" smtClean="0"/>
              <a:t>super()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Він </a:t>
            </a:r>
            <a:r>
              <a:rPr lang="ru-RU" sz="1400" dirty="0"/>
              <a:t>звертається до атрибутів класів стоять над ним в порядку </a:t>
            </a:r>
            <a:r>
              <a:rPr lang="ru-RU" sz="1400" dirty="0" smtClean="0"/>
              <a:t>спадкування. </a:t>
            </a:r>
            <a:r>
              <a:rPr lang="uk-UA" sz="1400" dirty="0"/>
              <a:t>Будучи викликаним без параметрів усередині якого-небудь класу, </a:t>
            </a:r>
            <a:r>
              <a:rPr lang="en-US" sz="1400" b="1" i="1" dirty="0" smtClean="0"/>
              <a:t>super() </a:t>
            </a:r>
            <a:r>
              <a:rPr lang="uk-UA" sz="1400" dirty="0"/>
              <a:t>поверне проксі-об'єкт, методи якого будуть шукатися тільки в класах, що стоять раніше, ніж він, в порядку </a:t>
            </a:r>
            <a:r>
              <a:rPr lang="en-US" sz="1400" b="1" i="1" dirty="0"/>
              <a:t>MRO</a:t>
            </a:r>
            <a:r>
              <a:rPr lang="en-US" sz="1400" dirty="0"/>
              <a:t>. </a:t>
            </a:r>
            <a:endParaRPr lang="uk-UA" sz="1400" dirty="0" smtClean="0"/>
          </a:p>
          <a:p>
            <a:pPr marL="0" indent="0">
              <a:buNone/>
            </a:pPr>
            <a:r>
              <a:rPr lang="uk-UA" sz="1400" dirty="0" smtClean="0"/>
              <a:t>Тобто</a:t>
            </a:r>
            <a:r>
              <a:rPr lang="uk-UA" sz="1400" dirty="0"/>
              <a:t>, це буде ніби той же самий об'єкт, але він буде ігнорувати всі визначення з поточного класу, звертаючись тільки до </a:t>
            </a:r>
            <a:r>
              <a:rPr lang="uk-UA" sz="1400" dirty="0" smtClean="0"/>
              <a:t>батьківських: </a:t>
            </a:r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r>
              <a:rPr lang="uk-UA" sz="1400" dirty="0"/>
              <a:t>Дуже часто </a:t>
            </a:r>
            <a:r>
              <a:rPr lang="en-US" sz="1400" b="1" i="1" dirty="0"/>
              <a:t>super</a:t>
            </a:r>
            <a:r>
              <a:rPr lang="en-US" sz="1400" dirty="0"/>
              <a:t> </a:t>
            </a:r>
            <a:r>
              <a:rPr lang="uk-UA" sz="1400" dirty="0"/>
              <a:t>викликається в методі </a:t>
            </a:r>
            <a:r>
              <a:rPr lang="uk-UA" sz="1400" b="1" i="1" dirty="0"/>
              <a:t>__</a:t>
            </a:r>
            <a:r>
              <a:rPr lang="en-US" sz="1400" b="1" i="1" dirty="0" err="1"/>
              <a:t>init</a:t>
            </a:r>
            <a:r>
              <a:rPr lang="en-US" sz="1400" b="1" i="1" dirty="0"/>
              <a:t>__</a:t>
            </a:r>
            <a:r>
              <a:rPr lang="en-US" sz="1400" dirty="0"/>
              <a:t>. </a:t>
            </a:r>
            <a:r>
              <a:rPr lang="uk-UA" sz="1400" dirty="0"/>
              <a:t>Метод ініціалізації класу </a:t>
            </a:r>
            <a:r>
              <a:rPr lang="uk-UA" sz="1400" b="1" i="1" dirty="0"/>
              <a:t>__</a:t>
            </a:r>
            <a:r>
              <a:rPr lang="en-US" sz="1400" b="1" i="1" dirty="0" err="1"/>
              <a:t>init</a:t>
            </a:r>
            <a:r>
              <a:rPr lang="en-US" sz="1400" b="1" i="1" dirty="0"/>
              <a:t>__</a:t>
            </a:r>
            <a:r>
              <a:rPr lang="en-US" sz="1400" dirty="0"/>
              <a:t>, </a:t>
            </a:r>
            <a:r>
              <a:rPr lang="uk-UA" sz="1400" dirty="0"/>
              <a:t>як правило задає будь-які атрибути екземпляра класу, і якщо в дочірньому класі ми забудемо його викликати, то клас виявиться </a:t>
            </a:r>
            <a:r>
              <a:rPr lang="uk-UA" sz="1400" dirty="0" smtClean="0"/>
              <a:t>недоініціалізованним</a:t>
            </a:r>
            <a:r>
              <a:rPr lang="uk-UA" sz="1400" dirty="0"/>
              <a:t>: при спробі доступу до батьківських </a:t>
            </a:r>
            <a:r>
              <a:rPr lang="uk-UA" sz="1400" dirty="0" smtClean="0"/>
              <a:t>атрибутів </a:t>
            </a:r>
            <a:r>
              <a:rPr lang="uk-UA" sz="1400" dirty="0"/>
              <a:t>буде помилка: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5924" y="1421085"/>
            <a:ext cx="2297424" cy="212365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Base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InterFoo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Base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super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*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1.1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Discount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InterFoo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super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*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0.8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29" y="1421085"/>
            <a:ext cx="6210652" cy="14859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2828836"/>
            <a:ext cx="8540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Для </a:t>
            </a:r>
            <a:r>
              <a:rPr lang="en-US" sz="1400" i="1" dirty="0"/>
              <a:t>Discount </a:t>
            </a:r>
            <a:r>
              <a:rPr lang="uk-UA" sz="1400" i="1" dirty="0"/>
              <a:t>порядок </a:t>
            </a:r>
            <a:r>
              <a:rPr lang="en-US" sz="1400" b="1" i="1" dirty="0"/>
              <a:t>MRO</a:t>
            </a:r>
            <a:r>
              <a:rPr lang="en-US" sz="1400" i="1" dirty="0"/>
              <a:t>: Discount - </a:t>
            </a:r>
            <a:r>
              <a:rPr lang="en-US" sz="1400" i="1" dirty="0" err="1"/>
              <a:t>InterFoo</a:t>
            </a:r>
            <a:r>
              <a:rPr lang="en-US" sz="1400" i="1" dirty="0"/>
              <a:t> - Base - object. </a:t>
            </a:r>
            <a:r>
              <a:rPr lang="uk-UA" sz="1400" i="1" dirty="0"/>
              <a:t>Виклик </a:t>
            </a:r>
            <a:r>
              <a:rPr lang="en-US" sz="1400" i="1" dirty="0" smtClean="0"/>
              <a:t>super().method() </a:t>
            </a:r>
            <a:r>
              <a:rPr lang="uk-UA" sz="1400" i="1" dirty="0"/>
              <a:t>всередині класу </a:t>
            </a:r>
            <a:r>
              <a:rPr lang="en-US" sz="1400" i="1" dirty="0"/>
              <a:t>Discount </a:t>
            </a:r>
            <a:r>
              <a:rPr lang="uk-UA" sz="1400" i="1" dirty="0"/>
              <a:t>ігноруватиме </a:t>
            </a:r>
            <a:r>
              <a:rPr lang="en-US" sz="1400" i="1" dirty="0" err="1" smtClean="0"/>
              <a:t>Discount.method</a:t>
            </a:r>
            <a:r>
              <a:rPr lang="en-US" sz="1400" i="1" dirty="0" smtClean="0"/>
              <a:t>(), </a:t>
            </a:r>
            <a:r>
              <a:rPr lang="uk-UA" sz="1400" i="1" dirty="0"/>
              <a:t>а буде шукати </a:t>
            </a:r>
            <a:r>
              <a:rPr lang="en-US" sz="1400" i="1" dirty="0"/>
              <a:t>method </a:t>
            </a:r>
            <a:r>
              <a:rPr lang="uk-UA" sz="1400" i="1" dirty="0"/>
              <a:t>в </a:t>
            </a:r>
            <a:r>
              <a:rPr lang="en-US" sz="1400" i="1" dirty="0" err="1"/>
              <a:t>InterFoo</a:t>
            </a:r>
            <a:r>
              <a:rPr lang="en-US" sz="1400" i="1" dirty="0"/>
              <a:t>, </a:t>
            </a:r>
            <a:r>
              <a:rPr lang="uk-UA" sz="1400" i="1" dirty="0"/>
              <a:t>потім, якщо не знайде, то в </a:t>
            </a:r>
            <a:r>
              <a:rPr lang="en-US" sz="1400" i="1" dirty="0"/>
              <a:t>Base </a:t>
            </a:r>
            <a:r>
              <a:rPr lang="uk-UA" sz="1400" i="1" dirty="0"/>
              <a:t>і </a:t>
            </a:r>
            <a:r>
              <a:rPr lang="en-US" sz="1400" i="1" dirty="0"/>
              <a:t>object. </a:t>
            </a:r>
            <a:endParaRPr lang="uk-UA" sz="1400" i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5924" y="4075331"/>
            <a:ext cx="4729885" cy="175432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    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Помилка! AttributeError: 'B' object has no attribute 'x'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4" y="6066025"/>
            <a:ext cx="3810000" cy="542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6255454"/>
            <a:ext cx="314325" cy="266700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486400" y="4075331"/>
            <a:ext cx="2766911" cy="193899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super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&lt;- Важливо!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855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43" y="162962"/>
            <a:ext cx="11688023" cy="6473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 smtClean="0"/>
              <a:t>Параметри </a:t>
            </a:r>
            <a:r>
              <a:rPr lang="en-US" sz="1600" b="1" dirty="0" smtClean="0"/>
              <a:t>super</a:t>
            </a:r>
            <a:r>
              <a:rPr lang="uk-UA" sz="1600" b="1" dirty="0" smtClean="0"/>
              <a:t>()</a:t>
            </a:r>
            <a:r>
              <a:rPr lang="en-US" sz="1600" b="1" dirty="0" smtClean="0"/>
              <a:t> </a:t>
            </a:r>
            <a:endParaRPr lang="uk-UA" sz="1600" b="1" dirty="0" smtClean="0"/>
          </a:p>
          <a:p>
            <a:pPr marL="0" indent="0">
              <a:buNone/>
            </a:pPr>
            <a:r>
              <a:rPr lang="uk-UA" sz="1600" dirty="0" smtClean="0"/>
              <a:t>Функція </a:t>
            </a:r>
            <a:r>
              <a:rPr lang="uk-UA" sz="1600" dirty="0"/>
              <a:t>може приймати 2 параметра. </a:t>
            </a:r>
            <a:endParaRPr lang="uk-UA" sz="1600" dirty="0" smtClean="0"/>
          </a:p>
          <a:p>
            <a:pPr marL="0" indent="0">
              <a:buNone/>
            </a:pPr>
            <a:r>
              <a:rPr lang="en-US" sz="1600" b="1" i="1" dirty="0" smtClean="0"/>
              <a:t>super([</a:t>
            </a:r>
            <a:r>
              <a:rPr lang="en-US" sz="1600" b="1" i="1" dirty="0"/>
              <a:t>type [, object</a:t>
            </a:r>
            <a:r>
              <a:rPr lang="en-US" sz="1600" b="1" i="1" dirty="0" smtClean="0"/>
              <a:t>]])</a:t>
            </a:r>
            <a:endParaRPr lang="uk-UA" sz="1600" b="1" i="1" dirty="0" smtClean="0"/>
          </a:p>
          <a:p>
            <a:pPr marL="0" indent="0">
              <a:buNone/>
            </a:pPr>
            <a:r>
              <a:rPr lang="uk-UA" sz="1600" dirty="0" smtClean="0"/>
              <a:t>Перший </a:t>
            </a:r>
            <a:r>
              <a:rPr lang="uk-UA" sz="1600" dirty="0"/>
              <a:t>аргумент - це тип, до предків якого ми хочемо звернутися. </a:t>
            </a:r>
            <a:r>
              <a:rPr lang="uk-UA" sz="1600" dirty="0" smtClean="0"/>
              <a:t>Другий </a:t>
            </a:r>
            <a:r>
              <a:rPr lang="uk-UA" sz="1600" dirty="0"/>
              <a:t>аргумент - це об'єкт, до якого треба прив'язатися. </a:t>
            </a:r>
            <a:r>
              <a:rPr lang="uk-UA" sz="1600" dirty="0" smtClean="0"/>
              <a:t>Зараз </a:t>
            </a:r>
            <a:r>
              <a:rPr lang="uk-UA" sz="1600" dirty="0"/>
              <a:t>обидва аргументи необов'язкові.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У попередніх версіях </a:t>
            </a:r>
            <a:r>
              <a:rPr lang="en-US" sz="1600" dirty="0"/>
              <a:t>Python </a:t>
            </a:r>
            <a:r>
              <a:rPr lang="uk-UA" sz="1600" dirty="0"/>
              <a:t>доводилося їх вказувати явно: </a:t>
            </a: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Тепер </a:t>
            </a:r>
            <a:r>
              <a:rPr lang="en-US" sz="1600" dirty="0"/>
              <a:t>Python </a:t>
            </a:r>
            <a:r>
              <a:rPr lang="uk-UA" sz="1600" dirty="0"/>
              <a:t>досить розумний, щоб самостійно підставити в аргументи поточний клас і </a:t>
            </a:r>
            <a:r>
              <a:rPr lang="en-US" sz="1600" dirty="0"/>
              <a:t>self </a:t>
            </a:r>
            <a:r>
              <a:rPr lang="uk-UA" sz="1600" dirty="0"/>
              <a:t>для прив'язки. </a:t>
            </a:r>
          </a:p>
          <a:p>
            <a:pPr marL="0" indent="0">
              <a:buNone/>
            </a:pPr>
            <a:r>
              <a:rPr lang="uk-UA" sz="1600" dirty="0"/>
              <a:t>Але стара форма теж залишилася для особливих випадків. Вона потрібна, якщо </a:t>
            </a:r>
            <a:r>
              <a:rPr lang="en-US" sz="1600" dirty="0"/>
              <a:t>super() </a:t>
            </a:r>
            <a:r>
              <a:rPr lang="uk-UA" sz="1600" dirty="0"/>
              <a:t>використовується поза класом або необхідно явно вказати з якого класу потрібно почати пошук методів.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i="1" dirty="0" smtClean="0"/>
              <a:t>super()</a:t>
            </a:r>
            <a:r>
              <a:rPr lang="ru-RU" sz="1600" dirty="0" smtClean="0"/>
              <a:t> </a:t>
            </a:r>
            <a:r>
              <a:rPr lang="ru-RU" sz="1600" dirty="0"/>
              <a:t>може бути </a:t>
            </a:r>
            <a:r>
              <a:rPr lang="ru-RU" sz="1600" dirty="0" smtClean="0"/>
              <a:t>використаний </a:t>
            </a:r>
            <a:r>
              <a:rPr lang="ru-RU" sz="1600" dirty="0"/>
              <a:t>поза класом. </a:t>
            </a:r>
            <a:r>
              <a:rPr lang="ru-RU" sz="1600" dirty="0" smtClean="0"/>
              <a:t>Наприклад</a:t>
            </a:r>
            <a:r>
              <a:rPr lang="ru-RU" sz="1600" dirty="0"/>
              <a:t>: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7817" y="2098234"/>
            <a:ext cx="3813544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super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).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__init__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Тепер це те ж саме, шо і: super().__init__(x)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817" y="5187668"/>
            <a:ext cx="2316660" cy="46166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Discount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super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Discount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price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2197" y="5187668"/>
            <a:ext cx="8042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У цьому випадку об'єкт, отриманий з </a:t>
            </a:r>
            <a:r>
              <a:rPr lang="en-US" sz="1400" i="1" dirty="0" smtClean="0"/>
              <a:t>super(), </a:t>
            </a:r>
            <a:r>
              <a:rPr lang="uk-UA" sz="1400" i="1" dirty="0"/>
              <a:t>буде вести себе як клас </a:t>
            </a:r>
            <a:r>
              <a:rPr lang="en-US" sz="1400" i="1" dirty="0" err="1"/>
              <a:t>InterFoo</a:t>
            </a:r>
            <a:r>
              <a:rPr lang="en-US" sz="1400" i="1" dirty="0"/>
              <a:t> (</a:t>
            </a:r>
            <a:r>
              <a:rPr lang="uk-UA" sz="1400" i="1" dirty="0"/>
              <a:t>батько </a:t>
            </a:r>
            <a:r>
              <a:rPr lang="en-US" sz="1400" i="1" dirty="0"/>
              <a:t>Discount), </a:t>
            </a:r>
            <a:r>
              <a:rPr lang="uk-UA" sz="1400" i="1" dirty="0"/>
              <a:t>хоча прив'язаний він до змінної </a:t>
            </a:r>
            <a:r>
              <a:rPr lang="en-US" sz="1400" i="1" dirty="0"/>
              <a:t>d, </a:t>
            </a:r>
            <a:r>
              <a:rPr lang="uk-UA" sz="1400" i="1" dirty="0"/>
              <a:t>яка є екземпляром класу </a:t>
            </a:r>
            <a:r>
              <a:rPr lang="en-US" sz="1400" i="1" dirty="0"/>
              <a:t>Discount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117467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800" b="1" dirty="0" smtClean="0"/>
              <a:t>Інкапсуляція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8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Інкапсуляція </a:t>
            </a:r>
            <a:r>
              <a:rPr lang="ru-RU" sz="1600" dirty="0"/>
              <a:t>- принцип ООП, згідно з яким складність реалізації програмного компонента повинна бути захована за його інтерфейсом.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За рахунок принципу інкапсуляції </a:t>
            </a:r>
            <a:r>
              <a:rPr lang="ru-RU" sz="1600" dirty="0" smtClean="0"/>
              <a:t>можна </a:t>
            </a:r>
            <a:r>
              <a:rPr lang="ru-RU" sz="1600" i="1" dirty="0"/>
              <a:t>приховувати деякі деталі реалізації </a:t>
            </a:r>
            <a:r>
              <a:rPr lang="ru-RU" sz="1600" i="1" dirty="0" smtClean="0"/>
              <a:t>об'єкта від користувача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Концепція інкапсуляції </a:t>
            </a:r>
            <a:r>
              <a:rPr lang="uk-UA" sz="1600" dirty="0" smtClean="0"/>
              <a:t>базується </a:t>
            </a:r>
            <a:r>
              <a:rPr lang="uk-UA" sz="1600" dirty="0"/>
              <a:t>навколо принципу, з якого випливає, що </a:t>
            </a:r>
            <a:r>
              <a:rPr lang="uk-UA" sz="1600" i="1" dirty="0"/>
              <a:t>внутрішні дані об'єкту не повинні бути безпосередньо доступні через екземпляр об'єкта</a:t>
            </a:r>
            <a:r>
              <a:rPr lang="uk-UA" sz="1600" dirty="0"/>
              <a:t>. Замість цього дані класу визначаються як закриті. Якщо </a:t>
            </a:r>
            <a:r>
              <a:rPr lang="uk-UA" sz="1600" dirty="0" smtClean="0"/>
              <a:t>код </a:t>
            </a:r>
            <a:r>
              <a:rPr lang="uk-UA" sz="1600" dirty="0"/>
              <a:t>бажає змінити стан об'єкта, то </a:t>
            </a:r>
            <a:r>
              <a:rPr lang="uk-UA" sz="1600" dirty="0" smtClean="0"/>
              <a:t>він повинен </a:t>
            </a:r>
            <a:r>
              <a:rPr lang="uk-UA" sz="1600" dirty="0"/>
              <a:t>робити непрямо через відкриті методи. </a:t>
            </a:r>
            <a:endParaRPr lang="en-US" sz="1600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9177" y="1738855"/>
            <a:ext cx="6578019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Цей клас інкапсулює деталі відкриття і закриття бази даних 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db_reader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DatabaseReader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db_reader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open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"С:/Balance.sqlite"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Виконуємо дію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avg_sales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db_reader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get_avg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table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"Співробіник"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field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"КількістьПродажів"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Закриваємо файл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db_reader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close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2115" y="1738855"/>
            <a:ext cx="47711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i="1" dirty="0"/>
              <a:t>Клас </a:t>
            </a:r>
            <a:r>
              <a:rPr lang="en-US" sz="1400" i="1" dirty="0" err="1"/>
              <a:t>DatabaseReader</a:t>
            </a:r>
            <a:r>
              <a:rPr lang="en-US" sz="1400" b="1" i="1" dirty="0"/>
              <a:t> </a:t>
            </a:r>
            <a:r>
              <a:rPr lang="uk-UA" sz="1400" i="1" dirty="0"/>
              <a:t>інкапсулює внутрішні деталі пошуку, завантаження, маніпуляцій і закриття файлу даних. Немає необхідності турбуватися про численні рядки коду, які працюють «за лаштунками», щоб використовувати клас у своєму додатку. </a:t>
            </a:r>
          </a:p>
          <a:p>
            <a:pPr algn="just"/>
            <a:endParaRPr lang="uk-UA" sz="1400" i="1" dirty="0" smtClean="0"/>
          </a:p>
          <a:p>
            <a:pPr algn="just"/>
            <a:r>
              <a:rPr lang="uk-UA" sz="1400" i="1" dirty="0" smtClean="0"/>
              <a:t>Все</a:t>
            </a:r>
            <a:r>
              <a:rPr lang="uk-UA" sz="1400" i="1" dirty="0"/>
              <a:t>, що потрібно - це створити екземпляр класу і відправити йому відповідні повідомлення (наприклад, "відкрити файл на ім'я </a:t>
            </a:r>
            <a:r>
              <a:rPr lang="en-US" sz="1400" i="1" dirty="0" err="1"/>
              <a:t>Balance.sqlite</a:t>
            </a:r>
            <a:r>
              <a:rPr lang="en-US" sz="1400" i="1" dirty="0"/>
              <a:t>, </a:t>
            </a:r>
            <a:r>
              <a:rPr lang="uk-UA" sz="1400" i="1" dirty="0"/>
              <a:t>розташований на диску С: \").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32" y="5241958"/>
            <a:ext cx="4765286" cy="14938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37703" y="5241958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smtClean="0"/>
              <a:t>Як </a:t>
            </a:r>
            <a:r>
              <a:rPr lang="ru-RU" sz="1400" i="1" dirty="0"/>
              <a:t>в даному випадку буде працювати інкапсуляція? Вона буде дозволяти нам дивитися на будинок, але при цьому не дасть підійти дуже близько. Наприклад, ми будемо знати, що в будинку є двері, що </a:t>
            </a:r>
            <a:r>
              <a:rPr lang="ru-RU" sz="1400" i="1" dirty="0" smtClean="0"/>
              <a:t>вони </a:t>
            </a:r>
            <a:r>
              <a:rPr lang="ru-RU" sz="1400" i="1" dirty="0"/>
              <a:t>коричневого кольору, що </a:t>
            </a:r>
            <a:r>
              <a:rPr lang="ru-RU" sz="1400" i="1" dirty="0" smtClean="0"/>
              <a:t>вони відкриті </a:t>
            </a:r>
            <a:r>
              <a:rPr lang="ru-RU" sz="1400" i="1" dirty="0"/>
              <a:t>або </a:t>
            </a:r>
            <a:r>
              <a:rPr lang="ru-RU" sz="1400" i="1" dirty="0" smtClean="0"/>
              <a:t>закриті. </a:t>
            </a:r>
            <a:r>
              <a:rPr lang="ru-RU" sz="1400" i="1" dirty="0"/>
              <a:t>Але яким способом і з якого матеріалу вона зроблена, інкапсуляція нам дізнатися не дозволить. 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810789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43" y="162962"/>
            <a:ext cx="11688023" cy="6473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 smtClean="0"/>
              <a:t>Множинне </a:t>
            </a:r>
            <a:r>
              <a:rPr lang="uk-UA" sz="1800" b="1" dirty="0"/>
              <a:t>спадкування </a:t>
            </a:r>
            <a:endParaRPr lang="uk-UA" sz="1800" b="1" dirty="0" smtClean="0"/>
          </a:p>
          <a:p>
            <a:pPr marL="0" indent="0">
              <a:buNone/>
            </a:pPr>
            <a:r>
              <a:rPr lang="uk-UA" sz="1600" dirty="0" smtClean="0"/>
              <a:t>У </a:t>
            </a:r>
            <a:r>
              <a:rPr lang="uk-UA" sz="1600" dirty="0"/>
              <a:t>разі множинного спадкоємства </a:t>
            </a:r>
            <a:r>
              <a:rPr lang="en-US" sz="1600" b="1" dirty="0" smtClean="0"/>
              <a:t>super() </a:t>
            </a:r>
            <a:r>
              <a:rPr lang="uk-UA" sz="1600" dirty="0" smtClean="0"/>
              <a:t>не обов'язково </a:t>
            </a:r>
            <a:r>
              <a:rPr lang="uk-UA" sz="1600" dirty="0"/>
              <a:t>вказує на батька поточного класу, а може вказувати і на </a:t>
            </a:r>
            <a:r>
              <a:rPr lang="uk-UA" sz="1600" dirty="0" smtClean="0"/>
              <a:t>сестринський клас. </a:t>
            </a:r>
            <a:r>
              <a:rPr lang="uk-UA" sz="1600" dirty="0"/>
              <a:t>Все залежить від структури успадкування та початкової точки виклику методу.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Загальний </a:t>
            </a:r>
            <a:r>
              <a:rPr lang="uk-UA" sz="1600" dirty="0"/>
              <a:t>принцип залишається: пошук починається з попереднього класу в списку </a:t>
            </a:r>
            <a:r>
              <a:rPr lang="en-US" sz="1600" b="1" i="1" dirty="0"/>
              <a:t>MRO</a:t>
            </a:r>
            <a:r>
              <a:rPr lang="en-US" sz="1600" dirty="0"/>
              <a:t>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Давайте </a:t>
            </a:r>
            <a:r>
              <a:rPr lang="uk-UA" sz="1600" dirty="0"/>
              <a:t>розглянемо приклад </a:t>
            </a:r>
            <a:r>
              <a:rPr lang="uk-UA" sz="1600" i="1" u="sng" dirty="0"/>
              <a:t>ромбовидного успадкування</a:t>
            </a:r>
            <a:r>
              <a:rPr lang="uk-UA" sz="1600" dirty="0"/>
              <a:t>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Кожен клас нижче в методі </a:t>
            </a:r>
            <a:r>
              <a:rPr lang="en-US" sz="1600" b="1" i="1" dirty="0" smtClean="0"/>
              <a:t>method</a:t>
            </a:r>
            <a:r>
              <a:rPr lang="en-US" sz="1600" dirty="0" smtClean="0"/>
              <a:t> </a:t>
            </a:r>
            <a:r>
              <a:rPr lang="uk-UA" sz="1600" dirty="0" smtClean="0"/>
              <a:t>друкує своє ім'я. Плюс всі, крім першого, викликають свій </a:t>
            </a:r>
            <a:r>
              <a:rPr lang="en-US" sz="1600" b="1" i="1" dirty="0" smtClean="0"/>
              <a:t>super().method()</a:t>
            </a:r>
            <a:r>
              <a:rPr lang="en-US" sz="1600" dirty="0" smtClean="0"/>
              <a:t>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5924" y="2187094"/>
            <a:ext cx="1673856" cy="34163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method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'I am O'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method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super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method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'I am A'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method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super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method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'I am B'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method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super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method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'I am C'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3722" y="2309130"/>
            <a:ext cx="6919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Якщо викликати метод </a:t>
            </a:r>
            <a:r>
              <a:rPr lang="ru-RU" sz="1400" b="1" i="1" dirty="0" smtClean="0"/>
              <a:t>C().</a:t>
            </a:r>
            <a:r>
              <a:rPr lang="en-US" sz="1400" b="1" i="1" dirty="0" smtClean="0"/>
              <a:t>m</a:t>
            </a:r>
            <a:r>
              <a:rPr lang="ru-RU" sz="1400" b="1" i="1" dirty="0" smtClean="0"/>
              <a:t>ethod()</a:t>
            </a:r>
            <a:r>
              <a:rPr lang="ru-RU" sz="1400" i="1" dirty="0" smtClean="0"/>
              <a:t>, </a:t>
            </a:r>
            <a:r>
              <a:rPr lang="ru-RU" sz="1400" i="1" dirty="0"/>
              <a:t>то в терміналі з'явиться така роздруківка: </a:t>
            </a:r>
            <a:endParaRPr lang="uk-UA" sz="1400" i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0114" y="2649029"/>
            <a:ext cx="1055097" cy="27699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method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14" y="3000375"/>
            <a:ext cx="600075" cy="981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5528" y="2832283"/>
            <a:ext cx="73815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Видно, що кожен метод викликається рівно один раз і рівно в порядку </a:t>
            </a:r>
            <a:r>
              <a:rPr lang="en-US" sz="1400" b="1" i="1" dirty="0"/>
              <a:t>MRO</a:t>
            </a:r>
            <a:r>
              <a:rPr lang="en-US" sz="1400" i="1" dirty="0"/>
              <a:t>. C </a:t>
            </a:r>
            <a:r>
              <a:rPr lang="uk-UA" sz="1400" i="1" dirty="0"/>
              <a:t>викликає батька </a:t>
            </a:r>
            <a:r>
              <a:rPr lang="en-US" sz="1400" i="1" dirty="0"/>
              <a:t>A, </a:t>
            </a:r>
            <a:r>
              <a:rPr lang="uk-UA" sz="1400" i="1" dirty="0"/>
              <a:t>а </a:t>
            </a:r>
            <a:r>
              <a:rPr lang="en-US" sz="1400" i="1" dirty="0"/>
              <a:t>A </a:t>
            </a:r>
            <a:r>
              <a:rPr lang="uk-UA" sz="1400" i="1" dirty="0"/>
              <a:t>викликає свого брата </a:t>
            </a:r>
            <a:r>
              <a:rPr lang="en-US" sz="1400" i="1" dirty="0"/>
              <a:t>B, </a:t>
            </a:r>
            <a:r>
              <a:rPr lang="uk-UA" sz="1400" i="1" dirty="0"/>
              <a:t>а </a:t>
            </a:r>
            <a:r>
              <a:rPr lang="en-US" sz="1400" i="1" dirty="0"/>
              <a:t>B </a:t>
            </a:r>
            <a:r>
              <a:rPr lang="uk-UA" sz="1400" i="1" dirty="0"/>
              <a:t>викликає їх загального батька </a:t>
            </a:r>
            <a:r>
              <a:rPr lang="en-US" sz="1400" i="1" dirty="0"/>
              <a:t>O. </a:t>
            </a:r>
            <a:endParaRPr lang="en-US" sz="1400" i="1" dirty="0" smtClean="0"/>
          </a:p>
          <a:p>
            <a:endParaRPr lang="en-US" sz="1400" i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90114" y="4333489"/>
            <a:ext cx="1047082" cy="27699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method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3791" y="447198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i="1" dirty="0"/>
              <a:t>Але! Варто нам викликати </a:t>
            </a:r>
            <a:r>
              <a:rPr lang="en-US" sz="1400" b="1" i="1" dirty="0"/>
              <a:t>A ().</a:t>
            </a:r>
            <a:r>
              <a:rPr lang="en-US" sz="1400" b="1" i="1" dirty="0" smtClean="0"/>
              <a:t>method()</a:t>
            </a:r>
            <a:r>
              <a:rPr lang="en-US" sz="1400" i="1" dirty="0" smtClean="0"/>
              <a:t>, </a:t>
            </a:r>
            <a:r>
              <a:rPr lang="uk-UA" sz="1400" i="1" dirty="0"/>
              <a:t>він вже не буде викликати </a:t>
            </a:r>
            <a:r>
              <a:rPr lang="en-US" sz="1400" b="1" i="1" dirty="0"/>
              <a:t>B().method()</a:t>
            </a:r>
            <a:r>
              <a:rPr lang="en-US" sz="1400" i="1" dirty="0"/>
              <a:t>,</a:t>
            </a:r>
            <a:r>
              <a:rPr lang="en-US" sz="1400" b="1" i="1" dirty="0"/>
              <a:t> </a:t>
            </a:r>
            <a:r>
              <a:rPr lang="uk-UA" sz="1400" i="1" dirty="0"/>
              <a:t>так як класу </a:t>
            </a:r>
            <a:r>
              <a:rPr lang="en-US" sz="1400" b="1" i="1" dirty="0"/>
              <a:t>B</a:t>
            </a:r>
            <a:r>
              <a:rPr lang="en-US" sz="1400" i="1" dirty="0"/>
              <a:t> </a:t>
            </a:r>
            <a:r>
              <a:rPr lang="uk-UA" sz="1400" i="1" dirty="0"/>
              <a:t>немає серед його батьків, він брат, а батько </a:t>
            </a:r>
            <a:r>
              <a:rPr lang="uk-UA" sz="1400" i="1" dirty="0" smtClean="0"/>
              <a:t>в класі</a:t>
            </a:r>
            <a:r>
              <a:rPr lang="uk-UA" sz="1400" b="1" i="1" dirty="0" smtClean="0"/>
              <a:t> </a:t>
            </a:r>
            <a:r>
              <a:rPr lang="uk-UA" sz="1400" b="1" i="1" dirty="0"/>
              <a:t>А </a:t>
            </a:r>
            <a:r>
              <a:rPr lang="uk-UA" sz="1400" i="1" dirty="0"/>
              <a:t>тільки один - це </a:t>
            </a:r>
            <a:r>
              <a:rPr lang="en-US" sz="1400" b="1" i="1" dirty="0"/>
              <a:t>O</a:t>
            </a:r>
            <a:r>
              <a:rPr lang="en-US" sz="1400" i="1" dirty="0"/>
              <a:t>. </a:t>
            </a:r>
            <a:r>
              <a:rPr lang="uk-UA" sz="1400" i="1" dirty="0"/>
              <a:t>А про братів він і знати не хоче: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114" y="4800579"/>
            <a:ext cx="561975" cy="4286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4443" y="5785267"/>
            <a:ext cx="11525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Таким чином, виклик </a:t>
            </a:r>
            <a:r>
              <a:rPr lang="en-US" sz="1600" b="1" i="1" dirty="0" smtClean="0"/>
              <a:t>super() </a:t>
            </a:r>
            <a:r>
              <a:rPr lang="uk-UA" sz="1600" dirty="0"/>
              <a:t>сам автоматично здогадується, до кого звертатися: до батьків </a:t>
            </a:r>
            <a:r>
              <a:rPr lang="uk-UA" sz="1600" dirty="0" smtClean="0"/>
              <a:t>чи </a:t>
            </a:r>
            <a:r>
              <a:rPr lang="uk-UA" sz="1600" dirty="0"/>
              <a:t>до брата. Все залежить від ієрархії класу і початкової точки виклику. </a:t>
            </a:r>
          </a:p>
        </p:txBody>
      </p:sp>
    </p:spTree>
    <p:extLst>
      <p:ext uri="{BB962C8B-B14F-4D97-AF65-F5344CB8AC3E}">
        <p14:creationId xmlns:p14="http://schemas.microsoft.com/office/powerpoint/2010/main" val="36751453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43" y="162962"/>
            <a:ext cx="11688023" cy="6473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Method Resolution </a:t>
            </a:r>
            <a:r>
              <a:rPr lang="en-US" sz="1800" b="1" dirty="0" smtClean="0"/>
              <a:t>Order</a:t>
            </a:r>
          </a:p>
          <a:p>
            <a:pPr marL="0" indent="0">
              <a:buNone/>
            </a:pPr>
            <a:r>
              <a:rPr lang="uk-UA" sz="1600" dirty="0"/>
              <a:t>Якщо один клас успадкований від іншого, то він від нього переймає собі методи і атрибути свого батька. </a:t>
            </a:r>
            <a:endParaRPr lang="en-US" sz="1600" dirty="0" smtClean="0"/>
          </a:p>
          <a:p>
            <a:pPr marL="0" indent="0">
              <a:buNone/>
            </a:pPr>
            <a:r>
              <a:rPr lang="uk-UA" sz="1600" dirty="0"/>
              <a:t>З</a:t>
            </a:r>
            <a:r>
              <a:rPr lang="uk-UA" sz="1600" dirty="0" smtClean="0"/>
              <a:t>вичайно</a:t>
            </a:r>
            <a:r>
              <a:rPr lang="uk-UA" sz="1600" dirty="0"/>
              <a:t>, </a:t>
            </a:r>
            <a:r>
              <a:rPr lang="uk-UA" sz="1600" dirty="0" smtClean="0"/>
              <a:t>можна </a:t>
            </a:r>
            <a:r>
              <a:rPr lang="uk-UA" sz="1600" dirty="0"/>
              <a:t>перевизначити деякі з них або додати свою нову функціональність - в цьому і є сенс успадкування. Але ті методи, які </a:t>
            </a:r>
            <a:r>
              <a:rPr lang="uk-UA" sz="1600" dirty="0" smtClean="0"/>
              <a:t>зазвичай </a:t>
            </a:r>
            <a:r>
              <a:rPr lang="uk-UA" sz="1600" dirty="0"/>
              <a:t>не </a:t>
            </a:r>
            <a:r>
              <a:rPr lang="uk-UA" sz="1600" dirty="0" smtClean="0"/>
              <a:t>переважаються, </a:t>
            </a:r>
            <a:r>
              <a:rPr lang="uk-UA" sz="1600" dirty="0"/>
              <a:t>так і залишаться батьківськими. Таким чином, коли ви </a:t>
            </a:r>
            <a:r>
              <a:rPr lang="uk-UA" sz="1600" i="1" u="sng" dirty="0"/>
              <a:t>викликаєте метод екземпляра </a:t>
            </a:r>
            <a:r>
              <a:rPr lang="uk-UA" sz="1600" dirty="0"/>
              <a:t>класу, </a:t>
            </a:r>
            <a:r>
              <a:rPr lang="en-US" sz="1600" dirty="0"/>
              <a:t>Python </a:t>
            </a:r>
            <a:r>
              <a:rPr lang="uk-UA" sz="1600" dirty="0"/>
              <a:t>повинен подивитися, </a:t>
            </a:r>
            <a:r>
              <a:rPr lang="uk-UA" sz="1600" i="1" u="sng" dirty="0"/>
              <a:t>чи є в ньому цей метод</a:t>
            </a:r>
            <a:r>
              <a:rPr lang="uk-UA" sz="1600" dirty="0"/>
              <a:t>. Якщо є - він і буде викликаний, а якщо його немає, то йому доведеться </a:t>
            </a:r>
            <a:r>
              <a:rPr lang="uk-UA" sz="1600" i="1" u="sng" dirty="0"/>
              <a:t>перевірити </a:t>
            </a:r>
            <a:r>
              <a:rPr lang="uk-UA" sz="1600" i="1" u="sng" dirty="0" smtClean="0"/>
              <a:t>батьківський клас</a:t>
            </a:r>
            <a:r>
              <a:rPr lang="uk-UA" sz="1600" dirty="0" smtClean="0"/>
              <a:t> даного </a:t>
            </a:r>
            <a:r>
              <a:rPr lang="uk-UA" sz="1600" dirty="0"/>
              <a:t>класу.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/>
              <a:t>Складніше ситуація стає, коли ієрархія класів розростається. </a:t>
            </a:r>
            <a:r>
              <a:rPr lang="en-US" sz="1600" dirty="0" smtClean="0"/>
              <a:t>Python </a:t>
            </a:r>
            <a:r>
              <a:rPr lang="uk-UA" sz="1600" dirty="0"/>
              <a:t>підтримує множинне успадкування, що зробить </a:t>
            </a:r>
            <a:r>
              <a:rPr lang="uk-UA" sz="1600" i="1" u="sng" dirty="0"/>
              <a:t>граф відносин між класами</a:t>
            </a:r>
            <a:r>
              <a:rPr lang="uk-UA" sz="1600" dirty="0"/>
              <a:t> досить заплутаним. Методи з однаковими іменами можуть бути визначені в будь-яких класах з усієї ієрархії. І якщо відповідь на питання «де шукати?» досить </a:t>
            </a:r>
            <a:r>
              <a:rPr lang="uk-UA" sz="1600" dirty="0" smtClean="0"/>
              <a:t>проста: </a:t>
            </a:r>
            <a:r>
              <a:rPr lang="uk-UA" sz="1600" dirty="0"/>
              <a:t>спочатку подивися в самому класі, а потім в його батьків; то відповідь на питання «в якому порядку шукати?» не такий тривіальний.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Наприклад</a:t>
            </a:r>
            <a:r>
              <a:rPr lang="uk-UA" sz="1600" dirty="0"/>
              <a:t>, </a:t>
            </a:r>
            <a:r>
              <a:rPr lang="uk-UA" sz="1600" dirty="0" smtClean="0"/>
              <a:t>ієрархія </a:t>
            </a:r>
            <a:r>
              <a:rPr lang="uk-UA" sz="1600" dirty="0"/>
              <a:t>класів: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5925" y="3354977"/>
            <a:ext cx="1976823" cy="224676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Z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48" y="3083029"/>
            <a:ext cx="2790982" cy="26173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59591" y="318634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/>
              <a:t>Як назвати </a:t>
            </a:r>
            <a:r>
              <a:rPr lang="ru-RU" sz="1600" i="1" dirty="0"/>
              <a:t>порядок пошуку методів в цій ієрархії? </a:t>
            </a:r>
            <a:r>
              <a:rPr lang="ru-RU" sz="1600" i="1" dirty="0" smtClean="0"/>
              <a:t>Іноді це доволі складна задача. </a:t>
            </a:r>
          </a:p>
          <a:p>
            <a:endParaRPr lang="ru-RU" sz="1600" i="1" dirty="0"/>
          </a:p>
          <a:p>
            <a:r>
              <a:rPr lang="ru-RU" sz="1600" dirty="0" smtClean="0"/>
              <a:t>Щоб це дізнатись допоможе метод </a:t>
            </a:r>
            <a:r>
              <a:rPr lang="ru-RU" sz="1600" b="1" i="1" dirty="0" smtClean="0"/>
              <a:t>mro()</a:t>
            </a:r>
            <a:r>
              <a:rPr lang="ru-RU" sz="1600" dirty="0" smtClean="0"/>
              <a:t>: </a:t>
            </a:r>
            <a:endParaRPr lang="uk-UA" sz="1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459591" y="4334336"/>
            <a:ext cx="4028026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print_mro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(*[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mro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()],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sep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-&gt; 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print_mro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Z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591" y="5425533"/>
            <a:ext cx="4714875" cy="352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5925" y="5798954"/>
            <a:ext cx="11751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Метод класу </a:t>
            </a:r>
            <a:r>
              <a:rPr lang="en-US" sz="1400" b="1" i="1" dirty="0" err="1" smtClean="0"/>
              <a:t>Z.mro</a:t>
            </a:r>
            <a:r>
              <a:rPr lang="en-US" sz="1400" b="1" i="1" dirty="0" smtClean="0"/>
              <a:t>()</a:t>
            </a:r>
            <a:r>
              <a:rPr lang="en-US" sz="1400" i="1" dirty="0" smtClean="0"/>
              <a:t> </a:t>
            </a:r>
            <a:r>
              <a:rPr lang="uk-UA" sz="1400" i="1" dirty="0"/>
              <a:t>повертає </a:t>
            </a:r>
            <a:r>
              <a:rPr lang="uk-UA" sz="1400" i="1" dirty="0" smtClean="0"/>
              <a:t>список </a:t>
            </a:r>
            <a:r>
              <a:rPr lang="uk-UA" sz="1400" i="1" dirty="0"/>
              <a:t>класів рівно в тому порядку, в якому </a:t>
            </a:r>
            <a:r>
              <a:rPr lang="en-US" sz="1400" i="1" dirty="0"/>
              <a:t>Python </a:t>
            </a:r>
            <a:r>
              <a:rPr lang="uk-UA" sz="1400" i="1" dirty="0"/>
              <a:t>буде шукати методи в ієрархії класів поки не знайде потрібний або не видасть помилку. Кінцевий клас в ланцюжку завжди - </a:t>
            </a:r>
            <a:r>
              <a:rPr lang="en-US" sz="1400" b="1" i="1" dirty="0"/>
              <a:t>object</a:t>
            </a:r>
            <a:r>
              <a:rPr lang="en-US" sz="1400" i="1" dirty="0"/>
              <a:t>; </a:t>
            </a:r>
            <a:r>
              <a:rPr lang="uk-UA" sz="1400" i="1" dirty="0"/>
              <a:t>від нього неявно успадковуються всі об'єкти в </a:t>
            </a:r>
            <a:r>
              <a:rPr lang="en-US" sz="1400" i="1" dirty="0"/>
              <a:t>Python 3. </a:t>
            </a:r>
            <a:r>
              <a:rPr lang="uk-UA" sz="1400" i="1" dirty="0"/>
              <a:t>Тому будь-множинне спадкування (коли у класу більше одного безпосереднього батька) породжує ромбовидні структури, тому що </a:t>
            </a:r>
            <a:r>
              <a:rPr lang="uk-UA" sz="1400" i="1" dirty="0" smtClean="0"/>
              <a:t>всі ланцюжки </a:t>
            </a:r>
            <a:r>
              <a:rPr lang="uk-UA" sz="1400" i="1" dirty="0"/>
              <a:t>в кінцевому рахунку сходяться в </a:t>
            </a:r>
            <a:r>
              <a:rPr lang="en-US" sz="1400" i="1" dirty="0"/>
              <a:t>object. 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2235725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863" y="162962"/>
            <a:ext cx="9415603" cy="6473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Для простого ромбовидного успадкування </a:t>
            </a:r>
            <a:r>
              <a:rPr lang="en-US" sz="1600" b="1" dirty="0"/>
              <a:t>MRO</a:t>
            </a:r>
            <a:r>
              <a:rPr lang="en-US" sz="1600" dirty="0"/>
              <a:t> </a:t>
            </a:r>
            <a:r>
              <a:rPr lang="uk-UA" sz="1600" dirty="0"/>
              <a:t>буде наступним: </a:t>
            </a:r>
            <a:r>
              <a:rPr lang="en-US" sz="1600" b="1" i="1" dirty="0"/>
              <a:t>C -&gt; A -&gt; B -&gt; object</a:t>
            </a:r>
            <a:r>
              <a:rPr lang="en-US" sz="1600" dirty="0"/>
              <a:t>. </a:t>
            </a:r>
            <a:r>
              <a:rPr lang="uk-UA" sz="1600" dirty="0"/>
              <a:t>Спочатку методи шукаються в </a:t>
            </a:r>
            <a:r>
              <a:rPr lang="en-US" sz="1600" b="1" i="1" dirty="0"/>
              <a:t>C</a:t>
            </a:r>
            <a:r>
              <a:rPr lang="en-US" sz="1600" dirty="0"/>
              <a:t>, </a:t>
            </a:r>
            <a:r>
              <a:rPr lang="uk-UA" sz="1600" dirty="0"/>
              <a:t>потім в </a:t>
            </a:r>
            <a:r>
              <a:rPr lang="en-US" sz="1600" b="1" i="1" dirty="0"/>
              <a:t>A</a:t>
            </a:r>
            <a:r>
              <a:rPr lang="en-US" sz="1600" dirty="0"/>
              <a:t> </a:t>
            </a:r>
            <a:r>
              <a:rPr lang="uk-UA" sz="1600" dirty="0"/>
              <a:t>і </a:t>
            </a:r>
            <a:r>
              <a:rPr lang="en-US" sz="1600" b="1" i="1" dirty="0"/>
              <a:t>B</a:t>
            </a:r>
            <a:r>
              <a:rPr lang="en-US" sz="1600" dirty="0"/>
              <a:t> (</a:t>
            </a:r>
            <a:r>
              <a:rPr lang="uk-UA" sz="1600" dirty="0"/>
              <a:t>бо </a:t>
            </a:r>
            <a:r>
              <a:rPr lang="en-US" sz="1600" b="1" i="1" dirty="0"/>
              <a:t>class </a:t>
            </a:r>
            <a:r>
              <a:rPr lang="en-US" sz="1600" b="1" i="1" dirty="0" smtClean="0"/>
              <a:t>C(A</a:t>
            </a:r>
            <a:r>
              <a:rPr lang="en-US" sz="1600" b="1" i="1" dirty="0"/>
              <a:t>, B</a:t>
            </a:r>
            <a:r>
              <a:rPr lang="en-US" sz="1600" b="1" i="1" dirty="0" smtClean="0"/>
              <a:t>):</a:t>
            </a:r>
            <a:r>
              <a:rPr lang="en-US" sz="1600" dirty="0" smtClean="0"/>
              <a:t>), </a:t>
            </a:r>
            <a:r>
              <a:rPr lang="uk-UA" sz="1600" dirty="0"/>
              <a:t>в кінці, </a:t>
            </a:r>
            <a:r>
              <a:rPr lang="uk-UA" sz="1600" dirty="0" smtClean="0"/>
              <a:t>зрозуміло </a:t>
            </a:r>
            <a:r>
              <a:rPr lang="en-US" sz="1600" b="1" i="1" dirty="0"/>
              <a:t>object</a:t>
            </a:r>
            <a:r>
              <a:rPr lang="en-US" sz="1600" dirty="0"/>
              <a:t>. </a:t>
            </a: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1" y="162962"/>
            <a:ext cx="1872019" cy="23180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6863" y="806254"/>
            <a:ext cx="8048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 більш складних ієрархіях буде </a:t>
            </a:r>
            <a:r>
              <a:rPr lang="ru-RU" sz="1600" dirty="0" smtClean="0"/>
              <a:t>потрібен спеціальний алгоритм</a:t>
            </a:r>
            <a:r>
              <a:rPr lang="ru-RU" sz="1600" dirty="0"/>
              <a:t>. </a:t>
            </a:r>
            <a:endParaRPr lang="uk-UA" sz="1600" dirty="0"/>
          </a:p>
        </p:txBody>
      </p:sp>
      <p:sp>
        <p:nvSpPr>
          <p:cNvPr id="5" name="Rectangle 4"/>
          <p:cNvSpPr/>
          <p:nvPr/>
        </p:nvSpPr>
        <p:spPr>
          <a:xfrm>
            <a:off x="2725091" y="1144808"/>
            <a:ext cx="89991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Алгоритм </a:t>
            </a:r>
            <a:r>
              <a:rPr lang="en-US" sz="1400" i="1" dirty="0"/>
              <a:t>C3-</a:t>
            </a:r>
            <a:r>
              <a:rPr lang="uk-UA" sz="1400" i="1" dirty="0"/>
              <a:t>лінеаризації </a:t>
            </a:r>
            <a:endParaRPr lang="uk-UA" sz="1400" i="1" dirty="0" smtClean="0"/>
          </a:p>
          <a:p>
            <a:r>
              <a:rPr lang="uk-UA" sz="1400" i="1" dirty="0" smtClean="0"/>
              <a:t>Які </a:t>
            </a:r>
            <a:r>
              <a:rPr lang="uk-UA" sz="1400" i="1" dirty="0"/>
              <a:t>критерії повинні бути для алгоритму розв'язання методів? </a:t>
            </a:r>
            <a:endParaRPr lang="uk-UA" sz="1400" i="1" dirty="0" smtClean="0"/>
          </a:p>
          <a:p>
            <a:pPr marL="342900" indent="-342900">
              <a:buAutoNum type="arabicPeriod"/>
            </a:pPr>
            <a:r>
              <a:rPr lang="uk-UA" sz="1400" i="1" dirty="0" smtClean="0"/>
              <a:t>Кожен </a:t>
            </a:r>
            <a:r>
              <a:rPr lang="uk-UA" sz="1400" i="1" dirty="0"/>
              <a:t>клас повинен входити в список рівно 1 раз</a:t>
            </a:r>
            <a:r>
              <a:rPr lang="uk-UA" sz="1400" i="1" dirty="0" smtClean="0"/>
              <a:t>.</a:t>
            </a:r>
          </a:p>
          <a:p>
            <a:pPr marL="342900" indent="-342900">
              <a:buAutoNum type="arabicPeriod"/>
            </a:pPr>
            <a:r>
              <a:rPr lang="uk-UA" sz="1400" i="1" dirty="0" smtClean="0"/>
              <a:t> </a:t>
            </a:r>
            <a:r>
              <a:rPr lang="uk-UA" sz="1400" i="1" dirty="0"/>
              <a:t>Якщо якийсь клас </a:t>
            </a:r>
            <a:r>
              <a:rPr lang="en-US" sz="1400" i="1" dirty="0"/>
              <a:t>D </a:t>
            </a:r>
            <a:r>
              <a:rPr lang="uk-UA" sz="1400" i="1" dirty="0"/>
              <a:t>успадковується від декількох класів, припустимо, </a:t>
            </a:r>
            <a:r>
              <a:rPr lang="en-US" sz="1400" b="1" i="1" dirty="0"/>
              <a:t>A</a:t>
            </a:r>
            <a:r>
              <a:rPr lang="en-US" sz="1400" i="1" dirty="0"/>
              <a:t>, </a:t>
            </a:r>
            <a:r>
              <a:rPr lang="en-US" sz="1400" b="1" i="1" dirty="0"/>
              <a:t>B</a:t>
            </a:r>
            <a:r>
              <a:rPr lang="en-US" sz="1400" i="1" dirty="0"/>
              <a:t>, </a:t>
            </a:r>
            <a:r>
              <a:rPr lang="en-US" sz="1400" b="1" i="1" dirty="0"/>
              <a:t>C</a:t>
            </a:r>
            <a:r>
              <a:rPr lang="en-US" sz="1400" i="1" dirty="0"/>
              <a:t> (</a:t>
            </a:r>
            <a:r>
              <a:rPr lang="en-US" sz="1400" b="1" i="1" dirty="0"/>
              <a:t>class </a:t>
            </a:r>
            <a:r>
              <a:rPr lang="en-US" sz="1400" b="1" i="1" dirty="0" smtClean="0"/>
              <a:t>D(A</a:t>
            </a:r>
            <a:r>
              <a:rPr lang="en-US" sz="1400" b="1" i="1" dirty="0"/>
              <a:t>, B, C</a:t>
            </a:r>
            <a:r>
              <a:rPr lang="en-US" sz="1400" b="1" i="1" dirty="0" smtClean="0"/>
              <a:t>):</a:t>
            </a:r>
            <a:r>
              <a:rPr lang="en-US" sz="1400" i="1" dirty="0" smtClean="0"/>
              <a:t>), </a:t>
            </a:r>
            <a:r>
              <a:rPr lang="uk-UA" sz="1400" i="1" dirty="0"/>
              <a:t>в такому ж порядку вони повинні з'явитися в </a:t>
            </a:r>
            <a:r>
              <a:rPr lang="en-US" sz="1400" i="1" dirty="0"/>
              <a:t>MRO. </a:t>
            </a:r>
            <a:r>
              <a:rPr lang="en-US" sz="1400" b="1" i="1" dirty="0"/>
              <a:t>D -&gt; ... -&gt; A -&gt; ... -&gt; B -&gt; ... -&gt; C -&gt; ...</a:t>
            </a:r>
            <a:r>
              <a:rPr lang="en-US" sz="1400" i="1" dirty="0"/>
              <a:t> </a:t>
            </a:r>
            <a:r>
              <a:rPr lang="uk-UA" sz="1400" i="1" dirty="0"/>
              <a:t>Між ними можуть виявитися і інші класи, але </a:t>
            </a:r>
            <a:r>
              <a:rPr lang="uk-UA" sz="1400" i="1" dirty="0" smtClean="0"/>
              <a:t>початковий </a:t>
            </a:r>
            <a:r>
              <a:rPr lang="uk-UA" sz="1400" i="1" dirty="0"/>
              <a:t>порядок повинен бути дотриманий. </a:t>
            </a:r>
            <a:endParaRPr lang="uk-UA" sz="1400" i="1" dirty="0" smtClean="0"/>
          </a:p>
          <a:p>
            <a:pPr marL="342900" indent="-342900">
              <a:buAutoNum type="arabicPeriod"/>
            </a:pPr>
            <a:r>
              <a:rPr lang="uk-UA" sz="1400" i="1" dirty="0" smtClean="0"/>
              <a:t>Батьки </a:t>
            </a:r>
            <a:r>
              <a:rPr lang="uk-UA" sz="1400" i="1" dirty="0"/>
              <a:t>даного класу повинні з'являтися по порядку старшинства. Спочатку йдуть безпосередні батьки, потім дідуся і бабусі, але не навпаки.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1188" y="3030244"/>
            <a:ext cx="16066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/>
              <a:t>Чому саме так?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4937" y="3460685"/>
            <a:ext cx="1976823" cy="224676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Z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2368" y="3509955"/>
            <a:ext cx="6581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Чому </a:t>
            </a:r>
            <a:r>
              <a:rPr lang="en-US" sz="1400" b="1" i="1" dirty="0"/>
              <a:t>Z -&gt; K1 -&gt; A -&gt; K2 -&gt; B -&gt; K3 -&gt; C -&gt; D -&gt; E -&gt; O -&gt; object</a:t>
            </a:r>
            <a:r>
              <a:rPr lang="en-US" sz="1400" i="1" dirty="0"/>
              <a:t>, </a:t>
            </a:r>
            <a:r>
              <a:rPr lang="uk-UA" sz="1400" i="1" dirty="0"/>
              <a:t>а не, наприклад, </a:t>
            </a:r>
            <a:r>
              <a:rPr lang="en-US" sz="1400" i="1" dirty="0"/>
              <a:t>Z -&gt; K1 -&gt; K2 -&gt; K3 -&gt; A -&gt; B -&gt; C -&gt; D -&gt; E -&gt; O -&gt; object? </a:t>
            </a:r>
            <a:r>
              <a:rPr lang="uk-UA" sz="1400" i="1" dirty="0"/>
              <a:t>Насправді </a:t>
            </a:r>
            <a:r>
              <a:rPr lang="uk-UA" sz="1400" i="1" dirty="0" smtClean="0"/>
              <a:t>обидва варіанти можливі, </a:t>
            </a:r>
            <a:r>
              <a:rPr lang="uk-UA" sz="1400" i="1" dirty="0"/>
              <a:t>але по реалізації алгоритму виходить саме перший варіант.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77" y="3460685"/>
            <a:ext cx="2664639" cy="24200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62123" y="4360261"/>
            <a:ext cx="74889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C </a:t>
            </a:r>
            <a:r>
              <a:rPr lang="uk-UA" sz="1400" i="1" dirty="0" smtClean="0"/>
              <a:t>початку в </a:t>
            </a:r>
            <a:r>
              <a:rPr lang="en-US" sz="1400" i="1" dirty="0"/>
              <a:t>MRO-</a:t>
            </a:r>
            <a:r>
              <a:rPr lang="uk-UA" sz="1400" i="1" dirty="0"/>
              <a:t>список </a:t>
            </a:r>
            <a:r>
              <a:rPr lang="uk-UA" sz="1400" i="1" dirty="0" smtClean="0"/>
              <a:t>йде кінцевий </a:t>
            </a:r>
            <a:r>
              <a:rPr lang="en-US" sz="1400" b="1" i="1" dirty="0" smtClean="0"/>
              <a:t>Z</a:t>
            </a:r>
            <a:r>
              <a:rPr lang="en-US" sz="1400" i="1" dirty="0"/>
              <a:t>. </a:t>
            </a:r>
            <a:r>
              <a:rPr lang="uk-UA" sz="1400" i="1" dirty="0"/>
              <a:t>Потім клас </a:t>
            </a:r>
            <a:r>
              <a:rPr lang="en-US" sz="1400" b="1" i="1" dirty="0"/>
              <a:t>K1</a:t>
            </a:r>
            <a:r>
              <a:rPr lang="en-US" sz="1400" i="1" dirty="0"/>
              <a:t>, </a:t>
            </a:r>
            <a:r>
              <a:rPr lang="uk-UA" sz="1400" i="1" dirty="0"/>
              <a:t>так як він іде першим в списку успадкування </a:t>
            </a:r>
            <a:r>
              <a:rPr lang="en-US" sz="1400" b="1" i="1" dirty="0"/>
              <a:t>Z</a:t>
            </a:r>
            <a:r>
              <a:rPr lang="en-US" sz="1400" i="1" dirty="0"/>
              <a:t>. </a:t>
            </a:r>
            <a:r>
              <a:rPr lang="uk-UA" sz="1400" i="1" dirty="0"/>
              <a:t>Далі, бачимо, що йде клас </a:t>
            </a:r>
            <a:r>
              <a:rPr lang="en-US" sz="1400" b="1" i="1" dirty="0"/>
              <a:t>A</a:t>
            </a:r>
            <a:r>
              <a:rPr lang="en-US" sz="1400" i="1" dirty="0"/>
              <a:t>. </a:t>
            </a:r>
            <a:r>
              <a:rPr lang="uk-UA" sz="1400" i="1" dirty="0"/>
              <a:t>Цей клас більше нікому не є батьком, крім як </a:t>
            </a:r>
            <a:r>
              <a:rPr lang="en-US" sz="1400" b="1" i="1" dirty="0"/>
              <a:t>K1</a:t>
            </a:r>
            <a:r>
              <a:rPr lang="en-US" sz="1400" i="1" dirty="0"/>
              <a:t>, </a:t>
            </a:r>
            <a:r>
              <a:rPr lang="uk-UA" sz="1400" i="1" dirty="0"/>
              <a:t>отже алгоритм додає </a:t>
            </a:r>
            <a:r>
              <a:rPr lang="en-US" sz="1400" b="1" i="1" dirty="0"/>
              <a:t>A</a:t>
            </a:r>
            <a:r>
              <a:rPr lang="en-US" sz="1400" i="1" dirty="0"/>
              <a:t> </a:t>
            </a:r>
            <a:r>
              <a:rPr lang="uk-UA" sz="1400" i="1" dirty="0"/>
              <a:t>відразу після </a:t>
            </a:r>
            <a:r>
              <a:rPr lang="en-US" sz="1400" b="1" i="1" dirty="0"/>
              <a:t>K1</a:t>
            </a:r>
            <a:r>
              <a:rPr lang="en-US" sz="1400" i="1" dirty="0"/>
              <a:t>, </a:t>
            </a:r>
            <a:r>
              <a:rPr lang="uk-UA" sz="1400" i="1" dirty="0"/>
              <a:t>не порушивши жодних правил. Після </a:t>
            </a:r>
            <a:r>
              <a:rPr lang="en-US" sz="1400" b="1" i="1" dirty="0"/>
              <a:t>A</a:t>
            </a:r>
            <a:r>
              <a:rPr lang="en-US" sz="1400" i="1" dirty="0"/>
              <a:t> </a:t>
            </a:r>
            <a:r>
              <a:rPr lang="uk-UA" sz="1400" i="1" dirty="0"/>
              <a:t>безпосередньо не може йти клас </a:t>
            </a:r>
            <a:r>
              <a:rPr lang="en-US" sz="1400" b="1" i="1" dirty="0"/>
              <a:t>B</a:t>
            </a:r>
            <a:r>
              <a:rPr lang="en-US" sz="1400" i="1" dirty="0"/>
              <a:t>, </a:t>
            </a:r>
            <a:r>
              <a:rPr lang="uk-UA" sz="1400" i="1" dirty="0"/>
              <a:t>так як за ним довелося б десь ще увіткнути </a:t>
            </a:r>
            <a:r>
              <a:rPr lang="en-US" sz="1400" b="1" i="1" dirty="0"/>
              <a:t>K2</a:t>
            </a:r>
            <a:r>
              <a:rPr lang="en-US" sz="1400" i="1" dirty="0"/>
              <a:t>, </a:t>
            </a:r>
            <a:r>
              <a:rPr lang="uk-UA" sz="1400" i="1" dirty="0"/>
              <a:t>і вийшло б так, що </a:t>
            </a:r>
            <a:r>
              <a:rPr lang="en-US" sz="1400" b="1" i="1" dirty="0"/>
              <a:t>K2</a:t>
            </a:r>
            <a:r>
              <a:rPr lang="en-US" sz="1400" i="1" dirty="0"/>
              <a:t> </a:t>
            </a:r>
            <a:r>
              <a:rPr lang="uk-UA" sz="1400" i="1" dirty="0"/>
              <a:t>буде пізніше </a:t>
            </a:r>
            <a:r>
              <a:rPr lang="en-US" sz="1400" b="1" i="1" dirty="0"/>
              <a:t>B</a:t>
            </a:r>
            <a:r>
              <a:rPr lang="en-US" sz="1400" i="1" dirty="0"/>
              <a:t>, </a:t>
            </a:r>
            <a:r>
              <a:rPr lang="uk-UA" sz="1400" i="1" dirty="0"/>
              <a:t>що заборонено. Ні! Ставимо тоді спочатку </a:t>
            </a:r>
            <a:r>
              <a:rPr lang="en-US" sz="1400" b="1" i="1" dirty="0"/>
              <a:t>K2</a:t>
            </a:r>
            <a:r>
              <a:rPr lang="en-US" sz="1400" i="1" dirty="0"/>
              <a:t>, </a:t>
            </a:r>
            <a:r>
              <a:rPr lang="uk-UA" sz="1400" i="1" dirty="0"/>
              <a:t>потім тільки </a:t>
            </a:r>
            <a:r>
              <a:rPr lang="en-US" sz="1400" b="1" i="1" dirty="0"/>
              <a:t>B</a:t>
            </a:r>
            <a:r>
              <a:rPr lang="en-US" sz="1400" i="1" dirty="0"/>
              <a:t>. </a:t>
            </a:r>
            <a:r>
              <a:rPr lang="uk-UA" sz="1400" i="1" dirty="0"/>
              <a:t>Далі, за схожою причини потрібно поставити </a:t>
            </a:r>
            <a:r>
              <a:rPr lang="en-US" sz="1400" b="1" i="1" dirty="0"/>
              <a:t>K3</a:t>
            </a:r>
            <a:r>
              <a:rPr lang="en-US" sz="1400" i="1" dirty="0"/>
              <a:t>, </a:t>
            </a:r>
            <a:r>
              <a:rPr lang="uk-UA" sz="1400" i="1" dirty="0"/>
              <a:t>щоб він не виявився після свого батька </a:t>
            </a:r>
            <a:r>
              <a:rPr lang="en-US" sz="1400" b="1" i="1" dirty="0"/>
              <a:t>C</a:t>
            </a:r>
            <a:r>
              <a:rPr lang="en-US" sz="1400" i="1" dirty="0"/>
              <a:t>. </a:t>
            </a:r>
            <a:r>
              <a:rPr lang="uk-UA" sz="1400" i="1" dirty="0"/>
              <a:t>Доповнюємо список класами </a:t>
            </a:r>
            <a:r>
              <a:rPr lang="en-US" sz="1400" b="1" i="1" dirty="0"/>
              <a:t>D</a:t>
            </a:r>
            <a:r>
              <a:rPr lang="en-US" sz="1400" i="1" dirty="0"/>
              <a:t> </a:t>
            </a:r>
            <a:r>
              <a:rPr lang="uk-UA" sz="1400" i="1" dirty="0"/>
              <a:t>і </a:t>
            </a:r>
            <a:r>
              <a:rPr lang="en-US" sz="1400" b="1" i="1" dirty="0"/>
              <a:t>E</a:t>
            </a:r>
            <a:r>
              <a:rPr lang="en-US" sz="1400" i="1" dirty="0"/>
              <a:t> </a:t>
            </a:r>
            <a:r>
              <a:rPr lang="uk-UA" sz="1400" i="1" dirty="0"/>
              <a:t>в їх порядку. І залишається тільки завершити список класами </a:t>
            </a:r>
            <a:r>
              <a:rPr lang="en-US" sz="1400" b="1" i="1" dirty="0"/>
              <a:t>O</a:t>
            </a:r>
            <a:r>
              <a:rPr lang="en-US" sz="1400" i="1" dirty="0"/>
              <a:t>, </a:t>
            </a:r>
            <a:r>
              <a:rPr lang="uk-UA" sz="1400" i="1" dirty="0"/>
              <a:t>який загальний батько для всіх інших класів, і </a:t>
            </a:r>
            <a:r>
              <a:rPr lang="en-US" sz="1400" b="1" i="1" dirty="0"/>
              <a:t>object</a:t>
            </a:r>
            <a:r>
              <a:rPr lang="en-US" sz="1400" i="1" dirty="0"/>
              <a:t>, </a:t>
            </a:r>
            <a:r>
              <a:rPr lang="uk-UA" sz="1400" i="1" dirty="0"/>
              <a:t>який батько для </a:t>
            </a:r>
            <a:r>
              <a:rPr lang="en-US" sz="1400" b="1" i="1" dirty="0"/>
              <a:t>O</a:t>
            </a:r>
            <a:r>
              <a:rPr lang="en-US" sz="1400" i="1" dirty="0"/>
              <a:t>. </a:t>
            </a:r>
            <a:endParaRPr lang="uk-UA" sz="1400" i="1" dirty="0" smtClean="0"/>
          </a:p>
          <a:p>
            <a:r>
              <a:rPr lang="uk-UA" sz="1400" i="1" dirty="0" smtClean="0"/>
              <a:t>Жоден батьківський клас не стоїть перед стоїм </a:t>
            </a:r>
            <a:r>
              <a:rPr lang="uk-UA" sz="1400" i="1" dirty="0"/>
              <a:t>нащадком (але може стояти перед чужим). А також порядок проходження класів у </a:t>
            </a:r>
            <a:r>
              <a:rPr lang="en-US" sz="1400" i="1" dirty="0"/>
              <a:t>MRO </a:t>
            </a:r>
            <a:r>
              <a:rPr lang="uk-UA" sz="1400" i="1" dirty="0"/>
              <a:t>узгоджений з порядком спадкування. </a:t>
            </a:r>
          </a:p>
        </p:txBody>
      </p:sp>
    </p:spTree>
    <p:extLst>
      <p:ext uri="{BB962C8B-B14F-4D97-AF65-F5344CB8AC3E}">
        <p14:creationId xmlns:p14="http://schemas.microsoft.com/office/powerpoint/2010/main" val="17136451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43" y="162962"/>
            <a:ext cx="11688023" cy="6473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/>
              <a:t>Коли не можна линеаризувати? </a:t>
            </a:r>
          </a:p>
          <a:p>
            <a:pPr marL="0" indent="0">
              <a:buNone/>
            </a:pPr>
            <a:r>
              <a:rPr lang="ru-RU" sz="1600" dirty="0" smtClean="0"/>
              <a:t>Приклад ієрархії класів, що не піддаються лінерізаціі за стандартним алгоритмом. Ось перший нерозв'язний приклад: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Другий приклад: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1600" b="1" dirty="0" smtClean="0"/>
              <a:t>Як </a:t>
            </a:r>
            <a:r>
              <a:rPr lang="ru-RU" sz="1600" b="1" dirty="0"/>
              <a:t>задати </a:t>
            </a:r>
            <a:r>
              <a:rPr lang="ru-RU" sz="1600" b="1" dirty="0" smtClean="0"/>
              <a:t>свій </a:t>
            </a:r>
            <a:r>
              <a:rPr lang="ru-RU" sz="1600" b="1" dirty="0"/>
              <a:t>порядок MRO?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dirty="0" smtClean="0"/>
              <a:t>Це </a:t>
            </a:r>
            <a:r>
              <a:rPr lang="ru-RU" sz="1600" dirty="0"/>
              <a:t>можливо, використовуючи </a:t>
            </a:r>
            <a:r>
              <a:rPr lang="ru-RU" sz="1600" b="1" i="1" dirty="0"/>
              <a:t>метакласи</a:t>
            </a:r>
            <a:r>
              <a:rPr lang="ru-RU" sz="1600" dirty="0"/>
              <a:t>. Для «конфліктного» класу ми визначимо особливий </a:t>
            </a:r>
            <a:r>
              <a:rPr lang="ru-RU" sz="1600" dirty="0" smtClean="0"/>
              <a:t>метакласс, </a:t>
            </a:r>
            <a:r>
              <a:rPr lang="ru-RU" sz="1600" dirty="0"/>
              <a:t>який перекриває явно метод </a:t>
            </a:r>
            <a:r>
              <a:rPr lang="ru-RU" sz="1600" b="1" i="1" dirty="0" smtClean="0"/>
              <a:t>mro()</a:t>
            </a:r>
            <a:r>
              <a:rPr lang="ru-RU" sz="1600" dirty="0" smtClean="0"/>
              <a:t>, </a:t>
            </a:r>
            <a:r>
              <a:rPr lang="ru-RU" sz="1600" dirty="0"/>
              <a:t>вказуючи вручну, який саме повинен бути порядок дозволу методів. На першому «нерозв'язних» прикладі рішення буде таке: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0743" y="748167"/>
            <a:ext cx="1489510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...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...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3065" y="826759"/>
            <a:ext cx="89478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Для A порядок X -&gt; Y, а для B - зворотний Y -&gt; X. Клас G зобов'язаний задовольнити обом </a:t>
            </a:r>
            <a:r>
              <a:rPr lang="ru-RU" sz="1400" i="1" dirty="0" smtClean="0"/>
              <a:t>порядкам </a:t>
            </a:r>
            <a:r>
              <a:rPr lang="ru-RU" sz="1400" i="1" dirty="0"/>
              <a:t>спадкування, що неможливо, так як вони суперечать один одному. </a:t>
            </a:r>
            <a:endParaRPr lang="ru-RU" sz="1400" i="1" dirty="0" smtClean="0"/>
          </a:p>
          <a:p>
            <a:r>
              <a:rPr lang="ru-RU" sz="1400" i="1" dirty="0" smtClean="0"/>
              <a:t>Виникне </a:t>
            </a:r>
            <a:r>
              <a:rPr lang="ru-RU" sz="1400" i="1" dirty="0"/>
              <a:t>помилка в рядку оголошення класу G: </a:t>
            </a:r>
            <a:endParaRPr lang="uk-UA" sz="1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985" y="1113876"/>
            <a:ext cx="3975981" cy="74922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0743" y="2179403"/>
            <a:ext cx="1467005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934" y="2125771"/>
            <a:ext cx="4044620" cy="7184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48740" y="2150214"/>
            <a:ext cx="5407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Тут клас </a:t>
            </a:r>
            <a:r>
              <a:rPr lang="en-US" sz="1400" i="1" dirty="0"/>
              <a:t>X </a:t>
            </a:r>
            <a:r>
              <a:rPr lang="uk-UA" sz="1400" i="1" dirty="0"/>
              <a:t>успадковується двічі, і </a:t>
            </a:r>
            <a:r>
              <a:rPr lang="uk-UA" sz="1400" i="1" dirty="0" smtClean="0"/>
              <a:t>куди б його </a:t>
            </a:r>
            <a:r>
              <a:rPr lang="uk-UA" sz="1400" i="1" dirty="0"/>
              <a:t>не помістили в ланцюжку </a:t>
            </a:r>
            <a:r>
              <a:rPr lang="en-US" sz="1400" i="1" dirty="0"/>
              <a:t>MRO, </a:t>
            </a:r>
            <a:r>
              <a:rPr lang="uk-UA" sz="1400" i="1" dirty="0"/>
              <a:t>він або порушить правило старшинства (</a:t>
            </a:r>
            <a:r>
              <a:rPr lang="en-US" sz="1400" i="1" dirty="0"/>
              <a:t>A -&gt; X -&gt; Y -&gt; object), </a:t>
            </a:r>
            <a:r>
              <a:rPr lang="uk-UA" sz="1400" i="1" dirty="0"/>
              <a:t>або порядку наслідування (</a:t>
            </a:r>
            <a:r>
              <a:rPr lang="en-US" sz="1400" i="1" dirty="0"/>
              <a:t>A -&gt; Y -&gt; X -&gt; object). </a:t>
            </a:r>
            <a:endParaRPr lang="uk-UA" sz="1400" i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0743" y="4143200"/>
            <a:ext cx="4332404" cy="249299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...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...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MyMRO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наслідування type = це метаклас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mro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cls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cls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object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явно задаємо порядок!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G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metaclass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MyMRO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...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print_mro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(*[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mro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()],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sep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-&gt; 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print_mro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441" y="6336836"/>
            <a:ext cx="25622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720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/>
              <a:t>Проектування </a:t>
            </a:r>
            <a:r>
              <a:rPr lang="uk-UA" sz="1600" b="1" dirty="0"/>
              <a:t>ієрархії класів і клас </a:t>
            </a:r>
            <a:r>
              <a:rPr lang="en-US" sz="1600" b="1" dirty="0"/>
              <a:t>object </a:t>
            </a:r>
            <a:endParaRPr lang="en-US" sz="1600" b="1" dirty="0" smtClean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Об'єктно-орієнтована </a:t>
            </a:r>
            <a:r>
              <a:rPr lang="uk-UA" sz="1600" dirty="0"/>
              <a:t>парадигма програмування (і, зокрема, принцип успадкування) передбачає побудову ієрархії класів, яка б в сукупності найбільш ефективним чином вирішувала поставлену задачу. Однією з найбільш популярних в світі професійних нотацій (системи умовних позначень) моделювання в об'єктно-орієнтованому стилі є мова </a:t>
            </a:r>
            <a:r>
              <a:rPr lang="en-US" sz="1600" dirty="0"/>
              <a:t>UML (</a:t>
            </a:r>
            <a:r>
              <a:rPr lang="uk-UA" sz="1600" dirty="0"/>
              <a:t>англ. </a:t>
            </a:r>
            <a:r>
              <a:rPr lang="en-US" sz="1600" dirty="0"/>
              <a:t>Unified Modeling Language). </a:t>
            </a:r>
            <a:endParaRPr lang="ru-RU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Приклад зображення </a:t>
            </a:r>
            <a:r>
              <a:rPr lang="uk-UA" sz="1600" dirty="0"/>
              <a:t>ієрархії класів в даній нотації. </a:t>
            </a: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97" y="1871096"/>
            <a:ext cx="3475210" cy="2517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76521" y="2188458"/>
            <a:ext cx="5776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Мова </a:t>
            </a:r>
            <a:r>
              <a:rPr lang="en-US" sz="1600" dirty="0"/>
              <a:t>UML </a:t>
            </a:r>
            <a:r>
              <a:rPr lang="uk-UA" sz="1600" dirty="0"/>
              <a:t>дозволяє детально змоделювати ієрархію класів перед реалізацією. У той же час, використання </a:t>
            </a:r>
            <a:r>
              <a:rPr lang="en-US" sz="1600" dirty="0"/>
              <a:t>UML </a:t>
            </a:r>
            <a:r>
              <a:rPr lang="uk-UA" sz="1600" dirty="0"/>
              <a:t>для малих проектів може виявитися надмірною, і досить простої схеми. </a:t>
            </a:r>
            <a:endParaRPr lang="uk-UA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7695" y="4544977"/>
            <a:ext cx="11537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В </a:t>
            </a:r>
            <a:r>
              <a:rPr lang="en-US" sz="1600" dirty="0"/>
              <a:t>Python </a:t>
            </a:r>
            <a:r>
              <a:rPr lang="uk-UA" sz="1600" dirty="0"/>
              <a:t>всі класи успадковуються від класу </a:t>
            </a:r>
            <a:r>
              <a:rPr lang="en-US" sz="1600" dirty="0"/>
              <a:t>object, </a:t>
            </a:r>
            <a:r>
              <a:rPr lang="uk-UA" sz="1600" dirty="0"/>
              <a:t>так, для класів з прикладу про тарифні плани ієрархія буде виглядати наступним чином: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Вбудовані класи </a:t>
            </a:r>
            <a:r>
              <a:rPr lang="en-US" sz="1600" dirty="0"/>
              <a:t>Python </a:t>
            </a:r>
            <a:r>
              <a:rPr lang="uk-UA" sz="1600" dirty="0"/>
              <a:t>також мають свою ієрархію, наприклад, для типу </a:t>
            </a:r>
            <a:r>
              <a:rPr lang="en-US" sz="1600" dirty="0" err="1"/>
              <a:t>bool</a:t>
            </a:r>
            <a:r>
              <a:rPr lang="en-US" sz="1600" dirty="0"/>
              <a:t> </a:t>
            </a:r>
            <a:r>
              <a:rPr lang="uk-UA" sz="1600" dirty="0"/>
              <a:t>вона виглядає як: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123" y="5154628"/>
            <a:ext cx="4874796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object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-&gt; Customer -&gt; CustomerFree2ndMinuteAfter10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                       -&gt; CallPlanTwiceCheaperFirst5Minutes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0123" y="6117329"/>
            <a:ext cx="1715534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object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-&gt;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-&gt;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bool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015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/>
              <a:t>Переваги </a:t>
            </a:r>
            <a:r>
              <a:rPr lang="uk-UA" sz="1600" b="1" dirty="0"/>
              <a:t>та недоліки ООП </a:t>
            </a:r>
            <a:endParaRPr lang="uk-UA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Об'єктно-орієнтоване </a:t>
            </a:r>
            <a:r>
              <a:rPr lang="uk-UA" sz="1600" dirty="0"/>
              <a:t>програмування як інші парадигми має свої переваги і </a:t>
            </a:r>
            <a:r>
              <a:rPr lang="uk-UA" sz="1600" dirty="0" smtClean="0"/>
              <a:t>недоліки.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/>
              <a:t>Переваги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dirty="0" smtClean="0"/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i="1" dirty="0" smtClean="0"/>
              <a:t>Поліпшення </a:t>
            </a:r>
            <a:r>
              <a:rPr lang="uk-UA" sz="1600" i="1" dirty="0"/>
              <a:t>продуктивності розробки ПО</a:t>
            </a:r>
            <a:r>
              <a:rPr lang="uk-UA" sz="1600" dirty="0"/>
              <a:t>. ООП сприяє модульності, розширюваності і повторного використання коду (за рахунок аспекту спадкування і поліморфізму). </a:t>
            </a:r>
            <a:endParaRPr lang="uk-UA" sz="1600" dirty="0" smtClean="0"/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i="1" dirty="0" smtClean="0"/>
              <a:t>Поліпшення </a:t>
            </a:r>
            <a:r>
              <a:rPr lang="uk-UA" sz="1600" i="1" dirty="0"/>
              <a:t>супроводу ПЗ</a:t>
            </a:r>
            <a:r>
              <a:rPr lang="uk-UA" sz="1600" dirty="0"/>
              <a:t>. Завдяки модульності, розширюваності і повторного використання коду його легше підтримувати</a:t>
            </a:r>
            <a:r>
              <a:rPr lang="uk-UA" sz="1600" dirty="0" smtClean="0"/>
              <a:t>.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i="1" dirty="0" smtClean="0"/>
              <a:t>Прискорення </a:t>
            </a:r>
            <a:r>
              <a:rPr lang="uk-UA" sz="1600" i="1" dirty="0"/>
              <a:t>розробки</a:t>
            </a:r>
            <a:r>
              <a:rPr lang="uk-UA" sz="1600" dirty="0"/>
              <a:t>. Повторне використання коду дозволяє виконувати розробку швидше, в т.ч. в суміжних проектах. </a:t>
            </a:r>
            <a:endParaRPr lang="uk-UA" sz="1600" dirty="0" smtClean="0"/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i="1" dirty="0" smtClean="0"/>
              <a:t>Зниження </a:t>
            </a:r>
            <a:r>
              <a:rPr lang="uk-UA" sz="1600" i="1" dirty="0"/>
              <a:t>вартості розробки</a:t>
            </a:r>
            <a:r>
              <a:rPr lang="uk-UA" sz="1600" dirty="0"/>
              <a:t>. Повторне використання коду також дозволяє знизити витрати і зосередитися на об'єктно-орієнтованому аналізі і проектуванні, що знижує загальну вартість ПО. </a:t>
            </a:r>
            <a:endParaRPr lang="uk-UA" sz="1600" dirty="0" smtClean="0"/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i="1" dirty="0" smtClean="0"/>
              <a:t>Підвищення </a:t>
            </a:r>
            <a:r>
              <a:rPr lang="uk-UA" sz="1600" i="1" dirty="0"/>
              <a:t>якості ПЗ</a:t>
            </a:r>
            <a:r>
              <a:rPr lang="uk-UA" sz="1600" dirty="0"/>
              <a:t>. Прискорення розробки та зниження витрат дозволяє приділити більше часу і ресурсів на тестування ПО. </a:t>
            </a:r>
            <a:endParaRPr lang="uk-UA" sz="1600" dirty="0" smtClean="0"/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/>
              <a:t>Недоліки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i="1" dirty="0" smtClean="0"/>
              <a:t>Крута </a:t>
            </a:r>
            <a:r>
              <a:rPr lang="uk-UA" sz="1600" i="1" dirty="0"/>
              <a:t>крива навчання. </a:t>
            </a:r>
            <a:r>
              <a:rPr lang="uk-UA" sz="1600" dirty="0"/>
              <a:t>Мислення в ООП-стилі вимагає певних навичок, а перехід від імперативного стилю на взаємодія об'єктів може зажадати часу. </a:t>
            </a:r>
            <a:endParaRPr lang="uk-UA" sz="1600" dirty="0" smtClean="0"/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i="1" dirty="0" smtClean="0"/>
              <a:t>Більший </a:t>
            </a:r>
            <a:r>
              <a:rPr lang="uk-UA" sz="1600" i="1" dirty="0"/>
              <a:t>обсяг коду. </a:t>
            </a:r>
            <a:r>
              <a:rPr lang="uk-UA" sz="1600" dirty="0"/>
              <a:t>Як правило, ООП призводить появи більшої кількості коду, ніж в імперативний програмуванні. </a:t>
            </a:r>
            <a:endParaRPr lang="uk-UA" sz="1600" dirty="0" smtClean="0"/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i="1" dirty="0" smtClean="0"/>
              <a:t>Повільні </a:t>
            </a:r>
            <a:r>
              <a:rPr lang="uk-UA" sz="1600" i="1" dirty="0"/>
              <a:t>програми. </a:t>
            </a:r>
            <a:r>
              <a:rPr lang="uk-UA" sz="1600" dirty="0"/>
              <a:t>ООП-програми частіше виконуються повільніше, тому що містять більше коду для виконання. </a:t>
            </a:r>
            <a:endParaRPr lang="uk-UA" sz="1600" dirty="0" smtClean="0"/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i="1" dirty="0" smtClean="0"/>
              <a:t>ООП </a:t>
            </a:r>
            <a:r>
              <a:rPr lang="uk-UA" sz="1600" i="1" dirty="0"/>
              <a:t>не підходить для всіх випадків. </a:t>
            </a:r>
            <a:r>
              <a:rPr lang="uk-UA" sz="1600" dirty="0"/>
              <a:t>Ряд завдань можуть краще вирішуватися в імперативний, логічному або функціональному стилі, де використання ООП не дасть виграшу.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474001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23" y="2362955"/>
            <a:ext cx="11295708" cy="85102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Дякую за увагу!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889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800" b="1" dirty="0" smtClean="0"/>
              <a:t>Спадкування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8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Спадкування</a:t>
            </a:r>
            <a:r>
              <a:rPr lang="ru-RU" sz="1600" dirty="0"/>
              <a:t> - спосіб створення нового класу на основі вже існуючого, </a:t>
            </a:r>
            <a:r>
              <a:rPr lang="ru-RU" sz="1600" dirty="0" smtClean="0"/>
              <a:t>в </a:t>
            </a:r>
            <a:r>
              <a:rPr lang="ru-RU" sz="1600" dirty="0"/>
              <a:t>якому клас-нащадок запозичує властивості і методи батьківського класу і також додає власні. </a:t>
            </a:r>
            <a:r>
              <a:rPr lang="uk-UA" sz="1600" dirty="0" smtClean="0"/>
              <a:t>Спадкування </a:t>
            </a:r>
            <a:r>
              <a:rPr lang="uk-UA" sz="1600" dirty="0"/>
              <a:t>полегшує </a:t>
            </a:r>
            <a:r>
              <a:rPr lang="uk-UA" sz="1600" i="1" dirty="0"/>
              <a:t>повторне використання коду</a:t>
            </a:r>
            <a:r>
              <a:rPr lang="uk-UA" sz="1600" dirty="0"/>
              <a:t>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Принцип спадкування </a:t>
            </a:r>
            <a:r>
              <a:rPr lang="uk-UA" sz="1600" dirty="0"/>
              <a:t>зустрічається в повсякденному житті - ми групуємо об'єкти </a:t>
            </a:r>
            <a:r>
              <a:rPr lang="uk-UA" sz="1600" dirty="0" smtClean="0"/>
              <a:t>за певною ознакою </a:t>
            </a:r>
            <a:r>
              <a:rPr lang="uk-UA" sz="1600" dirty="0"/>
              <a:t>(</a:t>
            </a:r>
            <a:r>
              <a:rPr lang="uk-UA" sz="1600" dirty="0" smtClean="0"/>
              <a:t>форма, дизайн).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Наприклад</a:t>
            </a:r>
            <a:r>
              <a:rPr lang="uk-UA" sz="1600" dirty="0"/>
              <a:t>: диван схожий на крісло, але дозволяє вмістити більше 1 людини; </a:t>
            </a:r>
            <a:r>
              <a:rPr lang="uk-UA" sz="1600" dirty="0" smtClean="0"/>
              <a:t>кожен </a:t>
            </a:r>
            <a:r>
              <a:rPr lang="uk-UA" sz="1600" dirty="0"/>
              <a:t>автомобіль має свої </a:t>
            </a:r>
            <a:r>
              <a:rPr lang="uk-UA" sz="1600" dirty="0" smtClean="0"/>
              <a:t>особливості будови, </a:t>
            </a:r>
            <a:r>
              <a:rPr lang="uk-UA" sz="1600" dirty="0"/>
              <a:t>проте надає загальний інтерфейс (кермо, педалі, певна коробка передач), і немає необхідності вивчати кожен автомобіль окремо для того, щоб їм користуватися.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Принцип спадкування </a:t>
            </a:r>
            <a:r>
              <a:rPr lang="uk-UA" sz="1600" dirty="0"/>
              <a:t>в мові програмування дозволяє </a:t>
            </a:r>
            <a:r>
              <a:rPr lang="uk-UA" sz="1600" i="1" dirty="0"/>
              <a:t>будувати нові визначення класів на основі існуючих</a:t>
            </a:r>
            <a:r>
              <a:rPr lang="uk-UA" sz="1600" dirty="0"/>
              <a:t>. Спадкування дозволяє </a:t>
            </a:r>
            <a:r>
              <a:rPr lang="uk-UA" sz="1600" i="1" dirty="0"/>
              <a:t>розширювати поведінку базового класу</a:t>
            </a:r>
            <a:r>
              <a:rPr lang="uk-UA" sz="1600" dirty="0"/>
              <a:t> (</a:t>
            </a:r>
            <a:r>
              <a:rPr lang="uk-UA" sz="1600" b="1" dirty="0"/>
              <a:t>батьківського</a:t>
            </a:r>
            <a:r>
              <a:rPr lang="uk-UA" sz="1600" dirty="0"/>
              <a:t> або </a:t>
            </a:r>
            <a:r>
              <a:rPr lang="uk-UA" sz="1600" b="1" dirty="0"/>
              <a:t>суперкласу</a:t>
            </a:r>
            <a:r>
              <a:rPr lang="uk-UA" sz="1600" dirty="0"/>
              <a:t>), наслідуючи його основну функціональність в </a:t>
            </a:r>
            <a:r>
              <a:rPr lang="uk-UA" sz="1600" dirty="0" smtClean="0"/>
              <a:t>підкласі нащадка (</a:t>
            </a:r>
            <a:r>
              <a:rPr lang="uk-UA" sz="1600" b="1" dirty="0" smtClean="0"/>
              <a:t>дочірньому </a:t>
            </a:r>
            <a:r>
              <a:rPr lang="uk-UA" sz="1600" b="1" dirty="0"/>
              <a:t>класі </a:t>
            </a:r>
            <a:r>
              <a:rPr lang="uk-UA" sz="1600" dirty="0"/>
              <a:t>або </a:t>
            </a:r>
            <a:r>
              <a:rPr lang="uk-UA" sz="1600" b="1" dirty="0" smtClean="0"/>
              <a:t>підкласі</a:t>
            </a:r>
            <a:r>
              <a:rPr lang="uk-UA" sz="1600" dirty="0"/>
              <a:t>).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Приклад </a:t>
            </a:r>
            <a:r>
              <a:rPr lang="uk-UA" sz="1600" dirty="0"/>
              <a:t>ієрархії успадкованих класів </a:t>
            </a:r>
            <a:endParaRPr lang="uk-UA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7695" y="4236743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/>
              <a:t>Прочитати діаграму можна наступним чином: </a:t>
            </a:r>
            <a:endParaRPr lang="uk-UA" sz="1400" dirty="0" smtClean="0"/>
          </a:p>
          <a:p>
            <a:endParaRPr lang="uk-UA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класи </a:t>
            </a:r>
            <a:r>
              <a:rPr lang="uk-UA" sz="1400" dirty="0"/>
              <a:t>Прямокутник (</a:t>
            </a:r>
            <a:r>
              <a:rPr lang="en-US" sz="1400" dirty="0"/>
              <a:t>Rectangle) </a:t>
            </a:r>
            <a:r>
              <a:rPr lang="uk-UA" sz="1400" dirty="0"/>
              <a:t>та </a:t>
            </a:r>
            <a:r>
              <a:rPr lang="uk-UA" sz="1400" dirty="0" smtClean="0"/>
              <a:t>Коло </a:t>
            </a:r>
            <a:r>
              <a:rPr lang="uk-UA" sz="1400" dirty="0"/>
              <a:t>(</a:t>
            </a:r>
            <a:r>
              <a:rPr lang="en-US" sz="1400" dirty="0"/>
              <a:t>Circle) </a:t>
            </a:r>
            <a:r>
              <a:rPr lang="uk-UA" sz="1400" dirty="0"/>
              <a:t>є Фігурою (</a:t>
            </a:r>
            <a:r>
              <a:rPr lang="en-US" sz="1400" dirty="0"/>
              <a:t>Shape) (</a:t>
            </a:r>
            <a:r>
              <a:rPr lang="uk-UA" sz="1400" dirty="0"/>
              <a:t>дочірніми класами); </a:t>
            </a:r>
            <a:endParaRPr lang="uk-UA" sz="1400" dirty="0" smtClean="0"/>
          </a:p>
          <a:p>
            <a:endParaRPr lang="uk-UA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фігура </a:t>
            </a:r>
            <a:r>
              <a:rPr lang="uk-UA" sz="1400" dirty="0"/>
              <a:t>(</a:t>
            </a:r>
            <a:r>
              <a:rPr lang="en-US" sz="1400" dirty="0"/>
              <a:t>Shape) </a:t>
            </a:r>
            <a:r>
              <a:rPr lang="uk-UA" sz="1400" dirty="0"/>
              <a:t>має наступні характеристики (і ними володіють всі дочірні класи!): </a:t>
            </a:r>
            <a:r>
              <a:rPr lang="uk-UA" sz="1400" dirty="0" smtClean="0"/>
              <a:t>поля </a:t>
            </a:r>
            <a:r>
              <a:rPr lang="uk-UA" sz="1400" dirty="0"/>
              <a:t>- колір, товщина лінії і методи - </a:t>
            </a:r>
            <a:r>
              <a:rPr lang="uk-UA" sz="1400" dirty="0" smtClean="0"/>
              <a:t>малювання(), очищення(); </a:t>
            </a:r>
          </a:p>
          <a:p>
            <a:endParaRPr lang="uk-UA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дочірні </a:t>
            </a:r>
            <a:r>
              <a:rPr lang="uk-UA" sz="1400" dirty="0"/>
              <a:t>класи мають додаткові характеристики (розширюючи успадкований клас Фігура): наприклад, </a:t>
            </a:r>
            <a:r>
              <a:rPr lang="en-US" sz="1400" dirty="0"/>
              <a:t>Rectangle - </a:t>
            </a:r>
            <a:r>
              <a:rPr lang="uk-UA" sz="1400" dirty="0"/>
              <a:t>координати верхнього лівого і нижнього правого кутів, а </a:t>
            </a:r>
            <a:r>
              <a:rPr lang="en-US" sz="1400" dirty="0"/>
              <a:t>Circle - </a:t>
            </a:r>
            <a:r>
              <a:rPr lang="uk-UA" sz="1400" dirty="0"/>
              <a:t>радіус.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756" y="3375608"/>
            <a:ext cx="4416440" cy="31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8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/>
              <a:t>Поліморфізм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b="1" dirty="0"/>
              <a:t>Поліморфізм</a:t>
            </a:r>
            <a:r>
              <a:rPr lang="uk-UA" sz="1600" dirty="0"/>
              <a:t> - це підтримка декількох реалізацій на основі загального інтерфейсу.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Поліморфізм </a:t>
            </a:r>
            <a:r>
              <a:rPr lang="uk-UA" sz="1600" dirty="0"/>
              <a:t>означає здатність мови трактувати пов'язані об'єкти в схожій манері.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Зокрема</a:t>
            </a:r>
            <a:r>
              <a:rPr lang="uk-UA" sz="1600" dirty="0"/>
              <a:t>, цей принцип ООП дозволяє </a:t>
            </a:r>
            <a:r>
              <a:rPr lang="uk-UA" sz="1600" dirty="0" smtClean="0"/>
              <a:t>базовому </a:t>
            </a:r>
            <a:r>
              <a:rPr lang="uk-UA" sz="1600" dirty="0"/>
              <a:t>класу визначати набір </a:t>
            </a:r>
            <a:r>
              <a:rPr lang="uk-UA" sz="1600" dirty="0" smtClean="0"/>
              <a:t>атрибутів, </a:t>
            </a:r>
            <a:r>
              <a:rPr lang="uk-UA" sz="1600" dirty="0"/>
              <a:t>які доступні всім </a:t>
            </a:r>
            <a:r>
              <a:rPr lang="uk-UA" sz="1600" dirty="0" smtClean="0"/>
              <a:t>нащадкам. </a:t>
            </a:r>
            <a:r>
              <a:rPr lang="uk-UA" sz="1600" dirty="0"/>
              <a:t>Коли клас успадковується від базового класу, за певних умов він може перевизначити методи базового класу. </a:t>
            </a:r>
            <a:r>
              <a:rPr lang="uk-UA" sz="1600" dirty="0" smtClean="0"/>
              <a:t>В </a:t>
            </a:r>
            <a:r>
              <a:rPr lang="uk-UA" sz="1600" dirty="0"/>
              <a:t>будь-якому випадку, коли похідні класи перевизначають </a:t>
            </a:r>
            <a:r>
              <a:rPr lang="uk-UA" sz="1600" dirty="0" smtClean="0"/>
              <a:t>атрибути, </a:t>
            </a:r>
            <a:r>
              <a:rPr lang="uk-UA" sz="1600" dirty="0"/>
              <a:t>визначені в базовому класі, вони по суті скасовують свою реакцію на один і той же запит. </a:t>
            </a:r>
            <a:endParaRPr lang="uk-UA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Приклад: ієрархія </a:t>
            </a:r>
            <a:r>
              <a:rPr lang="uk-UA" sz="1600" dirty="0"/>
              <a:t>класів із загальним методом </a:t>
            </a:r>
            <a:r>
              <a:rPr lang="en-US" sz="1600" dirty="0" smtClean="0"/>
              <a:t>draw().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7" y="2671385"/>
            <a:ext cx="5543550" cy="3724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17949" y="239079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dirty="0"/>
              <a:t>У класі </a:t>
            </a:r>
            <a:r>
              <a:rPr lang="en-US" sz="1600" dirty="0"/>
              <a:t>Shape </a:t>
            </a:r>
            <a:r>
              <a:rPr lang="uk-UA" sz="1600" dirty="0"/>
              <a:t>визначено метод </a:t>
            </a:r>
            <a:r>
              <a:rPr lang="en-US" sz="1600" dirty="0" smtClean="0"/>
              <a:t>draw(), </a:t>
            </a:r>
            <a:r>
              <a:rPr lang="uk-UA" sz="1600" dirty="0"/>
              <a:t>що відповідає за </a:t>
            </a:r>
            <a:r>
              <a:rPr lang="uk-UA" sz="1600" dirty="0" smtClean="0"/>
              <a:t>малювання </a:t>
            </a:r>
            <a:r>
              <a:rPr lang="uk-UA" sz="1600" dirty="0"/>
              <a:t>фігури. </a:t>
            </a:r>
            <a:endParaRPr lang="uk-UA" sz="1600" dirty="0" smtClean="0"/>
          </a:p>
          <a:p>
            <a:endParaRPr lang="uk-UA" sz="1600" dirty="0" smtClean="0"/>
          </a:p>
          <a:p>
            <a:r>
              <a:rPr lang="uk-UA" sz="1600" dirty="0" smtClean="0"/>
              <a:t>З </a:t>
            </a:r>
            <a:r>
              <a:rPr lang="uk-UA" sz="1600" dirty="0"/>
              <a:t>огляду </a:t>
            </a:r>
            <a:r>
              <a:rPr lang="uk-UA" sz="1600" dirty="0" smtClean="0"/>
              <a:t>на те, </a:t>
            </a:r>
            <a:r>
              <a:rPr lang="uk-UA" sz="1600" dirty="0"/>
              <a:t>що кожна фігура повинна малювати себе унікальним чином, підкласи (такі як </a:t>
            </a:r>
            <a:r>
              <a:rPr lang="en-US" sz="1600" dirty="0"/>
              <a:t>Rectangle </a:t>
            </a:r>
            <a:r>
              <a:rPr lang="uk-UA" sz="1600" dirty="0"/>
              <a:t>і </a:t>
            </a:r>
            <a:r>
              <a:rPr lang="en-US" sz="1600" dirty="0"/>
              <a:t>Circle) </a:t>
            </a:r>
            <a:r>
              <a:rPr lang="uk-UA" sz="1600" dirty="0"/>
              <a:t>повинні реалізувати цей метод на свій розсуд так, що виклик </a:t>
            </a:r>
            <a:r>
              <a:rPr lang="en-US" sz="1600" dirty="0" smtClean="0"/>
              <a:t>draw() </a:t>
            </a:r>
            <a:r>
              <a:rPr lang="uk-UA" sz="1600" dirty="0"/>
              <a:t>на об'єкті </a:t>
            </a:r>
            <a:r>
              <a:rPr lang="en-US" sz="1600" dirty="0"/>
              <a:t>Circle </a:t>
            </a:r>
            <a:r>
              <a:rPr lang="uk-UA" sz="1600" dirty="0"/>
              <a:t>призведе до малювання кола, а виклик </a:t>
            </a:r>
            <a:r>
              <a:rPr lang="en-US" sz="1600" dirty="0" smtClean="0"/>
              <a:t>draw() </a:t>
            </a:r>
            <a:r>
              <a:rPr lang="uk-UA" sz="1600" dirty="0"/>
              <a:t>на об'єкті </a:t>
            </a:r>
            <a:r>
              <a:rPr lang="en-US" sz="1600" dirty="0"/>
              <a:t>Rectangle - </a:t>
            </a:r>
            <a:r>
              <a:rPr lang="uk-UA" sz="1600" dirty="0"/>
              <a:t>до малювання прямокутника. </a:t>
            </a:r>
            <a:endParaRPr lang="uk-UA" sz="1600" dirty="0" smtClean="0"/>
          </a:p>
        </p:txBody>
      </p:sp>
    </p:spTree>
    <p:extLst>
      <p:ext uri="{BB962C8B-B14F-4D97-AF65-F5344CB8AC3E}">
        <p14:creationId xmlns:p14="http://schemas.microsoft.com/office/powerpoint/2010/main" val="408615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/>
              <a:t>Об'єкт </a:t>
            </a:r>
            <a:r>
              <a:rPr lang="en-US" sz="1600" dirty="0"/>
              <a:t>Controller </a:t>
            </a:r>
            <a:r>
              <a:rPr lang="uk-UA" sz="1600" dirty="0"/>
              <a:t>містить список фігур </a:t>
            </a:r>
            <a:r>
              <a:rPr lang="en-US" sz="1600" dirty="0" err="1"/>
              <a:t>ShapesList</a:t>
            </a:r>
            <a:r>
              <a:rPr lang="en-US" sz="1600" dirty="0"/>
              <a:t>, </a:t>
            </a:r>
            <a:r>
              <a:rPr lang="uk-UA" sz="1600" dirty="0"/>
              <a:t>в якому можуть міститися як прямокутники, так і кола. Реалізувати метод відтворення всіх фігур </a:t>
            </a:r>
            <a:r>
              <a:rPr lang="en-US" sz="1600" dirty="0" err="1" smtClean="0"/>
              <a:t>drawAllShapes</a:t>
            </a:r>
            <a:r>
              <a:rPr lang="en-US" sz="1600" dirty="0" smtClean="0"/>
              <a:t>() </a:t>
            </a:r>
            <a:r>
              <a:rPr lang="uk-UA" sz="1600" dirty="0"/>
              <a:t>можна 2 способами: </a:t>
            </a:r>
            <a:r>
              <a:rPr lang="uk-UA" sz="1600" b="1" i="1" dirty="0"/>
              <a:t>в процедурному </a:t>
            </a:r>
            <a:r>
              <a:rPr lang="uk-UA" sz="1600" b="1" i="1" dirty="0" smtClean="0"/>
              <a:t>стилі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 smtClean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 smtClean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 smtClean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 smtClean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 smtClean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 smtClean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b="1" i="1" dirty="0" smtClean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 і </a:t>
            </a:r>
            <a:r>
              <a:rPr lang="uk-UA" sz="1600" b="1" i="1" dirty="0" smtClean="0"/>
              <a:t>об'єктно-орієнтованому</a:t>
            </a:r>
            <a:r>
              <a:rPr lang="uk-UA" sz="1600" dirty="0"/>
              <a:t> </a:t>
            </a:r>
            <a:r>
              <a:rPr lang="uk-UA" sz="1600" dirty="0" smtClean="0"/>
              <a:t>стилі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070" y="855294"/>
            <a:ext cx="7155420" cy="289310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Припустимо, що в процедурному підході інформація про фігуру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зберігається в словнику з відповідними ключами і зазначенням типу, наприклад,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{'x1': 5, 'y1': 0, 'x2': 3, 'y2': 6, 'type': "Прямокутник"} для прямокутника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drawAllShapes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shape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shapeList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shape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"type"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"Прямокутник"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draw_rectangle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shape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"x1"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shape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"y1"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shape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"x2"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shape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"y2"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shape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"type"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"Коло"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draw_circle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shape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"x"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shape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"y"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shape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І так для кожної нової фігури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# А ще може бути багато операцій: масштабування, пермещенія ... 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1070" y="4549588"/>
            <a:ext cx="5605317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drawAllShapes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shape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shapeList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shape сам вирішує як себе намалювати в залежності від 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свого класу і внутрішньої реалізації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shape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draw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Поява нової фігури не змінить (!) цей код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3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95" y="144855"/>
            <a:ext cx="11787612" cy="659092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800" b="1" dirty="0" smtClean="0"/>
              <a:t>Створення </a:t>
            </a:r>
            <a:r>
              <a:rPr lang="uk-UA" sz="1800" b="1" dirty="0"/>
              <a:t>класу </a:t>
            </a:r>
            <a:endParaRPr lang="uk-UA" sz="1800" b="1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8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Python </a:t>
            </a:r>
            <a:r>
              <a:rPr lang="uk-UA" sz="1600" dirty="0"/>
              <a:t>дозволяє створювати власні класи, що володіють </a:t>
            </a:r>
            <a:r>
              <a:rPr lang="uk-UA" sz="1600" dirty="0" smtClean="0"/>
              <a:t>довільним функціоналом. </a:t>
            </a:r>
            <a:endParaRPr lang="en-US" sz="1600" dirty="0" smtClean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/>
              <a:t>Що каже про класи </a:t>
            </a:r>
            <a:r>
              <a:rPr lang="en-US" sz="1600" dirty="0" smtClean="0"/>
              <a:t>PEP-8:</a:t>
            </a:r>
            <a:endParaRPr lang="uk-UA" sz="1600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i="1" dirty="0"/>
              <a:t>для імен класів використовуйте регістр </a:t>
            </a:r>
            <a:r>
              <a:rPr lang="en-US" sz="1600" i="1" dirty="0" err="1" smtClean="0"/>
              <a:t>CamelCase</a:t>
            </a:r>
            <a:r>
              <a:rPr lang="en-US" sz="1600" i="1" dirty="0" smtClean="0"/>
              <a:t>: </a:t>
            </a:r>
            <a:r>
              <a:rPr lang="en-US" sz="1600" b="1" dirty="0" err="1"/>
              <a:t>MyPoint</a:t>
            </a:r>
            <a:r>
              <a:rPr lang="en-US" sz="1600" i="1" dirty="0"/>
              <a:t>, </a:t>
            </a:r>
            <a:r>
              <a:rPr lang="en-US" sz="1600" b="1" dirty="0" err="1"/>
              <a:t>UserBankAccount</a:t>
            </a:r>
            <a:r>
              <a:rPr lang="en-US" sz="1600" i="1" dirty="0"/>
              <a:t>; </a:t>
            </a:r>
            <a:endParaRPr lang="uk-UA" sz="1600" i="1" dirty="0" smtClean="0"/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i="1" dirty="0" smtClean="0"/>
              <a:t>використовуйте </a:t>
            </a:r>
            <a:r>
              <a:rPr lang="en-US" sz="1600" b="1" i="1" dirty="0" err="1" smtClean="0"/>
              <a:t>docstring</a:t>
            </a:r>
            <a:r>
              <a:rPr lang="uk-UA" sz="1600" i="1" dirty="0" smtClean="0"/>
              <a:t>.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uk-UA" sz="1600" i="1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Створення класу починається з ключового слова </a:t>
            </a:r>
            <a:r>
              <a:rPr lang="ru-RU" sz="1600" b="1" dirty="0"/>
              <a:t>class</a:t>
            </a:r>
            <a:r>
              <a:rPr lang="ru-RU" sz="1600" dirty="0"/>
              <a:t> і </a:t>
            </a:r>
            <a:r>
              <a:rPr lang="ru-RU" sz="1600" dirty="0" smtClean="0"/>
              <a:t>зазначення </a:t>
            </a:r>
            <a:r>
              <a:rPr lang="ru-RU" sz="1600" dirty="0"/>
              <a:t>імені класу. </a:t>
            </a:r>
            <a:endParaRPr lang="en-US" sz="1600" i="1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069" y="2330090"/>
            <a:ext cx="3819956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"""Точка на площині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Цей напис і є docstring"""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pass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створення об’єкту (єкземпляру класа)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 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9" y="5114524"/>
            <a:ext cx="3886200" cy="504825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72404" y="3932446"/>
            <a:ext cx="1443024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pass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Point2D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   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 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9029" y="2474789"/>
            <a:ext cx="49069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Цей код можна записати і так. Але є різниця як він себе поведе, коли модуль (файл з кодом), що містить </a:t>
            </a:r>
            <a:r>
              <a:rPr lang="uk-UA" sz="1600" dirty="0" smtClean="0"/>
              <a:t>наш </a:t>
            </a:r>
            <a:r>
              <a:rPr lang="ru-RU" sz="1600" dirty="0" smtClean="0"/>
              <a:t>клас </a:t>
            </a:r>
            <a:r>
              <a:rPr lang="en-US" sz="1600" b="1" i="1" dirty="0" smtClean="0"/>
              <a:t>Point2D </a:t>
            </a:r>
            <a:r>
              <a:rPr lang="ru-RU" sz="1600" b="1" i="1" dirty="0" smtClean="0"/>
              <a:t> </a:t>
            </a:r>
            <a:r>
              <a:rPr lang="ru-RU" sz="1600" dirty="0" smtClean="0"/>
              <a:t>імпортують в інший модуль (файл), щоб використати його там.</a:t>
            </a:r>
          </a:p>
          <a:p>
            <a:r>
              <a:rPr lang="ru-RU" sz="1600" dirty="0" smtClean="0"/>
              <a:t>А так, зазвичай, і працюють з ООП в </a:t>
            </a:r>
            <a:r>
              <a:rPr lang="en-US" sz="1600" dirty="0" smtClean="0"/>
              <a:t>Python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67793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</TotalTime>
  <Words>8100</Words>
  <Application>Microsoft Office PowerPoint</Application>
  <PresentationFormat>Widescreen</PresentationFormat>
  <Paragraphs>754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JetBrains Mono</vt:lpstr>
      <vt:lpstr>Office Theme</vt:lpstr>
      <vt:lpstr> ЛЕКЦІЇ 6-7  Об’єктно-орієнтоване програмування  в мові Python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з файлами  в Python</dc:title>
  <dc:creator>Пользователь Windows</dc:creator>
  <cp:lastModifiedBy>Пользователь Windows</cp:lastModifiedBy>
  <cp:revision>277</cp:revision>
  <dcterms:created xsi:type="dcterms:W3CDTF">2020-12-19T15:10:55Z</dcterms:created>
  <dcterms:modified xsi:type="dcterms:W3CDTF">2022-10-11T06:41:18Z</dcterms:modified>
</cp:coreProperties>
</file>