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77" r:id="rId7"/>
    <p:sldId id="263" r:id="rId8"/>
    <p:sldId id="264" r:id="rId9"/>
    <p:sldId id="265" r:id="rId10"/>
    <p:sldId id="266" r:id="rId11"/>
    <p:sldId id="267" r:id="rId12"/>
    <p:sldId id="268" r:id="rId13"/>
    <p:sldId id="278" r:id="rId14"/>
    <p:sldId id="269" r:id="rId15"/>
    <p:sldId id="270" r:id="rId16"/>
    <p:sldId id="271" r:id="rId17"/>
    <p:sldId id="272" r:id="rId18"/>
    <p:sldId id="279" r:id="rId19"/>
    <p:sldId id="273" r:id="rId20"/>
    <p:sldId id="274"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C2460100-0643-40D5-94D4-5B6EF7A3F500}"/>
    <pc:docChg chg="undo custSel addSld delSld modSld">
      <pc:chgData name="Iryna Abramova" userId="cf8a27de836524f0" providerId="LiveId" clId="{C2460100-0643-40D5-94D4-5B6EF7A3F500}" dt="2024-09-19T06:17:50.979" v="1300" actId="1076"/>
      <pc:docMkLst>
        <pc:docMk/>
      </pc:docMkLst>
      <pc:sldChg chg="addSp delSp modSp mod">
        <pc:chgData name="Iryna Abramova" userId="cf8a27de836524f0" providerId="LiveId" clId="{C2460100-0643-40D5-94D4-5B6EF7A3F500}" dt="2024-09-18T14:12:41.350" v="721" actId="20577"/>
        <pc:sldMkLst>
          <pc:docMk/>
          <pc:sldMk cId="957568469" sldId="256"/>
        </pc:sldMkLst>
        <pc:spChg chg="del">
          <ac:chgData name="Iryna Abramova" userId="cf8a27de836524f0" providerId="LiveId" clId="{C2460100-0643-40D5-94D4-5B6EF7A3F500}" dt="2024-09-17T07:46:47.041" v="5" actId="478"/>
          <ac:spMkLst>
            <pc:docMk/>
            <pc:sldMk cId="957568469" sldId="256"/>
            <ac:spMk id="2" creationId="{19D2F950-37B2-4E41-B1D4-C8EF915842FB}"/>
          </ac:spMkLst>
        </pc:spChg>
        <pc:spChg chg="del">
          <ac:chgData name="Iryna Abramova" userId="cf8a27de836524f0" providerId="LiveId" clId="{C2460100-0643-40D5-94D4-5B6EF7A3F500}" dt="2024-09-17T07:46:32.994" v="3" actId="478"/>
          <ac:spMkLst>
            <pc:docMk/>
            <pc:sldMk cId="957568469" sldId="256"/>
            <ac:spMk id="3" creationId="{E8A1ABFF-D462-49FB-A9D5-DDA272FEE33A}"/>
          </ac:spMkLst>
        </pc:spChg>
        <pc:spChg chg="add mod">
          <ac:chgData name="Iryna Abramova" userId="cf8a27de836524f0" providerId="LiveId" clId="{C2460100-0643-40D5-94D4-5B6EF7A3F500}" dt="2024-09-18T14:12:41.350" v="721" actId="20577"/>
          <ac:spMkLst>
            <pc:docMk/>
            <pc:sldMk cId="957568469" sldId="256"/>
            <ac:spMk id="6" creationId="{F0994C77-3469-474F-A9B9-80E0A720B059}"/>
          </ac:spMkLst>
        </pc:spChg>
        <pc:graphicFrameChg chg="add del mod">
          <ac:chgData name="Iryna Abramova" userId="cf8a27de836524f0" providerId="LiveId" clId="{C2460100-0643-40D5-94D4-5B6EF7A3F500}" dt="2024-09-17T07:46:26.432" v="2" actId="478"/>
          <ac:graphicFrameMkLst>
            <pc:docMk/>
            <pc:sldMk cId="957568469" sldId="256"/>
            <ac:graphicFrameMk id="4" creationId="{49FD458F-5C2A-4981-BA8D-C757C914ADFE}"/>
          </ac:graphicFrameMkLst>
        </pc:graphicFrameChg>
      </pc:sldChg>
      <pc:sldChg chg="addSp modSp new mod">
        <pc:chgData name="Iryna Abramova" userId="cf8a27de836524f0" providerId="LiveId" clId="{C2460100-0643-40D5-94D4-5B6EF7A3F500}" dt="2024-09-18T09:33:42.517" v="460" actId="113"/>
        <pc:sldMkLst>
          <pc:docMk/>
          <pc:sldMk cId="787464457" sldId="257"/>
        </pc:sldMkLst>
        <pc:spChg chg="add mod">
          <ac:chgData name="Iryna Abramova" userId="cf8a27de836524f0" providerId="LiveId" clId="{C2460100-0643-40D5-94D4-5B6EF7A3F500}" dt="2024-09-18T09:33:42.517" v="460" actId="113"/>
          <ac:spMkLst>
            <pc:docMk/>
            <pc:sldMk cId="787464457" sldId="257"/>
            <ac:spMk id="3" creationId="{BFE4EC61-EC96-4A6C-AB6B-14F7947AD5C6}"/>
          </ac:spMkLst>
        </pc:spChg>
      </pc:sldChg>
      <pc:sldChg chg="addSp modSp new del mod">
        <pc:chgData name="Iryna Abramova" userId="cf8a27de836524f0" providerId="LiveId" clId="{C2460100-0643-40D5-94D4-5B6EF7A3F500}" dt="2024-09-18T09:23:53.333" v="447" actId="47"/>
        <pc:sldMkLst>
          <pc:docMk/>
          <pc:sldMk cId="2046496556" sldId="258"/>
        </pc:sldMkLst>
        <pc:spChg chg="add mod">
          <ac:chgData name="Iryna Abramova" userId="cf8a27de836524f0" providerId="LiveId" clId="{C2460100-0643-40D5-94D4-5B6EF7A3F500}" dt="2024-09-18T08:23:11.603" v="408" actId="20577"/>
          <ac:spMkLst>
            <pc:docMk/>
            <pc:sldMk cId="2046496556" sldId="258"/>
            <ac:spMk id="3" creationId="{F91DDA3C-4581-4ACB-9271-8DE9365AB4D1}"/>
          </ac:spMkLst>
        </pc:spChg>
      </pc:sldChg>
      <pc:sldChg chg="addSp modSp new del mod">
        <pc:chgData name="Iryna Abramova" userId="cf8a27de836524f0" providerId="LiveId" clId="{C2460100-0643-40D5-94D4-5B6EF7A3F500}" dt="2024-09-18T09:23:54.469" v="448" actId="47"/>
        <pc:sldMkLst>
          <pc:docMk/>
          <pc:sldMk cId="4168810236" sldId="259"/>
        </pc:sldMkLst>
        <pc:spChg chg="add mod">
          <ac:chgData name="Iryna Abramova" userId="cf8a27de836524f0" providerId="LiveId" clId="{C2460100-0643-40D5-94D4-5B6EF7A3F500}" dt="2024-09-18T09:20:41.856" v="446" actId="1076"/>
          <ac:spMkLst>
            <pc:docMk/>
            <pc:sldMk cId="4168810236" sldId="259"/>
            <ac:spMk id="3" creationId="{0024CF8B-1021-4412-AA06-DF43292C5DF9}"/>
          </ac:spMkLst>
        </pc:spChg>
      </pc:sldChg>
      <pc:sldChg chg="addSp delSp modSp new mod">
        <pc:chgData name="Iryna Abramova" userId="cf8a27de836524f0" providerId="LiveId" clId="{C2460100-0643-40D5-94D4-5B6EF7A3F500}" dt="2024-09-19T05:53:40.381" v="878" actId="20577"/>
        <pc:sldMkLst>
          <pc:docMk/>
          <pc:sldMk cId="3086277982" sldId="260"/>
        </pc:sldMkLst>
        <pc:spChg chg="add del mod">
          <ac:chgData name="Iryna Abramova" userId="cf8a27de836524f0" providerId="LiveId" clId="{C2460100-0643-40D5-94D4-5B6EF7A3F500}" dt="2024-09-18T08:33:10.377" v="438" actId="478"/>
          <ac:spMkLst>
            <pc:docMk/>
            <pc:sldMk cId="3086277982" sldId="260"/>
            <ac:spMk id="2" creationId="{717BB44A-EE9E-46B6-BC5D-E7CDF7203F4F}"/>
          </ac:spMkLst>
        </pc:spChg>
        <pc:spChg chg="add del">
          <ac:chgData name="Iryna Abramova" userId="cf8a27de836524f0" providerId="LiveId" clId="{C2460100-0643-40D5-94D4-5B6EF7A3F500}" dt="2024-09-18T08:29:48.472" v="436" actId="478"/>
          <ac:spMkLst>
            <pc:docMk/>
            <pc:sldMk cId="3086277982" sldId="260"/>
            <ac:spMk id="3" creationId="{A553686A-E370-4E98-96B2-7FC2606EC7F4}"/>
          </ac:spMkLst>
        </pc:spChg>
        <pc:spChg chg="add del">
          <ac:chgData name="Iryna Abramova" userId="cf8a27de836524f0" providerId="LiveId" clId="{C2460100-0643-40D5-94D4-5B6EF7A3F500}" dt="2024-09-18T08:33:11.755" v="439" actId="478"/>
          <ac:spMkLst>
            <pc:docMk/>
            <pc:sldMk cId="3086277982" sldId="260"/>
            <ac:spMk id="4" creationId="{04AE75FC-6490-4432-A0B6-E6341FECEB95}"/>
          </ac:spMkLst>
        </pc:spChg>
        <pc:spChg chg="add mod">
          <ac:chgData name="Iryna Abramova" userId="cf8a27de836524f0" providerId="LiveId" clId="{C2460100-0643-40D5-94D4-5B6EF7A3F500}" dt="2024-09-19T05:53:40.381" v="878" actId="20577"/>
          <ac:spMkLst>
            <pc:docMk/>
            <pc:sldMk cId="3086277982" sldId="260"/>
            <ac:spMk id="6" creationId="{AFB3B2F6-69BA-46DB-AA90-87B54540FEAB}"/>
          </ac:spMkLst>
        </pc:spChg>
      </pc:sldChg>
      <pc:sldChg chg="addSp modSp new mod setBg">
        <pc:chgData name="Iryna Abramova" userId="cf8a27de836524f0" providerId="LiveId" clId="{C2460100-0643-40D5-94D4-5B6EF7A3F500}" dt="2024-09-18T09:55:05.701" v="589" actId="113"/>
        <pc:sldMkLst>
          <pc:docMk/>
          <pc:sldMk cId="3666129944" sldId="261"/>
        </pc:sldMkLst>
        <pc:spChg chg="add mod">
          <ac:chgData name="Iryna Abramova" userId="cf8a27de836524f0" providerId="LiveId" clId="{C2460100-0643-40D5-94D4-5B6EF7A3F500}" dt="2024-09-18T09:55:05.701" v="589" actId="113"/>
          <ac:spMkLst>
            <pc:docMk/>
            <pc:sldMk cId="3666129944" sldId="261"/>
            <ac:spMk id="3" creationId="{9CBBBF94-03F8-459E-923A-7370EB706EF1}"/>
          </ac:spMkLst>
        </pc:spChg>
      </pc:sldChg>
      <pc:sldChg chg="addSp modSp new mod">
        <pc:chgData name="Iryna Abramova" userId="cf8a27de836524f0" providerId="LiveId" clId="{C2460100-0643-40D5-94D4-5B6EF7A3F500}" dt="2024-09-19T05:58:34.569" v="1052" actId="14100"/>
        <pc:sldMkLst>
          <pc:docMk/>
          <pc:sldMk cId="2439673524" sldId="262"/>
        </pc:sldMkLst>
        <pc:spChg chg="add mod">
          <ac:chgData name="Iryna Abramova" userId="cf8a27de836524f0" providerId="LiveId" clId="{C2460100-0643-40D5-94D4-5B6EF7A3F500}" dt="2024-09-19T05:55:49.400" v="885" actId="20577"/>
          <ac:spMkLst>
            <pc:docMk/>
            <pc:sldMk cId="2439673524" sldId="262"/>
            <ac:spMk id="3" creationId="{775D64D3-C22C-453E-940E-FDD1253B2DD0}"/>
          </ac:spMkLst>
        </pc:spChg>
        <pc:graphicFrameChg chg="add mod modGraphic">
          <ac:chgData name="Iryna Abramova" userId="cf8a27de836524f0" providerId="LiveId" clId="{C2460100-0643-40D5-94D4-5B6EF7A3F500}" dt="2024-09-19T05:58:34.569" v="1052" actId="14100"/>
          <ac:graphicFrameMkLst>
            <pc:docMk/>
            <pc:sldMk cId="2439673524" sldId="262"/>
            <ac:graphicFrameMk id="2" creationId="{172DEBAF-9DB5-462F-92CF-8F25B5137E07}"/>
          </ac:graphicFrameMkLst>
        </pc:graphicFrameChg>
      </pc:sldChg>
      <pc:sldChg chg="addSp modSp new mod">
        <pc:chgData name="Iryna Abramova" userId="cf8a27de836524f0" providerId="LiveId" clId="{C2460100-0643-40D5-94D4-5B6EF7A3F500}" dt="2024-09-18T14:26:46.165" v="851" actId="20577"/>
        <pc:sldMkLst>
          <pc:docMk/>
          <pc:sldMk cId="3408060653" sldId="263"/>
        </pc:sldMkLst>
        <pc:spChg chg="add mod">
          <ac:chgData name="Iryna Abramova" userId="cf8a27de836524f0" providerId="LiveId" clId="{C2460100-0643-40D5-94D4-5B6EF7A3F500}" dt="2024-09-18T14:26:46.165" v="851" actId="20577"/>
          <ac:spMkLst>
            <pc:docMk/>
            <pc:sldMk cId="3408060653" sldId="263"/>
            <ac:spMk id="3" creationId="{3D2250C5-8285-4FC3-BE40-863E73BF9161}"/>
          </ac:spMkLst>
        </pc:spChg>
      </pc:sldChg>
      <pc:sldChg chg="addSp modSp new mod">
        <pc:chgData name="Iryna Abramova" userId="cf8a27de836524f0" providerId="LiveId" clId="{C2460100-0643-40D5-94D4-5B6EF7A3F500}" dt="2024-09-18T14:27:06.121" v="854" actId="114"/>
        <pc:sldMkLst>
          <pc:docMk/>
          <pc:sldMk cId="2843368262" sldId="264"/>
        </pc:sldMkLst>
        <pc:spChg chg="add mod">
          <ac:chgData name="Iryna Abramova" userId="cf8a27de836524f0" providerId="LiveId" clId="{C2460100-0643-40D5-94D4-5B6EF7A3F500}" dt="2024-09-18T14:27:06.121" v="854" actId="114"/>
          <ac:spMkLst>
            <pc:docMk/>
            <pc:sldMk cId="2843368262" sldId="264"/>
            <ac:spMk id="3" creationId="{B83756B9-250C-41B8-90BC-45212726ECE9}"/>
          </ac:spMkLst>
        </pc:spChg>
      </pc:sldChg>
      <pc:sldChg chg="addSp modSp new mod">
        <pc:chgData name="Iryna Abramova" userId="cf8a27de836524f0" providerId="LiveId" clId="{C2460100-0643-40D5-94D4-5B6EF7A3F500}" dt="2024-09-18T14:09:13.009" v="668" actId="255"/>
        <pc:sldMkLst>
          <pc:docMk/>
          <pc:sldMk cId="3467391061" sldId="265"/>
        </pc:sldMkLst>
        <pc:spChg chg="add mod">
          <ac:chgData name="Iryna Abramova" userId="cf8a27de836524f0" providerId="LiveId" clId="{C2460100-0643-40D5-94D4-5B6EF7A3F500}" dt="2024-09-18T14:09:13.009" v="668" actId="255"/>
          <ac:spMkLst>
            <pc:docMk/>
            <pc:sldMk cId="3467391061" sldId="265"/>
            <ac:spMk id="3" creationId="{AA7EBF19-C2AA-45AE-9A4B-94C96A423720}"/>
          </ac:spMkLst>
        </pc:spChg>
      </pc:sldChg>
      <pc:sldChg chg="addSp modSp new mod">
        <pc:chgData name="Iryna Abramova" userId="cf8a27de836524f0" providerId="LiveId" clId="{C2460100-0643-40D5-94D4-5B6EF7A3F500}" dt="2024-09-18T14:11:54.459" v="687" actId="20577"/>
        <pc:sldMkLst>
          <pc:docMk/>
          <pc:sldMk cId="4105218611" sldId="266"/>
        </pc:sldMkLst>
        <pc:spChg chg="add mod">
          <ac:chgData name="Iryna Abramova" userId="cf8a27de836524f0" providerId="LiveId" clId="{C2460100-0643-40D5-94D4-5B6EF7A3F500}" dt="2024-09-18T14:11:54.459" v="687" actId="20577"/>
          <ac:spMkLst>
            <pc:docMk/>
            <pc:sldMk cId="4105218611" sldId="266"/>
            <ac:spMk id="3" creationId="{F4C93E47-A7DA-4E23-8E38-36F3AF56BA68}"/>
          </ac:spMkLst>
        </pc:spChg>
      </pc:sldChg>
      <pc:sldChg chg="addSp modSp new mod">
        <pc:chgData name="Iryna Abramova" userId="cf8a27de836524f0" providerId="LiveId" clId="{C2460100-0643-40D5-94D4-5B6EF7A3F500}" dt="2024-09-18T14:11:25.719" v="685" actId="123"/>
        <pc:sldMkLst>
          <pc:docMk/>
          <pc:sldMk cId="475752267" sldId="267"/>
        </pc:sldMkLst>
        <pc:spChg chg="add mod">
          <ac:chgData name="Iryna Abramova" userId="cf8a27de836524f0" providerId="LiveId" clId="{C2460100-0643-40D5-94D4-5B6EF7A3F500}" dt="2024-09-18T14:11:25.719" v="685" actId="123"/>
          <ac:spMkLst>
            <pc:docMk/>
            <pc:sldMk cId="475752267" sldId="267"/>
            <ac:spMk id="3" creationId="{AF087F50-A7A6-4BB1-AAAF-1600419274D6}"/>
          </ac:spMkLst>
        </pc:spChg>
      </pc:sldChg>
      <pc:sldChg chg="addSp modSp new mod">
        <pc:chgData name="Iryna Abramova" userId="cf8a27de836524f0" providerId="LiveId" clId="{C2460100-0643-40D5-94D4-5B6EF7A3F500}" dt="2024-09-19T06:17:50.979" v="1300" actId="1076"/>
        <pc:sldMkLst>
          <pc:docMk/>
          <pc:sldMk cId="3256328519" sldId="268"/>
        </pc:sldMkLst>
        <pc:spChg chg="add mod">
          <ac:chgData name="Iryna Abramova" userId="cf8a27de836524f0" providerId="LiveId" clId="{C2460100-0643-40D5-94D4-5B6EF7A3F500}" dt="2024-09-18T14:13:31.384" v="729" actId="122"/>
          <ac:spMkLst>
            <pc:docMk/>
            <pc:sldMk cId="3256328519" sldId="268"/>
            <ac:spMk id="3" creationId="{3D9E55E2-7A4A-4EE3-8E65-5409B562FCE8}"/>
          </ac:spMkLst>
        </pc:spChg>
        <pc:spChg chg="add mod">
          <ac:chgData name="Iryna Abramova" userId="cf8a27de836524f0" providerId="LiveId" clId="{C2460100-0643-40D5-94D4-5B6EF7A3F500}" dt="2024-09-19T06:17:50.979" v="1300" actId="1076"/>
          <ac:spMkLst>
            <pc:docMk/>
            <pc:sldMk cId="3256328519" sldId="268"/>
            <ac:spMk id="5" creationId="{9CAE866D-5016-412A-AFEB-7A41F1FDBB54}"/>
          </ac:spMkLst>
        </pc:spChg>
        <pc:graphicFrameChg chg="add mod modGraphic">
          <ac:chgData name="Iryna Abramova" userId="cf8a27de836524f0" providerId="LiveId" clId="{C2460100-0643-40D5-94D4-5B6EF7A3F500}" dt="2024-09-19T06:17:43.884" v="1299" actId="14100"/>
          <ac:graphicFrameMkLst>
            <pc:docMk/>
            <pc:sldMk cId="3256328519" sldId="268"/>
            <ac:graphicFrameMk id="2" creationId="{63B48205-7E76-47FA-BA66-C921D33C789D}"/>
          </ac:graphicFrameMkLst>
        </pc:graphicFrameChg>
      </pc:sldChg>
      <pc:sldChg chg="addSp modSp new mod">
        <pc:chgData name="Iryna Abramova" userId="cf8a27de836524f0" providerId="LiveId" clId="{C2460100-0643-40D5-94D4-5B6EF7A3F500}" dt="2024-09-19T06:07:12.897" v="1072" actId="20577"/>
        <pc:sldMkLst>
          <pc:docMk/>
          <pc:sldMk cId="4123341680" sldId="269"/>
        </pc:sldMkLst>
        <pc:spChg chg="add mod">
          <ac:chgData name="Iryna Abramova" userId="cf8a27de836524f0" providerId="LiveId" clId="{C2460100-0643-40D5-94D4-5B6EF7A3F500}" dt="2024-09-19T06:07:12.897" v="1072" actId="20577"/>
          <ac:spMkLst>
            <pc:docMk/>
            <pc:sldMk cId="4123341680" sldId="269"/>
            <ac:spMk id="3" creationId="{E1FD192A-5066-4729-A8DD-CB3A8465E3F4}"/>
          </ac:spMkLst>
        </pc:spChg>
      </pc:sldChg>
      <pc:sldChg chg="addSp modSp new mod">
        <pc:chgData name="Iryna Abramova" userId="cf8a27de836524f0" providerId="LiveId" clId="{C2460100-0643-40D5-94D4-5B6EF7A3F500}" dt="2024-09-19T06:08:23.476" v="1132" actId="114"/>
        <pc:sldMkLst>
          <pc:docMk/>
          <pc:sldMk cId="2092581907" sldId="270"/>
        </pc:sldMkLst>
        <pc:spChg chg="add mod">
          <ac:chgData name="Iryna Abramova" userId="cf8a27de836524f0" providerId="LiveId" clId="{C2460100-0643-40D5-94D4-5B6EF7A3F500}" dt="2024-09-19T06:08:23.476" v="1132" actId="114"/>
          <ac:spMkLst>
            <pc:docMk/>
            <pc:sldMk cId="2092581907" sldId="270"/>
            <ac:spMk id="3" creationId="{C60C672D-94A0-4FFB-A59D-5FC08E1D5228}"/>
          </ac:spMkLst>
        </pc:spChg>
      </pc:sldChg>
      <pc:sldChg chg="addSp modSp new mod">
        <pc:chgData name="Iryna Abramova" userId="cf8a27de836524f0" providerId="LiveId" clId="{C2460100-0643-40D5-94D4-5B6EF7A3F500}" dt="2024-09-19T06:09:00.196" v="1151" actId="5793"/>
        <pc:sldMkLst>
          <pc:docMk/>
          <pc:sldMk cId="3142253603" sldId="271"/>
        </pc:sldMkLst>
        <pc:spChg chg="add mod">
          <ac:chgData name="Iryna Abramova" userId="cf8a27de836524f0" providerId="LiveId" clId="{C2460100-0643-40D5-94D4-5B6EF7A3F500}" dt="2024-09-19T06:09:00.196" v="1151" actId="5793"/>
          <ac:spMkLst>
            <pc:docMk/>
            <pc:sldMk cId="3142253603" sldId="271"/>
            <ac:spMk id="3" creationId="{9174D46F-0D99-43A7-9870-B1ACDDB916FF}"/>
          </ac:spMkLst>
        </pc:spChg>
      </pc:sldChg>
      <pc:sldChg chg="addSp modSp new mod">
        <pc:chgData name="Iryna Abramova" userId="cf8a27de836524f0" providerId="LiveId" clId="{C2460100-0643-40D5-94D4-5B6EF7A3F500}" dt="2024-09-19T06:16:15.072" v="1252" actId="113"/>
        <pc:sldMkLst>
          <pc:docMk/>
          <pc:sldMk cId="1084221737" sldId="272"/>
        </pc:sldMkLst>
        <pc:spChg chg="add mod">
          <ac:chgData name="Iryna Abramova" userId="cf8a27de836524f0" providerId="LiveId" clId="{C2460100-0643-40D5-94D4-5B6EF7A3F500}" dt="2024-09-19T06:16:15.072" v="1252" actId="113"/>
          <ac:spMkLst>
            <pc:docMk/>
            <pc:sldMk cId="1084221737" sldId="272"/>
            <ac:spMk id="3" creationId="{0C6BE83C-502A-46AC-A6E3-7640F114CC90}"/>
          </ac:spMkLst>
        </pc:spChg>
      </pc:sldChg>
      <pc:sldChg chg="addSp modSp new mod">
        <pc:chgData name="Iryna Abramova" userId="cf8a27de836524f0" providerId="LiveId" clId="{C2460100-0643-40D5-94D4-5B6EF7A3F500}" dt="2024-09-19T06:15:38.343" v="1224" actId="114"/>
        <pc:sldMkLst>
          <pc:docMk/>
          <pc:sldMk cId="1839608352" sldId="273"/>
        </pc:sldMkLst>
        <pc:spChg chg="add mod">
          <ac:chgData name="Iryna Abramova" userId="cf8a27de836524f0" providerId="LiveId" clId="{C2460100-0643-40D5-94D4-5B6EF7A3F500}" dt="2024-09-19T06:15:38.343" v="1224" actId="114"/>
          <ac:spMkLst>
            <pc:docMk/>
            <pc:sldMk cId="1839608352" sldId="273"/>
            <ac:spMk id="3" creationId="{1A95F85F-5EE5-40BB-917F-38961D5A66BD}"/>
          </ac:spMkLst>
        </pc:spChg>
      </pc:sldChg>
      <pc:sldChg chg="addSp modSp new mod">
        <pc:chgData name="Iryna Abramova" userId="cf8a27de836524f0" providerId="LiveId" clId="{C2460100-0643-40D5-94D4-5B6EF7A3F500}" dt="2024-09-19T06:16:33.726" v="1254" actId="114"/>
        <pc:sldMkLst>
          <pc:docMk/>
          <pc:sldMk cId="1344224238" sldId="274"/>
        </pc:sldMkLst>
        <pc:spChg chg="add mod">
          <ac:chgData name="Iryna Abramova" userId="cf8a27de836524f0" providerId="LiveId" clId="{C2460100-0643-40D5-94D4-5B6EF7A3F500}" dt="2024-09-19T06:16:33.726" v="1254" actId="114"/>
          <ac:spMkLst>
            <pc:docMk/>
            <pc:sldMk cId="1344224238" sldId="274"/>
            <ac:spMk id="3" creationId="{BCA8DE0C-6084-4628-AA87-EA3D5020A76C}"/>
          </ac:spMkLst>
        </pc:spChg>
      </pc:sldChg>
      <pc:sldChg chg="addSp modSp new mod">
        <pc:chgData name="Iryna Abramova" userId="cf8a27de836524f0" providerId="LiveId" clId="{C2460100-0643-40D5-94D4-5B6EF7A3F500}" dt="2024-09-19T06:16:23.699" v="1253" actId="5793"/>
        <pc:sldMkLst>
          <pc:docMk/>
          <pc:sldMk cId="3781345074" sldId="275"/>
        </pc:sldMkLst>
        <pc:spChg chg="add mod">
          <ac:chgData name="Iryna Abramova" userId="cf8a27de836524f0" providerId="LiveId" clId="{C2460100-0643-40D5-94D4-5B6EF7A3F500}" dt="2024-09-19T06:16:23.699" v="1253" actId="5793"/>
          <ac:spMkLst>
            <pc:docMk/>
            <pc:sldMk cId="3781345074" sldId="275"/>
            <ac:spMk id="3" creationId="{47E56F7C-612A-4D89-BCD8-474432C88ADB}"/>
          </ac:spMkLst>
        </pc:spChg>
      </pc:sldChg>
      <pc:sldChg chg="addSp modSp new mod">
        <pc:chgData name="Iryna Abramova" userId="cf8a27de836524f0" providerId="LiveId" clId="{C2460100-0643-40D5-94D4-5B6EF7A3F500}" dt="2024-09-18T14:25:40.742" v="846" actId="114"/>
        <pc:sldMkLst>
          <pc:docMk/>
          <pc:sldMk cId="370032612" sldId="276"/>
        </pc:sldMkLst>
        <pc:spChg chg="add mod">
          <ac:chgData name="Iryna Abramova" userId="cf8a27de836524f0" providerId="LiveId" clId="{C2460100-0643-40D5-94D4-5B6EF7A3F500}" dt="2024-09-18T14:25:40.742" v="846" actId="114"/>
          <ac:spMkLst>
            <pc:docMk/>
            <pc:sldMk cId="370032612" sldId="276"/>
            <ac:spMk id="3" creationId="{291C8A0D-9AD3-45EB-A26F-43DF749C22ED}"/>
          </ac:spMkLst>
        </pc:spChg>
      </pc:sldChg>
      <pc:sldChg chg="addSp modSp new mod">
        <pc:chgData name="Iryna Abramova" userId="cf8a27de836524f0" providerId="LiveId" clId="{C2460100-0643-40D5-94D4-5B6EF7A3F500}" dt="2024-09-19T05:59:28.391" v="1054" actId="20577"/>
        <pc:sldMkLst>
          <pc:docMk/>
          <pc:sldMk cId="2846645467" sldId="277"/>
        </pc:sldMkLst>
        <pc:spChg chg="add mod">
          <ac:chgData name="Iryna Abramova" userId="cf8a27de836524f0" providerId="LiveId" clId="{C2460100-0643-40D5-94D4-5B6EF7A3F500}" dt="2024-09-19T05:59:28.391" v="1054" actId="20577"/>
          <ac:spMkLst>
            <pc:docMk/>
            <pc:sldMk cId="2846645467" sldId="277"/>
            <ac:spMk id="3" creationId="{21930E02-377E-4A55-9309-CACD02478A24}"/>
          </ac:spMkLst>
        </pc:spChg>
      </pc:sldChg>
      <pc:sldChg chg="addSp modSp new mod">
        <pc:chgData name="Iryna Abramova" userId="cf8a27de836524f0" providerId="LiveId" clId="{C2460100-0643-40D5-94D4-5B6EF7A3F500}" dt="2024-09-19T06:06:13.218" v="1061" actId="1076"/>
        <pc:sldMkLst>
          <pc:docMk/>
          <pc:sldMk cId="2828660079" sldId="278"/>
        </pc:sldMkLst>
        <pc:spChg chg="add mod">
          <ac:chgData name="Iryna Abramova" userId="cf8a27de836524f0" providerId="LiveId" clId="{C2460100-0643-40D5-94D4-5B6EF7A3F500}" dt="2024-09-19T06:06:13.218" v="1061" actId="1076"/>
          <ac:spMkLst>
            <pc:docMk/>
            <pc:sldMk cId="2828660079" sldId="278"/>
            <ac:spMk id="3" creationId="{B9798A85-1F34-4C39-AA59-11DF82E17795}"/>
          </ac:spMkLst>
        </pc:spChg>
      </pc:sldChg>
      <pc:sldChg chg="addSp modSp new mod">
        <pc:chgData name="Iryna Abramova" userId="cf8a27de836524f0" providerId="LiveId" clId="{C2460100-0643-40D5-94D4-5B6EF7A3F500}" dt="2024-09-19T06:15:17.228" v="1221" actId="114"/>
        <pc:sldMkLst>
          <pc:docMk/>
          <pc:sldMk cId="1489279572" sldId="279"/>
        </pc:sldMkLst>
        <pc:spChg chg="add mod">
          <ac:chgData name="Iryna Abramova" userId="cf8a27de836524f0" providerId="LiveId" clId="{C2460100-0643-40D5-94D4-5B6EF7A3F500}" dt="2024-09-19T06:15:17.228" v="1221" actId="114"/>
          <ac:spMkLst>
            <pc:docMk/>
            <pc:sldMk cId="1489279572" sldId="279"/>
            <ac:spMk id="3" creationId="{8BCA948D-73EA-4542-80F8-75FF7E476AC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DC917-F03E-4F06-B8BC-F0727414C9F8}" type="doc">
      <dgm:prSet loTypeId="urn:microsoft.com/office/officeart/2005/8/layout/pyramid2" loCatId="pyramid" qsTypeId="urn:microsoft.com/office/officeart/2005/8/quickstyle/simple1" qsCatId="simple" csTypeId="urn:microsoft.com/office/officeart/2005/8/colors/accent1_2" csCatId="accent1" phldr="1"/>
      <dgm:spPr/>
    </dgm:pt>
    <dgm:pt modelId="{7920C791-2AA3-40A0-AB35-6FAE42B375DD}">
      <dgm:prSet phldrT="[Текст]"/>
      <dgm:spPr/>
      <dgm:t>
        <a:bodyPr/>
        <a:lstStyle/>
        <a:p>
          <a:r>
            <a:rPr lang="uk-UA" dirty="0"/>
            <a:t>Сезонність та погодні умови</a:t>
          </a:r>
        </a:p>
      </dgm:t>
    </dgm:pt>
    <dgm:pt modelId="{8D5966A9-7B74-4125-A8D5-CC0B9C46AB94}" type="parTrans" cxnId="{6A4200C5-9DBB-4106-88B5-BF723BF5DAFB}">
      <dgm:prSet/>
      <dgm:spPr/>
      <dgm:t>
        <a:bodyPr/>
        <a:lstStyle/>
        <a:p>
          <a:endParaRPr lang="uk-UA"/>
        </a:p>
      </dgm:t>
    </dgm:pt>
    <dgm:pt modelId="{EE9C6DCF-D615-46ED-A199-450CC22FFD7A}" type="sibTrans" cxnId="{6A4200C5-9DBB-4106-88B5-BF723BF5DAFB}">
      <dgm:prSet/>
      <dgm:spPr/>
      <dgm:t>
        <a:bodyPr/>
        <a:lstStyle/>
        <a:p>
          <a:endParaRPr lang="uk-UA"/>
        </a:p>
      </dgm:t>
    </dgm:pt>
    <dgm:pt modelId="{F02BCCB0-62F2-4E9A-A4CC-DFD71D7CCAEF}">
      <dgm:prSet phldrT="[Текст]"/>
      <dgm:spPr/>
      <dgm:t>
        <a:bodyPr/>
        <a:lstStyle/>
        <a:p>
          <a:r>
            <a:rPr lang="uk-UA" dirty="0"/>
            <a:t>Міжнародний вплив</a:t>
          </a:r>
        </a:p>
      </dgm:t>
    </dgm:pt>
    <dgm:pt modelId="{CF4D3CD4-E495-4C1A-8E2E-4B66FAA11D64}" type="parTrans" cxnId="{08DD46B6-C758-46FC-9352-7B8BD95A3A7C}">
      <dgm:prSet/>
      <dgm:spPr/>
      <dgm:t>
        <a:bodyPr/>
        <a:lstStyle/>
        <a:p>
          <a:endParaRPr lang="uk-UA"/>
        </a:p>
      </dgm:t>
    </dgm:pt>
    <dgm:pt modelId="{2BDC5853-AE1B-412B-AAFE-96ABACA1FC63}" type="sibTrans" cxnId="{08DD46B6-C758-46FC-9352-7B8BD95A3A7C}">
      <dgm:prSet/>
      <dgm:spPr/>
      <dgm:t>
        <a:bodyPr/>
        <a:lstStyle/>
        <a:p>
          <a:endParaRPr lang="uk-UA"/>
        </a:p>
      </dgm:t>
    </dgm:pt>
    <dgm:pt modelId="{35694545-9D3A-44B4-8828-D5A30BC82AAD}">
      <dgm:prSet phldrT="[Текст]"/>
      <dgm:spPr/>
      <dgm:t>
        <a:bodyPr/>
        <a:lstStyle/>
        <a:p>
          <a:r>
            <a:rPr lang="uk-UA" dirty="0"/>
            <a:t>Внутрішня державна політика</a:t>
          </a:r>
        </a:p>
      </dgm:t>
    </dgm:pt>
    <dgm:pt modelId="{32C2BD44-F9B8-4C04-B0AB-EBAB3B477383}" type="parTrans" cxnId="{EE5C0AC7-4E10-4D7D-A27C-CEC091DADEF3}">
      <dgm:prSet/>
      <dgm:spPr/>
      <dgm:t>
        <a:bodyPr/>
        <a:lstStyle/>
        <a:p>
          <a:endParaRPr lang="uk-UA"/>
        </a:p>
      </dgm:t>
    </dgm:pt>
    <dgm:pt modelId="{96667117-4B67-48AD-84A9-9307ED0CF488}" type="sibTrans" cxnId="{EE5C0AC7-4E10-4D7D-A27C-CEC091DADEF3}">
      <dgm:prSet/>
      <dgm:spPr/>
      <dgm:t>
        <a:bodyPr/>
        <a:lstStyle/>
        <a:p>
          <a:endParaRPr lang="uk-UA"/>
        </a:p>
      </dgm:t>
    </dgm:pt>
    <dgm:pt modelId="{BEF3135C-43EC-4EC6-BC63-3C43C26E03E4}">
      <dgm:prSet phldrT="[Текст]"/>
      <dgm:spPr/>
      <dgm:t>
        <a:bodyPr/>
        <a:lstStyle/>
        <a:p>
          <a:r>
            <a:rPr lang="uk-UA" dirty="0"/>
            <a:t>Терміни виробництва</a:t>
          </a:r>
        </a:p>
      </dgm:t>
    </dgm:pt>
    <dgm:pt modelId="{D02F0DEE-61C2-4031-9544-DF64487FB2BB}" type="parTrans" cxnId="{0B7D5B38-D13B-46AE-9D0A-79401FAAD38D}">
      <dgm:prSet/>
      <dgm:spPr/>
      <dgm:t>
        <a:bodyPr/>
        <a:lstStyle/>
        <a:p>
          <a:endParaRPr lang="uk-UA"/>
        </a:p>
      </dgm:t>
    </dgm:pt>
    <dgm:pt modelId="{CF1F75B9-C2B3-454B-9E58-680FC36B9CEF}" type="sibTrans" cxnId="{0B7D5B38-D13B-46AE-9D0A-79401FAAD38D}">
      <dgm:prSet/>
      <dgm:spPr/>
      <dgm:t>
        <a:bodyPr/>
        <a:lstStyle/>
        <a:p>
          <a:endParaRPr lang="uk-UA"/>
        </a:p>
      </dgm:t>
    </dgm:pt>
    <dgm:pt modelId="{2463980B-44BB-4150-82FF-EA86F316E6FF}">
      <dgm:prSet phldrT="[Текст]"/>
      <dgm:spPr/>
      <dgm:t>
        <a:bodyPr/>
        <a:lstStyle/>
        <a:p>
          <a:r>
            <a:rPr lang="uk-UA" dirty="0"/>
            <a:t>Технологічні інновації</a:t>
          </a:r>
        </a:p>
      </dgm:t>
    </dgm:pt>
    <dgm:pt modelId="{97C53044-CDC4-41DC-9A81-A5D72F194051}" type="parTrans" cxnId="{4C0D7025-B4E6-43BE-851C-EDF6226362A0}">
      <dgm:prSet/>
      <dgm:spPr/>
      <dgm:t>
        <a:bodyPr/>
        <a:lstStyle/>
        <a:p>
          <a:endParaRPr lang="uk-UA"/>
        </a:p>
      </dgm:t>
    </dgm:pt>
    <dgm:pt modelId="{C760BC19-F2B2-4942-94A0-EDA7927DE432}" type="sibTrans" cxnId="{4C0D7025-B4E6-43BE-851C-EDF6226362A0}">
      <dgm:prSet/>
      <dgm:spPr/>
      <dgm:t>
        <a:bodyPr/>
        <a:lstStyle/>
        <a:p>
          <a:endParaRPr lang="uk-UA"/>
        </a:p>
      </dgm:t>
    </dgm:pt>
    <dgm:pt modelId="{5BEFA1A1-736B-4A7C-A0C4-F11EB18881F9}">
      <dgm:prSet phldrT="[Текст]"/>
      <dgm:spPr/>
      <dgm:t>
        <a:bodyPr/>
        <a:lstStyle/>
        <a:p>
          <a:r>
            <a:rPr lang="uk-UA" dirty="0"/>
            <a:t>Конкуренція та кооперація</a:t>
          </a:r>
        </a:p>
      </dgm:t>
    </dgm:pt>
    <dgm:pt modelId="{A1E67506-1321-48EB-91B4-1D6641516346}" type="parTrans" cxnId="{0B5ADCBC-F153-4EC0-9CF9-521F54B8F531}">
      <dgm:prSet/>
      <dgm:spPr/>
      <dgm:t>
        <a:bodyPr/>
        <a:lstStyle/>
        <a:p>
          <a:endParaRPr lang="uk-UA"/>
        </a:p>
      </dgm:t>
    </dgm:pt>
    <dgm:pt modelId="{4AB6EF8F-B950-423A-A534-32838E256F3D}" type="sibTrans" cxnId="{0B5ADCBC-F153-4EC0-9CF9-521F54B8F531}">
      <dgm:prSet/>
      <dgm:spPr/>
      <dgm:t>
        <a:bodyPr/>
        <a:lstStyle/>
        <a:p>
          <a:endParaRPr lang="uk-UA"/>
        </a:p>
      </dgm:t>
    </dgm:pt>
    <dgm:pt modelId="{EC650687-09CF-4962-AB90-D2F9C4CA7473}">
      <dgm:prSet phldrT="[Текст]"/>
      <dgm:spPr/>
      <dgm:t>
        <a:bodyPr/>
        <a:lstStyle/>
        <a:p>
          <a:r>
            <a:rPr lang="uk-UA" dirty="0"/>
            <a:t>Зміни у структурі попиту</a:t>
          </a:r>
        </a:p>
      </dgm:t>
    </dgm:pt>
    <dgm:pt modelId="{24F51643-B32F-4EA2-B61E-06F55CA8B14F}" type="parTrans" cxnId="{E33EBBF0-625B-44B3-9F7B-2265C5E4DC54}">
      <dgm:prSet/>
      <dgm:spPr/>
      <dgm:t>
        <a:bodyPr/>
        <a:lstStyle/>
        <a:p>
          <a:endParaRPr lang="uk-UA"/>
        </a:p>
      </dgm:t>
    </dgm:pt>
    <dgm:pt modelId="{825CC97E-A1E8-47C5-B6B4-6881E04D596C}" type="sibTrans" cxnId="{E33EBBF0-625B-44B3-9F7B-2265C5E4DC54}">
      <dgm:prSet/>
      <dgm:spPr/>
      <dgm:t>
        <a:bodyPr/>
        <a:lstStyle/>
        <a:p>
          <a:endParaRPr lang="uk-UA"/>
        </a:p>
      </dgm:t>
    </dgm:pt>
    <dgm:pt modelId="{585D2041-5A49-497D-9BEC-D66831F0454E}" type="pres">
      <dgm:prSet presAssocID="{734DC917-F03E-4F06-B8BC-F0727414C9F8}" presName="compositeShape" presStyleCnt="0">
        <dgm:presLayoutVars>
          <dgm:dir/>
          <dgm:resizeHandles/>
        </dgm:presLayoutVars>
      </dgm:prSet>
      <dgm:spPr/>
    </dgm:pt>
    <dgm:pt modelId="{D65A6F91-41D4-4DA4-A3CA-9F0C03A9B83E}" type="pres">
      <dgm:prSet presAssocID="{734DC917-F03E-4F06-B8BC-F0727414C9F8}" presName="pyramid" presStyleLbl="node1" presStyleIdx="0" presStyleCnt="1"/>
      <dgm:spPr/>
    </dgm:pt>
    <dgm:pt modelId="{1FFA722D-39CA-45EA-A9DB-AA0CB724672F}" type="pres">
      <dgm:prSet presAssocID="{734DC917-F03E-4F06-B8BC-F0727414C9F8}" presName="theList" presStyleCnt="0"/>
      <dgm:spPr/>
    </dgm:pt>
    <dgm:pt modelId="{0D8353CF-67AB-49C2-830C-F078D219FECE}" type="pres">
      <dgm:prSet presAssocID="{7920C791-2AA3-40A0-AB35-6FAE42B375DD}" presName="aNode" presStyleLbl="fgAcc1" presStyleIdx="0" presStyleCnt="7">
        <dgm:presLayoutVars>
          <dgm:bulletEnabled val="1"/>
        </dgm:presLayoutVars>
      </dgm:prSet>
      <dgm:spPr/>
    </dgm:pt>
    <dgm:pt modelId="{3E04DBF4-C1E3-4A7D-B5DE-0DDD5EC99A66}" type="pres">
      <dgm:prSet presAssocID="{7920C791-2AA3-40A0-AB35-6FAE42B375DD}" presName="aSpace" presStyleCnt="0"/>
      <dgm:spPr/>
    </dgm:pt>
    <dgm:pt modelId="{AA64DC84-C9D9-4706-B375-1D33D3ACB3DD}" type="pres">
      <dgm:prSet presAssocID="{F02BCCB0-62F2-4E9A-A4CC-DFD71D7CCAEF}" presName="aNode" presStyleLbl="fgAcc1" presStyleIdx="1" presStyleCnt="7">
        <dgm:presLayoutVars>
          <dgm:bulletEnabled val="1"/>
        </dgm:presLayoutVars>
      </dgm:prSet>
      <dgm:spPr/>
    </dgm:pt>
    <dgm:pt modelId="{9FDCC72A-EEFC-4675-B60A-6FDD7D288C37}" type="pres">
      <dgm:prSet presAssocID="{F02BCCB0-62F2-4E9A-A4CC-DFD71D7CCAEF}" presName="aSpace" presStyleCnt="0"/>
      <dgm:spPr/>
    </dgm:pt>
    <dgm:pt modelId="{0DD84379-D1DE-4449-81A9-4ADD536FCD0C}" type="pres">
      <dgm:prSet presAssocID="{35694545-9D3A-44B4-8828-D5A30BC82AAD}" presName="aNode" presStyleLbl="fgAcc1" presStyleIdx="2" presStyleCnt="7">
        <dgm:presLayoutVars>
          <dgm:bulletEnabled val="1"/>
        </dgm:presLayoutVars>
      </dgm:prSet>
      <dgm:spPr/>
    </dgm:pt>
    <dgm:pt modelId="{1414AC09-9C27-4766-93FE-2FDAD444104C}" type="pres">
      <dgm:prSet presAssocID="{35694545-9D3A-44B4-8828-D5A30BC82AAD}" presName="aSpace" presStyleCnt="0"/>
      <dgm:spPr/>
    </dgm:pt>
    <dgm:pt modelId="{3880CA62-DCD8-4A42-AC24-72AD205C5372}" type="pres">
      <dgm:prSet presAssocID="{BEF3135C-43EC-4EC6-BC63-3C43C26E03E4}" presName="aNode" presStyleLbl="fgAcc1" presStyleIdx="3" presStyleCnt="7">
        <dgm:presLayoutVars>
          <dgm:bulletEnabled val="1"/>
        </dgm:presLayoutVars>
      </dgm:prSet>
      <dgm:spPr/>
    </dgm:pt>
    <dgm:pt modelId="{9FFF4B1F-B4BD-4377-8422-D8937BE4F34B}" type="pres">
      <dgm:prSet presAssocID="{BEF3135C-43EC-4EC6-BC63-3C43C26E03E4}" presName="aSpace" presStyleCnt="0"/>
      <dgm:spPr/>
    </dgm:pt>
    <dgm:pt modelId="{29C2AC47-6B22-4196-B416-57DF6700F31E}" type="pres">
      <dgm:prSet presAssocID="{2463980B-44BB-4150-82FF-EA86F316E6FF}" presName="aNode" presStyleLbl="fgAcc1" presStyleIdx="4" presStyleCnt="7">
        <dgm:presLayoutVars>
          <dgm:bulletEnabled val="1"/>
        </dgm:presLayoutVars>
      </dgm:prSet>
      <dgm:spPr/>
    </dgm:pt>
    <dgm:pt modelId="{13C7D2E3-BB4F-4F21-89C0-C7642A4BC765}" type="pres">
      <dgm:prSet presAssocID="{2463980B-44BB-4150-82FF-EA86F316E6FF}" presName="aSpace" presStyleCnt="0"/>
      <dgm:spPr/>
    </dgm:pt>
    <dgm:pt modelId="{6222409F-0481-454D-AF74-667876BECECA}" type="pres">
      <dgm:prSet presAssocID="{5BEFA1A1-736B-4A7C-A0C4-F11EB18881F9}" presName="aNode" presStyleLbl="fgAcc1" presStyleIdx="5" presStyleCnt="7">
        <dgm:presLayoutVars>
          <dgm:bulletEnabled val="1"/>
        </dgm:presLayoutVars>
      </dgm:prSet>
      <dgm:spPr/>
    </dgm:pt>
    <dgm:pt modelId="{A0FDE85E-9D9F-4C3E-AC3C-421E7276EBC3}" type="pres">
      <dgm:prSet presAssocID="{5BEFA1A1-736B-4A7C-A0C4-F11EB18881F9}" presName="aSpace" presStyleCnt="0"/>
      <dgm:spPr/>
    </dgm:pt>
    <dgm:pt modelId="{A6884BA8-965D-4B05-81EF-B37D53791DD6}" type="pres">
      <dgm:prSet presAssocID="{EC650687-09CF-4962-AB90-D2F9C4CA7473}" presName="aNode" presStyleLbl="fgAcc1" presStyleIdx="6" presStyleCnt="7">
        <dgm:presLayoutVars>
          <dgm:bulletEnabled val="1"/>
        </dgm:presLayoutVars>
      </dgm:prSet>
      <dgm:spPr/>
    </dgm:pt>
    <dgm:pt modelId="{39496CF8-7BCF-4C52-B6B1-A604BA49AEAE}" type="pres">
      <dgm:prSet presAssocID="{EC650687-09CF-4962-AB90-D2F9C4CA7473}" presName="aSpace" presStyleCnt="0"/>
      <dgm:spPr/>
    </dgm:pt>
  </dgm:ptLst>
  <dgm:cxnLst>
    <dgm:cxn modelId="{039CBB02-BC4A-47F1-ADB4-EAA0B3614045}" type="presOf" srcId="{734DC917-F03E-4F06-B8BC-F0727414C9F8}" destId="{585D2041-5A49-497D-9BEC-D66831F0454E}" srcOrd="0" destOrd="0" presId="urn:microsoft.com/office/officeart/2005/8/layout/pyramid2"/>
    <dgm:cxn modelId="{4C0D7025-B4E6-43BE-851C-EDF6226362A0}" srcId="{734DC917-F03E-4F06-B8BC-F0727414C9F8}" destId="{2463980B-44BB-4150-82FF-EA86F316E6FF}" srcOrd="4" destOrd="0" parTransId="{97C53044-CDC4-41DC-9A81-A5D72F194051}" sibTransId="{C760BC19-F2B2-4942-94A0-EDA7927DE432}"/>
    <dgm:cxn modelId="{8062B52B-6681-4553-8E87-54B0780BD336}" type="presOf" srcId="{BEF3135C-43EC-4EC6-BC63-3C43C26E03E4}" destId="{3880CA62-DCD8-4A42-AC24-72AD205C5372}" srcOrd="0" destOrd="0" presId="urn:microsoft.com/office/officeart/2005/8/layout/pyramid2"/>
    <dgm:cxn modelId="{0B7D5B38-D13B-46AE-9D0A-79401FAAD38D}" srcId="{734DC917-F03E-4F06-B8BC-F0727414C9F8}" destId="{BEF3135C-43EC-4EC6-BC63-3C43C26E03E4}" srcOrd="3" destOrd="0" parTransId="{D02F0DEE-61C2-4031-9544-DF64487FB2BB}" sibTransId="{CF1F75B9-C2B3-454B-9E58-680FC36B9CEF}"/>
    <dgm:cxn modelId="{2A3AF254-BDF5-40BD-902D-B46AD61357EE}" type="presOf" srcId="{F02BCCB0-62F2-4E9A-A4CC-DFD71D7CCAEF}" destId="{AA64DC84-C9D9-4706-B375-1D33D3ACB3DD}" srcOrd="0" destOrd="0" presId="urn:microsoft.com/office/officeart/2005/8/layout/pyramid2"/>
    <dgm:cxn modelId="{DB7E3578-7BD8-4EA0-A156-7CDE512147B0}" type="presOf" srcId="{7920C791-2AA3-40A0-AB35-6FAE42B375DD}" destId="{0D8353CF-67AB-49C2-830C-F078D219FECE}" srcOrd="0" destOrd="0" presId="urn:microsoft.com/office/officeart/2005/8/layout/pyramid2"/>
    <dgm:cxn modelId="{AFE51E82-672C-4AB0-BEEE-41E75EAF338A}" type="presOf" srcId="{5BEFA1A1-736B-4A7C-A0C4-F11EB18881F9}" destId="{6222409F-0481-454D-AF74-667876BECECA}" srcOrd="0" destOrd="0" presId="urn:microsoft.com/office/officeart/2005/8/layout/pyramid2"/>
    <dgm:cxn modelId="{4D7906AB-72B8-40E8-992F-82739B08BA02}" type="presOf" srcId="{EC650687-09CF-4962-AB90-D2F9C4CA7473}" destId="{A6884BA8-965D-4B05-81EF-B37D53791DD6}" srcOrd="0" destOrd="0" presId="urn:microsoft.com/office/officeart/2005/8/layout/pyramid2"/>
    <dgm:cxn modelId="{C3D645B0-9D89-41C2-8502-D182155F29F4}" type="presOf" srcId="{35694545-9D3A-44B4-8828-D5A30BC82AAD}" destId="{0DD84379-D1DE-4449-81A9-4ADD536FCD0C}" srcOrd="0" destOrd="0" presId="urn:microsoft.com/office/officeart/2005/8/layout/pyramid2"/>
    <dgm:cxn modelId="{08DD46B6-C758-46FC-9352-7B8BD95A3A7C}" srcId="{734DC917-F03E-4F06-B8BC-F0727414C9F8}" destId="{F02BCCB0-62F2-4E9A-A4CC-DFD71D7CCAEF}" srcOrd="1" destOrd="0" parTransId="{CF4D3CD4-E495-4C1A-8E2E-4B66FAA11D64}" sibTransId="{2BDC5853-AE1B-412B-AAFE-96ABACA1FC63}"/>
    <dgm:cxn modelId="{0B5ADCBC-F153-4EC0-9CF9-521F54B8F531}" srcId="{734DC917-F03E-4F06-B8BC-F0727414C9F8}" destId="{5BEFA1A1-736B-4A7C-A0C4-F11EB18881F9}" srcOrd="5" destOrd="0" parTransId="{A1E67506-1321-48EB-91B4-1D6641516346}" sibTransId="{4AB6EF8F-B950-423A-A534-32838E256F3D}"/>
    <dgm:cxn modelId="{9980C9BD-9F46-4C1D-9E2E-20BE8F972B39}" type="presOf" srcId="{2463980B-44BB-4150-82FF-EA86F316E6FF}" destId="{29C2AC47-6B22-4196-B416-57DF6700F31E}" srcOrd="0" destOrd="0" presId="urn:microsoft.com/office/officeart/2005/8/layout/pyramid2"/>
    <dgm:cxn modelId="{6A4200C5-9DBB-4106-88B5-BF723BF5DAFB}" srcId="{734DC917-F03E-4F06-B8BC-F0727414C9F8}" destId="{7920C791-2AA3-40A0-AB35-6FAE42B375DD}" srcOrd="0" destOrd="0" parTransId="{8D5966A9-7B74-4125-A8D5-CC0B9C46AB94}" sibTransId="{EE9C6DCF-D615-46ED-A199-450CC22FFD7A}"/>
    <dgm:cxn modelId="{EE5C0AC7-4E10-4D7D-A27C-CEC091DADEF3}" srcId="{734DC917-F03E-4F06-B8BC-F0727414C9F8}" destId="{35694545-9D3A-44B4-8828-D5A30BC82AAD}" srcOrd="2" destOrd="0" parTransId="{32C2BD44-F9B8-4C04-B0AB-EBAB3B477383}" sibTransId="{96667117-4B67-48AD-84A9-9307ED0CF488}"/>
    <dgm:cxn modelId="{E33EBBF0-625B-44B3-9F7B-2265C5E4DC54}" srcId="{734DC917-F03E-4F06-B8BC-F0727414C9F8}" destId="{EC650687-09CF-4962-AB90-D2F9C4CA7473}" srcOrd="6" destOrd="0" parTransId="{24F51643-B32F-4EA2-B61E-06F55CA8B14F}" sibTransId="{825CC97E-A1E8-47C5-B6B4-6881E04D596C}"/>
    <dgm:cxn modelId="{BE15F666-848A-4B1F-9E8A-970A997DE8D7}" type="presParOf" srcId="{585D2041-5A49-497D-9BEC-D66831F0454E}" destId="{D65A6F91-41D4-4DA4-A3CA-9F0C03A9B83E}" srcOrd="0" destOrd="0" presId="urn:microsoft.com/office/officeart/2005/8/layout/pyramid2"/>
    <dgm:cxn modelId="{A60522C9-E301-4E68-B9EA-614C0524D6D6}" type="presParOf" srcId="{585D2041-5A49-497D-9BEC-D66831F0454E}" destId="{1FFA722D-39CA-45EA-A9DB-AA0CB724672F}" srcOrd="1" destOrd="0" presId="urn:microsoft.com/office/officeart/2005/8/layout/pyramid2"/>
    <dgm:cxn modelId="{B3658603-C1D5-4CF3-84EE-B8908819EDAA}" type="presParOf" srcId="{1FFA722D-39CA-45EA-A9DB-AA0CB724672F}" destId="{0D8353CF-67AB-49C2-830C-F078D219FECE}" srcOrd="0" destOrd="0" presId="urn:microsoft.com/office/officeart/2005/8/layout/pyramid2"/>
    <dgm:cxn modelId="{6EC1F2E9-319C-426E-9C20-A92DC5FE5A20}" type="presParOf" srcId="{1FFA722D-39CA-45EA-A9DB-AA0CB724672F}" destId="{3E04DBF4-C1E3-4A7D-B5DE-0DDD5EC99A66}" srcOrd="1" destOrd="0" presId="urn:microsoft.com/office/officeart/2005/8/layout/pyramid2"/>
    <dgm:cxn modelId="{9EE8C231-D9A1-40B7-B8CE-FA4CF01C9C57}" type="presParOf" srcId="{1FFA722D-39CA-45EA-A9DB-AA0CB724672F}" destId="{AA64DC84-C9D9-4706-B375-1D33D3ACB3DD}" srcOrd="2" destOrd="0" presId="urn:microsoft.com/office/officeart/2005/8/layout/pyramid2"/>
    <dgm:cxn modelId="{7FB65365-AF40-4F19-B618-3C45E4A6FC4A}" type="presParOf" srcId="{1FFA722D-39CA-45EA-A9DB-AA0CB724672F}" destId="{9FDCC72A-EEFC-4675-B60A-6FDD7D288C37}" srcOrd="3" destOrd="0" presId="urn:microsoft.com/office/officeart/2005/8/layout/pyramid2"/>
    <dgm:cxn modelId="{C6A2BDE0-6DF2-4800-9422-5A672D1D59C1}" type="presParOf" srcId="{1FFA722D-39CA-45EA-A9DB-AA0CB724672F}" destId="{0DD84379-D1DE-4449-81A9-4ADD536FCD0C}" srcOrd="4" destOrd="0" presId="urn:microsoft.com/office/officeart/2005/8/layout/pyramid2"/>
    <dgm:cxn modelId="{1EF6E502-300D-485F-8046-32B179328434}" type="presParOf" srcId="{1FFA722D-39CA-45EA-A9DB-AA0CB724672F}" destId="{1414AC09-9C27-4766-93FE-2FDAD444104C}" srcOrd="5" destOrd="0" presId="urn:microsoft.com/office/officeart/2005/8/layout/pyramid2"/>
    <dgm:cxn modelId="{3D904AF2-FAEB-4D22-B10B-11C0693B9403}" type="presParOf" srcId="{1FFA722D-39CA-45EA-A9DB-AA0CB724672F}" destId="{3880CA62-DCD8-4A42-AC24-72AD205C5372}" srcOrd="6" destOrd="0" presId="urn:microsoft.com/office/officeart/2005/8/layout/pyramid2"/>
    <dgm:cxn modelId="{F131AAC7-2A93-4999-8894-4665AAF0C31A}" type="presParOf" srcId="{1FFA722D-39CA-45EA-A9DB-AA0CB724672F}" destId="{9FFF4B1F-B4BD-4377-8422-D8937BE4F34B}" srcOrd="7" destOrd="0" presId="urn:microsoft.com/office/officeart/2005/8/layout/pyramid2"/>
    <dgm:cxn modelId="{8785F583-175B-4FC4-9017-7316A6D58D7D}" type="presParOf" srcId="{1FFA722D-39CA-45EA-A9DB-AA0CB724672F}" destId="{29C2AC47-6B22-4196-B416-57DF6700F31E}" srcOrd="8" destOrd="0" presId="urn:microsoft.com/office/officeart/2005/8/layout/pyramid2"/>
    <dgm:cxn modelId="{80F6A21C-331A-4BEF-805C-9D39147B8EB8}" type="presParOf" srcId="{1FFA722D-39CA-45EA-A9DB-AA0CB724672F}" destId="{13C7D2E3-BB4F-4F21-89C0-C7642A4BC765}" srcOrd="9" destOrd="0" presId="urn:microsoft.com/office/officeart/2005/8/layout/pyramid2"/>
    <dgm:cxn modelId="{CBCF380A-A0B4-4F57-AFEA-E46E12D213F5}" type="presParOf" srcId="{1FFA722D-39CA-45EA-A9DB-AA0CB724672F}" destId="{6222409F-0481-454D-AF74-667876BECECA}" srcOrd="10" destOrd="0" presId="urn:microsoft.com/office/officeart/2005/8/layout/pyramid2"/>
    <dgm:cxn modelId="{7D5C97CF-A60A-4B6C-82ED-0B1D0D9BDFDF}" type="presParOf" srcId="{1FFA722D-39CA-45EA-A9DB-AA0CB724672F}" destId="{A0FDE85E-9D9F-4C3E-AC3C-421E7276EBC3}" srcOrd="11" destOrd="0" presId="urn:microsoft.com/office/officeart/2005/8/layout/pyramid2"/>
    <dgm:cxn modelId="{34E42DE4-0D2E-4BD6-BB6C-C91032D52362}" type="presParOf" srcId="{1FFA722D-39CA-45EA-A9DB-AA0CB724672F}" destId="{A6884BA8-965D-4B05-81EF-B37D53791DD6}" srcOrd="12" destOrd="0" presId="urn:microsoft.com/office/officeart/2005/8/layout/pyramid2"/>
    <dgm:cxn modelId="{4931AA8A-2174-4418-AA18-F8C34D547834}" type="presParOf" srcId="{1FFA722D-39CA-45EA-A9DB-AA0CB724672F}" destId="{39496CF8-7BCF-4C52-B6B1-A604BA49AEAE}"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4A5F3C-DC00-414E-8295-7D84F7FEE0E4}" type="doc">
      <dgm:prSet loTypeId="urn:microsoft.com/office/officeart/2005/8/layout/pyramid2" loCatId="pyramid" qsTypeId="urn:microsoft.com/office/officeart/2005/8/quickstyle/simple1" qsCatId="simple" csTypeId="urn:microsoft.com/office/officeart/2005/8/colors/accent1_2" csCatId="accent1" phldr="1"/>
      <dgm:spPr/>
    </dgm:pt>
    <dgm:pt modelId="{97FEC52D-BD0A-4E65-A4F2-46BD3BA2984C}">
      <dgm:prSet phldrT="[Текст]" custT="1"/>
      <dgm:spPr/>
      <dgm:t>
        <a:bodyPr/>
        <a:lstStyle/>
        <a:p>
          <a:r>
            <a:rPr lang="uk-UA" sz="1400" dirty="0"/>
            <a:t>Брендинг та позиціонування</a:t>
          </a:r>
        </a:p>
      </dgm:t>
    </dgm:pt>
    <dgm:pt modelId="{FF8702AA-4BB4-485E-A2EB-75A61586F2A5}" type="parTrans" cxnId="{2E84CD38-9D42-4EE2-9713-D8D70085717F}">
      <dgm:prSet/>
      <dgm:spPr/>
      <dgm:t>
        <a:bodyPr/>
        <a:lstStyle/>
        <a:p>
          <a:endParaRPr lang="uk-UA"/>
        </a:p>
      </dgm:t>
    </dgm:pt>
    <dgm:pt modelId="{D33C95FE-ADD5-4923-9323-CFDC8756B0C5}" type="sibTrans" cxnId="{2E84CD38-9D42-4EE2-9713-D8D70085717F}">
      <dgm:prSet/>
      <dgm:spPr/>
      <dgm:t>
        <a:bodyPr/>
        <a:lstStyle/>
        <a:p>
          <a:endParaRPr lang="uk-UA"/>
        </a:p>
      </dgm:t>
    </dgm:pt>
    <dgm:pt modelId="{DAD02404-B161-4FD4-9A74-4EB4047E0A8C}">
      <dgm:prSet phldrT="[Текст]" custT="1"/>
      <dgm:spPr/>
      <dgm:t>
        <a:bodyPr/>
        <a:lstStyle/>
        <a:p>
          <a:r>
            <a:rPr lang="uk-UA" sz="1400" dirty="0"/>
            <a:t>Цифрова система маркетингу</a:t>
          </a:r>
        </a:p>
      </dgm:t>
    </dgm:pt>
    <dgm:pt modelId="{70724A35-A3EC-4845-AFF6-8F01A92A28C4}" type="parTrans" cxnId="{F4AD9130-9B21-4673-9C7A-05E41D149EDA}">
      <dgm:prSet/>
      <dgm:spPr/>
      <dgm:t>
        <a:bodyPr/>
        <a:lstStyle/>
        <a:p>
          <a:endParaRPr lang="uk-UA"/>
        </a:p>
      </dgm:t>
    </dgm:pt>
    <dgm:pt modelId="{84C10853-3674-49C5-B44A-DF3278F6684D}" type="sibTrans" cxnId="{F4AD9130-9B21-4673-9C7A-05E41D149EDA}">
      <dgm:prSet/>
      <dgm:spPr/>
      <dgm:t>
        <a:bodyPr/>
        <a:lstStyle/>
        <a:p>
          <a:endParaRPr lang="uk-UA"/>
        </a:p>
      </dgm:t>
    </dgm:pt>
    <dgm:pt modelId="{75E94B37-53D0-4036-8229-A85A1210C67D}">
      <dgm:prSet phldrT="[Текст]" custT="1"/>
      <dgm:spPr/>
      <dgm:t>
        <a:bodyPr/>
        <a:lstStyle/>
        <a:p>
          <a:r>
            <a:rPr lang="uk-UA" sz="1400" dirty="0"/>
            <a:t>Контент-маркетинг</a:t>
          </a:r>
        </a:p>
      </dgm:t>
    </dgm:pt>
    <dgm:pt modelId="{84EB581D-F616-4F50-AF22-30ECAE48293A}" type="parTrans" cxnId="{0D1A8823-9D2C-4A45-A411-A344CAD3A16C}">
      <dgm:prSet/>
      <dgm:spPr/>
      <dgm:t>
        <a:bodyPr/>
        <a:lstStyle/>
        <a:p>
          <a:endParaRPr lang="uk-UA"/>
        </a:p>
      </dgm:t>
    </dgm:pt>
    <dgm:pt modelId="{4F05AC35-0F1C-4FE6-B690-1B3141C8FA30}" type="sibTrans" cxnId="{0D1A8823-9D2C-4A45-A411-A344CAD3A16C}">
      <dgm:prSet/>
      <dgm:spPr/>
      <dgm:t>
        <a:bodyPr/>
        <a:lstStyle/>
        <a:p>
          <a:endParaRPr lang="uk-UA"/>
        </a:p>
      </dgm:t>
    </dgm:pt>
    <dgm:pt modelId="{C08BD1C9-507C-43E3-81EA-5CBBFC8A9BEB}">
      <dgm:prSet phldrT="[Текст]" custT="1"/>
      <dgm:spPr/>
      <dgm:t>
        <a:bodyPr/>
        <a:lstStyle/>
        <a:p>
          <a:r>
            <a:rPr lang="en-GB" sz="1400" b="0" kern="1200" dirty="0">
              <a:solidFill>
                <a:srgbClr val="0C0C0C"/>
              </a:solidFill>
              <a:latin typeface="Times New Roman" panose="02020603050405020304" pitchFamily="18" charset="0"/>
            </a:rPr>
            <a:t>SEO </a:t>
          </a:r>
          <a:r>
            <a:rPr lang="uk-UA" sz="1400" kern="1200" dirty="0">
              <a:solidFill>
                <a:prstClr val="black">
                  <a:hueOff val="0"/>
                  <a:satOff val="0"/>
                  <a:lumOff val="0"/>
                  <a:alphaOff val="0"/>
                </a:prstClr>
              </a:solidFill>
              <a:latin typeface="Century Gothic" panose="020B0502020202020204"/>
              <a:ea typeface="+mn-ea"/>
              <a:cs typeface="+mn-cs"/>
            </a:rPr>
            <a:t>просування</a:t>
          </a:r>
        </a:p>
      </dgm:t>
    </dgm:pt>
    <dgm:pt modelId="{93A740BA-2B29-4EDC-90CC-6811CE441B29}" type="parTrans" cxnId="{2F11A305-98E9-440D-81DD-38B7C40ADBFE}">
      <dgm:prSet/>
      <dgm:spPr/>
      <dgm:t>
        <a:bodyPr/>
        <a:lstStyle/>
        <a:p>
          <a:endParaRPr lang="uk-UA"/>
        </a:p>
      </dgm:t>
    </dgm:pt>
    <dgm:pt modelId="{62F51CF0-33BF-4EF4-9CF4-B0A52E5FFF07}" type="sibTrans" cxnId="{2F11A305-98E9-440D-81DD-38B7C40ADBFE}">
      <dgm:prSet/>
      <dgm:spPr/>
      <dgm:t>
        <a:bodyPr/>
        <a:lstStyle/>
        <a:p>
          <a:endParaRPr lang="uk-UA"/>
        </a:p>
      </dgm:t>
    </dgm:pt>
    <dgm:pt modelId="{CDAF630C-285E-4AB3-9BD6-445FFCB4D456}">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Участь у галузевих заходах</a:t>
          </a:r>
        </a:p>
      </dgm:t>
    </dgm:pt>
    <dgm:pt modelId="{638ECF5B-5DAF-4F13-9B21-8F7300E017DE}" type="parTrans" cxnId="{5BA7ED9F-784C-47B8-839A-0E6C0F4E721C}">
      <dgm:prSet/>
      <dgm:spPr/>
      <dgm:t>
        <a:bodyPr/>
        <a:lstStyle/>
        <a:p>
          <a:endParaRPr lang="uk-UA"/>
        </a:p>
      </dgm:t>
    </dgm:pt>
    <dgm:pt modelId="{24D204B6-47F9-4123-AD0C-E4177BE0668E}" type="sibTrans" cxnId="{5BA7ED9F-784C-47B8-839A-0E6C0F4E721C}">
      <dgm:prSet/>
      <dgm:spPr/>
      <dgm:t>
        <a:bodyPr/>
        <a:lstStyle/>
        <a:p>
          <a:endParaRPr lang="uk-UA"/>
        </a:p>
      </dgm:t>
    </dgm:pt>
    <dgm:pt modelId="{CD908F58-6DF5-42AC-8F14-6F9B3743C2C4}">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Прямий маркетинг</a:t>
          </a:r>
        </a:p>
      </dgm:t>
    </dgm:pt>
    <dgm:pt modelId="{4729291F-9FE9-4FBC-B211-07C59FCE09DC}" type="parTrans" cxnId="{7AD6171B-2139-408E-BB41-0C620541B85A}">
      <dgm:prSet/>
      <dgm:spPr/>
      <dgm:t>
        <a:bodyPr/>
        <a:lstStyle/>
        <a:p>
          <a:endParaRPr lang="uk-UA"/>
        </a:p>
      </dgm:t>
    </dgm:pt>
    <dgm:pt modelId="{A86A3ACA-FDF3-488A-92B1-C1755278B457}" type="sibTrans" cxnId="{7AD6171B-2139-408E-BB41-0C620541B85A}">
      <dgm:prSet/>
      <dgm:spPr/>
      <dgm:t>
        <a:bodyPr/>
        <a:lstStyle/>
        <a:p>
          <a:endParaRPr lang="uk-UA"/>
        </a:p>
      </dgm:t>
    </dgm:pt>
    <dgm:pt modelId="{4573FEFE-D9F1-42C9-9094-DF959046A4CE}">
      <dgm:prSet phldrT="[Текст]" custT="1"/>
      <dgm:spPr/>
      <dgm:t>
        <a:bodyPr/>
        <a:lstStyle/>
        <a:p>
          <a:r>
            <a:rPr lang="uk-UA" sz="1400" kern="1200" dirty="0">
              <a:solidFill>
                <a:prstClr val="black">
                  <a:hueOff val="0"/>
                  <a:satOff val="0"/>
                  <a:lumOff val="0"/>
                  <a:alphaOff val="0"/>
                </a:prstClr>
              </a:solidFill>
              <a:latin typeface="Century Gothic" panose="020B0502020202020204"/>
              <a:ea typeface="+mn-ea"/>
              <a:cs typeface="+mn-cs"/>
            </a:rPr>
            <a:t>Кооперація та співпраця</a:t>
          </a:r>
        </a:p>
      </dgm:t>
    </dgm:pt>
    <dgm:pt modelId="{DE3EEEFA-6228-456D-875D-40ECE87E624C}" type="parTrans" cxnId="{ED6683A2-1670-4DCB-BBCC-3F466F39B569}">
      <dgm:prSet/>
      <dgm:spPr/>
      <dgm:t>
        <a:bodyPr/>
        <a:lstStyle/>
        <a:p>
          <a:endParaRPr lang="uk-UA"/>
        </a:p>
      </dgm:t>
    </dgm:pt>
    <dgm:pt modelId="{12CE08FB-00B1-49D7-B80C-BDA41F4054E6}" type="sibTrans" cxnId="{ED6683A2-1670-4DCB-BBCC-3F466F39B569}">
      <dgm:prSet/>
      <dgm:spPr/>
      <dgm:t>
        <a:bodyPr/>
        <a:lstStyle/>
        <a:p>
          <a:endParaRPr lang="uk-UA"/>
        </a:p>
      </dgm:t>
    </dgm:pt>
    <dgm:pt modelId="{445C2003-A52F-4355-AED5-4C1104EE05C3}" type="pres">
      <dgm:prSet presAssocID="{5B4A5F3C-DC00-414E-8295-7D84F7FEE0E4}" presName="compositeShape" presStyleCnt="0">
        <dgm:presLayoutVars>
          <dgm:dir/>
          <dgm:resizeHandles/>
        </dgm:presLayoutVars>
      </dgm:prSet>
      <dgm:spPr/>
    </dgm:pt>
    <dgm:pt modelId="{09C841EF-4A73-4591-AC72-589B7E788AB1}" type="pres">
      <dgm:prSet presAssocID="{5B4A5F3C-DC00-414E-8295-7D84F7FEE0E4}" presName="pyramid" presStyleLbl="node1" presStyleIdx="0" presStyleCnt="1"/>
      <dgm:spPr/>
    </dgm:pt>
    <dgm:pt modelId="{58F8D383-C2D4-4C38-9E99-8B2D647FFFB4}" type="pres">
      <dgm:prSet presAssocID="{5B4A5F3C-DC00-414E-8295-7D84F7FEE0E4}" presName="theList" presStyleCnt="0"/>
      <dgm:spPr/>
    </dgm:pt>
    <dgm:pt modelId="{334AB101-B796-4C48-A31D-0D77DF47D922}" type="pres">
      <dgm:prSet presAssocID="{97FEC52D-BD0A-4E65-A4F2-46BD3BA2984C}" presName="aNode" presStyleLbl="fgAcc1" presStyleIdx="0" presStyleCnt="7">
        <dgm:presLayoutVars>
          <dgm:bulletEnabled val="1"/>
        </dgm:presLayoutVars>
      </dgm:prSet>
      <dgm:spPr/>
    </dgm:pt>
    <dgm:pt modelId="{8707F417-041B-4866-A7BB-932BFDC39D17}" type="pres">
      <dgm:prSet presAssocID="{97FEC52D-BD0A-4E65-A4F2-46BD3BA2984C}" presName="aSpace" presStyleCnt="0"/>
      <dgm:spPr/>
    </dgm:pt>
    <dgm:pt modelId="{46848B00-63B4-44A7-9C3B-BC366496C9B3}" type="pres">
      <dgm:prSet presAssocID="{DAD02404-B161-4FD4-9A74-4EB4047E0A8C}" presName="aNode" presStyleLbl="fgAcc1" presStyleIdx="1" presStyleCnt="7">
        <dgm:presLayoutVars>
          <dgm:bulletEnabled val="1"/>
        </dgm:presLayoutVars>
      </dgm:prSet>
      <dgm:spPr/>
    </dgm:pt>
    <dgm:pt modelId="{F790FF2F-304A-4797-A11E-E60141D0FA3A}" type="pres">
      <dgm:prSet presAssocID="{DAD02404-B161-4FD4-9A74-4EB4047E0A8C}" presName="aSpace" presStyleCnt="0"/>
      <dgm:spPr/>
    </dgm:pt>
    <dgm:pt modelId="{183207CD-2922-493A-B0DF-49A80DE15A76}" type="pres">
      <dgm:prSet presAssocID="{75E94B37-53D0-4036-8229-A85A1210C67D}" presName="aNode" presStyleLbl="fgAcc1" presStyleIdx="2" presStyleCnt="7">
        <dgm:presLayoutVars>
          <dgm:bulletEnabled val="1"/>
        </dgm:presLayoutVars>
      </dgm:prSet>
      <dgm:spPr/>
    </dgm:pt>
    <dgm:pt modelId="{ED62FC50-47F5-4F91-9D2C-0D20BC2B2E8C}" type="pres">
      <dgm:prSet presAssocID="{75E94B37-53D0-4036-8229-A85A1210C67D}" presName="aSpace" presStyleCnt="0"/>
      <dgm:spPr/>
    </dgm:pt>
    <dgm:pt modelId="{630AE017-D42D-459D-864F-24E536D73A7E}" type="pres">
      <dgm:prSet presAssocID="{C08BD1C9-507C-43E3-81EA-5CBBFC8A9BEB}" presName="aNode" presStyleLbl="fgAcc1" presStyleIdx="3" presStyleCnt="7">
        <dgm:presLayoutVars>
          <dgm:bulletEnabled val="1"/>
        </dgm:presLayoutVars>
      </dgm:prSet>
      <dgm:spPr/>
    </dgm:pt>
    <dgm:pt modelId="{4EFB707A-7475-4D52-8BEE-C2727C80693E}" type="pres">
      <dgm:prSet presAssocID="{C08BD1C9-507C-43E3-81EA-5CBBFC8A9BEB}" presName="aSpace" presStyleCnt="0"/>
      <dgm:spPr/>
    </dgm:pt>
    <dgm:pt modelId="{CCB41E61-96F1-43E0-9BF3-AEF804DAA06A}" type="pres">
      <dgm:prSet presAssocID="{CDAF630C-285E-4AB3-9BD6-445FFCB4D456}" presName="aNode" presStyleLbl="fgAcc1" presStyleIdx="4" presStyleCnt="7">
        <dgm:presLayoutVars>
          <dgm:bulletEnabled val="1"/>
        </dgm:presLayoutVars>
      </dgm:prSet>
      <dgm:spPr/>
    </dgm:pt>
    <dgm:pt modelId="{898D8765-02AB-4B40-8433-DD5268DB6D04}" type="pres">
      <dgm:prSet presAssocID="{CDAF630C-285E-4AB3-9BD6-445FFCB4D456}" presName="aSpace" presStyleCnt="0"/>
      <dgm:spPr/>
    </dgm:pt>
    <dgm:pt modelId="{E74EF44B-AA42-4D11-9B86-02030C5FA0AE}" type="pres">
      <dgm:prSet presAssocID="{CD908F58-6DF5-42AC-8F14-6F9B3743C2C4}" presName="aNode" presStyleLbl="fgAcc1" presStyleIdx="5" presStyleCnt="7">
        <dgm:presLayoutVars>
          <dgm:bulletEnabled val="1"/>
        </dgm:presLayoutVars>
      </dgm:prSet>
      <dgm:spPr/>
    </dgm:pt>
    <dgm:pt modelId="{ACEFC678-E29E-4E3E-98A8-F58F6759956F}" type="pres">
      <dgm:prSet presAssocID="{CD908F58-6DF5-42AC-8F14-6F9B3743C2C4}" presName="aSpace" presStyleCnt="0"/>
      <dgm:spPr/>
    </dgm:pt>
    <dgm:pt modelId="{957EC58F-01C5-46D7-90B7-CD9DC4F5B51F}" type="pres">
      <dgm:prSet presAssocID="{4573FEFE-D9F1-42C9-9094-DF959046A4CE}" presName="aNode" presStyleLbl="fgAcc1" presStyleIdx="6" presStyleCnt="7">
        <dgm:presLayoutVars>
          <dgm:bulletEnabled val="1"/>
        </dgm:presLayoutVars>
      </dgm:prSet>
      <dgm:spPr/>
    </dgm:pt>
    <dgm:pt modelId="{3AF8012A-73E4-4E74-82A0-6650CE9195C7}" type="pres">
      <dgm:prSet presAssocID="{4573FEFE-D9F1-42C9-9094-DF959046A4CE}" presName="aSpace" presStyleCnt="0"/>
      <dgm:spPr/>
    </dgm:pt>
  </dgm:ptLst>
  <dgm:cxnLst>
    <dgm:cxn modelId="{2F11A305-98E9-440D-81DD-38B7C40ADBFE}" srcId="{5B4A5F3C-DC00-414E-8295-7D84F7FEE0E4}" destId="{C08BD1C9-507C-43E3-81EA-5CBBFC8A9BEB}" srcOrd="3" destOrd="0" parTransId="{93A740BA-2B29-4EDC-90CC-6811CE441B29}" sibTransId="{62F51CF0-33BF-4EF4-9CF4-B0A52E5FFF07}"/>
    <dgm:cxn modelId="{E88F5E0E-135C-4D91-99AD-81C874AA46FA}" type="presOf" srcId="{4573FEFE-D9F1-42C9-9094-DF959046A4CE}" destId="{957EC58F-01C5-46D7-90B7-CD9DC4F5B51F}" srcOrd="0" destOrd="0" presId="urn:microsoft.com/office/officeart/2005/8/layout/pyramid2"/>
    <dgm:cxn modelId="{7AD6171B-2139-408E-BB41-0C620541B85A}" srcId="{5B4A5F3C-DC00-414E-8295-7D84F7FEE0E4}" destId="{CD908F58-6DF5-42AC-8F14-6F9B3743C2C4}" srcOrd="5" destOrd="0" parTransId="{4729291F-9FE9-4FBC-B211-07C59FCE09DC}" sibTransId="{A86A3ACA-FDF3-488A-92B1-C1755278B457}"/>
    <dgm:cxn modelId="{0D1A8823-9D2C-4A45-A411-A344CAD3A16C}" srcId="{5B4A5F3C-DC00-414E-8295-7D84F7FEE0E4}" destId="{75E94B37-53D0-4036-8229-A85A1210C67D}" srcOrd="2" destOrd="0" parTransId="{84EB581D-F616-4F50-AF22-30ECAE48293A}" sibTransId="{4F05AC35-0F1C-4FE6-B690-1B3141C8FA30}"/>
    <dgm:cxn modelId="{F4AD9130-9B21-4673-9C7A-05E41D149EDA}" srcId="{5B4A5F3C-DC00-414E-8295-7D84F7FEE0E4}" destId="{DAD02404-B161-4FD4-9A74-4EB4047E0A8C}" srcOrd="1" destOrd="0" parTransId="{70724A35-A3EC-4845-AFF6-8F01A92A28C4}" sibTransId="{84C10853-3674-49C5-B44A-DF3278F6684D}"/>
    <dgm:cxn modelId="{2E84CD38-9D42-4EE2-9713-D8D70085717F}" srcId="{5B4A5F3C-DC00-414E-8295-7D84F7FEE0E4}" destId="{97FEC52D-BD0A-4E65-A4F2-46BD3BA2984C}" srcOrd="0" destOrd="0" parTransId="{FF8702AA-4BB4-485E-A2EB-75A61586F2A5}" sibTransId="{D33C95FE-ADD5-4923-9323-CFDC8756B0C5}"/>
    <dgm:cxn modelId="{9CBF1267-3156-480E-B2BB-5D64850A12A2}" type="presOf" srcId="{DAD02404-B161-4FD4-9A74-4EB4047E0A8C}" destId="{46848B00-63B4-44A7-9C3B-BC366496C9B3}" srcOrd="0" destOrd="0" presId="urn:microsoft.com/office/officeart/2005/8/layout/pyramid2"/>
    <dgm:cxn modelId="{9CB62367-B616-4F60-A1F2-FD6AFF2B22A9}" type="presOf" srcId="{5B4A5F3C-DC00-414E-8295-7D84F7FEE0E4}" destId="{445C2003-A52F-4355-AED5-4C1104EE05C3}" srcOrd="0" destOrd="0" presId="urn:microsoft.com/office/officeart/2005/8/layout/pyramid2"/>
    <dgm:cxn modelId="{D12C206C-620F-4734-A386-20709252D172}" type="presOf" srcId="{75E94B37-53D0-4036-8229-A85A1210C67D}" destId="{183207CD-2922-493A-B0DF-49A80DE15A76}" srcOrd="0" destOrd="0" presId="urn:microsoft.com/office/officeart/2005/8/layout/pyramid2"/>
    <dgm:cxn modelId="{1D00FF71-32D8-4540-B2D8-A8E03FE209F1}" type="presOf" srcId="{CDAF630C-285E-4AB3-9BD6-445FFCB4D456}" destId="{CCB41E61-96F1-43E0-9BF3-AEF804DAA06A}" srcOrd="0" destOrd="0" presId="urn:microsoft.com/office/officeart/2005/8/layout/pyramid2"/>
    <dgm:cxn modelId="{FF707958-AD1F-4702-A708-B7257CAEBA57}" type="presOf" srcId="{CD908F58-6DF5-42AC-8F14-6F9B3743C2C4}" destId="{E74EF44B-AA42-4D11-9B86-02030C5FA0AE}" srcOrd="0" destOrd="0" presId="urn:microsoft.com/office/officeart/2005/8/layout/pyramid2"/>
    <dgm:cxn modelId="{5BA7ED9F-784C-47B8-839A-0E6C0F4E721C}" srcId="{5B4A5F3C-DC00-414E-8295-7D84F7FEE0E4}" destId="{CDAF630C-285E-4AB3-9BD6-445FFCB4D456}" srcOrd="4" destOrd="0" parTransId="{638ECF5B-5DAF-4F13-9B21-8F7300E017DE}" sibTransId="{24D204B6-47F9-4123-AD0C-E4177BE0668E}"/>
    <dgm:cxn modelId="{ED6683A2-1670-4DCB-BBCC-3F466F39B569}" srcId="{5B4A5F3C-DC00-414E-8295-7D84F7FEE0E4}" destId="{4573FEFE-D9F1-42C9-9094-DF959046A4CE}" srcOrd="6" destOrd="0" parTransId="{DE3EEEFA-6228-456D-875D-40ECE87E624C}" sibTransId="{12CE08FB-00B1-49D7-B80C-BDA41F4054E6}"/>
    <dgm:cxn modelId="{22E42DF1-0432-46B9-BC16-F3E1E591E429}" type="presOf" srcId="{97FEC52D-BD0A-4E65-A4F2-46BD3BA2984C}" destId="{334AB101-B796-4C48-A31D-0D77DF47D922}" srcOrd="0" destOrd="0" presId="urn:microsoft.com/office/officeart/2005/8/layout/pyramid2"/>
    <dgm:cxn modelId="{AF1F6AFD-BFD9-4F84-B54D-B7D3F710070D}" type="presOf" srcId="{C08BD1C9-507C-43E3-81EA-5CBBFC8A9BEB}" destId="{630AE017-D42D-459D-864F-24E536D73A7E}" srcOrd="0" destOrd="0" presId="urn:microsoft.com/office/officeart/2005/8/layout/pyramid2"/>
    <dgm:cxn modelId="{BFCFAF17-CA77-4D89-A8A5-DF04C3554DDD}" type="presParOf" srcId="{445C2003-A52F-4355-AED5-4C1104EE05C3}" destId="{09C841EF-4A73-4591-AC72-589B7E788AB1}" srcOrd="0" destOrd="0" presId="urn:microsoft.com/office/officeart/2005/8/layout/pyramid2"/>
    <dgm:cxn modelId="{FB6699B1-2B1E-4F59-A925-31403D166FBF}" type="presParOf" srcId="{445C2003-A52F-4355-AED5-4C1104EE05C3}" destId="{58F8D383-C2D4-4C38-9E99-8B2D647FFFB4}" srcOrd="1" destOrd="0" presId="urn:microsoft.com/office/officeart/2005/8/layout/pyramid2"/>
    <dgm:cxn modelId="{D28922C6-B0F1-4E79-9BC2-F8273E320F85}" type="presParOf" srcId="{58F8D383-C2D4-4C38-9E99-8B2D647FFFB4}" destId="{334AB101-B796-4C48-A31D-0D77DF47D922}" srcOrd="0" destOrd="0" presId="urn:microsoft.com/office/officeart/2005/8/layout/pyramid2"/>
    <dgm:cxn modelId="{68236E9A-72AF-448A-B8C6-A00285564EC3}" type="presParOf" srcId="{58F8D383-C2D4-4C38-9E99-8B2D647FFFB4}" destId="{8707F417-041B-4866-A7BB-932BFDC39D17}" srcOrd="1" destOrd="0" presId="urn:microsoft.com/office/officeart/2005/8/layout/pyramid2"/>
    <dgm:cxn modelId="{A38741A2-1BDD-47A9-AFFF-D91F72C95535}" type="presParOf" srcId="{58F8D383-C2D4-4C38-9E99-8B2D647FFFB4}" destId="{46848B00-63B4-44A7-9C3B-BC366496C9B3}" srcOrd="2" destOrd="0" presId="urn:microsoft.com/office/officeart/2005/8/layout/pyramid2"/>
    <dgm:cxn modelId="{51EB82A2-CA7B-4F9C-ADCD-7E6CFE0C6D50}" type="presParOf" srcId="{58F8D383-C2D4-4C38-9E99-8B2D647FFFB4}" destId="{F790FF2F-304A-4797-A11E-E60141D0FA3A}" srcOrd="3" destOrd="0" presId="urn:microsoft.com/office/officeart/2005/8/layout/pyramid2"/>
    <dgm:cxn modelId="{F6B8A3A7-77B3-4396-B4D0-429AFB861D45}" type="presParOf" srcId="{58F8D383-C2D4-4C38-9E99-8B2D647FFFB4}" destId="{183207CD-2922-493A-B0DF-49A80DE15A76}" srcOrd="4" destOrd="0" presId="urn:microsoft.com/office/officeart/2005/8/layout/pyramid2"/>
    <dgm:cxn modelId="{399AEE53-2027-4B97-AAB9-7F25E7FE53DF}" type="presParOf" srcId="{58F8D383-C2D4-4C38-9E99-8B2D647FFFB4}" destId="{ED62FC50-47F5-4F91-9D2C-0D20BC2B2E8C}" srcOrd="5" destOrd="0" presId="urn:microsoft.com/office/officeart/2005/8/layout/pyramid2"/>
    <dgm:cxn modelId="{89E71B10-AAE6-4FE7-83E5-19A7FBBC90C5}" type="presParOf" srcId="{58F8D383-C2D4-4C38-9E99-8B2D647FFFB4}" destId="{630AE017-D42D-459D-864F-24E536D73A7E}" srcOrd="6" destOrd="0" presId="urn:microsoft.com/office/officeart/2005/8/layout/pyramid2"/>
    <dgm:cxn modelId="{0D588C9C-29E1-4D9D-B7D6-54C0DBE3C951}" type="presParOf" srcId="{58F8D383-C2D4-4C38-9E99-8B2D647FFFB4}" destId="{4EFB707A-7475-4D52-8BEE-C2727C80693E}" srcOrd="7" destOrd="0" presId="urn:microsoft.com/office/officeart/2005/8/layout/pyramid2"/>
    <dgm:cxn modelId="{ED7EB65C-8969-4ED9-B3F7-4E9B270DBC1F}" type="presParOf" srcId="{58F8D383-C2D4-4C38-9E99-8B2D647FFFB4}" destId="{CCB41E61-96F1-43E0-9BF3-AEF804DAA06A}" srcOrd="8" destOrd="0" presId="urn:microsoft.com/office/officeart/2005/8/layout/pyramid2"/>
    <dgm:cxn modelId="{DD0DE725-C546-4CE3-8113-9FE43861C949}" type="presParOf" srcId="{58F8D383-C2D4-4C38-9E99-8B2D647FFFB4}" destId="{898D8765-02AB-4B40-8433-DD5268DB6D04}" srcOrd="9" destOrd="0" presId="urn:microsoft.com/office/officeart/2005/8/layout/pyramid2"/>
    <dgm:cxn modelId="{DBC4462A-759D-4A17-8692-15D0C5DBD740}" type="presParOf" srcId="{58F8D383-C2D4-4C38-9E99-8B2D647FFFB4}" destId="{E74EF44B-AA42-4D11-9B86-02030C5FA0AE}" srcOrd="10" destOrd="0" presId="urn:microsoft.com/office/officeart/2005/8/layout/pyramid2"/>
    <dgm:cxn modelId="{37E83695-D657-4F3D-A303-B5310BB99CEB}" type="presParOf" srcId="{58F8D383-C2D4-4C38-9E99-8B2D647FFFB4}" destId="{ACEFC678-E29E-4E3E-98A8-F58F6759956F}" srcOrd="11" destOrd="0" presId="urn:microsoft.com/office/officeart/2005/8/layout/pyramid2"/>
    <dgm:cxn modelId="{5D38A7C0-277C-49E8-91DF-E36F9CA75504}" type="presParOf" srcId="{58F8D383-C2D4-4C38-9E99-8B2D647FFFB4}" destId="{957EC58F-01C5-46D7-90B7-CD9DC4F5B51F}" srcOrd="12" destOrd="0" presId="urn:microsoft.com/office/officeart/2005/8/layout/pyramid2"/>
    <dgm:cxn modelId="{8A12877C-2B58-483B-A7ED-EF5C9E39119E}" type="presParOf" srcId="{58F8D383-C2D4-4C38-9E99-8B2D647FFFB4}" destId="{3AF8012A-73E4-4E74-82A0-6650CE9195C7}"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A6F91-41D4-4DA4-A3CA-9F0C03A9B83E}">
      <dsp:nvSpPr>
        <dsp:cNvPr id="0" name=""/>
        <dsp:cNvSpPr/>
      </dsp:nvSpPr>
      <dsp:spPr>
        <a:xfrm>
          <a:off x="1462828" y="0"/>
          <a:ext cx="3780615" cy="3780615"/>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8353CF-67AB-49C2-830C-F078D219FECE}">
      <dsp:nvSpPr>
        <dsp:cNvPr id="0" name=""/>
        <dsp:cNvSpPr/>
      </dsp:nvSpPr>
      <dsp:spPr>
        <a:xfrm>
          <a:off x="3353136" y="378430"/>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Сезонність та погодні умови</a:t>
          </a:r>
        </a:p>
      </dsp:txBody>
      <dsp:txXfrm>
        <a:off x="3371880" y="397174"/>
        <a:ext cx="2419911" cy="346480"/>
      </dsp:txXfrm>
    </dsp:sp>
    <dsp:sp modelId="{AA64DC84-C9D9-4706-B375-1D33D3ACB3DD}">
      <dsp:nvSpPr>
        <dsp:cNvPr id="0" name=""/>
        <dsp:cNvSpPr/>
      </dsp:nvSpPr>
      <dsp:spPr>
        <a:xfrm>
          <a:off x="3353136" y="810395"/>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Міжнародний вплив</a:t>
          </a:r>
        </a:p>
      </dsp:txBody>
      <dsp:txXfrm>
        <a:off x="3371880" y="829139"/>
        <a:ext cx="2419911" cy="346480"/>
      </dsp:txXfrm>
    </dsp:sp>
    <dsp:sp modelId="{0DD84379-D1DE-4449-81A9-4ADD536FCD0C}">
      <dsp:nvSpPr>
        <dsp:cNvPr id="0" name=""/>
        <dsp:cNvSpPr/>
      </dsp:nvSpPr>
      <dsp:spPr>
        <a:xfrm>
          <a:off x="3353136" y="1242360"/>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Внутрішня державна політика</a:t>
          </a:r>
        </a:p>
      </dsp:txBody>
      <dsp:txXfrm>
        <a:off x="3371880" y="1261104"/>
        <a:ext cx="2419911" cy="346480"/>
      </dsp:txXfrm>
    </dsp:sp>
    <dsp:sp modelId="{3880CA62-DCD8-4A42-AC24-72AD205C5372}">
      <dsp:nvSpPr>
        <dsp:cNvPr id="0" name=""/>
        <dsp:cNvSpPr/>
      </dsp:nvSpPr>
      <dsp:spPr>
        <a:xfrm>
          <a:off x="3353136" y="1674325"/>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Терміни виробництва</a:t>
          </a:r>
        </a:p>
      </dsp:txBody>
      <dsp:txXfrm>
        <a:off x="3371880" y="1693069"/>
        <a:ext cx="2419911" cy="346480"/>
      </dsp:txXfrm>
    </dsp:sp>
    <dsp:sp modelId="{29C2AC47-6B22-4196-B416-57DF6700F31E}">
      <dsp:nvSpPr>
        <dsp:cNvPr id="0" name=""/>
        <dsp:cNvSpPr/>
      </dsp:nvSpPr>
      <dsp:spPr>
        <a:xfrm>
          <a:off x="3353136" y="2106289"/>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Технологічні інновації</a:t>
          </a:r>
        </a:p>
      </dsp:txBody>
      <dsp:txXfrm>
        <a:off x="3371880" y="2125033"/>
        <a:ext cx="2419911" cy="346480"/>
      </dsp:txXfrm>
    </dsp:sp>
    <dsp:sp modelId="{6222409F-0481-454D-AF74-667876BECECA}">
      <dsp:nvSpPr>
        <dsp:cNvPr id="0" name=""/>
        <dsp:cNvSpPr/>
      </dsp:nvSpPr>
      <dsp:spPr>
        <a:xfrm>
          <a:off x="3353136" y="2538254"/>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Конкуренція та кооперація</a:t>
          </a:r>
        </a:p>
      </dsp:txBody>
      <dsp:txXfrm>
        <a:off x="3371880" y="2556998"/>
        <a:ext cx="2419911" cy="346480"/>
      </dsp:txXfrm>
    </dsp:sp>
    <dsp:sp modelId="{A6884BA8-965D-4B05-81EF-B37D53791DD6}">
      <dsp:nvSpPr>
        <dsp:cNvPr id="0" name=""/>
        <dsp:cNvSpPr/>
      </dsp:nvSpPr>
      <dsp:spPr>
        <a:xfrm>
          <a:off x="3353136" y="2970219"/>
          <a:ext cx="2457399" cy="38396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uk-UA" sz="1200" kern="1200" dirty="0"/>
            <a:t>Зміни у структурі попиту</a:t>
          </a:r>
        </a:p>
      </dsp:txBody>
      <dsp:txXfrm>
        <a:off x="3371880" y="2988963"/>
        <a:ext cx="2419911" cy="346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841EF-4A73-4591-AC72-589B7E788AB1}">
      <dsp:nvSpPr>
        <dsp:cNvPr id="0" name=""/>
        <dsp:cNvSpPr/>
      </dsp:nvSpPr>
      <dsp:spPr>
        <a:xfrm>
          <a:off x="1696271" y="0"/>
          <a:ext cx="3639671" cy="3639671"/>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AB101-B796-4C48-A31D-0D77DF47D922}">
      <dsp:nvSpPr>
        <dsp:cNvPr id="0" name=""/>
        <dsp:cNvSpPr/>
      </dsp:nvSpPr>
      <dsp:spPr>
        <a:xfrm>
          <a:off x="3516107" y="364322"/>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Брендинг та позиціонування</a:t>
          </a:r>
        </a:p>
      </dsp:txBody>
      <dsp:txXfrm>
        <a:off x="3534152" y="382367"/>
        <a:ext cx="2329696" cy="333564"/>
      </dsp:txXfrm>
    </dsp:sp>
    <dsp:sp modelId="{46848B00-63B4-44A7-9C3B-BC366496C9B3}">
      <dsp:nvSpPr>
        <dsp:cNvPr id="0" name=""/>
        <dsp:cNvSpPr/>
      </dsp:nvSpPr>
      <dsp:spPr>
        <a:xfrm>
          <a:off x="3516107" y="780183"/>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Цифрова система маркетингу</a:t>
          </a:r>
        </a:p>
      </dsp:txBody>
      <dsp:txXfrm>
        <a:off x="3534152" y="798228"/>
        <a:ext cx="2329696" cy="333564"/>
      </dsp:txXfrm>
    </dsp:sp>
    <dsp:sp modelId="{183207CD-2922-493A-B0DF-49A80DE15A76}">
      <dsp:nvSpPr>
        <dsp:cNvPr id="0" name=""/>
        <dsp:cNvSpPr/>
      </dsp:nvSpPr>
      <dsp:spPr>
        <a:xfrm>
          <a:off x="3516107" y="1196044"/>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t>Контент-маркетинг</a:t>
          </a:r>
        </a:p>
      </dsp:txBody>
      <dsp:txXfrm>
        <a:off x="3534152" y="1214089"/>
        <a:ext cx="2329696" cy="333564"/>
      </dsp:txXfrm>
    </dsp:sp>
    <dsp:sp modelId="{630AE017-D42D-459D-864F-24E536D73A7E}">
      <dsp:nvSpPr>
        <dsp:cNvPr id="0" name=""/>
        <dsp:cNvSpPr/>
      </dsp:nvSpPr>
      <dsp:spPr>
        <a:xfrm>
          <a:off x="3516107" y="1611905"/>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0" kern="1200" dirty="0">
              <a:solidFill>
                <a:srgbClr val="0C0C0C"/>
              </a:solidFill>
              <a:latin typeface="Times New Roman" panose="02020603050405020304" pitchFamily="18" charset="0"/>
            </a:rPr>
            <a:t>SEO </a:t>
          </a:r>
          <a:r>
            <a:rPr lang="uk-UA" sz="1400" kern="1200" dirty="0">
              <a:solidFill>
                <a:prstClr val="black">
                  <a:hueOff val="0"/>
                  <a:satOff val="0"/>
                  <a:lumOff val="0"/>
                  <a:alphaOff val="0"/>
                </a:prstClr>
              </a:solidFill>
              <a:latin typeface="Century Gothic" panose="020B0502020202020204"/>
              <a:ea typeface="+mn-ea"/>
              <a:cs typeface="+mn-cs"/>
            </a:rPr>
            <a:t>просування</a:t>
          </a:r>
        </a:p>
      </dsp:txBody>
      <dsp:txXfrm>
        <a:off x="3534152" y="1629950"/>
        <a:ext cx="2329696" cy="333564"/>
      </dsp:txXfrm>
    </dsp:sp>
    <dsp:sp modelId="{CCB41E61-96F1-43E0-9BF3-AEF804DAA06A}">
      <dsp:nvSpPr>
        <dsp:cNvPr id="0" name=""/>
        <dsp:cNvSpPr/>
      </dsp:nvSpPr>
      <dsp:spPr>
        <a:xfrm>
          <a:off x="3516107" y="2027765"/>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Участь у галузевих заходах</a:t>
          </a:r>
        </a:p>
      </dsp:txBody>
      <dsp:txXfrm>
        <a:off x="3534152" y="2045810"/>
        <a:ext cx="2329696" cy="333564"/>
      </dsp:txXfrm>
    </dsp:sp>
    <dsp:sp modelId="{E74EF44B-AA42-4D11-9B86-02030C5FA0AE}">
      <dsp:nvSpPr>
        <dsp:cNvPr id="0" name=""/>
        <dsp:cNvSpPr/>
      </dsp:nvSpPr>
      <dsp:spPr>
        <a:xfrm>
          <a:off x="3516107" y="2443626"/>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Прямий маркетинг</a:t>
          </a:r>
        </a:p>
      </dsp:txBody>
      <dsp:txXfrm>
        <a:off x="3534152" y="2461671"/>
        <a:ext cx="2329696" cy="333564"/>
      </dsp:txXfrm>
    </dsp:sp>
    <dsp:sp modelId="{957EC58F-01C5-46D7-90B7-CD9DC4F5B51F}">
      <dsp:nvSpPr>
        <dsp:cNvPr id="0" name=""/>
        <dsp:cNvSpPr/>
      </dsp:nvSpPr>
      <dsp:spPr>
        <a:xfrm>
          <a:off x="3516107" y="2859487"/>
          <a:ext cx="2365786" cy="369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uk-UA" sz="1400" kern="1200" dirty="0">
              <a:solidFill>
                <a:prstClr val="black">
                  <a:hueOff val="0"/>
                  <a:satOff val="0"/>
                  <a:lumOff val="0"/>
                  <a:alphaOff val="0"/>
                </a:prstClr>
              </a:solidFill>
              <a:latin typeface="Century Gothic" panose="020B0502020202020204"/>
              <a:ea typeface="+mn-ea"/>
              <a:cs typeface="+mn-cs"/>
            </a:rPr>
            <a:t>Кооперація та співпраця</a:t>
          </a:r>
        </a:p>
      </dsp:txBody>
      <dsp:txXfrm>
        <a:off x="3534152" y="2877532"/>
        <a:ext cx="2329696" cy="33356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0994C77-3469-474F-A9B9-80E0A720B059}"/>
              </a:ext>
            </a:extLst>
          </p:cNvPr>
          <p:cNvSpPr txBox="1"/>
          <p:nvPr/>
        </p:nvSpPr>
        <p:spPr>
          <a:xfrm>
            <a:off x="2633631" y="1159230"/>
            <a:ext cx="8220635" cy="2913618"/>
          </a:xfrm>
          <a:prstGeom prst="rect">
            <a:avLst/>
          </a:prstGeom>
          <a:noFill/>
        </p:spPr>
        <p:txBody>
          <a:bodyPr wrap="square">
            <a:spAutoFit/>
          </a:bodyPr>
          <a:lstStyle/>
          <a:p>
            <a:pPr marR="1461135" algn="ctr"/>
            <a:r>
              <a:rPr lang="uk-UA" sz="2000" b="1" spc="-10"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Тема 2. ПРОДОВОЛЬЧИЙ МАРКЕТИНГ В МІЖНАРОДНОМУ АГРОБІЗНЕСІ</a:t>
            </a:r>
          </a:p>
          <a:p>
            <a:pPr marR="1461135" algn="ctr"/>
            <a:r>
              <a:rPr lang="uk-UA" sz="2000" b="1" spc="-10"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План</a:t>
            </a:r>
          </a:p>
          <a:p>
            <a:pPr marR="1461135" algn="ctr"/>
            <a:endParaRPr lang="uk-UA" sz="2000" b="1" dirty="0">
              <a:solidFill>
                <a:schemeClr val="accent2">
                  <a:lumMod val="75000"/>
                </a:schemeClr>
              </a:solidFill>
              <a:effectLst/>
              <a:latin typeface="Times New Roman" panose="02020603050405020304" pitchFamily="18" charset="0"/>
              <a:ea typeface="Arial" panose="020B0604020202020204" pitchFamily="34" charset="0"/>
              <a:cs typeface="Times New Roman" panose="02020603050405020304" pitchFamily="18" charset="0"/>
            </a:endParaRPr>
          </a:p>
          <a:p>
            <a:pPr marL="0" lvl="1" indent="-285750">
              <a:buClr>
                <a:srgbClr val="0C0C0C"/>
              </a:buClr>
              <a:buSzPts val="1050"/>
              <a:buFont typeface="Times New Roman" panose="02020603050405020304" pitchFamily="18" charset="0"/>
              <a:buAutoNum type="arabicPeriod"/>
              <a:tabLst>
                <a:tab pos="452755"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продовольчого</a:t>
            </a:r>
            <a:r>
              <a:rPr lang="uk-UA" sz="2000" spc="-5"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spc="-1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маркетингу в міжнародному агробізнесі</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1" indent="-285750">
              <a:buClr>
                <a:srgbClr val="0C0C0C"/>
              </a:buClr>
              <a:buSzPts val="1050"/>
              <a:buFont typeface="Times New Roman" panose="02020603050405020304" pitchFamily="18" charset="0"/>
              <a:buAutoNum type="arabicPeriod"/>
              <a:tabLst>
                <a:tab pos="452755"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Розробка маркетингової стратегії та чинники, які впливають на агробізнес</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81280" lvl="1" indent="-285750">
              <a:buClr>
                <a:srgbClr val="0C0C0C"/>
              </a:buClr>
              <a:buSzPts val="1050"/>
              <a:buFont typeface="Times New Roman" panose="02020603050405020304" pitchFamily="18" charset="0"/>
              <a:buAutoNum type="arabicPeriod"/>
              <a:tabLst>
                <a:tab pos="457200" algn="l"/>
              </a:tabLst>
            </a:pPr>
            <a:r>
              <a:rPr lang="uk-UA" sz="2000" spc="0" dirty="0">
                <a:solidFill>
                  <a:srgbClr val="0C0C0C"/>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Маркетингові підходи та стратегії</a:t>
            </a:r>
            <a:endParaRPr lang="uk-UA" sz="20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 indent="191135" algn="l">
              <a:spcBef>
                <a:spcPts val="370"/>
              </a:spcBef>
              <a:spcAft>
                <a:spcPts val="0"/>
              </a:spcAft>
            </a:pP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5756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C93E47-A7DA-4E23-8E38-36F3AF56BA68}"/>
              </a:ext>
            </a:extLst>
          </p:cNvPr>
          <p:cNvSpPr txBox="1"/>
          <p:nvPr/>
        </p:nvSpPr>
        <p:spPr>
          <a:xfrm>
            <a:off x="1746126" y="1228397"/>
            <a:ext cx="8839200" cy="4401205"/>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Технологічні інновації. </a:t>
            </a:r>
            <a:r>
              <a:rPr lang="uk-UA" sz="2000" dirty="0">
                <a:solidFill>
                  <a:srgbClr val="0C0C0C"/>
                </a:solidFill>
                <a:latin typeface="Times New Roman" panose="02020603050405020304" pitchFamily="18" charset="0"/>
              </a:rPr>
              <a:t>Технологічні інновації в агросекторі відіграють ключову роль у підвищенні продуктивності, зменшенні витрат та покращенні якості продукції. Впровадження сучасних технологій, таких як автоматизація праці, точне землеробство, використання </a:t>
            </a:r>
            <a:r>
              <a:rPr lang="uk-UA" sz="2000" dirty="0" err="1">
                <a:solidFill>
                  <a:srgbClr val="0C0C0C"/>
                </a:solidFill>
                <a:latin typeface="Times New Roman" panose="02020603050405020304" pitchFamily="18" charset="0"/>
              </a:rPr>
              <a:t>дронів</a:t>
            </a:r>
            <a:r>
              <a:rPr lang="uk-UA" sz="2000" dirty="0">
                <a:solidFill>
                  <a:srgbClr val="0C0C0C"/>
                </a:solidFill>
                <a:latin typeface="Times New Roman" panose="02020603050405020304" pitchFamily="18" charset="0"/>
              </a:rPr>
              <a:t> для моніторингу тощо дозволяє збільшити ефективність агропідприємств та оптимізувати виробничі процеси, забезпечуючи більш ефективне управління. Найближчим часом агросектор також чекає ще одна хвиля технологічних змін, яка буде пов'язана із застосуванням штучного інтелекту. </a:t>
            </a:r>
          </a:p>
          <a:p>
            <a:pPr algn="just"/>
            <a:r>
              <a:rPr lang="uk-UA" sz="2000" i="1" dirty="0">
                <a:solidFill>
                  <a:srgbClr val="0C0C0C"/>
                </a:solidFill>
                <a:latin typeface="Times New Roman" panose="02020603050405020304" pitchFamily="18" charset="0"/>
              </a:rPr>
              <a:t>Наприклад, для аналізу ґрунту, прогнозування врожаю, прогнозування розвитку </a:t>
            </a:r>
            <a:r>
              <a:rPr lang="uk-UA" sz="2000" i="1" dirty="0" err="1">
                <a:solidFill>
                  <a:srgbClr val="0C0C0C"/>
                </a:solidFill>
                <a:latin typeface="Times New Roman" panose="02020603050405020304" pitchFamily="18" charset="0"/>
              </a:rPr>
              <a:t>хвороб</a:t>
            </a:r>
            <a:r>
              <a:rPr lang="uk-UA" sz="2000" i="1" dirty="0">
                <a:solidFill>
                  <a:srgbClr val="0C0C0C"/>
                </a:solidFill>
                <a:latin typeface="Times New Roman" panose="02020603050405020304" pitchFamily="18" charset="0"/>
              </a:rPr>
              <a:t> та шкідників, оптимізації поливу та внесення добрив, аналізу здатності до вирощування різних сортів культур, оптимізації сівозмін тощо. </a:t>
            </a:r>
            <a:r>
              <a:rPr lang="uk-UA" sz="2000" dirty="0">
                <a:solidFill>
                  <a:srgbClr val="0C0C0C"/>
                </a:solidFill>
                <a:latin typeface="Times New Roman" panose="02020603050405020304" pitchFamily="18" charset="0"/>
              </a:rPr>
              <a:t>Технологічні нововведення дають маркетингу агропідприємства можливість включати передові технології у ринкове позиціонування компаній та підкреслювати конкурентні переваги.</a:t>
            </a:r>
          </a:p>
        </p:txBody>
      </p:sp>
    </p:spTree>
    <p:extLst>
      <p:ext uri="{BB962C8B-B14F-4D97-AF65-F5344CB8AC3E}">
        <p14:creationId xmlns:p14="http://schemas.microsoft.com/office/powerpoint/2010/main" val="4105218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087F50-A7A6-4BB1-AAAF-1600419274D6}"/>
              </a:ext>
            </a:extLst>
          </p:cNvPr>
          <p:cNvSpPr txBox="1"/>
          <p:nvPr/>
        </p:nvSpPr>
        <p:spPr>
          <a:xfrm>
            <a:off x="1685364" y="906012"/>
            <a:ext cx="9197789" cy="5016758"/>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Конкуренція та кооперація. </a:t>
            </a:r>
            <a:r>
              <a:rPr lang="uk-UA" sz="2000" dirty="0">
                <a:solidFill>
                  <a:srgbClr val="0C0C0C"/>
                </a:solidFill>
                <a:latin typeface="Times New Roman" panose="02020603050405020304" pitchFamily="18" charset="0"/>
              </a:rPr>
              <a:t>Аграрний сектор характеризується певним рівнем конкуренції, де агропідприємства змагаються за ринкові позиції та частку ринку. Однак, на фоні цієї конкуренції, також існує потенціал для реальної кооперації між фермерами, яка відрізняє агросектор від інших галузей. Спільна діяльність може включати спільні закупівлі, спільне використання інфраструктури та обладнання, запозичення ресурсів, спільний маркетинг та інші форми співпраці, спрямовані на зниження витрат, підвищення ефективності та збільшення конкурентоспроможності фермерських господарств.</a:t>
            </a:r>
          </a:p>
          <a:p>
            <a:pPr algn="just"/>
            <a:r>
              <a:rPr lang="uk-UA" sz="2000" b="1" dirty="0">
                <a:solidFill>
                  <a:srgbClr val="0C0C0C"/>
                </a:solidFill>
                <a:latin typeface="Times New Roman" panose="02020603050405020304" pitchFamily="18" charset="0"/>
              </a:rPr>
              <a:t>Зміни у структурі попиту. </a:t>
            </a:r>
            <a:r>
              <a:rPr lang="uk-UA" sz="2000" dirty="0">
                <a:solidFill>
                  <a:srgbClr val="0C0C0C"/>
                </a:solidFill>
                <a:latin typeface="Times New Roman" panose="02020603050405020304" pitchFamily="18" charset="0"/>
              </a:rPr>
              <a:t>Попит на органічні та натуральні продукти в розвинутих країнах продовжує зростати, відображаючи вподобання споживачів щодо здорового харчування. Споживачі все більше цінують високу якість, відсутність хімічних елементів, а також стежать за етичними та екологічними аспектами виробництва. Цей попит створює нові можливості для фермерів, що вирощують органічні культури та виробляють натуральну продукцію, спонукаючи їх приділяти особливу увагу органічності та натуральності продукції, що знаходить відображення в тому числі в маркетингу </a:t>
            </a:r>
            <a:r>
              <a:rPr lang="uk-UA" sz="2000" dirty="0" err="1">
                <a:solidFill>
                  <a:srgbClr val="0C0C0C"/>
                </a:solidFill>
                <a:latin typeface="Times New Roman" panose="02020603050405020304" pitchFamily="18" charset="0"/>
              </a:rPr>
              <a:t>агропродукції</a:t>
            </a:r>
            <a:r>
              <a:rPr lang="uk-UA" sz="2000" dirty="0">
                <a:solidFill>
                  <a:srgbClr val="0C0C0C"/>
                </a:solidFill>
                <a:latin typeface="Times New Roman" panose="02020603050405020304" pitchFamily="18" charset="0"/>
              </a:rPr>
              <a:t>.</a:t>
            </a:r>
          </a:p>
        </p:txBody>
      </p:sp>
    </p:spTree>
    <p:extLst>
      <p:ext uri="{BB962C8B-B14F-4D97-AF65-F5344CB8AC3E}">
        <p14:creationId xmlns:p14="http://schemas.microsoft.com/office/powerpoint/2010/main" val="475752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9E55E2-7A4A-4EE3-8E65-5409B562FCE8}"/>
              </a:ext>
            </a:extLst>
          </p:cNvPr>
          <p:cNvSpPr txBox="1"/>
          <p:nvPr/>
        </p:nvSpPr>
        <p:spPr>
          <a:xfrm>
            <a:off x="3572934" y="695867"/>
            <a:ext cx="6096000" cy="400110"/>
          </a:xfrm>
          <a:prstGeom prst="rect">
            <a:avLst/>
          </a:prstGeom>
          <a:noFill/>
        </p:spPr>
        <p:txBody>
          <a:bodyPr wrap="square">
            <a:spAutoFit/>
          </a:bodyPr>
          <a:lstStyle/>
          <a:p>
            <a:pPr marL="0" marR="81280" lvl="1" algn="ctr">
              <a:buClr>
                <a:srgbClr val="0C0C0C"/>
              </a:buClr>
              <a:buSzPts val="1050"/>
              <a:tabLst>
                <a:tab pos="457200" algn="l"/>
              </a:tabLst>
            </a:pPr>
            <a:r>
              <a:rPr lang="uk-UA" sz="2000" b="1" dirty="0">
                <a:solidFill>
                  <a:schemeClr val="accent2">
                    <a:lumMod val="75000"/>
                  </a:schemeClr>
                </a:solidFill>
                <a:latin typeface="Times New Roman" panose="02020603050405020304" pitchFamily="18" charset="0"/>
                <a:cs typeface="Times New Roman" panose="02020603050405020304" pitchFamily="18" charset="0"/>
              </a:rPr>
              <a:t>3. Маркетингові підходи та стратегії</a:t>
            </a:r>
          </a:p>
        </p:txBody>
      </p:sp>
      <p:sp>
        <p:nvSpPr>
          <p:cNvPr id="5" name="TextBox 4">
            <a:extLst>
              <a:ext uri="{FF2B5EF4-FFF2-40B4-BE49-F238E27FC236}">
                <a16:creationId xmlns:a16="http://schemas.microsoft.com/office/drawing/2014/main" id="{9CAE866D-5016-412A-AFEB-7A41F1FDBB54}"/>
              </a:ext>
            </a:extLst>
          </p:cNvPr>
          <p:cNvSpPr txBox="1"/>
          <p:nvPr/>
        </p:nvSpPr>
        <p:spPr>
          <a:xfrm>
            <a:off x="2032001" y="1095977"/>
            <a:ext cx="9499600" cy="1908215"/>
          </a:xfrm>
          <a:prstGeom prst="rect">
            <a:avLst/>
          </a:prstGeom>
          <a:noFill/>
        </p:spPr>
        <p:txBody>
          <a:bodyPr wrap="square">
            <a:spAutoFit/>
          </a:bodyPr>
          <a:lstStyle/>
          <a:p>
            <a:pPr algn="just"/>
            <a:r>
              <a:rPr lang="uk-UA" sz="2000" dirty="0">
                <a:solidFill>
                  <a:srgbClr val="0C0C0C"/>
                </a:solidFill>
                <a:latin typeface="Times New Roman" panose="02020603050405020304" pitchFamily="18" charset="0"/>
              </a:rPr>
              <a:t>Загалом у агросекторі використовуються різноманітні маркетингові стратегії, підходи та інструменти, оскільки сама галузь є дуже багатовекторною та складається з дуже різних за своєю суттю гравців. </a:t>
            </a:r>
          </a:p>
          <a:p>
            <a:pPr algn="just"/>
            <a:endParaRPr lang="uk-UA" sz="2000" dirty="0">
              <a:solidFill>
                <a:srgbClr val="0C0C0C"/>
              </a:solidFill>
              <a:latin typeface="Times New Roman" panose="02020603050405020304" pitchFamily="18" charset="0"/>
            </a:endParaRPr>
          </a:p>
          <a:p>
            <a:pPr algn="ctr"/>
            <a:r>
              <a:rPr lang="uk-UA" sz="2000" b="1" dirty="0">
                <a:solidFill>
                  <a:srgbClr val="0C0C0C"/>
                </a:solidFill>
                <a:latin typeface="Times New Roman" panose="02020603050405020304" pitchFamily="18" charset="0"/>
              </a:rPr>
              <a:t>Елементи маркетингової стратегії агропідприємства</a:t>
            </a:r>
            <a:br>
              <a:rPr lang="uk-UA" sz="2000" dirty="0">
                <a:solidFill>
                  <a:srgbClr val="0C0C0C"/>
                </a:solidFill>
                <a:latin typeface="Times New Roman" panose="02020603050405020304" pitchFamily="18" charset="0"/>
              </a:rPr>
            </a:br>
            <a:endParaRPr lang="uk-UA" dirty="0"/>
          </a:p>
        </p:txBody>
      </p:sp>
      <p:graphicFrame>
        <p:nvGraphicFramePr>
          <p:cNvPr id="2" name="Схема 1">
            <a:extLst>
              <a:ext uri="{FF2B5EF4-FFF2-40B4-BE49-F238E27FC236}">
                <a16:creationId xmlns:a16="http://schemas.microsoft.com/office/drawing/2014/main" id="{63B48205-7E76-47FA-BA66-C921D33C789D}"/>
              </a:ext>
            </a:extLst>
          </p:cNvPr>
          <p:cNvGraphicFramePr/>
          <p:nvPr>
            <p:extLst>
              <p:ext uri="{D42A27DB-BD31-4B8C-83A1-F6EECF244321}">
                <p14:modId xmlns:p14="http://schemas.microsoft.com/office/powerpoint/2010/main" val="2368873939"/>
              </p:ext>
            </p:extLst>
          </p:nvPr>
        </p:nvGraphicFramePr>
        <p:xfrm>
          <a:off x="2581834" y="2734234"/>
          <a:ext cx="7578165" cy="3639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6328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98A85-1F34-4C39-AA59-11DF82E17795}"/>
              </a:ext>
            </a:extLst>
          </p:cNvPr>
          <p:cNvSpPr txBox="1"/>
          <p:nvPr/>
        </p:nvSpPr>
        <p:spPr>
          <a:xfrm>
            <a:off x="2052918" y="1453260"/>
            <a:ext cx="8220635" cy="3139321"/>
          </a:xfrm>
          <a:prstGeom prst="rect">
            <a:avLst/>
          </a:prstGeom>
          <a:noFill/>
        </p:spPr>
        <p:txBody>
          <a:bodyPr wrap="square">
            <a:spAutoFit/>
          </a:bodyPr>
          <a:lstStyle/>
          <a:p>
            <a:pPr algn="just"/>
            <a:r>
              <a:rPr lang="uk-UA" sz="1800" b="1" dirty="0">
                <a:solidFill>
                  <a:srgbClr val="0C0C0C"/>
                </a:solidFill>
                <a:latin typeface="Times New Roman" panose="02020603050405020304" pitchFamily="18" charset="0"/>
              </a:rPr>
              <a:t>Брендинг та позиціонування. </a:t>
            </a:r>
            <a:r>
              <a:rPr lang="uk-UA" sz="1800" dirty="0">
                <a:solidFill>
                  <a:srgbClr val="0C0C0C"/>
                </a:solidFill>
                <a:latin typeface="Times New Roman" panose="02020603050405020304" pitchFamily="18" charset="0"/>
              </a:rPr>
              <a:t>Брендинг та позиціонування агропідприємства є ключовими для його успіху на ринку, залучення інвестицій, встановлення </a:t>
            </a:r>
            <a:r>
              <a:rPr lang="uk-UA" sz="1800" dirty="0" err="1">
                <a:solidFill>
                  <a:srgbClr val="0C0C0C"/>
                </a:solidFill>
                <a:latin typeface="Times New Roman" panose="02020603050405020304" pitchFamily="18" charset="0"/>
              </a:rPr>
              <a:t>партнерств</a:t>
            </a:r>
            <a:r>
              <a:rPr lang="uk-UA" sz="1800" dirty="0">
                <a:solidFill>
                  <a:srgbClr val="0C0C0C"/>
                </a:solidFill>
                <a:latin typeface="Times New Roman" panose="02020603050405020304" pitchFamily="18" charset="0"/>
              </a:rPr>
              <a:t> та розвитку експортного напрямку. Потужний бренд дозволяє підприємству виділитись серед конкурентів, привернути увагу споживачів та створити позитивний імідж, що сприяє збільшенню обсягів продажів та підвищенню цінності самого бренду. Крім того, потужний бренд викликає довіру серед потенційних інвесторів та партнерів, що сприяє залученню додаткових фінансових ресурсів та розвитку стратегічних </a:t>
            </a:r>
            <a:r>
              <a:rPr lang="uk-UA" sz="1800" dirty="0" err="1">
                <a:solidFill>
                  <a:srgbClr val="0C0C0C"/>
                </a:solidFill>
                <a:latin typeface="Times New Roman" panose="02020603050405020304" pitchFamily="18" charset="0"/>
              </a:rPr>
              <a:t>партнерств</a:t>
            </a:r>
            <a:r>
              <a:rPr lang="uk-UA" sz="1800" dirty="0">
                <a:solidFill>
                  <a:srgbClr val="0C0C0C"/>
                </a:solidFill>
                <a:latin typeface="Times New Roman" panose="02020603050405020304" pitchFamily="18" charset="0"/>
              </a:rPr>
              <a:t>. Нарешті, ефективне позиціонування експортних можливостей дозволяє агропідприємству розширити географію свого бізнесу, створити конкурентні переваги та забезпечити стабільний експорт продукції за межі країни.</a:t>
            </a:r>
          </a:p>
        </p:txBody>
      </p:sp>
    </p:spTree>
    <p:extLst>
      <p:ext uri="{BB962C8B-B14F-4D97-AF65-F5344CB8AC3E}">
        <p14:creationId xmlns:p14="http://schemas.microsoft.com/office/powerpoint/2010/main" val="282866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FD192A-5066-4729-A8DD-CB3A8465E3F4}"/>
              </a:ext>
            </a:extLst>
          </p:cNvPr>
          <p:cNvSpPr txBox="1"/>
          <p:nvPr/>
        </p:nvSpPr>
        <p:spPr>
          <a:xfrm>
            <a:off x="1515034" y="1023816"/>
            <a:ext cx="9008533" cy="4093428"/>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Цифрова система маркетингу. </a:t>
            </a:r>
            <a:r>
              <a:rPr lang="uk-UA" sz="2000" dirty="0">
                <a:solidFill>
                  <a:srgbClr val="0C0C0C"/>
                </a:solidFill>
                <a:latin typeface="Times New Roman" panose="02020603050405020304" pitchFamily="18" charset="0"/>
              </a:rPr>
              <a:t>Цифрова система маркетингу є необхідною складовою маркетингової стратегії агрофірми в умовах сучасного бізнесу, оскільки дозволяє ефективно взаємодіяти з клієнтами, оптимізувати процеси продажу та просування продукції. Вона включає в себе інтеграцію усіх цифрових платформ компанії для ведення ефективних маркетингових кампаній, а саме </a:t>
            </a:r>
            <a:r>
              <a:rPr lang="uk-UA" sz="2000" i="1" dirty="0">
                <a:solidFill>
                  <a:srgbClr val="0C0C0C"/>
                </a:solidFill>
                <a:latin typeface="Times New Roman" panose="02020603050405020304" pitchFamily="18" charset="0"/>
              </a:rPr>
              <a:t>веб-сайт, сторінки в соціальних медіа, мобільний додаток</a:t>
            </a:r>
            <a:r>
              <a:rPr lang="uk-UA" sz="2000" dirty="0">
                <a:solidFill>
                  <a:srgbClr val="0C0C0C"/>
                </a:solidFill>
                <a:latin typeface="Times New Roman" panose="02020603050405020304" pitchFamily="18" charset="0"/>
              </a:rPr>
              <a:t>, </a:t>
            </a:r>
            <a:r>
              <a:rPr lang="uk-UA" sz="2000" i="1" dirty="0">
                <a:solidFill>
                  <a:srgbClr val="0C0C0C"/>
                </a:solidFill>
                <a:latin typeface="Times New Roman" panose="02020603050405020304" pitchFamily="18" charset="0"/>
              </a:rPr>
              <a:t>канали в месенджерах, </a:t>
            </a:r>
            <a:r>
              <a:rPr lang="en-GB" sz="2000" i="1" dirty="0">
                <a:solidFill>
                  <a:srgbClr val="0C0C0C"/>
                </a:solidFill>
                <a:latin typeface="Times New Roman" panose="02020603050405020304" pitchFamily="18" charset="0"/>
              </a:rPr>
              <a:t>email </a:t>
            </a:r>
            <a:r>
              <a:rPr lang="uk-UA" sz="2000" i="1" dirty="0">
                <a:solidFill>
                  <a:srgbClr val="0C0C0C"/>
                </a:solidFill>
                <a:latin typeface="Times New Roman" panose="02020603050405020304" pitchFamily="18" charset="0"/>
              </a:rPr>
              <a:t>розсилку та інші елементи в залежності від особливостей бізнесу. </a:t>
            </a:r>
          </a:p>
          <a:p>
            <a:pPr algn="just"/>
            <a:r>
              <a:rPr lang="uk-UA" sz="2000" dirty="0">
                <a:solidFill>
                  <a:srgbClr val="0C0C0C"/>
                </a:solidFill>
                <a:latin typeface="Times New Roman" panose="02020603050405020304" pitchFamily="18" charset="0"/>
              </a:rPr>
              <a:t>Така система віддзеркалює професіоналізм компанії та функціонально використовується для просування власної продукції у цифровому середовищі, дозволяє агрофірмам стати більш привабливими та конкурентоспроможними на ринку, підвищити ефективність маркетингових зусиль та забезпечити більшу взаємодію з цільовою аудиторією.</a:t>
            </a:r>
          </a:p>
        </p:txBody>
      </p:sp>
    </p:spTree>
    <p:extLst>
      <p:ext uri="{BB962C8B-B14F-4D97-AF65-F5344CB8AC3E}">
        <p14:creationId xmlns:p14="http://schemas.microsoft.com/office/powerpoint/2010/main" val="4123341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C672D-94A0-4FFB-A59D-5FC08E1D5228}"/>
              </a:ext>
            </a:extLst>
          </p:cNvPr>
          <p:cNvSpPr txBox="1"/>
          <p:nvPr/>
        </p:nvSpPr>
        <p:spPr>
          <a:xfrm>
            <a:off x="1679886" y="1333641"/>
            <a:ext cx="8957733" cy="3785652"/>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Контент-маркетинг. </a:t>
            </a:r>
            <a:r>
              <a:rPr lang="uk-UA" sz="2000" dirty="0">
                <a:solidFill>
                  <a:srgbClr val="0C0C0C"/>
                </a:solidFill>
                <a:latin typeface="Times New Roman" panose="02020603050405020304" pitchFamily="18" charset="0"/>
              </a:rPr>
              <a:t>Цифрова система маркетингу не буде ефективною, якщо не буде мати корисного контенту щодо питань, які турбують учасників ринку. </a:t>
            </a:r>
            <a:r>
              <a:rPr lang="uk-UA" sz="2000" i="1" dirty="0">
                <a:solidFill>
                  <a:srgbClr val="0C0C0C"/>
                </a:solidFill>
                <a:latin typeface="Times New Roman" panose="02020603050405020304" pitchFamily="18" charset="0"/>
              </a:rPr>
              <a:t>Контент-маркетинг є невід'ємною частиною стратегії маркетингу агрофірми, оскільки дозволяє створювати та поширювати цінний та релевантний контент, який привертає увагу цільової аудиторії та сприяє збільшенню її зацікавленості в продукції підприємства.</a:t>
            </a:r>
            <a:r>
              <a:rPr lang="uk-UA" sz="2000" dirty="0">
                <a:solidFill>
                  <a:srgbClr val="0C0C0C"/>
                </a:solidFill>
                <a:latin typeface="Times New Roman" panose="02020603050405020304" pitchFamily="18" charset="0"/>
              </a:rPr>
              <a:t> </a:t>
            </a:r>
          </a:p>
          <a:p>
            <a:pPr algn="just"/>
            <a:r>
              <a:rPr lang="uk-UA" sz="2000" dirty="0">
                <a:solidFill>
                  <a:srgbClr val="0C0C0C"/>
                </a:solidFill>
                <a:latin typeface="Times New Roman" panose="02020603050405020304" pitchFamily="18" charset="0"/>
              </a:rPr>
              <a:t>Маються на увазі </a:t>
            </a:r>
            <a:r>
              <a:rPr lang="uk-UA" sz="2000" i="1" dirty="0">
                <a:solidFill>
                  <a:srgbClr val="0C0C0C"/>
                </a:solidFill>
                <a:latin typeface="Times New Roman" panose="02020603050405020304" pitchFamily="18" charset="0"/>
              </a:rPr>
              <a:t>оглядові статті, фото та відео, інфографіка</a:t>
            </a:r>
            <a:r>
              <a:rPr lang="uk-UA" sz="2000" dirty="0">
                <a:solidFill>
                  <a:srgbClr val="0C0C0C"/>
                </a:solidFill>
                <a:latin typeface="Times New Roman" panose="02020603050405020304" pitchFamily="18" charset="0"/>
              </a:rPr>
              <a:t>, які інформують та навчають потенційних споживачів, висвітлюючи переваги та характеристики продукції, а також надаючи корисні поради та рекомендації щодо її використання. Такий контент допомагає агрофірмам просувати себе як експерта галузі, підвищувати обізнаність споживачів про бренд, підтримувати довгострокові відносини з клієнтами та створювати підґрунтя для продажів.</a:t>
            </a:r>
          </a:p>
        </p:txBody>
      </p:sp>
    </p:spTree>
    <p:extLst>
      <p:ext uri="{BB962C8B-B14F-4D97-AF65-F5344CB8AC3E}">
        <p14:creationId xmlns:p14="http://schemas.microsoft.com/office/powerpoint/2010/main" val="2092581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74D46F-0D99-43A7-9870-B1ACDDB916FF}"/>
              </a:ext>
            </a:extLst>
          </p:cNvPr>
          <p:cNvSpPr txBox="1"/>
          <p:nvPr/>
        </p:nvSpPr>
        <p:spPr>
          <a:xfrm>
            <a:off x="1735666" y="1201341"/>
            <a:ext cx="8720667" cy="4401205"/>
          </a:xfrm>
          <a:prstGeom prst="rect">
            <a:avLst/>
          </a:prstGeom>
          <a:noFill/>
        </p:spPr>
        <p:txBody>
          <a:bodyPr wrap="square">
            <a:spAutoFit/>
          </a:bodyPr>
          <a:lstStyle/>
          <a:p>
            <a:pPr algn="just"/>
            <a:r>
              <a:rPr lang="en-GB" sz="2000" b="1" dirty="0">
                <a:solidFill>
                  <a:srgbClr val="0C0C0C"/>
                </a:solidFill>
                <a:latin typeface="Times New Roman" panose="02020603050405020304" pitchFamily="18" charset="0"/>
              </a:rPr>
              <a:t>SEO </a:t>
            </a:r>
            <a:r>
              <a:rPr lang="uk-UA" sz="2000" b="1" dirty="0">
                <a:solidFill>
                  <a:srgbClr val="0C0C0C"/>
                </a:solidFill>
                <a:latin typeface="Times New Roman" panose="02020603050405020304" pitchFamily="18" charset="0"/>
              </a:rPr>
              <a:t>просування. </a:t>
            </a:r>
            <a:r>
              <a:rPr lang="en-GB" sz="2000" dirty="0">
                <a:solidFill>
                  <a:srgbClr val="0C0C0C"/>
                </a:solidFill>
                <a:latin typeface="Times New Roman" panose="02020603050405020304" pitchFamily="18" charset="0"/>
              </a:rPr>
              <a:t>SEO </a:t>
            </a:r>
            <a:r>
              <a:rPr lang="uk-UA" sz="2000" dirty="0">
                <a:solidFill>
                  <a:srgbClr val="0C0C0C"/>
                </a:solidFill>
                <a:latin typeface="Times New Roman" panose="02020603050405020304" pitchFamily="18" charset="0"/>
              </a:rPr>
              <a:t>просування для агрофірми відіграє важливу роль у забезпеченні присутності її продуктів та послуг у пошукових системах, що сприяє залученню цільової аудиторії та збільшенню трафіку на веб-сайт. Агросектор є однією з тих галузей, де створення цікавого контенту для </a:t>
            </a:r>
            <a:r>
              <a:rPr lang="en-GB" sz="2000" dirty="0">
                <a:solidFill>
                  <a:srgbClr val="0C0C0C"/>
                </a:solidFill>
                <a:latin typeface="Times New Roman" panose="02020603050405020304" pitchFamily="18" charset="0"/>
              </a:rPr>
              <a:t>SEO </a:t>
            </a:r>
            <a:r>
              <a:rPr lang="uk-UA" sz="2000" dirty="0">
                <a:solidFill>
                  <a:srgbClr val="0C0C0C"/>
                </a:solidFill>
                <a:latin typeface="Times New Roman" panose="02020603050405020304" pitchFamily="18" charset="0"/>
              </a:rPr>
              <a:t>просування не є проблемою. Оглядові статті з використанням ключових для галузі слів та фраз, внутрішня оптимізація сайту, а також розбудова зовнішньої маси посилань є тими методами, які дозволять зайняти топові місця у органічній видачі </a:t>
            </a:r>
            <a:r>
              <a:rPr lang="en-GB" sz="2000" dirty="0">
                <a:solidFill>
                  <a:srgbClr val="0C0C0C"/>
                </a:solidFill>
                <a:latin typeface="Times New Roman" panose="02020603050405020304" pitchFamily="18" charset="0"/>
              </a:rPr>
              <a:t>Google. </a:t>
            </a:r>
            <a:r>
              <a:rPr lang="uk-UA" sz="2000" dirty="0">
                <a:solidFill>
                  <a:srgbClr val="0C0C0C"/>
                </a:solidFill>
                <a:latin typeface="Times New Roman" panose="02020603050405020304" pitchFamily="18" charset="0"/>
              </a:rPr>
              <a:t>Це, в свою чергу, допоможе залучити більше представників цільової аудиторії та підвищити ймовірність </a:t>
            </a:r>
            <a:r>
              <a:rPr lang="uk-UA" sz="2000" dirty="0" err="1">
                <a:solidFill>
                  <a:srgbClr val="0C0C0C"/>
                </a:solidFill>
                <a:latin typeface="Times New Roman" panose="02020603050405020304" pitchFamily="18" charset="0"/>
              </a:rPr>
              <a:t>конверсій</a:t>
            </a:r>
            <a:r>
              <a:rPr lang="uk-UA" sz="2000" dirty="0">
                <a:solidFill>
                  <a:srgbClr val="0C0C0C"/>
                </a:solidFill>
                <a:latin typeface="Times New Roman" panose="02020603050405020304" pitchFamily="18" charset="0"/>
              </a:rPr>
              <a:t>.</a:t>
            </a:r>
          </a:p>
          <a:p>
            <a:pPr algn="just">
              <a:buFont typeface="Arial" panose="020B0604020202020204" pitchFamily="34" charset="0"/>
              <a:buChar char="•"/>
            </a:pPr>
            <a:r>
              <a:rPr lang="en-GB" sz="2000" b="1" i="1" dirty="0">
                <a:latin typeface="Times New Roman" panose="02020603050405020304" pitchFamily="18" charset="0"/>
                <a:cs typeface="Times New Roman" panose="02020603050405020304" pitchFamily="18" charset="0"/>
              </a:rPr>
              <a:t>SEO </a:t>
            </a:r>
            <a:r>
              <a:rPr lang="uk-UA" sz="2000" b="1" i="1" dirty="0">
                <a:latin typeface="Times New Roman" panose="02020603050405020304" pitchFamily="18" charset="0"/>
                <a:cs typeface="Times New Roman" panose="02020603050405020304" pitchFamily="18" charset="0"/>
              </a:rPr>
              <a:t>просування</a:t>
            </a:r>
            <a:r>
              <a:rPr lang="uk-UA" sz="2000" i="1" dirty="0">
                <a:latin typeface="Times New Roman" panose="02020603050405020304" pitchFamily="18" charset="0"/>
                <a:cs typeface="Times New Roman" panose="02020603050405020304" pitchFamily="18" charset="0"/>
              </a:rPr>
              <a:t> (</a:t>
            </a:r>
            <a:r>
              <a:rPr lang="en-GB" sz="2000" i="1" dirty="0">
                <a:latin typeface="Times New Roman" panose="02020603050405020304" pitchFamily="18" charset="0"/>
                <a:cs typeface="Times New Roman" panose="02020603050405020304" pitchFamily="18" charset="0"/>
              </a:rPr>
              <a:t>Search Engine Optimization) – </a:t>
            </a:r>
            <a:r>
              <a:rPr lang="uk-UA" sz="2000" i="1" dirty="0">
                <a:latin typeface="Times New Roman" panose="02020603050405020304" pitchFamily="18" charset="0"/>
                <a:cs typeface="Times New Roman" panose="02020603050405020304" pitchFamily="18" charset="0"/>
              </a:rPr>
              <a:t>це комплекс заходів і стратегій, спрямованих на підвищення видимості </a:t>
            </a:r>
            <a:r>
              <a:rPr lang="uk-UA" sz="2000" i="1" dirty="0" err="1">
                <a:latin typeface="Times New Roman" panose="02020603050405020304" pitchFamily="18" charset="0"/>
                <a:cs typeface="Times New Roman" panose="02020603050405020304" pitchFamily="18" charset="0"/>
              </a:rPr>
              <a:t>вебсайту</a:t>
            </a:r>
            <a:r>
              <a:rPr lang="uk-UA" sz="2000" i="1" dirty="0">
                <a:latin typeface="Times New Roman" panose="02020603050405020304" pitchFamily="18" charset="0"/>
                <a:cs typeface="Times New Roman" panose="02020603050405020304" pitchFamily="18" charset="0"/>
              </a:rPr>
              <a:t> в пошукових системах (</a:t>
            </a:r>
            <a:r>
              <a:rPr lang="en-GB" sz="2000" i="1" dirty="0">
                <a:latin typeface="Times New Roman" panose="02020603050405020304" pitchFamily="18" charset="0"/>
                <a:cs typeface="Times New Roman" panose="02020603050405020304" pitchFamily="18" charset="0"/>
              </a:rPr>
              <a:t>Google, Bing, Yahoo </a:t>
            </a:r>
            <a:r>
              <a:rPr lang="uk-UA" sz="2000" i="1" dirty="0">
                <a:latin typeface="Times New Roman" panose="02020603050405020304" pitchFamily="18" charset="0"/>
                <a:cs typeface="Times New Roman" panose="02020603050405020304" pitchFamily="18" charset="0"/>
              </a:rPr>
              <a:t>тощо) з метою залучення більшої кількості органічного трафіку. Основною метою </a:t>
            </a:r>
            <a:r>
              <a:rPr lang="en-GB" sz="2000" i="1" dirty="0">
                <a:latin typeface="Times New Roman" panose="02020603050405020304" pitchFamily="18" charset="0"/>
                <a:cs typeface="Times New Roman" panose="02020603050405020304" pitchFamily="18" charset="0"/>
              </a:rPr>
              <a:t>SEO </a:t>
            </a:r>
            <a:r>
              <a:rPr lang="uk-UA" sz="2000" i="1" dirty="0">
                <a:latin typeface="Times New Roman" panose="02020603050405020304" pitchFamily="18" charset="0"/>
                <a:cs typeface="Times New Roman" panose="02020603050405020304" pitchFamily="18" charset="0"/>
              </a:rPr>
              <a:t>є досягнення високих позицій у результатах пошуку за відповідними ключовими словами.</a:t>
            </a:r>
            <a:endParaRPr lang="uk-UA" sz="2000" i="1" dirty="0">
              <a:solidFill>
                <a:srgbClr val="0C0C0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253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6BE83C-502A-46AC-A6E3-7640F114CC90}"/>
              </a:ext>
            </a:extLst>
          </p:cNvPr>
          <p:cNvSpPr txBox="1"/>
          <p:nvPr/>
        </p:nvSpPr>
        <p:spPr>
          <a:xfrm>
            <a:off x="1930400" y="1477076"/>
            <a:ext cx="8585200" cy="3785652"/>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Реклама в цифрових каналах. </a:t>
            </a:r>
            <a:r>
              <a:rPr lang="uk-UA" sz="2000" dirty="0">
                <a:solidFill>
                  <a:srgbClr val="0C0C0C"/>
                </a:solidFill>
                <a:latin typeface="Times New Roman" panose="02020603050405020304" pitchFamily="18" charset="0"/>
              </a:rPr>
              <a:t>Традиційні рекламні методи, такі як ТБ-, радіо- та реклама у друкованих медіа не використовується у В2В діяльності агропідприємств, але все більше </a:t>
            </a:r>
            <a:r>
              <a:rPr lang="uk-UA" sz="2000" dirty="0" err="1">
                <a:solidFill>
                  <a:srgbClr val="0C0C0C"/>
                </a:solidFill>
                <a:latin typeface="Times New Roman" panose="02020603050405020304" pitchFamily="18" charset="0"/>
              </a:rPr>
              <a:t>агрокомпаній</a:t>
            </a:r>
            <a:r>
              <a:rPr lang="uk-UA" sz="2000" dirty="0">
                <a:solidFill>
                  <a:srgbClr val="0C0C0C"/>
                </a:solidFill>
                <a:latin typeface="Times New Roman" panose="02020603050405020304" pitchFamily="18" charset="0"/>
              </a:rPr>
              <a:t> переключаються на цифрову рекламу, яка включає рекламу в пошукових мережах, банерну рекламу на спеціалізованих сайтах на сільськогосподарську тематику, рекламу в соціальних мережах тощо. </a:t>
            </a:r>
          </a:p>
          <a:p>
            <a:pPr algn="just">
              <a:buFont typeface="Arial" panose="020B0604020202020204" pitchFamily="34" charset="0"/>
              <a:buChar char="•"/>
            </a:pPr>
            <a:r>
              <a:rPr lang="uk-UA" sz="2000" dirty="0">
                <a:solidFill>
                  <a:srgbClr val="0C0C0C"/>
                </a:solidFill>
                <a:latin typeface="Times New Roman" panose="02020603050405020304" pitchFamily="18" charset="0"/>
              </a:rPr>
              <a:t>Реклама в цифрових каналах стає невід'ємною складовою маркетингу агропідприємств </a:t>
            </a:r>
            <a:r>
              <a:rPr lang="uk-UA" sz="2000" b="1" dirty="0">
                <a:solidFill>
                  <a:srgbClr val="0C0C0C"/>
                </a:solidFill>
                <a:latin typeface="Times New Roman" panose="02020603050405020304" pitchFamily="18" charset="0"/>
              </a:rPr>
              <a:t>у В2В сегменті</a:t>
            </a:r>
            <a:r>
              <a:rPr lang="uk-UA" sz="2000" dirty="0">
                <a:solidFill>
                  <a:srgbClr val="0C0C0C"/>
                </a:solidFill>
                <a:latin typeface="Times New Roman" panose="02020603050405020304" pitchFamily="18" charset="0"/>
              </a:rPr>
              <a:t>, оскільки це ефективний спосіб залучення уваги та взаємодії з потенційними клієнтами. За допомогою контекстної реклами, банерів, реклами в соціальних мережах та інших цифрових інструментів агропідприємства можуть досягти більшої присутності на ринку, покращити свій імідж та залучити нових клієнтів.</a:t>
            </a:r>
          </a:p>
        </p:txBody>
      </p:sp>
    </p:spTree>
    <p:extLst>
      <p:ext uri="{BB962C8B-B14F-4D97-AF65-F5344CB8AC3E}">
        <p14:creationId xmlns:p14="http://schemas.microsoft.com/office/powerpoint/2010/main" val="1084221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A948D-73EA-4542-80F8-75FF7E476AC5}"/>
              </a:ext>
            </a:extLst>
          </p:cNvPr>
          <p:cNvSpPr txBox="1"/>
          <p:nvPr/>
        </p:nvSpPr>
        <p:spPr>
          <a:xfrm>
            <a:off x="1308847" y="335845"/>
            <a:ext cx="10399059" cy="6463308"/>
          </a:xfrm>
          <a:prstGeom prst="rect">
            <a:avLst/>
          </a:prstGeom>
          <a:noFill/>
        </p:spPr>
        <p:txBody>
          <a:bodyPr wrap="square">
            <a:spAutoFit/>
          </a:bodyPr>
          <a:lstStyle/>
          <a:p>
            <a:pPr algn="just"/>
            <a:r>
              <a:rPr lang="en-GB" b="1" dirty="0">
                <a:latin typeface="Times New Roman" panose="02020603050405020304" pitchFamily="18" charset="0"/>
                <a:cs typeface="Times New Roman" panose="02020603050405020304" pitchFamily="18" charset="0"/>
              </a:rPr>
              <a:t>B2B (Business-to-Business)</a:t>
            </a:r>
            <a:r>
              <a:rPr lang="en-GB"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це тип комерційної діяльності, в якій одне підприємство продає товари або надає послуги іншому підприємству. Це відрізняється від </a:t>
            </a:r>
            <a:r>
              <a:rPr lang="en-GB" dirty="0">
                <a:latin typeface="Times New Roman" panose="02020603050405020304" pitchFamily="18" charset="0"/>
                <a:cs typeface="Times New Roman" panose="02020603050405020304" pitchFamily="18" charset="0"/>
              </a:rPr>
              <a:t>B2C (Business-to-Consumer), </a:t>
            </a:r>
            <a:r>
              <a:rPr lang="uk-UA" dirty="0">
                <a:latin typeface="Times New Roman" panose="02020603050405020304" pitchFamily="18" charset="0"/>
                <a:cs typeface="Times New Roman" panose="02020603050405020304" pitchFamily="18" charset="0"/>
              </a:rPr>
              <a:t>де товари чи послуги продаються безпосередньо кінцевим споживачам.</a:t>
            </a:r>
          </a:p>
          <a:p>
            <a:pPr algn="just"/>
            <a:r>
              <a:rPr lang="uk-UA" b="1" dirty="0">
                <a:latin typeface="Times New Roman" panose="02020603050405020304" pitchFamily="18" charset="0"/>
                <a:cs typeface="Times New Roman" panose="02020603050405020304" pitchFamily="18" charset="0"/>
              </a:rPr>
              <a:t>Основні характеристики </a:t>
            </a:r>
            <a:r>
              <a:rPr lang="en-GB" b="1" dirty="0">
                <a:latin typeface="Times New Roman" panose="02020603050405020304" pitchFamily="18" charset="0"/>
                <a:cs typeface="Times New Roman" panose="02020603050405020304" pitchFamily="18" charset="0"/>
              </a:rPr>
              <a:t>B2B:</a:t>
            </a:r>
          </a:p>
          <a:p>
            <a:pPr algn="just">
              <a:buFont typeface="+mj-lt"/>
              <a:buAutoNum type="arabicPeriod"/>
            </a:pPr>
            <a:r>
              <a:rPr lang="uk-UA" b="1" dirty="0">
                <a:latin typeface="Times New Roman" panose="02020603050405020304" pitchFamily="18" charset="0"/>
                <a:cs typeface="Times New Roman" panose="02020603050405020304" pitchFamily="18" charset="0"/>
              </a:rPr>
              <a:t>Клієнтська база</a:t>
            </a:r>
            <a:r>
              <a:rPr lang="uk-UA" dirty="0">
                <a:latin typeface="Times New Roman" panose="02020603050405020304" pitchFamily="18" charset="0"/>
                <a:cs typeface="Times New Roman" panose="02020603050405020304" pitchFamily="18" charset="0"/>
              </a:rPr>
              <a:t>: основними клієнтами є інші підприємства, організації або державні установи.</a:t>
            </a:r>
          </a:p>
          <a:p>
            <a:pPr algn="just">
              <a:buFont typeface="+mj-lt"/>
              <a:buAutoNum type="arabicPeriod"/>
            </a:pPr>
            <a:r>
              <a:rPr lang="uk-UA" b="1" dirty="0">
                <a:latin typeface="Times New Roman" panose="02020603050405020304" pitchFamily="18" charset="0"/>
                <a:cs typeface="Times New Roman" panose="02020603050405020304" pitchFamily="18" charset="0"/>
              </a:rPr>
              <a:t>Обсяг угод</a:t>
            </a:r>
            <a:r>
              <a:rPr lang="uk-UA" dirty="0">
                <a:latin typeface="Times New Roman" panose="02020603050405020304" pitchFamily="18" charset="0"/>
                <a:cs typeface="Times New Roman" panose="02020603050405020304" pitchFamily="18" charset="0"/>
              </a:rPr>
              <a:t>: зазвичай угоди в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більші за обсягом, ніж в </a:t>
            </a:r>
            <a:r>
              <a:rPr lang="en-GB" dirty="0">
                <a:latin typeface="Times New Roman" panose="02020603050405020304" pitchFamily="18" charset="0"/>
                <a:cs typeface="Times New Roman" panose="02020603050405020304" pitchFamily="18" charset="0"/>
              </a:rPr>
              <a:t>B2C, </a:t>
            </a:r>
            <a:r>
              <a:rPr lang="uk-UA" dirty="0">
                <a:latin typeface="Times New Roman" panose="02020603050405020304" pitchFamily="18" charset="0"/>
                <a:cs typeface="Times New Roman" panose="02020603050405020304" pitchFamily="18" charset="0"/>
              </a:rPr>
              <a:t>оскільки підприємства закуповують товари або послуги в більших кількостях.</a:t>
            </a:r>
          </a:p>
          <a:p>
            <a:pPr algn="just">
              <a:buFont typeface="+mj-lt"/>
              <a:buAutoNum type="arabicPeriod"/>
            </a:pPr>
            <a:r>
              <a:rPr lang="uk-UA" b="1" dirty="0">
                <a:latin typeface="Times New Roman" panose="02020603050405020304" pitchFamily="18" charset="0"/>
                <a:cs typeface="Times New Roman" panose="02020603050405020304" pitchFamily="18" charset="0"/>
              </a:rPr>
              <a:t>Складність продукту або послуги</a:t>
            </a:r>
            <a:r>
              <a:rPr lang="uk-UA" dirty="0">
                <a:latin typeface="Times New Roman" panose="02020603050405020304" pitchFamily="18" charset="0"/>
                <a:cs typeface="Times New Roman" panose="02020603050405020304" pitchFamily="18" charset="0"/>
              </a:rPr>
              <a:t>: товари і послуги, що пропонуються в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часто є спеціалізованими, технічно складними, і вимагають додаткової підтримки, інтеграції або </a:t>
            </a:r>
            <a:r>
              <a:rPr lang="uk-UA" dirty="0" err="1">
                <a:latin typeface="Times New Roman" panose="02020603050405020304" pitchFamily="18" charset="0"/>
                <a:cs typeface="Times New Roman" panose="02020603050405020304" pitchFamily="18" charset="0"/>
              </a:rPr>
              <a:t>кастомізації</a:t>
            </a:r>
            <a:r>
              <a:rPr lang="uk-UA" dirty="0">
                <a:latin typeface="Times New Roman" panose="02020603050405020304" pitchFamily="18" charset="0"/>
                <a:cs typeface="Times New Roman" panose="02020603050405020304" pitchFamily="18" charset="0"/>
              </a:rPr>
              <a:t>. </a:t>
            </a:r>
            <a:r>
              <a:rPr lang="uk-UA" i="1" dirty="0" err="1">
                <a:latin typeface="Times New Roman" panose="02020603050405020304" pitchFamily="18" charset="0"/>
                <a:cs typeface="Times New Roman" panose="02020603050405020304" pitchFamily="18" charset="0"/>
              </a:rPr>
              <a:t>Кастомізація</a:t>
            </a:r>
            <a:r>
              <a:rPr lang="uk-UA" i="1" dirty="0">
                <a:latin typeface="Times New Roman" panose="02020603050405020304" pitchFamily="18" charset="0"/>
                <a:cs typeface="Times New Roman" panose="02020603050405020304" pitchFamily="18" charset="0"/>
              </a:rPr>
              <a:t> – це процес налаштування продукту або послуги відповідно до специфічних вимог і потреб конкретного клієнта. У бізнес-контексті </a:t>
            </a:r>
            <a:r>
              <a:rPr lang="uk-UA" i="1" dirty="0" err="1">
                <a:latin typeface="Times New Roman" panose="02020603050405020304" pitchFamily="18" charset="0"/>
                <a:cs typeface="Times New Roman" panose="02020603050405020304" pitchFamily="18" charset="0"/>
              </a:rPr>
              <a:t>кастомізація</a:t>
            </a:r>
            <a:r>
              <a:rPr lang="uk-UA" i="1" dirty="0">
                <a:latin typeface="Times New Roman" panose="02020603050405020304" pitchFamily="18" charset="0"/>
                <a:cs typeface="Times New Roman" panose="02020603050405020304" pitchFamily="18" charset="0"/>
              </a:rPr>
              <a:t> означає адаптацію стандартного продукту або послуги, щоб він/вона краще відповідав(-ла) індивідуальним вимогам користувача.</a:t>
            </a:r>
          </a:p>
          <a:p>
            <a:pPr algn="just">
              <a:buFont typeface="+mj-lt"/>
              <a:buAutoNum type="arabicPeriod"/>
            </a:pPr>
            <a:r>
              <a:rPr lang="uk-UA" b="1" dirty="0">
                <a:latin typeface="Times New Roman" panose="02020603050405020304" pitchFamily="18" charset="0"/>
                <a:cs typeface="Times New Roman" panose="02020603050405020304" pitchFamily="18" charset="0"/>
              </a:rPr>
              <a:t>Цінова політика</a:t>
            </a:r>
            <a:r>
              <a:rPr lang="uk-UA" dirty="0">
                <a:latin typeface="Times New Roman" panose="02020603050405020304" pitchFamily="18" charset="0"/>
                <a:cs typeface="Times New Roman" panose="02020603050405020304" pitchFamily="18" charset="0"/>
              </a:rPr>
              <a:t>: ціни можуть бути гнучкими і обговорюваними, зокрема через більший обсяг продажу та довгострокові контракти.</a:t>
            </a:r>
          </a:p>
          <a:p>
            <a:pPr algn="just">
              <a:buFont typeface="+mj-lt"/>
              <a:buAutoNum type="arabicPeriod"/>
            </a:pPr>
            <a:r>
              <a:rPr lang="uk-UA" b="1" dirty="0">
                <a:latin typeface="Times New Roman" panose="02020603050405020304" pitchFamily="18" charset="0"/>
                <a:cs typeface="Times New Roman" panose="02020603050405020304" pitchFamily="18" charset="0"/>
              </a:rPr>
              <a:t>Прийняття рішення</a:t>
            </a:r>
            <a:r>
              <a:rPr lang="uk-UA" dirty="0">
                <a:latin typeface="Times New Roman" panose="02020603050405020304" pitchFamily="18" charset="0"/>
                <a:cs typeface="Times New Roman" panose="02020603050405020304" pitchFamily="18" charset="0"/>
              </a:rPr>
              <a:t>: процес прийняття рішень у </a:t>
            </a:r>
            <a:r>
              <a:rPr lang="en-GB" dirty="0">
                <a:latin typeface="Times New Roman" panose="02020603050405020304" pitchFamily="18" charset="0"/>
                <a:cs typeface="Times New Roman" panose="02020603050405020304" pitchFamily="18" charset="0"/>
              </a:rPr>
              <a:t>B2B </a:t>
            </a:r>
            <a:r>
              <a:rPr lang="uk-UA" dirty="0">
                <a:latin typeface="Times New Roman" panose="02020603050405020304" pitchFamily="18" charset="0"/>
                <a:cs typeface="Times New Roman" panose="02020603050405020304" pitchFamily="18" charset="0"/>
              </a:rPr>
              <a:t>зазвичай довший, оскільки залучає кілька рівнів управління і потребує детального аналізу вартості та вигоди.</a:t>
            </a:r>
          </a:p>
          <a:p>
            <a:pPr algn="just"/>
            <a:r>
              <a:rPr lang="uk-UA" b="1" dirty="0">
                <a:latin typeface="Times New Roman" panose="02020603050405020304" pitchFamily="18" charset="0"/>
                <a:cs typeface="Times New Roman" panose="02020603050405020304" pitchFamily="18" charset="0"/>
              </a:rPr>
              <a:t>Приклади </a:t>
            </a:r>
            <a:r>
              <a:rPr lang="en-GB" b="1" dirty="0">
                <a:latin typeface="Times New Roman" panose="02020603050405020304" pitchFamily="18" charset="0"/>
                <a:cs typeface="Times New Roman" panose="02020603050405020304" pitchFamily="18" charset="0"/>
              </a:rPr>
              <a:t>B2B </a:t>
            </a:r>
            <a:r>
              <a:rPr lang="uk-UA" b="1" dirty="0">
                <a:latin typeface="Times New Roman" panose="02020603050405020304" pitchFamily="18" charset="0"/>
                <a:cs typeface="Times New Roman" panose="02020603050405020304" pitchFamily="18" charset="0"/>
              </a:rPr>
              <a:t>діяльності: виробники обладнання</a:t>
            </a:r>
            <a:r>
              <a:rPr lang="uk-UA" dirty="0">
                <a:latin typeface="Times New Roman" panose="02020603050405020304" pitchFamily="18" charset="0"/>
                <a:cs typeface="Times New Roman" panose="02020603050405020304" pitchFamily="18" charset="0"/>
              </a:rPr>
              <a:t> продають свої продукти, як-от машини або інструменти, іншим компаніям для використання у виробництві; </a:t>
            </a:r>
            <a:r>
              <a:rPr lang="uk-UA" b="1" dirty="0">
                <a:latin typeface="Times New Roman" panose="02020603050405020304" pitchFamily="18" charset="0"/>
                <a:cs typeface="Times New Roman" panose="02020603050405020304" pitchFamily="18" charset="0"/>
              </a:rPr>
              <a:t>оптовики</a:t>
            </a:r>
            <a:r>
              <a:rPr lang="uk-UA" dirty="0">
                <a:latin typeface="Times New Roman" panose="02020603050405020304" pitchFamily="18" charset="0"/>
                <a:cs typeface="Times New Roman" panose="02020603050405020304" pitchFamily="18" charset="0"/>
              </a:rPr>
              <a:t> купують великі обсяги товарів у виробників і продають їх роздрібним продавцям; </a:t>
            </a:r>
            <a:r>
              <a:rPr lang="uk-UA" b="1" dirty="0">
                <a:latin typeface="Times New Roman" panose="02020603050405020304" pitchFamily="18" charset="0"/>
                <a:cs typeface="Times New Roman" panose="02020603050405020304" pitchFamily="18" charset="0"/>
              </a:rPr>
              <a:t>постачальники </a:t>
            </a:r>
            <a:r>
              <a:rPr lang="en-GB" b="1" dirty="0">
                <a:latin typeface="Times New Roman" panose="02020603050405020304" pitchFamily="18" charset="0"/>
                <a:cs typeface="Times New Roman" panose="02020603050405020304" pitchFamily="18" charset="0"/>
              </a:rPr>
              <a:t>IT-</a:t>
            </a:r>
            <a:r>
              <a:rPr lang="uk-UA" b="1" dirty="0">
                <a:latin typeface="Times New Roman" panose="02020603050405020304" pitchFamily="18" charset="0"/>
                <a:cs typeface="Times New Roman" panose="02020603050405020304" pitchFamily="18" charset="0"/>
              </a:rPr>
              <a:t>рішень</a:t>
            </a:r>
            <a:r>
              <a:rPr lang="uk-UA" dirty="0">
                <a:latin typeface="Times New Roman" panose="02020603050405020304" pitchFamily="18" charset="0"/>
                <a:cs typeface="Times New Roman" panose="02020603050405020304" pitchFamily="18" charset="0"/>
              </a:rPr>
              <a:t> надають програмне забезпечення або технічну підтримку іншим підприємствам; </a:t>
            </a:r>
            <a:r>
              <a:rPr lang="uk-UA" b="1" dirty="0">
                <a:latin typeface="Times New Roman" panose="02020603050405020304" pitchFamily="18" charset="0"/>
                <a:cs typeface="Times New Roman" panose="02020603050405020304" pitchFamily="18" charset="0"/>
              </a:rPr>
              <a:t>маркетингові агентства</a:t>
            </a:r>
            <a:r>
              <a:rPr lang="uk-UA" dirty="0">
                <a:latin typeface="Times New Roman" panose="02020603050405020304" pitchFamily="18" charset="0"/>
                <a:cs typeface="Times New Roman" panose="02020603050405020304" pitchFamily="18" charset="0"/>
              </a:rPr>
              <a:t> надають послуги з реклами та просування для інших бізнесів.</a:t>
            </a:r>
          </a:p>
          <a:p>
            <a:pPr algn="just"/>
            <a:r>
              <a:rPr lang="en-GB" i="1" dirty="0">
                <a:latin typeface="Times New Roman" panose="02020603050405020304" pitchFamily="18" charset="0"/>
                <a:cs typeface="Times New Roman" panose="02020603050405020304" pitchFamily="18" charset="0"/>
              </a:rPr>
              <a:t>B2B </a:t>
            </a:r>
            <a:r>
              <a:rPr lang="uk-UA" i="1" dirty="0">
                <a:latin typeface="Times New Roman" panose="02020603050405020304" pitchFamily="18" charset="0"/>
                <a:cs typeface="Times New Roman" panose="02020603050405020304" pitchFamily="18" charset="0"/>
              </a:rPr>
              <a:t>є критично важливою частиною економіки, яка забезпечує функціонування бізнесів різних масштабів та галузей.</a:t>
            </a:r>
          </a:p>
        </p:txBody>
      </p:sp>
    </p:spTree>
    <p:extLst>
      <p:ext uri="{BB962C8B-B14F-4D97-AF65-F5344CB8AC3E}">
        <p14:creationId xmlns:p14="http://schemas.microsoft.com/office/powerpoint/2010/main" val="1489279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95F85F-5EE5-40BB-917F-38961D5A66BD}"/>
              </a:ext>
            </a:extLst>
          </p:cNvPr>
          <p:cNvSpPr txBox="1"/>
          <p:nvPr/>
        </p:nvSpPr>
        <p:spPr>
          <a:xfrm>
            <a:off x="2302933" y="1404541"/>
            <a:ext cx="7941734" cy="3477875"/>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Участь у галузевих подіях. </a:t>
            </a:r>
            <a:r>
              <a:rPr lang="uk-UA" sz="2000" dirty="0">
                <a:solidFill>
                  <a:srgbClr val="0C0C0C"/>
                </a:solidFill>
                <a:latin typeface="Times New Roman" panose="02020603050405020304" pitchFamily="18" charset="0"/>
              </a:rPr>
              <a:t>Участь у галузевих подіях є важливим елементом маркетингової стратегії для агропідприємств, оскільки надає можливість особистого знайомства з потенційними клієнтами та партнерами, демонстрації власних продуктів та послуг, а також вести діалог з експертами та конкурентами в галузі. </a:t>
            </a:r>
          </a:p>
          <a:p>
            <a:pPr algn="just"/>
            <a:r>
              <a:rPr lang="uk-UA" sz="2000" i="1" dirty="0">
                <a:solidFill>
                  <a:srgbClr val="0C0C0C"/>
                </a:solidFill>
                <a:latin typeface="Times New Roman" panose="02020603050405020304" pitchFamily="18" charset="0"/>
              </a:rPr>
              <a:t>Участь в конференціях, семінарах, ярмарках, виставках та інших заходах дозволяє агропідприємствам підвищити свою </a:t>
            </a:r>
            <a:r>
              <a:rPr lang="uk-UA" sz="2000" i="1" dirty="0" err="1">
                <a:solidFill>
                  <a:srgbClr val="0C0C0C"/>
                </a:solidFill>
                <a:latin typeface="Times New Roman" panose="02020603050405020304" pitchFamily="18" charset="0"/>
              </a:rPr>
              <a:t>впізнаваність</a:t>
            </a:r>
            <a:r>
              <a:rPr lang="uk-UA" sz="2000" i="1" dirty="0">
                <a:solidFill>
                  <a:srgbClr val="0C0C0C"/>
                </a:solidFill>
                <a:latin typeface="Times New Roman" panose="02020603050405020304" pitchFamily="18" charset="0"/>
              </a:rPr>
              <a:t>, підтримати відносини з поточними чи колишніми клієнтами, залучити нових партнерів та покращити власний імідж, що сприяє розвитку та позиціонуванню компанії як експерта на ринку </a:t>
            </a:r>
            <a:r>
              <a:rPr lang="uk-UA" sz="2000" i="1" dirty="0" err="1">
                <a:solidFill>
                  <a:srgbClr val="0C0C0C"/>
                </a:solidFill>
                <a:latin typeface="Times New Roman" panose="02020603050405020304" pitchFamily="18" charset="0"/>
              </a:rPr>
              <a:t>агропродукції</a:t>
            </a:r>
            <a:r>
              <a:rPr lang="uk-UA" sz="2000" i="1" dirty="0">
                <a:solidFill>
                  <a:srgbClr val="0C0C0C"/>
                </a:solidFill>
                <a:latin typeface="Times New Roman" panose="02020603050405020304" pitchFamily="18" charset="0"/>
              </a:rPr>
              <a:t>.</a:t>
            </a:r>
          </a:p>
        </p:txBody>
      </p:sp>
    </p:spTree>
    <p:extLst>
      <p:ext uri="{BB962C8B-B14F-4D97-AF65-F5344CB8AC3E}">
        <p14:creationId xmlns:p14="http://schemas.microsoft.com/office/powerpoint/2010/main" val="183960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E4EC61-EC96-4A6C-AB6B-14F7947AD5C6}"/>
              </a:ext>
            </a:extLst>
          </p:cNvPr>
          <p:cNvSpPr txBox="1"/>
          <p:nvPr/>
        </p:nvSpPr>
        <p:spPr>
          <a:xfrm>
            <a:off x="1981200" y="758574"/>
            <a:ext cx="8919882" cy="6555641"/>
          </a:xfrm>
          <a:prstGeom prst="rect">
            <a:avLst/>
          </a:prstGeom>
          <a:noFill/>
        </p:spPr>
        <p:txBody>
          <a:bodyPr wrap="square">
            <a:spAutoFit/>
          </a:bodyPr>
          <a:lstStyle/>
          <a:p>
            <a:pPr marL="0" lvl="1" indent="-285750" algn="ctr">
              <a:buClr>
                <a:srgbClr val="0C0C0C"/>
              </a:buClr>
              <a:buSzPts val="1050"/>
              <a:buFont typeface="Times New Roman" panose="02020603050405020304" pitchFamily="18" charset="0"/>
              <a:buAutoNum type="arabicPeriod"/>
              <a:tabLst>
                <a:tab pos="452755" algn="l"/>
              </a:tabLst>
            </a:pPr>
            <a:r>
              <a:rPr lang="uk-UA" sz="2000" b="1" spc="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продовольчого</a:t>
            </a:r>
            <a:r>
              <a:rPr lang="uk-UA" sz="2000" b="1" spc="-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spc="-1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маркетингу в міжнародному агробізнесі</a:t>
            </a:r>
          </a:p>
          <a:p>
            <a:pPr marL="0" lvl="1" indent="-285750" algn="just">
              <a:buClr>
                <a:srgbClr val="0C0C0C"/>
              </a:buClr>
              <a:buSzPts val="1050"/>
              <a:buFont typeface="Times New Roman" panose="02020603050405020304" pitchFamily="18" charset="0"/>
              <a:buAutoNum type="arabicPeriod"/>
              <a:tabLst>
                <a:tab pos="452755" algn="l"/>
              </a:tabLst>
            </a:pPr>
            <a:endParaRPr lang="uk-UA" sz="2000" b="1" spc="-10"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1" algn="just">
              <a:buClr>
                <a:srgbClr val="0C0C0C"/>
              </a:buClr>
              <a:buSzPts val="1050"/>
              <a:tabLst>
                <a:tab pos="452755" algn="l"/>
              </a:tabLst>
            </a:pPr>
            <a:r>
              <a:rPr lang="uk-UA" sz="1800" b="1" dirty="0">
                <a:solidFill>
                  <a:srgbClr val="0C0C0C"/>
                </a:solidFill>
                <a:effectLst/>
                <a:latin typeface="Times New Roman" panose="02020603050405020304" pitchFamily="18" charset="0"/>
                <a:ea typeface="Times New Roman" panose="02020603050405020304" pitchFamily="18" charset="0"/>
              </a:rPr>
              <a:t>Продовольчий маркетинг</a:t>
            </a:r>
            <a:r>
              <a:rPr lang="uk-UA" sz="1800" b="1" spc="-20" dirty="0">
                <a:solidFill>
                  <a:srgbClr val="0C0C0C"/>
                </a:solidFill>
                <a:effectLst/>
                <a:latin typeface="Times New Roman" panose="02020603050405020304" pitchFamily="18" charset="0"/>
                <a:ea typeface="Times New Roman" panose="02020603050405020304" pitchFamily="18" charset="0"/>
              </a:rPr>
              <a:t> </a:t>
            </a:r>
            <a:r>
              <a:rPr lang="uk-UA" sz="1800" dirty="0">
                <a:solidFill>
                  <a:srgbClr val="0C0C0C"/>
                </a:solidFill>
                <a:effectLst/>
                <a:latin typeface="Times New Roman" panose="02020603050405020304" pitchFamily="18" charset="0"/>
                <a:ea typeface="Times New Roman" panose="02020603050405020304" pitchFamily="18" charset="0"/>
              </a:rPr>
              <a:t>– це сполучна ланка між спеціалізованими виробниками продовольства та споживачами, яка забезпечує рух продовольства від виробників до споживачів.</a:t>
            </a:r>
          </a:p>
          <a:p>
            <a:pPr marL="0" lvl="1" algn="just">
              <a:buClr>
                <a:srgbClr val="0C0C0C"/>
              </a:buClr>
              <a:buSzPts val="1050"/>
              <a:tabLst>
                <a:tab pos="452755" algn="l"/>
              </a:tabLst>
            </a:pPr>
            <a:r>
              <a:rPr lang="uk-UA" dirty="0">
                <a:solidFill>
                  <a:srgbClr val="0C0C0C"/>
                </a:solidFill>
                <a:latin typeface="Times New Roman" panose="02020603050405020304" pitchFamily="18" charset="0"/>
              </a:rPr>
              <a:t>Агропромисловий комплекс України складається з трьох великих груп учасників. </a:t>
            </a:r>
          </a:p>
          <a:p>
            <a:pPr marL="0" lvl="1" algn="just">
              <a:buClr>
                <a:srgbClr val="0C0C0C"/>
              </a:buClr>
              <a:buSzPts val="1050"/>
              <a:tabLst>
                <a:tab pos="452755" algn="l"/>
              </a:tabLst>
            </a:pPr>
            <a:r>
              <a:rPr lang="uk-UA" b="1" dirty="0">
                <a:solidFill>
                  <a:srgbClr val="0C0C0C"/>
                </a:solidFill>
                <a:latin typeface="Times New Roman" panose="02020603050405020304" pitchFamily="18" charset="0"/>
              </a:rPr>
              <a:t>Перші</a:t>
            </a:r>
            <a:r>
              <a:rPr lang="uk-UA" dirty="0">
                <a:solidFill>
                  <a:srgbClr val="0C0C0C"/>
                </a:solidFill>
                <a:latin typeface="Times New Roman" panose="02020603050405020304" pitchFamily="18" charset="0"/>
              </a:rPr>
              <a:t> - агропідприємства та фермерські господарства, які займають рослинництвом та тваринництвом, і постачають необроблену сільськогосподарську продукцію, а саме зерно, овочі, фрукти, м'ясо, молоко тощо. </a:t>
            </a:r>
          </a:p>
          <a:p>
            <a:pPr marL="0" lvl="1" algn="just">
              <a:buClr>
                <a:srgbClr val="0C0C0C"/>
              </a:buClr>
              <a:buSzPts val="1050"/>
              <a:tabLst>
                <a:tab pos="452755" algn="l"/>
              </a:tabLst>
            </a:pPr>
            <a:r>
              <a:rPr lang="uk-UA" b="1" dirty="0">
                <a:solidFill>
                  <a:srgbClr val="0C0C0C"/>
                </a:solidFill>
                <a:latin typeface="Times New Roman" panose="02020603050405020304" pitchFamily="18" charset="0"/>
              </a:rPr>
              <a:t>Другі </a:t>
            </a:r>
            <a:r>
              <a:rPr lang="uk-UA" dirty="0">
                <a:solidFill>
                  <a:srgbClr val="0C0C0C"/>
                </a:solidFill>
                <a:latin typeface="Times New Roman" panose="02020603050405020304" pitchFamily="18" charset="0"/>
              </a:rPr>
              <a:t>- переробні підприємства, які переробляють продукцію від перших та постачають продукцію торговим організаціям у вигляді кінцевого споживчого продукту. Перші та другі дуже часто пов'язані у рамках </a:t>
            </a:r>
            <a:r>
              <a:rPr lang="uk-UA" dirty="0" err="1">
                <a:solidFill>
                  <a:srgbClr val="0C0C0C"/>
                </a:solidFill>
                <a:latin typeface="Times New Roman" panose="02020603050405020304" pitchFamily="18" charset="0"/>
              </a:rPr>
              <a:t>агрохолдингів</a:t>
            </a:r>
            <a:r>
              <a:rPr lang="uk-UA" dirty="0">
                <a:solidFill>
                  <a:srgbClr val="0C0C0C"/>
                </a:solidFill>
                <a:latin typeface="Times New Roman" panose="02020603050405020304" pitchFamily="18" charset="0"/>
              </a:rPr>
              <a:t> та належать тим самим особам, але не обов'язково. </a:t>
            </a:r>
          </a:p>
          <a:p>
            <a:pPr marL="0" lvl="1" algn="just">
              <a:buClr>
                <a:srgbClr val="0C0C0C"/>
              </a:buClr>
              <a:buSzPts val="1050"/>
              <a:tabLst>
                <a:tab pos="452755" algn="l"/>
              </a:tabLst>
            </a:pPr>
            <a:r>
              <a:rPr lang="uk-UA" b="1" dirty="0">
                <a:solidFill>
                  <a:srgbClr val="0C0C0C"/>
                </a:solidFill>
                <a:latin typeface="Times New Roman" panose="02020603050405020304" pitchFamily="18" charset="0"/>
              </a:rPr>
              <a:t>Треті</a:t>
            </a:r>
            <a:r>
              <a:rPr lang="uk-UA" dirty="0">
                <a:solidFill>
                  <a:srgbClr val="0C0C0C"/>
                </a:solidFill>
                <a:latin typeface="Times New Roman" panose="02020603050405020304" pitchFamily="18" charset="0"/>
              </a:rPr>
              <a:t> - ті учасники ринку, які забезпечують перших та других усім необхідним для господарювання та виробництва, а саме насінням та іншим посадковим матеріалом, добривами та іншими хімічними речовинами, кормами та ліками, технікою та комплектуючими, логістикою та зберіганням, обладнанням та технологіями тощо.</a:t>
            </a:r>
          </a:p>
          <a:p>
            <a:pPr marL="0" lvl="1" algn="just">
              <a:buClr>
                <a:srgbClr val="0C0C0C"/>
              </a:buClr>
              <a:buSzPts val="1050"/>
              <a:tabLst>
                <a:tab pos="452755" algn="l"/>
              </a:tabLst>
            </a:pPr>
            <a:endParaRPr lang="uk-UA" sz="1800" dirty="0">
              <a:solidFill>
                <a:srgbClr val="0C0C0C"/>
              </a:solidFill>
              <a:effectLst/>
              <a:latin typeface="Times New Roman" panose="02020603050405020304" pitchFamily="18" charset="0"/>
              <a:ea typeface="Times New Roman" panose="02020603050405020304" pitchFamily="18" charset="0"/>
            </a:endParaRPr>
          </a:p>
          <a:p>
            <a:pPr marL="0" lvl="1" algn="just">
              <a:buClr>
                <a:srgbClr val="0C0C0C"/>
              </a:buClr>
              <a:buSzPts val="1050"/>
              <a:tabLst>
                <a:tab pos="452755" algn="l"/>
              </a:tabLst>
            </a:pPr>
            <a:endParaRPr lang="uk-UA" sz="1800" dirty="0">
              <a:solidFill>
                <a:srgbClr val="0C0C0C"/>
              </a:solidFill>
              <a:effectLst/>
              <a:latin typeface="Times New Roman" panose="02020603050405020304" pitchFamily="18" charset="0"/>
              <a:ea typeface="Times New Roman" panose="02020603050405020304" pitchFamily="18" charset="0"/>
            </a:endParaRPr>
          </a:p>
          <a:p>
            <a:pPr marL="0" lvl="1" algn="just">
              <a:buClr>
                <a:srgbClr val="0C0C0C"/>
              </a:buClr>
              <a:buSzPts val="1050"/>
              <a:tabLst>
                <a:tab pos="452755" algn="l"/>
              </a:tabLst>
            </a:pPr>
            <a:endParaRPr lang="uk-UA" sz="1800" dirty="0">
              <a:solidFill>
                <a:srgbClr val="0C0C0C"/>
              </a:solidFill>
              <a:effectLst/>
              <a:latin typeface="Times New Roman" panose="02020603050405020304" pitchFamily="18" charset="0"/>
              <a:ea typeface="Times New Roman" panose="02020603050405020304" pitchFamily="18" charset="0"/>
            </a:endParaRPr>
          </a:p>
          <a:p>
            <a:pPr marL="0" lvl="1" algn="just">
              <a:buClr>
                <a:srgbClr val="0C0C0C"/>
              </a:buClr>
              <a:buSzPts val="1050"/>
              <a:tabLst>
                <a:tab pos="452755" algn="l"/>
              </a:tabLst>
            </a:pPr>
            <a:endParaRPr lang="uk-UA" dirty="0">
              <a:solidFill>
                <a:srgbClr val="0C0C0C"/>
              </a:solidFill>
              <a:latin typeface="Times New Roman" panose="02020603050405020304" pitchFamily="18" charset="0"/>
              <a:ea typeface="Times New Roman" panose="02020603050405020304" pitchFamily="18" charset="0"/>
            </a:endParaRPr>
          </a:p>
          <a:p>
            <a:pPr marL="0" lvl="1" algn="just">
              <a:buClr>
                <a:srgbClr val="0C0C0C"/>
              </a:buClr>
              <a:buSzPts val="1050"/>
              <a:tabLst>
                <a:tab pos="452755" algn="l"/>
              </a:tabLst>
            </a:pPr>
            <a:endParaRPr lang="uk-UA" sz="1800" dirty="0">
              <a:effectLst/>
              <a:latin typeface="Times New Roman" panose="02020603050405020304" pitchFamily="18" charset="0"/>
              <a:ea typeface="Times New Roman" panose="02020603050405020304" pitchFamily="18" charset="0"/>
            </a:endParaRPr>
          </a:p>
          <a:p>
            <a:pPr marL="0" lvl="1" algn="ctr">
              <a:buClr>
                <a:srgbClr val="0C0C0C"/>
              </a:buClr>
              <a:buSzPts val="1050"/>
              <a:tabLst>
                <a:tab pos="452755" algn="l"/>
              </a:tabLst>
            </a:pPr>
            <a:endParaRPr lang="uk-UA" sz="2000" b="1" spc="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464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A8DE0C-6084-4628-AA87-EA3D5020A76C}"/>
              </a:ext>
            </a:extLst>
          </p:cNvPr>
          <p:cNvSpPr txBox="1"/>
          <p:nvPr/>
        </p:nvSpPr>
        <p:spPr>
          <a:xfrm>
            <a:off x="1405467" y="305068"/>
            <a:ext cx="10481733" cy="5632311"/>
          </a:xfrm>
          <a:prstGeom prst="rect">
            <a:avLst/>
          </a:prstGeom>
          <a:noFill/>
        </p:spPr>
        <p:txBody>
          <a:bodyPr wrap="square">
            <a:spAutoFit/>
          </a:bodyPr>
          <a:lstStyle/>
          <a:p>
            <a:r>
              <a:rPr lang="uk-UA" sz="2000" b="1" dirty="0">
                <a:solidFill>
                  <a:srgbClr val="0C0C0C"/>
                </a:solidFill>
                <a:latin typeface="Times New Roman" panose="02020603050405020304" pitchFamily="18" charset="0"/>
              </a:rPr>
              <a:t>Прямий маркетинг</a:t>
            </a:r>
            <a:r>
              <a:rPr lang="uk-UA" sz="2000" dirty="0">
                <a:solidFill>
                  <a:srgbClr val="0C0C0C"/>
                </a:solidFill>
                <a:latin typeface="Times New Roman" panose="02020603050405020304" pitchFamily="18" charset="0"/>
              </a:rPr>
              <a:t>. Прямий маркетинг – це вид маркетингу, при якому компанія безпосередньо взаємодіє зі своїми клієнтами або потенційними споживачами, минаючи посередників, для досягнення чіткої і вимірюваної відповіді. Основна мета прямого маркетингу – отримати безпосередню реакцію від споживачів, як-от купівля товару, підписка на послугу або запит на додаткову інформацію.</a:t>
            </a:r>
          </a:p>
          <a:p>
            <a:r>
              <a:rPr lang="uk-UA" sz="2000" i="1" dirty="0">
                <a:solidFill>
                  <a:srgbClr val="0C0C0C"/>
                </a:solidFill>
                <a:latin typeface="Times New Roman" panose="02020603050405020304" pitchFamily="18" charset="0"/>
              </a:rPr>
              <a:t>Приклади прямих маркетингових інструментів:</a:t>
            </a:r>
          </a:p>
          <a:p>
            <a:pPr>
              <a:buFont typeface="+mj-lt"/>
              <a:buAutoNum type="arabicPeriod"/>
            </a:pPr>
            <a:r>
              <a:rPr lang="uk-UA" sz="2000" b="1" i="1" dirty="0">
                <a:solidFill>
                  <a:srgbClr val="0C0C0C"/>
                </a:solidFill>
                <a:latin typeface="Times New Roman" panose="02020603050405020304" pitchFamily="18" charset="0"/>
              </a:rPr>
              <a:t>Пряма поштова розсилка</a:t>
            </a:r>
            <a:r>
              <a:rPr lang="uk-UA" sz="2000" i="1" dirty="0">
                <a:solidFill>
                  <a:srgbClr val="0C0C0C"/>
                </a:solidFill>
                <a:latin typeface="Times New Roman" panose="02020603050405020304" pitchFamily="18" charset="0"/>
              </a:rPr>
              <a:t>: Надсилання фізичних листів, каталогів чи рекламних матеріалів безпосередньо споживачам.</a:t>
            </a:r>
          </a:p>
          <a:p>
            <a:pPr>
              <a:buFont typeface="+mj-lt"/>
              <a:buAutoNum type="arabicPeriod"/>
            </a:pPr>
            <a:r>
              <a:rPr lang="uk-UA" sz="2000" b="1" i="1" dirty="0">
                <a:solidFill>
                  <a:srgbClr val="0C0C0C"/>
                </a:solidFill>
                <a:latin typeface="Times New Roman" panose="02020603050405020304" pitchFamily="18" charset="0"/>
              </a:rPr>
              <a:t>Електронна пошта </a:t>
            </a:r>
            <a:r>
              <a:rPr lang="uk-UA" sz="2000" i="1" dirty="0">
                <a:solidFill>
                  <a:srgbClr val="0C0C0C"/>
                </a:solidFill>
                <a:latin typeface="Times New Roman" panose="02020603050405020304" pitchFamily="18" charset="0"/>
              </a:rPr>
              <a:t>(</a:t>
            </a:r>
            <a:r>
              <a:rPr lang="en-GB" sz="2000" i="1" dirty="0">
                <a:solidFill>
                  <a:srgbClr val="0C0C0C"/>
                </a:solidFill>
                <a:latin typeface="Times New Roman" panose="02020603050405020304" pitchFamily="18" charset="0"/>
              </a:rPr>
              <a:t>E-mail </a:t>
            </a:r>
            <a:r>
              <a:rPr lang="uk-UA" sz="2000" i="1" dirty="0">
                <a:solidFill>
                  <a:srgbClr val="0C0C0C"/>
                </a:solidFill>
                <a:latin typeface="Times New Roman" panose="02020603050405020304" pitchFamily="18" charset="0"/>
              </a:rPr>
              <a:t>маркетинг): Персоналізовані електронні листи для реклами продуктів або послуг.</a:t>
            </a:r>
          </a:p>
          <a:p>
            <a:pPr>
              <a:buFont typeface="+mj-lt"/>
              <a:buAutoNum type="arabicPeriod"/>
            </a:pPr>
            <a:r>
              <a:rPr lang="uk-UA" sz="2000" b="1" i="1" dirty="0" err="1">
                <a:solidFill>
                  <a:srgbClr val="0C0C0C"/>
                </a:solidFill>
                <a:latin typeface="Times New Roman" panose="02020603050405020304" pitchFamily="18" charset="0"/>
              </a:rPr>
              <a:t>Телемаркетинг</a:t>
            </a:r>
            <a:r>
              <a:rPr lang="uk-UA" sz="2000" b="1" i="1" dirty="0">
                <a:solidFill>
                  <a:srgbClr val="0C0C0C"/>
                </a:solidFill>
                <a:latin typeface="Times New Roman" panose="02020603050405020304" pitchFamily="18" charset="0"/>
              </a:rPr>
              <a:t>: </a:t>
            </a:r>
            <a:r>
              <a:rPr lang="uk-UA" sz="2000" i="1" dirty="0">
                <a:solidFill>
                  <a:srgbClr val="0C0C0C"/>
                </a:solidFill>
                <a:latin typeface="Times New Roman" panose="02020603050405020304" pitchFamily="18" charset="0"/>
              </a:rPr>
              <a:t>Прямі телефонні дзвінки для пропозиції товарів або послуг.</a:t>
            </a:r>
          </a:p>
          <a:p>
            <a:pPr>
              <a:buFont typeface="+mj-lt"/>
              <a:buAutoNum type="arabicPeriod"/>
            </a:pPr>
            <a:r>
              <a:rPr lang="en-GB" sz="2000" b="1" i="1" dirty="0">
                <a:solidFill>
                  <a:srgbClr val="0C0C0C"/>
                </a:solidFill>
                <a:latin typeface="Times New Roman" panose="02020603050405020304" pitchFamily="18" charset="0"/>
              </a:rPr>
              <a:t>SMS-</a:t>
            </a:r>
            <a:r>
              <a:rPr lang="uk-UA" sz="2000" b="1" i="1" dirty="0">
                <a:solidFill>
                  <a:srgbClr val="0C0C0C"/>
                </a:solidFill>
                <a:latin typeface="Times New Roman" panose="02020603050405020304" pitchFamily="18" charset="0"/>
              </a:rPr>
              <a:t>маркетинг: </a:t>
            </a:r>
            <a:r>
              <a:rPr lang="uk-UA" sz="2000" i="1" dirty="0">
                <a:solidFill>
                  <a:srgbClr val="0C0C0C"/>
                </a:solidFill>
                <a:latin typeface="Times New Roman" panose="02020603050405020304" pitchFamily="18" charset="0"/>
              </a:rPr>
              <a:t>Надсилання коротких текстових повідомлень з рекламними пропозиціями.</a:t>
            </a:r>
          </a:p>
          <a:p>
            <a:pPr>
              <a:buFont typeface="+mj-lt"/>
              <a:buAutoNum type="arabicPeriod"/>
            </a:pPr>
            <a:r>
              <a:rPr lang="uk-UA" sz="2000" b="1" i="1" dirty="0">
                <a:solidFill>
                  <a:srgbClr val="0C0C0C"/>
                </a:solidFill>
                <a:latin typeface="Times New Roman" panose="02020603050405020304" pitchFamily="18" charset="0"/>
              </a:rPr>
              <a:t>Організація днів поля </a:t>
            </a:r>
            <a:r>
              <a:rPr lang="uk-UA" sz="2000" i="1" dirty="0">
                <a:solidFill>
                  <a:srgbClr val="0C0C0C"/>
                </a:solidFill>
                <a:latin typeface="Times New Roman" panose="02020603050405020304" pitchFamily="18" charset="0"/>
              </a:rPr>
              <a:t>є важливою складовою маркетингової стратегії для агропідприємств, яка надає можливість прямого контакту з потенційними клієнтами та партнерами. Така форма прямого маркетингу є надзвичайно ефективною, оскільки дозволяє на місці продемонструвати продукцію та технології, обмінятись досвідом та інформацією, розвіяти побоювання та невпевненість контрагента, а також отримати зворотній зв'язок щодо можливості подальшої співпраці та загалом реакцію ринку на пропозиції компанії.</a:t>
            </a:r>
          </a:p>
        </p:txBody>
      </p:sp>
    </p:spTree>
    <p:extLst>
      <p:ext uri="{BB962C8B-B14F-4D97-AF65-F5344CB8AC3E}">
        <p14:creationId xmlns:p14="http://schemas.microsoft.com/office/powerpoint/2010/main" val="1344224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E56F7C-612A-4D89-BCD8-474432C88ADB}"/>
              </a:ext>
            </a:extLst>
          </p:cNvPr>
          <p:cNvSpPr txBox="1"/>
          <p:nvPr/>
        </p:nvSpPr>
        <p:spPr>
          <a:xfrm>
            <a:off x="2065867" y="1313808"/>
            <a:ext cx="8923865" cy="3170099"/>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Кооперація та співпраця. </a:t>
            </a:r>
            <a:r>
              <a:rPr lang="uk-UA" sz="2000" dirty="0">
                <a:solidFill>
                  <a:srgbClr val="0C0C0C"/>
                </a:solidFill>
                <a:latin typeface="Times New Roman" panose="02020603050405020304" pitchFamily="18" charset="0"/>
              </a:rPr>
              <a:t>Співпраця з іншими учасниками ринку може бути стратегічно важливою для маркетингу агропідприємств. З одного боку, подібні ініціативи сприяють збільшенню ефективності виробництва, зниженню витрат, зменшенню ризиків та підвищенню конкурентоспроможності на ринку. А з іншого боку, спільна діяльність дозволяє отримати суто маркетингові ефекти, а саме розширення аудиторії та потенційного ринку завдяки спільним маркетинговим кампаніям та інтеграції іміджу один одного у власний брендинг. Кооперація та співпраця дозволяють залучати більше уваги споживачів, підвищити </a:t>
            </a:r>
            <a:r>
              <a:rPr lang="uk-UA" sz="2000" dirty="0" err="1">
                <a:solidFill>
                  <a:srgbClr val="0C0C0C"/>
                </a:solidFill>
                <a:latin typeface="Times New Roman" panose="02020603050405020304" pitchFamily="18" charset="0"/>
              </a:rPr>
              <a:t>впізнаваність</a:t>
            </a:r>
            <a:r>
              <a:rPr lang="uk-UA" sz="2000" dirty="0">
                <a:solidFill>
                  <a:srgbClr val="0C0C0C"/>
                </a:solidFill>
                <a:latin typeface="Times New Roman" panose="02020603050405020304" pitchFamily="18" charset="0"/>
              </a:rPr>
              <a:t> брендів та створити спільний імідж, що сприяє зростанню продажів та розвитку агропідприємств як учасників кооперації.</a:t>
            </a:r>
          </a:p>
        </p:txBody>
      </p:sp>
    </p:spTree>
    <p:extLst>
      <p:ext uri="{BB962C8B-B14F-4D97-AF65-F5344CB8AC3E}">
        <p14:creationId xmlns:p14="http://schemas.microsoft.com/office/powerpoint/2010/main" val="3781345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1C8A0D-9AD3-45EB-A26F-43DF749C22ED}"/>
              </a:ext>
            </a:extLst>
          </p:cNvPr>
          <p:cNvSpPr txBox="1"/>
          <p:nvPr/>
        </p:nvSpPr>
        <p:spPr>
          <a:xfrm>
            <a:off x="2015067" y="1175309"/>
            <a:ext cx="8111066" cy="3785652"/>
          </a:xfrm>
          <a:prstGeom prst="rect">
            <a:avLst/>
          </a:prstGeom>
          <a:noFill/>
        </p:spPr>
        <p:txBody>
          <a:bodyPr wrap="square">
            <a:spAutoFit/>
          </a:bodyPr>
          <a:lstStyle/>
          <a:p>
            <a:pPr algn="just">
              <a:buFont typeface="Arial" panose="020B0604020202020204" pitchFamily="34" charset="0"/>
              <a:buChar char="•"/>
            </a:pPr>
            <a:r>
              <a:rPr lang="uk-UA" sz="2000" b="1" dirty="0" err="1">
                <a:solidFill>
                  <a:srgbClr val="0C0C0C"/>
                </a:solidFill>
                <a:latin typeface="Times New Roman" panose="02020603050405020304" pitchFamily="18" charset="0"/>
              </a:rPr>
              <a:t>Післяпродажна</a:t>
            </a:r>
            <a:r>
              <a:rPr lang="uk-UA" sz="2000" b="1" dirty="0">
                <a:solidFill>
                  <a:srgbClr val="0C0C0C"/>
                </a:solidFill>
                <a:latin typeface="Times New Roman" panose="02020603050405020304" pitchFamily="18" charset="0"/>
              </a:rPr>
              <a:t> підтримка клієнтів. </a:t>
            </a:r>
            <a:r>
              <a:rPr lang="uk-UA" sz="2000" dirty="0" err="1">
                <a:solidFill>
                  <a:srgbClr val="0C0C0C"/>
                </a:solidFill>
                <a:latin typeface="Times New Roman" panose="02020603050405020304" pitchFamily="18" charset="0"/>
              </a:rPr>
              <a:t>Післяпродажна</a:t>
            </a:r>
            <a:r>
              <a:rPr lang="uk-UA" sz="2000" dirty="0">
                <a:solidFill>
                  <a:srgbClr val="0C0C0C"/>
                </a:solidFill>
                <a:latin typeface="Times New Roman" panose="02020603050405020304" pitchFamily="18" charset="0"/>
              </a:rPr>
              <a:t> підтримка клієнтів в агросекторі є невід'ємною складовою успішної стратегії маркетингу шляхом взаємодії з клієнтами після здійснення покупки, консультацій щодо експлуатації продукції та будь-яких інших питань. Така взаємодія сприяє підвищенню задоволеності клієнтів, підтримує їх лояльність до бренду та посилює репутацію компанії, що загалом забезпечує повторні покупки, а також можливість рекомендації бренду третім сторонам.</a:t>
            </a:r>
          </a:p>
          <a:p>
            <a:pPr algn="just"/>
            <a:br>
              <a:rPr lang="uk-UA" sz="2000" i="1" dirty="0">
                <a:solidFill>
                  <a:srgbClr val="0C0C0C"/>
                </a:solidFill>
                <a:latin typeface="Times New Roman" panose="02020603050405020304" pitchFamily="18" charset="0"/>
              </a:rPr>
            </a:br>
            <a:r>
              <a:rPr lang="uk-UA" sz="2000" i="1" dirty="0">
                <a:solidFill>
                  <a:srgbClr val="0C0C0C"/>
                </a:solidFill>
                <a:latin typeface="Times New Roman" panose="02020603050405020304" pitchFamily="18" charset="0"/>
              </a:rPr>
              <a:t>Вибір конкретних інструментів залежить від особливостей компанії, спеціалізації бізнесу, цільової аудиторії, ринкових умов, продукції та стратегії компанії.</a:t>
            </a:r>
          </a:p>
        </p:txBody>
      </p:sp>
    </p:spTree>
    <p:extLst>
      <p:ext uri="{BB962C8B-B14F-4D97-AF65-F5344CB8AC3E}">
        <p14:creationId xmlns:p14="http://schemas.microsoft.com/office/powerpoint/2010/main" val="37003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B3B2F6-69BA-46DB-AA90-87B54540FEAB}"/>
              </a:ext>
            </a:extLst>
          </p:cNvPr>
          <p:cNvSpPr txBox="1"/>
          <p:nvPr/>
        </p:nvSpPr>
        <p:spPr>
          <a:xfrm>
            <a:off x="2159498" y="1416182"/>
            <a:ext cx="9008533" cy="3477875"/>
          </a:xfrm>
          <a:prstGeom prst="rect">
            <a:avLst/>
          </a:prstGeom>
          <a:noFill/>
        </p:spPr>
        <p:txBody>
          <a:bodyPr wrap="square">
            <a:spAutoFit/>
          </a:bodyPr>
          <a:lstStyle/>
          <a:p>
            <a:pPr algn="just"/>
            <a:r>
              <a:rPr lang="uk-UA" sz="2000" dirty="0">
                <a:solidFill>
                  <a:srgbClr val="0C0C0C"/>
                </a:solidFill>
                <a:latin typeface="Times New Roman" panose="02020603050405020304" pitchFamily="18" charset="0"/>
              </a:rPr>
              <a:t>Усі три типи учасників ринку потребують чіткої </a:t>
            </a:r>
            <a:r>
              <a:rPr lang="uk-UA" sz="2000" b="1" dirty="0">
                <a:solidFill>
                  <a:srgbClr val="0C0C0C"/>
                </a:solidFill>
                <a:latin typeface="Times New Roman" panose="02020603050405020304" pitchFamily="18" charset="0"/>
              </a:rPr>
              <a:t>маркетингової стратегії </a:t>
            </a:r>
            <a:r>
              <a:rPr lang="uk-UA" sz="2000" dirty="0">
                <a:solidFill>
                  <a:srgbClr val="0C0C0C"/>
                </a:solidFill>
                <a:latin typeface="Times New Roman" panose="02020603050405020304" pitchFamily="18" charset="0"/>
              </a:rPr>
              <a:t>та розвиненого маркетингового комплексу для досягнення комерційного успіху у своїй діяльності.</a:t>
            </a:r>
          </a:p>
          <a:p>
            <a:pPr algn="just"/>
            <a:r>
              <a:rPr lang="uk-UA" sz="2000" dirty="0">
                <a:solidFill>
                  <a:srgbClr val="0C0C0C"/>
                </a:solidFill>
                <a:latin typeface="Times New Roman" panose="02020603050405020304" pitchFamily="18" charset="0"/>
              </a:rPr>
              <a:t>Однак, якщо маркетингові стратегії агропідприємств та фермерських господарств націлені здебільшого на </a:t>
            </a:r>
            <a:r>
              <a:rPr lang="uk-UA" sz="2000" b="1" dirty="0">
                <a:solidFill>
                  <a:srgbClr val="0C0C0C"/>
                </a:solidFill>
                <a:latin typeface="Times New Roman" panose="02020603050405020304" pitchFamily="18" charset="0"/>
              </a:rPr>
              <a:t>великі переробні підприємства та на експорт,</a:t>
            </a:r>
            <a:r>
              <a:rPr lang="uk-UA" sz="2000" dirty="0">
                <a:solidFill>
                  <a:srgbClr val="0C0C0C"/>
                </a:solidFill>
                <a:latin typeface="Times New Roman" panose="02020603050405020304" pitchFamily="18" charset="0"/>
              </a:rPr>
              <a:t> то маркетинг другого типу учасників ринку, тих що переробляє сільськогосподарську продукцію у кінцевий продукт, </a:t>
            </a:r>
            <a:r>
              <a:rPr lang="uk-UA" sz="2000" b="1" dirty="0">
                <a:solidFill>
                  <a:srgbClr val="0C0C0C"/>
                </a:solidFill>
                <a:latin typeface="Times New Roman" panose="02020603050405020304" pitchFamily="18" charset="0"/>
              </a:rPr>
              <a:t>націлений на широкі верстви населення</a:t>
            </a:r>
            <a:r>
              <a:rPr lang="uk-UA" sz="2000" dirty="0">
                <a:solidFill>
                  <a:srgbClr val="0C0C0C"/>
                </a:solidFill>
                <a:latin typeface="Times New Roman" panose="02020603050405020304" pitchFamily="18" charset="0"/>
              </a:rPr>
              <a:t>. Третій же тип учасників ринку, той що забезпечує агропідприємства та переробні підприємства усім необхідним, напряму залежить </a:t>
            </a:r>
            <a:r>
              <a:rPr lang="uk-UA" sz="2000" b="1" dirty="0">
                <a:solidFill>
                  <a:srgbClr val="0C0C0C"/>
                </a:solidFill>
                <a:latin typeface="Times New Roman" panose="02020603050405020304" pitchFamily="18" charset="0"/>
              </a:rPr>
              <a:t>від фермерів та переробних підприємств</a:t>
            </a:r>
            <a:r>
              <a:rPr lang="uk-UA" sz="2000" dirty="0">
                <a:solidFill>
                  <a:srgbClr val="0C0C0C"/>
                </a:solidFill>
                <a:latin typeface="Times New Roman" panose="02020603050405020304" pitchFamily="18" charset="0"/>
              </a:rPr>
              <a:t>.</a:t>
            </a:r>
          </a:p>
          <a:p>
            <a:pPr algn="just"/>
            <a:r>
              <a:rPr lang="uk-UA" sz="2000" dirty="0">
                <a:solidFill>
                  <a:srgbClr val="0C0C0C"/>
                </a:solidFill>
                <a:latin typeface="Times New Roman" panose="02020603050405020304" pitchFamily="18" charset="0"/>
              </a:rPr>
              <a:t> </a:t>
            </a:r>
          </a:p>
        </p:txBody>
      </p:sp>
    </p:spTree>
    <p:extLst>
      <p:ext uri="{BB962C8B-B14F-4D97-AF65-F5344CB8AC3E}">
        <p14:creationId xmlns:p14="http://schemas.microsoft.com/office/powerpoint/2010/main" val="308627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BBBF94-03F8-459E-923A-7370EB706EF1}"/>
              </a:ext>
            </a:extLst>
          </p:cNvPr>
          <p:cNvSpPr txBox="1"/>
          <p:nvPr/>
        </p:nvSpPr>
        <p:spPr>
          <a:xfrm>
            <a:off x="2125630" y="565022"/>
            <a:ext cx="8981639" cy="5355312"/>
          </a:xfrm>
          <a:prstGeom prst="rect">
            <a:avLst/>
          </a:prstGeom>
          <a:noFill/>
        </p:spPr>
        <p:txBody>
          <a:bodyPr wrap="square">
            <a:spAutoFit/>
          </a:bodyPr>
          <a:lstStyle/>
          <a:p>
            <a:pPr algn="just"/>
            <a:r>
              <a:rPr lang="uk-UA" b="1" dirty="0">
                <a:solidFill>
                  <a:srgbClr val="0C0C0C"/>
                </a:solidFill>
                <a:latin typeface="Times New Roman" panose="02020603050405020304" pitchFamily="18" charset="0"/>
              </a:rPr>
              <a:t>Система продовольчого маркетингу </a:t>
            </a:r>
            <a:r>
              <a:rPr lang="uk-UA" dirty="0">
                <a:solidFill>
                  <a:srgbClr val="0C0C0C"/>
                </a:solidFill>
                <a:latin typeface="Times New Roman" panose="02020603050405020304" pitchFamily="18" charset="0"/>
              </a:rPr>
              <a:t>– це комплекс заходів і стратегій, спрямованих на дослідження, просування, збут і управління виробництвом та постачанням продовольчих товарів на ринки. Вона охоплює всі етапи від виробництва продуктів сільського господарства до їх доставки кінцевим споживачам. </a:t>
            </a:r>
          </a:p>
          <a:p>
            <a:pPr algn="just"/>
            <a:r>
              <a:rPr lang="uk-UA" b="1" dirty="0">
                <a:solidFill>
                  <a:srgbClr val="0C0C0C"/>
                </a:solidFill>
                <a:latin typeface="Times New Roman" panose="02020603050405020304" pitchFamily="18" charset="0"/>
              </a:rPr>
              <a:t>Основними елементами системи продовольчого маркетингу </a:t>
            </a:r>
            <a:r>
              <a:rPr lang="uk-UA" dirty="0">
                <a:solidFill>
                  <a:srgbClr val="0C0C0C"/>
                </a:solidFill>
                <a:latin typeface="Times New Roman" panose="02020603050405020304" pitchFamily="18" charset="0"/>
              </a:rPr>
              <a:t>є:</a:t>
            </a:r>
          </a:p>
          <a:p>
            <a:pPr algn="just">
              <a:buFont typeface="+mj-lt"/>
              <a:buAutoNum type="arabicPeriod"/>
            </a:pPr>
            <a:r>
              <a:rPr lang="uk-UA" b="1" dirty="0">
                <a:solidFill>
                  <a:srgbClr val="0C0C0C"/>
                </a:solidFill>
                <a:latin typeface="Times New Roman" panose="02020603050405020304" pitchFamily="18" charset="0"/>
              </a:rPr>
              <a:t>Аналіз ринку</a:t>
            </a:r>
            <a:r>
              <a:rPr lang="uk-UA" dirty="0">
                <a:solidFill>
                  <a:srgbClr val="0C0C0C"/>
                </a:solidFill>
                <a:latin typeface="Times New Roman" panose="02020603050405020304" pitchFamily="18" charset="0"/>
              </a:rPr>
              <a:t>: вивчення попиту і пропозиції, конкурентного середовища та ринкових трендів.</a:t>
            </a:r>
          </a:p>
          <a:p>
            <a:pPr algn="just">
              <a:buFont typeface="+mj-lt"/>
              <a:buAutoNum type="arabicPeriod"/>
            </a:pPr>
            <a:r>
              <a:rPr lang="uk-UA" b="1" dirty="0">
                <a:solidFill>
                  <a:srgbClr val="0C0C0C"/>
                </a:solidFill>
                <a:latin typeface="Times New Roman" panose="02020603050405020304" pitchFamily="18" charset="0"/>
              </a:rPr>
              <a:t>Сегментація ринку</a:t>
            </a:r>
            <a:r>
              <a:rPr lang="uk-UA" dirty="0">
                <a:solidFill>
                  <a:srgbClr val="0C0C0C"/>
                </a:solidFill>
                <a:latin typeface="Times New Roman" panose="02020603050405020304" pitchFamily="18" charset="0"/>
              </a:rPr>
              <a:t>: визначення цільових споживачів та їх потреб.</a:t>
            </a:r>
          </a:p>
          <a:p>
            <a:pPr algn="just">
              <a:buFont typeface="+mj-lt"/>
              <a:buAutoNum type="arabicPeriod"/>
            </a:pPr>
            <a:r>
              <a:rPr lang="uk-UA" b="1" dirty="0">
                <a:solidFill>
                  <a:srgbClr val="0C0C0C"/>
                </a:solidFill>
                <a:latin typeface="Times New Roman" panose="02020603050405020304" pitchFamily="18" charset="0"/>
              </a:rPr>
              <a:t>Просування продукції</a:t>
            </a:r>
            <a:r>
              <a:rPr lang="uk-UA" dirty="0">
                <a:solidFill>
                  <a:srgbClr val="0C0C0C"/>
                </a:solidFill>
                <a:latin typeface="Times New Roman" panose="02020603050405020304" pitchFamily="18" charset="0"/>
              </a:rPr>
              <a:t>: реклама, брендинг, пакування, участь у міжнародних виставках і заходах для підвищення </a:t>
            </a:r>
            <a:r>
              <a:rPr lang="uk-UA" dirty="0" err="1">
                <a:solidFill>
                  <a:srgbClr val="0C0C0C"/>
                </a:solidFill>
                <a:latin typeface="Times New Roman" panose="02020603050405020304" pitchFamily="18" charset="0"/>
              </a:rPr>
              <a:t>впізнаваності</a:t>
            </a:r>
            <a:r>
              <a:rPr lang="uk-UA" dirty="0">
                <a:solidFill>
                  <a:srgbClr val="0C0C0C"/>
                </a:solidFill>
                <a:latin typeface="Times New Roman" panose="02020603050405020304" pitchFamily="18" charset="0"/>
              </a:rPr>
              <a:t> продукту.</a:t>
            </a:r>
          </a:p>
          <a:p>
            <a:pPr algn="just">
              <a:buFont typeface="+mj-lt"/>
              <a:buAutoNum type="arabicPeriod"/>
            </a:pPr>
            <a:r>
              <a:rPr lang="uk-UA" b="1" dirty="0">
                <a:solidFill>
                  <a:srgbClr val="0C0C0C"/>
                </a:solidFill>
                <a:latin typeface="Times New Roman" panose="02020603050405020304" pitchFamily="18" charset="0"/>
              </a:rPr>
              <a:t>Ціноутворення</a:t>
            </a:r>
            <a:r>
              <a:rPr lang="uk-UA" dirty="0">
                <a:solidFill>
                  <a:srgbClr val="0C0C0C"/>
                </a:solidFill>
                <a:latin typeface="Times New Roman" panose="02020603050405020304" pitchFamily="18" charset="0"/>
              </a:rPr>
              <a:t>: встановлення конкурентоспроможної ціни з урахуванням витрат, попиту, особливостей ринку і рентабельності.</a:t>
            </a:r>
          </a:p>
          <a:p>
            <a:pPr algn="just">
              <a:buFont typeface="+mj-lt"/>
              <a:buAutoNum type="arabicPeriod"/>
            </a:pPr>
            <a:r>
              <a:rPr lang="uk-UA" b="1" dirty="0">
                <a:solidFill>
                  <a:srgbClr val="0C0C0C"/>
                </a:solidFill>
                <a:latin typeface="Times New Roman" panose="02020603050405020304" pitchFamily="18" charset="0"/>
              </a:rPr>
              <a:t>Канали дистрибуції: </a:t>
            </a:r>
            <a:r>
              <a:rPr lang="uk-UA" dirty="0">
                <a:solidFill>
                  <a:srgbClr val="0C0C0C"/>
                </a:solidFill>
                <a:latin typeface="Times New Roman" panose="02020603050405020304" pitchFamily="18" charset="0"/>
              </a:rPr>
              <a:t>організація процесу продажу і транспортування продовольчих товарів до споживачів.</a:t>
            </a:r>
          </a:p>
          <a:p>
            <a:pPr algn="just">
              <a:buFont typeface="+mj-lt"/>
              <a:buAutoNum type="arabicPeriod"/>
            </a:pPr>
            <a:r>
              <a:rPr lang="uk-UA" b="1" dirty="0">
                <a:solidFill>
                  <a:srgbClr val="0C0C0C"/>
                </a:solidFill>
                <a:latin typeface="Times New Roman" panose="02020603050405020304" pitchFamily="18" charset="0"/>
              </a:rPr>
              <a:t>Управління логістикою: </a:t>
            </a:r>
            <a:r>
              <a:rPr lang="uk-UA" dirty="0">
                <a:solidFill>
                  <a:srgbClr val="0C0C0C"/>
                </a:solidFill>
                <a:latin typeface="Times New Roman" panose="02020603050405020304" pitchFamily="18" charset="0"/>
              </a:rPr>
              <a:t>включає постачання, складування та транспортування товарів як всередині країни, так і на міжнародних ринках.</a:t>
            </a:r>
          </a:p>
          <a:p>
            <a:pPr algn="just"/>
            <a:r>
              <a:rPr lang="uk-UA" dirty="0">
                <a:solidFill>
                  <a:srgbClr val="0C0C0C"/>
                </a:solidFill>
                <a:latin typeface="Times New Roman" panose="02020603050405020304" pitchFamily="18" charset="0"/>
              </a:rPr>
              <a:t>Ця система спрямована на забезпечення ефективного переміщення продовольчих товарів від виробника до споживача, максимізацію прибутку та задоволення споживчих потреб.</a:t>
            </a:r>
          </a:p>
          <a:p>
            <a:pPr algn="just"/>
            <a:endParaRPr lang="uk-UA" dirty="0">
              <a:solidFill>
                <a:srgbClr val="0C0C0C"/>
              </a:solidFill>
              <a:latin typeface="Times New Roman" panose="02020603050405020304" pitchFamily="18" charset="0"/>
            </a:endParaRPr>
          </a:p>
        </p:txBody>
      </p:sp>
    </p:spTree>
    <p:extLst>
      <p:ext uri="{BB962C8B-B14F-4D97-AF65-F5344CB8AC3E}">
        <p14:creationId xmlns:p14="http://schemas.microsoft.com/office/powerpoint/2010/main" val="366612994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5D64D3-C22C-453E-940E-FDD1253B2DD0}"/>
              </a:ext>
            </a:extLst>
          </p:cNvPr>
          <p:cNvSpPr txBox="1"/>
          <p:nvPr/>
        </p:nvSpPr>
        <p:spPr>
          <a:xfrm>
            <a:off x="1964267" y="828301"/>
            <a:ext cx="8771465" cy="2462213"/>
          </a:xfrm>
          <a:prstGeom prst="rect">
            <a:avLst/>
          </a:prstGeom>
          <a:noFill/>
        </p:spPr>
        <p:txBody>
          <a:bodyPr wrap="square">
            <a:spAutoFit/>
          </a:bodyPr>
          <a:lstStyle/>
          <a:p>
            <a:pPr marL="0" lvl="1" algn="ctr">
              <a:buClr>
                <a:srgbClr val="0C0C0C"/>
              </a:buClr>
              <a:buSzPts val="1050"/>
              <a:tabLst>
                <a:tab pos="452755" algn="l"/>
              </a:tabLst>
            </a:pPr>
            <a:r>
              <a:rPr lang="uk-UA" sz="2000" b="1" dirty="0">
                <a:solidFill>
                  <a:schemeClr val="accent2">
                    <a:lumMod val="75000"/>
                  </a:schemeClr>
                </a:solidFill>
                <a:latin typeface="Times New Roman" panose="02020603050405020304" pitchFamily="18" charset="0"/>
                <a:cs typeface="Times New Roman" panose="02020603050405020304" pitchFamily="18" charset="0"/>
              </a:rPr>
              <a:t>2. Розробка маркетингової стратегії та чинники, які впливають на агробізнес</a:t>
            </a: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a:p>
            <a:pPr marL="0" lvl="1" algn="just">
              <a:buClr>
                <a:srgbClr val="0C0C0C"/>
              </a:buClr>
              <a:buSzPts val="1050"/>
              <a:tabLst>
                <a:tab pos="452755" algn="l"/>
              </a:tabLst>
            </a:pPr>
            <a:r>
              <a:rPr lang="uk-UA" b="1" dirty="0">
                <a:solidFill>
                  <a:srgbClr val="0C0C0C"/>
                </a:solidFill>
                <a:latin typeface="Times New Roman" panose="02020603050405020304" pitchFamily="18" charset="0"/>
              </a:rPr>
              <a:t>Агросектор</a:t>
            </a:r>
            <a:r>
              <a:rPr lang="uk-UA" dirty="0">
                <a:solidFill>
                  <a:srgbClr val="0C0C0C"/>
                </a:solidFill>
                <a:latin typeface="Times New Roman" panose="02020603050405020304" pitchFamily="18" charset="0"/>
              </a:rPr>
              <a:t> є дуже складною сферою діяльності, де при плануванні маркетингової стратегії необхідно приймати до уваги </a:t>
            </a:r>
            <a:r>
              <a:rPr lang="uk-UA" b="1" dirty="0">
                <a:solidFill>
                  <a:srgbClr val="0C0C0C"/>
                </a:solidFill>
                <a:latin typeface="Times New Roman" panose="02020603050405020304" pitchFamily="18" charset="0"/>
              </a:rPr>
              <a:t>велику кількість зовнішніх факторів,</a:t>
            </a:r>
            <a:r>
              <a:rPr lang="uk-UA" dirty="0">
                <a:solidFill>
                  <a:srgbClr val="0C0C0C"/>
                </a:solidFill>
                <a:latin typeface="Times New Roman" panose="02020603050405020304" pitchFamily="18" charset="0"/>
              </a:rPr>
              <a:t> які впливають на бізнес. </a:t>
            </a: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a:p>
            <a:pPr marL="0" lvl="1" algn="ctr">
              <a:buClr>
                <a:srgbClr val="0C0C0C"/>
              </a:buClr>
              <a:buSzPts val="1050"/>
              <a:tabLst>
                <a:tab pos="452755" algn="l"/>
              </a:tabLst>
            </a:pPr>
            <a:endParaRPr lang="uk-UA" sz="2000" b="1" dirty="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2" name="Схема 1">
            <a:extLst>
              <a:ext uri="{FF2B5EF4-FFF2-40B4-BE49-F238E27FC236}">
                <a16:creationId xmlns:a16="http://schemas.microsoft.com/office/drawing/2014/main" id="{172DEBAF-9DB5-462F-92CF-8F25B5137E07}"/>
              </a:ext>
            </a:extLst>
          </p:cNvPr>
          <p:cNvGraphicFramePr/>
          <p:nvPr>
            <p:extLst>
              <p:ext uri="{D42A27DB-BD31-4B8C-83A1-F6EECF244321}">
                <p14:modId xmlns:p14="http://schemas.microsoft.com/office/powerpoint/2010/main" val="159478371"/>
              </p:ext>
            </p:extLst>
          </p:nvPr>
        </p:nvGraphicFramePr>
        <p:xfrm>
          <a:off x="2886634" y="2357718"/>
          <a:ext cx="7273365" cy="3780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9673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930E02-377E-4A55-9309-CACD02478A24}"/>
              </a:ext>
            </a:extLst>
          </p:cNvPr>
          <p:cNvSpPr txBox="1"/>
          <p:nvPr/>
        </p:nvSpPr>
        <p:spPr>
          <a:xfrm>
            <a:off x="2537012" y="1427272"/>
            <a:ext cx="8032376" cy="3970318"/>
          </a:xfrm>
          <a:prstGeom prst="rect">
            <a:avLst/>
          </a:prstGeom>
          <a:noFill/>
        </p:spPr>
        <p:txBody>
          <a:bodyPr wrap="square">
            <a:spAutoFit/>
          </a:bodyPr>
          <a:lstStyle/>
          <a:p>
            <a:pPr marL="0" lvl="1" algn="just">
              <a:buClr>
                <a:srgbClr val="0C0C0C"/>
              </a:buClr>
              <a:buSzPts val="1050"/>
              <a:tabLst>
                <a:tab pos="452755" algn="l"/>
              </a:tabLst>
            </a:pPr>
            <a:r>
              <a:rPr lang="uk-UA" b="1" dirty="0">
                <a:solidFill>
                  <a:srgbClr val="0C0C0C"/>
                </a:solidFill>
                <a:latin typeface="Times New Roman" panose="02020603050405020304" pitchFamily="18" charset="0"/>
              </a:rPr>
              <a:t>Сезонність та погодні умови. </a:t>
            </a:r>
            <a:r>
              <a:rPr lang="uk-UA" dirty="0">
                <a:solidFill>
                  <a:srgbClr val="0C0C0C"/>
                </a:solidFill>
                <a:latin typeface="Times New Roman" panose="02020603050405020304" pitchFamily="18" charset="0"/>
              </a:rPr>
              <a:t>Сезонність та погодні умови є ключовими факторами для бізнесу в агросекторі, оскільки вони напряму впливають на врожайність та якість продукції. </a:t>
            </a:r>
          </a:p>
          <a:p>
            <a:pPr marL="0" lvl="1" algn="just">
              <a:buClr>
                <a:srgbClr val="0C0C0C"/>
              </a:buClr>
              <a:buSzPts val="1050"/>
              <a:tabLst>
                <a:tab pos="452755" algn="l"/>
              </a:tabLst>
            </a:pPr>
            <a:r>
              <a:rPr lang="uk-UA" i="1" dirty="0">
                <a:solidFill>
                  <a:srgbClr val="0C0C0C"/>
                </a:solidFill>
                <a:latin typeface="Times New Roman" panose="02020603050405020304" pitchFamily="18" charset="0"/>
              </a:rPr>
              <a:t>Наприклад, несприятливі погодні умови, такі як тривалі дощі, зливи або посухи, можуть призвести до суттєвих кількісних втрат врожаю або знизити якість продукції. Це може змусити підприємства шукати альтернативні види культур або використовувати технології, що зменшують залежність від погодних умов.</a:t>
            </a:r>
            <a:r>
              <a:rPr lang="uk-UA" dirty="0">
                <a:solidFill>
                  <a:srgbClr val="0C0C0C"/>
                </a:solidFill>
                <a:latin typeface="Times New Roman" panose="02020603050405020304" pitchFamily="18" charset="0"/>
              </a:rPr>
              <a:t> </a:t>
            </a:r>
          </a:p>
          <a:p>
            <a:pPr marL="0" lvl="1" algn="just">
              <a:buClr>
                <a:srgbClr val="0C0C0C"/>
              </a:buClr>
              <a:buSzPts val="1050"/>
              <a:tabLst>
                <a:tab pos="452755" algn="l"/>
              </a:tabLst>
            </a:pPr>
            <a:r>
              <a:rPr lang="uk-UA" dirty="0">
                <a:solidFill>
                  <a:srgbClr val="0C0C0C"/>
                </a:solidFill>
                <a:latin typeface="Times New Roman" panose="02020603050405020304" pitchFamily="18" charset="0"/>
              </a:rPr>
              <a:t>В свою чергу маркетингові стратегії повинні бути адаптовані до таких змін, включаючи маркетингові заходи, спрямовані на відновлення довіри споживачів та забезпечення стійкості бізнесу в умовах непередбачуваних погодних умов. Іншими словами маркетинг в агросекторі має демонструвати контрагентам, що компанія готова до будь-якого розвитку подій, має стійкість до несприятливих умов та є надійним партнером.</a:t>
            </a:r>
          </a:p>
        </p:txBody>
      </p:sp>
    </p:spTree>
    <p:extLst>
      <p:ext uri="{BB962C8B-B14F-4D97-AF65-F5344CB8AC3E}">
        <p14:creationId xmlns:p14="http://schemas.microsoft.com/office/powerpoint/2010/main" val="2846645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250C5-8285-4FC3-BE40-863E73BF9161}"/>
              </a:ext>
            </a:extLst>
          </p:cNvPr>
          <p:cNvSpPr txBox="1"/>
          <p:nvPr/>
        </p:nvSpPr>
        <p:spPr>
          <a:xfrm>
            <a:off x="1947333" y="1474043"/>
            <a:ext cx="8873067" cy="3416320"/>
          </a:xfrm>
          <a:prstGeom prst="rect">
            <a:avLst/>
          </a:prstGeom>
          <a:noFill/>
        </p:spPr>
        <p:txBody>
          <a:bodyPr wrap="square">
            <a:spAutoFit/>
          </a:bodyPr>
          <a:lstStyle/>
          <a:p>
            <a:pPr algn="just"/>
            <a:r>
              <a:rPr lang="uk-UA" b="1" dirty="0">
                <a:solidFill>
                  <a:srgbClr val="0C0C0C"/>
                </a:solidFill>
                <a:latin typeface="Times New Roman" panose="02020603050405020304" pitchFamily="18" charset="0"/>
              </a:rPr>
              <a:t>Міжнародний вплив. </a:t>
            </a:r>
            <a:r>
              <a:rPr lang="uk-UA" dirty="0">
                <a:solidFill>
                  <a:srgbClr val="0C0C0C"/>
                </a:solidFill>
                <a:latin typeface="Times New Roman" panose="02020603050405020304" pitchFamily="18" charset="0"/>
              </a:rPr>
              <a:t>Багато країн є експортерами та/або імпортерами сільськогосподарської продукції. Світові ринки і ціни на сировину можуть значно впливати на внутрішній </a:t>
            </a:r>
            <a:r>
              <a:rPr lang="uk-UA" dirty="0" err="1">
                <a:solidFill>
                  <a:srgbClr val="0C0C0C"/>
                </a:solidFill>
                <a:latin typeface="Times New Roman" panose="02020603050405020304" pitchFamily="18" charset="0"/>
              </a:rPr>
              <a:t>агроринок</a:t>
            </a:r>
            <a:r>
              <a:rPr lang="uk-UA" dirty="0">
                <a:solidFill>
                  <a:srgbClr val="0C0C0C"/>
                </a:solidFill>
                <a:latin typeface="Times New Roman" panose="02020603050405020304" pitchFamily="18" charset="0"/>
              </a:rPr>
              <a:t>. Більш того, торгова політика більшості країн щодо продукції сільського господарства також має неабияке значення для процесів в галузі, безпосередньо впливаючи на внутрішній попит та пропозицію, на ціни та на загальний фінансовий стані сільськогосподарських підприємств. </a:t>
            </a:r>
          </a:p>
          <a:p>
            <a:pPr algn="just"/>
            <a:r>
              <a:rPr lang="uk-UA" i="1" dirty="0">
                <a:solidFill>
                  <a:srgbClr val="0C0C0C"/>
                </a:solidFill>
                <a:latin typeface="Times New Roman" panose="02020603050405020304" pitchFamily="18" charset="0"/>
              </a:rPr>
              <a:t>Протекціоністські заходи будь-якої країни, такі як субсидії для фермерів або встановлення мит на імпорт, є одночасно джерелом конкурентних переваг для одних та суттєвим обмеженням для інших. </a:t>
            </a:r>
            <a:r>
              <a:rPr lang="uk-UA" dirty="0">
                <a:solidFill>
                  <a:srgbClr val="0C0C0C"/>
                </a:solidFill>
                <a:latin typeface="Times New Roman" panose="02020603050405020304" pitchFamily="18" charset="0"/>
              </a:rPr>
              <a:t>Таким чином, бізнес в агросекторі повинен постійно відстежувати міжнародні тенденції та політичні рішення, щоб вчасно адаптуватись та забезпечити стійке функціонування на внутрішньому та зовнішньому ринку.</a:t>
            </a:r>
          </a:p>
        </p:txBody>
      </p:sp>
    </p:spTree>
    <p:extLst>
      <p:ext uri="{BB962C8B-B14F-4D97-AF65-F5344CB8AC3E}">
        <p14:creationId xmlns:p14="http://schemas.microsoft.com/office/powerpoint/2010/main" val="340806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3756B9-250C-41B8-90BC-45212726ECE9}"/>
              </a:ext>
            </a:extLst>
          </p:cNvPr>
          <p:cNvSpPr txBox="1"/>
          <p:nvPr/>
        </p:nvSpPr>
        <p:spPr>
          <a:xfrm>
            <a:off x="2192866" y="1378509"/>
            <a:ext cx="8068734" cy="3416320"/>
          </a:xfrm>
          <a:prstGeom prst="rect">
            <a:avLst/>
          </a:prstGeom>
          <a:noFill/>
        </p:spPr>
        <p:txBody>
          <a:bodyPr wrap="square">
            <a:spAutoFit/>
          </a:bodyPr>
          <a:lstStyle/>
          <a:p>
            <a:pPr algn="just"/>
            <a:r>
              <a:rPr lang="uk-UA" b="1" dirty="0">
                <a:solidFill>
                  <a:srgbClr val="0C0C0C"/>
                </a:solidFill>
                <a:latin typeface="Times New Roman" panose="02020603050405020304" pitchFamily="18" charset="0"/>
              </a:rPr>
              <a:t>Внутрішня державна політика. </a:t>
            </a:r>
            <a:r>
              <a:rPr lang="uk-UA" dirty="0">
                <a:solidFill>
                  <a:srgbClr val="0C0C0C"/>
                </a:solidFill>
                <a:latin typeface="Times New Roman" panose="02020603050405020304" pitchFamily="18" charset="0"/>
              </a:rPr>
              <a:t>Аграрний сектор часто залежить від державних субсидій, фінансової підтримки, тарифів на енергію та перевезення, митних правил та інших державних </a:t>
            </a:r>
            <a:r>
              <a:rPr lang="uk-UA" dirty="0" err="1">
                <a:solidFill>
                  <a:srgbClr val="0C0C0C"/>
                </a:solidFill>
                <a:latin typeface="Times New Roman" panose="02020603050405020304" pitchFamily="18" charset="0"/>
              </a:rPr>
              <a:t>регуляцій</a:t>
            </a:r>
            <a:r>
              <a:rPr lang="uk-UA" dirty="0">
                <a:solidFill>
                  <a:srgbClr val="0C0C0C"/>
                </a:solidFill>
                <a:latin typeface="Times New Roman" panose="02020603050405020304" pitchFamily="18" charset="0"/>
              </a:rPr>
              <a:t>. В країнах із нестабільним законодавством існує ризик швидкої зміни умов ведення агробізнесу, що може викликати негативні наслідки та призвести до нестабільності та непередбачуваності для підприємств, що ускладнює довгострокове планування та інвестиції. </a:t>
            </a:r>
          </a:p>
          <a:p>
            <a:pPr algn="just"/>
            <a:r>
              <a:rPr lang="uk-UA" i="1" dirty="0">
                <a:solidFill>
                  <a:srgbClr val="0C0C0C"/>
                </a:solidFill>
                <a:latin typeface="Times New Roman" panose="02020603050405020304" pitchFamily="18" charset="0"/>
              </a:rPr>
              <a:t>Надмірна бюрократія, корупція та відсутність чітких правил гри також перешкоджають розвитку агробізнесу. Агрофірми можуть обмежити вплив нестабільної внутрішньої державної політики, зокрема шляхом диверсифікації ринків та продукції, розбудови потужного бренду компанії та впровадженням ефективної маркетингової стратегії.</a:t>
            </a:r>
          </a:p>
        </p:txBody>
      </p:sp>
    </p:spTree>
    <p:extLst>
      <p:ext uri="{BB962C8B-B14F-4D97-AF65-F5344CB8AC3E}">
        <p14:creationId xmlns:p14="http://schemas.microsoft.com/office/powerpoint/2010/main" val="2843368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7EBF19-C2AA-45AE-9A4B-94C96A423720}"/>
              </a:ext>
            </a:extLst>
          </p:cNvPr>
          <p:cNvSpPr txBox="1"/>
          <p:nvPr/>
        </p:nvSpPr>
        <p:spPr>
          <a:xfrm>
            <a:off x="1659467" y="912210"/>
            <a:ext cx="8415866" cy="4093428"/>
          </a:xfrm>
          <a:prstGeom prst="rect">
            <a:avLst/>
          </a:prstGeom>
          <a:noFill/>
        </p:spPr>
        <p:txBody>
          <a:bodyPr wrap="square">
            <a:spAutoFit/>
          </a:bodyPr>
          <a:lstStyle/>
          <a:p>
            <a:pPr algn="just"/>
            <a:r>
              <a:rPr lang="uk-UA" sz="2000" b="1" dirty="0">
                <a:solidFill>
                  <a:srgbClr val="0C0C0C"/>
                </a:solidFill>
                <a:latin typeface="Times New Roman" panose="02020603050405020304" pitchFamily="18" charset="0"/>
              </a:rPr>
              <a:t>Довгі терміни вирощування. </a:t>
            </a:r>
            <a:r>
              <a:rPr lang="uk-UA" sz="2000" dirty="0">
                <a:solidFill>
                  <a:srgbClr val="0C0C0C"/>
                </a:solidFill>
                <a:latin typeface="Times New Roman" panose="02020603050405020304" pitchFamily="18" charset="0"/>
              </a:rPr>
              <a:t>Вирощування більшості сільськогосподарських культур та тварин вимагає значних інвестицій часу та ресурсів. Це робить аграрний сектор менш гнучким порівняно з іншими галузями та знаходить своє відображення у комерційних та маркетингових практиках агропідприємств. А саме - впливає на необхідність довгострокового планування та прогнозування великої кількості сценаріїв розвитку подій. </a:t>
            </a:r>
          </a:p>
          <a:p>
            <a:pPr algn="just"/>
            <a:r>
              <a:rPr lang="uk-UA" sz="2000" dirty="0">
                <a:solidFill>
                  <a:srgbClr val="0C0C0C"/>
                </a:solidFill>
                <a:latin typeface="Times New Roman" panose="02020603050405020304" pitchFamily="18" charset="0"/>
              </a:rPr>
              <a:t>Маркетинг виконує завдання швидкої реакції на будь-який несприятливий сценарій, щоб дати час менеджменту, виробництву, логістиці та іншим підрозділам перебудувати робочі процеси та забезпечити максимальну ефективність у непередбачуваних умовах. Таким чином, маркетинг відіграє ключову роль у підтримці гнучкості та конкурентоспроможності агропідприємств у сучасному економічному середовищі.</a:t>
            </a:r>
          </a:p>
        </p:txBody>
      </p:sp>
    </p:spTree>
    <p:extLst>
      <p:ext uri="{BB962C8B-B14F-4D97-AF65-F5344CB8AC3E}">
        <p14:creationId xmlns:p14="http://schemas.microsoft.com/office/powerpoint/2010/main" val="3467391061"/>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Override1.xml><?xml version="1.0" encoding="utf-8"?>
<a:themeOverride xmlns:a="http://schemas.openxmlformats.org/drawingml/2006/main">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themeOverride>
</file>

<file path=docProps/app.xml><?xml version="1.0" encoding="utf-8"?>
<Properties xmlns="http://schemas.openxmlformats.org/officeDocument/2006/extended-properties" xmlns:vt="http://schemas.openxmlformats.org/officeDocument/2006/docPropsVTypes">
  <Template/>
  <TotalTime>469</TotalTime>
  <Words>2623</Words>
  <Application>Microsoft Office PowerPoint</Application>
  <PresentationFormat>Широкий екран</PresentationFormat>
  <Paragraphs>94</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Century Gothic</vt:lpstr>
      <vt:lpstr>Times New Roman</vt:lpstr>
      <vt:lpstr>Wingdings 3</vt:lpstr>
      <vt:lpstr>Віхоть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Iryna Abramova</dc:creator>
  <cp:lastModifiedBy>Iryna Abramova</cp:lastModifiedBy>
  <cp:revision>14</cp:revision>
  <dcterms:created xsi:type="dcterms:W3CDTF">2024-09-17T07:34:06Z</dcterms:created>
  <dcterms:modified xsi:type="dcterms:W3CDTF">2024-09-19T06:18:09Z</dcterms:modified>
</cp:coreProperties>
</file>