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14FA95-B11C-EDAC-082D-AA78FB3E075C}"/>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381E306E-F028-A163-D4D0-3950E64D56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18F50D0-B832-39AE-61BB-6BF0FB906E63}"/>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5" name="Місце для нижнього колонтитула 4">
            <a:extLst>
              <a:ext uri="{FF2B5EF4-FFF2-40B4-BE49-F238E27FC236}">
                <a16:creationId xmlns:a16="http://schemas.microsoft.com/office/drawing/2014/main" id="{516009A0-20CA-30B7-B28E-551BA1B6F7E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937971D-1B73-892B-7164-06CC160C70C5}"/>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3862286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402A39-025C-437F-66CE-31DED0C87C2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A93F8D7-BE52-AA3F-C564-5504E2944803}"/>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7233AFCE-0420-C177-823E-6A3326BE5AFB}"/>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5" name="Місце для нижнього колонтитула 4">
            <a:extLst>
              <a:ext uri="{FF2B5EF4-FFF2-40B4-BE49-F238E27FC236}">
                <a16:creationId xmlns:a16="http://schemas.microsoft.com/office/drawing/2014/main" id="{1E06655D-71F1-CECE-5985-05D549EE8D2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B6B6043-7E84-FD02-BAAB-8D2AFC68D192}"/>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2511875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C9AC8349-03AC-3BF1-B0FC-3B722D843966}"/>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FAAB9F93-3A10-674C-35F2-57AFF984837E}"/>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43631574-2EF9-F90F-88E2-8D272CD97EDA}"/>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5" name="Місце для нижнього колонтитула 4">
            <a:extLst>
              <a:ext uri="{FF2B5EF4-FFF2-40B4-BE49-F238E27FC236}">
                <a16:creationId xmlns:a16="http://schemas.microsoft.com/office/drawing/2014/main" id="{610C32B2-88AD-BE41-5783-E358F2F1F21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0C51597-83BF-4C04-FB1C-E7011DC00FB9}"/>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3211254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842111-8F81-1D3A-FFC3-399D7C4B4DE5}"/>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108CCE34-48AD-8843-5432-D59E45A60680}"/>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14E68CF-849D-35A7-9ACA-9A7AC38F7A50}"/>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5" name="Місце для нижнього колонтитула 4">
            <a:extLst>
              <a:ext uri="{FF2B5EF4-FFF2-40B4-BE49-F238E27FC236}">
                <a16:creationId xmlns:a16="http://schemas.microsoft.com/office/drawing/2014/main" id="{1A88C32F-7EC2-5C82-C997-85D654B7D94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E27A071A-5A4E-7EDE-1C8F-216C42226EA5}"/>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3097260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CE9D8A-34EE-CD86-4AB5-0D76B2B918B8}"/>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25A6F61-A261-BFCA-0AAD-8A7519334A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E1281B69-6FC1-2D30-E168-7020310F8F9F}"/>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5" name="Місце для нижнього колонтитула 4">
            <a:extLst>
              <a:ext uri="{FF2B5EF4-FFF2-40B4-BE49-F238E27FC236}">
                <a16:creationId xmlns:a16="http://schemas.microsoft.com/office/drawing/2014/main" id="{C0BAEA82-F048-CF66-BB66-9B3CCB7EE8B0}"/>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713688D-A1B3-7078-D272-377AEC6B967A}"/>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694834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09E1E-1BD6-E1B0-D0B0-1C38A2302E3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9E1E7FD9-F254-5507-BEB0-7F0C2430063E}"/>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1FC55E66-6D9B-4F93-68C0-EAD5A000D495}"/>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7B004713-E9E4-2F3B-5879-9708EFDBC30A}"/>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6" name="Місце для нижнього колонтитула 5">
            <a:extLst>
              <a:ext uri="{FF2B5EF4-FFF2-40B4-BE49-F238E27FC236}">
                <a16:creationId xmlns:a16="http://schemas.microsoft.com/office/drawing/2014/main" id="{FBE0F558-E5AE-32F3-2476-F7874AE9D72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46D6A1F-A69A-23B1-CC8F-1B1C4ED68E13}"/>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3575398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F0B7DF-4EED-04C2-A7D6-6C46007B48C5}"/>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B596B1E2-4A70-6E95-9054-0318663E35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A22F6FA6-932D-E727-A4B9-3D31A09499FD}"/>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37B02616-9156-46E9-C87B-A324D7B285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8051DF15-E228-8C81-A51A-4578B57E96D4}"/>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3F29291A-CDC4-473E-9A11-25BCF942ACB0}"/>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8" name="Місце для нижнього колонтитула 7">
            <a:extLst>
              <a:ext uri="{FF2B5EF4-FFF2-40B4-BE49-F238E27FC236}">
                <a16:creationId xmlns:a16="http://schemas.microsoft.com/office/drawing/2014/main" id="{9791E795-317B-07C4-F38C-C3C2B1DAF304}"/>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2823BA92-4DEF-8F5C-C3E3-4C49D56BEAC6}"/>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886793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44151-24BB-BC06-9A18-A9C5DA4D034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9847CC11-9E03-7B63-7CF4-EFCB69DF59A0}"/>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4" name="Місце для нижнього колонтитула 3">
            <a:extLst>
              <a:ext uri="{FF2B5EF4-FFF2-40B4-BE49-F238E27FC236}">
                <a16:creationId xmlns:a16="http://schemas.microsoft.com/office/drawing/2014/main" id="{6B92312C-2F10-4A39-AD39-ED194C9E5948}"/>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E4F11DED-A050-3AD7-307D-BFB78C128EAF}"/>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2136183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F76B3B8D-4A61-E716-7F0B-F636C42261DA}"/>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3" name="Місце для нижнього колонтитула 2">
            <a:extLst>
              <a:ext uri="{FF2B5EF4-FFF2-40B4-BE49-F238E27FC236}">
                <a16:creationId xmlns:a16="http://schemas.microsoft.com/office/drawing/2014/main" id="{06CFC334-856E-6AD9-5D0A-93893A17F3DC}"/>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2E465D02-F1C0-80B7-C9D8-E01477668581}"/>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3744473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56E94B-DC3E-B23B-445B-DC12045E13B8}"/>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21651343-E753-54EF-FFAD-61ACA72093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5ADA973B-6C0B-B819-4968-D1C03EC99B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6D8830F6-5F3B-98E0-02DE-135969CF613E}"/>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6" name="Місце для нижнього колонтитула 5">
            <a:extLst>
              <a:ext uri="{FF2B5EF4-FFF2-40B4-BE49-F238E27FC236}">
                <a16:creationId xmlns:a16="http://schemas.microsoft.com/office/drawing/2014/main" id="{8B0B8F9D-CB00-9AEA-95C0-BABA54D0C36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D459547-635F-1826-6A57-2EFCF9AEED1B}"/>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3607285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A2A368-7138-F264-9476-B37C043BB7C4}"/>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2FCF94DD-1084-5E3E-73E4-40E0F16474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A14FA177-C5AE-A040-5E64-39BF5E87D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A367FC4-8FAE-E257-9236-A18A09FF8C61}"/>
              </a:ext>
            </a:extLst>
          </p:cNvPr>
          <p:cNvSpPr>
            <a:spLocks noGrp="1"/>
          </p:cNvSpPr>
          <p:nvPr>
            <p:ph type="dt" sz="half" idx="10"/>
          </p:nvPr>
        </p:nvSpPr>
        <p:spPr/>
        <p:txBody>
          <a:bodyPr/>
          <a:lstStyle/>
          <a:p>
            <a:fld id="{50B295FE-5781-4275-B17B-1212D3CCB1CE}" type="datetimeFigureOut">
              <a:rPr lang="uk-UA" smtClean="0"/>
              <a:t>04.02.2025</a:t>
            </a:fld>
            <a:endParaRPr lang="uk-UA"/>
          </a:p>
        </p:txBody>
      </p:sp>
      <p:sp>
        <p:nvSpPr>
          <p:cNvPr id="6" name="Місце для нижнього колонтитула 5">
            <a:extLst>
              <a:ext uri="{FF2B5EF4-FFF2-40B4-BE49-F238E27FC236}">
                <a16:creationId xmlns:a16="http://schemas.microsoft.com/office/drawing/2014/main" id="{8C676821-9848-336E-FB29-FBC54D4EEB91}"/>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5284E7F-CC1D-E8C3-19BA-4626CC8531BA}"/>
              </a:ext>
            </a:extLst>
          </p:cNvPr>
          <p:cNvSpPr>
            <a:spLocks noGrp="1"/>
          </p:cNvSpPr>
          <p:nvPr>
            <p:ph type="sldNum" sz="quarter" idx="12"/>
          </p:nvPr>
        </p:nvSpPr>
        <p:spPr/>
        <p:txBody>
          <a:bodyPr/>
          <a:lstStyle/>
          <a:p>
            <a:fld id="{545E8F02-3C93-4D52-BDD3-E893291C9D73}" type="slidenum">
              <a:rPr lang="uk-UA" smtClean="0"/>
              <a:t>‹№›</a:t>
            </a:fld>
            <a:endParaRPr lang="uk-UA"/>
          </a:p>
        </p:txBody>
      </p:sp>
    </p:spTree>
    <p:extLst>
      <p:ext uri="{BB962C8B-B14F-4D97-AF65-F5344CB8AC3E}">
        <p14:creationId xmlns:p14="http://schemas.microsoft.com/office/powerpoint/2010/main" val="274828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0360DAB1-AF62-0E7F-01E4-F32BF391A8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46BB00F9-BC76-22D7-37C8-F761015536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DC167CA0-99F8-42EE-3622-82CD6F46DD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295FE-5781-4275-B17B-1212D3CCB1CE}" type="datetimeFigureOut">
              <a:rPr lang="uk-UA" smtClean="0"/>
              <a:t>04.02.2025</a:t>
            </a:fld>
            <a:endParaRPr lang="uk-UA"/>
          </a:p>
        </p:txBody>
      </p:sp>
      <p:sp>
        <p:nvSpPr>
          <p:cNvPr id="5" name="Місце для нижнього колонтитула 4">
            <a:extLst>
              <a:ext uri="{FF2B5EF4-FFF2-40B4-BE49-F238E27FC236}">
                <a16:creationId xmlns:a16="http://schemas.microsoft.com/office/drawing/2014/main" id="{14974A6F-9F73-5A1F-D8A6-1B94E6E280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9FA2A16F-97ED-2454-3EC8-83B755C784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E8F02-3C93-4D52-BDD3-E893291C9D73}" type="slidenum">
              <a:rPr lang="uk-UA" smtClean="0"/>
              <a:t>‹№›</a:t>
            </a:fld>
            <a:endParaRPr lang="uk-UA"/>
          </a:p>
        </p:txBody>
      </p:sp>
    </p:spTree>
    <p:extLst>
      <p:ext uri="{BB962C8B-B14F-4D97-AF65-F5344CB8AC3E}">
        <p14:creationId xmlns:p14="http://schemas.microsoft.com/office/powerpoint/2010/main" val="400617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DDFA91-4987-9C2B-EE31-99CF2C281D61}"/>
              </a:ext>
            </a:extLst>
          </p:cNvPr>
          <p:cNvSpPr>
            <a:spLocks noGrp="1"/>
          </p:cNvSpPr>
          <p:nvPr>
            <p:ph type="ctrTitle"/>
          </p:nvPr>
        </p:nvSpPr>
        <p:spPr>
          <a:xfrm>
            <a:off x="350196" y="558158"/>
            <a:ext cx="11070076" cy="404880"/>
          </a:xfrm>
        </p:spPr>
        <p:txBody>
          <a:bodyPr>
            <a:noAutofit/>
          </a:bodyPr>
          <a:lstStyle/>
          <a:p>
            <a:r>
              <a:rPr lang="ru-RU" sz="3200" b="1" dirty="0">
                <a:solidFill>
                  <a:srgbClr val="FF0000"/>
                </a:solidFill>
                <a:effectLst/>
                <a:latin typeface="Candara Light" panose="020E0502030303020204" pitchFamily="34" charset="0"/>
                <a:ea typeface="Calibri" panose="020F0502020204030204" pitchFamily="34" charset="0"/>
              </a:rPr>
              <a:t>Тема 1. </a:t>
            </a:r>
            <a:r>
              <a:rPr lang="ru-RU" sz="3200" b="1" dirty="0" err="1">
                <a:solidFill>
                  <a:srgbClr val="FF0000"/>
                </a:solidFill>
                <a:effectLst/>
                <a:latin typeface="Candara Light" panose="020E0502030303020204" pitchFamily="34" charset="0"/>
                <a:ea typeface="Calibri" panose="020F0502020204030204" pitchFamily="34" charset="0"/>
              </a:rPr>
              <a:t>Економічна</a:t>
            </a:r>
            <a:r>
              <a:rPr lang="ru-RU" sz="3200" b="1" dirty="0">
                <a:solidFill>
                  <a:srgbClr val="FF0000"/>
                </a:solidFill>
                <a:effectLst/>
                <a:latin typeface="Candara Light" panose="020E0502030303020204" pitchFamily="34" charset="0"/>
                <a:ea typeface="Calibri" panose="020F0502020204030204" pitchFamily="34" charset="0"/>
              </a:rPr>
              <a:t> </a:t>
            </a:r>
            <a:r>
              <a:rPr lang="ru-RU" sz="3200" b="1" dirty="0" err="1">
                <a:solidFill>
                  <a:srgbClr val="FF0000"/>
                </a:solidFill>
                <a:effectLst/>
                <a:latin typeface="Candara Light" panose="020E0502030303020204" pitchFamily="34" charset="0"/>
                <a:ea typeface="Calibri" panose="020F0502020204030204" pitchFamily="34" charset="0"/>
              </a:rPr>
              <a:t>теорія</a:t>
            </a:r>
            <a:r>
              <a:rPr lang="ru-RU" sz="3200" b="1" dirty="0">
                <a:solidFill>
                  <a:srgbClr val="FF0000"/>
                </a:solidFill>
                <a:effectLst/>
                <a:latin typeface="Candara Light" panose="020E0502030303020204" pitchFamily="34" charset="0"/>
                <a:ea typeface="Calibri" panose="020F0502020204030204" pitchFamily="34" charset="0"/>
              </a:rPr>
              <a:t> як наука: </a:t>
            </a:r>
            <a:r>
              <a:rPr lang="ru-RU" sz="3200" b="1" dirty="0" err="1">
                <a:solidFill>
                  <a:srgbClr val="FF0000"/>
                </a:solidFill>
                <a:effectLst/>
                <a:latin typeface="Candara Light" panose="020E0502030303020204" pitchFamily="34" charset="0"/>
                <a:ea typeface="Calibri" panose="020F0502020204030204" pitchFamily="34" charset="0"/>
              </a:rPr>
              <a:t>об'єкт</a:t>
            </a:r>
            <a:r>
              <a:rPr lang="ru-RU" sz="3200" b="1" dirty="0">
                <a:solidFill>
                  <a:srgbClr val="FF0000"/>
                </a:solidFill>
                <a:effectLst/>
                <a:latin typeface="Candara Light" panose="020E0502030303020204" pitchFamily="34" charset="0"/>
                <a:ea typeface="Calibri" panose="020F0502020204030204" pitchFamily="34" charset="0"/>
              </a:rPr>
              <a:t>, </a:t>
            </a:r>
            <a:r>
              <a:rPr lang="ru-RU" sz="3200" b="1" dirty="0" err="1">
                <a:solidFill>
                  <a:srgbClr val="FF0000"/>
                </a:solidFill>
                <a:effectLst/>
                <a:latin typeface="Candara Light" panose="020E0502030303020204" pitchFamily="34" charset="0"/>
                <a:ea typeface="Calibri" panose="020F0502020204030204" pitchFamily="34" charset="0"/>
              </a:rPr>
              <a:t>методи</a:t>
            </a:r>
            <a:r>
              <a:rPr lang="ru-RU" sz="3200" b="1" dirty="0">
                <a:solidFill>
                  <a:srgbClr val="FF0000"/>
                </a:solidFill>
                <a:effectLst/>
                <a:latin typeface="Candara Light" panose="020E0502030303020204" pitchFamily="34" charset="0"/>
                <a:ea typeface="Calibri" panose="020F0502020204030204" pitchFamily="34" charset="0"/>
              </a:rPr>
              <a:t>, </a:t>
            </a:r>
            <a:r>
              <a:rPr lang="ru-RU" sz="3200" b="1" dirty="0" err="1">
                <a:solidFill>
                  <a:srgbClr val="FF0000"/>
                </a:solidFill>
                <a:effectLst/>
                <a:latin typeface="Candara Light" panose="020E0502030303020204" pitchFamily="34" charset="0"/>
                <a:ea typeface="Calibri" panose="020F0502020204030204" pitchFamily="34" charset="0"/>
              </a:rPr>
              <a:t>функції</a:t>
            </a:r>
            <a:endParaRPr lang="uk-UA" sz="3200" b="1" dirty="0">
              <a:solidFill>
                <a:srgbClr val="FF0000"/>
              </a:solidFill>
              <a:latin typeface="Candara Light" panose="020E0502030303020204" pitchFamily="34" charset="0"/>
            </a:endParaRPr>
          </a:p>
        </p:txBody>
      </p:sp>
      <p:sp>
        <p:nvSpPr>
          <p:cNvPr id="3" name="Підзаголовок 2">
            <a:extLst>
              <a:ext uri="{FF2B5EF4-FFF2-40B4-BE49-F238E27FC236}">
                <a16:creationId xmlns:a16="http://schemas.microsoft.com/office/drawing/2014/main" id="{B1B3570A-1158-02C5-04FE-EA9303EA60F9}"/>
              </a:ext>
            </a:extLst>
          </p:cNvPr>
          <p:cNvSpPr>
            <a:spLocks noGrp="1"/>
          </p:cNvSpPr>
          <p:nvPr>
            <p:ph type="subTitle" idx="1"/>
          </p:nvPr>
        </p:nvSpPr>
        <p:spPr>
          <a:xfrm>
            <a:off x="1164077" y="1413315"/>
            <a:ext cx="9144000" cy="1655762"/>
          </a:xfrm>
        </p:spPr>
        <p:txBody>
          <a:bodyPr/>
          <a:lstStyle/>
          <a:p>
            <a:pPr marL="457200" indent="-457200" algn="l">
              <a:buAutoNum type="arabicPeriod"/>
            </a:pPr>
            <a:r>
              <a:rPr lang="uk-UA" b="1" dirty="0">
                <a:latin typeface="Candara Light" panose="020E0502030303020204" pitchFamily="34" charset="0"/>
              </a:rPr>
              <a:t>Виникнення економічної науки та її структура</a:t>
            </a:r>
          </a:p>
          <a:p>
            <a:pPr marL="457200" indent="-457200" algn="l">
              <a:buAutoNum type="arabicPeriod"/>
            </a:pPr>
            <a:r>
              <a:rPr lang="uk-UA" b="1" dirty="0">
                <a:latin typeface="Candara Light" panose="020E0502030303020204" pitchFamily="34" charset="0"/>
              </a:rPr>
              <a:t>Методи економічної теорії</a:t>
            </a:r>
          </a:p>
          <a:p>
            <a:pPr marL="457200" indent="-457200" algn="l">
              <a:buAutoNum type="arabicPeriod"/>
            </a:pPr>
            <a:r>
              <a:rPr lang="uk-UA" b="1" dirty="0">
                <a:latin typeface="Candara Light" panose="020E0502030303020204" pitchFamily="34" charset="0"/>
              </a:rPr>
              <a:t>Об'єкти та функції економічної теорії</a:t>
            </a:r>
          </a:p>
        </p:txBody>
      </p:sp>
    </p:spTree>
    <p:extLst>
      <p:ext uri="{BB962C8B-B14F-4D97-AF65-F5344CB8AC3E}">
        <p14:creationId xmlns:p14="http://schemas.microsoft.com/office/powerpoint/2010/main" val="2988494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ідзаголовок 2">
            <a:extLst>
              <a:ext uri="{FF2B5EF4-FFF2-40B4-BE49-F238E27FC236}">
                <a16:creationId xmlns:a16="http://schemas.microsoft.com/office/drawing/2014/main" id="{F74FA6F1-04F6-441A-F494-FF83A1E76B02}"/>
              </a:ext>
            </a:extLst>
          </p:cNvPr>
          <p:cNvSpPr>
            <a:spLocks noGrp="1"/>
          </p:cNvSpPr>
          <p:nvPr>
            <p:ph type="subTitle" idx="1"/>
          </p:nvPr>
        </p:nvSpPr>
        <p:spPr>
          <a:xfrm>
            <a:off x="97275" y="236267"/>
            <a:ext cx="11935840" cy="4199545"/>
          </a:xfrm>
        </p:spPr>
        <p:txBody>
          <a:bodyPr>
            <a:noAutofit/>
          </a:bodyPr>
          <a:lstStyle/>
          <a:p>
            <a:pPr algn="just"/>
            <a:r>
              <a:rPr lang="uk-UA" sz="1500" b="1" dirty="0">
                <a:solidFill>
                  <a:srgbClr val="FF0000"/>
                </a:solidFill>
                <a:latin typeface="Candara Light" panose="020E0502030303020204" pitchFamily="34" charset="0"/>
              </a:rPr>
              <a:t>АНАЛІЗ І СИНТЕЗ </a:t>
            </a:r>
            <a:r>
              <a:rPr lang="uk-UA" sz="1500" b="1" dirty="0">
                <a:latin typeface="Candara Light" panose="020E0502030303020204" pitchFamily="34" charset="0"/>
              </a:rPr>
              <a:t>як метод дослідження застосовується в єдності двох його складових. При аналізі об’єкт дослідження розумово або фактично розкладається на складові, кожна з яких вивчається окремо; при синтезі відбувається об’єднання різних елементів, сторін об’єкта в єдине ціле з урахуванням взаємозв’язків між ними. Аналіз сприяє розкриттю істотного в кожному елементі, а синтез завершує розкриття суті об’єкта в цілому.</a:t>
            </a:r>
          </a:p>
          <a:p>
            <a:pPr algn="just"/>
            <a:r>
              <a:rPr lang="uk-UA" sz="1500" b="1" dirty="0">
                <a:solidFill>
                  <a:srgbClr val="FF0000"/>
                </a:solidFill>
                <a:latin typeface="Candara Light" panose="020E0502030303020204" pitchFamily="34" charset="0"/>
              </a:rPr>
              <a:t>ІНДУКЦІЯ</a:t>
            </a:r>
            <a:r>
              <a:rPr lang="uk-UA" sz="1500" b="1" dirty="0">
                <a:latin typeface="Candara Light" panose="020E0502030303020204" pitchFamily="34" charset="0"/>
              </a:rPr>
              <a:t> — це метод пізнання від окремого до загального, від знання нижчого ступеня до знання вищого ступеня. </a:t>
            </a:r>
          </a:p>
          <a:p>
            <a:pPr algn="just"/>
            <a:r>
              <a:rPr lang="uk-UA" sz="1500" b="1" dirty="0">
                <a:solidFill>
                  <a:srgbClr val="FF0000"/>
                </a:solidFill>
                <a:latin typeface="Candara Light" panose="020E0502030303020204" pitchFamily="34" charset="0"/>
              </a:rPr>
              <a:t>ДЕДУКЦІЯ</a:t>
            </a:r>
            <a:r>
              <a:rPr lang="uk-UA" sz="1500" b="1" dirty="0">
                <a:latin typeface="Candara Light" panose="020E0502030303020204" pitchFamily="34" charset="0"/>
              </a:rPr>
              <a:t> — метод пізнання від загального до одиничного. Метод індукції і дедукції забезпечує діалектичний зв’язок одиничного, особливого і всезагального.</a:t>
            </a:r>
          </a:p>
          <a:p>
            <a:pPr algn="just"/>
            <a:r>
              <a:rPr lang="uk-UA" sz="1500" b="1" dirty="0">
                <a:solidFill>
                  <a:srgbClr val="FF0000"/>
                </a:solidFill>
                <a:latin typeface="Candara Light" panose="020E0502030303020204" pitchFamily="34" charset="0"/>
              </a:rPr>
              <a:t>ІСТОРИЧНИЙ І ЛОГІЧНИЙ МЕТОДИ </a:t>
            </a:r>
            <a:r>
              <a:rPr lang="uk-UA" sz="1500" b="1" dirty="0">
                <a:latin typeface="Candara Light" panose="020E0502030303020204" pitchFamily="34" charset="0"/>
              </a:rPr>
              <a:t>використовуються економічною теорією для дослідження економічних процесів у єдності. Історичний метод вивчає ці процеси у тій історичній послідовності, в якій вони виникали, розвивалися і змінювалися один за 27 одним у житті. Логічний метод досліджує економічні процеси в їхній логічній послідовності, прямуючи від простого до складного, звільняючись при цьому від історичних випадковостей, </a:t>
            </a:r>
            <a:r>
              <a:rPr lang="uk-UA" sz="1500" b="1" dirty="0" err="1">
                <a:latin typeface="Candara Light" panose="020E0502030303020204" pitchFamily="34" charset="0"/>
              </a:rPr>
              <a:t>зигзагів</a:t>
            </a:r>
            <a:r>
              <a:rPr lang="uk-UA" sz="1500" b="1" dirty="0">
                <a:latin typeface="Candara Light" panose="020E0502030303020204" pitchFamily="34" charset="0"/>
              </a:rPr>
              <a:t> і подробиць, не властивих цьому процесові.</a:t>
            </a:r>
          </a:p>
          <a:p>
            <a:pPr algn="just"/>
            <a:r>
              <a:rPr lang="uk-UA" sz="1500" b="1" dirty="0">
                <a:solidFill>
                  <a:srgbClr val="FF0000"/>
                </a:solidFill>
                <a:latin typeface="Candara Light" panose="020E0502030303020204" pitchFamily="34" charset="0"/>
              </a:rPr>
              <a:t> ЕКОНОМІЧНЕ МОДЕЛЮВАННЯ </a:t>
            </a:r>
            <a:r>
              <a:rPr lang="uk-UA" sz="1500" b="1" dirty="0">
                <a:latin typeface="Candara Light" panose="020E0502030303020204" pitchFamily="34" charset="0"/>
              </a:rPr>
              <a:t>— це формалізований опис і кількісне вираження економічних процесів і явищ (за допомогою математики й економетрики), структура якого </a:t>
            </a:r>
            <a:r>
              <a:rPr lang="uk-UA" sz="1500" b="1" dirty="0" err="1">
                <a:latin typeface="Candara Light" panose="020E0502030303020204" pitchFamily="34" charset="0"/>
              </a:rPr>
              <a:t>абстрактно</a:t>
            </a:r>
            <a:r>
              <a:rPr lang="uk-UA" sz="1500" b="1" dirty="0">
                <a:latin typeface="Candara Light" panose="020E0502030303020204" pitchFamily="34" charset="0"/>
              </a:rPr>
              <a:t> відображає реальну картину економічного життя. Економічні моделі  дають можливість наочно і глибше дослідити основні риси й закономірності розвитку реального об’єкта пізнання. </a:t>
            </a:r>
          </a:p>
          <a:p>
            <a:pPr algn="just"/>
            <a:r>
              <a:rPr lang="uk-UA" sz="1500" b="1" dirty="0">
                <a:solidFill>
                  <a:srgbClr val="FF0000"/>
                </a:solidFill>
                <a:latin typeface="Candara Light" panose="020E0502030303020204" pitchFamily="34" charset="0"/>
              </a:rPr>
              <a:t>ЕКОНОМІЧНИЙ ЕКСПЕРИМЕНТ </a:t>
            </a:r>
            <a:r>
              <a:rPr lang="uk-UA" sz="1500" b="1" dirty="0">
                <a:latin typeface="Candara Light" panose="020E0502030303020204" pitchFamily="34" charset="0"/>
              </a:rPr>
              <a:t>— штучне відтворення економічних процесів і явищ з метою вивчення їх за оптимально сприятливих умов та подальшого практичного впровадження. Економічний експеримент дає змогу на практиці перевірити обґрунтованість наукових теорій і рекомендацій, щоб попередити помилки та провали в економічній політиці держави. Особливо важлива роль експериментів на переломних етапах розвитку економіки, в період криз, проведення економічних реформ, стабілізації та ін. Для пізнання соціально-економічних процесів економічна теорія використовує і такі загальнонаукові методи пізнання, як поєднання кількісного і якісного аналізу, метод порівнянь, розробка наукових гіпотез. </a:t>
            </a:r>
          </a:p>
          <a:p>
            <a:pPr algn="just"/>
            <a:r>
              <a:rPr lang="uk-UA" sz="1500" b="1" dirty="0">
                <a:solidFill>
                  <a:srgbClr val="FF0000"/>
                </a:solidFill>
                <a:latin typeface="Candara Light" panose="020E0502030303020204" pitchFamily="34" charset="0"/>
              </a:rPr>
              <a:t>МЕТОД ЯКІСНОГО І КІЛЬКІСНОГО АНАЛІЗУ. </a:t>
            </a:r>
            <a:r>
              <a:rPr lang="uk-UA" sz="1500" b="1" dirty="0">
                <a:latin typeface="Candara Light" panose="020E0502030303020204" pitchFamily="34" charset="0"/>
              </a:rPr>
              <a:t>Він передбачає чітке виявлення якісної визначеності економічного явища і підкреслення тих складових, елементів, які піддаються кількісному виміру, вивчення динаміки процесу; виявлення факторів, що впливають на його зв’язки в системі. Поєднання кількісного та якісного аналізу здійснюється за допомогою математичних і статистичних методів. Його використання дає теоретичне підґрунтя для визначення конкретних практичних завдань щодо темпів і пропорцій розвитку господарства, розробки програм розвитку економіки тощо. </a:t>
            </a:r>
          </a:p>
        </p:txBody>
      </p:sp>
    </p:spTree>
    <p:extLst>
      <p:ext uri="{BB962C8B-B14F-4D97-AF65-F5344CB8AC3E}">
        <p14:creationId xmlns:p14="http://schemas.microsoft.com/office/powerpoint/2010/main" val="1365934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E915D1B-9468-5953-1176-E53BC2712AD8}"/>
              </a:ext>
            </a:extLst>
          </p:cNvPr>
          <p:cNvSpPr>
            <a:spLocks noGrp="1"/>
          </p:cNvSpPr>
          <p:nvPr>
            <p:ph idx="1"/>
          </p:nvPr>
        </p:nvSpPr>
        <p:spPr>
          <a:xfrm>
            <a:off x="274806" y="-1"/>
            <a:ext cx="11917194" cy="6712085"/>
          </a:xfrm>
        </p:spPr>
        <p:txBody>
          <a:bodyPr>
            <a:noAutofit/>
          </a:bodyPr>
          <a:lstStyle/>
          <a:p>
            <a:pPr marL="0" indent="0" algn="just">
              <a:buNone/>
            </a:pPr>
            <a:r>
              <a:rPr lang="uk-UA" sz="1600" b="1" dirty="0">
                <a:solidFill>
                  <a:srgbClr val="FF0000"/>
                </a:solidFill>
                <a:latin typeface="Candara Light" panose="020E0502030303020204" pitchFamily="34" charset="0"/>
              </a:rPr>
              <a:t>            </a:t>
            </a:r>
            <a:r>
              <a:rPr lang="uk-UA" sz="1600" b="1" i="1" dirty="0">
                <a:solidFill>
                  <a:srgbClr val="FF0000"/>
                </a:solidFill>
                <a:latin typeface="Candara Light" panose="020E0502030303020204" pitchFamily="34" charset="0"/>
              </a:rPr>
              <a:t>РОЗРОБКА НАУКОВОЇ ГІПОТЕЗИ. </a:t>
            </a:r>
            <a:r>
              <a:rPr lang="uk-UA" sz="1600" b="1" dirty="0">
                <a:latin typeface="Candara Light" panose="020E0502030303020204" pitchFamily="34" charset="0"/>
              </a:rPr>
              <a:t>Якщо зміст економічного явища, яке вивчається, не відомий, а фактів для його з’ясування не достатньо, то дослідник змушений обмежитися теоретичним припущенням, тобто науковою гіпотезою. Щоб наукова гіпотеза перетворилася на повноцінну теорію, потрібні додаткові докази, практичні підтвердження. Використання гіпотези має важливе значення для розвитку економічної теорії. Вона сприяє розв’язанню суперечностей між новими фактами і застарілими теоретичними поглядами. Гіпотеза ставить проблеми, які сприяють ефективнішому веденню наукових пошуків. Вона дає можливість перевірити всі можливі шляхи дослідження і обрати з них найбільш правильні та науково обґрунтовані.</a:t>
            </a:r>
          </a:p>
          <a:p>
            <a:pPr marL="0" indent="0" algn="ctr">
              <a:buNone/>
            </a:pPr>
            <a:r>
              <a:rPr lang="uk-UA" sz="1600" b="1" i="1" dirty="0">
                <a:solidFill>
                  <a:srgbClr val="FF0000"/>
                </a:solidFill>
                <a:latin typeface="Candara Light" panose="020E0502030303020204" pitchFamily="34" charset="0"/>
              </a:rPr>
              <a:t>ЕКОНОМІЧНА ТЕОРІЯ, ПІЗНАЮЧИ ОБ’ЄКТИВНУ ЕКОНОМІЧНУ РЕАЛЬНІСТЬ, ВІДКРИВАЄ І ФОРМУЛЮЄ ЕКОНОМІЧНІ КАТЕГОРІЇ, ЗАКОНИ І ПРИНЦИПИ. </a:t>
            </a:r>
          </a:p>
          <a:p>
            <a:pPr marL="0" indent="0" algn="just">
              <a:buNone/>
            </a:pPr>
            <a:r>
              <a:rPr lang="uk-UA" sz="1600" b="1" i="1" dirty="0">
                <a:solidFill>
                  <a:srgbClr val="FF0000"/>
                </a:solidFill>
                <a:latin typeface="Candara Light" panose="020E0502030303020204" pitchFamily="34" charset="0"/>
              </a:rPr>
              <a:t>ЕКОНОМІЧНІ КАТЕГОРІЇ </a:t>
            </a:r>
            <a:r>
              <a:rPr lang="uk-UA" sz="1600" b="1" dirty="0">
                <a:latin typeface="Candara Light" panose="020E0502030303020204" pitchFamily="34" charset="0"/>
              </a:rPr>
              <a:t>— абстрактні, логічні, теоретичні поняття, які в узагальненому вигляді виражають родові ознаки певних економічних явищ і процесів. Наприклад: товар, власність, капітал, прибуток, ринок, попит, заробітна плата, робоча сила та ін. </a:t>
            </a:r>
          </a:p>
          <a:p>
            <a:pPr marL="0" indent="0" algn="just">
              <a:buNone/>
            </a:pPr>
            <a:r>
              <a:rPr lang="uk-UA" sz="1600" b="1" i="1" dirty="0">
                <a:solidFill>
                  <a:srgbClr val="FF0000"/>
                </a:solidFill>
                <a:latin typeface="Candara Light" panose="020E0502030303020204" pitchFamily="34" charset="0"/>
              </a:rPr>
              <a:t>ЕКОНОМІЧНІ ЗАКОНИ </a:t>
            </a:r>
            <a:r>
              <a:rPr lang="uk-UA" sz="1600" b="1" dirty="0">
                <a:latin typeface="Candara Light" panose="020E0502030303020204" pitchFamily="34" charset="0"/>
              </a:rPr>
              <a:t>відображають найсуттєвіші, стійкі, такі, що постійно повторюються, причинно-наслідкові взаємозв’язки і взаємозалежності економічних процесів і явищ. Закони виражають сутність економічних відносин. </a:t>
            </a:r>
          </a:p>
          <a:p>
            <a:pPr marL="0" indent="0" algn="just">
              <a:buNone/>
            </a:pPr>
            <a:r>
              <a:rPr lang="uk-UA" sz="1600" b="1" i="1" dirty="0">
                <a:solidFill>
                  <a:srgbClr val="FF0000"/>
                </a:solidFill>
                <a:latin typeface="Candara Light" panose="020E0502030303020204" pitchFamily="34" charset="0"/>
              </a:rPr>
              <a:t>ЕКОНОМІЧНІ ПРИНЦИПИ </a:t>
            </a:r>
            <a:r>
              <a:rPr lang="uk-UA" sz="1600" b="1" dirty="0">
                <a:latin typeface="Candara Light" panose="020E0502030303020204" pitchFamily="34" charset="0"/>
              </a:rPr>
              <a:t>— теоретичні узагальнення, що містять допущення, усереднення, які відображають певні тенденції розвитку економічної системи.</a:t>
            </a:r>
          </a:p>
          <a:p>
            <a:pPr marL="0" indent="0" algn="just">
              <a:spcBef>
                <a:spcPts val="0"/>
              </a:spcBef>
              <a:buNone/>
            </a:pPr>
            <a:r>
              <a:rPr lang="uk-UA" sz="1600" b="1" dirty="0">
                <a:latin typeface="Candara Light" panose="020E0502030303020204" pitchFamily="34" charset="0"/>
              </a:rPr>
              <a:t>           Економічні закони у своїй сукупності створюють систему економічних законів, яка включає всезагальні, загальні і специфічні закони. Всезагальні закони вважають законами соціально-економічного прогресу, оскільки вони виражають фундаментальні основи та послідовність розвитку людського суспільства на всіх етапах. </a:t>
            </a:r>
          </a:p>
          <a:p>
            <a:pPr marL="0" indent="0" algn="just">
              <a:spcBef>
                <a:spcPts val="0"/>
              </a:spcBef>
              <a:buNone/>
            </a:pPr>
            <a:r>
              <a:rPr lang="uk-UA" sz="1600" b="1" dirty="0">
                <a:latin typeface="Candara Light" panose="020E0502030303020204" pitchFamily="34" charset="0"/>
              </a:rPr>
              <a:t>           Специфічні економічні закони, з одного боку, розкривають сутність соціально-економічних відносин у певній економічній системі в процесі її розвитку, з другого, — окремі її сфери.</a:t>
            </a:r>
          </a:p>
          <a:p>
            <a:pPr marL="0" indent="0" algn="just">
              <a:spcBef>
                <a:spcPts val="0"/>
              </a:spcBef>
              <a:buNone/>
            </a:pPr>
            <a:r>
              <a:rPr lang="uk-UA" sz="1600" b="1" dirty="0">
                <a:latin typeface="Candara Light" panose="020E0502030303020204" pitchFamily="34" charset="0"/>
              </a:rPr>
              <a:t>Форми пізнавання та використання економічних законів. Існують дві основні форми пізнання та використання економічних законів:</a:t>
            </a:r>
          </a:p>
          <a:p>
            <a:pPr algn="just">
              <a:spcBef>
                <a:spcPts val="0"/>
              </a:spcBef>
            </a:pPr>
            <a:r>
              <a:rPr lang="uk-UA" sz="1600" b="1" dirty="0">
                <a:latin typeface="Candara Light" panose="020E0502030303020204" pitchFamily="34" charset="0"/>
              </a:rPr>
              <a:t> емпірична, коли люди, не знаючи сутності економічних законів, використовують їх несвідомо, інтуїтивно у своїй практичній діяльності, </a:t>
            </a:r>
          </a:p>
          <a:p>
            <a:pPr algn="just">
              <a:spcBef>
                <a:spcPts val="0"/>
              </a:spcBef>
            </a:pPr>
            <a:r>
              <a:rPr lang="uk-UA" sz="1600" b="1" dirty="0">
                <a:latin typeface="Candara Light" panose="020E0502030303020204" pitchFamily="34" charset="0"/>
              </a:rPr>
              <a:t>наукова, коли люди, пізнавши і розкривши сутність економічних законів, використовують їх свідомо, а отже, більш ефективно у своїй економічній діяльності.</a:t>
            </a:r>
          </a:p>
          <a:p>
            <a:pPr marL="0" indent="0" algn="just">
              <a:spcBef>
                <a:spcPts val="0"/>
              </a:spcBef>
              <a:buNone/>
            </a:pPr>
            <a:r>
              <a:rPr lang="uk-UA" sz="1600" b="1" dirty="0">
                <a:latin typeface="Candara Light" panose="020E0502030303020204" pitchFamily="34" charset="0"/>
              </a:rPr>
              <a:t>Рівні використання економічних законів:</a:t>
            </a:r>
          </a:p>
          <a:p>
            <a:pPr algn="just">
              <a:spcBef>
                <a:spcPts val="0"/>
              </a:spcBef>
            </a:pPr>
            <a:r>
              <a:rPr lang="uk-UA" sz="1600" b="1" dirty="0">
                <a:latin typeface="Candara Light" panose="020E0502030303020204" pitchFamily="34" charset="0"/>
              </a:rPr>
              <a:t>Науково-теоретичний</a:t>
            </a:r>
          </a:p>
          <a:p>
            <a:pPr algn="just">
              <a:spcBef>
                <a:spcPts val="0"/>
              </a:spcBef>
            </a:pPr>
            <a:r>
              <a:rPr lang="uk-UA" sz="1600" b="1" dirty="0">
                <a:latin typeface="Candara Light" panose="020E0502030303020204" pitchFamily="34" charset="0"/>
              </a:rPr>
              <a:t>Державно-управлінський</a:t>
            </a:r>
          </a:p>
          <a:p>
            <a:pPr algn="just">
              <a:spcBef>
                <a:spcPts val="0"/>
              </a:spcBef>
            </a:pPr>
            <a:r>
              <a:rPr lang="uk-UA" sz="1600" b="1" dirty="0">
                <a:latin typeface="Candara Light" panose="020E0502030303020204" pitchFamily="34" charset="0"/>
              </a:rPr>
              <a:t>Господарський</a:t>
            </a:r>
          </a:p>
        </p:txBody>
      </p:sp>
    </p:spTree>
    <p:extLst>
      <p:ext uri="{BB962C8B-B14F-4D97-AF65-F5344CB8AC3E}">
        <p14:creationId xmlns:p14="http://schemas.microsoft.com/office/powerpoint/2010/main" val="1916903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ідзаголовок 2">
            <a:extLst>
              <a:ext uri="{FF2B5EF4-FFF2-40B4-BE49-F238E27FC236}">
                <a16:creationId xmlns:a16="http://schemas.microsoft.com/office/drawing/2014/main" id="{65D11B47-CFD2-FCB0-9F06-800922BBFD79}"/>
              </a:ext>
            </a:extLst>
          </p:cNvPr>
          <p:cNvSpPr>
            <a:spLocks noGrp="1"/>
          </p:cNvSpPr>
          <p:nvPr>
            <p:ph type="subTitle" idx="1"/>
          </p:nvPr>
        </p:nvSpPr>
        <p:spPr>
          <a:xfrm>
            <a:off x="385863" y="421091"/>
            <a:ext cx="11462425" cy="6193717"/>
          </a:xfrm>
        </p:spPr>
        <p:txBody>
          <a:bodyPr>
            <a:normAutofit fontScale="40000" lnSpcReduction="20000"/>
          </a:bodyPr>
          <a:lstStyle/>
          <a:p>
            <a:pPr marL="457200" indent="-457200">
              <a:buAutoNum type="arabicPeriod"/>
            </a:pPr>
            <a:r>
              <a:rPr lang="uk-UA" sz="6000" b="1" dirty="0">
                <a:solidFill>
                  <a:schemeClr val="accent1">
                    <a:lumMod val="50000"/>
                  </a:schemeClr>
                </a:solidFill>
                <a:latin typeface="Candara Light" panose="020E0502030303020204" pitchFamily="34" charset="0"/>
              </a:rPr>
              <a:t>Виникнення економічної науки та її структура</a:t>
            </a:r>
          </a:p>
          <a:p>
            <a:pPr algn="just"/>
            <a:r>
              <a:rPr lang="uk-UA" sz="6000" b="1" dirty="0">
                <a:latin typeface="Candara Light" panose="020E0502030303020204" pitchFamily="34" charset="0"/>
              </a:rPr>
              <a:t>         Розвиток </a:t>
            </a:r>
            <a:r>
              <a:rPr lang="uk-UA" sz="6000" b="1" dirty="0" err="1">
                <a:latin typeface="Candara Light" panose="020E0502030303020204" pitchFamily="34" charset="0"/>
              </a:rPr>
              <a:t>цивилізацій</a:t>
            </a:r>
            <a:r>
              <a:rPr lang="uk-UA" sz="6000" b="1" dirty="0">
                <a:latin typeface="Candara Light" panose="020E0502030303020204" pitchFamily="34" charset="0"/>
              </a:rPr>
              <a:t>, окремих груп населення пов'язані з забезпеченням основних потреб, які необхідні  для проживання, виживання в окремий період часу. Якщо біологічна система створювалася без бажання населення для забезпечення основних потреб (</a:t>
            </a:r>
            <a:r>
              <a:rPr lang="uk-UA" sz="6000" b="1" dirty="0" err="1">
                <a:latin typeface="Candara Light" panose="020E0502030303020204" pitchFamily="34" charset="0"/>
              </a:rPr>
              <a:t>іжа</a:t>
            </a:r>
            <a:r>
              <a:rPr lang="uk-UA" sz="6000" b="1" dirty="0">
                <a:latin typeface="Candara Light" panose="020E0502030303020204" pitchFamily="34" charset="0"/>
              </a:rPr>
              <a:t>, вода, повітря), то подальший розвиток на територіях світу спричинив появу  певних політичних систем, суспільних об'єднань, а також економічних систем та зародження економічних відносин між людьми, групами людей, між країнами. На багатьох </a:t>
            </a:r>
            <a:r>
              <a:rPr lang="uk-UA" sz="6000" b="1" dirty="0" err="1">
                <a:latin typeface="Candara Light" panose="020E0502030303020204" pitchFamily="34" charset="0"/>
              </a:rPr>
              <a:t>континетах</a:t>
            </a:r>
            <a:r>
              <a:rPr lang="uk-UA" sz="6000" b="1" dirty="0">
                <a:latin typeface="Candara Light" panose="020E0502030303020204" pitchFamily="34" charset="0"/>
              </a:rPr>
              <a:t> історично складалися економічні відносини, зокрема через використання таких інструментів як гроші, податки</a:t>
            </a:r>
          </a:p>
          <a:p>
            <a:pPr algn="just"/>
            <a:r>
              <a:rPr lang="uk-UA" sz="6000" b="1" dirty="0">
                <a:latin typeface="Candara Light" panose="020E0502030303020204" pitchFamily="34" charset="0"/>
              </a:rPr>
              <a:t>            Грецьке слово економія походить від грецьких же слів </a:t>
            </a:r>
            <a:r>
              <a:rPr lang="uk-UA" sz="6000" b="1" dirty="0" err="1">
                <a:latin typeface="Candara Light" panose="020E0502030303020204" pitchFamily="34" charset="0"/>
              </a:rPr>
              <a:t>ойкос</a:t>
            </a:r>
            <a:r>
              <a:rPr lang="uk-UA" sz="6000" b="1" dirty="0">
                <a:latin typeface="Candara Light" panose="020E0502030303020204" pitchFamily="34" charset="0"/>
              </a:rPr>
              <a:t> – домогосподарство та </a:t>
            </a:r>
            <a:r>
              <a:rPr lang="uk-UA" sz="6000" b="1" dirty="0" err="1">
                <a:latin typeface="Candara Light" panose="020E0502030303020204" pitchFamily="34" charset="0"/>
              </a:rPr>
              <a:t>номос</a:t>
            </a:r>
            <a:r>
              <a:rPr lang="uk-UA" sz="6000" b="1" dirty="0">
                <a:latin typeface="Candara Light" panose="020E0502030303020204" pitchFamily="34" charset="0"/>
              </a:rPr>
              <a:t> – звичай, закон. Виходячи з цього, буквально воно означає мистецтво управління домашнім господарством. Історики запевнюють, що першим це слово став використовувати грецький історик та філософ Ксенофонт (430-355 рр. до н.е.). Інший грецький філософ – </a:t>
            </a:r>
            <a:r>
              <a:rPr lang="uk-UA" sz="6000" b="1" dirty="0" err="1">
                <a:latin typeface="Candara Light" panose="020E0502030303020204" pitchFamily="34" charset="0"/>
              </a:rPr>
              <a:t>Арістотель</a:t>
            </a:r>
            <a:r>
              <a:rPr lang="uk-UA" sz="6000" b="1" dirty="0">
                <a:latin typeface="Candara Light" panose="020E0502030303020204" pitchFamily="34" charset="0"/>
              </a:rPr>
              <a:t> (384-322 рр. до н.е.) – від слова поліс, тобто місто, держава, утворив термін політика, тобто державна діяльність. Та лише через майже два тисячоліття французький дослідник Антуан </a:t>
            </a:r>
            <a:r>
              <a:rPr lang="uk-UA" sz="6000" b="1" dirty="0" err="1">
                <a:latin typeface="Candara Light" panose="020E0502030303020204" pitchFamily="34" charset="0"/>
              </a:rPr>
              <a:t>Монкретьєн</a:t>
            </a:r>
            <a:r>
              <a:rPr lang="uk-UA" sz="6000" b="1" dirty="0">
                <a:latin typeface="Candara Light" panose="020E0502030303020204" pitchFamily="34" charset="0"/>
              </a:rPr>
              <a:t> </a:t>
            </a:r>
            <a:r>
              <a:rPr lang="uk-UA" sz="6000" b="1" dirty="0" err="1">
                <a:latin typeface="Candara Light" panose="020E0502030303020204" pitchFamily="34" charset="0"/>
              </a:rPr>
              <a:t>сьєр</a:t>
            </a:r>
            <a:r>
              <a:rPr lang="uk-UA" sz="6000" b="1" dirty="0">
                <a:latin typeface="Candara Light" panose="020E0502030303020204" pitchFamily="34" charset="0"/>
              </a:rPr>
              <a:t> де </a:t>
            </a:r>
            <a:r>
              <a:rPr lang="uk-UA" sz="6000" b="1" dirty="0" err="1">
                <a:latin typeface="Candara Light" panose="020E0502030303020204" pitchFamily="34" charset="0"/>
              </a:rPr>
              <a:t>Ваттевіль</a:t>
            </a:r>
            <a:r>
              <a:rPr lang="uk-UA" sz="6000" b="1" dirty="0">
                <a:latin typeface="Candara Light" panose="020E0502030303020204" pitchFamily="34" charset="0"/>
              </a:rPr>
              <a:t> (1575-1621) об’єднав ці два слова, назвавши свою книгу про проблеми державного управління господарством країни “Трактат про політичну економію” (1615). Таким чином, можна сказати, що термін політична економія, який став назвою особливої науки, означає мистецтво ведення господарства в масштабі держави, суспільства. </a:t>
            </a:r>
          </a:p>
          <a:p>
            <a:endParaRPr lang="uk-UA" dirty="0"/>
          </a:p>
        </p:txBody>
      </p:sp>
    </p:spTree>
    <p:extLst>
      <p:ext uri="{BB962C8B-B14F-4D97-AF65-F5344CB8AC3E}">
        <p14:creationId xmlns:p14="http://schemas.microsoft.com/office/powerpoint/2010/main" val="33774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D31DB86-6EB6-2673-F76E-F67E5DDD2BB7}"/>
              </a:ext>
            </a:extLst>
          </p:cNvPr>
          <p:cNvSpPr>
            <a:spLocks noGrp="1"/>
          </p:cNvSpPr>
          <p:nvPr>
            <p:ph idx="1"/>
          </p:nvPr>
        </p:nvSpPr>
        <p:spPr>
          <a:xfrm>
            <a:off x="196174" y="317838"/>
            <a:ext cx="11807758" cy="4351338"/>
          </a:xfrm>
        </p:spPr>
        <p:txBody>
          <a:bodyPr>
            <a:normAutofit fontScale="77500" lnSpcReduction="20000"/>
          </a:bodyPr>
          <a:lstStyle/>
          <a:p>
            <a:pPr marL="0" indent="0" algn="just">
              <a:buNone/>
            </a:pPr>
            <a:r>
              <a:rPr lang="uk-UA" b="1" dirty="0">
                <a:latin typeface="Candara Light" panose="020E0502030303020204" pitchFamily="34" charset="0"/>
              </a:rPr>
              <a:t>          Виділившись із кінця </a:t>
            </a:r>
            <a:r>
              <a:rPr lang="en-US" b="1" dirty="0">
                <a:latin typeface="Candara Light" panose="020E0502030303020204" pitchFamily="34" charset="0"/>
              </a:rPr>
              <a:t>XVI </a:t>
            </a:r>
            <a:r>
              <a:rPr lang="uk-UA" b="1" dirty="0">
                <a:latin typeface="Candara Light" panose="020E0502030303020204" pitchFamily="34" charset="0"/>
              </a:rPr>
              <a:t>і початку </a:t>
            </a:r>
            <a:r>
              <a:rPr lang="en-US" b="1" dirty="0">
                <a:latin typeface="Candara Light" panose="020E0502030303020204" pitchFamily="34" charset="0"/>
              </a:rPr>
              <a:t>XVII </a:t>
            </a:r>
            <a:r>
              <a:rPr lang="uk-UA" b="1" dirty="0">
                <a:latin typeface="Candara Light" panose="020E0502030303020204" pitchFamily="34" charset="0"/>
              </a:rPr>
              <a:t>ст. у самостійну сферу інтелектуальної діяльності, економічна думка займалася спочатку, головним чином, обговоренням першого колу проблем, а саме визначенням того, що повинен зробити уряд, які вжити заходи щодо забезпечення процвітання, росту  багатства держави. </a:t>
            </a:r>
          </a:p>
          <a:p>
            <a:pPr marL="0" indent="0" algn="just">
              <a:buNone/>
            </a:pPr>
            <a:r>
              <a:rPr lang="uk-UA" b="1" dirty="0">
                <a:latin typeface="Candara Light" panose="020E0502030303020204" pitchFamily="34" charset="0"/>
              </a:rPr>
              <a:t>          У </a:t>
            </a:r>
            <a:r>
              <a:rPr lang="en-US" b="1" dirty="0">
                <a:latin typeface="Candara Light" panose="020E0502030303020204" pitchFamily="34" charset="0"/>
              </a:rPr>
              <a:t>XVIII </a:t>
            </a:r>
            <a:r>
              <a:rPr lang="uk-UA" b="1" dirty="0">
                <a:latin typeface="Candara Light" panose="020E0502030303020204" pitchFamily="34" charset="0"/>
              </a:rPr>
              <a:t>ст. збільшується потік публікацій, що обмірковують, поряд з першим колом названих проблем, ще й інші. До них належать розмірковування про суспільні блага, природний порядок, природну свободу, справедливу ціну, справедливу зарплату, недоторканість приватної власності, про суспільні класи та класові інтереси та ін. Навіть з неповного переліку обговорюваних проблем видно, що можливі різні рівні їх постановки. </a:t>
            </a:r>
          </a:p>
          <a:p>
            <a:pPr marL="0" indent="0" algn="just">
              <a:buNone/>
            </a:pPr>
            <a:r>
              <a:rPr lang="uk-UA" b="1" dirty="0">
                <a:latin typeface="Candara Light" panose="020E0502030303020204" pitchFamily="34" charset="0"/>
              </a:rPr>
              <a:t>          Хтось може зацікавитися перспективами отримання прибутку від зовнішньої торгівлі, а хтось поставить питання про те, що таке прибуток, як він утворюється. Один може зацікавитися цінами на вироблену продукцію, а інший запитає про те, що таке ціна, що таке багатство, бідність. Звідси видно, що економічні проблеми можна сформулювати та обмірковувати як проблеми економічної теорії – що таке прибуток, як він утворюється, що таке ціна, багатство, бідність; та як проблеми економічної практики – які перспективи отримання прибутку від певних торгових операцій, які ціни на певну вироблену продукцію</a:t>
            </a:r>
          </a:p>
        </p:txBody>
      </p:sp>
    </p:spTree>
    <p:extLst>
      <p:ext uri="{BB962C8B-B14F-4D97-AF65-F5344CB8AC3E}">
        <p14:creationId xmlns:p14="http://schemas.microsoft.com/office/powerpoint/2010/main" val="2931962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86FC51FA-B227-35ED-1097-E4908B9AFA37}"/>
              </a:ext>
            </a:extLst>
          </p:cNvPr>
          <p:cNvSpPr>
            <a:spLocks noGrp="1"/>
          </p:cNvSpPr>
          <p:nvPr>
            <p:ph idx="1"/>
          </p:nvPr>
        </p:nvSpPr>
        <p:spPr>
          <a:xfrm>
            <a:off x="293451" y="269200"/>
            <a:ext cx="11749392" cy="4176340"/>
          </a:xfrm>
        </p:spPr>
        <p:txBody>
          <a:bodyPr>
            <a:normAutofit fontScale="77500" lnSpcReduction="20000"/>
          </a:bodyPr>
          <a:lstStyle/>
          <a:p>
            <a:pPr marL="0" indent="0" algn="just">
              <a:buNone/>
            </a:pPr>
            <a:r>
              <a:rPr lang="uk-UA" b="1" dirty="0">
                <a:latin typeface="Candara Light" panose="020E0502030303020204" pitchFamily="34" charset="0"/>
              </a:rPr>
              <a:t>         Політична економія як наука намалювала досить багато різновидів належного, які надані різними течіями економічної думки. Визначити, який з них є істинний, а який занадто утопічний не так просто, тому що політична економія одночасно ще й пропонує рекомендації, як перейти від того, що існує до належного. Мотив таких досліджень є суто практичним – формування визначеної економічної політики.</a:t>
            </a:r>
          </a:p>
          <a:p>
            <a:pPr marL="0" indent="0" algn="just">
              <a:buNone/>
            </a:pPr>
            <a:r>
              <a:rPr lang="uk-UA" b="1" dirty="0">
                <a:latin typeface="Candara Light" panose="020E0502030303020204" pitchFamily="34" charset="0"/>
              </a:rPr>
              <a:t>        Політична економія поряд з іншими науками протягом тривалого часу обґрунтовує ті економічні закони, за якими працює економічна система, адже біологічна система має власні закони, політична система теж працює за власними правилами та законами, порушення яких призводить нестабільності таких систем, відповідно до криз, революцій, зникнення імперій та окремих країн.</a:t>
            </a:r>
          </a:p>
          <a:p>
            <a:pPr marL="0" indent="0" algn="just">
              <a:buNone/>
            </a:pPr>
            <a:r>
              <a:rPr lang="uk-UA" b="1" dirty="0">
                <a:latin typeface="Candara Light" panose="020E0502030303020204" pitchFamily="34" charset="0"/>
              </a:rPr>
              <a:t>       З 16 століття відбувається певна прив'язка розвитку економічних знань з розвитком окремих країн, і якщо появу меркантилізму пов'язана з домінуванням морських країн, то </a:t>
            </a:r>
            <a:r>
              <a:rPr lang="uk-UA" b="1" dirty="0" err="1">
                <a:latin typeface="Candara Light" panose="020E0502030303020204" pitchFamily="34" charset="0"/>
              </a:rPr>
              <a:t>англія</a:t>
            </a:r>
            <a:r>
              <a:rPr lang="uk-UA" b="1" dirty="0">
                <a:latin typeface="Candara Light" panose="020E0502030303020204" pitchFamily="34" charset="0"/>
              </a:rPr>
              <a:t> і </a:t>
            </a:r>
            <a:r>
              <a:rPr lang="uk-UA" b="1" dirty="0" err="1">
                <a:latin typeface="Candara Light" panose="020E0502030303020204" pitchFamily="34" charset="0"/>
              </a:rPr>
              <a:t>франція</a:t>
            </a:r>
            <a:r>
              <a:rPr lang="uk-UA" b="1" dirty="0">
                <a:latin typeface="Candara Light" panose="020E0502030303020204" pitchFamily="34" charset="0"/>
              </a:rPr>
              <a:t> як лідери Європи кінця 17 та 18 століття </a:t>
            </a:r>
            <a:r>
              <a:rPr lang="uk-UA" b="1" dirty="0" err="1">
                <a:latin typeface="Candara Light" panose="020E0502030303020204" pitchFamily="34" charset="0"/>
              </a:rPr>
              <a:t>привнесли</a:t>
            </a:r>
            <a:r>
              <a:rPr lang="uk-UA" b="1" dirty="0">
                <a:latin typeface="Candara Light" panose="020E0502030303020204" pitchFamily="34" charset="0"/>
              </a:rPr>
              <a:t> появу так званої класичної школи політичної економії, після 2 світової війни головним драйвером економічних досліджень стає США.  </a:t>
            </a:r>
          </a:p>
        </p:txBody>
      </p:sp>
      <p:sp>
        <p:nvSpPr>
          <p:cNvPr id="4" name="TextBox 3">
            <a:extLst>
              <a:ext uri="{FF2B5EF4-FFF2-40B4-BE49-F238E27FC236}">
                <a16:creationId xmlns:a16="http://schemas.microsoft.com/office/drawing/2014/main" id="{5F0160B1-F5AD-F27C-4AD3-962BC78CE54A}"/>
              </a:ext>
            </a:extLst>
          </p:cNvPr>
          <p:cNvSpPr txBox="1"/>
          <p:nvPr/>
        </p:nvSpPr>
        <p:spPr>
          <a:xfrm>
            <a:off x="837998" y="4837394"/>
            <a:ext cx="1332689" cy="369332"/>
          </a:xfrm>
          <a:prstGeom prst="rect">
            <a:avLst/>
          </a:prstGeom>
          <a:noFill/>
        </p:spPr>
        <p:txBody>
          <a:bodyPr wrap="square" rtlCol="0">
            <a:spAutoFit/>
          </a:bodyPr>
          <a:lstStyle/>
          <a:p>
            <a:pPr algn="ctr"/>
            <a:r>
              <a:rPr lang="uk-UA" dirty="0">
                <a:latin typeface="Candara Light" panose="020E0502030303020204" pitchFamily="34" charset="0"/>
              </a:rPr>
              <a:t>Економія</a:t>
            </a:r>
          </a:p>
        </p:txBody>
      </p:sp>
      <p:sp>
        <p:nvSpPr>
          <p:cNvPr id="5" name="TextBox 4">
            <a:extLst>
              <a:ext uri="{FF2B5EF4-FFF2-40B4-BE49-F238E27FC236}">
                <a16:creationId xmlns:a16="http://schemas.microsoft.com/office/drawing/2014/main" id="{C6DA1D70-48F0-7DA2-E94B-CE252B5B5FA2}"/>
              </a:ext>
            </a:extLst>
          </p:cNvPr>
          <p:cNvSpPr txBox="1"/>
          <p:nvPr/>
        </p:nvSpPr>
        <p:spPr>
          <a:xfrm>
            <a:off x="2947075" y="4698896"/>
            <a:ext cx="1332689" cy="646331"/>
          </a:xfrm>
          <a:prstGeom prst="rect">
            <a:avLst/>
          </a:prstGeom>
          <a:noFill/>
        </p:spPr>
        <p:txBody>
          <a:bodyPr wrap="square" rtlCol="0">
            <a:spAutoFit/>
          </a:bodyPr>
          <a:lstStyle/>
          <a:p>
            <a:pPr algn="ctr"/>
            <a:r>
              <a:rPr lang="uk-UA" dirty="0">
                <a:latin typeface="Candara Light" panose="020E0502030303020204" pitchFamily="34" charset="0"/>
              </a:rPr>
              <a:t>Політична економія</a:t>
            </a:r>
          </a:p>
        </p:txBody>
      </p:sp>
      <p:sp>
        <p:nvSpPr>
          <p:cNvPr id="6" name="TextBox 5">
            <a:extLst>
              <a:ext uri="{FF2B5EF4-FFF2-40B4-BE49-F238E27FC236}">
                <a16:creationId xmlns:a16="http://schemas.microsoft.com/office/drawing/2014/main" id="{5CB930F6-1B9B-B2EC-787A-7E6CFD849D5B}"/>
              </a:ext>
            </a:extLst>
          </p:cNvPr>
          <p:cNvSpPr txBox="1"/>
          <p:nvPr/>
        </p:nvSpPr>
        <p:spPr>
          <a:xfrm>
            <a:off x="5082702" y="4442828"/>
            <a:ext cx="1872575" cy="369332"/>
          </a:xfrm>
          <a:prstGeom prst="rect">
            <a:avLst/>
          </a:prstGeom>
          <a:noFill/>
        </p:spPr>
        <p:txBody>
          <a:bodyPr wrap="square" rtlCol="0">
            <a:spAutoFit/>
          </a:bodyPr>
          <a:lstStyle/>
          <a:p>
            <a:r>
              <a:rPr lang="uk-UA" dirty="0">
                <a:latin typeface="Candara Light" panose="020E0502030303020204" pitchFamily="34" charset="0"/>
              </a:rPr>
              <a:t>Економічні теорії</a:t>
            </a:r>
          </a:p>
        </p:txBody>
      </p:sp>
      <p:sp>
        <p:nvSpPr>
          <p:cNvPr id="7" name="Стрілка: вправо 6">
            <a:extLst>
              <a:ext uri="{FF2B5EF4-FFF2-40B4-BE49-F238E27FC236}">
                <a16:creationId xmlns:a16="http://schemas.microsoft.com/office/drawing/2014/main" id="{E215AC81-3697-F083-48A5-0283B0BE4ECE}"/>
              </a:ext>
            </a:extLst>
          </p:cNvPr>
          <p:cNvSpPr/>
          <p:nvPr/>
        </p:nvSpPr>
        <p:spPr>
          <a:xfrm>
            <a:off x="2307281" y="4960546"/>
            <a:ext cx="599872" cy="12302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TextBox 7">
            <a:extLst>
              <a:ext uri="{FF2B5EF4-FFF2-40B4-BE49-F238E27FC236}">
                <a16:creationId xmlns:a16="http://schemas.microsoft.com/office/drawing/2014/main" id="{7448AD21-98F5-CA58-F363-3EA18E086DB6}"/>
              </a:ext>
            </a:extLst>
          </p:cNvPr>
          <p:cNvSpPr txBox="1"/>
          <p:nvPr/>
        </p:nvSpPr>
        <p:spPr>
          <a:xfrm>
            <a:off x="5295092" y="5259233"/>
            <a:ext cx="1332689" cy="369332"/>
          </a:xfrm>
          <a:prstGeom prst="rect">
            <a:avLst/>
          </a:prstGeom>
          <a:noFill/>
        </p:spPr>
        <p:txBody>
          <a:bodyPr wrap="square" rtlCol="0">
            <a:spAutoFit/>
          </a:bodyPr>
          <a:lstStyle/>
          <a:p>
            <a:pPr algn="ctr"/>
            <a:r>
              <a:rPr lang="uk-UA" dirty="0" err="1">
                <a:latin typeface="Candara Light" panose="020E0502030303020204" pitchFamily="34" charset="0"/>
              </a:rPr>
              <a:t>Економікс</a:t>
            </a:r>
            <a:endParaRPr lang="uk-UA" dirty="0">
              <a:latin typeface="Candara Light" panose="020E0502030303020204" pitchFamily="34" charset="0"/>
            </a:endParaRPr>
          </a:p>
        </p:txBody>
      </p:sp>
      <p:sp>
        <p:nvSpPr>
          <p:cNvPr id="9" name="Стрілка: вправо 8">
            <a:extLst>
              <a:ext uri="{FF2B5EF4-FFF2-40B4-BE49-F238E27FC236}">
                <a16:creationId xmlns:a16="http://schemas.microsoft.com/office/drawing/2014/main" id="{0C3E8D5A-0DC9-7A2B-119D-FF2851237BB4}"/>
              </a:ext>
            </a:extLst>
          </p:cNvPr>
          <p:cNvSpPr/>
          <p:nvPr/>
        </p:nvSpPr>
        <p:spPr>
          <a:xfrm>
            <a:off x="4347453" y="4637382"/>
            <a:ext cx="599872" cy="12302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Стрілка: вправо 9">
            <a:extLst>
              <a:ext uri="{FF2B5EF4-FFF2-40B4-BE49-F238E27FC236}">
                <a16:creationId xmlns:a16="http://schemas.microsoft.com/office/drawing/2014/main" id="{947F3121-9078-EA0E-03B6-321B16C5E06A}"/>
              </a:ext>
            </a:extLst>
          </p:cNvPr>
          <p:cNvSpPr/>
          <p:nvPr/>
        </p:nvSpPr>
        <p:spPr>
          <a:xfrm>
            <a:off x="4373799" y="5390279"/>
            <a:ext cx="599872" cy="12302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947117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C2EC6A-98F3-1653-EAB8-0CFDCD6B952D}"/>
              </a:ext>
            </a:extLst>
          </p:cNvPr>
          <p:cNvSpPr txBox="1"/>
          <p:nvPr/>
        </p:nvSpPr>
        <p:spPr>
          <a:xfrm>
            <a:off x="303988" y="280189"/>
            <a:ext cx="11641577" cy="5355312"/>
          </a:xfrm>
          <a:prstGeom prst="rect">
            <a:avLst/>
          </a:prstGeom>
          <a:noFill/>
        </p:spPr>
        <p:txBody>
          <a:bodyPr wrap="square">
            <a:spAutoFit/>
          </a:bodyPr>
          <a:lstStyle/>
          <a:p>
            <a:r>
              <a:rPr lang="uk-UA" b="1" dirty="0">
                <a:latin typeface="Candara Light" panose="020E0502030303020204" pitchFamily="34" charset="0"/>
              </a:rPr>
              <a:t>        Отже економічна наука — це сфера розумової діяльності людини, функцією якої є пізнання та систематизація         об’єктивних знань про закони і принципи розвитку реальної економічної дійсності.</a:t>
            </a:r>
          </a:p>
          <a:p>
            <a:r>
              <a:rPr lang="uk-UA" b="1" dirty="0">
                <a:latin typeface="Candara Light" panose="020E0502030303020204" pitchFamily="34" charset="0"/>
              </a:rPr>
              <a:t>        Важливим для кожної науки є визначення предмету та об'єктів, які будуть досліджуватися</a:t>
            </a:r>
          </a:p>
          <a:p>
            <a:pPr algn="just"/>
            <a:r>
              <a:rPr lang="uk-UA" b="1" dirty="0">
                <a:latin typeface="Candara Light" panose="020E0502030303020204" pitchFamily="34" charset="0"/>
              </a:rPr>
              <a:t>        Предмет економічної теорії надзвичайно складний і багатогранний, так само, як складна, багатогранна і динамічна економічна життєдіяльність людини. Цим пояснюється неможливість короткого і всеохоплюючого визначення предмета, яке було б придатне для всіх етапів розвитку людського суспільства. Економічна теорія, вивчаючи реальні економічні процеси, сама перебуває у постійному пошуку і розвитку, предмет її дослідження змінюється й </a:t>
            </a:r>
            <a:r>
              <a:rPr lang="uk-UA" b="1" dirty="0" err="1">
                <a:latin typeface="Candara Light" panose="020E0502030303020204" pitchFamily="34" charset="0"/>
              </a:rPr>
              <a:t>уточнюється</a:t>
            </a:r>
            <a:r>
              <a:rPr lang="uk-UA" b="1" dirty="0">
                <a:latin typeface="Candara Light" panose="020E0502030303020204" pitchFamily="34" charset="0"/>
              </a:rPr>
              <a:t>.</a:t>
            </a:r>
          </a:p>
          <a:p>
            <a:pPr algn="just"/>
            <a:r>
              <a:rPr lang="uk-UA" b="1" dirty="0">
                <a:latin typeface="Candara Light" panose="020E0502030303020204" pitchFamily="34" charset="0"/>
              </a:rPr>
              <a:t>           Сучасний розвиток економічної теорії характеризується такими рисами:</a:t>
            </a:r>
          </a:p>
          <a:p>
            <a:pPr algn="just"/>
            <a:r>
              <a:rPr lang="uk-UA" b="1" dirty="0">
                <a:latin typeface="Candara Light" panose="020E0502030303020204" pitchFamily="34" charset="0"/>
              </a:rPr>
              <a:t> — </a:t>
            </a:r>
            <a:r>
              <a:rPr lang="uk-UA" b="1" dirty="0" err="1">
                <a:latin typeface="Candara Light" panose="020E0502030303020204" pitchFamily="34" charset="0"/>
              </a:rPr>
              <a:t>різновекторністю</a:t>
            </a:r>
            <a:r>
              <a:rPr lang="uk-UA" b="1" dirty="0">
                <a:latin typeface="Candara Light" panose="020E0502030303020204" pitchFamily="34" charset="0"/>
              </a:rPr>
              <a:t> наукової творчості, структури й методів пізнання, що допускає множинність і синтез теоретичних концепцій та наукових ідей; </a:t>
            </a:r>
          </a:p>
          <a:p>
            <a:pPr algn="just"/>
            <a:r>
              <a:rPr lang="uk-UA" b="1" dirty="0">
                <a:latin typeface="Candara Light" panose="020E0502030303020204" pitchFamily="34" charset="0"/>
              </a:rPr>
              <a:t>— відмовою від загальнообов’язкових критеріїв істинності та від теорій, що претендують на універсальність; </a:t>
            </a:r>
          </a:p>
          <a:p>
            <a:pPr algn="just"/>
            <a:r>
              <a:rPr lang="uk-UA" b="1" dirty="0">
                <a:latin typeface="Candara Light" panose="020E0502030303020204" pitchFamily="34" charset="0"/>
              </a:rPr>
              <a:t>— взаємовпливом і толерантним змаганням ідей та пізнавальних підходів, що розширює можливості бачення взаємодоповнюючих </a:t>
            </a:r>
            <a:r>
              <a:rPr lang="uk-UA" b="1" dirty="0" err="1">
                <a:latin typeface="Candara Light" panose="020E0502030303020204" pitchFamily="34" charset="0"/>
              </a:rPr>
              <a:t>істин</a:t>
            </a:r>
            <a:r>
              <a:rPr lang="uk-UA" b="1" dirty="0">
                <a:latin typeface="Candara Light" panose="020E0502030303020204" pitchFamily="34" charset="0"/>
              </a:rPr>
              <a:t> у суперечливих міркуваннях; </a:t>
            </a:r>
          </a:p>
          <a:p>
            <a:pPr algn="just"/>
            <a:r>
              <a:rPr lang="uk-UA" b="1" dirty="0">
                <a:latin typeface="Candara Light" panose="020E0502030303020204" pitchFamily="34" charset="0"/>
              </a:rPr>
              <a:t>— розширенням традиційної проблематики та понятійного апарату економічної науки на основі складних і динамічних процесів, породжених глобальністю проблем та завдань, що виникають у ході соціально-економічних перетворень; </a:t>
            </a:r>
          </a:p>
          <a:p>
            <a:pPr algn="just"/>
            <a:r>
              <a:rPr lang="uk-UA" b="1" dirty="0">
                <a:latin typeface="Candara Light" panose="020E0502030303020204" pitchFamily="34" charset="0"/>
              </a:rPr>
              <a:t>— впровадженням в економічних дослідженнях нової перспективної методології аналізу, заснованої на синергетичному підході, який відкриває широкі можливості багатоаспектного висвітлення сутності економічних процесів і явищ.</a:t>
            </a:r>
          </a:p>
        </p:txBody>
      </p:sp>
    </p:spTree>
    <p:extLst>
      <p:ext uri="{BB962C8B-B14F-4D97-AF65-F5344CB8AC3E}">
        <p14:creationId xmlns:p14="http://schemas.microsoft.com/office/powerpoint/2010/main" val="4285281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ідзаголовок 2">
            <a:extLst>
              <a:ext uri="{FF2B5EF4-FFF2-40B4-BE49-F238E27FC236}">
                <a16:creationId xmlns:a16="http://schemas.microsoft.com/office/drawing/2014/main" id="{9BAEE7F3-6CAC-FCBA-691E-8CDE23C20F6F}"/>
              </a:ext>
            </a:extLst>
          </p:cNvPr>
          <p:cNvSpPr>
            <a:spLocks noGrp="1"/>
          </p:cNvSpPr>
          <p:nvPr>
            <p:ph type="subTitle" idx="1"/>
          </p:nvPr>
        </p:nvSpPr>
        <p:spPr>
          <a:xfrm>
            <a:off x="1" y="107004"/>
            <a:ext cx="12120664" cy="6585625"/>
          </a:xfrm>
        </p:spPr>
        <p:txBody>
          <a:bodyPr>
            <a:normAutofit fontScale="77500" lnSpcReduction="20000"/>
          </a:bodyPr>
          <a:lstStyle/>
          <a:p>
            <a:pPr algn="just"/>
            <a:r>
              <a:rPr lang="uk-UA" b="1" dirty="0">
                <a:solidFill>
                  <a:srgbClr val="FF0000"/>
                </a:solidFill>
                <a:latin typeface="Candara Light" panose="020E0502030303020204" pitchFamily="34" charset="0"/>
              </a:rPr>
              <a:t>Економічна теорія </a:t>
            </a:r>
            <a:r>
              <a:rPr lang="uk-UA" b="1" dirty="0">
                <a:latin typeface="Candara Light" panose="020E0502030303020204" pitchFamily="34" charset="0"/>
              </a:rPr>
              <a:t>— це суспільна наука, яка вивчає закони розвитку економічних систем, діяльність економічних суб’єктів, спрямовану на ефективне господарювання в умовах обмежених ресурсів, з метою задоволення своїх безмежних потреб. </a:t>
            </a:r>
          </a:p>
          <a:p>
            <a:pPr algn="just"/>
            <a:r>
              <a:rPr lang="uk-UA" b="1" dirty="0">
                <a:latin typeface="Candara Light" panose="020E0502030303020204" pitchFamily="34" charset="0"/>
              </a:rPr>
              <a:t>В сучасних умовах у більшості країн світу (особливо </a:t>
            </a:r>
            <a:r>
              <a:rPr lang="uk-UA" b="1" dirty="0" err="1">
                <a:latin typeface="Candara Light" panose="020E0502030303020204" pitchFamily="34" charset="0"/>
              </a:rPr>
              <a:t>англоамериканських</a:t>
            </a:r>
            <a:r>
              <a:rPr lang="uk-UA" b="1" dirty="0">
                <a:latin typeface="Candara Light" panose="020E0502030303020204" pitchFamily="34" charset="0"/>
              </a:rPr>
              <a:t>) політична економія функціонує під назвою “</a:t>
            </a:r>
            <a:r>
              <a:rPr lang="uk-UA" b="1" dirty="0" err="1">
                <a:latin typeface="Candara Light" panose="020E0502030303020204" pitchFamily="34" charset="0"/>
              </a:rPr>
              <a:t>економікс</a:t>
            </a:r>
            <a:r>
              <a:rPr lang="uk-UA" b="1" dirty="0">
                <a:latin typeface="Candara Light" panose="020E0502030303020204" pitchFamily="34" charset="0"/>
              </a:rPr>
              <a:t>” , в ряду інших — як “економічна теорія” або як “політична економія” . Кожна з них має свій аспект дослідження і викладення. Проте вони по суті є назвами однієї і тієї самої економічної науки, що постійно розвивається та досліджує економічні явища і процеси на різних етапах розвитку людського суспільства.</a:t>
            </a:r>
          </a:p>
          <a:p>
            <a:pPr algn="just"/>
            <a:r>
              <a:rPr lang="uk-UA" b="1" dirty="0">
                <a:latin typeface="Candara Light" panose="020E0502030303020204" pitchFamily="34" charset="0"/>
              </a:rPr>
              <a:t>Економічна теорія в широкому розумінні включає такі розділи: основи економічної теорії (політекономія), мікроекономіка, </a:t>
            </a:r>
            <a:r>
              <a:rPr lang="uk-UA" b="1" dirty="0" err="1">
                <a:latin typeface="Candara Light" panose="020E0502030303020204" pitchFamily="34" charset="0"/>
              </a:rPr>
              <a:t>мезоекономіка</a:t>
            </a:r>
            <a:r>
              <a:rPr lang="uk-UA" b="1" dirty="0">
                <a:latin typeface="Candara Light" panose="020E0502030303020204" pitchFamily="34" charset="0"/>
              </a:rPr>
              <a:t>, макроекономіка, </a:t>
            </a:r>
            <a:r>
              <a:rPr lang="uk-UA" b="1" dirty="0" err="1">
                <a:latin typeface="Candara Light" panose="020E0502030303020204" pitchFamily="34" charset="0"/>
              </a:rPr>
              <a:t>мегаекономіка</a:t>
            </a:r>
            <a:r>
              <a:rPr lang="uk-UA" b="1" dirty="0">
                <a:latin typeface="Candara Light" panose="020E0502030303020204" pitchFamily="34" charset="0"/>
              </a:rPr>
              <a:t>. </a:t>
            </a:r>
          </a:p>
          <a:p>
            <a:pPr algn="just"/>
            <a:r>
              <a:rPr lang="uk-UA" b="1" dirty="0">
                <a:solidFill>
                  <a:srgbClr val="FF0000"/>
                </a:solidFill>
                <a:latin typeface="Candara Light" panose="020E0502030303020204" pitchFamily="34" charset="0"/>
              </a:rPr>
              <a:t>Основи економічної теорії (політекономія) </a:t>
            </a:r>
            <a:r>
              <a:rPr lang="uk-UA" b="1" dirty="0">
                <a:latin typeface="Candara Light" panose="020E0502030303020204" pitchFamily="34" charset="0"/>
              </a:rPr>
              <a:t>— це фундаментальна, методологічна частина економічної науки, яка розкриває сутність економічних категорій, законів та закономірностей функціонування і розвитку економічних систем у різні історичні епохи. </a:t>
            </a:r>
          </a:p>
          <a:p>
            <a:pPr algn="just"/>
            <a:r>
              <a:rPr lang="uk-UA" b="1" dirty="0">
                <a:solidFill>
                  <a:srgbClr val="FF0000"/>
                </a:solidFill>
                <a:latin typeface="Candara Light" panose="020E0502030303020204" pitchFamily="34" charset="0"/>
              </a:rPr>
              <a:t>Мікроекономіка</a:t>
            </a:r>
            <a:r>
              <a:rPr lang="uk-UA" b="1" dirty="0">
                <a:latin typeface="Candara Light" panose="020E0502030303020204" pitchFamily="34" charset="0"/>
              </a:rPr>
              <a:t> вивчає економічні процеси і поведінку економічних суб’єктів первинної ланки: домогосподарства, підприємства, фірми. Вона аналізує ціни окремих товарів, витрати на їхнє виробництво, прибуток, заробітну плату, попит і пропозицію на товари та ін. Макроекономіка вивчає закономірності функціонування господарства в цілому, тобто на рівні національної економіки. Об’єктом її дослідження є валовий національний продукт, національний дохід, національне багатство, рівень життя населення, проблеми безробіття, інфляція та її причини, грошовий обіг, рух процента, податкова політика, кредитно-банківська система та ін. </a:t>
            </a:r>
          </a:p>
          <a:p>
            <a:pPr algn="just"/>
            <a:r>
              <a:rPr lang="uk-UA" b="1" dirty="0" err="1">
                <a:solidFill>
                  <a:srgbClr val="FF0000"/>
                </a:solidFill>
                <a:latin typeface="Candara Light" panose="020E0502030303020204" pitchFamily="34" charset="0"/>
              </a:rPr>
              <a:t>Мезоекономіка</a:t>
            </a:r>
            <a:r>
              <a:rPr lang="uk-UA" b="1" dirty="0">
                <a:latin typeface="Candara Light" panose="020E0502030303020204" pitchFamily="34" charset="0"/>
              </a:rPr>
              <a:t> вивчає окремі галузі й підсистеми національної економіки (агропромисловий комплекс, </a:t>
            </a:r>
            <a:r>
              <a:rPr lang="uk-UA" b="1" dirty="0" err="1">
                <a:latin typeface="Candara Light" panose="020E0502030303020204" pitchFamily="34" charset="0"/>
              </a:rPr>
              <a:t>військовопромисловий</a:t>
            </a:r>
            <a:r>
              <a:rPr lang="uk-UA" b="1" dirty="0">
                <a:latin typeface="Candara Light" panose="020E0502030303020204" pitchFamily="34" charset="0"/>
              </a:rPr>
              <a:t> комплекс, торговельно-промисловий комплекс, територіально-економічні комплекси, вільні економічні зони та ін.).</a:t>
            </a:r>
          </a:p>
          <a:p>
            <a:pPr algn="just"/>
            <a:r>
              <a:rPr lang="uk-UA" b="1" dirty="0">
                <a:solidFill>
                  <a:srgbClr val="FF0000"/>
                </a:solidFill>
                <a:latin typeface="Candara Light" panose="020E0502030303020204" pitchFamily="34" charset="0"/>
              </a:rPr>
              <a:t> </a:t>
            </a:r>
            <a:r>
              <a:rPr lang="uk-UA" b="1" dirty="0" err="1">
                <a:solidFill>
                  <a:srgbClr val="FF0000"/>
                </a:solidFill>
                <a:latin typeface="Candara Light" panose="020E0502030303020204" pitchFamily="34" charset="0"/>
              </a:rPr>
              <a:t>Мегаекономіка</a:t>
            </a:r>
            <a:r>
              <a:rPr lang="uk-UA" b="1" dirty="0">
                <a:solidFill>
                  <a:srgbClr val="FF0000"/>
                </a:solidFill>
                <a:latin typeface="Candara Light" panose="020E0502030303020204" pitchFamily="34" charset="0"/>
              </a:rPr>
              <a:t> </a:t>
            </a:r>
            <a:r>
              <a:rPr lang="uk-UA" b="1" dirty="0">
                <a:latin typeface="Candara Light" panose="020E0502030303020204" pitchFamily="34" charset="0"/>
              </a:rPr>
              <a:t>вивчає закономірності функціонування і розвитку світової економіки в цілому, тобто на </a:t>
            </a:r>
            <a:r>
              <a:rPr lang="uk-UA" b="1" dirty="0" err="1">
                <a:latin typeface="Candara Light" panose="020E0502030303020204" pitchFamily="34" charset="0"/>
              </a:rPr>
              <a:t>глобально</a:t>
            </a:r>
            <a:r>
              <a:rPr lang="uk-UA" b="1" dirty="0">
                <a:latin typeface="Candara Light" panose="020E0502030303020204" pitchFamily="34" charset="0"/>
              </a:rPr>
              <a:t>-планетарному рівні. Зауважимо, що загальна економічна теорія не є механічною сумою її складових. Усі її частини перебувають у нерозривній єдності та органічному взаємозв’язку, що забезпечує цілісне сприйняття економіки як самодостатньої та динамічної системи, яка функціонує на національному і загальносвітовому рівнях. Економічна теорія залежно від функціональної мети поділяється на позитивну та нормативну економічну теорію.</a:t>
            </a:r>
          </a:p>
          <a:p>
            <a:pPr algn="just"/>
            <a:endParaRPr lang="uk-UA" dirty="0"/>
          </a:p>
        </p:txBody>
      </p:sp>
    </p:spTree>
    <p:extLst>
      <p:ext uri="{BB962C8B-B14F-4D97-AF65-F5344CB8AC3E}">
        <p14:creationId xmlns:p14="http://schemas.microsoft.com/office/powerpoint/2010/main" val="1606579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BF6123-95DA-D5A3-FAF7-E35B4C16E290}"/>
              </a:ext>
            </a:extLst>
          </p:cNvPr>
          <p:cNvSpPr txBox="1"/>
          <p:nvPr/>
        </p:nvSpPr>
        <p:spPr>
          <a:xfrm>
            <a:off x="294262" y="289679"/>
            <a:ext cx="11777764" cy="1754326"/>
          </a:xfrm>
          <a:prstGeom prst="rect">
            <a:avLst/>
          </a:prstGeom>
          <a:noFill/>
        </p:spPr>
        <p:txBody>
          <a:bodyPr wrap="square">
            <a:spAutoFit/>
          </a:bodyPr>
          <a:lstStyle/>
          <a:p>
            <a:r>
              <a:rPr lang="uk-UA" sz="1800" b="1" dirty="0">
                <a:solidFill>
                  <a:srgbClr val="FF0000"/>
                </a:solidFill>
                <a:latin typeface="Candara Light" panose="020E0502030303020204" pitchFamily="34" charset="0"/>
              </a:rPr>
              <a:t>Позитивна економічна </a:t>
            </a:r>
            <a:r>
              <a:rPr lang="uk-UA" sz="1800" b="1" dirty="0">
                <a:latin typeface="Candara Light" panose="020E0502030303020204" pitchFamily="34" charset="0"/>
              </a:rPr>
              <a:t>теорія ставить за мету всебічне пізнання економічних процесів та явищ, розкриває їхні взаємозв’язки та взаємозалежність, які зумовлюються реальною дійсністю. Тобто вона досліджує фактичний стан економіки, економічну дійсність і відповідає на запитання: яка вона є?</a:t>
            </a:r>
          </a:p>
          <a:p>
            <a:r>
              <a:rPr lang="uk-UA" sz="1800" b="1" dirty="0">
                <a:latin typeface="Candara Light" panose="020E0502030303020204" pitchFamily="34" charset="0"/>
              </a:rPr>
              <a:t> </a:t>
            </a:r>
            <a:r>
              <a:rPr lang="uk-UA" sz="1800" b="1" dirty="0">
                <a:solidFill>
                  <a:srgbClr val="FF0000"/>
                </a:solidFill>
                <a:latin typeface="Candara Light" panose="020E0502030303020204" pitchFamily="34" charset="0"/>
              </a:rPr>
              <a:t>Нормативна економічна теорія </a:t>
            </a:r>
            <a:r>
              <a:rPr lang="uk-UA" sz="1800" b="1" dirty="0">
                <a:latin typeface="Candara Light" panose="020E0502030303020204" pitchFamily="34" charset="0"/>
              </a:rPr>
              <a:t>з’ясовує об’єктивні процеси, дає їм оцінку, робить висновки та розробляє рекомендації щодо вдосконалення економічної системи, переходу її на вищий ступінь розвитку. Вона відповідає на запитання: як повинно бути, що для цього треба зробити?</a:t>
            </a:r>
          </a:p>
        </p:txBody>
      </p:sp>
    </p:spTree>
    <p:extLst>
      <p:ext uri="{BB962C8B-B14F-4D97-AF65-F5344CB8AC3E}">
        <p14:creationId xmlns:p14="http://schemas.microsoft.com/office/powerpoint/2010/main" val="3385467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3C11CB25-437E-6C56-64D0-EB06173F91AD}"/>
              </a:ext>
            </a:extLst>
          </p:cNvPr>
          <p:cNvSpPr>
            <a:spLocks noGrp="1"/>
          </p:cNvSpPr>
          <p:nvPr>
            <p:ph idx="1"/>
          </p:nvPr>
        </p:nvSpPr>
        <p:spPr>
          <a:xfrm>
            <a:off x="215629" y="259471"/>
            <a:ext cx="11749391" cy="4351338"/>
          </a:xfrm>
        </p:spPr>
        <p:txBody>
          <a:bodyPr>
            <a:normAutofit fontScale="55000" lnSpcReduction="20000"/>
          </a:bodyPr>
          <a:lstStyle/>
          <a:p>
            <a:pPr marL="0" indent="0" algn="just">
              <a:buNone/>
            </a:pPr>
            <a:r>
              <a:rPr lang="uk-UA" sz="2900" b="1" dirty="0">
                <a:latin typeface="Candara Light" panose="020E0502030303020204" pitchFamily="34" charset="0"/>
              </a:rPr>
              <a:t>       2. Методи економічної теорії</a:t>
            </a:r>
          </a:p>
          <a:p>
            <a:pPr marL="0" indent="0" algn="just">
              <a:buNone/>
            </a:pPr>
            <a:endParaRPr lang="uk-UA" b="1" dirty="0">
              <a:latin typeface="Candara Light" panose="020E0502030303020204" pitchFamily="34" charset="0"/>
            </a:endParaRPr>
          </a:p>
          <a:p>
            <a:pPr marL="0" indent="0" algn="just">
              <a:buNone/>
            </a:pPr>
            <a:r>
              <a:rPr lang="uk-UA" b="1" dirty="0">
                <a:latin typeface="Candara Light" panose="020E0502030303020204" pitchFamily="34" charset="0"/>
              </a:rPr>
              <a:t>        Для того, щоб одержати нові знання, треба свідомо застосовувати науково обґрунтовані методи. Це важлива умова розвитку всіх наук, у тому числі економічної теорії. </a:t>
            </a:r>
          </a:p>
          <a:p>
            <a:pPr marL="0" indent="0" algn="just">
              <a:buNone/>
            </a:pPr>
            <a:r>
              <a:rPr lang="uk-UA" b="1" dirty="0">
                <a:latin typeface="Candara Light" panose="020E0502030303020204" pitchFamily="34" charset="0"/>
              </a:rPr>
              <a:t>       Метод науки (від гр. </a:t>
            </a:r>
            <a:r>
              <a:rPr lang="en-US" b="1" dirty="0" err="1">
                <a:latin typeface="Candara Light" panose="020E0502030303020204" pitchFamily="34" charset="0"/>
              </a:rPr>
              <a:t>methodos</a:t>
            </a:r>
            <a:r>
              <a:rPr lang="uk-UA" b="1" dirty="0">
                <a:latin typeface="Candara Light" panose="020E0502030303020204" pitchFamily="34" charset="0"/>
              </a:rPr>
              <a:t> “шлях до якої-небудь мети” ) покликаний забезпечити найбільш глибоко розкриття сутності її предмета. Економічна теорія використовує широкий спектр прийомів і способів дослідження свого предмета, які й визначають зміст її методу.</a:t>
            </a:r>
            <a:endParaRPr lang="en-US" b="1" dirty="0">
              <a:latin typeface="Candara Light" panose="020E0502030303020204" pitchFamily="34" charset="0"/>
            </a:endParaRPr>
          </a:p>
          <a:p>
            <a:pPr marL="0" indent="0" algn="just">
              <a:buNone/>
            </a:pPr>
            <a:r>
              <a:rPr lang="uk-UA" b="1" dirty="0">
                <a:latin typeface="Candara Light" panose="020E0502030303020204" pitchFamily="34" charset="0"/>
              </a:rPr>
              <a:t>       Метод економічної теорії — це сукупність прийомів, засобів і принципів, за допомогою яких досліджуються категорії і закони функціонування та розвитку економічних систем.</a:t>
            </a:r>
          </a:p>
          <a:p>
            <a:pPr marL="0" indent="0" algn="just">
              <a:buNone/>
            </a:pPr>
            <a:r>
              <a:rPr lang="uk-UA" b="1" dirty="0">
                <a:latin typeface="Candara Light" panose="020E0502030303020204" pitchFamily="34" charset="0"/>
              </a:rPr>
              <a:t>Складність і </a:t>
            </a:r>
            <a:r>
              <a:rPr lang="uk-UA" b="1" dirty="0" err="1">
                <a:latin typeface="Candara Light" panose="020E0502030303020204" pitchFamily="34" charset="0"/>
              </a:rPr>
              <a:t>багатовимірність</a:t>
            </a:r>
            <a:r>
              <a:rPr lang="uk-UA" b="1" dirty="0">
                <a:latin typeface="Candara Light" panose="020E0502030303020204" pitchFamily="34" charset="0"/>
              </a:rPr>
              <a:t> економічної системи вимагає адекватних Методів її пізнання. Фундаментальний принцип методології економічної теорії полягає в системному підході до аналізу. Економіка становить певну цілісність, в якій виявляється взаємозв’язок елементів, компонентів, що входять до її складу. При цьому цілісність визначається не тільки складом властивих їй елементів, а й різними зв’язками між ними.</a:t>
            </a:r>
          </a:p>
          <a:p>
            <a:pPr marL="0" indent="0" algn="just">
              <a:buNone/>
            </a:pPr>
            <a:r>
              <a:rPr lang="uk-UA" b="1" dirty="0">
                <a:latin typeface="Candara Light" panose="020E0502030303020204" pitchFamily="34" charset="0"/>
              </a:rPr>
              <a:t>        Системний підхід в економічній теорії означає вивчення внутрішніх причинно-наслідкових, структурно-функціональних, ієрархічних, прямих і зворотних </a:t>
            </a:r>
            <a:r>
              <a:rPr lang="uk-UA" b="1" dirty="0" err="1">
                <a:latin typeface="Candara Light" panose="020E0502030303020204" pitchFamily="34" charset="0"/>
              </a:rPr>
              <a:t>зв’язків</a:t>
            </a:r>
            <a:r>
              <a:rPr lang="uk-UA" b="1" dirty="0">
                <a:latin typeface="Candara Light" panose="020E0502030303020204" pitchFamily="34" charset="0"/>
              </a:rPr>
              <a:t>. </a:t>
            </a:r>
          </a:p>
          <a:p>
            <a:pPr marL="0" indent="0" algn="just">
              <a:buNone/>
            </a:pPr>
            <a:r>
              <a:rPr lang="uk-UA" b="1" dirty="0">
                <a:latin typeface="Candara Light" panose="020E0502030303020204" pitchFamily="34" charset="0"/>
              </a:rPr>
              <a:t>        Саме їх пізнання дає змогу виявити складні процеси розвитку економічної системи, з’ясувати природу багатьох економічних процесів і явищ. Економічна теорія застосовує як загальнонаукові, так і специфічні для даної науки методи пізнання економічних явищ і процесів. </a:t>
            </a:r>
            <a:endParaRPr lang="en-US" b="1" dirty="0">
              <a:latin typeface="Candara Light" panose="020E0502030303020204" pitchFamily="34" charset="0"/>
            </a:endParaRPr>
          </a:p>
          <a:p>
            <a:pPr marL="0" indent="0" algn="just">
              <a:buNone/>
            </a:pPr>
            <a:r>
              <a:rPr lang="uk-UA" b="1" dirty="0">
                <a:latin typeface="Candara Light" panose="020E0502030303020204" pitchFamily="34" charset="0"/>
              </a:rPr>
              <a:t>       Системний підхід використовується як у загальнонаукових, так і у спеціальних для економічної теорії методах пізнання.</a:t>
            </a:r>
            <a:endParaRPr lang="en-US" b="1" dirty="0">
              <a:latin typeface="Candara Light" panose="020E0502030303020204" pitchFamily="34" charset="0"/>
            </a:endParaRPr>
          </a:p>
          <a:p>
            <a:pPr marL="0" indent="0" algn="just">
              <a:buNone/>
            </a:pPr>
            <a:endParaRPr lang="uk-UA" b="1" dirty="0">
              <a:latin typeface="Candara Light" panose="020E0502030303020204" pitchFamily="34" charset="0"/>
            </a:endParaRPr>
          </a:p>
        </p:txBody>
      </p:sp>
    </p:spTree>
    <p:extLst>
      <p:ext uri="{BB962C8B-B14F-4D97-AF65-F5344CB8AC3E}">
        <p14:creationId xmlns:p14="http://schemas.microsoft.com/office/powerpoint/2010/main" val="3177295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ідзаголовок 2">
            <a:extLst>
              <a:ext uri="{FF2B5EF4-FFF2-40B4-BE49-F238E27FC236}">
                <a16:creationId xmlns:a16="http://schemas.microsoft.com/office/drawing/2014/main" id="{6583051A-B3C1-5689-9626-76340032BA90}"/>
              </a:ext>
            </a:extLst>
          </p:cNvPr>
          <p:cNvSpPr>
            <a:spLocks noGrp="1"/>
          </p:cNvSpPr>
          <p:nvPr>
            <p:ph type="subTitle" idx="1"/>
          </p:nvPr>
        </p:nvSpPr>
        <p:spPr>
          <a:xfrm>
            <a:off x="126460" y="175098"/>
            <a:ext cx="11965021" cy="5350213"/>
          </a:xfrm>
        </p:spPr>
        <p:txBody>
          <a:bodyPr>
            <a:normAutofit fontScale="85000" lnSpcReduction="10000"/>
          </a:bodyPr>
          <a:lstStyle/>
          <a:p>
            <a:pPr algn="just"/>
            <a:endParaRPr lang="uk-UA" b="1" dirty="0">
              <a:latin typeface="Candara Light" panose="020E0502030303020204" pitchFamily="34" charset="0"/>
            </a:endParaRPr>
          </a:p>
          <a:p>
            <a:pPr algn="just"/>
            <a:r>
              <a:rPr lang="uk-UA" b="1" i="1" dirty="0">
                <a:solidFill>
                  <a:srgbClr val="FF0000"/>
                </a:solidFill>
                <a:latin typeface="Candara Light" panose="020E0502030303020204" pitchFamily="34" charset="0"/>
              </a:rPr>
              <a:t>ДІАЛЕКТИКА ЯК МЕТОД </a:t>
            </a:r>
            <a:r>
              <a:rPr lang="uk-UA" b="1" dirty="0">
                <a:latin typeface="Candara Light" panose="020E0502030303020204" pitchFamily="34" charset="0"/>
              </a:rPr>
              <a:t>— загальний для всіх наук метод пізнання, у тому числі і для економічної теорії. Він базується на використанні законів і принципів філософії, обґрунтованих ще видатним німецьким філософом Георгом Гегелем, сутність яких полягає у пізнанні економічних явищ і процесів у їхньому взаємозв’язку та взаємозалежності, у безперервному розвитку, у розумінні того, що накопичення кількісних змін зумовлює зміни якісного стану, що джерелом розвитку є внутрішні суперечності явищ, єдність і боротьба протилежностей. Особливістю теоретико-економічного дослідження є те, що при вивчені економічних процесів не можна користуватися конкретними прийомами і технічними засобами, які широко застосовуються, наприклад, у природничих науках. Тут використовують наукове економічне мислення у вигляді наукової абстракції.</a:t>
            </a:r>
          </a:p>
          <a:p>
            <a:pPr algn="just"/>
            <a:r>
              <a:rPr lang="uk-UA" b="1" dirty="0">
                <a:latin typeface="Candara Light" panose="020E0502030303020204" pitchFamily="34" charset="0"/>
              </a:rPr>
              <a:t> </a:t>
            </a:r>
            <a:r>
              <a:rPr lang="uk-UA" b="1" i="1" dirty="0">
                <a:solidFill>
                  <a:srgbClr val="FF0000"/>
                </a:solidFill>
                <a:latin typeface="Candara Light" panose="020E0502030303020204" pitchFamily="34" charset="0"/>
              </a:rPr>
              <a:t>НАУКОВА АБСТРАКЦІЯ </a:t>
            </a:r>
            <a:r>
              <a:rPr lang="uk-UA" b="1" dirty="0">
                <a:latin typeface="Candara Light" panose="020E0502030303020204" pitchFamily="34" charset="0"/>
              </a:rPr>
              <a:t>як метод полягає в поглибленому пізнанні реальних економічних процесів шляхом виокремлення основних, найсуттєвіших сталих сторін певного явища, очищених (абстрагованих) від всього другорядного, випадкового, неістотного. Результатами застосування методу наукової абстракції є формування понять, категорій, виявлення і формування економічних законів.</a:t>
            </a:r>
          </a:p>
          <a:p>
            <a:pPr algn="just"/>
            <a:r>
              <a:rPr lang="uk-UA" sz="2400" b="1" i="1" dirty="0">
                <a:solidFill>
                  <a:srgbClr val="FF0000"/>
                </a:solidFill>
                <a:latin typeface="Candara Light" panose="020E0502030303020204" pitchFamily="34" charset="0"/>
              </a:rPr>
              <a:t>МЕТОД ПОРІВНЯННЯ. </a:t>
            </a:r>
            <a:r>
              <a:rPr lang="uk-UA" sz="2400" b="1" dirty="0">
                <a:latin typeface="Candara Light" panose="020E0502030303020204" pitchFamily="34" charset="0"/>
              </a:rPr>
              <a:t>Для визначення схожості та відмінності господарських явищ використовують метод порівнянь. Необхідність порівняння як загальнонаукового методу зумовлена тим, що в економічному житті ніщо не може бути оцінено саме по собі. Будь-яке явище пізнається у порівнянні. Для того, щоб пізнати невідоме, оцінити його, потрібен критерій, яким, як правило, є вже відоме, раніше пізнане. Способи порівнянь різноманітні: порівняння ознак, властивостей, статистичних величин, економічних категорій, дії економічних законів.</a:t>
            </a:r>
          </a:p>
          <a:p>
            <a:pPr algn="just"/>
            <a:endParaRPr lang="uk-UA" b="1" dirty="0">
              <a:latin typeface="Candara Light" panose="020E0502030303020204" pitchFamily="34" charset="0"/>
            </a:endParaRPr>
          </a:p>
          <a:p>
            <a:pPr algn="just"/>
            <a:endParaRPr lang="en-US" dirty="0"/>
          </a:p>
          <a:p>
            <a:pPr algn="just"/>
            <a:endParaRPr lang="uk-UA" dirty="0"/>
          </a:p>
        </p:txBody>
      </p:sp>
    </p:spTree>
    <p:extLst>
      <p:ext uri="{BB962C8B-B14F-4D97-AF65-F5344CB8AC3E}">
        <p14:creationId xmlns:p14="http://schemas.microsoft.com/office/powerpoint/2010/main" val="2351507593"/>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2612</Words>
  <Application>Microsoft Office PowerPoint</Application>
  <PresentationFormat>Широкий екран</PresentationFormat>
  <Paragraphs>70</Paragraphs>
  <Slides>11</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11</vt:i4>
      </vt:variant>
    </vt:vector>
  </HeadingPairs>
  <TitlesOfParts>
    <vt:vector size="16" baseType="lpstr">
      <vt:lpstr>Arial</vt:lpstr>
      <vt:lpstr>Calibri</vt:lpstr>
      <vt:lpstr>Calibri Light</vt:lpstr>
      <vt:lpstr>Candara Light</vt:lpstr>
      <vt:lpstr>Тема Office</vt:lpstr>
      <vt:lpstr>Тема 1. Економічна теорія як наука: об'єкт, методи, функції</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moonspell</dc:creator>
  <cp:lastModifiedBy>moonspell</cp:lastModifiedBy>
  <cp:revision>3</cp:revision>
  <dcterms:created xsi:type="dcterms:W3CDTF">2025-02-04T07:39:18Z</dcterms:created>
  <dcterms:modified xsi:type="dcterms:W3CDTF">2025-02-04T09:21:44Z</dcterms:modified>
</cp:coreProperties>
</file>