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1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37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0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2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45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29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926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02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3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51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9B9B10-13FA-4EE0-9B5A-E4D161B25C02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b.expertus.com.ua/recommendations/5634?utm_medium=refer&amp;utm_source=buhplatforma.com.ua&amp;utm_term=7387&amp;utm_content=article&amp;utm_campaign=red_block_content_link_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article/7401-vyskoviy-zbr" TargetMode="External"/><Relationship Id="rId2" Type="http://schemas.openxmlformats.org/officeDocument/2006/relationships/hyperlink" Target="/article/9210-pdfo-u-2022-ro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/article/7851-podatkova-sotsalna-plga-na-2020-r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article/8643-rozrahunok-lkarnyanih-u-2021-rots" TargetMode="External"/><Relationship Id="rId2" Type="http://schemas.openxmlformats.org/officeDocument/2006/relationships/hyperlink" Target="/article/7257-narahuvannya-zarobtno-pla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mu.gov.ua/npas/pro-vnesennya-zmini-do-punktu-8-pereliku-vidiv-do-a126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/article/7329-chi-mojna-utrimuvati-almenti-z-avans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404-19#Text" TargetMode="External"/><Relationship Id="rId2" Type="http://schemas.openxmlformats.org/officeDocument/2006/relationships/hyperlink" Target="https://zakon.rada.gov.ua/laws/show/2947-14#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22-08#Text" TargetMode="External"/><Relationship Id="rId2" Type="http://schemas.openxmlformats.org/officeDocument/2006/relationships/hyperlink" Target="https://zakon.rada.gov.ua/laws/show/1404-19#Tex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/article/7612-podatki-z-zarplat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b.expertus.com.ua/recommendations/3584?utm_medium=refer&amp;utm_source=buhplatforma.com.ua&amp;utm_term=7387&amp;utm_content=article&amp;utm_campaign=red_block_content_link_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/article/15618-minimalna-zarplata-20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b.expertus.com.ua/recommendations/9245?utm_medium=refer&amp;utm_source=buhplatforma.com.ua&amp;utm_term=7387&amp;utm_content=article&amp;utm_campaign=red_block_content_link_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1618-15#Tex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ovoidilo.ua/2024/01/03/infografika/suspilstvo/zrostannya-pensij-ta-prozhytkovoho-minimumu-druhyj-etap-zemelnoyi-reformy-holovni-zminy-2024-rocz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ОБЛІК АЛІМЕНТІВ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ЛЕКЦІЯ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203200"/>
            <a:ext cx="4383274" cy="27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45368"/>
            <a:ext cx="10058400" cy="382372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err="1"/>
              <a:t>Зверніть</a:t>
            </a:r>
            <a:r>
              <a:rPr lang="ru-RU" sz="2800" dirty="0"/>
              <a:t> </a:t>
            </a:r>
            <a:r>
              <a:rPr lang="ru-RU" sz="2800" dirty="0" err="1"/>
              <a:t>увагу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суму (</a:t>
            </a:r>
            <a:r>
              <a:rPr lang="ru-RU" sz="2800" dirty="0" err="1"/>
              <a:t>рівень</a:t>
            </a:r>
            <a:r>
              <a:rPr lang="ru-RU" sz="2800" dirty="0"/>
              <a:t>) </a:t>
            </a:r>
            <a:r>
              <a:rPr lang="ru-RU" sz="2800" dirty="0" err="1"/>
              <a:t>аліментів</a:t>
            </a:r>
            <a:r>
              <a:rPr lang="ru-RU" sz="2800" dirty="0"/>
              <a:t> </a:t>
            </a:r>
            <a:r>
              <a:rPr lang="ru-RU" sz="2800" dirty="0" err="1"/>
              <a:t>визначає</a:t>
            </a:r>
            <a:r>
              <a:rPr lang="ru-RU" sz="2800" dirty="0"/>
              <a:t> не бухгалтер, а суд. Бухгалтер </a:t>
            </a:r>
            <a:r>
              <a:rPr lang="ru-RU" sz="2800" dirty="0" err="1"/>
              <a:t>керується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рішенням</a:t>
            </a:r>
            <a:r>
              <a:rPr lang="ru-RU" sz="2800" dirty="0"/>
              <a:t>, яке </a:t>
            </a:r>
            <a:r>
              <a:rPr lang="ru-RU" sz="2800" dirty="0" err="1"/>
              <a:t>було</a:t>
            </a:r>
            <a:r>
              <a:rPr lang="ru-RU" sz="2800" dirty="0"/>
              <a:t> доведено до </a:t>
            </a:r>
            <a:r>
              <a:rPr lang="ru-RU" sz="2800" dirty="0" err="1"/>
              <a:t>нього</a:t>
            </a:r>
            <a:r>
              <a:rPr lang="ru-RU" sz="2800" dirty="0"/>
              <a:t> (</a:t>
            </a:r>
            <a:r>
              <a:rPr lang="ru-RU" sz="2800" dirty="0" err="1"/>
              <a:t>виконавчий</a:t>
            </a:r>
            <a:r>
              <a:rPr lang="ru-RU" sz="2800" dirty="0"/>
              <a:t> лист, постанова </a:t>
            </a:r>
            <a:r>
              <a:rPr lang="ru-RU" sz="2800" dirty="0" err="1"/>
              <a:t>виконавця</a:t>
            </a:r>
            <a:r>
              <a:rPr lang="ru-RU" sz="2800" dirty="0"/>
              <a:t>, </a:t>
            </a:r>
            <a:r>
              <a:rPr lang="ru-RU" sz="2800" dirty="0" err="1"/>
              <a:t>заява</a:t>
            </a:r>
            <a:r>
              <a:rPr lang="ru-RU" sz="2800" dirty="0"/>
              <a:t> самого </a:t>
            </a:r>
            <a:r>
              <a:rPr lang="ru-RU" sz="2800" dirty="0" err="1"/>
              <a:t>працівника</a:t>
            </a:r>
            <a:r>
              <a:rPr lang="ru-RU" sz="2800" dirty="0"/>
              <a:t>). </a:t>
            </a:r>
            <a:r>
              <a:rPr lang="ru-RU" sz="2800" dirty="0" err="1"/>
              <a:t>Це</a:t>
            </a:r>
            <a:r>
              <a:rPr lang="ru-RU" sz="2800" dirty="0"/>
              <a:t> значить,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якщо</a:t>
            </a:r>
            <a:r>
              <a:rPr lang="ru-RU" sz="2800" dirty="0"/>
              <a:t> сума </a:t>
            </a:r>
            <a:r>
              <a:rPr lang="ru-RU" sz="2800" dirty="0" err="1"/>
              <a:t>аліментів</a:t>
            </a:r>
            <a:r>
              <a:rPr lang="ru-RU" sz="2800" dirty="0"/>
              <a:t> </a:t>
            </a:r>
            <a:r>
              <a:rPr lang="ru-RU" sz="2800" dirty="0" err="1"/>
              <a:t>виходить</a:t>
            </a:r>
            <a:r>
              <a:rPr lang="ru-RU" sz="2800" dirty="0"/>
              <a:t> </a:t>
            </a:r>
            <a:r>
              <a:rPr lang="ru-RU" sz="2800" dirty="0" err="1"/>
              <a:t>менша</a:t>
            </a:r>
            <a:r>
              <a:rPr lang="ru-RU" sz="2800" dirty="0"/>
              <a:t> за </a:t>
            </a:r>
            <a:r>
              <a:rPr lang="ru-RU" sz="2800" dirty="0" err="1"/>
              <a:t>мінімальну</a:t>
            </a:r>
            <a:r>
              <a:rPr lang="ru-RU" sz="2800" dirty="0"/>
              <a:t> (</a:t>
            </a:r>
            <a:r>
              <a:rPr lang="ru-RU" sz="2800" dirty="0" err="1"/>
              <a:t>рекомендовану</a:t>
            </a:r>
            <a:r>
              <a:rPr lang="ru-RU" sz="2800" dirty="0"/>
              <a:t>/</a:t>
            </a:r>
            <a:r>
              <a:rPr lang="ru-RU" sz="2800" dirty="0" err="1"/>
              <a:t>гарантованому</a:t>
            </a:r>
            <a:r>
              <a:rPr lang="ru-RU" sz="2800" dirty="0"/>
              <a:t>), то </a:t>
            </a:r>
            <a:r>
              <a:rPr lang="ru-RU" sz="2800" dirty="0" err="1"/>
              <a:t>щось</a:t>
            </a:r>
            <a:r>
              <a:rPr lang="ru-RU" sz="2800" dirty="0"/>
              <a:t> </a:t>
            </a:r>
            <a:r>
              <a:rPr lang="ru-RU" sz="2800" dirty="0" err="1"/>
              <a:t>донараховувати</a:t>
            </a:r>
            <a:r>
              <a:rPr lang="ru-RU" sz="2800" dirty="0"/>
              <a:t> бухгалтеру не треба. 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зазирнути</a:t>
            </a:r>
            <a:r>
              <a:rPr lang="ru-RU" sz="2800" dirty="0"/>
              <a:t> до </a:t>
            </a:r>
            <a:r>
              <a:rPr lang="ru-RU" sz="2800" dirty="0" err="1"/>
              <a:t>документів</a:t>
            </a:r>
            <a:r>
              <a:rPr lang="ru-RU" sz="2800" dirty="0"/>
              <a:t> – постанови </a:t>
            </a:r>
            <a:r>
              <a:rPr lang="ru-RU" sz="2800" dirty="0" err="1"/>
              <a:t>виконавця</a:t>
            </a:r>
            <a:r>
              <a:rPr lang="ru-RU" sz="2800" dirty="0"/>
              <a:t>, </a:t>
            </a:r>
            <a:r>
              <a:rPr lang="ru-RU" sz="2800" dirty="0" err="1">
                <a:hlinkClick r:id="rId2"/>
              </a:rPr>
              <a:t>виконавчого</a:t>
            </a:r>
            <a:r>
              <a:rPr lang="ru-RU" sz="2800" dirty="0">
                <a:hlinkClick r:id="rId2"/>
              </a:rPr>
              <a:t> листа</a:t>
            </a:r>
            <a:r>
              <a:rPr lang="ru-RU" sz="2800" dirty="0"/>
              <a:t>.  Бухгалтер </a:t>
            </a:r>
            <a:r>
              <a:rPr lang="ru-RU" sz="2800" dirty="0" err="1"/>
              <a:t>керується</a:t>
            </a:r>
            <a:r>
              <a:rPr lang="ru-RU" sz="2800" dirty="0"/>
              <a:t> </a:t>
            </a:r>
            <a:r>
              <a:rPr lang="ru-RU" sz="2800" dirty="0" err="1"/>
              <a:t>виключно</a:t>
            </a:r>
            <a:r>
              <a:rPr lang="ru-RU" sz="2800" dirty="0"/>
              <a:t> ними.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там </a:t>
            </a:r>
            <a:r>
              <a:rPr lang="ru-RU" sz="2800" dirty="0" err="1"/>
              <a:t>вказано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аліменти</a:t>
            </a:r>
            <a:r>
              <a:rPr lang="ru-RU" sz="2800" dirty="0"/>
              <a:t> </a:t>
            </a:r>
            <a:r>
              <a:rPr lang="ru-RU" sz="2800" dirty="0" err="1"/>
              <a:t>стягуються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 «</a:t>
            </a:r>
            <a:r>
              <a:rPr lang="ru-RU" sz="2800" b="1" i="1" dirty="0"/>
              <a:t>у </a:t>
            </a:r>
            <a:r>
              <a:rPr lang="ru-RU" sz="2800" b="1" i="1" dirty="0" err="1"/>
              <a:t>розмірі</a:t>
            </a:r>
            <a:r>
              <a:rPr lang="ru-RU" sz="2800" b="1" i="1" dirty="0"/>
              <a:t> ¼ доходу, але не </a:t>
            </a:r>
            <a:r>
              <a:rPr lang="ru-RU" sz="2800" b="1" i="1" dirty="0" err="1"/>
              <a:t>менше</a:t>
            </a:r>
            <a:r>
              <a:rPr lang="ru-RU" sz="2800" b="1" i="1" dirty="0"/>
              <a:t> 50% </a:t>
            </a:r>
            <a:r>
              <a:rPr lang="ru-RU" sz="2800" b="1" i="1" dirty="0" err="1"/>
              <a:t>прожиткового</a:t>
            </a:r>
            <a:r>
              <a:rPr lang="ru-RU" sz="2800" b="1" i="1" dirty="0"/>
              <a:t> </a:t>
            </a:r>
            <a:r>
              <a:rPr lang="ru-RU" sz="2800" b="1" i="1" dirty="0" err="1"/>
              <a:t>мінімуму</a:t>
            </a:r>
            <a:r>
              <a:rPr lang="ru-RU" sz="2800" b="1" i="1" dirty="0"/>
              <a:t> для </a:t>
            </a:r>
            <a:r>
              <a:rPr lang="ru-RU" sz="2800" b="1" i="1" dirty="0" err="1"/>
              <a:t>дитини</a:t>
            </a:r>
            <a:r>
              <a:rPr lang="ru-RU" sz="2800" b="1" i="1" dirty="0"/>
              <a:t> </a:t>
            </a:r>
            <a:r>
              <a:rPr lang="ru-RU" sz="2800" b="1" i="1" dirty="0" err="1"/>
              <a:t>відповідного</a:t>
            </a:r>
            <a:r>
              <a:rPr lang="ru-RU" sz="2800" b="1" i="1" dirty="0"/>
              <a:t> </a:t>
            </a:r>
            <a:r>
              <a:rPr lang="ru-RU" sz="2800" b="1" i="1" dirty="0" err="1"/>
              <a:t>віку</a:t>
            </a:r>
            <a:r>
              <a:rPr lang="ru-RU" sz="2800" dirty="0"/>
              <a:t>», то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тоді</a:t>
            </a:r>
            <a:r>
              <a:rPr lang="ru-RU" sz="2800" dirty="0"/>
              <a:t> бухгалтеру треба </a:t>
            </a:r>
            <a:r>
              <a:rPr lang="ru-RU" sz="2800" dirty="0" err="1"/>
              <a:t>збільшити</a:t>
            </a:r>
            <a:r>
              <a:rPr lang="ru-RU" sz="2800" dirty="0"/>
              <a:t> суму </a:t>
            </a:r>
            <a:r>
              <a:rPr lang="ru-RU" sz="2800" dirty="0" err="1"/>
              <a:t>аліментів</a:t>
            </a:r>
            <a:r>
              <a:rPr lang="ru-RU" sz="2800" dirty="0"/>
              <a:t> до </a:t>
            </a:r>
            <a:r>
              <a:rPr lang="ru-RU" sz="2800" dirty="0" err="1"/>
              <a:t>мінімальної</a:t>
            </a:r>
            <a:r>
              <a:rPr lang="ru-RU" sz="2800" dirty="0"/>
              <a:t>. </a:t>
            </a:r>
            <a:r>
              <a:rPr lang="ru-RU" sz="2800" dirty="0" err="1"/>
              <a:t>Якщо</a:t>
            </a:r>
            <a:r>
              <a:rPr lang="ru-RU" sz="2800" dirty="0"/>
              <a:t> там такого </a:t>
            </a:r>
            <a:r>
              <a:rPr lang="ru-RU" sz="2800" dirty="0" err="1"/>
              <a:t>формулювання</a:t>
            </a:r>
            <a:r>
              <a:rPr lang="ru-RU" sz="2800" dirty="0"/>
              <a:t> </a:t>
            </a:r>
            <a:r>
              <a:rPr lang="ru-RU" sz="2800" dirty="0" err="1"/>
              <a:t>немає</a:t>
            </a:r>
            <a:r>
              <a:rPr lang="ru-RU" sz="2800" dirty="0"/>
              <a:t>, бухгалтер </a:t>
            </a:r>
            <a:r>
              <a:rPr lang="ru-RU" sz="2800" dirty="0" err="1"/>
              <a:t>нараховує</a:t>
            </a:r>
            <a:r>
              <a:rPr lang="ru-RU" sz="2800" dirty="0"/>
              <a:t>, як </a:t>
            </a:r>
            <a:r>
              <a:rPr lang="ru-RU" sz="2800" dirty="0" err="1"/>
              <a:t>виходить</a:t>
            </a:r>
            <a:r>
              <a:rPr lang="ru-RU" sz="2800" dirty="0"/>
              <a:t>.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аліменти</a:t>
            </a:r>
            <a:r>
              <a:rPr lang="ru-RU" sz="2800" dirty="0"/>
              <a:t> треба </a:t>
            </a:r>
            <a:r>
              <a:rPr lang="ru-RU" sz="2800" dirty="0" err="1"/>
              <a:t>збільшити</a:t>
            </a:r>
            <a:r>
              <a:rPr lang="ru-RU" sz="2800" dirty="0"/>
              <a:t>, – </a:t>
            </a:r>
            <a:r>
              <a:rPr lang="ru-RU" sz="2800" dirty="0" err="1"/>
              <a:t>одержувач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самостійно</a:t>
            </a:r>
            <a:r>
              <a:rPr lang="ru-RU" sz="2800" dirty="0"/>
              <a:t> </a:t>
            </a:r>
            <a:r>
              <a:rPr lang="ru-RU" sz="2800" dirty="0" err="1"/>
              <a:t>звернутися</a:t>
            </a:r>
            <a:r>
              <a:rPr lang="ru-RU" sz="2800" dirty="0"/>
              <a:t> </a:t>
            </a:r>
            <a:r>
              <a:rPr lang="ru-RU" sz="2800" dirty="0" err="1"/>
              <a:t>тоді</a:t>
            </a:r>
            <a:r>
              <a:rPr lang="ru-RU" sz="2800" dirty="0"/>
              <a:t> до суду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збільшення</a:t>
            </a:r>
            <a:r>
              <a:rPr lang="ru-RU" sz="2800" dirty="0"/>
              <a:t> </a:t>
            </a:r>
            <a:r>
              <a:rPr lang="ru-RU" sz="2800" dirty="0" err="1"/>
              <a:t>суми</a:t>
            </a:r>
            <a:r>
              <a:rPr lang="ru-RU" sz="2800" dirty="0"/>
              <a:t> </a:t>
            </a:r>
            <a:r>
              <a:rPr lang="ru-RU" sz="2800" dirty="0" err="1"/>
              <a:t>аліментів</a:t>
            </a:r>
            <a:r>
              <a:rPr lang="ru-RU" sz="2800" dirty="0"/>
              <a:t>. І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отримання</a:t>
            </a:r>
            <a:r>
              <a:rPr lang="ru-RU" sz="2800" dirty="0"/>
              <a:t> нового </a:t>
            </a:r>
            <a:r>
              <a:rPr lang="ru-RU" sz="2800" dirty="0" err="1"/>
              <a:t>виконавчого</a:t>
            </a:r>
            <a:r>
              <a:rPr lang="ru-RU" sz="2800" dirty="0"/>
              <a:t> листа/постанови </a:t>
            </a:r>
            <a:r>
              <a:rPr lang="ru-RU" sz="2800" dirty="0" err="1"/>
              <a:t>виконавця</a:t>
            </a:r>
            <a:r>
              <a:rPr lang="ru-RU" sz="2800" dirty="0"/>
              <a:t> бухгалтер </a:t>
            </a:r>
            <a:r>
              <a:rPr lang="ru-RU" sz="2800" dirty="0" err="1"/>
              <a:t>нараховує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smtClean="0"/>
              <a:t>по-новому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0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1948"/>
            <a:ext cx="10058400" cy="1450757"/>
          </a:xfrm>
        </p:spPr>
        <p:txBody>
          <a:bodyPr>
            <a:normAutofit/>
          </a:bodyPr>
          <a:lstStyle/>
          <a:p>
            <a:r>
              <a:rPr lang="ru-RU" sz="3000" dirty="0" err="1"/>
              <a:t>Окрім</a:t>
            </a:r>
            <a:r>
              <a:rPr lang="ru-RU" sz="3000" dirty="0"/>
              <a:t> </a:t>
            </a:r>
            <a:r>
              <a:rPr lang="ru-RU" sz="3000" dirty="0" err="1"/>
              <a:t>мінімального</a:t>
            </a:r>
            <a:r>
              <a:rPr lang="ru-RU" sz="3000" dirty="0"/>
              <a:t> </a:t>
            </a:r>
            <a:r>
              <a:rPr lang="ru-RU" sz="3000" dirty="0" err="1"/>
              <a:t>існує</a:t>
            </a:r>
            <a:r>
              <a:rPr lang="ru-RU" sz="3000" dirty="0"/>
              <a:t> й </a:t>
            </a:r>
            <a:r>
              <a:rPr lang="ru-RU" sz="3000" dirty="0" err="1" smtClean="0"/>
              <a:t>максимальний</a:t>
            </a:r>
            <a:r>
              <a:rPr lang="ru-RU" sz="3000" dirty="0" smtClean="0"/>
              <a:t> </a:t>
            </a:r>
            <a:r>
              <a:rPr lang="ru-RU" sz="3000" dirty="0" err="1"/>
              <a:t>розмір</a:t>
            </a:r>
            <a:r>
              <a:rPr lang="ru-RU" sz="3000" dirty="0"/>
              <a:t> </a:t>
            </a:r>
            <a:r>
              <a:rPr lang="ru-RU" sz="3000" dirty="0" err="1"/>
              <a:t>аліментів</a:t>
            </a:r>
            <a:r>
              <a:rPr lang="ru-RU" sz="3000" dirty="0"/>
              <a:t> – 10 </a:t>
            </a:r>
            <a:r>
              <a:rPr lang="ru-RU" sz="3000" dirty="0" err="1"/>
              <a:t>прожиткових</a:t>
            </a:r>
            <a:r>
              <a:rPr lang="ru-RU" sz="3000" dirty="0"/>
              <a:t> </a:t>
            </a:r>
            <a:r>
              <a:rPr lang="ru-RU" sz="3000" dirty="0" err="1"/>
              <a:t>мінімумів</a:t>
            </a:r>
            <a:r>
              <a:rPr lang="ru-RU" sz="3000" dirty="0"/>
              <a:t> для </a:t>
            </a:r>
            <a:r>
              <a:rPr lang="ru-RU" sz="3000" dirty="0" err="1"/>
              <a:t>дитини</a:t>
            </a:r>
            <a:r>
              <a:rPr lang="ru-RU" sz="3000" dirty="0"/>
              <a:t> </a:t>
            </a:r>
            <a:r>
              <a:rPr lang="ru-RU" sz="3000" dirty="0" err="1"/>
              <a:t>відповідного</a:t>
            </a:r>
            <a:r>
              <a:rPr lang="ru-RU" sz="3000" dirty="0"/>
              <a:t> </a:t>
            </a:r>
            <a:r>
              <a:rPr lang="ru-RU" sz="3000" dirty="0" err="1"/>
              <a:t>віку</a:t>
            </a:r>
            <a:r>
              <a:rPr lang="ru-RU" sz="3000" dirty="0"/>
              <a:t> </a:t>
            </a:r>
            <a:endParaRPr lang="en-US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23" y="2410691"/>
            <a:ext cx="8326866" cy="18178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7784" y="4737520"/>
            <a:ext cx="9612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Максимальна сума </a:t>
            </a:r>
            <a:r>
              <a:rPr lang="ru-RU" dirty="0" err="1">
                <a:solidFill>
                  <a:srgbClr val="3D4658"/>
                </a:solidFill>
                <a:latin typeface="Arial" panose="020B0604020202020204" pitchFamily="34" charset="0"/>
              </a:rPr>
              <a:t>аліментів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D4658"/>
                </a:solidFill>
                <a:latin typeface="Arial" panose="020B0604020202020204" pitchFamily="34" charset="0"/>
              </a:rPr>
              <a:t>у 2024 </a:t>
            </a:r>
            <a:r>
              <a:rPr lang="ru-RU" dirty="0" err="1" smtClean="0">
                <a:solidFill>
                  <a:srgbClr val="3D4658"/>
                </a:solidFill>
                <a:latin typeface="Arial" panose="020B0604020202020204" pitchFamily="34" charset="0"/>
              </a:rPr>
              <a:t>році</a:t>
            </a:r>
            <a:r>
              <a:rPr lang="ru-RU" dirty="0" smtClean="0">
                <a:solidFill>
                  <a:srgbClr val="3D4658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D4658"/>
                </a:solidFill>
                <a:latin typeface="Arial" panose="020B0604020202020204" pitchFamily="34" charset="0"/>
              </a:rPr>
              <a:t>може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D4658"/>
                </a:solidFill>
                <a:latin typeface="Arial" panose="020B0604020202020204" pitchFamily="34" charset="0"/>
              </a:rPr>
              <a:t>перевищувати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 10 </a:t>
            </a:r>
            <a:r>
              <a:rPr lang="ru-RU" dirty="0" err="1">
                <a:solidFill>
                  <a:srgbClr val="3D4658"/>
                </a:solidFill>
                <a:latin typeface="Arial" panose="020B0604020202020204" pitchFamily="34" charset="0"/>
              </a:rPr>
              <a:t>прожиткових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D4658"/>
                </a:solidFill>
                <a:latin typeface="Arial" panose="020B0604020202020204" pitchFamily="34" charset="0"/>
              </a:rPr>
              <a:t>мінімумів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: </a:t>
            </a:r>
            <a:endParaRPr lang="ru-RU" dirty="0" smtClean="0">
              <a:solidFill>
                <a:srgbClr val="3D4658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3D4658"/>
                </a:solidFill>
                <a:latin typeface="Arial" panose="020B0604020202020204" pitchFamily="34" charset="0"/>
              </a:rPr>
              <a:t>до 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6 </a:t>
            </a:r>
            <a:r>
              <a:rPr lang="ru-RU" dirty="0" err="1">
                <a:solidFill>
                  <a:srgbClr val="3D4658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 – 25 630 грн.; </a:t>
            </a:r>
            <a:endParaRPr lang="ru-RU" dirty="0" smtClean="0">
              <a:solidFill>
                <a:srgbClr val="3D4658"/>
              </a:solidFill>
              <a:latin typeface="Arial" panose="020B0604020202020204" pitchFamily="34" charset="0"/>
            </a:endParaRPr>
          </a:p>
          <a:p>
            <a:r>
              <a:rPr lang="ru-RU" dirty="0" err="1" smtClean="0">
                <a:solidFill>
                  <a:srgbClr val="3D4658"/>
                </a:solidFill>
                <a:latin typeface="Arial" panose="020B0604020202020204" pitchFamily="34" charset="0"/>
              </a:rPr>
              <a:t>від</a:t>
            </a:r>
            <a:r>
              <a:rPr lang="ru-RU" dirty="0" smtClean="0">
                <a:solidFill>
                  <a:srgbClr val="3D4658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6 до 18 </a:t>
            </a:r>
            <a:r>
              <a:rPr lang="ru-RU" dirty="0" err="1">
                <a:solidFill>
                  <a:srgbClr val="3D4658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3D4658"/>
                </a:solidFill>
                <a:latin typeface="Arial" panose="020B0604020202020204" pitchFamily="34" charset="0"/>
              </a:rPr>
              <a:t> – 31 960 грн.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7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сплачуються</a:t>
            </a:r>
            <a:r>
              <a:rPr lang="ru-RU" dirty="0"/>
              <a:t> </a:t>
            </a:r>
            <a:r>
              <a:rPr lang="ru-RU" dirty="0" err="1" smtClean="0"/>
              <a:t>аліменти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97242"/>
            <a:ext cx="10058400" cy="3871852"/>
          </a:xfrm>
        </p:spPr>
        <p:txBody>
          <a:bodyPr>
            <a:normAutofit/>
          </a:bodyPr>
          <a:lstStyle/>
          <a:p>
            <a:r>
              <a:rPr lang="ru-RU" sz="2400" dirty="0" err="1"/>
              <a:t>Аліменти</a:t>
            </a:r>
            <a:r>
              <a:rPr lang="ru-RU" sz="2400" dirty="0"/>
              <a:t> </a:t>
            </a:r>
            <a:r>
              <a:rPr lang="ru-RU" sz="2400" dirty="0" err="1"/>
              <a:t>сплачуються</a:t>
            </a:r>
            <a:r>
              <a:rPr lang="ru-RU" sz="2400" dirty="0"/>
              <a:t> до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дитиною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b="1" dirty="0"/>
              <a:t>18 </a:t>
            </a:r>
            <a:r>
              <a:rPr lang="ru-RU" sz="2400" b="1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дитина</a:t>
            </a:r>
            <a:r>
              <a:rPr lang="ru-RU" sz="2400" dirty="0"/>
              <a:t> </a:t>
            </a:r>
            <a:r>
              <a:rPr lang="ru-RU" sz="2400" dirty="0" err="1"/>
              <a:t>продовжує</a:t>
            </a:r>
            <a:r>
              <a:rPr lang="ru-RU" sz="2400" dirty="0"/>
              <a:t> </a:t>
            </a:r>
            <a:r>
              <a:rPr lang="ru-RU" sz="2400" dirty="0" err="1"/>
              <a:t>навчатися</a:t>
            </a:r>
            <a:r>
              <a:rPr lang="ru-RU" sz="2400" dirty="0"/>
              <a:t>, то </a:t>
            </a:r>
            <a:r>
              <a:rPr lang="ru-RU" sz="2400" dirty="0" err="1"/>
              <a:t>аліменти</a:t>
            </a:r>
            <a:r>
              <a:rPr lang="ru-RU" sz="2400" dirty="0"/>
              <a:t> </a:t>
            </a:r>
            <a:r>
              <a:rPr lang="ru-RU" sz="2400" dirty="0" err="1"/>
              <a:t>сплачуються</a:t>
            </a:r>
            <a:r>
              <a:rPr lang="ru-RU" sz="2400" dirty="0"/>
              <a:t> до </a:t>
            </a:r>
            <a:r>
              <a:rPr lang="ru-RU" sz="2400" dirty="0" err="1"/>
              <a:t>досягнення</a:t>
            </a:r>
            <a:r>
              <a:rPr lang="ru-RU" sz="2400" dirty="0"/>
              <a:t> нею </a:t>
            </a:r>
            <a:r>
              <a:rPr lang="ru-RU" sz="2400" b="1" dirty="0"/>
              <a:t>23 </a:t>
            </a:r>
            <a:r>
              <a:rPr lang="ru-RU" sz="2400" b="1" dirty="0" err="1"/>
              <a:t>років</a:t>
            </a:r>
            <a:r>
              <a:rPr lang="ru-RU" sz="2400" dirty="0"/>
              <a:t>.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форма </a:t>
            </a:r>
            <a:r>
              <a:rPr lang="ru-RU" sz="2400" dirty="0" err="1"/>
              <a:t>навчання</a:t>
            </a:r>
            <a:r>
              <a:rPr lang="ru-RU" sz="2400" dirty="0"/>
              <a:t> – </a:t>
            </a:r>
            <a:r>
              <a:rPr lang="ru-RU" sz="2400" dirty="0" err="1"/>
              <a:t>денна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заочна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тип </a:t>
            </a:r>
            <a:r>
              <a:rPr lang="ru-RU" sz="2400" dirty="0" err="1"/>
              <a:t>навчального</a:t>
            </a:r>
            <a:r>
              <a:rPr lang="ru-RU" sz="2400" dirty="0"/>
              <a:t> закладу (заклад </a:t>
            </a:r>
            <a:r>
              <a:rPr lang="ru-RU" sz="2400" dirty="0" err="1"/>
              <a:t>вищої</a:t>
            </a:r>
            <a:r>
              <a:rPr lang="ru-RU" sz="2400" dirty="0"/>
              <a:t>,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дитиною</a:t>
            </a:r>
            <a:r>
              <a:rPr lang="ru-RU" sz="2400" dirty="0"/>
              <a:t> </a:t>
            </a:r>
            <a:r>
              <a:rPr lang="ru-RU" sz="2400" dirty="0" err="1"/>
              <a:t>власного</a:t>
            </a:r>
            <a:r>
              <a:rPr lang="ru-RU" sz="2400" dirty="0"/>
              <a:t> доходу. </a:t>
            </a:r>
            <a:r>
              <a:rPr lang="ru-RU" sz="2400" dirty="0" err="1"/>
              <a:t>Однак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дохід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вищий</a:t>
            </a:r>
            <a:r>
              <a:rPr lang="ru-RU" sz="2400" dirty="0"/>
              <a:t> за </a:t>
            </a:r>
            <a:r>
              <a:rPr lang="ru-RU" sz="2400" dirty="0" err="1"/>
              <a:t>дохід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аліментів</a:t>
            </a:r>
            <a:r>
              <a:rPr lang="ru-RU" sz="2400" dirty="0"/>
              <a:t>, то </a:t>
            </a:r>
            <a:r>
              <a:rPr lang="ru-RU" sz="2400" dirty="0" err="1"/>
              <a:t>останній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звернутися</a:t>
            </a:r>
            <a:r>
              <a:rPr lang="ru-RU" sz="2400" dirty="0"/>
              <a:t> до суду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Чи</a:t>
            </a:r>
            <a:r>
              <a:rPr lang="ru-RU" dirty="0"/>
              <a:t> треба бухгалтеру наказ на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 smtClean="0"/>
              <a:t>аліментів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Наказ по </a:t>
            </a:r>
            <a:r>
              <a:rPr lang="ru-RU" dirty="0" err="1"/>
              <a:t>підприємству</a:t>
            </a:r>
            <a:r>
              <a:rPr lang="ru-RU" dirty="0"/>
              <a:t> на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:</a:t>
            </a:r>
          </a:p>
          <a:p>
            <a:r>
              <a:rPr lang="ru-RU" b="1" dirty="0"/>
              <a:t>не </a:t>
            </a:r>
            <a:r>
              <a:rPr lang="ru-RU" b="1" dirty="0" err="1"/>
              <a:t>потрібен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примусові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суду. </a:t>
            </a:r>
            <a:r>
              <a:rPr lang="ru-RU" dirty="0" err="1"/>
              <a:t>Тоді</a:t>
            </a:r>
            <a:r>
              <a:rPr lang="ru-RU" dirty="0"/>
              <a:t> є </a:t>
            </a:r>
            <a:r>
              <a:rPr lang="ru-RU" dirty="0" err="1"/>
              <a:t>документи</a:t>
            </a:r>
            <a:r>
              <a:rPr lang="ru-RU" dirty="0"/>
              <a:t> – </a:t>
            </a:r>
            <a:r>
              <a:rPr lang="ru-RU" dirty="0" err="1"/>
              <a:t>виконавчий</a:t>
            </a:r>
            <a:r>
              <a:rPr lang="ru-RU" dirty="0"/>
              <a:t> лист, постанова </a:t>
            </a:r>
            <a:r>
              <a:rPr lang="ru-RU" dirty="0" err="1"/>
              <a:t>виконавця</a:t>
            </a:r>
            <a:r>
              <a:rPr lang="ru-RU" dirty="0"/>
              <a:t>. Вони </a:t>
            </a:r>
            <a:r>
              <a:rPr lang="ru-RU" dirty="0" err="1"/>
              <a:t>самі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 є наказом і бухгалтер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;</a:t>
            </a:r>
          </a:p>
          <a:p>
            <a:r>
              <a:rPr lang="ru-RU" b="1" dirty="0" err="1"/>
              <a:t>потрібен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добровільні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й </a:t>
            </a:r>
            <a:r>
              <a:rPr lang="ru-RU" dirty="0" err="1"/>
              <a:t>працівник</a:t>
            </a:r>
            <a:r>
              <a:rPr lang="ru-RU" dirty="0"/>
              <a:t> написав </a:t>
            </a:r>
            <a:r>
              <a:rPr lang="ru-RU" dirty="0" err="1"/>
              <a:t>заяву</a:t>
            </a:r>
            <a:r>
              <a:rPr lang="ru-RU" dirty="0"/>
              <a:t>. За такою </a:t>
            </a:r>
            <a:r>
              <a:rPr lang="ru-RU" dirty="0" err="1"/>
              <a:t>заявою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аліменти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утримуватися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судом </a:t>
            </a:r>
            <a:r>
              <a:rPr lang="ru-RU" dirty="0" err="1"/>
              <a:t>рівня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Оподаткування</a:t>
            </a:r>
            <a:r>
              <a:rPr lang="ru-RU" b="1" dirty="0"/>
              <a:t> </a:t>
            </a:r>
            <a:r>
              <a:rPr lang="ru-RU" b="1" dirty="0" err="1" smtClean="0"/>
              <a:t>аліментів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430378"/>
            <a:ext cx="10058400" cy="34387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 smtClean="0"/>
              <a:t>Аліменти</a:t>
            </a:r>
            <a:r>
              <a:rPr lang="ru-RU" sz="2800" dirty="0" smtClean="0"/>
              <a:t> </a:t>
            </a:r>
            <a:r>
              <a:rPr lang="ru-RU" sz="2800" dirty="0"/>
              <a:t>при </a:t>
            </a:r>
            <a:r>
              <a:rPr lang="ru-RU" sz="2800" dirty="0" err="1"/>
              <a:t>їхньому</a:t>
            </a:r>
            <a:r>
              <a:rPr lang="ru-RU" sz="2800" dirty="0"/>
              <a:t> </a:t>
            </a:r>
            <a:r>
              <a:rPr lang="ru-RU" sz="2800" dirty="0" err="1"/>
              <a:t>перерахуванні</a:t>
            </a:r>
            <a:r>
              <a:rPr lang="ru-RU" sz="2800" dirty="0"/>
              <a:t> та </a:t>
            </a:r>
            <a:r>
              <a:rPr lang="ru-RU" sz="2800" dirty="0" err="1"/>
              <a:t>отриманні</a:t>
            </a:r>
            <a:r>
              <a:rPr lang="ru-RU" sz="2800" dirty="0"/>
              <a:t> не </a:t>
            </a:r>
            <a:r>
              <a:rPr lang="ru-RU" sz="2800" dirty="0" err="1"/>
              <a:t>оподатковуються</a:t>
            </a:r>
            <a:r>
              <a:rPr lang="ru-RU" sz="2800" dirty="0"/>
              <a:t> </a:t>
            </a:r>
            <a:r>
              <a:rPr lang="ru-RU" sz="2800" dirty="0">
                <a:hlinkClick r:id="rId2" action="ppaction://hlinkfile"/>
              </a:rPr>
              <a:t>ПДФО</a:t>
            </a:r>
            <a:r>
              <a:rPr lang="ru-RU" sz="2800" dirty="0"/>
              <a:t> </a:t>
            </a:r>
            <a:r>
              <a:rPr lang="ru-RU" sz="2800" dirty="0" err="1"/>
              <a:t>чи</a:t>
            </a:r>
            <a:r>
              <a:rPr lang="ru-RU" sz="2800" dirty="0"/>
              <a:t> </a:t>
            </a:r>
            <a:r>
              <a:rPr lang="ru-RU" sz="2800" dirty="0" err="1">
                <a:hlinkClick r:id="rId3" action="ppaction://hlinkfile"/>
              </a:rPr>
              <a:t>військовим</a:t>
            </a:r>
            <a:r>
              <a:rPr lang="ru-RU" sz="2800" dirty="0">
                <a:hlinkClick r:id="rId3" action="ppaction://hlinkfile"/>
              </a:rPr>
              <a:t> </a:t>
            </a:r>
            <a:r>
              <a:rPr lang="ru-RU" sz="2800" dirty="0" err="1">
                <a:hlinkClick r:id="rId3" action="ppaction://hlinkfile"/>
              </a:rPr>
              <a:t>збором</a:t>
            </a:r>
            <a:r>
              <a:rPr lang="ru-RU" sz="2800" dirty="0"/>
              <a:t> (ВЗ). </a:t>
            </a:r>
            <a:endParaRPr lang="en-US" sz="2800" dirty="0" smtClean="0"/>
          </a:p>
          <a:p>
            <a:r>
              <a:rPr lang="ru-RU" sz="2800" dirty="0" smtClean="0"/>
              <a:t>За </a:t>
            </a:r>
            <a:r>
              <a:rPr lang="ru-RU" sz="2800" dirty="0" err="1"/>
              <a:t>пп</a:t>
            </a:r>
            <a:r>
              <a:rPr lang="ru-RU" sz="2800" dirty="0"/>
              <a:t>. 165.1.14 ПКУ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аліменти</a:t>
            </a:r>
            <a:r>
              <a:rPr lang="ru-RU" sz="2800" dirty="0"/>
              <a:t> не </a:t>
            </a:r>
            <a:r>
              <a:rPr lang="ru-RU" sz="2800" dirty="0" err="1"/>
              <a:t>оподатковуються</a:t>
            </a:r>
            <a:r>
              <a:rPr lang="ru-RU" sz="2800" dirty="0"/>
              <a:t> </a:t>
            </a:r>
            <a:r>
              <a:rPr lang="ru-RU" sz="2800" dirty="0" err="1"/>
              <a:t>незалежно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їхнього</a:t>
            </a:r>
            <a:r>
              <a:rPr lang="ru-RU" sz="2800" dirty="0"/>
              <a:t> </a:t>
            </a:r>
            <a:r>
              <a:rPr lang="ru-RU" sz="2800" dirty="0" err="1"/>
              <a:t>розміру</a:t>
            </a:r>
            <a:r>
              <a:rPr lang="ru-RU" sz="2800" dirty="0"/>
              <a:t>  (як </a:t>
            </a:r>
            <a:r>
              <a:rPr lang="ru-RU" sz="2800" dirty="0" err="1"/>
              <a:t>обов’язкові</a:t>
            </a:r>
            <a:r>
              <a:rPr lang="ru-RU" sz="2800" dirty="0"/>
              <a:t>, так і </a:t>
            </a:r>
            <a:r>
              <a:rPr lang="ru-RU" sz="2800" dirty="0" err="1"/>
              <a:t>добровільні</a:t>
            </a:r>
            <a:r>
              <a:rPr lang="ru-RU" sz="2800" dirty="0"/>
              <a:t>). </a:t>
            </a:r>
          </a:p>
          <a:p>
            <a:r>
              <a:rPr lang="ru-RU" sz="2800" b="1" dirty="0" err="1"/>
              <a:t>Увага</a:t>
            </a:r>
            <a:r>
              <a:rPr lang="ru-RU" sz="2800" b="1" dirty="0"/>
              <a:t>: </a:t>
            </a:r>
            <a:r>
              <a:rPr lang="ru-RU" sz="2800" dirty="0" err="1"/>
              <a:t>аліменти</a:t>
            </a:r>
            <a:r>
              <a:rPr lang="ru-RU" sz="2800" dirty="0"/>
              <a:t> не </a:t>
            </a:r>
            <a:r>
              <a:rPr lang="ru-RU" sz="2800" dirty="0" err="1"/>
              <a:t>оподатковуються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До </a:t>
            </a:r>
            <a:r>
              <a:rPr lang="ru-RU" sz="2800" dirty="0" err="1"/>
              <a:t>речі</a:t>
            </a:r>
            <a:r>
              <a:rPr lang="ru-RU" sz="2800" dirty="0"/>
              <a:t>, </a:t>
            </a:r>
            <a:r>
              <a:rPr lang="ru-RU" sz="2800" dirty="0" err="1"/>
              <a:t>сплата</a:t>
            </a:r>
            <a:r>
              <a:rPr lang="ru-RU" sz="2800" dirty="0"/>
              <a:t> </a:t>
            </a:r>
            <a:r>
              <a:rPr lang="ru-RU" sz="2800" dirty="0" err="1"/>
              <a:t>аліментів</a:t>
            </a:r>
            <a:r>
              <a:rPr lang="ru-RU" sz="2800" dirty="0"/>
              <a:t> та </a:t>
            </a:r>
            <a:r>
              <a:rPr lang="ru-RU" sz="2800" dirty="0" err="1"/>
              <a:t>розлучення</a:t>
            </a:r>
            <a:r>
              <a:rPr lang="ru-RU" sz="2800" dirty="0"/>
              <a:t> не </a:t>
            </a:r>
            <a:r>
              <a:rPr lang="ru-RU" sz="2800" dirty="0" err="1"/>
              <a:t>позбавляють</a:t>
            </a:r>
            <a:r>
              <a:rPr lang="ru-RU" sz="2800" dirty="0"/>
              <a:t> права на </a:t>
            </a:r>
            <a:r>
              <a:rPr lang="ru-RU" sz="2800" b="1" dirty="0" err="1">
                <a:hlinkClick r:id="rId4" action="ppaction://hlinkfile"/>
              </a:rPr>
              <a:t>податкову</a:t>
            </a:r>
            <a:r>
              <a:rPr lang="ru-RU" sz="2800" b="1" dirty="0">
                <a:hlinkClick r:id="rId4" action="ppaction://hlinkfile"/>
              </a:rPr>
              <a:t> </a:t>
            </a:r>
            <a:r>
              <a:rPr lang="ru-RU" sz="2800" b="1" dirty="0" err="1">
                <a:hlinkClick r:id="rId4" action="ppaction://hlinkfile"/>
              </a:rPr>
              <a:t>соціальну</a:t>
            </a:r>
            <a:r>
              <a:rPr lang="ru-RU" sz="2800" b="1" dirty="0">
                <a:hlinkClick r:id="rId4" action="ppaction://hlinkfile"/>
              </a:rPr>
              <a:t> </a:t>
            </a:r>
            <a:r>
              <a:rPr lang="ru-RU" sz="2800" b="1" dirty="0" err="1">
                <a:hlinkClick r:id="rId4" action="ppaction://hlinkfile"/>
              </a:rPr>
              <a:t>пільгу</a:t>
            </a:r>
            <a:r>
              <a:rPr lang="ru-RU" sz="2800" b="1" dirty="0"/>
              <a:t> </a:t>
            </a:r>
            <a:r>
              <a:rPr lang="ru-RU" sz="2800" dirty="0"/>
              <a:t>«на </a:t>
            </a:r>
            <a:r>
              <a:rPr lang="ru-RU" sz="2800" dirty="0" err="1"/>
              <a:t>дітей</a:t>
            </a:r>
            <a:r>
              <a:rPr lang="ru-RU" sz="2800" dirty="0"/>
              <a:t>» з ПДФО, так як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бере</a:t>
            </a:r>
            <a:r>
              <a:rPr lang="ru-RU" sz="2800" dirty="0"/>
              <a:t> участь в </a:t>
            </a:r>
            <a:r>
              <a:rPr lang="ru-RU" sz="2800" dirty="0" err="1"/>
              <a:t>утриманні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(</a:t>
            </a:r>
            <a:r>
              <a:rPr lang="ru-RU" sz="2800" dirty="0" err="1"/>
              <a:t>пп</a:t>
            </a:r>
            <a:r>
              <a:rPr lang="ru-RU" sz="2800" dirty="0"/>
              <a:t>. 169.1.2 ПКУ</a:t>
            </a:r>
            <a:r>
              <a:rPr lang="ru-RU" sz="2800" dirty="0" smtClean="0"/>
              <a:t>).</a:t>
            </a:r>
            <a:endParaRPr lang="ru-RU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0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Джерела аліментів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8" y="2636451"/>
            <a:ext cx="696528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156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Доходи, </a:t>
            </a:r>
            <a:r>
              <a:rPr lang="ru-RU" sz="4000" dirty="0"/>
              <a:t>з </a:t>
            </a:r>
            <a:r>
              <a:rPr lang="ru-RU" sz="4000" dirty="0" err="1"/>
              <a:t>яких</a:t>
            </a:r>
            <a:r>
              <a:rPr lang="ru-RU" sz="4000" dirty="0"/>
              <a:t> треба </a:t>
            </a:r>
            <a:r>
              <a:rPr lang="ru-RU" sz="4000" dirty="0" err="1"/>
              <a:t>утримувати</a:t>
            </a:r>
            <a:r>
              <a:rPr lang="ru-RU" sz="4000" dirty="0"/>
              <a:t> </a:t>
            </a:r>
            <a:r>
              <a:rPr lang="ru-RU" sz="4000" dirty="0" err="1"/>
              <a:t>аліменти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57388"/>
            <a:ext cx="10058400" cy="3911706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>
                <a:hlinkClick r:id="rId2" action="ppaction://hlinkfile"/>
              </a:rPr>
              <a:t>зарплати</a:t>
            </a:r>
            <a:r>
              <a:rPr lang="ru-RU" dirty="0"/>
              <a:t>,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>
                <a:hlinkClick r:id="rId3" action="ppaction://hlinkfile"/>
              </a:rPr>
              <a:t>лікарняних</a:t>
            </a:r>
            <a:r>
              <a:rPr lang="ru-RU" dirty="0"/>
              <a:t> (</a:t>
            </a:r>
            <a:r>
              <a:rPr lang="ru-RU" dirty="0" err="1"/>
              <a:t>допомога</a:t>
            </a:r>
            <a:r>
              <a:rPr lang="ru-RU" dirty="0"/>
              <a:t> з </a:t>
            </a:r>
            <a:r>
              <a:rPr lang="ru-RU" dirty="0" err="1"/>
              <a:t>тимчасової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 як за 5 </a:t>
            </a:r>
            <a:r>
              <a:rPr lang="ru-RU" dirty="0" err="1"/>
              <a:t>днів</a:t>
            </a:r>
            <a:r>
              <a:rPr lang="ru-RU" dirty="0"/>
              <a:t>, так і за </a:t>
            </a:r>
            <a:r>
              <a:rPr lang="ru-RU" dirty="0" err="1"/>
              <a:t>рахунок</a:t>
            </a:r>
            <a:r>
              <a:rPr lang="ru-RU" dirty="0"/>
              <a:t> фонду);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стипендії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авторських</a:t>
            </a:r>
            <a:r>
              <a:rPr lang="ru-RU" dirty="0"/>
              <a:t> </a:t>
            </a:r>
            <a:r>
              <a:rPr lang="ru-RU" dirty="0" err="1"/>
              <a:t>винагород</a:t>
            </a:r>
            <a:r>
              <a:rPr lang="ru-RU" dirty="0"/>
              <a:t> </a:t>
            </a:r>
            <a:r>
              <a:rPr lang="ru-RU" dirty="0" err="1"/>
              <a:t>штатних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компенсація</a:t>
            </a:r>
            <a:r>
              <a:rPr lang="ru-RU" dirty="0"/>
              <a:t> за </a:t>
            </a:r>
            <a:r>
              <a:rPr lang="ru-RU" dirty="0" err="1"/>
              <a:t>невикористану</a:t>
            </a:r>
            <a:r>
              <a:rPr lang="ru-RU" dirty="0"/>
              <a:t> </a:t>
            </a:r>
            <a:r>
              <a:rPr lang="ru-RU" dirty="0" err="1"/>
              <a:t>відпустку</a:t>
            </a:r>
            <a:r>
              <a:rPr lang="ru-RU" dirty="0"/>
              <a:t> при </a:t>
            </a:r>
            <a:r>
              <a:rPr lang="ru-RU" dirty="0" err="1"/>
              <a:t>звільненні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за </a:t>
            </a:r>
            <a:r>
              <a:rPr lang="ru-RU" b="1" dirty="0"/>
              <a:t>два та </a:t>
            </a:r>
            <a:r>
              <a:rPr lang="ru-RU" b="1" dirty="0" err="1"/>
              <a:t>більше</a:t>
            </a:r>
            <a:r>
              <a:rPr lang="ru-RU" dirty="0"/>
              <a:t> </a:t>
            </a:r>
            <a:r>
              <a:rPr lang="ru-RU" b="1" dirty="0" err="1"/>
              <a:t>років</a:t>
            </a:r>
            <a:r>
              <a:rPr lang="ru-RU" dirty="0"/>
              <a:t>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доходи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грошового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виплат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, у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b="1" dirty="0" err="1"/>
              <a:t>додаткової</a:t>
            </a:r>
            <a:r>
              <a:rPr lang="ru-RU" b="1" dirty="0"/>
              <a:t> </a:t>
            </a:r>
            <a:r>
              <a:rPr lang="ru-RU" b="1" dirty="0" err="1"/>
              <a:t>винагороди</a:t>
            </a:r>
            <a:r>
              <a:rPr lang="ru-RU" b="1" dirty="0"/>
              <a:t> на 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воєнного</a:t>
            </a:r>
            <a:r>
              <a:rPr lang="ru-RU" b="1" dirty="0"/>
              <a:t> стану (</a:t>
            </a:r>
            <a:r>
              <a:rPr lang="ru-RU" b="1" dirty="0" err="1"/>
              <a:t>виняток</a:t>
            </a:r>
            <a:r>
              <a:rPr lang="ru-RU" b="1" dirty="0"/>
              <a:t> – </a:t>
            </a:r>
            <a:r>
              <a:rPr lang="ru-RU" b="1" dirty="0" err="1"/>
              <a:t>грошове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, яке не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постійного</a:t>
            </a:r>
            <a:r>
              <a:rPr lang="ru-RU" b="1" dirty="0"/>
              <a:t> характеру) </a:t>
            </a:r>
            <a:r>
              <a:rPr lang="ru-RU" dirty="0" err="1"/>
              <a:t>військовослужбовців</a:t>
            </a:r>
            <a:r>
              <a:rPr lang="ru-RU" dirty="0"/>
              <a:t> ЗСУ, </a:t>
            </a:r>
            <a:r>
              <a:rPr lang="ru-RU" dirty="0" err="1"/>
              <a:t>інших</a:t>
            </a:r>
            <a:r>
              <a:rPr lang="ru-RU" dirty="0"/>
              <a:t> законно </a:t>
            </a:r>
            <a:r>
              <a:rPr lang="ru-RU" dirty="0" err="1"/>
              <a:t>утворених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формувань</a:t>
            </a:r>
            <a:r>
              <a:rPr lang="ru-RU" dirty="0"/>
              <a:t> </a:t>
            </a:r>
            <a:r>
              <a:rPr lang="ru-RU" dirty="0" err="1"/>
              <a:t>Держспецзвʼязку</a:t>
            </a:r>
            <a:r>
              <a:rPr lang="ru-RU" dirty="0"/>
              <a:t>, </a:t>
            </a:r>
            <a:r>
              <a:rPr lang="ru-RU" dirty="0" err="1"/>
              <a:t>Держприкордонслужби</a:t>
            </a:r>
            <a:r>
              <a:rPr lang="ru-RU" dirty="0"/>
              <a:t>, </a:t>
            </a:r>
            <a:r>
              <a:rPr lang="ru-RU" dirty="0" err="1"/>
              <a:t>поліцейських</a:t>
            </a:r>
            <a:r>
              <a:rPr lang="ru-RU" dirty="0"/>
              <a:t>, </a:t>
            </a:r>
            <a:r>
              <a:rPr lang="ru-RU" dirty="0" err="1"/>
              <a:t>осіб</a:t>
            </a:r>
            <a:r>
              <a:rPr lang="ru-RU" dirty="0"/>
              <a:t> рядового і </a:t>
            </a:r>
            <a:r>
              <a:rPr lang="ru-RU" dirty="0" err="1"/>
              <a:t>начальницького</a:t>
            </a:r>
            <a:r>
              <a:rPr lang="ru-RU" dirty="0"/>
              <a:t> складу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справ,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антикорупційного</a:t>
            </a:r>
            <a:r>
              <a:rPr lang="ru-RU" dirty="0"/>
              <a:t> бюро, </a:t>
            </a:r>
            <a:r>
              <a:rPr lang="ru-RU" dirty="0" err="1"/>
              <a:t>Держбюро</a:t>
            </a:r>
            <a:r>
              <a:rPr lang="ru-RU" dirty="0"/>
              <a:t> </a:t>
            </a:r>
            <a:r>
              <a:rPr lang="ru-RU" dirty="0" err="1"/>
              <a:t>розслідувань</a:t>
            </a:r>
            <a:r>
              <a:rPr lang="ru-RU" dirty="0"/>
              <a:t>, БЕБ,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та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кримінально-виконавчої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(уточнений п. 8 </a:t>
            </a:r>
            <a:r>
              <a:rPr lang="ru-RU" dirty="0" err="1"/>
              <a:t>Переліку</a:t>
            </a:r>
            <a:r>
              <a:rPr lang="ru-RU" dirty="0"/>
              <a:t> № 146, </a:t>
            </a:r>
            <a:r>
              <a:rPr lang="ru-RU" dirty="0">
                <a:hlinkClick r:id="rId4"/>
              </a:rPr>
              <a:t>постанова </a:t>
            </a:r>
            <a:r>
              <a:rPr lang="ru-RU" dirty="0" err="1">
                <a:hlinkClick r:id="rId4"/>
              </a:rPr>
              <a:t>Кабміну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від</a:t>
            </a:r>
            <a:r>
              <a:rPr lang="ru-RU" dirty="0">
                <a:hlinkClick r:id="rId4"/>
              </a:rPr>
              <a:t> 11.11.2022 р. № 1263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6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7885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Аліменти</a:t>
            </a:r>
            <a:r>
              <a:rPr lang="ru-RU" sz="2800" dirty="0"/>
              <a:t> </a:t>
            </a:r>
            <a:r>
              <a:rPr lang="ru-RU" sz="2800" b="1" dirty="0"/>
              <a:t>не </a:t>
            </a:r>
            <a:r>
              <a:rPr lang="ru-RU" sz="2800" b="1" dirty="0" err="1"/>
              <a:t>утримуються</a:t>
            </a:r>
            <a:r>
              <a:rPr lang="ru-RU" sz="2800" dirty="0"/>
              <a:t> </a:t>
            </a:r>
            <a:r>
              <a:rPr lang="ru-RU" sz="2800" dirty="0" smtClean="0"/>
              <a:t>з: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8824"/>
            <a:ext cx="10058400" cy="384026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/>
              <a:t>допомоги</a:t>
            </a:r>
            <a:r>
              <a:rPr lang="ru-RU" dirty="0"/>
              <a:t> при </a:t>
            </a:r>
            <a:r>
              <a:rPr lang="ru-RU" dirty="0" err="1"/>
              <a:t>звільненні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сум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 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3760 </a:t>
            </a:r>
            <a:r>
              <a:rPr lang="ru-RU" dirty="0" err="1"/>
              <a:t>грн</a:t>
            </a:r>
            <a:r>
              <a:rPr lang="ru-RU" dirty="0"/>
              <a:t> – у 2023 </a:t>
            </a:r>
            <a:r>
              <a:rPr lang="ru-RU" dirty="0" err="1" smtClean="0"/>
              <a:t>році</a:t>
            </a:r>
            <a:r>
              <a:rPr lang="ru-RU" dirty="0" smtClean="0"/>
              <a:t>, 4240 </a:t>
            </a:r>
            <a:r>
              <a:rPr lang="ru-RU" dirty="0" err="1" smtClean="0"/>
              <a:t>грн</a:t>
            </a:r>
            <a:r>
              <a:rPr lang="ru-RU" dirty="0" smtClean="0"/>
              <a:t> – у 2024 </a:t>
            </a:r>
            <a:r>
              <a:rPr lang="ru-RU" dirty="0" err="1" smtClean="0"/>
              <a:t>році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декретних</a:t>
            </a:r>
            <a:r>
              <a:rPr lang="ru-RU" dirty="0"/>
              <a:t> (</a:t>
            </a:r>
            <a:r>
              <a:rPr lang="ru-RU" dirty="0" err="1"/>
              <a:t>допомога</a:t>
            </a:r>
            <a:r>
              <a:rPr lang="ru-RU" dirty="0"/>
              <a:t> по </a:t>
            </a:r>
            <a:r>
              <a:rPr lang="ru-RU" dirty="0" err="1"/>
              <a:t>вагітності</a:t>
            </a:r>
            <a:r>
              <a:rPr lang="ru-RU" dirty="0"/>
              <a:t> й пологам, </a:t>
            </a:r>
            <a:r>
              <a:rPr lang="ru-RU" dirty="0" err="1"/>
              <a:t>допомога</a:t>
            </a:r>
            <a:r>
              <a:rPr lang="ru-RU" dirty="0"/>
              <a:t> по догляду за </a:t>
            </a:r>
            <a:r>
              <a:rPr lang="ru-RU" dirty="0" err="1"/>
              <a:t>дитиною</a:t>
            </a:r>
            <a:r>
              <a:rPr lang="ru-RU" dirty="0"/>
              <a:t> до </a:t>
            </a:r>
            <a:r>
              <a:rPr lang="ru-RU" dirty="0" err="1"/>
              <a:t>досягнення</a:t>
            </a:r>
            <a:r>
              <a:rPr lang="ru-RU" dirty="0"/>
              <a:t> 3-річного </a:t>
            </a:r>
            <a:r>
              <a:rPr lang="ru-RU" dirty="0" err="1"/>
              <a:t>віку</a:t>
            </a:r>
            <a:r>
              <a:rPr lang="ru-RU" dirty="0"/>
              <a:t>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лікарняних</a:t>
            </a:r>
            <a:r>
              <a:rPr lang="ru-RU" dirty="0"/>
              <a:t> 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по </a:t>
            </a:r>
            <a:r>
              <a:rPr lang="ru-RU" dirty="0" err="1"/>
              <a:t>тимчасовій</a:t>
            </a:r>
            <a:r>
              <a:rPr lang="ru-RU" dirty="0"/>
              <a:t> </a:t>
            </a:r>
            <a:r>
              <a:rPr lang="ru-RU" dirty="0" err="1"/>
              <a:t>непрацездатності</a:t>
            </a:r>
            <a:r>
              <a:rPr lang="ru-RU" dirty="0"/>
              <a:t> по догляду за хворою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14 </a:t>
            </a:r>
            <a:r>
              <a:rPr lang="ru-RU" dirty="0" err="1"/>
              <a:t>років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компенсації</a:t>
            </a:r>
            <a:r>
              <a:rPr lang="ru-RU" dirty="0"/>
              <a:t> за </a:t>
            </a:r>
            <a:r>
              <a:rPr lang="ru-RU" dirty="0" err="1"/>
              <a:t>невикористану</a:t>
            </a:r>
            <a:r>
              <a:rPr lang="ru-RU" dirty="0"/>
              <a:t> </a:t>
            </a:r>
            <a:r>
              <a:rPr lang="ru-RU" dirty="0" err="1"/>
              <a:t>відпустку</a:t>
            </a:r>
            <a:r>
              <a:rPr lang="ru-RU" dirty="0"/>
              <a:t> за </a:t>
            </a:r>
            <a:r>
              <a:rPr lang="ru-RU" b="1" dirty="0"/>
              <a:t>один </a:t>
            </a:r>
            <a:r>
              <a:rPr lang="ru-RU" b="1" dirty="0" err="1"/>
              <a:t>рік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допомоги</a:t>
            </a:r>
            <a:r>
              <a:rPr lang="ru-RU" dirty="0"/>
              <a:t> на </a:t>
            </a:r>
            <a:r>
              <a:rPr lang="ru-RU" dirty="0" err="1"/>
              <a:t>лікування</a:t>
            </a:r>
            <a:r>
              <a:rPr lang="ru-RU" dirty="0"/>
              <a:t>, </a:t>
            </a:r>
            <a:r>
              <a:rPr lang="ru-RU" dirty="0" err="1"/>
              <a:t>допомоги</a:t>
            </a:r>
            <a:r>
              <a:rPr lang="ru-RU" dirty="0"/>
              <a:t> на </a:t>
            </a:r>
            <a:r>
              <a:rPr lang="ru-RU" dirty="0" err="1"/>
              <a:t>поховання</a:t>
            </a:r>
            <a:r>
              <a:rPr lang="ru-RU" dirty="0"/>
              <a:t>,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малозабезпеченим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 грошового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військовослужбовців</a:t>
            </a:r>
            <a:r>
              <a:rPr lang="ru-RU" dirty="0"/>
              <a:t>, яке не носить </a:t>
            </a:r>
            <a:r>
              <a:rPr lang="ru-RU" dirty="0" err="1"/>
              <a:t>постійного</a:t>
            </a:r>
            <a:r>
              <a:rPr lang="ru-RU" dirty="0"/>
              <a:t> характеру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8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074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Утримання</a:t>
            </a:r>
            <a:r>
              <a:rPr lang="ru-RU" sz="3600" dirty="0" smtClean="0"/>
              <a:t> </a:t>
            </a:r>
            <a:r>
              <a:rPr lang="ru-RU" sz="3600" dirty="0" err="1"/>
              <a:t>аліментів</a:t>
            </a:r>
            <a:r>
              <a:rPr lang="ru-RU" sz="3600" dirty="0"/>
              <a:t> з </a:t>
            </a:r>
            <a:r>
              <a:rPr lang="ru-RU" sz="3600" dirty="0" err="1"/>
              <a:t>лікарняних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з </a:t>
            </a:r>
            <a:r>
              <a:rPr lang="ru-RU" dirty="0" err="1"/>
              <a:t>лікарняних</a:t>
            </a:r>
            <a:r>
              <a:rPr lang="ru-RU" dirty="0"/>
              <a:t>, то тут </a:t>
            </a:r>
            <a:r>
              <a:rPr lang="ru-RU" dirty="0" err="1"/>
              <a:t>існує</a:t>
            </a:r>
            <a:r>
              <a:rPr lang="ru-RU" dirty="0"/>
              <a:t> одна проблема: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спецрахунку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</a:t>
            </a:r>
            <a:r>
              <a:rPr lang="ru-RU" dirty="0" err="1"/>
              <a:t>лікарняні</a:t>
            </a:r>
            <a:r>
              <a:rPr lang="ru-RU" dirty="0"/>
              <a:t>,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виплата</a:t>
            </a:r>
            <a:r>
              <a:rPr lang="ru-RU" dirty="0"/>
              <a:t> </a:t>
            </a:r>
            <a:r>
              <a:rPr lang="ru-RU" dirty="0" err="1"/>
              <a:t>лікарняних</a:t>
            </a:r>
            <a:r>
              <a:rPr lang="ru-RU" dirty="0"/>
              <a:t> та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з ними ПДФО, ВЗ та ЄСВ. 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спецрахунку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з </a:t>
            </a:r>
            <a:r>
              <a:rPr lang="ru-RU" dirty="0" err="1"/>
              <a:t>лікарняних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.</a:t>
            </a:r>
          </a:p>
          <a:p>
            <a:r>
              <a:rPr lang="ru-RU" dirty="0"/>
              <a:t>У такому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рекомендуємо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:</a:t>
            </a:r>
          </a:p>
          <a:p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з </a:t>
            </a:r>
            <a:r>
              <a:rPr lang="ru-RU" dirty="0" err="1"/>
              <a:t>заробітної</a:t>
            </a:r>
            <a:r>
              <a:rPr lang="ru-RU" dirty="0"/>
              <a:t> плати за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вистачає</a:t>
            </a:r>
            <a:r>
              <a:rPr lang="ru-RU" dirty="0"/>
              <a:t>;</a:t>
            </a:r>
          </a:p>
          <a:p>
            <a:r>
              <a:rPr lang="ru-RU" dirty="0" err="1"/>
              <a:t>домовитися</a:t>
            </a:r>
            <a:r>
              <a:rPr lang="ru-RU" dirty="0"/>
              <a:t> з </a:t>
            </a:r>
            <a:r>
              <a:rPr lang="ru-RU" dirty="0" err="1"/>
              <a:t>працівником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вніс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у </a:t>
            </a:r>
            <a:r>
              <a:rPr lang="ru-RU" dirty="0" err="1"/>
              <a:t>касу</a:t>
            </a:r>
            <a:r>
              <a:rPr lang="ru-RU" dirty="0"/>
              <a:t>/на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готівкою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уже </a:t>
            </a:r>
            <a:r>
              <a:rPr lang="ru-RU" dirty="0" err="1"/>
              <a:t>перерахувати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;</a:t>
            </a:r>
          </a:p>
          <a:p>
            <a:r>
              <a:rPr lang="ru-RU" dirty="0" err="1"/>
              <a:t>показати</a:t>
            </a:r>
            <a:r>
              <a:rPr lang="ru-RU" dirty="0"/>
              <a:t> борг по </a:t>
            </a:r>
            <a:r>
              <a:rPr lang="ru-RU" dirty="0" err="1"/>
              <a:t>аліментах</a:t>
            </a:r>
            <a:r>
              <a:rPr lang="ru-RU" dirty="0"/>
              <a:t> у </a:t>
            </a:r>
            <a:r>
              <a:rPr lang="ru-RU" dirty="0" err="1"/>
              <a:t>звіті</a:t>
            </a:r>
            <a:r>
              <a:rPr lang="ru-RU" dirty="0"/>
              <a:t> по </a:t>
            </a:r>
            <a:r>
              <a:rPr lang="ru-RU" dirty="0" err="1"/>
              <a:t>аліментах</a:t>
            </a:r>
            <a:r>
              <a:rPr lang="ru-RU" dirty="0"/>
              <a:t> та 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наступному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 (</a:t>
            </a:r>
            <a:r>
              <a:rPr lang="ru-RU" dirty="0" err="1"/>
              <a:t>однак</a:t>
            </a:r>
            <a:r>
              <a:rPr lang="ru-RU" dirty="0"/>
              <a:t> будьте </a:t>
            </a:r>
            <a:r>
              <a:rPr lang="ru-RU" dirty="0" err="1"/>
              <a:t>обережними</a:t>
            </a:r>
            <a:r>
              <a:rPr lang="ru-RU" dirty="0"/>
              <a:t> з </a:t>
            </a:r>
            <a:r>
              <a:rPr lang="ru-RU" dirty="0" err="1"/>
              <a:t>обмеженнями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за 2 </a:t>
            </a:r>
            <a:r>
              <a:rPr lang="ru-RU" dirty="0" err="1"/>
              <a:t>місяці</a:t>
            </a:r>
            <a:r>
              <a:rPr lang="ru-RU" dirty="0"/>
              <a:t>).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–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– </a:t>
            </a:r>
            <a:r>
              <a:rPr lang="ru-RU" dirty="0" err="1"/>
              <a:t>готівкою</a:t>
            </a:r>
            <a:r>
              <a:rPr lang="ru-RU" dirty="0"/>
              <a:t>.</a:t>
            </a:r>
          </a:p>
          <a:p>
            <a:r>
              <a:rPr lang="ru-RU" b="1" dirty="0" err="1"/>
              <a:t>Увага</a:t>
            </a:r>
            <a:r>
              <a:rPr lang="ru-RU" b="1" dirty="0"/>
              <a:t>: </a:t>
            </a:r>
            <a:r>
              <a:rPr lang="ru-RU" dirty="0"/>
              <a:t>з </a:t>
            </a:r>
            <a:r>
              <a:rPr lang="ru-RU" dirty="0" err="1"/>
              <a:t>лікарняних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утримуємо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, але НЕ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спецрахунку</a:t>
            </a:r>
            <a:r>
              <a:rPr lang="ru-RU" dirty="0"/>
              <a:t> </a:t>
            </a:r>
            <a:r>
              <a:rPr lang="ru-RU" dirty="0" smtClean="0"/>
              <a:t>(!).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9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00904"/>
            <a:ext cx="10058400" cy="115718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Як </a:t>
            </a:r>
            <a:r>
              <a:rPr lang="ru-RU" sz="4000" b="1" dirty="0"/>
              <a:t>правильно </a:t>
            </a:r>
            <a:r>
              <a:rPr lang="ru-RU" sz="4000" b="1" dirty="0" err="1"/>
              <a:t>утримати</a:t>
            </a:r>
            <a:r>
              <a:rPr lang="ru-RU" sz="4000" b="1" dirty="0"/>
              <a:t> </a:t>
            </a:r>
            <a:r>
              <a:rPr lang="ru-RU" sz="4000" b="1" dirty="0" err="1"/>
              <a:t>аліменти</a:t>
            </a:r>
            <a:r>
              <a:rPr lang="ru-RU" sz="4000" b="1" dirty="0"/>
              <a:t> </a:t>
            </a:r>
            <a:r>
              <a:rPr lang="ru-RU" sz="4000" b="1" dirty="0" err="1"/>
              <a:t>із</a:t>
            </a:r>
            <a:r>
              <a:rPr lang="ru-RU" sz="4000" b="1" dirty="0"/>
              <a:t> </a:t>
            </a:r>
            <a:r>
              <a:rPr lang="ru-RU" sz="4000" b="1" dirty="0" err="1"/>
              <a:t>заробітної</a:t>
            </a:r>
            <a:r>
              <a:rPr lang="ru-RU" sz="4000" b="1" dirty="0"/>
              <a:t> плати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85950"/>
            <a:ext cx="10058400" cy="398314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Аліменти</a:t>
            </a:r>
            <a:r>
              <a:rPr lang="ru-RU" dirty="0" smtClean="0"/>
              <a:t> </a:t>
            </a:r>
            <a:r>
              <a:rPr lang="ru-RU" dirty="0" err="1"/>
              <a:t>утримуйте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</a:t>
            </a:r>
            <a:r>
              <a:rPr lang="ru-RU" dirty="0" err="1"/>
              <a:t>працівника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вирахували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ПДФО;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.</a:t>
            </a:r>
          </a:p>
          <a:p>
            <a:r>
              <a:rPr lang="ru-RU" b="1" dirty="0" err="1"/>
              <a:t>Увага</a:t>
            </a:r>
            <a:r>
              <a:rPr lang="ru-RU" dirty="0"/>
              <a:t>: </a:t>
            </a:r>
            <a:r>
              <a:rPr lang="ru-RU" dirty="0" err="1">
                <a:hlinkClick r:id="rId2" action="ppaction://hlinkfile"/>
              </a:rPr>
              <a:t>під</a:t>
            </a:r>
            <a:r>
              <a:rPr lang="ru-RU" dirty="0">
                <a:hlinkClick r:id="rId2" action="ppaction://hlinkfile"/>
              </a:rPr>
              <a:t> час </a:t>
            </a:r>
            <a:r>
              <a:rPr lang="ru-RU" dirty="0" err="1">
                <a:hlinkClick r:id="rId2" action="ppaction://hlinkfile"/>
              </a:rPr>
              <a:t>виплати</a:t>
            </a:r>
            <a:r>
              <a:rPr lang="ru-RU" dirty="0">
                <a:hlinkClick r:id="rId2" action="ppaction://hlinkfile"/>
              </a:rPr>
              <a:t> </a:t>
            </a:r>
            <a:r>
              <a:rPr lang="ru-RU" dirty="0" err="1">
                <a:hlinkClick r:id="rId2" action="ppaction://hlinkfile"/>
              </a:rPr>
              <a:t>працівникові</a:t>
            </a:r>
            <a:r>
              <a:rPr lang="ru-RU" dirty="0">
                <a:hlinkClick r:id="rId2" action="ppaction://hlinkfile"/>
              </a:rPr>
              <a:t> авансу </a:t>
            </a:r>
            <a:r>
              <a:rPr lang="ru-RU" dirty="0" err="1">
                <a:hlinkClick r:id="rId2" action="ppaction://hlinkfile"/>
              </a:rPr>
              <a:t>аліментів</a:t>
            </a:r>
            <a:r>
              <a:rPr lang="ru-RU" dirty="0">
                <a:hlinkClick r:id="rId2" action="ppaction://hlinkfile"/>
              </a:rPr>
              <a:t> </a:t>
            </a:r>
            <a:r>
              <a:rPr lang="ru-RU" dirty="0" err="1">
                <a:hlinkClick r:id="rId2" action="ppaction://hlinkfile"/>
              </a:rPr>
              <a:t>краще</a:t>
            </a:r>
            <a:r>
              <a:rPr lang="ru-RU" dirty="0">
                <a:hlinkClick r:id="rId2" action="ppaction://hlinkfile"/>
              </a:rPr>
              <a:t> не </a:t>
            </a:r>
            <a:r>
              <a:rPr lang="ru-RU" dirty="0" err="1">
                <a:hlinkClick r:id="rId2" action="ppaction://hlinkfile"/>
              </a:rPr>
              <a:t>утримуйте</a:t>
            </a:r>
            <a:r>
              <a:rPr lang="ru-RU" dirty="0" smtClean="0"/>
              <a:t>.</a:t>
            </a:r>
          </a:p>
          <a:p>
            <a:r>
              <a:rPr lang="ru-RU" dirty="0" err="1"/>
              <a:t>Аліменти</a:t>
            </a:r>
            <a:r>
              <a:rPr lang="ru-RU" dirty="0"/>
              <a:t>, як правило, </a:t>
            </a:r>
            <a:r>
              <a:rPr lang="ru-RU" dirty="0" err="1"/>
              <a:t>утримуються</a:t>
            </a:r>
            <a:r>
              <a:rPr lang="ru-RU" dirty="0"/>
              <a:t> з </a:t>
            </a:r>
            <a:r>
              <a:rPr lang="ru-RU" dirty="0" err="1"/>
              <a:t>зарплати</a:t>
            </a:r>
            <a:r>
              <a:rPr lang="ru-RU" dirty="0"/>
              <a:t> за другу половину </a:t>
            </a:r>
            <a:r>
              <a:rPr lang="ru-RU" dirty="0" err="1"/>
              <a:t>місяця</a:t>
            </a:r>
            <a:r>
              <a:rPr lang="ru-RU" dirty="0"/>
              <a:t>, а не з авансу, так як: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сума доходу </a:t>
            </a:r>
            <a:r>
              <a:rPr lang="ru-RU" dirty="0" err="1"/>
              <a:t>працівника</a:t>
            </a:r>
            <a:r>
              <a:rPr lang="ru-RU" dirty="0"/>
              <a:t> за </a:t>
            </a:r>
            <a:r>
              <a:rPr lang="ru-RU" dirty="0" err="1"/>
              <a:t>місяць</a:t>
            </a:r>
            <a:r>
              <a:rPr lang="ru-RU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при </a:t>
            </a:r>
            <a:r>
              <a:rPr lang="ru-RU" dirty="0" err="1"/>
              <a:t>застосуванні</a:t>
            </a:r>
            <a:r>
              <a:rPr lang="ru-RU" dirty="0"/>
              <a:t> ПСП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виході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у </a:t>
            </a:r>
            <a:r>
              <a:rPr lang="ru-RU" dirty="0" err="1"/>
              <a:t>відпустку</a:t>
            </a:r>
            <a:r>
              <a:rPr lang="ru-RU" dirty="0"/>
              <a:t> за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за авансу.</a:t>
            </a:r>
          </a:p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законодавчих</a:t>
            </a:r>
            <a:r>
              <a:rPr lang="ru-RU" dirty="0"/>
              <a:t> </a:t>
            </a:r>
            <a:r>
              <a:rPr lang="ru-RU" dirty="0" err="1"/>
              <a:t>заборон</a:t>
            </a:r>
            <a:r>
              <a:rPr lang="ru-RU" dirty="0"/>
              <a:t> на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за авансу </a:t>
            </a:r>
            <a:r>
              <a:rPr lang="ru-RU" dirty="0" err="1"/>
              <a:t>немає</a:t>
            </a:r>
            <a:r>
              <a:rPr lang="ru-RU" dirty="0"/>
              <a:t>, тому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, але </a:t>
            </a:r>
            <a:r>
              <a:rPr lang="ru-RU" b="1" dirty="0" err="1"/>
              <a:t>небажано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НОРМАТИВНА БАЗА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13810"/>
            <a:ext cx="10058400" cy="3655283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  <a:hlinkClick r:id="rId2"/>
              </a:rPr>
              <a:t>Сімейний</a:t>
            </a:r>
            <a:r>
              <a:rPr lang="ru-RU" sz="2400" dirty="0">
                <a:solidFill>
                  <a:schemeClr val="tx1"/>
                </a:solidFill>
                <a:hlinkClick r:id="rId2"/>
              </a:rPr>
              <a:t> кодекс </a:t>
            </a:r>
            <a:r>
              <a:rPr lang="ru-RU" sz="2400" dirty="0" err="1">
                <a:solidFill>
                  <a:schemeClr val="tx1"/>
                </a:solidFill>
                <a:hlinkClick r:id="rId2"/>
              </a:rPr>
              <a:t>України</a:t>
            </a:r>
            <a:r>
              <a:rPr lang="ru-RU" sz="2400" dirty="0">
                <a:solidFill>
                  <a:schemeClr val="tx1"/>
                </a:solidFill>
              </a:rPr>
              <a:t> (</a:t>
            </a:r>
            <a:r>
              <a:rPr lang="ru-RU" sz="2400" dirty="0" err="1">
                <a:solidFill>
                  <a:schemeClr val="tx1"/>
                </a:solidFill>
              </a:rPr>
              <a:t>далі</a:t>
            </a:r>
            <a:r>
              <a:rPr lang="ru-RU" sz="2400" dirty="0">
                <a:solidFill>
                  <a:schemeClr val="tx1"/>
                </a:solidFill>
              </a:rPr>
              <a:t> – СКУ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hlinkClick r:id="rId3"/>
              </a:rPr>
              <a:t>Закон «Про </a:t>
            </a:r>
            <a:r>
              <a:rPr lang="ru-RU" sz="2400" dirty="0" err="1">
                <a:solidFill>
                  <a:schemeClr val="tx1"/>
                </a:solidFill>
                <a:hlinkClick r:id="rId3"/>
              </a:rPr>
              <a:t>виконавче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3"/>
              </a:rPr>
              <a:t>провадження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» </a:t>
            </a:r>
            <a:r>
              <a:rPr lang="ru-RU" sz="2400" dirty="0" err="1">
                <a:solidFill>
                  <a:schemeClr val="tx1"/>
                </a:solidFill>
                <a:hlinkClick r:id="rId3"/>
              </a:rPr>
              <a:t>від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 02.06.2016 р. № 1404</a:t>
            </a:r>
            <a:r>
              <a:rPr lang="ru-RU" sz="2400" dirty="0">
                <a:solidFill>
                  <a:schemeClr val="tx1"/>
                </a:solidFill>
              </a:rPr>
              <a:t> (</a:t>
            </a:r>
            <a:r>
              <a:rPr lang="ru-RU" sz="2400" dirty="0" err="1">
                <a:solidFill>
                  <a:schemeClr val="tx1"/>
                </a:solidFill>
              </a:rPr>
              <a:t>далі</a:t>
            </a:r>
            <a:r>
              <a:rPr lang="ru-RU" sz="2400" dirty="0">
                <a:solidFill>
                  <a:schemeClr val="tx1"/>
                </a:solidFill>
              </a:rPr>
              <a:t> – Закон № 1404);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hlinkClick r:id="rId4"/>
              </a:rPr>
              <a:t>Перелік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видів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доходів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,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які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враховуються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визначенні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розміру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аліментів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на одного з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подружжя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,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дітей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,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,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інших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осіб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, постанова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Кабміну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від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26.02.1993 р. № 146</a:t>
            </a:r>
            <a:r>
              <a:rPr lang="ru-RU" sz="2400" dirty="0">
                <a:solidFill>
                  <a:schemeClr val="tx1"/>
                </a:solidFill>
              </a:rPr>
              <a:t> (</a:t>
            </a:r>
            <a:r>
              <a:rPr lang="ru-RU" sz="2400" dirty="0" err="1">
                <a:solidFill>
                  <a:schemeClr val="tx1"/>
                </a:solidFill>
              </a:rPr>
              <a:t>далі</a:t>
            </a:r>
            <a:r>
              <a:rPr lang="ru-RU" sz="2400" dirty="0">
                <a:solidFill>
                  <a:schemeClr val="tx1"/>
                </a:solidFill>
              </a:rPr>
              <a:t> – </a:t>
            </a:r>
            <a:r>
              <a:rPr lang="ru-RU" sz="2400" dirty="0" err="1">
                <a:solidFill>
                  <a:schemeClr val="tx1"/>
                </a:solidFill>
              </a:rPr>
              <a:t>Перелік</a:t>
            </a:r>
            <a:r>
              <a:rPr lang="ru-RU" sz="2400" dirty="0">
                <a:solidFill>
                  <a:schemeClr val="tx1"/>
                </a:solidFill>
              </a:rPr>
              <a:t> № 146);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hlinkClick r:id="rId4"/>
              </a:rPr>
              <a:t>Інструкція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організації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примусового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2400" dirty="0" err="1">
                <a:solidFill>
                  <a:schemeClr val="tx1"/>
                </a:solidFill>
                <a:hlinkClick r:id="rId4"/>
              </a:rPr>
              <a:t>рішень</a:t>
            </a:r>
            <a:r>
              <a:rPr lang="ru-RU" sz="2400" dirty="0">
                <a:solidFill>
                  <a:schemeClr val="tx1"/>
                </a:solidFill>
              </a:rPr>
              <a:t>, наказ </a:t>
            </a:r>
            <a:r>
              <a:rPr lang="ru-RU" sz="2400" dirty="0" err="1">
                <a:solidFill>
                  <a:schemeClr val="tx1"/>
                </a:solidFill>
              </a:rPr>
              <a:t>Мін’юсту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02.04.2012 р. № 512/5 (</a:t>
            </a:r>
            <a:r>
              <a:rPr lang="ru-RU" sz="2400" dirty="0" err="1">
                <a:solidFill>
                  <a:schemeClr val="tx1"/>
                </a:solidFill>
              </a:rPr>
              <a:t>далі</a:t>
            </a:r>
            <a:r>
              <a:rPr lang="ru-RU" sz="2400" dirty="0">
                <a:solidFill>
                  <a:schemeClr val="tx1"/>
                </a:solidFill>
              </a:rPr>
              <a:t> – </a:t>
            </a:r>
            <a:r>
              <a:rPr lang="ru-RU" sz="2400" dirty="0" err="1">
                <a:solidFill>
                  <a:schemeClr val="tx1"/>
                </a:solidFill>
              </a:rPr>
              <a:t>Інструкція</a:t>
            </a:r>
            <a:r>
              <a:rPr lang="ru-RU" sz="2400" dirty="0">
                <a:solidFill>
                  <a:schemeClr val="tx1"/>
                </a:solidFill>
              </a:rPr>
              <a:t> № 512/5).</a:t>
            </a:r>
          </a:p>
        </p:txBody>
      </p:sp>
    </p:spTree>
    <p:extLst>
      <p:ext uri="{BB962C8B-B14F-4D97-AF65-F5344CB8AC3E}">
        <p14:creationId xmlns:p14="http://schemas.microsoft.com/office/powerpoint/2010/main" val="18056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утримуються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,  і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 </a:t>
            </a:r>
            <a:r>
              <a:rPr lang="ru-RU" dirty="0" err="1"/>
              <a:t>бракує</a:t>
            </a:r>
            <a:r>
              <a:rPr lang="ru-RU" dirty="0"/>
              <a:t>, то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сумі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кожному з </a:t>
            </a:r>
            <a:r>
              <a:rPr lang="ru-RU" dirty="0" err="1"/>
              <a:t>отримувачів</a:t>
            </a:r>
            <a:r>
              <a:rPr lang="ru-RU" dirty="0"/>
              <a:t> (ч. 2 ст. 46 Закону № 1404).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але </a:t>
            </a:r>
            <a:r>
              <a:rPr lang="ru-RU" dirty="0" err="1"/>
              <a:t>менше</a:t>
            </a:r>
            <a:r>
              <a:rPr lang="ru-RU" dirty="0"/>
              <a:t>.</a:t>
            </a:r>
          </a:p>
          <a:p>
            <a:r>
              <a:rPr lang="ru-RU" b="1" dirty="0" err="1"/>
              <a:t>Увага</a:t>
            </a:r>
            <a:r>
              <a:rPr lang="ru-RU" dirty="0"/>
              <a:t>: при </a:t>
            </a:r>
            <a:r>
              <a:rPr lang="ru-RU" dirty="0" err="1"/>
              <a:t>утриманні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</a:t>
            </a:r>
            <a:r>
              <a:rPr lang="ru-RU" dirty="0" err="1"/>
              <a:t>щоразу</a:t>
            </a:r>
            <a:r>
              <a:rPr lang="ru-RU" dirty="0"/>
              <a:t> </a:t>
            </a:r>
            <a:r>
              <a:rPr lang="ru-RU" dirty="0" err="1"/>
              <a:t>слідкуємо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не </a:t>
            </a:r>
            <a:r>
              <a:rPr lang="ru-RU" dirty="0" err="1"/>
              <a:t>вийти</a:t>
            </a:r>
            <a:r>
              <a:rPr lang="ru-RU" dirty="0"/>
              <a:t> за </a:t>
            </a:r>
            <a:r>
              <a:rPr lang="ru-RU" dirty="0" err="1"/>
              <a:t>обмеження</a:t>
            </a:r>
            <a:r>
              <a:rPr lang="ru-RU" dirty="0"/>
              <a:t> по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утримань</a:t>
            </a:r>
            <a:r>
              <a:rPr lang="ru-RU" dirty="0"/>
              <a:t> з </a:t>
            </a:r>
            <a:r>
              <a:rPr lang="ru-RU" dirty="0" err="1"/>
              <a:t>зарплати</a:t>
            </a:r>
            <a:r>
              <a:rPr lang="ru-RU" dirty="0"/>
              <a:t> за </a:t>
            </a:r>
            <a:r>
              <a:rPr lang="ru-RU" dirty="0" err="1"/>
              <a:t>КЗпП</a:t>
            </a:r>
            <a:r>
              <a:rPr lang="ru-RU" dirty="0"/>
              <a:t>.</a:t>
            </a:r>
          </a:p>
          <a:p>
            <a:r>
              <a:rPr lang="ru-RU" dirty="0" err="1"/>
              <a:t>Однак</a:t>
            </a:r>
            <a:r>
              <a:rPr lang="ru-RU" dirty="0"/>
              <a:t> при </a:t>
            </a:r>
            <a:r>
              <a:rPr lang="ru-RU" dirty="0" err="1"/>
              <a:t>утриманні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виходили</a:t>
            </a:r>
            <a:r>
              <a:rPr lang="ru-RU" dirty="0"/>
              <a:t> за </a:t>
            </a:r>
            <a:r>
              <a:rPr lang="ru-RU" dirty="0" err="1"/>
              <a:t>обмеження</a:t>
            </a:r>
            <a:r>
              <a:rPr lang="ru-RU" dirty="0"/>
              <a:t> –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утримань</a:t>
            </a:r>
            <a:r>
              <a:rPr lang="ru-RU" dirty="0"/>
              <a:t> при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виплаті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 при </a:t>
            </a:r>
            <a:r>
              <a:rPr lang="ru-RU" dirty="0" err="1"/>
              <a:t>стягненні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на </a:t>
            </a:r>
            <a:r>
              <a:rPr lang="ru-RU" b="1" dirty="0" err="1"/>
              <a:t>неповнолітніх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b="1" dirty="0"/>
              <a:t>70 %</a:t>
            </a:r>
            <a:r>
              <a:rPr lang="ru-RU" dirty="0"/>
              <a:t> (</a:t>
            </a:r>
            <a:r>
              <a:rPr lang="ru-RU" dirty="0" err="1"/>
              <a:t>абз</a:t>
            </a:r>
            <a:r>
              <a:rPr lang="ru-RU" dirty="0"/>
              <a:t>. 3 ст. 128 </a:t>
            </a:r>
            <a:r>
              <a:rPr lang="ru-RU" dirty="0" err="1"/>
              <a:t>КЗпП</a:t>
            </a:r>
            <a:r>
              <a:rPr lang="ru-RU" dirty="0"/>
              <a:t>, ст. 70 </a:t>
            </a:r>
            <a:r>
              <a:rPr lang="ru-RU" dirty="0">
                <a:hlinkClick r:id="rId2"/>
              </a:rPr>
              <a:t>Закону №1404</a:t>
            </a:r>
            <a:r>
              <a:rPr lang="ru-RU" dirty="0"/>
              <a:t>), а на </a:t>
            </a:r>
            <a:r>
              <a:rPr lang="ru-RU" dirty="0" err="1"/>
              <a:t>повнолітніх</a:t>
            </a:r>
            <a:r>
              <a:rPr lang="ru-RU" dirty="0"/>
              <a:t> – 50% (</a:t>
            </a:r>
            <a:r>
              <a:rPr lang="ru-RU" dirty="0" err="1"/>
              <a:t>абз</a:t>
            </a:r>
            <a:r>
              <a:rPr lang="ru-RU" dirty="0"/>
              <a:t>. 2 ст. 128 </a:t>
            </a:r>
            <a:r>
              <a:rPr lang="ru-RU" dirty="0" err="1">
                <a:hlinkClick r:id="rId3"/>
              </a:rPr>
              <a:t>КЗпП</a:t>
            </a:r>
            <a:r>
              <a:rPr lang="ru-RU" dirty="0"/>
              <a:t>).  Особливо </a:t>
            </a:r>
            <a:r>
              <a:rPr lang="ru-RU" dirty="0" err="1"/>
              <a:t>обережним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бути,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. Даний </a:t>
            </a:r>
            <a:r>
              <a:rPr lang="ru-RU" dirty="0" err="1"/>
              <a:t>відсоток</a:t>
            </a:r>
            <a:r>
              <a:rPr lang="ru-RU" dirty="0"/>
              <a:t> (50%/70%) </a:t>
            </a:r>
            <a:r>
              <a:rPr lang="ru-RU" dirty="0" err="1"/>
              <a:t>розраховується</a:t>
            </a:r>
            <a:r>
              <a:rPr lang="ru-RU" dirty="0"/>
              <a:t> з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за </a:t>
            </a:r>
            <a:r>
              <a:rPr lang="ru-RU" dirty="0" err="1"/>
              <a:t>мінусом</a:t>
            </a:r>
            <a:r>
              <a:rPr lang="ru-RU" dirty="0"/>
              <a:t> ПДФО та ВЗ. </a:t>
            </a:r>
            <a:r>
              <a:rPr lang="ru-RU" dirty="0" err="1"/>
              <a:t>Якщо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 не </a:t>
            </a:r>
            <a:r>
              <a:rPr lang="ru-RU" dirty="0" err="1"/>
              <a:t>вистачає</a:t>
            </a:r>
            <a:r>
              <a:rPr lang="ru-RU" dirty="0"/>
              <a:t>, то </a:t>
            </a:r>
            <a:r>
              <a:rPr lang="ru-RU" dirty="0" err="1"/>
              <a:t>нараховується</a:t>
            </a:r>
            <a:r>
              <a:rPr lang="ru-RU" dirty="0"/>
              <a:t> борг по </a:t>
            </a:r>
            <a:r>
              <a:rPr lang="ru-RU" dirty="0" err="1"/>
              <a:t>аліментах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Бухгалтерський облік аліментів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Базою </a:t>
            </a:r>
            <a:r>
              <a:rPr lang="ru-RU" dirty="0" err="1"/>
              <a:t>нарахування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є сума </a:t>
            </a:r>
            <a:r>
              <a:rPr lang="ru-RU" dirty="0" err="1"/>
              <a:t>зарплати</a:t>
            </a:r>
            <a:r>
              <a:rPr lang="ru-RU" dirty="0"/>
              <a:t> за </a:t>
            </a:r>
            <a:r>
              <a:rPr lang="ru-RU" dirty="0" err="1"/>
              <a:t>мінусом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і </a:t>
            </a:r>
            <a:r>
              <a:rPr lang="ru-RU" dirty="0" err="1"/>
              <a:t>зборів</a:t>
            </a:r>
            <a:r>
              <a:rPr lang="ru-RU" dirty="0"/>
              <a:t>. Таким чином,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не </a:t>
            </a:r>
            <a:r>
              <a:rPr lang="ru-RU" dirty="0" err="1"/>
              <a:t>фіксовані</a:t>
            </a:r>
            <a:r>
              <a:rPr lang="ru-RU" dirty="0"/>
              <a:t>, а </a:t>
            </a:r>
            <a:r>
              <a:rPr lang="ru-RU" dirty="0" err="1"/>
              <a:t>встановлені</a:t>
            </a:r>
            <a:r>
              <a:rPr lang="ru-RU" dirty="0"/>
              <a:t> як % </a:t>
            </a:r>
            <a:r>
              <a:rPr lang="ru-RU" dirty="0" err="1"/>
              <a:t>від</a:t>
            </a:r>
            <a:r>
              <a:rPr lang="ru-RU" dirty="0"/>
              <a:t> доходу </a:t>
            </a:r>
            <a:r>
              <a:rPr lang="ru-RU" dirty="0" err="1"/>
              <a:t>працівника</a:t>
            </a:r>
            <a:r>
              <a:rPr lang="ru-RU" dirty="0"/>
              <a:t>, то  вони </a:t>
            </a:r>
            <a:r>
              <a:rPr lang="ru-RU" dirty="0" err="1"/>
              <a:t>розраховуються</a:t>
            </a:r>
            <a:r>
              <a:rPr lang="ru-RU" dirty="0"/>
              <a:t> за формулою:</a:t>
            </a:r>
          </a:p>
          <a:p>
            <a:r>
              <a:rPr lang="ru-RU" b="1" dirty="0" err="1"/>
              <a:t>Аліменти</a:t>
            </a:r>
            <a:r>
              <a:rPr lang="ru-RU" b="1" dirty="0"/>
              <a:t> = (Зарплата та </a:t>
            </a:r>
            <a:r>
              <a:rPr lang="ru-RU" b="1" dirty="0" err="1"/>
              <a:t>прирівняні</a:t>
            </a:r>
            <a:r>
              <a:rPr lang="ru-RU" b="1" dirty="0"/>
              <a:t> доходи – ПДФО – </a:t>
            </a:r>
            <a:r>
              <a:rPr lang="ru-RU" b="1" dirty="0" err="1"/>
              <a:t>Військовий</a:t>
            </a:r>
            <a:r>
              <a:rPr lang="ru-RU" b="1" dirty="0"/>
              <a:t> </a:t>
            </a:r>
            <a:r>
              <a:rPr lang="ru-RU" b="1" dirty="0" err="1"/>
              <a:t>збір</a:t>
            </a:r>
            <a:r>
              <a:rPr lang="ru-RU" b="1" dirty="0"/>
              <a:t>) × % </a:t>
            </a:r>
            <a:r>
              <a:rPr lang="ru-RU" b="1" dirty="0" err="1" smtClean="0"/>
              <a:t>аліментів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Бухгалтерський облік аліментів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поштові</a:t>
            </a:r>
            <a:r>
              <a:rPr lang="ru-RU" dirty="0"/>
              <a:t> (</a:t>
            </a:r>
            <a:r>
              <a:rPr lang="ru-RU" dirty="0" err="1"/>
              <a:t>банківські</a:t>
            </a:r>
            <a:r>
              <a:rPr lang="ru-RU" dirty="0"/>
              <a:t>)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оплачує</a:t>
            </a:r>
            <a:r>
              <a:rPr lang="ru-RU" dirty="0"/>
              <a:t> </a:t>
            </a:r>
            <a:r>
              <a:rPr lang="ru-RU" dirty="0" err="1"/>
              <a:t>платник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,  </a:t>
            </a:r>
            <a:r>
              <a:rPr lang="ru-RU" dirty="0" err="1"/>
              <a:t>тобто</a:t>
            </a:r>
            <a:r>
              <a:rPr lang="ru-RU" dirty="0"/>
              <a:t> бухгалтер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стягувати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на оплату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банківського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поштового</a:t>
            </a:r>
            <a:r>
              <a:rPr lang="ru-RU" dirty="0"/>
              <a:t> </a:t>
            </a:r>
            <a:r>
              <a:rPr lang="ru-RU" dirty="0" err="1"/>
              <a:t>переказу</a:t>
            </a:r>
            <a:r>
              <a:rPr lang="ru-RU" dirty="0"/>
              <a:t> грошей.</a:t>
            </a:r>
          </a:p>
          <a:p>
            <a:r>
              <a:rPr lang="ru-RU" dirty="0" err="1"/>
              <a:t>Перерахувати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треба </a:t>
            </a:r>
            <a:r>
              <a:rPr lang="ru-RU" dirty="0" err="1"/>
              <a:t>протягом</a:t>
            </a:r>
            <a:r>
              <a:rPr lang="ru-RU" dirty="0"/>
              <a:t> 3-х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їхнього</a:t>
            </a:r>
            <a:r>
              <a:rPr lang="ru-RU" dirty="0"/>
              <a:t> </a:t>
            </a:r>
            <a:r>
              <a:rPr lang="ru-RU" dirty="0" err="1">
                <a:hlinkClick r:id="rId2" action="ppaction://hlinkfile"/>
              </a:rPr>
              <a:t>утримання</a:t>
            </a:r>
            <a:r>
              <a:rPr lang="ru-RU" dirty="0">
                <a:hlinkClick r:id="rId2" action="ppaction://hlinkfile"/>
              </a:rPr>
              <a:t> з </a:t>
            </a:r>
            <a:r>
              <a:rPr lang="ru-RU" dirty="0" err="1">
                <a:hlinkClick r:id="rId2" action="ppaction://hlinkfile"/>
              </a:rPr>
              <a:t>зарплати</a:t>
            </a:r>
            <a:r>
              <a:rPr lang="ru-RU" dirty="0"/>
              <a:t> (ч. 2 ст. 187 СКУ). </a:t>
            </a:r>
            <a:r>
              <a:rPr lang="ru-RU" dirty="0" err="1"/>
              <a:t>Примусові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 </a:t>
            </a:r>
            <a:r>
              <a:rPr lang="ru-RU" dirty="0" err="1"/>
              <a:t>перераховуються</a:t>
            </a:r>
            <a:r>
              <a:rPr lang="ru-RU" dirty="0"/>
              <a:t> </a:t>
            </a:r>
            <a:r>
              <a:rPr lang="ru-RU" b="1" dirty="0" err="1"/>
              <a:t>виконавчій</a:t>
            </a:r>
            <a:r>
              <a:rPr lang="ru-RU" b="1" dirty="0"/>
              <a:t> </a:t>
            </a:r>
            <a:r>
              <a:rPr lang="ru-RU" b="1" dirty="0" err="1"/>
              <a:t>службі</a:t>
            </a:r>
            <a:r>
              <a:rPr lang="ru-RU" dirty="0"/>
              <a:t> (</a:t>
            </a:r>
            <a:r>
              <a:rPr lang="ru-RU" dirty="0" err="1"/>
              <a:t>рахунок</a:t>
            </a:r>
            <a:r>
              <a:rPr lang="ru-RU" dirty="0"/>
              <a:t> органу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приватного </a:t>
            </a:r>
            <a:r>
              <a:rPr lang="ru-RU" dirty="0" err="1"/>
              <a:t>виконавця</a:t>
            </a:r>
            <a:r>
              <a:rPr lang="ru-RU" dirty="0"/>
              <a:t>, ч. 1 ст. 69 Закону № 1404). </a:t>
            </a:r>
            <a:r>
              <a:rPr lang="ru-RU" dirty="0" err="1"/>
              <a:t>Одержувачу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перераховуються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дня (ч. 2 ст. 47 Закону № 1404).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аліменти</a:t>
            </a:r>
            <a:r>
              <a:rPr lang="ru-RU" dirty="0"/>
              <a:t> </a:t>
            </a:r>
            <a:r>
              <a:rPr lang="ru-RU" dirty="0" err="1"/>
              <a:t>утримуються</a:t>
            </a:r>
            <a:r>
              <a:rPr lang="ru-RU" dirty="0"/>
              <a:t> за </a:t>
            </a:r>
            <a:r>
              <a:rPr lang="ru-RU" dirty="0" err="1"/>
              <a:t>добровільною</a:t>
            </a:r>
            <a:r>
              <a:rPr lang="ru-RU" dirty="0"/>
              <a:t> </a:t>
            </a:r>
            <a:r>
              <a:rPr lang="ru-RU" dirty="0" err="1"/>
              <a:t>заявою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– </a:t>
            </a:r>
            <a:r>
              <a:rPr lang="ru-RU" dirty="0" err="1"/>
              <a:t>тоді</a:t>
            </a:r>
            <a:r>
              <a:rPr lang="ru-RU" dirty="0"/>
              <a:t> на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одержувача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указаний у </a:t>
            </a:r>
            <a:r>
              <a:rPr lang="ru-RU" dirty="0" err="1"/>
              <a:t>заяві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поштовим</a:t>
            </a:r>
            <a:r>
              <a:rPr lang="ru-RU" dirty="0"/>
              <a:t> </a:t>
            </a:r>
            <a:r>
              <a:rPr lang="ru-RU" dirty="0" err="1"/>
              <a:t>переказом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Розрахунок аліментів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Приклад 1. </a:t>
            </a:r>
            <a:r>
              <a:rPr lang="ru-RU" b="1" dirty="0" err="1"/>
              <a:t>Розрахунок</a:t>
            </a:r>
            <a:r>
              <a:rPr lang="ru-RU" b="1" dirty="0"/>
              <a:t> </a:t>
            </a:r>
            <a:r>
              <a:rPr lang="ru-RU" b="1" dirty="0" err="1"/>
              <a:t>аліментів</a:t>
            </a:r>
            <a:r>
              <a:rPr lang="ru-RU" b="1" dirty="0"/>
              <a:t>.</a:t>
            </a:r>
            <a:r>
              <a:rPr lang="ru-RU" dirty="0"/>
              <a:t> Менеджер є </a:t>
            </a:r>
            <a:r>
              <a:rPr lang="ru-RU" dirty="0" err="1"/>
              <a:t>платником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25%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.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утримань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нараховано</a:t>
            </a:r>
            <a:r>
              <a:rPr lang="ru-RU" dirty="0"/>
              <a:t> 8000 </a:t>
            </a:r>
            <a:r>
              <a:rPr lang="ru-RU" dirty="0" err="1"/>
              <a:t>заробітної</a:t>
            </a:r>
            <a:r>
              <a:rPr lang="ru-RU" dirty="0"/>
              <a:t> плати та 1000 </a:t>
            </a:r>
            <a:r>
              <a:rPr lang="ru-RU" dirty="0" err="1"/>
              <a:t>грн</a:t>
            </a:r>
            <a:r>
              <a:rPr lang="ru-RU" dirty="0"/>
              <a:t> </a:t>
            </a:r>
            <a:r>
              <a:rPr lang="ru-RU" dirty="0" err="1"/>
              <a:t>лікарняних</a:t>
            </a:r>
            <a:r>
              <a:rPr lang="ru-RU" dirty="0"/>
              <a:t>. </a:t>
            </a:r>
            <a:r>
              <a:rPr lang="ru-RU" dirty="0" err="1"/>
              <a:t>Вважаємо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ПСП «на </a:t>
            </a:r>
            <a:r>
              <a:rPr lang="ru-RU" dirty="0" err="1"/>
              <a:t>дітей</a:t>
            </a:r>
            <a:r>
              <a:rPr lang="ru-RU" dirty="0"/>
              <a:t>» </a:t>
            </a:r>
            <a:r>
              <a:rPr lang="ru-RU" dirty="0" err="1"/>
              <a:t>працівник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утримуємо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:</a:t>
            </a:r>
          </a:p>
          <a:p>
            <a:r>
              <a:rPr lang="ru-RU" dirty="0"/>
              <a:t>ПДФО: (8000+1000)×0,18 = 1620 грн.</a:t>
            </a:r>
          </a:p>
          <a:p>
            <a:r>
              <a:rPr lang="ru-RU" dirty="0"/>
              <a:t>ВЗ: (8000+1000)×0,015 = 135 грн.</a:t>
            </a:r>
          </a:p>
          <a:p>
            <a:r>
              <a:rPr lang="ru-RU" dirty="0" err="1"/>
              <a:t>Розраховуємо</a:t>
            </a:r>
            <a:r>
              <a:rPr lang="ru-RU" dirty="0"/>
              <a:t> </a:t>
            </a:r>
            <a:r>
              <a:rPr lang="ru-RU" dirty="0" err="1"/>
              <a:t>аліменти</a:t>
            </a:r>
            <a:r>
              <a:rPr lang="ru-RU" dirty="0"/>
              <a:t>:  (8000+1000 –1620 –135)×0,25 = 1811,25 грн.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поштового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 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за 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(нехай </a:t>
            </a:r>
            <a:r>
              <a:rPr lang="ru-RU" dirty="0" err="1"/>
              <a:t>це</a:t>
            </a:r>
            <a:r>
              <a:rPr lang="ru-RU" dirty="0"/>
              <a:t> буде 0,05% </a:t>
            </a:r>
            <a:r>
              <a:rPr lang="ru-RU" dirty="0" err="1"/>
              <a:t>умовно</a:t>
            </a:r>
            <a:r>
              <a:rPr lang="ru-RU" dirty="0"/>
              <a:t>): 1811,25×0,005 = 9,06 грн.</a:t>
            </a:r>
          </a:p>
          <a:p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менеджеру буде </a:t>
            </a:r>
            <a:r>
              <a:rPr lang="ru-RU" dirty="0" err="1"/>
              <a:t>виплачена</a:t>
            </a:r>
            <a:r>
              <a:rPr lang="ru-RU" dirty="0"/>
              <a:t> зарплата за </a:t>
            </a:r>
            <a:r>
              <a:rPr lang="ru-RU" dirty="0" err="1"/>
              <a:t>місяць</a:t>
            </a:r>
            <a:r>
              <a:rPr lang="ru-RU" dirty="0"/>
              <a:t>: 8000 + 1000 – 1620 – 135 – 1811,25 – 9,06 = 5424,69 грн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3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937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Розрахунок аліментів</a:t>
            </a:r>
            <a:endParaRPr lang="uk-UA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25" y="1985818"/>
            <a:ext cx="9603719" cy="3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21" y="286328"/>
            <a:ext cx="9116612" cy="56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96" y="1219201"/>
            <a:ext cx="10795454" cy="35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25" y="341745"/>
            <a:ext cx="9778347" cy="56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ВИДИ АЛІМЕНТІВ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65684"/>
            <a:ext cx="10058400" cy="187060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hlinkClick r:id="rId2"/>
              </a:rPr>
              <a:t>1) </a:t>
            </a:r>
            <a:r>
              <a:rPr lang="ru-RU" sz="2400" b="1" dirty="0" err="1" smtClean="0">
                <a:hlinkClick r:id="rId2"/>
              </a:rPr>
              <a:t>аліментів</a:t>
            </a:r>
            <a:r>
              <a:rPr lang="ru-RU" sz="2400" b="1" dirty="0" smtClean="0">
                <a:hlinkClick r:id="rId2"/>
              </a:rPr>
              <a:t> </a:t>
            </a:r>
            <a:r>
              <a:rPr lang="ru-RU" sz="2400" b="1" dirty="0">
                <a:hlinkClick r:id="rId2"/>
              </a:rPr>
              <a:t>на </a:t>
            </a:r>
            <a:r>
              <a:rPr lang="ru-RU" sz="2400" b="1" dirty="0" err="1" smtClean="0">
                <a:hlinkClick r:id="rId2"/>
              </a:rPr>
              <a:t>утримання</a:t>
            </a:r>
            <a:r>
              <a:rPr lang="ru-RU" sz="2400" b="1" dirty="0" smtClean="0">
                <a:hlinkClick r:id="rId2"/>
              </a:rPr>
              <a:t> </a:t>
            </a:r>
            <a:r>
              <a:rPr lang="ru-RU" sz="2400" b="1" dirty="0" err="1" smtClean="0">
                <a:hlinkClick r:id="rId2"/>
              </a:rPr>
              <a:t>дітей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r>
              <a:rPr lang="ru-RU" sz="2400" b="1" dirty="0" smtClean="0"/>
              <a:t>2) </a:t>
            </a:r>
            <a:r>
              <a:rPr lang="ru-RU" sz="2400" b="1" dirty="0" err="1" smtClean="0"/>
              <a:t>аліменти</a:t>
            </a:r>
            <a:r>
              <a:rPr lang="ru-RU" sz="2400" dirty="0"/>
              <a:t> </a:t>
            </a:r>
            <a:r>
              <a:rPr lang="ru-RU" sz="2400" b="1" dirty="0"/>
              <a:t>на </a:t>
            </a:r>
            <a:r>
              <a:rPr lang="ru-RU" sz="2400" b="1" dirty="0" err="1"/>
              <a:t>утримання</a:t>
            </a:r>
            <a:r>
              <a:rPr lang="ru-RU" sz="2400" b="1" dirty="0"/>
              <a:t> </a:t>
            </a:r>
            <a:r>
              <a:rPr lang="ru-RU" sz="2400" b="1" dirty="0" err="1"/>
              <a:t>непрацездатних</a:t>
            </a:r>
            <a:r>
              <a:rPr lang="ru-RU" sz="2400" b="1" dirty="0"/>
              <a:t> </a:t>
            </a:r>
            <a:r>
              <a:rPr lang="ru-RU" sz="2400" b="1" dirty="0" err="1"/>
              <a:t>батьків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дружини</a:t>
            </a:r>
            <a:r>
              <a:rPr lang="ru-RU" sz="2400" b="1" dirty="0"/>
              <a:t> (</a:t>
            </a:r>
            <a:r>
              <a:rPr lang="ru-RU" sz="2400" b="1" dirty="0" err="1"/>
              <a:t>чоловіка</a:t>
            </a:r>
            <a:r>
              <a:rPr lang="ru-RU" sz="2400" b="1" dirty="0"/>
              <a:t>).</a:t>
            </a:r>
            <a:r>
              <a:rPr lang="ru-RU" sz="2400" dirty="0"/>
              <a:t> </a:t>
            </a:r>
            <a:r>
              <a:rPr lang="ru-RU" sz="2400" dirty="0" err="1"/>
              <a:t>Наприклад</a:t>
            </a:r>
            <a:r>
              <a:rPr lang="ru-RU" sz="2400" dirty="0"/>
              <a:t>, при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пенсійного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встановленні</a:t>
            </a:r>
            <a:r>
              <a:rPr lang="ru-RU" sz="2400" dirty="0"/>
              <a:t> </a:t>
            </a:r>
            <a:r>
              <a:rPr lang="ru-RU" sz="2400" dirty="0" err="1"/>
              <a:t>інвалідності</a:t>
            </a:r>
            <a:r>
              <a:rPr lang="ru-RU" sz="2400" dirty="0"/>
              <a:t> І-ІІІ </a:t>
            </a:r>
            <a:r>
              <a:rPr lang="ru-RU" sz="2400" dirty="0" err="1"/>
              <a:t>групи</a:t>
            </a:r>
            <a:r>
              <a:rPr lang="ru-RU" sz="2400" dirty="0"/>
              <a:t> (ч. 2, ч. 3 ст. 75 СКУ). 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7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8160"/>
          </a:xfrm>
        </p:spPr>
        <p:txBody>
          <a:bodyPr>
            <a:normAutofit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455" y="1727201"/>
            <a:ext cx="11379200" cy="433185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ru-RU" sz="1500" b="1" dirty="0" err="1" smtClean="0"/>
              <a:t>аліменти</a:t>
            </a:r>
            <a:r>
              <a:rPr lang="ru-RU" sz="1500" b="1" dirty="0" smtClean="0"/>
              <a:t> </a:t>
            </a:r>
            <a:r>
              <a:rPr lang="ru-RU" sz="1500" b="1" dirty="0"/>
              <a:t>є </a:t>
            </a:r>
            <a:r>
              <a:rPr lang="ru-RU" sz="1500" b="1" dirty="0" err="1"/>
              <a:t>власністю</a:t>
            </a:r>
            <a:r>
              <a:rPr lang="ru-RU" sz="1500" b="1" dirty="0"/>
              <a:t> </a:t>
            </a:r>
            <a:r>
              <a:rPr lang="ru-RU" sz="1500" b="1" dirty="0" err="1"/>
              <a:t>дитини</a:t>
            </a:r>
            <a:r>
              <a:rPr lang="ru-RU" sz="1500" b="1" dirty="0"/>
              <a:t> </a:t>
            </a:r>
            <a:r>
              <a:rPr lang="ru-RU" sz="1500" dirty="0"/>
              <a:t>(ч. 1 ст. 179 СКУ). </a:t>
            </a:r>
            <a:r>
              <a:rPr lang="ru-RU" sz="1500" dirty="0" err="1"/>
              <a:t>Це</a:t>
            </a:r>
            <a:r>
              <a:rPr lang="ru-RU" sz="1500" dirty="0"/>
              <a:t> значить,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отримувач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право на </a:t>
            </a:r>
            <a:r>
              <a:rPr lang="ru-RU" sz="1500" dirty="0" err="1"/>
              <a:t>отримання</a:t>
            </a:r>
            <a:r>
              <a:rPr lang="ru-RU" sz="1500" dirty="0"/>
              <a:t> та </a:t>
            </a:r>
            <a:r>
              <a:rPr lang="ru-RU" sz="1500" dirty="0" err="1"/>
              <a:t>розпорядження</a:t>
            </a:r>
            <a:r>
              <a:rPr lang="ru-RU" sz="1500" dirty="0"/>
              <a:t> ними </a:t>
            </a:r>
            <a:r>
              <a:rPr lang="ru-RU" sz="1500" dirty="0" err="1"/>
              <a:t>лише</a:t>
            </a:r>
            <a:r>
              <a:rPr lang="ru-RU" sz="1500" dirty="0"/>
              <a:t> в </a:t>
            </a:r>
            <a:r>
              <a:rPr lang="ru-RU" sz="1500" dirty="0" err="1"/>
              <a:t>інтересах</a:t>
            </a:r>
            <a:r>
              <a:rPr lang="ru-RU" sz="1500" dirty="0"/>
              <a:t> та </a:t>
            </a:r>
            <a:r>
              <a:rPr lang="ru-RU" sz="1500" dirty="0" err="1"/>
              <a:t>від</a:t>
            </a:r>
            <a:r>
              <a:rPr lang="ru-RU" sz="1500" dirty="0"/>
              <a:t> </a:t>
            </a:r>
            <a:r>
              <a:rPr lang="ru-RU" sz="1500" dirty="0" err="1"/>
              <a:t>імені</a:t>
            </a:r>
            <a:r>
              <a:rPr lang="ru-RU" sz="1500" dirty="0"/>
              <a:t> </a:t>
            </a:r>
            <a:r>
              <a:rPr lang="ru-RU" sz="1500" dirty="0" err="1"/>
              <a:t>дитини</a:t>
            </a:r>
            <a:r>
              <a:rPr lang="ru-RU" sz="1500" dirty="0"/>
              <a:t>. </a:t>
            </a:r>
            <a:r>
              <a:rPr lang="ru-RU" sz="1500" dirty="0" err="1"/>
              <a:t>Дитина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право </a:t>
            </a:r>
            <a:r>
              <a:rPr lang="ru-RU" sz="1500" dirty="0" err="1"/>
              <a:t>брати</a:t>
            </a:r>
            <a:r>
              <a:rPr lang="ru-RU" sz="1500" dirty="0"/>
              <a:t> участь у </a:t>
            </a:r>
            <a:r>
              <a:rPr lang="ru-RU" sz="1500" dirty="0" err="1"/>
              <a:t>розпорядженні</a:t>
            </a:r>
            <a:r>
              <a:rPr lang="ru-RU" sz="1500" dirty="0"/>
              <a:t> </a:t>
            </a:r>
            <a:r>
              <a:rPr lang="ru-RU" sz="1500" dirty="0" err="1"/>
              <a:t>аліментами</a:t>
            </a:r>
            <a:r>
              <a:rPr lang="ru-RU" sz="1500" dirty="0"/>
              <a:t>, коли </a:t>
            </a:r>
            <a:r>
              <a:rPr lang="ru-RU" sz="1500" dirty="0" err="1"/>
              <a:t>стає</a:t>
            </a:r>
            <a:r>
              <a:rPr lang="ru-RU" sz="1500" dirty="0"/>
              <a:t> </a:t>
            </a:r>
            <a:r>
              <a:rPr lang="ru-RU" sz="1500" b="1" dirty="0" err="1"/>
              <a:t>неповнолітньою</a:t>
            </a:r>
            <a:r>
              <a:rPr lang="ru-RU" sz="1500" dirty="0"/>
              <a:t>, </a:t>
            </a:r>
            <a:r>
              <a:rPr lang="ru-RU" sz="1500" dirty="0" err="1"/>
              <a:t>тобто</a:t>
            </a:r>
            <a:r>
              <a:rPr lang="ru-RU" sz="1500" dirty="0"/>
              <a:t> </a:t>
            </a:r>
            <a:r>
              <a:rPr lang="ru-RU" sz="1500" dirty="0" err="1"/>
              <a:t>досягає</a:t>
            </a:r>
            <a:r>
              <a:rPr lang="ru-RU" sz="1500" dirty="0"/>
              <a:t> </a:t>
            </a:r>
            <a:r>
              <a:rPr lang="ru-RU" sz="1500" b="1" dirty="0" err="1"/>
              <a:t>віку</a:t>
            </a:r>
            <a:r>
              <a:rPr lang="ru-RU" sz="1500" b="1" dirty="0"/>
              <a:t> 14 </a:t>
            </a:r>
            <a:r>
              <a:rPr lang="ru-RU" sz="1500" b="1" dirty="0" err="1"/>
              <a:t>років</a:t>
            </a:r>
            <a:r>
              <a:rPr lang="ru-RU" sz="1500" dirty="0"/>
              <a:t> (ч. 2 ст. 179 СКУ, ч. 2 ст. 6 СКУ). У </a:t>
            </a:r>
            <a:r>
              <a:rPr lang="ru-RU" sz="1500" dirty="0" err="1"/>
              <a:t>цьому</a:t>
            </a:r>
            <a:r>
              <a:rPr lang="ru-RU" sz="1500" dirty="0"/>
              <a:t> </a:t>
            </a:r>
            <a:r>
              <a:rPr lang="ru-RU" sz="1500" dirty="0" err="1"/>
              <a:t>віці</a:t>
            </a:r>
            <a:r>
              <a:rPr lang="ru-RU" sz="1500" dirty="0"/>
              <a:t> </a:t>
            </a:r>
            <a:r>
              <a:rPr lang="ru-RU" sz="1500" dirty="0" err="1"/>
              <a:t>дитина</a:t>
            </a:r>
            <a:r>
              <a:rPr lang="ru-RU" sz="1500" dirty="0"/>
              <a:t>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навіть</a:t>
            </a:r>
            <a:r>
              <a:rPr lang="ru-RU" sz="1500" dirty="0"/>
              <a:t> </a:t>
            </a:r>
            <a:r>
              <a:rPr lang="ru-RU" sz="1500" dirty="0" err="1"/>
              <a:t>самостійно</a:t>
            </a:r>
            <a:r>
              <a:rPr lang="ru-RU" sz="1500" dirty="0"/>
              <a:t> </a:t>
            </a:r>
            <a:r>
              <a:rPr lang="ru-RU" sz="1500" dirty="0" err="1"/>
              <a:t>звернутися</a:t>
            </a:r>
            <a:r>
              <a:rPr lang="ru-RU" sz="1500" dirty="0"/>
              <a:t> до </a:t>
            </a:r>
            <a:r>
              <a:rPr lang="ru-RU" sz="1500" dirty="0" smtClean="0"/>
              <a:t>суду;</a:t>
            </a:r>
            <a:endParaRPr lang="ru-RU" sz="15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500" b="1" dirty="0" err="1"/>
              <a:t>одержувач</a:t>
            </a:r>
            <a:r>
              <a:rPr lang="ru-RU" sz="1500" b="1" dirty="0"/>
              <a:t> </a:t>
            </a:r>
            <a:r>
              <a:rPr lang="ru-RU" sz="1500" b="1" dirty="0" err="1"/>
              <a:t>аліментів</a:t>
            </a:r>
            <a:r>
              <a:rPr lang="ru-RU" sz="1500" b="1" dirty="0"/>
              <a:t>, з </a:t>
            </a:r>
            <a:r>
              <a:rPr lang="ru-RU" sz="1500" b="1" dirty="0" err="1"/>
              <a:t>яким</a:t>
            </a:r>
            <a:r>
              <a:rPr lang="ru-RU" sz="1500" b="1" dirty="0"/>
              <a:t> </a:t>
            </a:r>
            <a:r>
              <a:rPr lang="ru-RU" sz="1500" b="1" dirty="0" err="1"/>
              <a:t>проживає</a:t>
            </a:r>
            <a:r>
              <a:rPr lang="ru-RU" sz="1500" b="1" dirty="0"/>
              <a:t> </a:t>
            </a:r>
            <a:r>
              <a:rPr lang="ru-RU" sz="1500" b="1" dirty="0" err="1"/>
              <a:t>дитина</a:t>
            </a:r>
            <a:r>
              <a:rPr lang="ru-RU" sz="1500" b="1" dirty="0"/>
              <a:t>, зараз </a:t>
            </a:r>
            <a:r>
              <a:rPr lang="ru-RU" sz="1500" b="1" dirty="0" err="1"/>
              <a:t>має</a:t>
            </a:r>
            <a:r>
              <a:rPr lang="ru-RU" sz="1500" b="1" dirty="0"/>
              <a:t> право </a:t>
            </a:r>
            <a:r>
              <a:rPr lang="ru-RU" sz="1500" b="1" dirty="0" err="1"/>
              <a:t>самостійно</a:t>
            </a:r>
            <a:r>
              <a:rPr lang="ru-RU" sz="1500" b="1" dirty="0"/>
              <a:t> </a:t>
            </a:r>
            <a:r>
              <a:rPr lang="ru-RU" sz="1500" b="1" dirty="0" err="1"/>
              <a:t>обирати</a:t>
            </a:r>
            <a:r>
              <a:rPr lang="ru-RU" sz="1500" b="1" dirty="0"/>
              <a:t> </a:t>
            </a:r>
            <a:r>
              <a:rPr lang="ru-RU" sz="1500" b="1" dirty="0" err="1"/>
              <a:t>спосіб</a:t>
            </a:r>
            <a:r>
              <a:rPr lang="ru-RU" sz="1500" b="1" dirty="0"/>
              <a:t> </a:t>
            </a:r>
            <a:r>
              <a:rPr lang="ru-RU" sz="1500" b="1" dirty="0" err="1"/>
              <a:t>їхнього</a:t>
            </a:r>
            <a:r>
              <a:rPr lang="ru-RU" sz="1500" b="1" dirty="0"/>
              <a:t> </a:t>
            </a:r>
            <a:r>
              <a:rPr lang="ru-RU" sz="1500" b="1" dirty="0" err="1"/>
              <a:t>стягнення</a:t>
            </a:r>
            <a:r>
              <a:rPr lang="ru-RU" sz="1500" b="1" dirty="0"/>
              <a:t> </a:t>
            </a:r>
            <a:r>
              <a:rPr lang="ru-RU" sz="1500" dirty="0"/>
              <a:t>(ч. 3 ст. 181 СКУ). </a:t>
            </a:r>
            <a:r>
              <a:rPr lang="ru-RU" sz="1500" dirty="0" err="1"/>
              <a:t>Це</a:t>
            </a:r>
            <a:r>
              <a:rPr lang="ru-RU" sz="1500" dirty="0"/>
              <a:t> </a:t>
            </a:r>
            <a:r>
              <a:rPr lang="ru-RU" sz="1500" b="1" dirty="0" err="1"/>
              <a:t>фіксована</a:t>
            </a:r>
            <a:r>
              <a:rPr lang="ru-RU" sz="1500" b="1" dirty="0"/>
              <a:t> </a:t>
            </a:r>
            <a:r>
              <a:rPr lang="ru-RU" sz="1500" b="1" dirty="0" err="1"/>
              <a:t>грошова</a:t>
            </a:r>
            <a:r>
              <a:rPr lang="ru-RU" sz="1500" b="1" dirty="0"/>
              <a:t> сума</a:t>
            </a:r>
            <a:r>
              <a:rPr lang="ru-RU" sz="1500" dirty="0"/>
              <a:t> </a:t>
            </a:r>
            <a:r>
              <a:rPr lang="ru-RU" sz="1500" dirty="0" err="1"/>
              <a:t>чи</a:t>
            </a:r>
            <a:r>
              <a:rPr lang="ru-RU" sz="1500" dirty="0"/>
              <a:t> </a:t>
            </a:r>
            <a:r>
              <a:rPr lang="ru-RU" sz="1500" b="1" dirty="0" err="1"/>
              <a:t>певний</a:t>
            </a:r>
            <a:r>
              <a:rPr lang="ru-RU" sz="1500" b="1" dirty="0"/>
              <a:t> </a:t>
            </a:r>
            <a:r>
              <a:rPr lang="ru-RU" sz="1500" b="1" dirty="0" err="1"/>
              <a:t>відсоток</a:t>
            </a:r>
            <a:r>
              <a:rPr lang="ru-RU" sz="1500" dirty="0"/>
              <a:t> </a:t>
            </a:r>
            <a:r>
              <a:rPr lang="ru-RU" sz="1500" dirty="0" err="1"/>
              <a:t>від</a:t>
            </a:r>
            <a:r>
              <a:rPr lang="ru-RU" sz="1500" dirty="0"/>
              <a:t> доходу </a:t>
            </a:r>
            <a:r>
              <a:rPr lang="ru-RU" sz="1500" dirty="0" err="1"/>
              <a:t>платника</a:t>
            </a:r>
            <a:r>
              <a:rPr lang="ru-RU" sz="1500" dirty="0"/>
              <a:t> </a:t>
            </a:r>
            <a:r>
              <a:rPr lang="ru-RU" sz="1500" dirty="0" err="1"/>
              <a:t>аліментів</a:t>
            </a:r>
            <a:r>
              <a:rPr lang="ru-RU" sz="1500" dirty="0"/>
              <a:t>. </a:t>
            </a:r>
            <a:r>
              <a:rPr lang="ru-RU" sz="1500" dirty="0" err="1"/>
              <a:t>Однак</a:t>
            </a:r>
            <a:r>
              <a:rPr lang="ru-RU" sz="1500" dirty="0"/>
              <a:t> </a:t>
            </a:r>
            <a:r>
              <a:rPr lang="ru-RU" sz="1500" dirty="0" err="1"/>
              <a:t>одержувач</a:t>
            </a:r>
            <a:r>
              <a:rPr lang="ru-RU" sz="1500" dirty="0"/>
              <a:t> усе одно не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вирішити</a:t>
            </a:r>
            <a:r>
              <a:rPr lang="ru-RU" sz="1500" dirty="0"/>
              <a:t> </a:t>
            </a:r>
            <a:r>
              <a:rPr lang="ru-RU" sz="1500" dirty="0" err="1"/>
              <a:t>дане</a:t>
            </a:r>
            <a:r>
              <a:rPr lang="ru-RU" sz="1500" dirty="0"/>
              <a:t> </a:t>
            </a:r>
            <a:r>
              <a:rPr lang="ru-RU" sz="1500" dirty="0" err="1"/>
              <a:t>питання</a:t>
            </a:r>
            <a:r>
              <a:rPr lang="ru-RU" sz="1500" dirty="0"/>
              <a:t> </a:t>
            </a:r>
            <a:r>
              <a:rPr lang="ru-RU" sz="1500" dirty="0" err="1"/>
              <a:t>одноособово</a:t>
            </a:r>
            <a:r>
              <a:rPr lang="ru-RU" sz="1500" dirty="0"/>
              <a:t>, так як </a:t>
            </a:r>
            <a:r>
              <a:rPr lang="ru-RU" sz="1500" dirty="0" err="1"/>
              <a:t>саме</a:t>
            </a:r>
            <a:r>
              <a:rPr lang="ru-RU" sz="1500" dirty="0"/>
              <a:t> </a:t>
            </a:r>
            <a:r>
              <a:rPr lang="ru-RU" sz="1500" dirty="0" err="1"/>
              <a:t>рішення</a:t>
            </a:r>
            <a:r>
              <a:rPr lang="ru-RU" sz="1500" dirty="0"/>
              <a:t> про </a:t>
            </a:r>
            <a:r>
              <a:rPr lang="ru-RU" sz="1500" dirty="0" err="1"/>
              <a:t>спосіб</a:t>
            </a:r>
            <a:r>
              <a:rPr lang="ru-RU" sz="1500" dirty="0"/>
              <a:t> </a:t>
            </a:r>
            <a:r>
              <a:rPr lang="ru-RU" sz="1500" dirty="0" err="1"/>
              <a:t>стягнення</a:t>
            </a:r>
            <a:r>
              <a:rPr lang="ru-RU" sz="1500" dirty="0"/>
              <a:t> </a:t>
            </a:r>
            <a:r>
              <a:rPr lang="ru-RU" sz="1500" dirty="0" err="1"/>
              <a:t>виносить</a:t>
            </a:r>
            <a:r>
              <a:rPr lang="ru-RU" sz="1500" dirty="0"/>
              <a:t> суд і </a:t>
            </a:r>
            <a:r>
              <a:rPr lang="ru-RU" sz="1500" dirty="0" err="1"/>
              <a:t>він</a:t>
            </a:r>
            <a:r>
              <a:rPr lang="ru-RU" sz="1500" dirty="0"/>
              <a:t> же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змінює</a:t>
            </a:r>
            <a:r>
              <a:rPr lang="ru-RU" sz="1500" dirty="0"/>
              <a:t>, але за </a:t>
            </a:r>
            <a:r>
              <a:rPr lang="ru-RU" sz="1500" dirty="0" err="1"/>
              <a:t>позовом</a:t>
            </a:r>
            <a:r>
              <a:rPr lang="ru-RU" sz="1500" dirty="0"/>
              <a:t> </a:t>
            </a:r>
            <a:r>
              <a:rPr lang="ru-RU" sz="1500" dirty="0" err="1"/>
              <a:t>одержувача</a:t>
            </a:r>
            <a:r>
              <a:rPr lang="ru-RU" sz="1500" dirty="0"/>
              <a:t> </a:t>
            </a:r>
            <a:r>
              <a:rPr lang="ru-RU" sz="1500" dirty="0" err="1"/>
              <a:t>аліментів</a:t>
            </a:r>
            <a:r>
              <a:rPr lang="ru-RU" sz="15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500" b="1" dirty="0"/>
              <a:t>право бути </a:t>
            </a:r>
            <a:r>
              <a:rPr lang="ru-RU" sz="1500" b="1" dirty="0" err="1"/>
              <a:t>одержувачем</a:t>
            </a:r>
            <a:r>
              <a:rPr lang="ru-RU" sz="1500" b="1" dirty="0"/>
              <a:t> </a:t>
            </a:r>
            <a:r>
              <a:rPr lang="ru-RU" sz="1500" b="1" dirty="0" err="1"/>
              <a:t>аліментів</a:t>
            </a:r>
            <a:r>
              <a:rPr lang="ru-RU" sz="1500" b="1" dirty="0"/>
              <a:t> </a:t>
            </a:r>
            <a:r>
              <a:rPr lang="ru-RU" sz="1500" b="1" dirty="0" err="1"/>
              <a:t>отримує</a:t>
            </a:r>
            <a:r>
              <a:rPr lang="ru-RU" sz="1500" b="1" dirty="0"/>
              <a:t> той з </a:t>
            </a:r>
            <a:r>
              <a:rPr lang="ru-RU" sz="1500" b="1" dirty="0" err="1"/>
              <a:t>батьків</a:t>
            </a:r>
            <a:r>
              <a:rPr lang="ru-RU" sz="1500" b="1" dirty="0"/>
              <a:t>, з </a:t>
            </a:r>
            <a:r>
              <a:rPr lang="ru-RU" sz="1500" b="1" dirty="0" err="1"/>
              <a:t>яким</a:t>
            </a:r>
            <a:r>
              <a:rPr lang="ru-RU" sz="1500" b="1" dirty="0"/>
              <a:t> </a:t>
            </a:r>
            <a:r>
              <a:rPr lang="ru-RU" sz="1500" b="1" dirty="0" err="1"/>
              <a:t>визначено</a:t>
            </a:r>
            <a:r>
              <a:rPr lang="ru-RU" sz="1500" b="1" dirty="0"/>
              <a:t> </a:t>
            </a:r>
            <a:r>
              <a:rPr lang="ru-RU" sz="1500" b="1" dirty="0" err="1"/>
              <a:t>місце</a:t>
            </a:r>
            <a:r>
              <a:rPr lang="ru-RU" sz="1500" b="1" dirty="0"/>
              <a:t> </a:t>
            </a:r>
            <a:r>
              <a:rPr lang="ru-RU" sz="1500" b="1" dirty="0" err="1"/>
              <a:t>проживання</a:t>
            </a:r>
            <a:r>
              <a:rPr lang="ru-RU" sz="1500" b="1" dirty="0"/>
              <a:t> </a:t>
            </a:r>
            <a:r>
              <a:rPr lang="ru-RU" sz="1500" b="1" dirty="0" err="1"/>
              <a:t>дитини</a:t>
            </a:r>
            <a:r>
              <a:rPr lang="ru-RU" sz="1500" dirty="0"/>
              <a:t>, так як </a:t>
            </a:r>
            <a:r>
              <a:rPr lang="ru-RU" sz="1500" dirty="0" err="1"/>
              <a:t>він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фактично</a:t>
            </a:r>
            <a:r>
              <a:rPr lang="ru-RU" sz="1500" dirty="0"/>
              <a:t> й </a:t>
            </a:r>
            <a:r>
              <a:rPr lang="ru-RU" sz="1500" dirty="0" err="1"/>
              <a:t>утримує</a:t>
            </a:r>
            <a:r>
              <a:rPr lang="ru-RU" sz="15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500" b="1" dirty="0" err="1"/>
              <a:t>враховуються</a:t>
            </a:r>
            <a:r>
              <a:rPr lang="ru-RU" sz="1500" b="1" dirty="0"/>
              <a:t> </a:t>
            </a:r>
            <a:r>
              <a:rPr lang="ru-RU" sz="1500" b="1" dirty="0" err="1"/>
              <a:t>особисті</a:t>
            </a:r>
            <a:r>
              <a:rPr lang="ru-RU" sz="1500" b="1" dirty="0"/>
              <a:t> та </a:t>
            </a:r>
            <a:r>
              <a:rPr lang="ru-RU" sz="1500" b="1" dirty="0" err="1"/>
              <a:t>матеріальні</a:t>
            </a:r>
            <a:r>
              <a:rPr lang="ru-RU" sz="1500" b="1" dirty="0"/>
              <a:t> </a:t>
            </a:r>
            <a:r>
              <a:rPr lang="ru-RU" sz="1500" b="1" dirty="0" err="1"/>
              <a:t>обставини</a:t>
            </a:r>
            <a:r>
              <a:rPr lang="ru-RU" sz="1500" b="1" dirty="0"/>
              <a:t> </a:t>
            </a:r>
            <a:r>
              <a:rPr lang="ru-RU" sz="1500" dirty="0"/>
              <a:t>(ч. 1 ст. 182 СКУ). Так, при </a:t>
            </a:r>
            <a:r>
              <a:rPr lang="ru-RU" sz="1500" dirty="0" err="1"/>
              <a:t>визначенні</a:t>
            </a:r>
            <a:r>
              <a:rPr lang="ru-RU" sz="1500" dirty="0"/>
              <a:t> </a:t>
            </a:r>
            <a:r>
              <a:rPr lang="ru-RU" sz="1500" dirty="0" err="1"/>
              <a:t>суми</a:t>
            </a:r>
            <a:r>
              <a:rPr lang="ru-RU" sz="1500" dirty="0"/>
              <a:t> </a:t>
            </a:r>
            <a:r>
              <a:rPr lang="ru-RU" sz="1500" dirty="0" err="1"/>
              <a:t>аліментів</a:t>
            </a:r>
            <a:r>
              <a:rPr lang="ru-RU" sz="1500" dirty="0"/>
              <a:t> </a:t>
            </a:r>
            <a:r>
              <a:rPr lang="ru-RU" sz="1500" dirty="0" err="1"/>
              <a:t>враховується</a:t>
            </a:r>
            <a:r>
              <a:rPr lang="ru-RU" sz="1500" dirty="0"/>
              <a:t> стан </a:t>
            </a:r>
            <a:r>
              <a:rPr lang="ru-RU" sz="1500" dirty="0" err="1"/>
              <a:t>здоров’я</a:t>
            </a:r>
            <a:r>
              <a:rPr lang="ru-RU" sz="1500" dirty="0"/>
              <a:t> </a:t>
            </a:r>
            <a:r>
              <a:rPr lang="ru-RU" sz="1500" dirty="0" err="1"/>
              <a:t>дитини</a:t>
            </a:r>
            <a:r>
              <a:rPr lang="ru-RU" sz="1500" dirty="0"/>
              <a:t>, </a:t>
            </a:r>
            <a:r>
              <a:rPr lang="ru-RU" sz="1500" dirty="0" err="1"/>
              <a:t>матеріальне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 </a:t>
            </a:r>
            <a:r>
              <a:rPr lang="ru-RU" sz="1500" dirty="0" err="1"/>
              <a:t>платника</a:t>
            </a:r>
            <a:r>
              <a:rPr lang="ru-RU" sz="1500" dirty="0"/>
              <a:t> </a:t>
            </a:r>
            <a:r>
              <a:rPr lang="ru-RU" sz="1500" dirty="0" err="1"/>
              <a:t>аліментів</a:t>
            </a:r>
            <a:r>
              <a:rPr lang="ru-RU" sz="1500" dirty="0"/>
              <a:t> та </a:t>
            </a:r>
            <a:r>
              <a:rPr lang="ru-RU" sz="1500" dirty="0" err="1"/>
              <a:t>його</a:t>
            </a:r>
            <a:r>
              <a:rPr lang="ru-RU" sz="1500" dirty="0"/>
              <a:t> стан </a:t>
            </a:r>
            <a:r>
              <a:rPr lang="ru-RU" sz="1500" dirty="0" err="1"/>
              <a:t>здоров’я</a:t>
            </a:r>
            <a:r>
              <a:rPr lang="ru-RU" sz="1500" dirty="0"/>
              <a:t>, </a:t>
            </a:r>
            <a:r>
              <a:rPr lang="ru-RU" sz="1500" dirty="0" err="1"/>
              <a:t>наявність</a:t>
            </a:r>
            <a:r>
              <a:rPr lang="ru-RU" sz="1500" dirty="0"/>
              <a:t> у </a:t>
            </a:r>
            <a:r>
              <a:rPr lang="ru-RU" sz="1500" dirty="0" err="1"/>
              <a:t>платника</a:t>
            </a:r>
            <a:r>
              <a:rPr lang="ru-RU" sz="1500" dirty="0"/>
              <a:t> </a:t>
            </a:r>
            <a:r>
              <a:rPr lang="ru-RU" sz="1500" dirty="0" err="1"/>
              <a:t>аліментів</a:t>
            </a:r>
            <a:r>
              <a:rPr lang="ru-RU" sz="1500" dirty="0"/>
              <a:t> </a:t>
            </a:r>
            <a:r>
              <a:rPr lang="ru-RU" sz="1500" dirty="0" err="1"/>
              <a:t>додаткових</a:t>
            </a:r>
            <a:r>
              <a:rPr lang="ru-RU" sz="1500" dirty="0"/>
              <a:t> </a:t>
            </a:r>
            <a:r>
              <a:rPr lang="ru-RU" sz="1500" dirty="0" err="1"/>
              <a:t>виплат</a:t>
            </a:r>
            <a:r>
              <a:rPr lang="ru-RU" sz="1500" dirty="0"/>
              <a:t> (</a:t>
            </a:r>
            <a:r>
              <a:rPr lang="ru-RU" sz="1500" dirty="0" err="1"/>
              <a:t>аліментів</a:t>
            </a:r>
            <a:r>
              <a:rPr lang="ru-RU" sz="1500" dirty="0"/>
              <a:t>, </a:t>
            </a:r>
            <a:r>
              <a:rPr lang="ru-RU" sz="1500" dirty="0" err="1"/>
              <a:t>утримання</a:t>
            </a:r>
            <a:r>
              <a:rPr lang="ru-RU" sz="1500" dirty="0"/>
              <a:t> </a:t>
            </a:r>
            <a:r>
              <a:rPr lang="ru-RU" sz="1500" dirty="0" err="1"/>
              <a:t>членів</a:t>
            </a:r>
            <a:r>
              <a:rPr lang="ru-RU" sz="1500" dirty="0"/>
              <a:t> </a:t>
            </a:r>
            <a:r>
              <a:rPr lang="ru-RU" sz="1500" dirty="0" err="1"/>
              <a:t>сім’ї</a:t>
            </a:r>
            <a:r>
              <a:rPr lang="ru-RU" sz="1500" dirty="0"/>
              <a:t>), </a:t>
            </a:r>
            <a:r>
              <a:rPr lang="ru-RU" sz="1500" dirty="0" err="1"/>
              <a:t>матеріальне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 того, з ким </a:t>
            </a:r>
            <a:r>
              <a:rPr lang="ru-RU" sz="1500" dirty="0" err="1"/>
              <a:t>проживає</a:t>
            </a:r>
            <a:r>
              <a:rPr lang="ru-RU" sz="1500" dirty="0"/>
              <a:t> </a:t>
            </a:r>
            <a:r>
              <a:rPr lang="ru-RU" sz="1500" dirty="0" err="1"/>
              <a:t>дитина</a:t>
            </a:r>
            <a:r>
              <a:rPr lang="ru-RU" sz="15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500" b="1" dirty="0" err="1"/>
              <a:t>враховуються</a:t>
            </a:r>
            <a:r>
              <a:rPr lang="ru-RU" sz="1500" b="1" dirty="0"/>
              <a:t> </a:t>
            </a:r>
            <a:r>
              <a:rPr lang="ru-RU" sz="1500" b="1" dirty="0" err="1"/>
              <a:t>дорогі</a:t>
            </a:r>
            <a:r>
              <a:rPr lang="ru-RU" sz="1500" b="1" dirty="0"/>
              <a:t> покупки </a:t>
            </a:r>
            <a:r>
              <a:rPr lang="ru-RU" sz="1500" b="1" dirty="0" err="1"/>
              <a:t>платника</a:t>
            </a:r>
            <a:r>
              <a:rPr lang="ru-RU" sz="1500" b="1" dirty="0"/>
              <a:t> </a:t>
            </a:r>
            <a:r>
              <a:rPr lang="ru-RU" sz="1500" b="1" dirty="0" err="1"/>
              <a:t>аліментів</a:t>
            </a:r>
            <a:r>
              <a:rPr lang="ru-RU" sz="1500" b="1" dirty="0"/>
              <a:t> </a:t>
            </a:r>
            <a:r>
              <a:rPr lang="ru-RU" sz="1500" dirty="0"/>
              <a:t>(</a:t>
            </a:r>
            <a:r>
              <a:rPr lang="ru-RU" sz="1500" dirty="0" err="1"/>
              <a:t>пп</a:t>
            </a:r>
            <a:r>
              <a:rPr lang="ru-RU" sz="1500" dirty="0"/>
              <a:t>. «3</a:t>
            </a:r>
            <a:r>
              <a:rPr lang="ru-RU" sz="1500" baseline="30000" dirty="0"/>
              <a:t>2</a:t>
            </a:r>
            <a:r>
              <a:rPr lang="ru-RU" sz="1500" dirty="0"/>
              <a:t>» ч. 1 ст. 182 СКУ). На суму </a:t>
            </a:r>
            <a:r>
              <a:rPr lang="ru-RU" sz="1500" dirty="0" err="1"/>
              <a:t>аліментів</a:t>
            </a:r>
            <a:r>
              <a:rPr lang="ru-RU" sz="1500" dirty="0"/>
              <a:t>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вплинути</a:t>
            </a:r>
            <a:r>
              <a:rPr lang="ru-RU" sz="1500" dirty="0"/>
              <a:t> </a:t>
            </a:r>
            <a:r>
              <a:rPr lang="ru-RU" sz="1500" dirty="0" err="1"/>
              <a:t>доведене</a:t>
            </a:r>
            <a:r>
              <a:rPr lang="ru-RU" sz="1500" dirty="0"/>
              <a:t> </a:t>
            </a:r>
            <a:r>
              <a:rPr lang="ru-RU" sz="1500" dirty="0" err="1"/>
              <a:t>існування</a:t>
            </a:r>
            <a:r>
              <a:rPr lang="ru-RU" sz="1500" dirty="0"/>
              <a:t> у </a:t>
            </a:r>
            <a:r>
              <a:rPr lang="ru-RU" sz="1500" dirty="0" err="1"/>
              <a:t>платника</a:t>
            </a:r>
            <a:r>
              <a:rPr lang="ru-RU" sz="1500" dirty="0"/>
              <a:t> </a:t>
            </a:r>
            <a:r>
              <a:rPr lang="ru-RU" sz="1500" dirty="0" err="1"/>
              <a:t>рухомого</a:t>
            </a:r>
            <a:r>
              <a:rPr lang="ru-RU" sz="1500" dirty="0"/>
              <a:t> та </a:t>
            </a:r>
            <a:r>
              <a:rPr lang="ru-RU" sz="1500" dirty="0" err="1"/>
              <a:t>нерухомого</a:t>
            </a:r>
            <a:r>
              <a:rPr lang="ru-RU" sz="1500" dirty="0"/>
              <a:t> майна, </a:t>
            </a:r>
            <a:r>
              <a:rPr lang="ru-RU" sz="1500" dirty="0" err="1"/>
              <a:t>вартісні</a:t>
            </a:r>
            <a:r>
              <a:rPr lang="ru-RU" sz="1500" dirty="0"/>
              <a:t> покупки </a:t>
            </a:r>
            <a:r>
              <a:rPr lang="ru-RU" sz="1500" dirty="0" err="1"/>
              <a:t>платника</a:t>
            </a:r>
            <a:r>
              <a:rPr lang="ru-RU" sz="1500" dirty="0"/>
              <a:t> (</a:t>
            </a:r>
            <a:r>
              <a:rPr lang="ru-RU" sz="1500" dirty="0" err="1"/>
              <a:t>більше</a:t>
            </a:r>
            <a:r>
              <a:rPr lang="ru-RU" sz="1500" dirty="0"/>
              <a:t> 10-кратного </a:t>
            </a:r>
            <a:r>
              <a:rPr lang="ru-RU" sz="1500" dirty="0" err="1"/>
              <a:t>розміру</a:t>
            </a:r>
            <a:r>
              <a:rPr lang="ru-RU" sz="1500" dirty="0"/>
              <a:t> </a:t>
            </a:r>
            <a:r>
              <a:rPr lang="ru-RU" sz="1500" b="1" dirty="0" err="1">
                <a:hlinkClick r:id="rId2" action="ppaction://hlinkfile"/>
              </a:rPr>
              <a:t>прожиткового</a:t>
            </a:r>
            <a:r>
              <a:rPr lang="ru-RU" sz="1500" b="1" dirty="0">
                <a:hlinkClick r:id="rId2" action="ppaction://hlinkfile"/>
              </a:rPr>
              <a:t> </a:t>
            </a:r>
            <a:r>
              <a:rPr lang="ru-RU" sz="1500" b="1" dirty="0" err="1">
                <a:hlinkClick r:id="rId2" action="ppaction://hlinkfile"/>
              </a:rPr>
              <a:t>мінімуму</a:t>
            </a:r>
            <a:r>
              <a:rPr lang="ru-RU" sz="1500" b="1" dirty="0">
                <a:hlinkClick r:id="rId2" action="ppaction://hlinkfile"/>
              </a:rPr>
              <a:t> </a:t>
            </a:r>
            <a:r>
              <a:rPr lang="ru-RU" sz="1500" b="1" dirty="0" err="1">
                <a:hlinkClick r:id="rId2" action="ppaction://hlinkfile"/>
              </a:rPr>
              <a:t>працездатної</a:t>
            </a:r>
            <a:r>
              <a:rPr lang="ru-RU" sz="1500" b="1" dirty="0">
                <a:hlinkClick r:id="rId2" action="ppaction://hlinkfile"/>
              </a:rPr>
              <a:t> особи</a:t>
            </a:r>
            <a:r>
              <a:rPr lang="ru-RU" sz="1500" dirty="0"/>
              <a:t>,</a:t>
            </a:r>
            <a:r>
              <a:rPr lang="ru-RU" sz="1500" b="1" dirty="0"/>
              <a:t> з </a:t>
            </a:r>
            <a:r>
              <a:rPr lang="ru-RU" sz="1500" b="1" dirty="0" err="1"/>
              <a:t>грудня</a:t>
            </a:r>
            <a:r>
              <a:rPr lang="ru-RU" sz="1500" b="1" dirty="0"/>
              <a:t> 2022 року та у 2023 </a:t>
            </a:r>
            <a:r>
              <a:rPr lang="ru-RU" sz="1500" b="1" dirty="0" err="1"/>
              <a:t>році</a:t>
            </a:r>
            <a:r>
              <a:rPr lang="ru-RU" sz="1500" b="1" dirty="0"/>
              <a:t> – 26840 </a:t>
            </a:r>
            <a:r>
              <a:rPr lang="ru-RU" sz="1500" b="1" dirty="0" smtClean="0"/>
              <a:t>грн.</a:t>
            </a:r>
            <a:r>
              <a:rPr lang="ru-RU" sz="1500" dirty="0" smtClean="0"/>
              <a:t>).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грає</a:t>
            </a:r>
            <a:r>
              <a:rPr lang="ru-RU" sz="1500" dirty="0"/>
              <a:t> роль, </a:t>
            </a:r>
            <a:r>
              <a:rPr lang="ru-RU" sz="1500" dirty="0" err="1"/>
              <a:t>якщо</a:t>
            </a:r>
            <a:r>
              <a:rPr lang="ru-RU" sz="1500" dirty="0"/>
              <a:t> є </a:t>
            </a:r>
            <a:r>
              <a:rPr lang="ru-RU" sz="1500" dirty="0" err="1"/>
              <a:t>невідповідність</a:t>
            </a:r>
            <a:r>
              <a:rPr lang="ru-RU" sz="1500" dirty="0"/>
              <a:t> </a:t>
            </a:r>
            <a:r>
              <a:rPr lang="ru-RU" sz="1500" dirty="0" err="1"/>
              <a:t>офіційних</a:t>
            </a:r>
            <a:r>
              <a:rPr lang="ru-RU" sz="1500" dirty="0"/>
              <a:t> </a:t>
            </a:r>
            <a:r>
              <a:rPr lang="ru-RU" sz="1500" dirty="0" err="1"/>
              <a:t>доходів</a:t>
            </a:r>
            <a:r>
              <a:rPr lang="ru-RU" sz="1500" dirty="0"/>
              <a:t> та </a:t>
            </a:r>
            <a:r>
              <a:rPr lang="ru-RU" sz="1500" dirty="0" err="1"/>
              <a:t>матеріального</a:t>
            </a:r>
            <a:r>
              <a:rPr lang="ru-RU" sz="1500" dirty="0"/>
              <a:t> стану </a:t>
            </a:r>
            <a:r>
              <a:rPr lang="ru-RU" sz="1500" dirty="0" err="1"/>
              <a:t>платника</a:t>
            </a:r>
            <a:r>
              <a:rPr lang="ru-RU" sz="1500" dirty="0"/>
              <a:t> </a:t>
            </a:r>
            <a:r>
              <a:rPr lang="ru-RU" sz="1500" dirty="0" err="1"/>
              <a:t>аліментів</a:t>
            </a:r>
            <a:r>
              <a:rPr lang="ru-RU" sz="15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500" b="1" dirty="0" err="1"/>
              <a:t>дитина</a:t>
            </a:r>
            <a:r>
              <a:rPr lang="ru-RU" sz="1500" b="1" dirty="0"/>
              <a:t> </a:t>
            </a:r>
            <a:r>
              <a:rPr lang="ru-RU" sz="1500" b="1" dirty="0" err="1"/>
              <a:t>має</a:t>
            </a:r>
            <a:r>
              <a:rPr lang="ru-RU" sz="1500" b="1" dirty="0"/>
              <a:t> права на </a:t>
            </a:r>
            <a:r>
              <a:rPr lang="ru-RU" sz="1500" b="1" dirty="0" err="1"/>
              <a:t>майно</a:t>
            </a:r>
            <a:r>
              <a:rPr lang="ru-RU" sz="1500" b="1" dirty="0"/>
              <a:t> </a:t>
            </a:r>
            <a:r>
              <a:rPr lang="ru-RU" sz="1500" dirty="0"/>
              <a:t>(ч. 2 ст. 175 СКУ). </a:t>
            </a:r>
            <a:r>
              <a:rPr lang="ru-RU" sz="1500" dirty="0" err="1"/>
              <a:t>Дитина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право на </a:t>
            </a:r>
            <a:r>
              <a:rPr lang="ru-RU" sz="1500" dirty="0" err="1"/>
              <a:t>виділ</a:t>
            </a:r>
            <a:r>
              <a:rPr lang="ru-RU" sz="1500" dirty="0"/>
              <a:t> </a:t>
            </a:r>
            <a:r>
              <a:rPr lang="ru-RU" sz="1500" dirty="0" err="1"/>
              <a:t>частки</a:t>
            </a:r>
            <a:r>
              <a:rPr lang="ru-RU" sz="1500" dirty="0"/>
              <a:t> у </a:t>
            </a:r>
            <a:r>
              <a:rPr lang="ru-RU" sz="1500" dirty="0" err="1"/>
              <a:t>спільній</a:t>
            </a:r>
            <a:r>
              <a:rPr lang="ru-RU" sz="1500" dirty="0"/>
              <a:t> </a:t>
            </a:r>
            <a:r>
              <a:rPr lang="ru-RU" sz="1500" dirty="0" err="1"/>
              <a:t>частковій</a:t>
            </a:r>
            <a:r>
              <a:rPr lang="ru-RU" sz="1500" dirty="0"/>
              <a:t> </a:t>
            </a:r>
            <a:r>
              <a:rPr lang="ru-RU" sz="1500" dirty="0" err="1"/>
              <a:t>власності</a:t>
            </a:r>
            <a:r>
              <a:rPr lang="ru-RU" sz="1500" dirty="0"/>
              <a:t> </a:t>
            </a:r>
            <a:r>
              <a:rPr lang="ru-RU" sz="1500" dirty="0" err="1"/>
              <a:t>батьків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відповідну</a:t>
            </a:r>
            <a:r>
              <a:rPr lang="ru-RU" sz="1500" dirty="0"/>
              <a:t> </a:t>
            </a:r>
            <a:r>
              <a:rPr lang="ru-RU" sz="1500" dirty="0" err="1"/>
              <a:t>грошову</a:t>
            </a:r>
            <a:r>
              <a:rPr lang="ru-RU" sz="1500" dirty="0"/>
              <a:t> </a:t>
            </a:r>
            <a:r>
              <a:rPr lang="ru-RU" sz="1500" dirty="0" err="1"/>
              <a:t>компенсацію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5658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Практика судових рішень по призначенню аліментів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800" dirty="0" err="1" smtClean="0"/>
              <a:t>платником</a:t>
            </a:r>
            <a:r>
              <a:rPr lang="ru-RU" sz="2800" dirty="0" smtClean="0"/>
              <a:t> </a:t>
            </a:r>
            <a:r>
              <a:rPr lang="ru-RU" sz="2800" dirty="0" err="1"/>
              <a:t>аліментів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бути не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батько</a:t>
            </a:r>
            <a:r>
              <a:rPr lang="ru-RU" sz="2800" dirty="0"/>
              <a:t>, але й </a:t>
            </a:r>
            <a:r>
              <a:rPr lang="ru-RU" sz="2800" dirty="0" err="1"/>
              <a:t>мати</a:t>
            </a:r>
            <a:r>
              <a:rPr lang="ru-RU" sz="2800" dirty="0"/>
              <a:t>,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обоє</a:t>
            </a:r>
            <a:r>
              <a:rPr lang="ru-RU" sz="2800" dirty="0"/>
              <a:t> з </a:t>
            </a:r>
            <a:r>
              <a:rPr lang="ru-RU" sz="2800" dirty="0" err="1" smtClean="0"/>
              <a:t>батьків</a:t>
            </a:r>
            <a:r>
              <a:rPr lang="ru-RU" sz="2800" dirty="0"/>
              <a:t>;</a:t>
            </a:r>
            <a:endParaRPr lang="ru-RU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800" dirty="0" err="1" smtClean="0"/>
              <a:t>відсотки</a:t>
            </a:r>
            <a:r>
              <a:rPr lang="ru-RU" sz="2800" dirty="0" smtClean="0"/>
              <a:t> </a:t>
            </a:r>
            <a:r>
              <a:rPr lang="ru-RU" sz="2800" dirty="0"/>
              <a:t>по депозитах  у банках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джерелом</a:t>
            </a:r>
            <a:r>
              <a:rPr lang="ru-RU" sz="2800" dirty="0"/>
              <a:t> </a:t>
            </a:r>
            <a:r>
              <a:rPr lang="ru-RU" sz="2800" dirty="0" err="1"/>
              <a:t>стягнення</a:t>
            </a:r>
            <a:r>
              <a:rPr lang="ru-RU" sz="2800" dirty="0"/>
              <a:t> </a:t>
            </a:r>
            <a:r>
              <a:rPr lang="ru-RU" sz="2800" dirty="0" err="1" smtClean="0"/>
              <a:t>аліментів</a:t>
            </a:r>
            <a:r>
              <a:rPr lang="ru-RU" sz="2800" dirty="0"/>
              <a:t>;</a:t>
            </a:r>
            <a:endParaRPr lang="ru-RU" sz="28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800" dirty="0" err="1" smtClean="0"/>
              <a:t>відсутність</a:t>
            </a:r>
            <a:r>
              <a:rPr lang="ru-RU" sz="2800" dirty="0" smtClean="0"/>
              <a:t> </a:t>
            </a:r>
            <a:r>
              <a:rPr lang="ru-RU" sz="2800" dirty="0" err="1"/>
              <a:t>офіційної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статус </a:t>
            </a:r>
            <a:r>
              <a:rPr lang="ru-RU" sz="2800" dirty="0" err="1"/>
              <a:t>безробітного</a:t>
            </a:r>
            <a:r>
              <a:rPr lang="ru-RU" sz="2800" dirty="0"/>
              <a:t> не </a:t>
            </a:r>
            <a:r>
              <a:rPr lang="ru-RU" sz="2800" dirty="0" err="1"/>
              <a:t>скасовує</a:t>
            </a:r>
            <a:r>
              <a:rPr lang="ru-RU" sz="2800" dirty="0"/>
              <a:t> </a:t>
            </a:r>
            <a:r>
              <a:rPr lang="ru-RU" sz="2800" dirty="0" err="1"/>
              <a:t>обов’язку</a:t>
            </a:r>
            <a:r>
              <a:rPr lang="ru-RU" sz="2800" dirty="0"/>
              <a:t> </a:t>
            </a:r>
            <a:r>
              <a:rPr lang="ru-RU" sz="2800" dirty="0" err="1"/>
              <a:t>платити</a:t>
            </a:r>
            <a:r>
              <a:rPr lang="ru-RU" sz="2800" dirty="0"/>
              <a:t> </a:t>
            </a:r>
            <a:r>
              <a:rPr lang="ru-RU" sz="2800" dirty="0" err="1"/>
              <a:t>аліменти</a:t>
            </a:r>
            <a:r>
              <a:rPr lang="ru-RU" sz="2800" dirty="0"/>
              <a:t> на </a:t>
            </a:r>
            <a:r>
              <a:rPr lang="ru-RU" sz="2800" dirty="0" err="1"/>
              <a:t>мінімальному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. 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Розмір аліментів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080" y="2030462"/>
            <a:ext cx="10058400" cy="4023360"/>
          </a:xfrm>
        </p:spPr>
        <p:txBody>
          <a:bodyPr>
            <a:normAutofit/>
          </a:bodyPr>
          <a:lstStyle/>
          <a:p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>
                <a:hlinkClick r:id="rId2"/>
              </a:rPr>
              <a:t>мінімального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розміру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аліментів</a:t>
            </a:r>
            <a:r>
              <a:rPr lang="ru-RU" dirty="0"/>
              <a:t>, то </a:t>
            </a:r>
            <a:r>
              <a:rPr lang="ru-RU" dirty="0" err="1"/>
              <a:t>їх</a:t>
            </a:r>
            <a:r>
              <a:rPr lang="ru-RU" dirty="0"/>
              <a:t> два – </a:t>
            </a:r>
            <a:r>
              <a:rPr lang="ru-RU" b="1" dirty="0" err="1"/>
              <a:t>гарантований</a:t>
            </a:r>
            <a:r>
              <a:rPr lang="ru-RU" dirty="0"/>
              <a:t> і </a:t>
            </a:r>
            <a:r>
              <a:rPr lang="ru-RU" b="1" dirty="0" err="1" smtClean="0"/>
              <a:t>рекомендований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прив’язку</a:t>
            </a:r>
            <a:r>
              <a:rPr lang="ru-RU" dirty="0"/>
              <a:t> до </a:t>
            </a:r>
            <a:r>
              <a:rPr lang="ru-RU" b="1" dirty="0" err="1"/>
              <a:t>прожиткового</a:t>
            </a:r>
            <a:r>
              <a:rPr lang="ru-RU" b="1" dirty="0"/>
              <a:t> </a:t>
            </a:r>
            <a:r>
              <a:rPr lang="ru-RU" b="1" dirty="0" err="1"/>
              <a:t>мінімуму</a:t>
            </a:r>
            <a:r>
              <a:rPr lang="ru-RU" dirty="0"/>
              <a:t> </a:t>
            </a:r>
            <a:r>
              <a:rPr lang="ru-RU" b="1" dirty="0"/>
              <a:t>(ПМ)</a:t>
            </a:r>
            <a:r>
              <a:rPr lang="ru-RU" dirty="0"/>
              <a:t> для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Аліменти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 </a:t>
            </a:r>
            <a:r>
              <a:rPr lang="ru-RU" b="1" dirty="0"/>
              <a:t>не </a:t>
            </a:r>
            <a:r>
              <a:rPr lang="ru-RU" b="1" dirty="0" err="1"/>
              <a:t>меншими</a:t>
            </a:r>
            <a:r>
              <a:rPr lang="ru-RU" b="1" dirty="0"/>
              <a:t> за </a:t>
            </a:r>
            <a:r>
              <a:rPr lang="ru-RU" b="1" dirty="0" err="1"/>
              <a:t>гарантований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dirty="0"/>
              <a:t>, але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платника</a:t>
            </a:r>
            <a:r>
              <a:rPr lang="ru-RU" dirty="0"/>
              <a:t>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, то суд </a:t>
            </a:r>
            <a:r>
              <a:rPr lang="ru-RU" dirty="0" err="1"/>
              <a:t>призначає</a:t>
            </a:r>
            <a:r>
              <a:rPr lang="ru-RU" dirty="0"/>
              <a:t> </a:t>
            </a:r>
            <a:r>
              <a:rPr lang="ru-RU" dirty="0" err="1"/>
              <a:t>рекомендований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(ч. 2 ст. 182 СКУ).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гарантований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аліментів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аліменти</a:t>
            </a:r>
            <a:r>
              <a:rPr lang="ru-RU" dirty="0"/>
              <a:t> платить держава (є й </a:t>
            </a:r>
            <a:r>
              <a:rPr lang="ru-RU" dirty="0" err="1"/>
              <a:t>таке</a:t>
            </a:r>
            <a:r>
              <a:rPr lang="ru-RU" dirty="0"/>
              <a:t>).</a:t>
            </a:r>
          </a:p>
          <a:p>
            <a:r>
              <a:rPr lang="ru-RU" dirty="0" err="1"/>
              <a:t>Загалом</a:t>
            </a:r>
            <a:r>
              <a:rPr lang="ru-RU" dirty="0"/>
              <a:t> правила </a:t>
            </a:r>
            <a:r>
              <a:rPr lang="ru-RU" dirty="0" err="1"/>
              <a:t>такі</a:t>
            </a:r>
            <a:r>
              <a:rPr lang="ru-RU" dirty="0"/>
              <a:t>:</a:t>
            </a:r>
          </a:p>
          <a:p>
            <a:r>
              <a:rPr lang="ru-RU" b="1" dirty="0"/>
              <a:t>РЕКОМЕНДОВАНА</a:t>
            </a:r>
            <a:r>
              <a:rPr lang="ru-RU" dirty="0"/>
              <a:t> сума </a:t>
            </a:r>
            <a:r>
              <a:rPr lang="ru-RU" dirty="0" err="1"/>
              <a:t>аліментів</a:t>
            </a:r>
            <a:r>
              <a:rPr lang="ru-RU" dirty="0"/>
              <a:t> – </a:t>
            </a:r>
            <a:r>
              <a:rPr lang="ru-RU" b="1" dirty="0"/>
              <a:t>100% </a:t>
            </a:r>
            <a:r>
              <a:rPr lang="ru-RU" dirty="0" err="1"/>
              <a:t>прожиткового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 для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;</a:t>
            </a:r>
          </a:p>
          <a:p>
            <a:r>
              <a:rPr lang="ru-RU" b="1" dirty="0"/>
              <a:t>ГАРАНТОВАНА сума </a:t>
            </a:r>
            <a:r>
              <a:rPr lang="ru-RU" b="1" dirty="0" err="1"/>
              <a:t>аліментів</a:t>
            </a:r>
            <a:r>
              <a:rPr lang="ru-RU" b="1" dirty="0"/>
              <a:t> – 50% </a:t>
            </a:r>
            <a:r>
              <a:rPr lang="ru-RU" dirty="0" err="1"/>
              <a:t>прожиткового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 для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9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000" dirty="0" smtClean="0">
                <a:solidFill>
                  <a:schemeClr val="tx1"/>
                </a:solidFill>
              </a:rPr>
              <a:t>На розмір аліментів впливає кількість дітей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41620"/>
            <a:ext cx="10058400" cy="3727473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Також</a:t>
            </a:r>
            <a:r>
              <a:rPr lang="ru-RU" sz="2400" b="1" dirty="0"/>
              <a:t> є </a:t>
            </a:r>
            <a:r>
              <a:rPr lang="ru-RU" sz="2400" b="1" dirty="0" err="1"/>
              <a:t>ще</a:t>
            </a:r>
            <a:r>
              <a:rPr lang="ru-RU" sz="2400" b="1" dirty="0"/>
              <a:t> правила по </a:t>
            </a:r>
            <a:r>
              <a:rPr lang="ru-RU" sz="2400" b="1" dirty="0" err="1"/>
              <a:t>кількості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 </a:t>
            </a:r>
            <a:r>
              <a:rPr lang="ru-RU" sz="2400" dirty="0"/>
              <a:t>(</a:t>
            </a:r>
            <a:r>
              <a:rPr lang="ru-RU" sz="2400" dirty="0" err="1">
                <a:hlinkClick r:id="rId2"/>
              </a:rPr>
              <a:t>пп</a:t>
            </a:r>
            <a:r>
              <a:rPr lang="ru-RU" sz="2400" dirty="0">
                <a:hlinkClick r:id="rId2"/>
              </a:rPr>
              <a:t>. «4» ч. 1 ст. 161 </a:t>
            </a:r>
            <a:r>
              <a:rPr lang="ru-RU" sz="2400" dirty="0" err="1">
                <a:hlinkClick r:id="rId2"/>
              </a:rPr>
              <a:t>Цивільно-процесуального</a:t>
            </a:r>
            <a:r>
              <a:rPr lang="ru-RU" sz="2400" dirty="0">
                <a:hlinkClick r:id="rId2"/>
              </a:rPr>
              <a:t> кодексу</a:t>
            </a:r>
            <a:r>
              <a:rPr lang="ru-RU" sz="2400" dirty="0"/>
              <a:t>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err="1"/>
              <a:t>якщо</a:t>
            </a:r>
            <a:r>
              <a:rPr lang="ru-RU" sz="2400" dirty="0"/>
              <a:t> одна </a:t>
            </a:r>
            <a:r>
              <a:rPr lang="ru-RU" sz="2400" dirty="0" err="1"/>
              <a:t>дитина</a:t>
            </a:r>
            <a:r>
              <a:rPr lang="ru-RU" sz="2400" dirty="0"/>
              <a:t> – сума </a:t>
            </a:r>
            <a:r>
              <a:rPr lang="ru-RU" sz="2400" dirty="0" err="1"/>
              <a:t>аліментів</a:t>
            </a:r>
            <a:r>
              <a:rPr lang="ru-RU" sz="2400" dirty="0"/>
              <a:t> не </a:t>
            </a:r>
            <a:r>
              <a:rPr lang="ru-RU" sz="2400" dirty="0" err="1"/>
              <a:t>більше</a:t>
            </a:r>
            <a:r>
              <a:rPr lang="ru-RU" sz="2400" dirty="0"/>
              <a:t> ¼ доходу </a:t>
            </a:r>
            <a:r>
              <a:rPr lang="ru-RU" sz="2400" dirty="0" err="1"/>
              <a:t>платника</a:t>
            </a:r>
            <a:r>
              <a:rPr lang="ru-RU" sz="24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err="1"/>
              <a:t>якщо</a:t>
            </a:r>
            <a:r>
              <a:rPr lang="ru-RU" sz="2400" dirty="0"/>
              <a:t> 2 </a:t>
            </a:r>
            <a:r>
              <a:rPr lang="ru-RU" sz="2400" dirty="0" err="1"/>
              <a:t>дитини</a:t>
            </a:r>
            <a:r>
              <a:rPr lang="ru-RU" sz="2400" dirty="0"/>
              <a:t> – сума </a:t>
            </a:r>
            <a:r>
              <a:rPr lang="ru-RU" sz="2400" dirty="0" err="1"/>
              <a:t>аліментів</a:t>
            </a:r>
            <a:r>
              <a:rPr lang="ru-RU" sz="2400" dirty="0"/>
              <a:t> не </a:t>
            </a:r>
            <a:r>
              <a:rPr lang="ru-RU" sz="2400" dirty="0" err="1"/>
              <a:t>більше</a:t>
            </a:r>
            <a:r>
              <a:rPr lang="ru-RU" sz="2400" dirty="0"/>
              <a:t> 1/3 доходу </a:t>
            </a:r>
            <a:r>
              <a:rPr lang="ru-RU" sz="2400" dirty="0" err="1"/>
              <a:t>платника</a:t>
            </a:r>
            <a:r>
              <a:rPr lang="ru-RU" sz="24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err="1"/>
              <a:t>якщо</a:t>
            </a:r>
            <a:r>
              <a:rPr lang="ru-RU" sz="2400" dirty="0"/>
              <a:t> 3 </a:t>
            </a:r>
            <a:r>
              <a:rPr lang="ru-RU" sz="2400" dirty="0" err="1"/>
              <a:t>дитини</a:t>
            </a:r>
            <a:r>
              <a:rPr lang="ru-RU" sz="2400" dirty="0"/>
              <a:t> та </a:t>
            </a:r>
            <a:r>
              <a:rPr lang="ru-RU" sz="2400" dirty="0" err="1"/>
              <a:t>більше</a:t>
            </a:r>
            <a:r>
              <a:rPr lang="ru-RU" sz="2400" dirty="0"/>
              <a:t> –  сума </a:t>
            </a:r>
            <a:r>
              <a:rPr lang="ru-RU" sz="2400" dirty="0" err="1"/>
              <a:t>аліментів</a:t>
            </a:r>
            <a:r>
              <a:rPr lang="ru-RU" sz="2400" dirty="0"/>
              <a:t> не </a:t>
            </a:r>
            <a:r>
              <a:rPr lang="ru-RU" sz="2400" dirty="0" err="1"/>
              <a:t>більше</a:t>
            </a:r>
            <a:r>
              <a:rPr lang="ru-RU" sz="2400" dirty="0"/>
              <a:t> 50% доходу </a:t>
            </a:r>
            <a:r>
              <a:rPr lang="ru-RU" sz="2400" dirty="0" err="1"/>
              <a:t>платника</a:t>
            </a:r>
            <a:r>
              <a:rPr lang="ru-RU" sz="24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/>
              <a:t>сума </a:t>
            </a:r>
            <a:r>
              <a:rPr lang="ru-RU" sz="2400" dirty="0" err="1"/>
              <a:t>аліментів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перевищувати</a:t>
            </a:r>
            <a:r>
              <a:rPr lang="ru-RU" sz="2400" dirty="0"/>
              <a:t> </a:t>
            </a:r>
            <a:r>
              <a:rPr lang="ru-RU" sz="2400" b="1" dirty="0"/>
              <a:t>10 </a:t>
            </a:r>
            <a:r>
              <a:rPr lang="ru-RU" sz="2400" b="1" dirty="0" err="1"/>
              <a:t>прожиткових</a:t>
            </a:r>
            <a:r>
              <a:rPr lang="ru-RU" sz="2400" b="1" dirty="0"/>
              <a:t> </a:t>
            </a:r>
            <a:r>
              <a:rPr lang="ru-RU" sz="2400" b="1" dirty="0" err="1"/>
              <a:t>мінімумів</a:t>
            </a:r>
            <a:r>
              <a:rPr lang="ru-RU" sz="2400" dirty="0"/>
              <a:t> на </a:t>
            </a:r>
            <a:r>
              <a:rPr lang="ru-RU" sz="2400" dirty="0" err="1"/>
              <a:t>кожну</a:t>
            </a:r>
            <a:r>
              <a:rPr lang="ru-RU" sz="2400" dirty="0"/>
              <a:t> </a:t>
            </a:r>
            <a:r>
              <a:rPr lang="ru-RU" sz="2400" dirty="0" err="1"/>
              <a:t>дитину</a:t>
            </a:r>
            <a:r>
              <a:rPr lang="ru-RU" sz="2400" dirty="0"/>
              <a:t> </a:t>
            </a:r>
            <a:r>
              <a:rPr lang="ru-RU" sz="2400" dirty="0" err="1"/>
              <a:t>відповідного</a:t>
            </a:r>
            <a:r>
              <a:rPr lang="ru-RU" sz="2400" dirty="0"/>
              <a:t> </a:t>
            </a:r>
            <a:r>
              <a:rPr lang="ru-RU" sz="2400" dirty="0" err="1" smtClean="0"/>
              <a:t>віку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0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872" y="286604"/>
            <a:ext cx="10222807" cy="156067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Бухгалтер </a:t>
            </a:r>
            <a:r>
              <a:rPr lang="ru-RU" sz="2800" dirty="0"/>
              <a:t>при </a:t>
            </a:r>
            <a:r>
              <a:rPr lang="ru-RU" sz="2800" dirty="0" err="1"/>
              <a:t>розрахунку</a:t>
            </a:r>
            <a:r>
              <a:rPr lang="ru-RU" sz="2800" dirty="0"/>
              <a:t> </a:t>
            </a:r>
            <a:r>
              <a:rPr lang="ru-RU" sz="2800" dirty="0" err="1"/>
              <a:t>суми</a:t>
            </a:r>
            <a:r>
              <a:rPr lang="ru-RU" sz="2800" dirty="0"/>
              <a:t> </a:t>
            </a:r>
            <a:r>
              <a:rPr lang="ru-RU" sz="2800" dirty="0" err="1"/>
              <a:t>аліментів</a:t>
            </a:r>
            <a:r>
              <a:rPr lang="ru-RU" sz="2800" dirty="0"/>
              <a:t> </a:t>
            </a:r>
            <a:r>
              <a:rPr lang="ru-RU" sz="2800" dirty="0" err="1"/>
              <a:t>керується</a:t>
            </a:r>
            <a:r>
              <a:rPr lang="ru-RU" sz="2800" dirty="0"/>
              <a:t> </a:t>
            </a:r>
            <a:r>
              <a:rPr lang="ru-RU" sz="2800" dirty="0" err="1"/>
              <a:t>виключно</a:t>
            </a:r>
            <a:r>
              <a:rPr lang="ru-RU" sz="2800" dirty="0"/>
              <a:t> </a:t>
            </a:r>
            <a:r>
              <a:rPr lang="ru-RU" sz="2800" dirty="0" err="1"/>
              <a:t>виконавчим</a:t>
            </a:r>
            <a:r>
              <a:rPr lang="ru-RU" sz="2800" dirty="0"/>
              <a:t> листом, </a:t>
            </a:r>
            <a:r>
              <a:rPr lang="ru-RU" sz="2800" dirty="0" err="1"/>
              <a:t>постановою</a:t>
            </a:r>
            <a:r>
              <a:rPr lang="ru-RU" sz="2800" dirty="0"/>
              <a:t> </a:t>
            </a:r>
            <a:r>
              <a:rPr lang="ru-RU" sz="2800" dirty="0" err="1"/>
              <a:t>виконавця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заявою</a:t>
            </a:r>
            <a:r>
              <a:rPr lang="ru-RU" sz="2800" dirty="0"/>
              <a:t> самого </a:t>
            </a:r>
            <a:r>
              <a:rPr lang="ru-RU" sz="2800" dirty="0" err="1"/>
              <a:t>працівника</a:t>
            </a:r>
            <a:r>
              <a:rPr lang="ru-RU" sz="2800" dirty="0"/>
              <a:t>. Бухгалтер не повинен </a:t>
            </a:r>
            <a:r>
              <a:rPr lang="ru-RU" sz="2800" dirty="0" err="1"/>
              <a:t>ні</a:t>
            </a:r>
            <a:r>
              <a:rPr lang="ru-RU" sz="2800" dirty="0"/>
              <a:t> </a:t>
            </a:r>
            <a:r>
              <a:rPr lang="ru-RU" sz="2800" dirty="0" err="1"/>
              <a:t>обмежувати</a:t>
            </a:r>
            <a:r>
              <a:rPr lang="ru-RU" sz="2800" dirty="0"/>
              <a:t>, </a:t>
            </a:r>
            <a:r>
              <a:rPr lang="ru-RU" sz="2800" dirty="0" err="1"/>
              <a:t>ні</a:t>
            </a:r>
            <a:r>
              <a:rPr lang="ru-RU" sz="2800" dirty="0"/>
              <a:t> </a:t>
            </a:r>
            <a:r>
              <a:rPr lang="ru-RU" sz="2800" dirty="0" err="1"/>
              <a:t>самостійно</a:t>
            </a:r>
            <a:r>
              <a:rPr lang="ru-RU" sz="2800" dirty="0"/>
              <a:t> </a:t>
            </a:r>
            <a:r>
              <a:rPr lang="ru-RU" sz="2800" dirty="0" err="1"/>
              <a:t>донараховувати</a:t>
            </a:r>
            <a:r>
              <a:rPr lang="ru-RU" sz="2800" dirty="0"/>
              <a:t> </a:t>
            </a:r>
            <a:r>
              <a:rPr lang="ru-RU" sz="2800" dirty="0" err="1" smtClean="0"/>
              <a:t>аліменти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80" y="2032000"/>
            <a:ext cx="8280461" cy="34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185" y="0"/>
            <a:ext cx="10346787" cy="3823726"/>
          </a:xfrm>
        </p:spPr>
        <p:txBody>
          <a:bodyPr>
            <a:normAutofit/>
          </a:bodyPr>
          <a:lstStyle/>
          <a:p>
            <a:pPr fontAlgn="base"/>
            <a:r>
              <a:rPr lang="uk-UA" sz="2800" dirty="0"/>
              <a:t>З</a:t>
            </a:r>
            <a:r>
              <a:rPr lang="ru-RU" sz="2800" dirty="0" smtClean="0"/>
              <a:t> </a:t>
            </a:r>
            <a:r>
              <a:rPr lang="ru-RU" sz="2800" dirty="0"/>
              <a:t>2024 </a:t>
            </a:r>
            <a:r>
              <a:rPr lang="ru-RU" sz="2800" dirty="0" smtClean="0"/>
              <a:t>року</a:t>
            </a:r>
            <a:r>
              <a:rPr lang="ru-RU" sz="2800" dirty="0"/>
              <a:t> </a:t>
            </a:r>
            <a:r>
              <a:rPr lang="ru-RU" sz="2800" b="1" dirty="0" err="1">
                <a:hlinkClick r:id="rId2"/>
              </a:rPr>
              <a:t>збільшено</a:t>
            </a:r>
            <a:r>
              <a:rPr lang="ru-RU" sz="2800" b="1" dirty="0">
                <a:hlinkClick r:id="rId2"/>
              </a:rPr>
              <a:t> </a:t>
            </a:r>
            <a:r>
              <a:rPr lang="ru-RU" sz="2800" b="1" dirty="0" err="1">
                <a:hlinkClick r:id="rId2"/>
              </a:rPr>
              <a:t>прожитковий</a:t>
            </a:r>
            <a:r>
              <a:rPr lang="ru-RU" sz="2800" b="1" dirty="0">
                <a:hlinkClick r:id="rId2"/>
              </a:rPr>
              <a:t> </a:t>
            </a:r>
            <a:r>
              <a:rPr lang="ru-RU" sz="2800" b="1" dirty="0" err="1">
                <a:hlinkClick r:id="rId2"/>
              </a:rPr>
              <a:t>мінімум</a:t>
            </a:r>
            <a:r>
              <a:rPr lang="ru-RU" sz="2800" b="1" dirty="0"/>
              <a:t>:</a:t>
            </a:r>
            <a:endParaRPr lang="ru-RU" sz="2800" b="1" dirty="0"/>
          </a:p>
          <a:p>
            <a:pPr fontAlgn="base"/>
            <a:r>
              <a:rPr lang="ru-RU" sz="2800" dirty="0"/>
              <a:t>на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віком</a:t>
            </a:r>
            <a:r>
              <a:rPr lang="ru-RU" sz="2800" dirty="0"/>
              <a:t> до 6 </a:t>
            </a:r>
            <a:r>
              <a:rPr lang="ru-RU" sz="2800" dirty="0" err="1"/>
              <a:t>років</a:t>
            </a:r>
            <a:r>
              <a:rPr lang="ru-RU" sz="2800" dirty="0"/>
              <a:t> – 2 563 </a:t>
            </a:r>
            <a:r>
              <a:rPr lang="ru-RU" sz="2800" dirty="0" smtClean="0"/>
              <a:t>грн.;</a:t>
            </a:r>
            <a:endParaRPr lang="ru-RU" sz="2800" dirty="0"/>
          </a:p>
          <a:p>
            <a:pPr fontAlgn="base"/>
            <a:r>
              <a:rPr lang="ru-RU" sz="2800" dirty="0"/>
              <a:t>на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6 до 18 </a:t>
            </a:r>
            <a:r>
              <a:rPr lang="ru-RU" sz="2800" dirty="0" err="1"/>
              <a:t>років</a:t>
            </a:r>
            <a:r>
              <a:rPr lang="ru-RU" sz="2800" dirty="0"/>
              <a:t> – 3 196 грн.</a:t>
            </a:r>
          </a:p>
          <a:p>
            <a:pPr fontAlgn="base"/>
            <a:r>
              <a:rPr lang="ru-RU" sz="2800" dirty="0"/>
              <a:t>Таким чином, з </a:t>
            </a:r>
            <a:r>
              <a:rPr lang="ru-RU" sz="2800" dirty="0" err="1"/>
              <a:t>січня</a:t>
            </a:r>
            <a:r>
              <a:rPr lang="ru-RU" sz="2800" dirty="0"/>
              <a:t> 2024 року </a:t>
            </a:r>
            <a:r>
              <a:rPr lang="ru-RU" sz="2800" b="1" dirty="0" err="1"/>
              <a:t>мінімальний</a:t>
            </a:r>
            <a:r>
              <a:rPr lang="ru-RU" sz="2800" b="1" dirty="0"/>
              <a:t> </a:t>
            </a:r>
            <a:r>
              <a:rPr lang="ru-RU" sz="2800" b="1" dirty="0" err="1"/>
              <a:t>гарантований</a:t>
            </a:r>
            <a:r>
              <a:rPr lang="ru-RU" sz="2800" b="1" dirty="0"/>
              <a:t> </a:t>
            </a:r>
            <a:r>
              <a:rPr lang="ru-RU" sz="2800" b="1" dirty="0" err="1"/>
              <a:t>розмір</a:t>
            </a:r>
            <a:r>
              <a:rPr lang="ru-RU" sz="2800" b="1" dirty="0"/>
              <a:t> </a:t>
            </a:r>
            <a:r>
              <a:rPr lang="ru-RU" sz="2800" b="1" dirty="0" err="1"/>
              <a:t>аліментів</a:t>
            </a:r>
            <a:r>
              <a:rPr lang="ru-RU" sz="2800" b="1" dirty="0"/>
              <a:t> </a:t>
            </a:r>
            <a:r>
              <a:rPr lang="ru-RU" sz="2800" b="1" dirty="0" err="1"/>
              <a:t>складає</a:t>
            </a:r>
            <a:r>
              <a:rPr lang="ru-RU" sz="2800" dirty="0" smtClean="0"/>
              <a:t>:</a:t>
            </a:r>
          </a:p>
          <a:p>
            <a:pPr fontAlgn="base"/>
            <a:r>
              <a:rPr lang="ru-RU" sz="2800" dirty="0"/>
              <a:t>для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віком</a:t>
            </a:r>
            <a:r>
              <a:rPr lang="ru-RU" sz="2800" dirty="0"/>
              <a:t> до 6 </a:t>
            </a:r>
            <a:r>
              <a:rPr lang="ru-RU" sz="2800" dirty="0" err="1"/>
              <a:t>років</a:t>
            </a:r>
            <a:r>
              <a:rPr lang="ru-RU" sz="2800" dirty="0"/>
              <a:t> – 1 281,5 </a:t>
            </a:r>
            <a:r>
              <a:rPr lang="ru-RU" sz="2800" dirty="0" err="1"/>
              <a:t>грн</a:t>
            </a:r>
            <a:r>
              <a:rPr lang="ru-RU" sz="2800" dirty="0"/>
              <a:t>;</a:t>
            </a:r>
          </a:p>
          <a:p>
            <a:pPr fontAlgn="base"/>
            <a:r>
              <a:rPr lang="ru-RU" sz="2800" dirty="0"/>
              <a:t>для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віком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6 до 18 </a:t>
            </a:r>
            <a:r>
              <a:rPr lang="ru-RU" sz="2800" dirty="0" err="1"/>
              <a:t>років</a:t>
            </a:r>
            <a:r>
              <a:rPr lang="ru-RU" sz="2800" dirty="0"/>
              <a:t> – 1 598 грн.</a:t>
            </a:r>
          </a:p>
          <a:p>
            <a:pPr fontAlgn="base"/>
            <a:endParaRPr lang="ru-RU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3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677</Words>
  <Application>Microsoft Office PowerPoint</Application>
  <PresentationFormat>Широкоэкранный</PresentationFormat>
  <Paragraphs>106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Ретро</vt:lpstr>
      <vt:lpstr>ОБЛІК АЛІМЕНТІВ</vt:lpstr>
      <vt:lpstr>НОРМАТИВНА БАЗА</vt:lpstr>
      <vt:lpstr>ВИДИ АЛІМЕНТІВ</vt:lpstr>
      <vt:lpstr>Правила призначення аліментів</vt:lpstr>
      <vt:lpstr>Практика судових рішень по призначенню аліментів</vt:lpstr>
      <vt:lpstr>Розмір аліментів</vt:lpstr>
      <vt:lpstr>На розмір аліментів впливає кількість дітей</vt:lpstr>
      <vt:lpstr>Бухгалтер при розрахунку суми аліментів керується виключно виконавчим листом, постановою виконавця або заявою самого працівника. Бухгалтер не повинен ні обмежувати, ні самостійно донараховувати аліменти.</vt:lpstr>
      <vt:lpstr>Презентация PowerPoint</vt:lpstr>
      <vt:lpstr>Презентация PowerPoint</vt:lpstr>
      <vt:lpstr>Окрім мінімального існує й максимальний розмір аліментів – 10 прожиткових мінімумів для дитини відповідного віку </vt:lpstr>
      <vt:lpstr>Максимальний вік, до якого сплачуються аліменти</vt:lpstr>
      <vt:lpstr>Чи треба бухгалтеру наказ на утримання аліментів</vt:lpstr>
      <vt:lpstr>Оподаткування аліментів</vt:lpstr>
      <vt:lpstr>Джерела аліментів</vt:lpstr>
      <vt:lpstr>Доходи, з яких треба утримувати аліменти</vt:lpstr>
      <vt:lpstr>Аліменти не утримуються з:</vt:lpstr>
      <vt:lpstr>Утримання аліментів з лікарняних</vt:lpstr>
      <vt:lpstr>Як правильно утримати аліменти із заробітної плати</vt:lpstr>
      <vt:lpstr>Презентация PowerPoint</vt:lpstr>
      <vt:lpstr>Бухгалтерський облік аліментів</vt:lpstr>
      <vt:lpstr>Бухгалтерський облік аліментів</vt:lpstr>
      <vt:lpstr>Розрахунок аліментів</vt:lpstr>
      <vt:lpstr>Розрахунок аліментів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ЄСВ</dc:title>
  <dc:creator>Селецька Дар'я Олегівна</dc:creator>
  <cp:lastModifiedBy>Лайчук Світлана Михайлівна</cp:lastModifiedBy>
  <cp:revision>23</cp:revision>
  <dcterms:created xsi:type="dcterms:W3CDTF">2023-03-31T06:25:58Z</dcterms:created>
  <dcterms:modified xsi:type="dcterms:W3CDTF">2024-04-19T08:10:23Z</dcterms:modified>
</cp:coreProperties>
</file>