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notesMasterIdLst>
    <p:notesMasterId r:id="rId76"/>
  </p:notesMasterIdLst>
  <p:sldIdLst>
    <p:sldId id="256" r:id="rId2"/>
    <p:sldId id="257" r:id="rId3"/>
    <p:sldId id="282" r:id="rId4"/>
    <p:sldId id="283" r:id="rId5"/>
    <p:sldId id="284" r:id="rId6"/>
    <p:sldId id="286" r:id="rId7"/>
    <p:sldId id="285"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32" r:id="rId45"/>
    <p:sldId id="323" r:id="rId46"/>
    <p:sldId id="324" r:id="rId47"/>
    <p:sldId id="325" r:id="rId48"/>
    <p:sldId id="327" r:id="rId49"/>
    <p:sldId id="328" r:id="rId50"/>
    <p:sldId id="329" r:id="rId51"/>
    <p:sldId id="330" r:id="rId52"/>
    <p:sldId id="331" r:id="rId53"/>
    <p:sldId id="338" r:id="rId54"/>
    <p:sldId id="326" r:id="rId55"/>
    <p:sldId id="333" r:id="rId56"/>
    <p:sldId id="334" r:id="rId57"/>
    <p:sldId id="335" r:id="rId58"/>
    <p:sldId id="336" r:id="rId59"/>
    <p:sldId id="337" r:id="rId60"/>
    <p:sldId id="341" r:id="rId61"/>
    <p:sldId id="339" r:id="rId62"/>
    <p:sldId id="340" r:id="rId63"/>
    <p:sldId id="342" r:id="rId64"/>
    <p:sldId id="343" r:id="rId65"/>
    <p:sldId id="344" r:id="rId66"/>
    <p:sldId id="345" r:id="rId67"/>
    <p:sldId id="346" r:id="rId68"/>
    <p:sldId id="347" r:id="rId69"/>
    <p:sldId id="348" r:id="rId70"/>
    <p:sldId id="349" r:id="rId71"/>
    <p:sldId id="350" r:id="rId72"/>
    <p:sldId id="351" r:id="rId73"/>
    <p:sldId id="280" r:id="rId74"/>
    <p:sldId id="281" r:id="rId7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1" d="100"/>
          <a:sy n="91" d="100"/>
        </p:scale>
        <p:origin x="341" y="-2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6374DE-4C6E-4E3D-94F1-C791E7F088AB}" type="datetimeFigureOut">
              <a:rPr lang="ru-RU" smtClean="0"/>
              <a:t>08.12.2022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1ED84F-EF1F-46E8-B517-C2874B72E56C}" type="slidenum">
              <a:rPr lang="ru-RU" smtClean="0"/>
              <a:t>‹#›</a:t>
            </a:fld>
            <a:endParaRPr lang="ru-RU"/>
          </a:p>
        </p:txBody>
      </p:sp>
    </p:spTree>
    <p:extLst>
      <p:ext uri="{BB962C8B-B14F-4D97-AF65-F5344CB8AC3E}">
        <p14:creationId xmlns:p14="http://schemas.microsoft.com/office/powerpoint/2010/main" val="2908926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51ED84F-EF1F-46E8-B517-C2874B72E56C}" type="slidenum">
              <a:rPr lang="ru-RU" smtClean="0"/>
              <a:t>1</a:t>
            </a:fld>
            <a:endParaRPr lang="ru-RU"/>
          </a:p>
        </p:txBody>
      </p:sp>
    </p:spTree>
    <p:extLst>
      <p:ext uri="{BB962C8B-B14F-4D97-AF65-F5344CB8AC3E}">
        <p14:creationId xmlns:p14="http://schemas.microsoft.com/office/powerpoint/2010/main" val="1579676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08.12.2022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08.12.2022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08.12.2022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08.12.2022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08.12.2022</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08.12.2022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08.12.2022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08.12.2022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08.12.2022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08.12.2022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08.12.2022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r>
              <a:rPr lang="uk-UA" sz="3600" b="1" dirty="0">
                <a:solidFill>
                  <a:srgbClr val="000000"/>
                </a:solidFill>
                <a:latin typeface="Times New Roman" panose="02020603050405020304" pitchFamily="18" charset="0"/>
                <a:cs typeface="Times New Roman" panose="02020603050405020304" pitchFamily="18" charset="0"/>
              </a:rPr>
              <a:t>Тема 9. </a:t>
            </a:r>
            <a:r>
              <a:rPr lang="uk-UA" sz="3600" b="1" dirty="0" smtClean="0">
                <a:solidFill>
                  <a:srgbClr val="000000"/>
                </a:solidFill>
                <a:latin typeface="Times New Roman" panose="02020603050405020304" pitchFamily="18" charset="0"/>
                <a:cs typeface="Times New Roman" panose="02020603050405020304" pitchFamily="18" charset="0"/>
              </a:rPr>
              <a:t>Поняття </a:t>
            </a:r>
            <a:r>
              <a:rPr lang="uk-UA" sz="3600" b="1" dirty="0">
                <a:solidFill>
                  <a:srgbClr val="000000"/>
                </a:solidFill>
                <a:latin typeface="Times New Roman" panose="02020603050405020304" pitchFamily="18" charset="0"/>
                <a:cs typeface="Times New Roman" panose="02020603050405020304" pitchFamily="18" charset="0"/>
              </a:rPr>
              <a:t>банківських операцій, послуг та продуктів</a:t>
            </a: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1. Поняття та класифікація банківських кредитів</a:t>
            </a: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2. Правила та умови кредитування</a:t>
            </a: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3. Етапи кредитного процесу</a:t>
            </a: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4. </a:t>
            </a:r>
            <a:r>
              <a:rPr lang="ru-RU" sz="3600" dirty="0" err="1">
                <a:solidFill>
                  <a:srgbClr val="000000"/>
                </a:solidFill>
                <a:latin typeface="Times New Roman" panose="02020603050405020304" pitchFamily="18" charset="0"/>
                <a:cs typeface="Times New Roman" panose="02020603050405020304" pitchFamily="18" charset="0"/>
              </a:rPr>
              <a:t>Способи</a:t>
            </a:r>
            <a:r>
              <a:rPr lang="ru-RU" sz="3600" dirty="0">
                <a:solidFill>
                  <a:srgbClr val="000000"/>
                </a:solidFill>
                <a:latin typeface="Times New Roman" panose="02020603050405020304" pitchFamily="18" charset="0"/>
                <a:cs typeface="Times New Roman" panose="02020603050405020304" pitchFamily="18" charset="0"/>
              </a:rPr>
              <a:t> </a:t>
            </a:r>
            <a:r>
              <a:rPr lang="ru-RU" sz="3600" dirty="0" err="1">
                <a:solidFill>
                  <a:srgbClr val="000000"/>
                </a:solidFill>
                <a:latin typeface="Times New Roman" panose="02020603050405020304" pitchFamily="18" charset="0"/>
                <a:cs typeface="Times New Roman" panose="02020603050405020304" pitchFamily="18" charset="0"/>
              </a:rPr>
              <a:t>захисту</a:t>
            </a:r>
            <a:r>
              <a:rPr lang="ru-RU" sz="3600" dirty="0">
                <a:solidFill>
                  <a:srgbClr val="000000"/>
                </a:solidFill>
                <a:latin typeface="Times New Roman" panose="02020603050405020304" pitchFamily="18" charset="0"/>
                <a:cs typeface="Times New Roman" panose="02020603050405020304" pitchFamily="18" charset="0"/>
              </a:rPr>
              <a:t> </a:t>
            </a:r>
            <a:r>
              <a:rPr lang="ru-RU" sz="3600" dirty="0" err="1">
                <a:solidFill>
                  <a:srgbClr val="000000"/>
                </a:solidFill>
                <a:latin typeface="Times New Roman" panose="02020603050405020304" pitchFamily="18" charset="0"/>
                <a:cs typeface="Times New Roman" panose="02020603050405020304" pitchFamily="18" charset="0"/>
              </a:rPr>
              <a:t>від</a:t>
            </a:r>
            <a:r>
              <a:rPr lang="ru-RU" sz="3600" dirty="0">
                <a:solidFill>
                  <a:srgbClr val="000000"/>
                </a:solidFill>
                <a:latin typeface="Times New Roman" panose="02020603050405020304" pitchFamily="18" charset="0"/>
                <a:cs typeface="Times New Roman" panose="02020603050405020304" pitchFamily="18" charset="0"/>
              </a:rPr>
              <a:t> кредитного </a:t>
            </a:r>
            <a:r>
              <a:rPr lang="ru-RU" sz="3600" dirty="0" err="1">
                <a:solidFill>
                  <a:srgbClr val="000000"/>
                </a:solidFill>
                <a:latin typeface="Times New Roman" panose="02020603050405020304" pitchFamily="18" charset="0"/>
                <a:cs typeface="Times New Roman" panose="02020603050405020304" pitchFamily="18" charset="0"/>
              </a:rPr>
              <a:t>ризику</a:t>
            </a:r>
            <a:endParaRPr lang="uk-UA" sz="36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5. Оцінка кредитоспроможності позичальника та порядок формування резерву для відшкодування можливих втрат за кредитними операціями банків</a:t>
            </a:r>
          </a:p>
          <a:p>
            <a:pPr algn="just">
              <a:spcBef>
                <a:spcPts val="0"/>
              </a:spcBef>
            </a:pPr>
            <a:r>
              <a:rPr lang="uk-UA" sz="3600" dirty="0" smtClean="0">
                <a:solidFill>
                  <a:srgbClr val="000000"/>
                </a:solidFill>
                <a:latin typeface="Times New Roman" panose="02020603050405020304" pitchFamily="18" charset="0"/>
                <a:cs typeface="Times New Roman" panose="02020603050405020304" pitchFamily="18" charset="0"/>
              </a:rPr>
              <a:t>6. Управління проблемними кредитами банку</a:t>
            </a:r>
            <a:endParaRPr lang="uk-UA" sz="36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покриття збитків господарської діяльності позичальника;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формування </a:t>
            </a:r>
            <a:r>
              <a:rPr lang="uk-UA" sz="2200" dirty="0">
                <a:solidFill>
                  <a:srgbClr val="000000"/>
                </a:solidFill>
                <a:latin typeface="Times New Roman" panose="02020603050405020304" pitchFamily="18" charset="0"/>
                <a:cs typeface="Times New Roman" panose="02020603050405020304" pitchFamily="18" charset="0"/>
              </a:rPr>
              <a:t>та збільшення статутного фонду клієнта;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внесення клієнтом платежів у бюджет та позабюджетні фонди;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погашення раніше отриманих позик</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Однією із складових частин організації кредитної </a:t>
            </a:r>
            <a:r>
              <a:rPr lang="uk-UA" sz="2200" dirty="0" smtClean="0">
                <a:solidFill>
                  <a:srgbClr val="000000"/>
                </a:solidFill>
                <a:latin typeface="Times New Roman" panose="02020603050405020304" pitchFamily="18" charset="0"/>
                <a:cs typeface="Times New Roman" panose="02020603050405020304" pitchFamily="18" charset="0"/>
              </a:rPr>
              <a:t>діяльності банку </a:t>
            </a:r>
            <a:r>
              <a:rPr lang="uk-UA" sz="2200" dirty="0">
                <a:solidFill>
                  <a:srgbClr val="000000"/>
                </a:solidFill>
                <a:latin typeface="Times New Roman" panose="02020603050405020304" pitchFamily="18" charset="0"/>
                <a:cs typeface="Times New Roman" panose="02020603050405020304" pitchFamily="18" charset="0"/>
              </a:rPr>
              <a:t>є організаційна структура кредитного підрозділу, яка </a:t>
            </a:r>
            <a:r>
              <a:rPr lang="uk-UA" sz="2200" dirty="0" smtClean="0">
                <a:solidFill>
                  <a:srgbClr val="000000"/>
                </a:solidFill>
                <a:latin typeface="Times New Roman" panose="02020603050405020304" pitchFamily="18" charset="0"/>
                <a:cs typeface="Times New Roman" panose="02020603050405020304" pitchFamily="18" charset="0"/>
              </a:rPr>
              <a:t>має свої </a:t>
            </a:r>
            <a:r>
              <a:rPr lang="uk-UA" sz="2200" dirty="0">
                <a:solidFill>
                  <a:srgbClr val="000000"/>
                </a:solidFill>
                <a:latin typeface="Times New Roman" panose="02020603050405020304" pitchFamily="18" charset="0"/>
                <a:cs typeface="Times New Roman" panose="02020603050405020304" pitchFamily="18" charset="0"/>
              </a:rPr>
              <a:t>особливості в кожному конкретному банку, що </a:t>
            </a:r>
            <a:r>
              <a:rPr lang="uk-UA" sz="2200" dirty="0" smtClean="0">
                <a:solidFill>
                  <a:srgbClr val="000000"/>
                </a:solidFill>
                <a:latin typeface="Times New Roman" panose="02020603050405020304" pitchFamily="18" charset="0"/>
                <a:cs typeface="Times New Roman" panose="02020603050405020304" pitchFamily="18" charset="0"/>
              </a:rPr>
              <a:t>визначаються розмірами</a:t>
            </a:r>
            <a:r>
              <a:rPr lang="uk-UA" sz="2200" dirty="0">
                <a:solidFill>
                  <a:srgbClr val="000000"/>
                </a:solidFill>
                <a:latin typeface="Times New Roman" panose="02020603050405020304" pitchFamily="18" charset="0"/>
                <a:cs typeface="Times New Roman" panose="02020603050405020304" pitchFamily="18" charset="0"/>
              </a:rPr>
              <a:t>, можливостями банку, а також потребами клієнтури.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діяльність банку здійснюється через </a:t>
            </a:r>
            <a:r>
              <a:rPr lang="uk-UA" sz="2200" dirty="0" smtClean="0">
                <a:solidFill>
                  <a:srgbClr val="000000"/>
                </a:solidFill>
                <a:latin typeface="Times New Roman" panose="02020603050405020304" pitchFamily="18" charset="0"/>
                <a:cs typeface="Times New Roman" panose="02020603050405020304" pitchFamily="18" charset="0"/>
              </a:rPr>
              <a:t>кредитний департамент </a:t>
            </a:r>
            <a:r>
              <a:rPr lang="uk-UA" sz="2200" dirty="0">
                <a:solidFill>
                  <a:srgbClr val="000000"/>
                </a:solidFill>
                <a:latin typeface="Times New Roman" panose="02020603050405020304" pitchFamily="18" charset="0"/>
                <a:cs typeface="Times New Roman" panose="02020603050405020304" pitchFamily="18" charset="0"/>
              </a:rPr>
              <a:t>банку, який виконує весь комплекс </a:t>
            </a:r>
            <a:r>
              <a:rPr lang="uk-UA" sz="2200" dirty="0" smtClean="0">
                <a:solidFill>
                  <a:srgbClr val="000000"/>
                </a:solidFill>
                <a:latin typeface="Times New Roman" panose="02020603050405020304" pitchFamily="18" charset="0"/>
                <a:cs typeface="Times New Roman" panose="02020603050405020304" pitchFamily="18" charset="0"/>
              </a:rPr>
              <a:t>комерційних операцій </a:t>
            </a:r>
            <a:r>
              <a:rPr lang="uk-UA" sz="2200" dirty="0">
                <a:solidFill>
                  <a:srgbClr val="000000"/>
                </a:solidFill>
                <a:latin typeface="Times New Roman" panose="02020603050405020304" pitchFamily="18" charset="0"/>
                <a:cs typeface="Times New Roman" panose="02020603050405020304" pitchFamily="18" charset="0"/>
              </a:rPr>
              <a:t>з надання кредитів юридичним і фізичним особам</a:t>
            </a:r>
            <a:r>
              <a:rPr lang="uk-UA" sz="2200" dirty="0" smtClean="0">
                <a:solidFill>
                  <a:srgbClr val="000000"/>
                </a:solidFill>
                <a:latin typeface="Times New Roman" panose="02020603050405020304" pitchFamily="18" charset="0"/>
                <a:cs typeface="Times New Roman" panose="02020603050405020304" pitchFamily="18" charset="0"/>
              </a:rPr>
              <a:t>, іншим </a:t>
            </a:r>
            <a:r>
              <a:rPr lang="uk-UA" sz="2200" dirty="0">
                <a:solidFill>
                  <a:srgbClr val="000000"/>
                </a:solidFill>
                <a:latin typeface="Times New Roman" panose="02020603050405020304" pitchFamily="18" charset="0"/>
                <a:cs typeface="Times New Roman" panose="02020603050405020304" pitchFamily="18" charset="0"/>
              </a:rPr>
              <a:t>банкам, здійснює забезпечення повернення </a:t>
            </a:r>
            <a:r>
              <a:rPr lang="uk-UA" sz="2200" dirty="0" smtClean="0">
                <a:solidFill>
                  <a:srgbClr val="000000"/>
                </a:solidFill>
                <a:latin typeface="Times New Roman" panose="02020603050405020304" pitchFamily="18" charset="0"/>
                <a:cs typeface="Times New Roman" panose="02020603050405020304" pitchFamily="18" charset="0"/>
              </a:rPr>
              <a:t>наданих кредитів</a:t>
            </a:r>
            <a:r>
              <a:rPr lang="uk-UA" sz="2200" dirty="0">
                <a:solidFill>
                  <a:srgbClr val="000000"/>
                </a:solidFill>
                <a:latin typeface="Times New Roman" panose="02020603050405020304" pitchFamily="18" charset="0"/>
                <a:cs typeface="Times New Roman" panose="02020603050405020304" pitchFamily="18" charset="0"/>
              </a:rPr>
              <a:t>, дослідження кон’юнктури </a:t>
            </a:r>
            <a:r>
              <a:rPr lang="uk-UA" sz="2200" dirty="0" smtClean="0">
                <a:solidFill>
                  <a:srgbClr val="000000"/>
                </a:solidFill>
                <a:latin typeface="Times New Roman" panose="02020603050405020304" pitchFamily="18" charset="0"/>
                <a:cs typeface="Times New Roman" panose="02020603050405020304" pitchFamily="18" charset="0"/>
              </a:rPr>
              <a:t>фінансово-кредитного ринку</a:t>
            </a:r>
            <a:r>
              <a:rPr lang="uk-UA" sz="2200" dirty="0">
                <a:solidFill>
                  <a:srgbClr val="000000"/>
                </a:solidFill>
                <a:latin typeface="Times New Roman" panose="02020603050405020304" pitchFamily="18" charset="0"/>
                <a:cs typeface="Times New Roman" panose="02020603050405020304" pitchFamily="18" charset="0"/>
              </a:rPr>
              <a:t>, консультування тощо. Обов’язковою є організація </a:t>
            </a:r>
            <a:r>
              <a:rPr lang="uk-UA" sz="2200" dirty="0" smtClean="0">
                <a:solidFill>
                  <a:srgbClr val="000000"/>
                </a:solidFill>
                <a:latin typeface="Times New Roman" panose="02020603050405020304" pitchFamily="18" charset="0"/>
                <a:cs typeface="Times New Roman" panose="02020603050405020304" pitchFamily="18" charset="0"/>
              </a:rPr>
              <a:t>роботи кредитного </a:t>
            </a:r>
            <a:r>
              <a:rPr lang="uk-UA" sz="2200" dirty="0">
                <a:solidFill>
                  <a:srgbClr val="000000"/>
                </a:solidFill>
                <a:latin typeface="Times New Roman" panose="02020603050405020304" pitchFamily="18" charset="0"/>
                <a:cs typeface="Times New Roman" panose="02020603050405020304" pitchFamily="18" charset="0"/>
              </a:rPr>
              <a:t>комітету та комітету кредитного нагляду. </a:t>
            </a:r>
            <a:r>
              <a:rPr lang="uk-UA" sz="2200" dirty="0" smtClean="0">
                <a:solidFill>
                  <a:srgbClr val="000000"/>
                </a:solidFill>
                <a:latin typeface="Times New Roman" panose="02020603050405020304" pitchFamily="18" charset="0"/>
                <a:cs typeface="Times New Roman" panose="02020603050405020304" pitchFamily="18" charset="0"/>
              </a:rPr>
              <a:t>Функціями </a:t>
            </a:r>
            <a:r>
              <a:rPr lang="uk-UA" sz="2200" dirty="0">
                <a:solidFill>
                  <a:srgbClr val="000000"/>
                </a:solidFill>
                <a:latin typeface="Times New Roman" panose="02020603050405020304" pitchFamily="18" charset="0"/>
                <a:cs typeface="Times New Roman" panose="02020603050405020304" pitchFamily="18" charset="0"/>
              </a:rPr>
              <a:t>кредитного комітету є: формування кредитної </a:t>
            </a:r>
            <a:r>
              <a:rPr lang="uk-UA" sz="2200" dirty="0" smtClean="0">
                <a:solidFill>
                  <a:srgbClr val="000000"/>
                </a:solidFill>
                <a:latin typeface="Times New Roman" panose="02020603050405020304" pitchFamily="18" charset="0"/>
                <a:cs typeface="Times New Roman" panose="02020603050405020304" pitchFamily="18" charset="0"/>
              </a:rPr>
              <a:t>стратегії та </a:t>
            </a:r>
            <a:r>
              <a:rPr lang="uk-UA" sz="2200" dirty="0">
                <a:solidFill>
                  <a:srgbClr val="000000"/>
                </a:solidFill>
                <a:latin typeface="Times New Roman" panose="02020603050405020304" pitchFamily="18" charset="0"/>
                <a:cs typeface="Times New Roman" panose="02020603050405020304" pitchFamily="18" charset="0"/>
              </a:rPr>
              <a:t>кредитної політики банку; затвердження </a:t>
            </a:r>
            <a:r>
              <a:rPr lang="uk-UA" sz="2200" dirty="0" smtClean="0">
                <a:solidFill>
                  <a:srgbClr val="000000"/>
                </a:solidFill>
                <a:latin typeface="Times New Roman" panose="02020603050405020304" pitchFamily="18" charset="0"/>
                <a:cs typeface="Times New Roman" panose="02020603050405020304" pitchFamily="18" charset="0"/>
              </a:rPr>
              <a:t>організаційної структури </a:t>
            </a:r>
            <a:r>
              <a:rPr lang="uk-UA" sz="2200" dirty="0">
                <a:solidFill>
                  <a:srgbClr val="000000"/>
                </a:solidFill>
                <a:latin typeface="Times New Roman" panose="02020603050405020304" pitchFamily="18" charset="0"/>
                <a:cs typeface="Times New Roman" panose="02020603050405020304" pitchFamily="18" charset="0"/>
              </a:rPr>
              <a:t>кредитного департаменту та посадових </a:t>
            </a:r>
            <a:r>
              <a:rPr lang="uk-UA" sz="2200" dirty="0" smtClean="0">
                <a:solidFill>
                  <a:srgbClr val="000000"/>
                </a:solidFill>
                <a:latin typeface="Times New Roman" panose="02020603050405020304" pitchFamily="18" charset="0"/>
                <a:cs typeface="Times New Roman" panose="02020603050405020304" pitchFamily="18" charset="0"/>
              </a:rPr>
              <a:t>інструкцій для </a:t>
            </a:r>
            <a:r>
              <a:rPr lang="uk-UA" sz="2200" dirty="0">
                <a:solidFill>
                  <a:srgbClr val="000000"/>
                </a:solidFill>
                <a:latin typeface="Times New Roman" panose="02020603050405020304" pitchFamily="18" charset="0"/>
                <a:cs typeface="Times New Roman" panose="02020603050405020304" pitchFamily="18" charset="0"/>
              </a:rPr>
              <a:t>його працівників; встановлення напрямів </a:t>
            </a:r>
            <a:r>
              <a:rPr lang="uk-UA" sz="2200" dirty="0" smtClean="0">
                <a:solidFill>
                  <a:srgbClr val="000000"/>
                </a:solidFill>
                <a:latin typeface="Times New Roman" panose="02020603050405020304" pitchFamily="18" charset="0"/>
                <a:cs typeface="Times New Roman" panose="02020603050405020304" pitchFamily="18" charset="0"/>
              </a:rPr>
              <a:t>диверсифікації кредитного </a:t>
            </a:r>
            <a:r>
              <a:rPr lang="uk-UA" sz="2200" dirty="0">
                <a:solidFill>
                  <a:srgbClr val="000000"/>
                </a:solidFill>
                <a:latin typeface="Times New Roman" panose="02020603050405020304" pitchFamily="18" charset="0"/>
                <a:cs typeface="Times New Roman" panose="02020603050405020304" pitchFamily="18" charset="0"/>
              </a:rPr>
              <a:t>портфеля банку та відповідних лімітів за країнами</a:t>
            </a:r>
            <a:r>
              <a:rPr lang="uk-UA" sz="2200" dirty="0" smtClean="0">
                <a:solidFill>
                  <a:srgbClr val="000000"/>
                </a:solidFill>
                <a:latin typeface="Times New Roman" panose="02020603050405020304" pitchFamily="18" charset="0"/>
                <a:cs typeface="Times New Roman" panose="02020603050405020304" pitchFamily="18" charset="0"/>
              </a:rPr>
              <a:t>, галузями</a:t>
            </a:r>
            <a:r>
              <a:rPr lang="uk-UA" sz="2200" dirty="0">
                <a:solidFill>
                  <a:srgbClr val="000000"/>
                </a:solidFill>
                <a:latin typeface="Times New Roman" panose="02020603050405020304" pitchFamily="18" charset="0"/>
                <a:cs typeface="Times New Roman" panose="02020603050405020304" pitchFamily="18" charset="0"/>
              </a:rPr>
              <a:t>, кредитними інструментами, позичальниками</a:t>
            </a:r>
            <a:r>
              <a:rPr lang="uk-UA" sz="2200" dirty="0" smtClean="0">
                <a:solidFill>
                  <a:srgbClr val="000000"/>
                </a:solidFill>
                <a:latin typeface="Times New Roman" panose="02020603050405020304" pitchFamily="18" charset="0"/>
                <a:cs typeface="Times New Roman" panose="02020603050405020304" pitchFamily="18" charset="0"/>
              </a:rPr>
              <a:t>; оцінка </a:t>
            </a:r>
            <a:r>
              <a:rPr lang="uk-UA" sz="2200" dirty="0">
                <a:solidFill>
                  <a:srgbClr val="000000"/>
                </a:solidFill>
                <a:latin typeface="Times New Roman" panose="02020603050405020304" pitchFamily="18" charset="0"/>
                <a:cs typeface="Times New Roman" panose="02020603050405020304" pitchFamily="18" charset="0"/>
              </a:rPr>
              <a:t>адекватності резервів під можливі втрати за кредитами</a:t>
            </a:r>
            <a:r>
              <a:rPr lang="uk-UA" sz="2200" dirty="0" smtClean="0">
                <a:solidFill>
                  <a:srgbClr val="000000"/>
                </a:solidFill>
                <a:latin typeface="Times New Roman" panose="02020603050405020304" pitchFamily="18" charset="0"/>
                <a:cs typeface="Times New Roman" panose="02020603050405020304" pitchFamily="18" charset="0"/>
              </a:rPr>
              <a:t>, аналіз </a:t>
            </a:r>
            <a:r>
              <a:rPr lang="uk-UA" sz="2200" dirty="0">
                <a:solidFill>
                  <a:srgbClr val="000000"/>
                </a:solidFill>
                <a:latin typeface="Times New Roman" panose="02020603050405020304" pitchFamily="18" charset="0"/>
                <a:cs typeface="Times New Roman" panose="02020603050405020304" pitchFamily="18" charset="0"/>
              </a:rPr>
              <a:t>кредитного ризику портфеля та інших суттєвих ризиків</a:t>
            </a:r>
            <a:r>
              <a:rPr lang="uk-UA" sz="2200" dirty="0" smtClean="0">
                <a:solidFill>
                  <a:srgbClr val="000000"/>
                </a:solidFill>
                <a:latin typeface="Times New Roman" panose="02020603050405020304" pitchFamily="18" charset="0"/>
                <a:cs typeface="Times New Roman" panose="02020603050405020304" pitchFamily="18" charset="0"/>
              </a:rPr>
              <a:t>, що </a:t>
            </a:r>
            <a:r>
              <a:rPr lang="uk-UA" sz="2200" dirty="0">
                <a:solidFill>
                  <a:srgbClr val="000000"/>
                </a:solidFill>
                <a:latin typeface="Times New Roman" panose="02020603050405020304" pitchFamily="18" charset="0"/>
                <a:cs typeface="Times New Roman" panose="02020603050405020304" pitchFamily="18" charset="0"/>
              </a:rPr>
              <a:t>пов’язані </a:t>
            </a:r>
            <a:r>
              <a:rPr lang="uk-UA" sz="2200" dirty="0" smtClean="0">
                <a:solidFill>
                  <a:srgbClr val="000000"/>
                </a:solidFill>
                <a:latin typeface="Times New Roman" panose="02020603050405020304" pitchFamily="18" charset="0"/>
                <a:cs typeface="Times New Roman" panose="02020603050405020304" pitchFamily="18" charset="0"/>
              </a:rPr>
              <a:t>з</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35294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кредитуванням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прийняття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рішень</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надання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періодичне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списання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безнадійних</a:t>
            </a: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кредитів.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До функцій комітету кредитного нагляду належать</a:t>
            </a:r>
            <a:r>
              <a:rPr lang="uk-UA" sz="2200" dirty="0" smtClean="0">
                <a:solidFill>
                  <a:srgbClr val="000000"/>
                </a:solidFill>
                <a:latin typeface="Times New Roman" panose="02020603050405020304" pitchFamily="18" charset="0"/>
                <a:cs typeface="Times New Roman" panose="02020603050405020304" pitchFamily="18" charset="0"/>
              </a:rPr>
              <a:t>: ухвалення </a:t>
            </a:r>
            <a:r>
              <a:rPr lang="uk-UA" sz="2200" dirty="0">
                <a:solidFill>
                  <a:srgbClr val="000000"/>
                </a:solidFill>
                <a:latin typeface="Times New Roman" panose="02020603050405020304" pitchFamily="18" charset="0"/>
                <a:cs typeface="Times New Roman" panose="02020603050405020304" pitchFamily="18" charset="0"/>
              </a:rPr>
              <a:t>змін та доповнень до загальної кредитної політики</a:t>
            </a:r>
            <a:r>
              <a:rPr lang="uk-UA" sz="2200" dirty="0" smtClean="0">
                <a:solidFill>
                  <a:srgbClr val="000000"/>
                </a:solidFill>
                <a:latin typeface="Times New Roman" panose="02020603050405020304" pitchFamily="18" charset="0"/>
                <a:cs typeface="Times New Roman" panose="02020603050405020304" pitchFamily="18" charset="0"/>
              </a:rPr>
              <a:t>, аналіз </a:t>
            </a:r>
            <a:r>
              <a:rPr lang="uk-UA" sz="2200" dirty="0">
                <a:solidFill>
                  <a:srgbClr val="000000"/>
                </a:solidFill>
                <a:latin typeface="Times New Roman" panose="02020603050405020304" pitchFamily="18" charset="0"/>
                <a:cs typeface="Times New Roman" panose="02020603050405020304" pitchFamily="18" charset="0"/>
              </a:rPr>
              <a:t>та оцінка нових ринків, на які спрямовані </a:t>
            </a:r>
            <a:r>
              <a:rPr lang="uk-UA" sz="2200" dirty="0" smtClean="0">
                <a:solidFill>
                  <a:srgbClr val="000000"/>
                </a:solidFill>
                <a:latin typeface="Times New Roman" panose="02020603050405020304" pitchFamily="18" charset="0"/>
                <a:cs typeface="Times New Roman" panose="02020603050405020304" pitchFamily="18" charset="0"/>
              </a:rPr>
              <a:t>інтереси банку</a:t>
            </a:r>
            <a:r>
              <a:rPr lang="uk-UA" sz="2200" dirty="0">
                <a:solidFill>
                  <a:srgbClr val="000000"/>
                </a:solidFill>
                <a:latin typeface="Times New Roman" panose="02020603050405020304" pitchFamily="18" charset="0"/>
                <a:cs typeface="Times New Roman" panose="02020603050405020304" pitchFamily="18" charset="0"/>
              </a:rPr>
              <a:t>, затвердження критеріїв прийнятності ризику, </a:t>
            </a:r>
            <a:r>
              <a:rPr lang="uk-UA" sz="2200" dirty="0" smtClean="0">
                <a:solidFill>
                  <a:srgbClr val="000000"/>
                </a:solidFill>
                <a:latin typeface="Times New Roman" panose="02020603050405020304" pitchFamily="18" charset="0"/>
                <a:cs typeface="Times New Roman" panose="02020603050405020304" pitchFamily="18" charset="0"/>
              </a:rPr>
              <a:t>ухвалення впровадження </a:t>
            </a:r>
            <a:r>
              <a:rPr lang="uk-UA" sz="2200" dirty="0">
                <a:solidFill>
                  <a:srgbClr val="000000"/>
                </a:solidFill>
                <a:latin typeface="Times New Roman" panose="02020603050405020304" pitchFamily="18" charset="0"/>
                <a:cs typeface="Times New Roman" panose="02020603050405020304" pitchFamily="18" charset="0"/>
              </a:rPr>
              <a:t>нових кредитних інструментів, зокрема встановлення припустимого рівня ризику за такими інструментами</a:t>
            </a:r>
            <a:r>
              <a:rPr lang="uk-UA" sz="2200" dirty="0" smtClean="0">
                <a:solidFill>
                  <a:srgbClr val="000000"/>
                </a:solidFill>
                <a:latin typeface="Times New Roman" panose="02020603050405020304" pitchFamily="18" charset="0"/>
                <a:cs typeface="Times New Roman" panose="02020603050405020304" pitchFamily="18" charset="0"/>
              </a:rPr>
              <a:t>, розгляд </a:t>
            </a:r>
            <a:r>
              <a:rPr lang="uk-UA" sz="2200" dirty="0">
                <a:solidFill>
                  <a:srgbClr val="000000"/>
                </a:solidFill>
                <a:latin typeface="Times New Roman" panose="02020603050405020304" pitchFamily="18" charset="0"/>
                <a:cs typeface="Times New Roman" panose="02020603050405020304" pitchFamily="18" charset="0"/>
              </a:rPr>
              <a:t>відносин банку з найважливішими новими </a:t>
            </a:r>
            <a:r>
              <a:rPr lang="uk-UA" sz="2200" dirty="0" smtClean="0">
                <a:solidFill>
                  <a:srgbClr val="000000"/>
                </a:solidFill>
                <a:latin typeface="Times New Roman" panose="02020603050405020304" pitchFamily="18" charset="0"/>
                <a:cs typeface="Times New Roman" panose="02020603050405020304" pitchFamily="18" charset="0"/>
              </a:rPr>
              <a:t>клієнтами та </a:t>
            </a:r>
            <a:r>
              <a:rPr lang="uk-UA" sz="2200" dirty="0">
                <a:solidFill>
                  <a:srgbClr val="000000"/>
                </a:solidFill>
                <a:latin typeface="Times New Roman" panose="02020603050405020304" pitchFamily="18" charset="0"/>
                <a:cs typeface="Times New Roman" panose="02020603050405020304" pitchFamily="18" charset="0"/>
              </a:rPr>
              <a:t>збільшення обсягу кредитних операцій з постійними </a:t>
            </a:r>
            <a:r>
              <a:rPr lang="uk-UA" sz="2200" dirty="0" smtClean="0">
                <a:solidFill>
                  <a:srgbClr val="000000"/>
                </a:solidFill>
                <a:latin typeface="Times New Roman" panose="02020603050405020304" pitchFamily="18" charset="0"/>
                <a:cs typeface="Times New Roman" panose="02020603050405020304" pitchFamily="18" charset="0"/>
              </a:rPr>
              <a:t>клієнтами</a:t>
            </a:r>
            <a:r>
              <a:rPr lang="uk-UA" sz="2200" dirty="0">
                <a:solidFill>
                  <a:srgbClr val="000000"/>
                </a:solidFill>
                <a:latin typeface="Times New Roman" panose="02020603050405020304" pitchFamily="18" charset="0"/>
                <a:cs typeface="Times New Roman" panose="02020603050405020304" pitchFamily="18" charset="0"/>
              </a:rPr>
              <a:t>, затвердження окремих винятків із загальних </a:t>
            </a:r>
            <a:r>
              <a:rPr lang="uk-UA" sz="2200" dirty="0" smtClean="0">
                <a:solidFill>
                  <a:srgbClr val="000000"/>
                </a:solidFill>
                <a:latin typeface="Times New Roman" panose="02020603050405020304" pitchFamily="18" charset="0"/>
                <a:cs typeface="Times New Roman" panose="02020603050405020304" pitchFamily="18" charset="0"/>
              </a:rPr>
              <a:t>правил кредитної </a:t>
            </a:r>
            <a:r>
              <a:rPr lang="uk-UA" sz="2200" dirty="0">
                <a:solidFill>
                  <a:srgbClr val="000000"/>
                </a:solidFill>
                <a:latin typeface="Times New Roman" panose="02020603050405020304" pitchFamily="18" charset="0"/>
                <a:cs typeface="Times New Roman" panose="02020603050405020304" pitchFamily="18" charset="0"/>
              </a:rPr>
              <a:t>політики банку, розгляд звітів внутрішніх </a:t>
            </a:r>
            <a:r>
              <a:rPr lang="uk-UA" sz="2200" dirty="0" smtClean="0">
                <a:solidFill>
                  <a:srgbClr val="000000"/>
                </a:solidFill>
                <a:latin typeface="Times New Roman" panose="02020603050405020304" pitchFamily="18" charset="0"/>
                <a:cs typeface="Times New Roman" panose="02020603050405020304" pitchFamily="18" charset="0"/>
              </a:rPr>
              <a:t>аудиторів щодо </a:t>
            </a:r>
            <a:r>
              <a:rPr lang="uk-UA" sz="2200" dirty="0">
                <a:solidFill>
                  <a:srgbClr val="000000"/>
                </a:solidFill>
                <a:latin typeface="Times New Roman" panose="02020603050405020304" pitchFamily="18" charset="0"/>
                <a:cs typeface="Times New Roman" panose="02020603050405020304" pitchFamily="18" charset="0"/>
              </a:rPr>
              <a:t>процесу кредитування, ухвалення кредитних процедур</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Відповідно до підходів викладених у кредитній політиці Приватбанку його бізнес-підрозділи </a:t>
            </a:r>
            <a:r>
              <a:rPr lang="uk-UA" sz="2200" i="1" dirty="0" smtClean="0">
                <a:solidFill>
                  <a:srgbClr val="000000"/>
                </a:solidFill>
                <a:latin typeface="Times New Roman" panose="02020603050405020304" pitchFamily="18" charset="0"/>
                <a:cs typeface="Times New Roman" panose="02020603050405020304" pitchFamily="18" charset="0"/>
              </a:rPr>
              <a:t>повинні </a:t>
            </a:r>
            <a:r>
              <a:rPr lang="uk-UA" sz="2200" i="1" dirty="0">
                <a:solidFill>
                  <a:srgbClr val="000000"/>
                </a:solidFill>
                <a:latin typeface="Times New Roman" panose="02020603050405020304" pitchFamily="18" charset="0"/>
                <a:cs typeface="Times New Roman" panose="02020603050405020304" pitchFamily="18" charset="0"/>
              </a:rPr>
              <a:t>керуватися такими основними </a:t>
            </a:r>
            <a:r>
              <a:rPr lang="uk-UA" sz="2200" i="1" dirty="0" smtClean="0">
                <a:solidFill>
                  <a:srgbClr val="000000"/>
                </a:solidFill>
                <a:latin typeface="Times New Roman" panose="02020603050405020304" pitchFamily="18" charset="0"/>
                <a:cs typeface="Times New Roman" panose="02020603050405020304" pitchFamily="18" charset="0"/>
              </a:rPr>
              <a:t>принципами: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зосередженість </a:t>
            </a:r>
            <a:r>
              <a:rPr lang="uk-UA" sz="2200" dirty="0">
                <a:solidFill>
                  <a:srgbClr val="000000"/>
                </a:solidFill>
                <a:latin typeface="Times New Roman" panose="02020603050405020304" pitchFamily="18" charset="0"/>
                <a:cs typeface="Times New Roman" panose="02020603050405020304" pitchFamily="18" charset="0"/>
              </a:rPr>
              <a:t>на клієнтах</a:t>
            </a:r>
            <a:r>
              <a:rPr lang="uk-UA" sz="2200" dirty="0" smtClean="0">
                <a:solidFill>
                  <a:srgbClr val="000000"/>
                </a:solidFill>
                <a:latin typeface="Times New Roman" panose="02020603050405020304" pitchFamily="18" charset="0"/>
                <a:cs typeface="Times New Roman" panose="02020603050405020304" pitchFamily="18" charset="0"/>
              </a:rPr>
              <a:t>; - якість; - баланс </a:t>
            </a:r>
            <a:r>
              <a:rPr lang="uk-UA" sz="2200" dirty="0">
                <a:solidFill>
                  <a:srgbClr val="000000"/>
                </a:solidFill>
                <a:latin typeface="Times New Roman" panose="02020603050405020304" pitchFamily="18" charset="0"/>
                <a:cs typeface="Times New Roman" panose="02020603050405020304" pitchFamily="18" charset="0"/>
              </a:rPr>
              <a:t>між ризиком та прибутком</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економічна </a:t>
            </a:r>
            <a:r>
              <a:rPr lang="uk-UA" sz="2200" dirty="0">
                <a:solidFill>
                  <a:srgbClr val="000000"/>
                </a:solidFill>
                <a:latin typeface="Times New Roman" panose="02020603050405020304" pitchFamily="18" charset="0"/>
                <a:cs typeface="Times New Roman" panose="02020603050405020304" pitchFamily="18" charset="0"/>
              </a:rPr>
              <a:t>ефективність;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індивідуальна відповідальність;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дотримання цінностей</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дотримання фундаментальних правил фінансування </a:t>
            </a:r>
            <a:r>
              <a:rPr lang="uk-UA" sz="2200" dirty="0" smtClean="0">
                <a:solidFill>
                  <a:srgbClr val="000000"/>
                </a:solidFill>
                <a:latin typeface="Times New Roman" panose="02020603050405020304" pitchFamily="18" charset="0"/>
                <a:cs typeface="Times New Roman" panose="02020603050405020304" pitchFamily="18" charset="0"/>
              </a:rPr>
              <a:t>клієнтів (дивись рисунок 3).</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9290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3.</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962461" y="760491"/>
            <a:ext cx="9644082" cy="5495454"/>
          </a:xfrm>
          <a:prstGeom prst="rect">
            <a:avLst/>
          </a:prstGeom>
        </p:spPr>
      </p:pic>
    </p:spTree>
    <p:extLst>
      <p:ext uri="{BB962C8B-B14F-4D97-AF65-F5344CB8AC3E}">
        <p14:creationId xmlns:p14="http://schemas.microsoft.com/office/powerpoint/2010/main" val="15862060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ЗОСЕРЕДЖЕНІСТЬ </a:t>
            </a:r>
            <a:r>
              <a:rPr lang="uk-UA" sz="2200" dirty="0">
                <a:solidFill>
                  <a:srgbClr val="000000"/>
                </a:solidFill>
                <a:latin typeface="Times New Roman" panose="02020603050405020304" pitchFamily="18" charset="0"/>
                <a:cs typeface="Times New Roman" panose="02020603050405020304" pitchFamily="18" charset="0"/>
              </a:rPr>
              <a:t>НА </a:t>
            </a:r>
            <a:r>
              <a:rPr lang="uk-UA" sz="2200" dirty="0" smtClean="0">
                <a:solidFill>
                  <a:srgbClr val="000000"/>
                </a:solidFill>
                <a:latin typeface="Times New Roman" panose="02020603050405020304" pitchFamily="18" charset="0"/>
                <a:cs typeface="Times New Roman" panose="02020603050405020304" pitchFamily="18" charset="0"/>
              </a:rPr>
              <a:t>КЛІЄНТІ. </a:t>
            </a:r>
            <a:r>
              <a:rPr lang="uk-UA" sz="2200" dirty="0">
                <a:solidFill>
                  <a:srgbClr val="000000"/>
                </a:solidFill>
                <a:latin typeface="Times New Roman" panose="02020603050405020304" pitchFamily="18" charset="0"/>
                <a:cs typeface="Times New Roman" panose="02020603050405020304" pitchFamily="18" charset="0"/>
              </a:rPr>
              <a:t>Банк прагне тривалих, взаємовигідних відносин із клієнтами, та намагається бути надійним та послідовним партнером для них. Головна передумова для цього - точне розуміння клієнта. Тому Банк проводить аналіз джерел та стабільності доходів своїх клієнтів, їх ділової репутації. Постійно відстежує розвиток клієнтів. На підставі обґрунтованих відомостей Банк визначає їх потреби та розробляє рішення, що найбільш повно задовольняють потреби клієнтів. Знаючи своїх клієнтів та їх ринки, Банк може точно оцінювати кредитні ризики та встановлювати ціни відповідно до ризиків, які приймає</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Надаючи консультації клієнтам, Банк переконується, що вони розуміють, як продукти Банку і пов'язані з ними переваги, так і обов'язки та ризики, що з цього випливають. Банк надає кредити на підставі оцінки того, що фінансовий стан клієнта дозволяє своєчасно та в повній мірі обслуговувати кредит за рахунок операційного грошового потоку, не вдаючись до вторинних джерел погашення (продаж застави, рефінансування тощо).Окремі продукти Банку, наприклад, кредит під заставу майнових прав на депозит є виключенням з цього </a:t>
            </a:r>
            <a:r>
              <a:rPr lang="uk-UA" sz="2200" dirty="0" smtClean="0">
                <a:solidFill>
                  <a:srgbClr val="000000"/>
                </a:solidFill>
                <a:latin typeface="Times New Roman" panose="02020603050405020304" pitchFamily="18" charset="0"/>
                <a:cs typeface="Times New Roman" panose="02020603050405020304" pitchFamily="18" charset="0"/>
              </a:rPr>
              <a:t>правила.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ЯКІСТЬ. </a:t>
            </a:r>
            <a:r>
              <a:rPr lang="uk-UA" sz="2200" dirty="0">
                <a:solidFill>
                  <a:srgbClr val="000000"/>
                </a:solidFill>
                <a:latin typeface="Times New Roman" panose="02020603050405020304" pitchFamily="18" charset="0"/>
                <a:cs typeface="Times New Roman" panose="02020603050405020304" pitchFamily="18" charset="0"/>
              </a:rPr>
              <a:t>Банк прагне довершеного результату та з самого початку уникає зайвої подвійної роботи. Діяльність Банку повинна проводитися на професійному рівні згідно </a:t>
            </a:r>
            <a:r>
              <a:rPr lang="uk-UA" sz="2200" dirty="0" smtClean="0">
                <a:solidFill>
                  <a:srgbClr val="000000"/>
                </a:solidFill>
                <a:latin typeface="Times New Roman" panose="02020603050405020304" pitchFamily="18" charset="0"/>
                <a:cs typeface="Times New Roman" panose="02020603050405020304" pitchFamily="18" charset="0"/>
              </a:rPr>
              <a:t>з внутрішніми процедурами та політиками, з дотриманням визначених стандартів та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2428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процедур. Банк виконує свої обіцянки щодо обслуговування клієнтів та стежить за дотриманням стандартів якості, які викладені у «Кодексі корпоративної етики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досягає високих стандартів якості завдяки професійним, орієнтованим на результат працівникам Банку, які користуються належними системами підтримки. Працівники Банку мають право на продовження професійного навчання згідно з їх функціями та обов’язками у кредитному процесі. Ключовим обов'язком вищого керівництва Банку є забезпечення того, щоб усі працівники мали належну кваліфікацію та постійно </a:t>
            </a:r>
            <a:r>
              <a:rPr lang="uk-UA" sz="2200" dirty="0" smtClean="0">
                <a:solidFill>
                  <a:srgbClr val="000000"/>
                </a:solidFill>
                <a:latin typeface="Times New Roman" panose="02020603050405020304" pitchFamily="18" charset="0"/>
                <a:cs typeface="Times New Roman" panose="02020603050405020304" pitchFamily="18" charset="0"/>
              </a:rPr>
              <a:t>підвищували </a:t>
            </a:r>
            <a:r>
              <a:rPr lang="uk-UA" sz="2200" dirty="0">
                <a:solidFill>
                  <a:srgbClr val="000000"/>
                </a:solidFill>
                <a:latin typeface="Times New Roman" panose="02020603050405020304" pitchFamily="18" charset="0"/>
                <a:cs typeface="Times New Roman" panose="02020603050405020304" pitchFamily="18" charset="0"/>
              </a:rPr>
              <a:t>її</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БАЛАНС МІЖ РИЗИКОМ ТА </a:t>
            </a:r>
            <a:r>
              <a:rPr lang="uk-UA" sz="2200" dirty="0" smtClean="0">
                <a:solidFill>
                  <a:srgbClr val="000000"/>
                </a:solidFill>
                <a:latin typeface="Times New Roman" panose="02020603050405020304" pitchFamily="18" charset="0"/>
                <a:cs typeface="Times New Roman" panose="02020603050405020304" pitchFamily="18" charset="0"/>
              </a:rPr>
              <a:t>ПРИБУТКОМ. </a:t>
            </a:r>
            <a:r>
              <a:rPr lang="uk-UA" sz="2200" dirty="0">
                <a:solidFill>
                  <a:srgbClr val="000000"/>
                </a:solidFill>
                <a:latin typeface="Times New Roman" panose="02020603050405020304" pitchFamily="18" charset="0"/>
                <a:cs typeface="Times New Roman" panose="02020603050405020304" pitchFamily="18" charset="0"/>
              </a:rPr>
              <a:t>У бізнесі Банку прибутковість має пріоритет над обсягом. У кредитному процесі Банк бере на себе ризики, які мають компенсуватися належними доходами. Для встановлення належних цін ми беремо до уваги тільки ті ризики, які ми можемо оцінити та якими можна керувати. Згідно з загальною метою Банк повинен кожного року досягати такого балансу між ризиком та прибутком, якій було закладено до бюджету на відповідний рік. Кредитна діяльність має допомагати Банку досягати цієї мети шляхом безпосереднього генерування процентних та комісійних доходів від кредитної операції або шляхом ефективної підтримки </a:t>
            </a:r>
            <a:r>
              <a:rPr lang="uk-UA" sz="2200" dirty="0" smtClean="0">
                <a:solidFill>
                  <a:srgbClr val="000000"/>
                </a:solidFill>
                <a:latin typeface="Times New Roman" panose="02020603050405020304" pitchFamily="18" charset="0"/>
                <a:cs typeface="Times New Roman" panose="02020603050405020304" pitchFamily="18" charset="0"/>
              </a:rPr>
              <a:t>перехресних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24604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продажів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ЕКОНОМІЧНА </a:t>
            </a:r>
            <a:r>
              <a:rPr lang="uk-UA" sz="2200" dirty="0" smtClean="0">
                <a:solidFill>
                  <a:srgbClr val="000000"/>
                </a:solidFill>
                <a:latin typeface="Times New Roman" panose="02020603050405020304" pitchFamily="18" charset="0"/>
                <a:cs typeface="Times New Roman" panose="02020603050405020304" pitchFamily="18" charset="0"/>
              </a:rPr>
              <a:t>ЕФЕКТИВНІСТЬ. </a:t>
            </a:r>
            <a:r>
              <a:rPr lang="uk-UA" sz="2200" dirty="0">
                <a:solidFill>
                  <a:srgbClr val="000000"/>
                </a:solidFill>
                <a:latin typeface="Times New Roman" panose="02020603050405020304" pitchFamily="18" charset="0"/>
                <a:cs typeface="Times New Roman" panose="02020603050405020304" pitchFamily="18" charset="0"/>
              </a:rPr>
              <a:t>Банк прагне працювати швидко та не бюрократично, а також </a:t>
            </a:r>
            <a:r>
              <a:rPr lang="uk-UA" sz="2200" dirty="0" err="1">
                <a:solidFill>
                  <a:srgbClr val="000000"/>
                </a:solidFill>
                <a:latin typeface="Times New Roman" panose="02020603050405020304" pitchFamily="18" charset="0"/>
                <a:cs typeface="Times New Roman" panose="02020603050405020304" pitchFamily="18" charset="0"/>
              </a:rPr>
              <a:t>відповідально</a:t>
            </a:r>
            <a:r>
              <a:rPr lang="uk-UA" sz="2200" dirty="0">
                <a:solidFill>
                  <a:srgbClr val="000000"/>
                </a:solidFill>
                <a:latin typeface="Times New Roman" panose="02020603050405020304" pitchFamily="18" charset="0"/>
                <a:cs typeface="Times New Roman" panose="02020603050405020304" pitchFamily="18" charset="0"/>
              </a:rPr>
              <a:t> користуватися власними та залученими ресурсами. Витрати, що виникають внаслідок діяльності Банку, повинні бути адекватними рівню прибутків. На всіх стадіях процесу обслуговування клієнта інтенсивність банківської діяльності повинна відповідати потенційній доходності клієнта для Банку. Банк повинен порівнювати зусилля щодо збирання та аналізу інформації із внеском, який ці зусилля може здійснити у покращення якості процесу прийняття рішень. Процес кредитування повинен бути організований таким чином, щоб кожний залучений працівник Банку значною мірою покращував якість оцінки ризиків та рішень щодо кредитування. Банк регулярно переглядає свої процедури у сфері кредитування для визначення невикористаного потенціалу та для покращення ефективності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ОСОБИСТА </a:t>
            </a:r>
            <a:r>
              <a:rPr lang="uk-UA" sz="2200" dirty="0" smtClean="0">
                <a:solidFill>
                  <a:srgbClr val="000000"/>
                </a:solidFill>
                <a:latin typeface="Times New Roman" panose="02020603050405020304" pitchFamily="18" charset="0"/>
                <a:cs typeface="Times New Roman" panose="02020603050405020304" pitchFamily="18" charset="0"/>
              </a:rPr>
              <a:t>ВІДПОВІДАЛЬНІСТЬ. </a:t>
            </a:r>
            <a:r>
              <a:rPr lang="uk-UA" sz="2200" dirty="0">
                <a:solidFill>
                  <a:srgbClr val="000000"/>
                </a:solidFill>
                <a:latin typeface="Times New Roman" panose="02020603050405020304" pitchFamily="18" charset="0"/>
                <a:cs typeface="Times New Roman" panose="02020603050405020304" pitchFamily="18" charset="0"/>
              </a:rPr>
              <a:t>Банк здійснює свою діяльність у командній співпраці. Щоденна взаємодія працівників Банку характеризується відкритістю, конструктивною співпрацею та взаємною повагою. Кожний працівник Банку, залучений до процесу прийняття рішень щодо кредитування, несе особисту відповідальність. </a:t>
            </a:r>
          </a:p>
        </p:txBody>
      </p:sp>
    </p:spTree>
    <p:extLst>
      <p:ext uri="{BB962C8B-B14F-4D97-AF65-F5344CB8AC3E}">
        <p14:creationId xmlns:p14="http://schemas.microsoft.com/office/powerpoint/2010/main" val="35518841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Технологічні процеси Банку розроблено для стимулювання особистої відповідальності працівників, для уникнення "суспільної" відповідальності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ДОТРИМАННЯ ФУНДАМЕНТАЛЬНИХ ЦІННОСТЕЙ. Банк дотримується законодавства, що регулює діяльність Банку, та внутрішніх документів Банку. Працівники Банку дотримуються законодавчих актів, що мають відношення до банківської справи в Україні, а саме (але не виключно): Закону про банки та банківську діяльність, Закону про фінансові послуги та державне регулювання фінансових ринків; Рекомендацій Кабінету міністрів та НБУ про фінансові заходи, що стосуються отримання доходів злочинним шляхом та фінансування тероризму, положень НБУ щодо кредитування та інших нормативних актів, включаючи податкове законодавство України. У неоднозначних ситуаціях або у випадку сумнівів щодо трактування законодавства працівники Банку мають звертатися за висновками до підрозділу Правового забезпечення, служби </a:t>
            </a:r>
            <a:r>
              <a:rPr lang="uk-UA" sz="2200" dirty="0" err="1" smtClean="0">
                <a:solidFill>
                  <a:srgbClr val="000000"/>
                </a:solidFill>
                <a:latin typeface="Times New Roman" panose="02020603050405020304" pitchFamily="18" charset="0"/>
                <a:cs typeface="Times New Roman" panose="02020603050405020304" pitchFamily="18" charset="0"/>
              </a:rPr>
              <a:t>Комплаєнс</a:t>
            </a:r>
            <a:r>
              <a:rPr lang="uk-UA" sz="2200" dirty="0" smtClean="0">
                <a:solidFill>
                  <a:srgbClr val="000000"/>
                </a:solidFill>
                <a:latin typeface="Times New Roman" panose="02020603050405020304" pitchFamily="18" charset="0"/>
                <a:cs typeface="Times New Roman" panose="02020603050405020304" pitchFamily="18" charset="0"/>
              </a:rPr>
              <a:t> підрозділу або підрозділу Внутрішнього аудиту Банку у встановленому внутрішніми документами Банку порядку. Працівники Банку приймають виважені рішення для уникнення шкоди для Банку та його репутації. Співробітники Банку працюють в інтересах Банку та заради підтримки його цінностей. Працівники Банку не</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98294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беруть участі в операціях, що суперечать цим фундаментальним цінностям. Зокрема, утримується від операцій, що передбачають наступне:</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фінансування осіб та компаній, що очолені особами, звинуваченими у серйозних порушеннях, пов'язаних із власністю, або інших порушеннях (наприклад, банкрутство внаслідок шахрайства);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-фінансування організацій, що переслідують радикальні політичні та релігійні цілі;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фінансування компаній та проектів, </a:t>
            </a:r>
            <a:r>
              <a:rPr lang="uk-UA" sz="2200" dirty="0">
                <a:solidFill>
                  <a:srgbClr val="000000"/>
                </a:solidFill>
                <a:latin typeface="Times New Roman" panose="02020603050405020304" pitchFamily="18" charset="0"/>
                <a:cs typeface="Times New Roman" panose="02020603050405020304" pitchFamily="18" charset="0"/>
              </a:rPr>
              <a:t>що не відповідають екологічним </a:t>
            </a:r>
            <a:r>
              <a:rPr lang="uk-UA" sz="2200" dirty="0" smtClean="0">
                <a:solidFill>
                  <a:srgbClr val="000000"/>
                </a:solidFill>
                <a:latin typeface="Times New Roman" panose="02020603050405020304" pitchFamily="18" charset="0"/>
                <a:cs typeface="Times New Roman" panose="02020603050405020304" pitchFamily="18" charset="0"/>
              </a:rPr>
              <a:t>стандартам.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При прийнятті Банком ризику </a:t>
            </a:r>
            <a:r>
              <a:rPr lang="uk-UA" sz="2200" dirty="0" err="1">
                <a:solidFill>
                  <a:srgbClr val="000000"/>
                </a:solidFill>
                <a:latin typeface="Times New Roman" panose="02020603050405020304" pitchFamily="18" charset="0"/>
                <a:cs typeface="Times New Roman" panose="02020603050405020304" pitchFamily="18" charset="0"/>
              </a:rPr>
              <a:t>неплатежу</a:t>
            </a:r>
            <a:r>
              <a:rPr lang="uk-UA" sz="2200" dirty="0">
                <a:solidFill>
                  <a:srgbClr val="000000"/>
                </a:solidFill>
                <a:latin typeface="Times New Roman" panose="02020603050405020304" pitchFamily="18" charset="0"/>
                <a:cs typeface="Times New Roman" panose="02020603050405020304" pitchFamily="18" charset="0"/>
              </a:rPr>
              <a:t>, повинні дотримуватися наступні основні </a:t>
            </a:r>
            <a:r>
              <a:rPr lang="uk-UA" sz="2200" dirty="0" smtClean="0">
                <a:solidFill>
                  <a:srgbClr val="000000"/>
                </a:solidFill>
                <a:latin typeface="Times New Roman" panose="02020603050405020304" pitchFamily="18" charset="0"/>
                <a:cs typeface="Times New Roman" panose="02020603050405020304" pitchFamily="18" charset="0"/>
              </a:rPr>
              <a:t>правила: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приймає кредитний ризик тільки, якщо взаємовідносини з клієнтом зрозумілі та показують належний баланс між прибутковістю та ризиком;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передумовою будь-якого фінансування є детальне розуміння економічного підґрунтя операції;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Банк вступає у кредитні відносини тільки після отримання достатньо глибокої інформації щодо кредитоспроможності позичальника. Якщо позичальник (наявний або потенційний) не бажає надавати достатньо деталізовану інформацію щодо його фінансового стану, Банк утримається від затвердження нової операції або </a:t>
            </a:r>
            <a:r>
              <a:rPr lang="uk-UA" sz="2200" dirty="0" smtClean="0">
                <a:solidFill>
                  <a:srgbClr val="000000"/>
                </a:solidFill>
                <a:latin typeface="Times New Roman" panose="02020603050405020304" pitchFamily="18" charset="0"/>
                <a:cs typeface="Times New Roman" panose="02020603050405020304" pitchFamily="18" charset="0"/>
              </a:rPr>
              <a:t>від збільшення обсягу існуючої операції</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07249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 таким позичальником; - Банк не виконує так звані дистанційні операції, тобто операції з клієнтами або фінансування проектів поза територією України. Винятками можуть бути фінансування з забезпеченням в Україні або якщо є достатній контроль за можливістю погашення кредиту; - рефінансування або прийняття ризику від інших банків вимагає ретельного аналізу ситуації та повинно бути пояснене. Взагалі, операції такого типу повинні розглядатися особливо уважно, зокрема, якщо фінансовий стан позичальника слабкий; - зазвичай термін фінансування капітальних інвестицій, тобто період до повного погашення інвестиційного кредиту, не повинен перевищувати звичайного періоду амортизації інвестиційних активів, або, якщо на це є відповідна експертна оцінка, потенційного економічного та технічного терміну експлуатації інвестиційних активів; - для фінансування в іноземній валюті клієнт повинен мати виручку у відповідній валюті, або бути спроможним обслуговувати відсотки та основний борг у такій валюті; - забезпечення приймається тільки для підтримки кредитів, воно не може слугуватиме заміною спроможності клієнта виконувати свої зобов’язання; - у випадку недостатності можливостей (наприклад, тимчасової неукомплектованості персоналу) контроль та</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40360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управління існуючими ризиками мають пріоритет над генеруванням нового бізнесу;  кредити в іноземній валюті можливі для цілей страхування валютних ризиків за існуючими операціями клієнта; слід уникати «спекулятивних» кредитів, метою яких з точки зору клієнта є виключно отримання більш низької відсоткової ставки за кредитом в іншій валюті, або «вигідного» обмінного курсу без купівлі відповідних інструментів страхування валютних ризиків, незважаючи на відсутність грошових надходжень у валюті кредиту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Основними екологічними вимогами є такі: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ведення діяльності з належною увагою до екологічних факторів та принципів здорового та послідовного екологічного розвитку;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операції, що підтримуються за рахунок коштів Банку, мають відповідати щонайменше положенням та стандартам про охорону здоров'я, безпеку та екологію, які застосовуються в Україні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Дотримання екологічних вимог сприяє мінімізації негативних екологічних наслідків (наприклад, забруднення), які можуть впливати на виконання зобов’язань клієнтів перед Банком. Відповідність потенційної кредитної операції екологічним вимогам визначається на первинному етапі аналізу такої операції.</a:t>
            </a:r>
          </a:p>
        </p:txBody>
      </p:sp>
    </p:spTree>
    <p:extLst>
      <p:ext uri="{BB962C8B-B14F-4D97-AF65-F5344CB8AC3E}">
        <p14:creationId xmlns:p14="http://schemas.microsoft.com/office/powerpoint/2010/main" val="104785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1. Поняття та класифікація банківських кредитів</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 законодавчих актах відсутнє чітке розмежування щодо трактування понять «кредит» та «кредитна операція», тобто кредит та кредитна операція розглядаються як тотожні. Поняття ж «послуги кредитного характеру» не визначено в жодному з нормативних документів. Тільки в ст. 47 Закону «Про банки і банківську діяльність» серед інших банківських послуг наводяться «послуги з розміщення залучених у вклади (депозити), у тому числі на поточні рахунки, коштів та банківських металів від свого імені, на власних умовах та на власний ризик», які за природою належать до послуг кредитного характеру».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Цей же Закон визначає, що «кредит – це будь-яке зобов’язання банку надати певну суму грошей, будь-яка гарантія, будь-яке зобов’язання придбати право вимоги боргу, будь-яке продовження строку погашення боргу, яке надано в обмін на зобов’язання боржника щодо повернення заборгованої суми, а також на зобов’язання на сплату процентів та інших зборів з такої суми».</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en-US"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400" b="1" dirty="0">
                <a:solidFill>
                  <a:srgbClr val="000000"/>
                </a:solidFill>
                <a:latin typeface="Times New Roman" panose="02020603050405020304" pitchFamily="18" charset="0"/>
                <a:cs typeface="Times New Roman" panose="02020603050405020304" pitchFamily="18" charset="0"/>
              </a:rPr>
              <a:t>3. Етапи кредитного процесу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Кредитний процес поділяється на чотири стадії</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залучення клієнта та надання йому інформації і консультацій;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збір інформації про клієнта, її аналіз та прийняття рішення про кредитування;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впровадження рішення про кредитування (оформлення, облік тощо);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поточне </a:t>
            </a:r>
            <a:r>
              <a:rPr lang="uk-UA" sz="2200" dirty="0">
                <a:solidFill>
                  <a:srgbClr val="000000"/>
                </a:solidFill>
                <a:latin typeface="Times New Roman" panose="02020603050405020304" pitchFamily="18" charset="0"/>
                <a:cs typeface="Times New Roman" panose="02020603050405020304" pitchFamily="18" charset="0"/>
              </a:rPr>
              <a:t>управління відносинами між клієнтом та Банком. Кредити, що набувають ознак підвищення ризику несплати, вилучаються зі звичайного процесу та обробляються за принципами управління проблемними </a:t>
            </a:r>
            <a:r>
              <a:rPr lang="uk-UA" sz="2200" dirty="0" smtClean="0">
                <a:solidFill>
                  <a:srgbClr val="000000"/>
                </a:solidFill>
                <a:latin typeface="Times New Roman" panose="02020603050405020304" pitchFamily="18" charset="0"/>
                <a:cs typeface="Times New Roman" panose="02020603050405020304" pitchFamily="18" charset="0"/>
              </a:rPr>
              <a:t>кредитами (дивись рисунок 4).</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 метою збільшення прибутковості Банку працівник Бізнес-підрозділу визначає комерційні можливості клієнта та за допомогою працівника Ризик-менеджменту (</a:t>
            </a:r>
            <a:r>
              <a:rPr lang="uk-UA" sz="2200" dirty="0" smtClean="0">
                <a:solidFill>
                  <a:srgbClr val="000000"/>
                </a:solidFill>
                <a:latin typeface="Times New Roman" panose="02020603050405020304" pitchFamily="18" charset="0"/>
                <a:cs typeface="Times New Roman" panose="02020603050405020304" pitchFamily="18" charset="0"/>
              </a:rPr>
              <a:t>якщо </a:t>
            </a:r>
            <a:r>
              <a:rPr lang="ru-RU" sz="2200" dirty="0" err="1">
                <a:solidFill>
                  <a:srgbClr val="000000"/>
                </a:solidFill>
                <a:latin typeface="Times New Roman" panose="02020603050405020304" pitchFamily="18" charset="0"/>
                <a:cs typeface="Times New Roman" panose="02020603050405020304" pitchFamily="18" charset="0"/>
              </a:rPr>
              <a:t>необхідно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стратегію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відносин</a:t>
            </a:r>
            <a:r>
              <a:rPr lang="ru-RU" sz="2200" dirty="0">
                <a:solidFill>
                  <a:srgbClr val="000000"/>
                </a:solidFill>
                <a:latin typeface="Times New Roman" panose="02020603050405020304" pitchFamily="18" charset="0"/>
                <a:cs typeface="Times New Roman" panose="02020603050405020304" pitchFamily="18" charset="0"/>
              </a:rPr>
              <a:t> з ним</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b="1" i="1" dirty="0">
                <a:solidFill>
                  <a:srgbClr val="000000"/>
                </a:solidFill>
                <a:latin typeface="Times New Roman" panose="02020603050405020304" pitchFamily="18" charset="0"/>
                <a:cs typeface="Times New Roman" panose="02020603050405020304" pitchFamily="18" charset="0"/>
              </a:rPr>
              <a:t>Збір інформації та її аналіз є ключовими завданнями кредитного процесу Банку</a:t>
            </a:r>
            <a:r>
              <a:rPr lang="uk-UA" sz="2200" i="1"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Вони є основними факторами успіху у кредитній діяльності оскільки вони складають основу для далекоглядної врівноваженої оцінки потенційних ризиків та прибутку від відносин із клієнтом. До того ж збір та аналіз інформації забезпечують можливість дотримання вимог законодавства України та внутрішніх нормативних документів Банку</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84342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4.</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053136" y="1339914"/>
            <a:ext cx="10124958" cy="3838669"/>
          </a:xfrm>
          <a:prstGeom prst="rect">
            <a:avLst/>
          </a:prstGeom>
        </p:spPr>
      </p:pic>
    </p:spTree>
    <p:extLst>
      <p:ext uri="{BB962C8B-B14F-4D97-AF65-F5344CB8AC3E}">
        <p14:creationId xmlns:p14="http://schemas.microsoft.com/office/powerpoint/2010/main" val="41118694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Процес</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прийняття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рішення</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кредитування</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організовує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дотриманням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наступних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принципів</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принцип </a:t>
            </a:r>
            <a:r>
              <a:rPr lang="uk-UA" sz="2200" dirty="0">
                <a:solidFill>
                  <a:srgbClr val="000000"/>
                </a:solidFill>
                <a:latin typeface="Times New Roman" panose="02020603050405020304" pitchFamily="18" charset="0"/>
                <a:cs typeface="Times New Roman" panose="02020603050405020304" pitchFamily="18" charset="0"/>
              </a:rPr>
              <a:t>«мінімальних стандартів»: законодавчі стандарти та внутрішні стандарти Банку, спеціально встановлені як обов'язкові, мають виконуватися без жодних виключень (схвалюючи органи Банку можуть відхилятися від встановлених мінімальних стандартів лише у виключних випадках, що має бути належним чином задокументовано; у будь-якому разі просте посилання на дії конкурентів не є достатнім виправданням для відхилення від мінімальних стандартів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a:t>
            </a:r>
            <a:r>
              <a:rPr lang="uk-UA" sz="2200" dirty="0">
                <a:solidFill>
                  <a:srgbClr val="000000"/>
                </a:solidFill>
                <a:latin typeface="Times New Roman" panose="02020603050405020304" pitchFamily="18" charset="0"/>
                <a:cs typeface="Times New Roman" panose="02020603050405020304" pitchFamily="18" charset="0"/>
              </a:rPr>
              <a:t>принцип «інтерпретації стандартів в залежності від випадку»: збір інформації та аналіз завжди мають бути достатньо ретельними для забезпечення якісної основи для прийняття рішень, що обґрунтовано відображатимуть ризик та прибуток, пов'язані з наданням кредиту; якщо кредит є складним, може виникнути потреба вийти за межі мінімальних стандартів, визначених вище, для отримання належної прозорості. Працівники Бізнес-підрозділів відповідають за одержання необхідної інформації та проведення належного аналізу на основі цієї інформації (як у процесі прийняття рішення про кредитування так і у процесі моніторингу</a:t>
            </a:r>
            <a:r>
              <a:rPr lang="uk-UA" sz="2200" dirty="0" smtClean="0">
                <a:solidFill>
                  <a:srgbClr val="0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668236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Перш за все, </a:t>
            </a:r>
            <a:r>
              <a:rPr lang="ru-RU" sz="2200" dirty="0" err="1">
                <a:solidFill>
                  <a:srgbClr val="000000"/>
                </a:solidFill>
                <a:latin typeface="Times New Roman" panose="02020603050405020304" pitchFamily="18" charset="0"/>
                <a:cs typeface="Times New Roman" panose="02020603050405020304" pitchFamily="18" charset="0"/>
              </a:rPr>
              <a:t>збирається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інформація</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клієнта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щодо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якого</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намір</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прийняти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ризик</a:t>
            </a: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Окрім </a:t>
            </a:r>
            <a:r>
              <a:rPr lang="uk-UA" sz="2200" dirty="0">
                <a:solidFill>
                  <a:srgbClr val="000000"/>
                </a:solidFill>
                <a:latin typeface="Times New Roman" panose="02020603050405020304" pitchFamily="18" charset="0"/>
                <a:cs typeface="Times New Roman" panose="02020603050405020304" pitchFamily="18" charset="0"/>
              </a:rPr>
              <a:t>того може збиратися інформація про інші сторони, що є об'єктами кредитних рішень (це, зокрема, може бути третя сторона, що несе юридичну відповідальність</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a:t>
            </a:r>
            <a:r>
              <a:rPr lang="uk-UA" sz="2200" dirty="0">
                <a:solidFill>
                  <a:srgbClr val="000000"/>
                </a:solidFill>
                <a:latin typeface="Times New Roman" panose="02020603050405020304" pitchFamily="18" charset="0"/>
                <a:cs typeface="Times New Roman" panose="02020603050405020304" pitchFamily="18" charset="0"/>
              </a:rPr>
              <a:t>сторін, щодо яких необхідно отримувати та аналізувати інформацію, належать: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Позичальник/група пов’язаних позичальників;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власники позичальника (при умові, що позичальник – юридична особа) - акціонери/учасники, що фактично керують діяльністю позичальника, або якщо основна діяльність проводиться позичальником через своїх власників, або за їх допомогою, або якщо такі власники мають суттєвий вплив на діяльність позичальника; </a:t>
            </a:r>
            <a:r>
              <a:rPr lang="uk-UA" sz="2200" dirty="0" smtClean="0">
                <a:solidFill>
                  <a:srgbClr val="000000"/>
                </a:solidFill>
                <a:latin typeface="Times New Roman" panose="02020603050405020304" pitchFamily="18" charset="0"/>
                <a:cs typeface="Times New Roman" panose="02020603050405020304" pitchFamily="18" charset="0"/>
              </a:rPr>
              <a:t>- гаранти/поручителі/</a:t>
            </a:r>
            <a:r>
              <a:rPr lang="uk-UA" sz="2200" dirty="0" err="1" smtClean="0">
                <a:solidFill>
                  <a:srgbClr val="000000"/>
                </a:solidFill>
                <a:latin typeface="Times New Roman" panose="02020603050405020304" pitchFamily="18" charset="0"/>
                <a:cs typeface="Times New Roman" panose="02020603050405020304" pitchFamily="18" charset="0"/>
              </a:rPr>
              <a:t>заставодавці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випадках, коли структура кредитної операції передбачає високоліквідне забезпечення у вигляді грошового покриття або банківської гарантії, збір інформації може виконуватися у обмеженому форматі (якщо це дозволяється чинним законодавством та внутрішніми документами Банку). Обсяг потрібної інформації та періодичність, з якою вона має поновлюватися, залежить від суті операції та кредитоспроможності клієнта. Бізнес-підрозділи одержують та аналізують інформацію з різних джерел, а саме:</a:t>
            </a:r>
          </a:p>
        </p:txBody>
      </p:sp>
    </p:spTree>
    <p:extLst>
      <p:ext uri="{BB962C8B-B14F-4D97-AF65-F5344CB8AC3E}">
        <p14:creationId xmlns:p14="http://schemas.microsoft.com/office/powerpoint/2010/main" val="25631655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 </a:t>
            </a:r>
            <a:r>
              <a:rPr lang="uk-UA" sz="2200" dirty="0">
                <a:solidFill>
                  <a:srgbClr val="000000"/>
                </a:solidFill>
                <a:latin typeface="Times New Roman" panose="02020603050405020304" pitchFamily="18" charset="0"/>
                <a:cs typeface="Times New Roman" panose="02020603050405020304" pitchFamily="18" charset="0"/>
              </a:rPr>
              <a:t>документів, отриманих від клієнта (фінансова звітність, довідки, звіти аудиторських компаній тощо);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зі спілкування із клієнтом (інформація отримана на зустрічах, при візитах до клієнта, власні спостереження працівника Бізнес-підрозділу);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 внутрішньобанківських джерел (від спеціалістів Банку: аналітиків, працівників, що займаються супроводженням та/або обслуговуванням клієнта, працівників, що відповідають за питання безпеки Банку);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 незалежних джерел (засобів масової інформації, аналітичні ринкові звіти, тощо</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Головним </a:t>
            </a:r>
            <a:r>
              <a:rPr lang="uk-UA" sz="2200" dirty="0">
                <a:solidFill>
                  <a:srgbClr val="000000"/>
                </a:solidFill>
                <a:latin typeface="Times New Roman" panose="02020603050405020304" pitchFamily="18" charset="0"/>
                <a:cs typeface="Times New Roman" panose="02020603050405020304" pitchFamily="18" charset="0"/>
              </a:rPr>
              <a:t>джерелом інформації при кредитуванні є сам клієнт</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Фінансові звіти є основними документами, що мають бути отримані від клієнта. Для існуючих позичальників такі звіти мають подаватися не рідше ніж раз на квартал. Фінансові звіти включають: квартальну звітність - баланс, звіт про фінансові результати, річну звітність - баланс, звіт про фінансові результати (ці дві форми є обов’язковими), а також звіт про рух грошових коштів, звіт про зміни у власному капіталі та всі додатки та примітки (запитуються додатково у разі прийняття рішення щодо індивідуально суттєвого кредитного ризику</a:t>
            </a: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В </a:t>
            </a:r>
            <a:r>
              <a:rPr lang="ru-RU" sz="2200" dirty="0" err="1">
                <a:solidFill>
                  <a:srgbClr val="000000"/>
                </a:solidFill>
                <a:latin typeface="Times New Roman" panose="02020603050405020304" pitchFamily="18" charset="0"/>
                <a:cs typeface="Times New Roman" panose="02020603050405020304" pitchFamily="18" charset="0"/>
              </a:rPr>
              <a:t>окремих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випадках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визначені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діючим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законодавством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позичальники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також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надавати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звіт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аудиторів</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коментарями</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18485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Консолідований </a:t>
            </a:r>
            <a:r>
              <a:rPr lang="uk-UA" sz="2200" dirty="0">
                <a:solidFill>
                  <a:srgbClr val="000000"/>
                </a:solidFill>
                <a:latin typeface="Times New Roman" panose="02020603050405020304" pitchFamily="18" charset="0"/>
                <a:cs typeface="Times New Roman" panose="02020603050405020304" pitchFamily="18" charset="0"/>
              </a:rPr>
              <a:t>звіт має вимагатися, якщо Банк надає кредит компанії у межах групи пов'язаних між собою компаній, які за законодавством мають складати консолідований звіт для групи, або якщо діяльність позичальника значною мірою залежить від діяльності інших компаній групи. Від цієї вимоги можна відмовитися в тому випадку, якщо консолідований звіт очевидно не має значення для оцінки кредитоспроможності </a:t>
            </a:r>
            <a:r>
              <a:rPr lang="uk-UA" sz="2200" dirty="0" smtClean="0">
                <a:solidFill>
                  <a:srgbClr val="000000"/>
                </a:solidFill>
                <a:latin typeface="Times New Roman" panose="02020603050405020304" pitchFamily="18" charset="0"/>
                <a:cs typeface="Times New Roman" panose="02020603050405020304" pitchFamily="18" charset="0"/>
              </a:rPr>
              <a:t>клієнта.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Позичальники</a:t>
            </a:r>
            <a:r>
              <a:rPr lang="uk-UA" sz="2200" dirty="0">
                <a:solidFill>
                  <a:srgbClr val="000000"/>
                </a:solidFill>
                <a:latin typeface="Times New Roman" panose="02020603050405020304" pitchFamily="18" charset="0"/>
                <a:cs typeface="Times New Roman" panose="02020603050405020304" pitchFamily="18" charset="0"/>
              </a:rPr>
              <a:t>, що належать до групи компаній, яка згідно із законодавством не зобов'язана складати консолідований звіт, мають представляти такий звіт, у випадку якщо Банк визнає це </a:t>
            </a:r>
            <a:r>
              <a:rPr lang="uk-UA" sz="2200" dirty="0" smtClean="0">
                <a:solidFill>
                  <a:srgbClr val="000000"/>
                </a:solidFill>
                <a:latin typeface="Times New Roman" panose="02020603050405020304" pitchFamily="18" charset="0"/>
                <a:cs typeface="Times New Roman" panose="02020603050405020304" pitchFamily="18" charset="0"/>
              </a:rPr>
              <a:t>необхідним.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Проміжні </a:t>
            </a:r>
            <a:r>
              <a:rPr lang="uk-UA" sz="2200" dirty="0">
                <a:solidFill>
                  <a:srgbClr val="000000"/>
                </a:solidFill>
                <a:latin typeface="Times New Roman" panose="02020603050405020304" pitchFamily="18" charset="0"/>
                <a:cs typeface="Times New Roman" panose="02020603050405020304" pitchFamily="18" charset="0"/>
              </a:rPr>
              <a:t>фінансові звіти та прогнози можуть вимагатися Банком для забезпечення актуальної оцінки фінансового стану та для проведення аналізу справ клієнта з орієнтацією на </a:t>
            </a:r>
            <a:r>
              <a:rPr lang="uk-UA" sz="2200" dirty="0" smtClean="0">
                <a:solidFill>
                  <a:srgbClr val="000000"/>
                </a:solidFill>
                <a:latin typeface="Times New Roman" panose="02020603050405020304" pitchFamily="18" charset="0"/>
                <a:cs typeface="Times New Roman" panose="02020603050405020304" pitchFamily="18" charset="0"/>
              </a:rPr>
              <a:t>майбутнє.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Оскільки </a:t>
            </a:r>
            <a:r>
              <a:rPr lang="uk-UA" sz="2200" dirty="0">
                <a:solidFill>
                  <a:srgbClr val="000000"/>
                </a:solidFill>
                <a:latin typeface="Times New Roman" panose="02020603050405020304" pitchFamily="18" charset="0"/>
                <a:cs typeface="Times New Roman" panose="02020603050405020304" pitchFamily="18" charset="0"/>
              </a:rPr>
              <a:t>структура та обсяг існуючого боргу також є критичним для рішення про кредитування, Банком можуть вимагатися довідки про банківські операції, які показують наявні кредитні лінії у банках та їх використання разом із термінами погашення цих ліній та наданим забезпеченням. Від цієї вимоги можна відмовитися лише якщо сума існуючого банківського боргу достатньо низька, щоб вплинути на рішення Банку щодо кредитування або якщо Банк обґрунтовано може покластися на інформацію від клієнта, не підкріплену </a:t>
            </a:r>
            <a:r>
              <a:rPr lang="uk-UA" sz="2200" dirty="0" smtClean="0">
                <a:solidFill>
                  <a:srgbClr val="000000"/>
                </a:solidFill>
                <a:latin typeface="Times New Roman" panose="02020603050405020304" pitchFamily="18" charset="0"/>
                <a:cs typeface="Times New Roman" panose="02020603050405020304" pitchFamily="18" charset="0"/>
              </a:rPr>
              <a:t>довідками.</a:t>
            </a:r>
          </a:p>
        </p:txBody>
      </p:sp>
    </p:spTree>
    <p:extLst>
      <p:ext uri="{BB962C8B-B14F-4D97-AF65-F5344CB8AC3E}">
        <p14:creationId xmlns:p14="http://schemas.microsoft.com/office/powerpoint/2010/main" val="13997099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Вся фінансова інформація (в паперовому або в електронному вигляді), що надана Банку повинна бути завірена відповідно до вимог діючого законодавства, а якщо вона надається у копіях, такі копії повинні бути посвідчені відповідно до вимог діючого законодавства (наприклад, у випадку надання аудиторського звіту).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Підтвердження доходу та майна: </a:t>
            </a:r>
            <a:r>
              <a:rPr lang="uk-UA" sz="2200" dirty="0" smtClean="0">
                <a:solidFill>
                  <a:srgbClr val="000000"/>
                </a:solidFill>
                <a:latin typeface="Times New Roman" panose="02020603050405020304" pitchFamily="18" charset="0"/>
                <a:cs typeface="Times New Roman" panose="02020603050405020304" pitchFamily="18" charset="0"/>
              </a:rPr>
              <a:t>Коли позичальник, гарант або основний акціонер (фінансова інформація щодо якого підлягає розкриттю) є фізичною особою, Банк може вимагати для аналізу довідку з місця роботи про доходи позичальника, та/або інше письмове підтвердження доходу та майна особи. Ця вимога може не виконуватися тільки для відповідних продуктів Банку для масового сегменту клієнтів. Надання інформації щодо фінансового стану приватних осіб - основних </a:t>
            </a:r>
            <a:r>
              <a:rPr lang="uk-UA" sz="2200" dirty="0">
                <a:solidFill>
                  <a:srgbClr val="000000"/>
                </a:solidFill>
                <a:latin typeface="Times New Roman" panose="02020603050405020304" pitchFamily="18" charset="0"/>
                <a:cs typeface="Times New Roman" panose="02020603050405020304" pitchFamily="18" charset="0"/>
              </a:rPr>
              <a:t>акціонерів клієнта не є обов’язковим у випадку, якщо позичальник має добру кредитоспроможність і якщо приватна особа не має заборгованості перед Банком за власними кредитами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Відвідування підприємства: </a:t>
            </a:r>
            <a:r>
              <a:rPr lang="uk-UA" sz="2200" dirty="0">
                <a:solidFill>
                  <a:srgbClr val="000000"/>
                </a:solidFill>
                <a:latin typeface="Times New Roman" panose="02020603050405020304" pitchFamily="18" charset="0"/>
                <a:cs typeface="Times New Roman" panose="02020603050405020304" pitchFamily="18" charset="0"/>
              </a:rPr>
              <a:t>Аналіз цифр не може замінити перше враження від особистої інспекції підприємства. Тому звичайно на додаток до документів відвідування підприємств, що фінансуються, є важливою частиною процесу здобуття інформації</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Внутрішні джерела: </a:t>
            </a:r>
            <a:r>
              <a:rPr lang="uk-UA" sz="2200" dirty="0">
                <a:solidFill>
                  <a:srgbClr val="000000"/>
                </a:solidFill>
                <a:latin typeface="Times New Roman" panose="02020603050405020304" pitchFamily="18" charset="0"/>
                <a:cs typeface="Times New Roman" panose="02020603050405020304" pitchFamily="18" charset="0"/>
              </a:rPr>
              <a:t>Інформація має також одержуватися з внутрішніх джерел Банку. </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05954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Ця категорія включає такі джерела, як дані рахунку, інформація про галузь та аналітичні звіти тощо</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Зовнішні джерела:</a:t>
            </a:r>
            <a:r>
              <a:rPr lang="uk-UA" sz="2200" dirty="0">
                <a:solidFill>
                  <a:srgbClr val="000000"/>
                </a:solidFill>
                <a:latin typeface="Times New Roman" panose="02020603050405020304" pitchFamily="18" charset="0"/>
                <a:cs typeface="Times New Roman" panose="02020603050405020304" pitchFamily="18" charset="0"/>
              </a:rPr>
              <a:t> Якщо необхідно, Бізнес-підрозділи доповнюють інформацію, одержану від клієнта, інформацією з зовнішніх джерел, наприклад, галузевих видань, преси чи інформаційних агенцій тощо</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КРЕДИТНИЙ </a:t>
            </a:r>
            <a:r>
              <a:rPr lang="uk-UA" sz="2200" dirty="0" smtClean="0">
                <a:solidFill>
                  <a:srgbClr val="000000"/>
                </a:solidFill>
                <a:latin typeface="Times New Roman" panose="02020603050405020304" pitchFamily="18" charset="0"/>
                <a:cs typeface="Times New Roman" panose="02020603050405020304" pitchFamily="18" charset="0"/>
              </a:rPr>
              <a:t>АНАЛІЗ. </a:t>
            </a:r>
            <a:r>
              <a:rPr lang="uk-UA" sz="2200" dirty="0">
                <a:solidFill>
                  <a:srgbClr val="000000"/>
                </a:solidFill>
                <a:latin typeface="Times New Roman" panose="02020603050405020304" pitchFamily="18" charset="0"/>
                <a:cs typeface="Times New Roman" panose="02020603050405020304" pitchFamily="18" charset="0"/>
              </a:rPr>
              <a:t>Кредитний аналіз допомагає оцінити якісно та кількісно </a:t>
            </a:r>
            <a:r>
              <a:rPr lang="uk-UA" sz="2200" dirty="0" smtClean="0">
                <a:solidFill>
                  <a:srgbClr val="000000"/>
                </a:solidFill>
                <a:latin typeface="Times New Roman" panose="02020603050405020304" pitchFamily="18" charset="0"/>
                <a:cs typeface="Times New Roman" panose="02020603050405020304" pitchFamily="18" charset="0"/>
              </a:rPr>
              <a:t>потенційні ризики та доходи. Правильна оцінка потенційних ризиків є базою для адекватного ціноутворення. Кредитний аналіз Банку базується на таких принципах: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Орієнтація на майбутнє</a:t>
            </a:r>
            <a:r>
              <a:rPr lang="uk-UA" sz="2200" dirty="0" smtClean="0">
                <a:solidFill>
                  <a:srgbClr val="000000"/>
                </a:solidFill>
                <a:latin typeface="Times New Roman" panose="02020603050405020304" pitchFamily="18" charset="0"/>
                <a:cs typeface="Times New Roman" panose="02020603050405020304" pitchFamily="18" charset="0"/>
              </a:rPr>
              <a:t>. Аналіз має бути орієнтованим на майбутнє. За необхідності результати аналізу мають доповнюватися проміжними даними для забезпечення актуальності інформації.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Належні підходи до ризиків</a:t>
            </a:r>
            <a:r>
              <a:rPr lang="uk-UA" sz="2200" dirty="0" smtClean="0">
                <a:solidFill>
                  <a:srgbClr val="000000"/>
                </a:solidFill>
                <a:latin typeface="Times New Roman" panose="02020603050405020304" pitchFamily="18" charset="0"/>
                <a:cs typeface="Times New Roman" panose="02020603050405020304" pitchFamily="18" charset="0"/>
              </a:rPr>
              <a:t>. Чим більший ризик, тим більше зусиль треба витратити на його аналіз. Низька кредитоспроможність</a:t>
            </a:r>
            <a:r>
              <a:rPr lang="uk-UA" sz="2200" dirty="0">
                <a:solidFill>
                  <a:srgbClr val="000000"/>
                </a:solidFill>
                <a:latin typeface="Times New Roman" panose="02020603050405020304" pitchFamily="18" charset="0"/>
                <a:cs typeface="Times New Roman" panose="02020603050405020304" pitchFamily="18" charset="0"/>
              </a:rPr>
              <a:t>, складність та розмір наданих кредитів, складнощі у відповідному секторі промисловості є факторами підвищеного ризику. Підвищений ризик також звичайно асоціюється з клієнтами, що перейшли з іншого банку. У таких випадках Бізнес-підрозділ має визначити достовірність мотивації </a:t>
            </a:r>
            <a:r>
              <a:rPr lang="uk-UA" sz="2200" dirty="0" smtClean="0">
                <a:solidFill>
                  <a:srgbClr val="000000"/>
                </a:solidFill>
                <a:latin typeface="Times New Roman" panose="02020603050405020304" pitchFamily="18" charset="0"/>
                <a:cs typeface="Times New Roman" panose="02020603050405020304" pitchFamily="18" charset="0"/>
              </a:rPr>
              <a:t>такого переходу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5571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Орієнтація </a:t>
            </a:r>
            <a:r>
              <a:rPr lang="uk-UA" sz="2200" i="1" dirty="0">
                <a:solidFill>
                  <a:srgbClr val="000000"/>
                </a:solidFill>
                <a:latin typeface="Times New Roman" panose="02020603050405020304" pitchFamily="18" charset="0"/>
                <a:cs typeface="Times New Roman" panose="02020603050405020304" pitchFamily="18" charset="0"/>
              </a:rPr>
              <a:t>на комерційний потенціал. </a:t>
            </a:r>
            <a:r>
              <a:rPr lang="uk-UA" sz="2200" dirty="0">
                <a:solidFill>
                  <a:srgbClr val="000000"/>
                </a:solidFill>
                <a:latin typeface="Times New Roman" panose="02020603050405020304" pitchFamily="18" charset="0"/>
                <a:cs typeface="Times New Roman" panose="02020603050405020304" pitchFamily="18" charset="0"/>
              </a:rPr>
              <a:t>Аналіз слугує не тільки для оцінки ризиків з метою визначення ціни, але й для надання консультацій клієнтам та виявлення потенціалу використання інших продуктів Банку у майбутньому. Перевірка достовірності: Уся інформація та дані аналізу мають перевірятися Бізнес-підрозділом на достовірність до прийняття рішення про кредитування. Надана клієнтом інформація має </a:t>
            </a:r>
            <a:r>
              <a:rPr lang="uk-UA" sz="2200" dirty="0" err="1">
                <a:solidFill>
                  <a:srgbClr val="000000"/>
                </a:solidFill>
                <a:latin typeface="Times New Roman" panose="02020603050405020304" pitchFamily="18" charset="0"/>
                <a:cs typeface="Times New Roman" panose="02020603050405020304" pitchFamily="18" charset="0"/>
              </a:rPr>
              <a:t>співставлятися</a:t>
            </a:r>
            <a:r>
              <a:rPr lang="uk-UA" sz="2200" dirty="0">
                <a:solidFill>
                  <a:srgbClr val="000000"/>
                </a:solidFill>
                <a:latin typeface="Times New Roman" panose="02020603050405020304" pitchFamily="18" charset="0"/>
                <a:cs typeface="Times New Roman" panose="02020603050405020304" pitchFamily="18" charset="0"/>
              </a:rPr>
              <a:t> з інформацією з інших джерел. Якість інформації, наданої клієнтом, має оцінюватися на основі попереднього досвіду роботи з клієнтом. Проміжні фінансові дані мають відповідати річним фінансовим звітам. Припущення, на яких ґрунтуються прогнози, мають перевірятися та корегуватися у випадку появи сумнівів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Кредитний аналіз складається з чотирьох елементів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профіль </a:t>
            </a:r>
            <a:r>
              <a:rPr lang="uk-UA" sz="2200" dirty="0">
                <a:solidFill>
                  <a:srgbClr val="000000"/>
                </a:solidFill>
                <a:latin typeface="Times New Roman" panose="02020603050405020304" pitchFamily="18" charset="0"/>
                <a:cs typeface="Times New Roman" panose="02020603050405020304" pitchFamily="18" charset="0"/>
              </a:rPr>
              <a:t>клієнта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мета </a:t>
            </a:r>
            <a:r>
              <a:rPr lang="uk-UA" sz="2200" dirty="0">
                <a:solidFill>
                  <a:srgbClr val="000000"/>
                </a:solidFill>
                <a:latin typeface="Times New Roman" panose="02020603050405020304" pitchFamily="18" charset="0"/>
                <a:cs typeface="Times New Roman" panose="02020603050405020304" pitchFamily="18" charset="0"/>
              </a:rPr>
              <a:t>кредиту та спроможність виконати зобов'язання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фінансовий </a:t>
            </a:r>
            <a:r>
              <a:rPr lang="uk-UA" sz="2200" dirty="0">
                <a:solidFill>
                  <a:srgbClr val="000000"/>
                </a:solidFill>
                <a:latin typeface="Times New Roman" panose="02020603050405020304" pitchFamily="18" charset="0"/>
                <a:cs typeface="Times New Roman" panose="02020603050405020304" pitchFamily="18" charset="0"/>
              </a:rPr>
              <a:t>стан клієнта</a:t>
            </a:r>
            <a:r>
              <a:rPr lang="uk-UA" sz="2200" dirty="0" smtClean="0">
                <a:solidFill>
                  <a:srgbClr val="000000"/>
                </a:solidFill>
                <a:latin typeface="Times New Roman" panose="02020603050405020304" pitchFamily="18" charset="0"/>
                <a:cs typeface="Times New Roman" panose="02020603050405020304" pitchFamily="18" charset="0"/>
              </a:rPr>
              <a:t>;</a:t>
            </a:r>
          </a:p>
          <a:p>
            <a:pPr marL="342900" indent="-342900" algn="just">
              <a:spcBef>
                <a:spcPts val="0"/>
              </a:spcBef>
              <a:buFontTx/>
              <a:buChar char="-"/>
            </a:pPr>
            <a:r>
              <a:rPr lang="uk-UA" sz="2200" dirty="0" smtClean="0">
                <a:solidFill>
                  <a:srgbClr val="000000"/>
                </a:solidFill>
                <a:latin typeface="Times New Roman" panose="02020603050405020304" pitchFamily="18" charset="0"/>
                <a:cs typeface="Times New Roman" panose="02020603050405020304" pitchFamily="18" charset="0"/>
              </a:rPr>
              <a:t>стратегія </a:t>
            </a:r>
            <a:r>
              <a:rPr lang="uk-UA" sz="2200" dirty="0">
                <a:solidFill>
                  <a:srgbClr val="000000"/>
                </a:solidFill>
                <a:latin typeface="Times New Roman" panose="02020603050405020304" pitchFamily="18" charset="0"/>
                <a:cs typeface="Times New Roman" panose="02020603050405020304" pitchFamily="18" charset="0"/>
              </a:rPr>
              <a:t>відносин із </a:t>
            </a:r>
            <a:r>
              <a:rPr lang="uk-UA" sz="2200" dirty="0" smtClean="0">
                <a:solidFill>
                  <a:srgbClr val="000000"/>
                </a:solidFill>
                <a:latin typeface="Times New Roman" panose="02020603050405020304" pitchFamily="18" charset="0"/>
                <a:cs typeface="Times New Roman" panose="02020603050405020304" pitchFamily="18" charset="0"/>
              </a:rPr>
              <a:t>клієнтом.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Аналіз </a:t>
            </a:r>
            <a:r>
              <a:rPr lang="uk-UA" sz="2200" dirty="0">
                <a:solidFill>
                  <a:srgbClr val="000000"/>
                </a:solidFill>
                <a:latin typeface="Times New Roman" panose="02020603050405020304" pitchFamily="18" charset="0"/>
                <a:cs typeface="Times New Roman" panose="02020603050405020304" pitchFamily="18" charset="0"/>
              </a:rPr>
              <a:t>має завжди бути достатнім для забезпечення надійної основи для прийняття рішення про кредитування. Поки аналіз не завершено, </a:t>
            </a:r>
            <a:r>
              <a:rPr lang="uk-UA" sz="2200" dirty="0" err="1">
                <a:solidFill>
                  <a:srgbClr val="000000"/>
                </a:solidFill>
                <a:latin typeface="Times New Roman" panose="02020603050405020304" pitchFamily="18" charset="0"/>
                <a:cs typeface="Times New Roman" panose="02020603050405020304" pitchFamily="18" charset="0"/>
              </a:rPr>
              <a:t>схвалюючий</a:t>
            </a:r>
            <a:r>
              <a:rPr lang="uk-UA" sz="2200" dirty="0">
                <a:solidFill>
                  <a:srgbClr val="000000"/>
                </a:solidFill>
                <a:latin typeface="Times New Roman" panose="02020603050405020304" pitchFamily="18" charset="0"/>
                <a:cs typeface="Times New Roman" panose="02020603050405020304" pitchFamily="18" charset="0"/>
              </a:rPr>
              <a:t> колегіальний </a:t>
            </a:r>
            <a:r>
              <a:rPr lang="uk-UA" sz="2200" dirty="0" smtClean="0">
                <a:solidFill>
                  <a:srgbClr val="000000"/>
                </a:solidFill>
                <a:latin typeface="Times New Roman" panose="02020603050405020304" pitchFamily="18" charset="0"/>
                <a:cs typeface="Times New Roman" panose="02020603050405020304" pitchFamily="18" charset="0"/>
              </a:rPr>
              <a:t>орган</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08051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Банку не приймає жодного рішення.</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Основні принципи та елементи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аналізу показано на рисунку 5:</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5060013" y="638988"/>
            <a:ext cx="6382533" cy="5539283"/>
          </a:xfrm>
          <a:prstGeom prst="rect">
            <a:avLst/>
          </a:prstGeom>
        </p:spPr>
      </p:pic>
    </p:spTree>
    <p:extLst>
      <p:ext uri="{BB962C8B-B14F-4D97-AF65-F5344CB8AC3E}">
        <p14:creationId xmlns:p14="http://schemas.microsoft.com/office/powerpoint/2010/main" val="3026664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Положення НБУ «Про визначення банками України розміру кредитного ризику за активними банківськими операціями» визначає кредитну операцію як «вид активних банківських операцій, пов'язаних із розміщенням залучених банком коштів таким шляхом: надання їх у тимчасове користування або прийняття зобов'язань про надання певної суми коштів; надання гарантій, </a:t>
            </a:r>
            <a:r>
              <a:rPr lang="uk-UA" sz="2200" dirty="0" err="1" smtClean="0">
                <a:solidFill>
                  <a:srgbClr val="000000"/>
                </a:solidFill>
                <a:latin typeface="Times New Roman" panose="02020603050405020304" pitchFamily="18" charset="0"/>
                <a:cs typeface="Times New Roman" panose="02020603050405020304" pitchFamily="18" charset="0"/>
              </a:rPr>
              <a:t>порук</a:t>
            </a:r>
            <a:r>
              <a:rPr lang="uk-UA" sz="2200" dirty="0" smtClean="0">
                <a:solidFill>
                  <a:srgbClr val="000000"/>
                </a:solidFill>
                <a:latin typeface="Times New Roman" panose="02020603050405020304" pitchFamily="18" charset="0"/>
                <a:cs typeface="Times New Roman" panose="02020603050405020304" pitchFamily="18" charset="0"/>
              </a:rPr>
              <a:t>, акредитивів, акцептів, авалів; розміщення депозитів; проведення факторингових операцій та операцій фінансового лізингу; видача кредитів у формі врахування векселів, у формі операцій зворотного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будь-якого продовження строку погашення боргу, яке надано в обмін на зобов'язання боржника щодо повернення заборгованої суми, а також на зобов'язання щодо сплати процентів та інших зборів за такою сумою (відстрочення платежу); розстрочення платежу за продані банком активи».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Потреби та умови кредитування для різних позичальників відрізняються, тому всі кредити розділені на окремі групи за певними характеристиками (дивись таблицю 1).</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24151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ПРОФІЛЬ КЛІЄНТА. </a:t>
            </a:r>
            <a:r>
              <a:rPr lang="uk-UA" sz="2200" dirty="0">
                <a:solidFill>
                  <a:srgbClr val="000000"/>
                </a:solidFill>
                <a:latin typeface="Times New Roman" panose="02020603050405020304" pitchFamily="18" charset="0"/>
                <a:cs typeface="Times New Roman" panose="02020603050405020304" pitchFamily="18" charset="0"/>
              </a:rPr>
              <a:t>Основними передумовами для кожного рішення про надання кредиту є всебічна інформація про клієнта, його діяльність та стан галузі. Зокрема Бізнес-підрозділи повинні розуміти таку інформацію про </a:t>
            </a:r>
            <a:r>
              <a:rPr lang="uk-UA" sz="2200" dirty="0" smtClean="0">
                <a:solidFill>
                  <a:srgbClr val="000000"/>
                </a:solidFill>
                <a:latin typeface="Times New Roman" panose="02020603050405020304" pitchFamily="18" charset="0"/>
                <a:cs typeface="Times New Roman" panose="02020603050405020304" pitchFamily="18" charset="0"/>
              </a:rPr>
              <a:t>клієнта: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а</a:t>
            </a:r>
            <a:r>
              <a:rPr lang="uk-UA" sz="2200" dirty="0">
                <a:solidFill>
                  <a:srgbClr val="000000"/>
                </a:solidFill>
                <a:latin typeface="Times New Roman" panose="02020603050405020304" pitchFamily="18" charset="0"/>
                <a:cs typeface="Times New Roman" panose="02020603050405020304" pitchFamily="18" charset="0"/>
              </a:rPr>
              <a:t>) фізичну </a:t>
            </a:r>
            <a:r>
              <a:rPr lang="uk-UA" sz="2200" dirty="0" smtClean="0">
                <a:solidFill>
                  <a:srgbClr val="000000"/>
                </a:solidFill>
                <a:latin typeface="Times New Roman" panose="02020603050405020304" pitchFamily="18" charset="0"/>
                <a:cs typeface="Times New Roman" panose="02020603050405020304" pitchFamily="18" charset="0"/>
              </a:rPr>
              <a:t>особу: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соціальну стабільність;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матеріальний </a:t>
            </a:r>
            <a:r>
              <a:rPr lang="uk-UA" sz="2200" dirty="0">
                <a:solidFill>
                  <a:srgbClr val="000000"/>
                </a:solidFill>
                <a:latin typeface="Times New Roman" panose="02020603050405020304" pitchFamily="18" charset="0"/>
                <a:cs typeface="Times New Roman" panose="02020603050405020304" pitchFamily="18" charset="0"/>
              </a:rPr>
              <a:t>стан</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кредитну історію;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a:t>
            </a:r>
            <a:r>
              <a:rPr lang="uk-UA" sz="2200" dirty="0">
                <a:solidFill>
                  <a:srgbClr val="000000"/>
                </a:solidFill>
                <a:latin typeface="Times New Roman" panose="02020603050405020304" pitchFamily="18" charset="0"/>
                <a:cs typeface="Times New Roman" panose="02020603050405020304" pitchFamily="18" charset="0"/>
              </a:rPr>
              <a:t>) юридичну особу або фізичну </a:t>
            </a:r>
            <a:r>
              <a:rPr lang="uk-UA" sz="2200" dirty="0" smtClean="0">
                <a:solidFill>
                  <a:srgbClr val="000000"/>
                </a:solidFill>
                <a:latin typeface="Times New Roman" panose="02020603050405020304" pitchFamily="18" charset="0"/>
                <a:cs typeface="Times New Roman" panose="02020603050405020304" pitchFamily="18" charset="0"/>
              </a:rPr>
              <a:t>особу-підприємця: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ключові </a:t>
            </a:r>
            <a:r>
              <a:rPr lang="uk-UA" sz="2200" dirty="0">
                <a:solidFill>
                  <a:srgbClr val="000000"/>
                </a:solidFill>
                <a:latin typeface="Times New Roman" panose="02020603050405020304" pitchFamily="18" charset="0"/>
                <a:cs typeface="Times New Roman" panose="02020603050405020304" pitchFamily="18" charset="0"/>
              </a:rPr>
              <a:t>продукти і послуги клієнта та </a:t>
            </a:r>
            <a:r>
              <a:rPr lang="uk-UA" sz="2200" dirty="0" smtClean="0">
                <a:solidFill>
                  <a:srgbClr val="000000"/>
                </a:solidFill>
                <a:latin typeface="Times New Roman" panose="02020603050405020304" pitchFamily="18" charset="0"/>
                <a:cs typeface="Times New Roman" panose="02020603050405020304" pitchFamily="18" charset="0"/>
              </a:rPr>
              <a:t>продукти-замінники;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основні </a:t>
            </a:r>
            <a:r>
              <a:rPr lang="uk-UA" sz="2200" dirty="0">
                <a:solidFill>
                  <a:srgbClr val="000000"/>
                </a:solidFill>
                <a:latin typeface="Times New Roman" panose="02020603050405020304" pitchFamily="18" charset="0"/>
                <a:cs typeface="Times New Roman" panose="02020603050405020304" pitchFamily="18" charset="0"/>
              </a:rPr>
              <a:t>контрагенти – постачальники і покупці та конкуренти на </a:t>
            </a:r>
            <a:r>
              <a:rPr lang="uk-UA" sz="2200" dirty="0" smtClean="0">
                <a:solidFill>
                  <a:srgbClr val="000000"/>
                </a:solidFill>
                <a:latin typeface="Times New Roman" panose="02020603050405020304" pitchFamily="18" charset="0"/>
                <a:cs typeface="Times New Roman" panose="02020603050405020304" pitchFamily="18" charset="0"/>
              </a:rPr>
              <a:t>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сектор </a:t>
            </a:r>
            <a:r>
              <a:rPr lang="uk-UA" sz="2200" dirty="0">
                <a:solidFill>
                  <a:srgbClr val="000000"/>
                </a:solidFill>
                <a:latin typeface="Times New Roman" panose="02020603050405020304" pitchFamily="18" charset="0"/>
                <a:cs typeface="Times New Roman" panose="02020603050405020304" pitchFamily="18" charset="0"/>
              </a:rPr>
              <a:t>економіки клієнта, стан та тенденції галузі, ключові фактори успіху, окремі </a:t>
            </a:r>
            <a:r>
              <a:rPr lang="uk-UA" sz="2200" dirty="0" smtClean="0">
                <a:solidFill>
                  <a:srgbClr val="000000"/>
                </a:solidFill>
                <a:latin typeface="Times New Roman" panose="02020603050405020304" pitchFamily="18" charset="0"/>
                <a:cs typeface="Times New Roman" panose="02020603050405020304" pitchFamily="18" charset="0"/>
              </a:rPr>
              <a:t>ризики;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рівень </a:t>
            </a:r>
            <a:r>
              <a:rPr lang="uk-UA" sz="2200" dirty="0">
                <a:solidFill>
                  <a:srgbClr val="000000"/>
                </a:solidFill>
                <a:latin typeface="Times New Roman" panose="02020603050405020304" pitchFamily="18" charset="0"/>
                <a:cs typeface="Times New Roman" panose="02020603050405020304" pitchFamily="18" charset="0"/>
              </a:rPr>
              <a:t>ділової репутації </a:t>
            </a:r>
            <a:r>
              <a:rPr lang="uk-UA" sz="2200" dirty="0" smtClean="0">
                <a:solidFill>
                  <a:srgbClr val="000000"/>
                </a:solidFill>
                <a:latin typeface="Times New Roman" panose="02020603050405020304" pitchFamily="18" charset="0"/>
                <a:cs typeface="Times New Roman" panose="02020603050405020304" pitchFamily="18" charset="0"/>
              </a:rPr>
              <a:t>клієнта;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організаційна </a:t>
            </a:r>
            <a:r>
              <a:rPr lang="uk-UA" sz="2200" dirty="0">
                <a:solidFill>
                  <a:srgbClr val="000000"/>
                </a:solidFill>
                <a:latin typeface="Times New Roman" panose="02020603050405020304" pitchFamily="18" charset="0"/>
                <a:cs typeface="Times New Roman" panose="02020603050405020304" pitchFamily="18" charset="0"/>
              </a:rPr>
              <a:t>структура клієнта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Якщо клієнт є частиною групи афілійованих компаній, профіль клієнта включає розуміння структури групи та існуючих фінансових зобов'язань усередині групи, а також</a:t>
            </a:r>
          </a:p>
        </p:txBody>
      </p:sp>
    </p:spTree>
    <p:extLst>
      <p:ext uri="{BB962C8B-B14F-4D97-AF65-F5344CB8AC3E}">
        <p14:creationId xmlns:p14="http://schemas.microsoft.com/office/powerpoint/2010/main" val="14910590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комерційної взаємодії та відносин між окремими компаніями. Це особливо важливо для випадків, коли кредит надається холдинговим компаніям. У таких випадках важливо забезпечувати можливість пред’явлення вимог до дочірніх компаній, якщо це необхідно. </a:t>
            </a:r>
            <a:r>
              <a:rPr lang="uk-UA" sz="2200" dirty="0" smtClean="0">
                <a:solidFill>
                  <a:srgbClr val="000000"/>
                </a:solidFill>
                <a:latin typeface="Times New Roman" panose="02020603050405020304" pitchFamily="18" charset="0"/>
                <a:cs typeface="Times New Roman" panose="02020603050405020304" pitchFamily="18" charset="0"/>
              </a:rPr>
              <a:t>	Профіль </a:t>
            </a:r>
            <a:r>
              <a:rPr lang="uk-UA" sz="2200" dirty="0">
                <a:solidFill>
                  <a:srgbClr val="000000"/>
                </a:solidFill>
                <a:latin typeface="Times New Roman" panose="02020603050405020304" pitchFamily="18" charset="0"/>
                <a:cs typeface="Times New Roman" panose="02020603050405020304" pitchFamily="18" charset="0"/>
              </a:rPr>
              <a:t>цільового потенційного позичальника має відповідати наступним мінімальним </a:t>
            </a:r>
            <a:r>
              <a:rPr lang="uk-UA" sz="2200" dirty="0" smtClean="0">
                <a:solidFill>
                  <a:srgbClr val="000000"/>
                </a:solidFill>
                <a:latin typeface="Times New Roman" panose="02020603050405020304" pitchFamily="18" charset="0"/>
                <a:cs typeface="Times New Roman" panose="02020603050405020304" pitchFamily="18" charset="0"/>
              </a:rPr>
              <a:t>параметрам: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Позичальник </a:t>
            </a:r>
            <a:r>
              <a:rPr lang="uk-UA" sz="2200" dirty="0">
                <a:solidFill>
                  <a:srgbClr val="000000"/>
                </a:solidFill>
                <a:latin typeface="Times New Roman" panose="02020603050405020304" pitchFamily="18" charset="0"/>
                <a:cs typeface="Times New Roman" panose="02020603050405020304" pitchFamily="18" charset="0"/>
              </a:rPr>
              <a:t>- юридична особа або фізична особа - підприємець</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зареєстрований та/або проводить діяльність більше 1 року;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надав всі необхідні документи для здійснення Банком ідентифікації відповідно до вимог чинного законодавства;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має відмінну репутацію, що свідчить висока кваліфікація керівництва, дотримання ділової етики, договірної та платіжної дисципліни;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продукція (послуги), що випускається клієнтом, мають конкурентну спроможність на внутрішньому / зовнішньому ринках;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має поточний рахунок в Банку;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користується Банківською лінійкою продуктів</a:t>
            </a:r>
            <a:r>
              <a:rPr lang="uk-UA" sz="2200" dirty="0" smtClean="0">
                <a:solidFill>
                  <a:srgbClr val="000000"/>
                </a:solidFill>
                <a:latin typeface="Times New Roman" panose="02020603050405020304" pitchFamily="18" charset="0"/>
                <a:cs typeface="Times New Roman" panose="02020603050405020304" pitchFamily="18" charset="0"/>
              </a:rPr>
              <a:t>; - </a:t>
            </a:r>
            <a:r>
              <a:rPr lang="uk-UA" sz="2200" dirty="0">
                <a:solidFill>
                  <a:srgbClr val="000000"/>
                </a:solidFill>
                <a:latin typeface="Times New Roman" panose="02020603050405020304" pitchFamily="18" charset="0"/>
                <a:cs typeface="Times New Roman" panose="02020603050405020304" pitchFamily="18" charset="0"/>
              </a:rPr>
              <a:t>має прозору структуру власності;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проти клієнта не порушено справу про банкрутство або клієнт не заявив про банкрутство чи ліквідацію, не розпочата процедура ліквідації;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знаходиться за зазначеною ним </a:t>
            </a:r>
            <a:r>
              <a:rPr lang="uk-UA" sz="2200" dirty="0" err="1">
                <a:solidFill>
                  <a:srgbClr val="000000"/>
                </a:solidFill>
                <a:latin typeface="Times New Roman" panose="02020603050405020304" pitchFamily="18" charset="0"/>
                <a:cs typeface="Times New Roman" panose="02020603050405020304" pitchFamily="18" charset="0"/>
              </a:rPr>
              <a:t>адресою</a:t>
            </a:r>
            <a:r>
              <a:rPr lang="uk-UA" sz="2200" dirty="0">
                <a:solidFill>
                  <a:srgbClr val="000000"/>
                </a:solidFill>
                <a:latin typeface="Times New Roman" panose="02020603050405020304" pitchFamily="18" charset="0"/>
                <a:cs typeface="Times New Roman" panose="02020603050405020304" pitchFamily="18" charset="0"/>
              </a:rPr>
              <a:t> місцезнаходження;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має персонал, необхідний для </a:t>
            </a:r>
            <a:r>
              <a:rPr lang="uk-UA" sz="2200" dirty="0" smtClean="0">
                <a:solidFill>
                  <a:srgbClr val="000000"/>
                </a:solidFill>
                <a:latin typeface="Times New Roman" panose="02020603050405020304" pitchFamily="18" charset="0"/>
                <a:cs typeface="Times New Roman" panose="02020603050405020304" pitchFamily="18" charset="0"/>
              </a:rPr>
              <a:t>здійснення операційної діяльності;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01228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має </a:t>
            </a:r>
            <a:r>
              <a:rPr lang="uk-UA" sz="2200" dirty="0">
                <a:solidFill>
                  <a:srgbClr val="000000"/>
                </a:solidFill>
                <a:latin typeface="Times New Roman" panose="02020603050405020304" pitchFamily="18" charset="0"/>
                <a:cs typeface="Times New Roman" panose="02020603050405020304" pitchFamily="18" charset="0"/>
              </a:rPr>
              <a:t>власні/орендовані основні засоби або інше майно, необхідне для здійснення діяльності;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надав до Банку актуальну фінансову звітність;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клас фінансового стану відповідає вимогам НБУ щодо кредитування;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щодо позичальника відсутня негативна кредитна історія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Позичальник - фізична </a:t>
            </a:r>
            <a:r>
              <a:rPr lang="uk-UA" sz="2200" dirty="0" smtClean="0">
                <a:solidFill>
                  <a:srgbClr val="000000"/>
                </a:solidFill>
                <a:latin typeface="Times New Roman" panose="02020603050405020304" pitchFamily="18" charset="0"/>
                <a:cs typeface="Times New Roman" panose="02020603050405020304" pitchFamily="18" charset="0"/>
              </a:rPr>
              <a:t>особа: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надав </a:t>
            </a:r>
            <a:r>
              <a:rPr lang="uk-UA" sz="2200" dirty="0">
                <a:solidFill>
                  <a:srgbClr val="000000"/>
                </a:solidFill>
                <a:latin typeface="Times New Roman" panose="02020603050405020304" pitchFamily="18" charset="0"/>
                <a:cs typeface="Times New Roman" panose="02020603050405020304" pitchFamily="18" charset="0"/>
              </a:rPr>
              <a:t>всі необхідні документи для здійснення Банком ідентифікації відповідно до вимог чинного законодавства;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має регулярний дохід, достатній для обслуговування боргу; </a:t>
            </a:r>
            <a:r>
              <a:rPr lang="uk-UA" sz="2200" dirty="0" smtClean="0">
                <a:solidFill>
                  <a:srgbClr val="000000"/>
                </a:solidFill>
                <a:latin typeface="Times New Roman" panose="02020603050405020304" pitchFamily="18" charset="0"/>
                <a:cs typeface="Times New Roman" panose="02020603050405020304" pitchFamily="18" charset="0"/>
              </a:rPr>
              <a:t> - відповідає </a:t>
            </a:r>
            <a:r>
              <a:rPr lang="uk-UA" sz="2200" dirty="0">
                <a:solidFill>
                  <a:srgbClr val="000000"/>
                </a:solidFill>
                <a:latin typeface="Times New Roman" panose="02020603050405020304" pitchFamily="18" charset="0"/>
                <a:cs typeface="Times New Roman" panose="02020603050405020304" pitchFamily="18" charset="0"/>
              </a:rPr>
              <a:t>вимогам щодо встановлених Банком вікових меж;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відсутня негативна кредитна історія;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відсутня негативна інформація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МЕТА КРЕДИТУ ТА ЗДАТНІСТЬ КЛІЄНТА ВИКОНАТИ </a:t>
            </a:r>
            <a:r>
              <a:rPr lang="uk-UA" sz="2200" dirty="0" smtClean="0">
                <a:solidFill>
                  <a:srgbClr val="000000"/>
                </a:solidFill>
                <a:latin typeface="Times New Roman" panose="02020603050405020304" pitchFamily="18" charset="0"/>
                <a:cs typeface="Times New Roman" panose="02020603050405020304" pitchFamily="18" charset="0"/>
              </a:rPr>
              <a:t>ЗОБОВ'ЯЗАННЯ. </a:t>
            </a:r>
            <a:r>
              <a:rPr lang="uk-UA" sz="2200" dirty="0">
                <a:solidFill>
                  <a:srgbClr val="000000"/>
                </a:solidFill>
                <a:latin typeface="Times New Roman" panose="02020603050405020304" pitchFamily="18" charset="0"/>
                <a:cs typeface="Times New Roman" panose="02020603050405020304" pitchFamily="18" charset="0"/>
              </a:rPr>
              <a:t>Кожне рішення про надання кредиту має ґрунтуватися на аналізі мети </a:t>
            </a:r>
            <a:r>
              <a:rPr lang="uk-UA" sz="2200">
                <a:solidFill>
                  <a:srgbClr val="000000"/>
                </a:solidFill>
                <a:latin typeface="Times New Roman" panose="02020603050405020304" pitchFamily="18" charset="0"/>
                <a:cs typeface="Times New Roman" panose="02020603050405020304" pitchFamily="18" charset="0"/>
              </a:rPr>
              <a:t>отримання </a:t>
            </a:r>
            <a:r>
              <a:rPr lang="uk-UA" sz="2200" smtClean="0">
                <a:solidFill>
                  <a:srgbClr val="000000"/>
                </a:solidFill>
                <a:latin typeface="Times New Roman" panose="02020603050405020304" pitchFamily="18" charset="0"/>
                <a:cs typeface="Times New Roman" panose="02020603050405020304" pitchFamily="18" charset="0"/>
              </a:rPr>
              <a:t>кредиту </a:t>
            </a:r>
            <a:r>
              <a:rPr lang="uk-UA" sz="2200" dirty="0">
                <a:solidFill>
                  <a:srgbClr val="000000"/>
                </a:solidFill>
                <a:latin typeface="Times New Roman" panose="02020603050405020304" pitchFamily="18" charset="0"/>
                <a:cs typeface="Times New Roman" panose="02020603050405020304" pitchFamily="18" charset="0"/>
              </a:rPr>
              <a:t>та здатності клієнта обслуговувати борг із майбутніх грошових потоків. Розуміння мети отримання кредиту спрощує процес консультування клієнта щодо належного фінансування. Основною умовою надання кредиту є економічна обґрунтованість заходів, що фінансуються. Бізнес-підрозділ має перевірити, чи є потенційний кредит таким, що відповідає поточним та прогнозним обсягам комерційних операцій клієнта.</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22144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Бізнес-підрозділ </a:t>
            </a:r>
            <a:r>
              <a:rPr lang="uk-UA" sz="2200" dirty="0">
                <a:solidFill>
                  <a:srgbClr val="000000"/>
                </a:solidFill>
                <a:latin typeface="Times New Roman" panose="02020603050405020304" pitchFamily="18" charset="0"/>
                <a:cs typeface="Times New Roman" panose="02020603050405020304" pitchFamily="18" charset="0"/>
              </a:rPr>
              <a:t>має брати до уваги правила аналізу, що ґрунтуються на кредитоспроможності позичальника та типі продукту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фінансування </a:t>
            </a:r>
            <a:r>
              <a:rPr lang="uk-UA" sz="2200" dirty="0">
                <a:solidFill>
                  <a:srgbClr val="000000"/>
                </a:solidFill>
                <a:latin typeface="Times New Roman" panose="02020603050405020304" pitchFamily="18" charset="0"/>
                <a:cs typeface="Times New Roman" panose="02020603050405020304" pitchFamily="18" charset="0"/>
              </a:rPr>
              <a:t>обігових коштів: для позичальників із задовільним фінансовим станом, а саме: фінансовий клас яких визначений відповідно до Постанови Правління НБУ №351 від 30.06.2016, є не нижчим ніж 5, проводиться стандартний аналіз; для прийняття рішення щодо позичальників із нижчим фінансовим класом, а також у разі прийняття значного за сумою кредитного ризику, Ризик-менеджмент додатково може вимагати від Бізнес-підрозділів планування грошових потоків позичальника на період </a:t>
            </a:r>
            <a:r>
              <a:rPr lang="uk-UA" sz="2200" dirty="0" smtClean="0">
                <a:solidFill>
                  <a:srgbClr val="000000"/>
                </a:solidFill>
                <a:latin typeface="Times New Roman" panose="02020603050405020304" pitchFamily="18" charset="0"/>
                <a:cs typeface="Times New Roman" panose="02020603050405020304" pitchFamily="18" charset="0"/>
              </a:rPr>
              <a:t>кредитування;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фінансування </a:t>
            </a:r>
            <a:r>
              <a:rPr lang="uk-UA" sz="2200" dirty="0">
                <a:solidFill>
                  <a:srgbClr val="000000"/>
                </a:solidFill>
                <a:latin typeface="Times New Roman" panose="02020603050405020304" pitchFamily="18" charset="0"/>
                <a:cs typeface="Times New Roman" panose="02020603050405020304" pitchFamily="18" charset="0"/>
              </a:rPr>
              <a:t>інвестицій: проводиться розрахунок обслуговування боргу з орієнтацією на майбутнє, аналіз прогнозу руху грошових коштів, аналіз прибутковості (як то розрахунок планової точки беззбитковості), аналіз чутливості, стрес-аналіз з застосуванням негативних сценаріїв, застосування </a:t>
            </a:r>
            <a:r>
              <a:rPr lang="uk-UA" sz="2200" dirty="0" err="1">
                <a:solidFill>
                  <a:srgbClr val="000000"/>
                </a:solidFill>
                <a:latin typeface="Times New Roman" panose="02020603050405020304" pitchFamily="18" charset="0"/>
                <a:cs typeface="Times New Roman" panose="02020603050405020304" pitchFamily="18" charset="0"/>
              </a:rPr>
              <a:t>ковенант</a:t>
            </a:r>
            <a:r>
              <a:rPr lang="uk-UA" sz="2200" dirty="0">
                <a:solidFill>
                  <a:srgbClr val="000000"/>
                </a:solidFill>
                <a:latin typeface="Times New Roman" panose="02020603050405020304" pitchFamily="18" charset="0"/>
                <a:cs typeface="Times New Roman" panose="02020603050405020304" pitchFamily="18" charset="0"/>
              </a:rPr>
              <a:t> та тригерів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фінансування </a:t>
            </a:r>
            <a:r>
              <a:rPr lang="uk-UA" sz="2200" dirty="0">
                <a:solidFill>
                  <a:srgbClr val="000000"/>
                </a:solidFill>
                <a:latin typeface="Times New Roman" panose="02020603050405020304" pitchFamily="18" charset="0"/>
                <a:cs typeface="Times New Roman" panose="02020603050405020304" pitchFamily="18" charset="0"/>
              </a:rPr>
              <a:t>зовнішньої торгівлі: проводиться стандартний аналіз кредитоспроможності позичальника та аналіз базової операції, що лежить в основі фінансування. Аналіз політики хеджування ризиків, відкритих та валютних позицій клієнта повинен бути частиною аналізу таких клієнтів.</a:t>
            </a:r>
          </a:p>
        </p:txBody>
      </p:sp>
    </p:spTree>
    <p:extLst>
      <p:ext uri="{BB962C8B-B14F-4D97-AF65-F5344CB8AC3E}">
        <p14:creationId xmlns:p14="http://schemas.microsoft.com/office/powerpoint/2010/main" val="28562383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ФІНАНСОВИЙ СТАН ПОЗИЧАЛЬНИКА. Оцінка кредитоспроможності позичальника проводиться на систематичній основі. Для кожного позичальника за допомогою внутрішньої системи проводиться оцінка фінансового стану. Оцінка фінансового стану клієнта визначає стандартну вартість ризиків та є значним параметром для управління кредитним портфелем. Оцінка фінансового стану проводиться (переглядається) у випадках та із періодичністю, визначеними відповідними внутрішньобанківськими нормативними документами.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Оцінка фінансового стану позичальника ґрунтується на двох головних модулях: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Кількісний аналіз: відображає кредитоспроможність клієнта згідно з фінансовою інформацією за попередні періоди;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Якісний аналіз: включає не фінансову інформацію щодо поточного та майбутнього розвитку клієнта.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Комбінація цих двох модулів визначає оцінку фінансового стану клієнта.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Для оцінки кредитоспроможності позичальника, Банк використовує систему оцінки кредитного ризику, розроблену на основі нормативних документів НБУ.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51833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Можливість </a:t>
            </a:r>
            <a:r>
              <a:rPr lang="uk-UA" sz="2200" dirty="0">
                <a:solidFill>
                  <a:srgbClr val="000000"/>
                </a:solidFill>
                <a:latin typeface="Times New Roman" panose="02020603050405020304" pitchFamily="18" charset="0"/>
                <a:cs typeface="Times New Roman" panose="02020603050405020304" pitchFamily="18" charset="0"/>
              </a:rPr>
              <a:t>надання кредитних продуктів для конкретного клієнта залежить від рейтингу клієнта. Відповідні вимоги описані в документації щодо </a:t>
            </a:r>
            <a:r>
              <a:rPr lang="uk-UA" sz="2200" dirty="0" smtClean="0">
                <a:solidFill>
                  <a:srgbClr val="000000"/>
                </a:solidFill>
                <a:latin typeface="Times New Roman" panose="02020603050405020304" pitchFamily="18" charset="0"/>
                <a:cs typeface="Times New Roman" panose="02020603050405020304" pitchFamily="18" charset="0"/>
              </a:rPr>
              <a:t>продукту.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Процес </a:t>
            </a:r>
            <a:r>
              <a:rPr lang="uk-UA" sz="2200" dirty="0">
                <a:solidFill>
                  <a:srgbClr val="000000"/>
                </a:solidFill>
                <a:latin typeface="Times New Roman" panose="02020603050405020304" pitchFamily="18" charset="0"/>
                <a:cs typeface="Times New Roman" panose="02020603050405020304" pitchFamily="18" charset="0"/>
              </a:rPr>
              <a:t>оцінки кредитоспроможності всіх типів позичальників і поточна рейтингова система оцінки кредитного ризику описана у відповідних внутрішніх нормативних документах </a:t>
            </a:r>
            <a:r>
              <a:rPr lang="uk-UA" sz="2200" dirty="0" smtClean="0">
                <a:solidFill>
                  <a:srgbClr val="000000"/>
                </a:solidFill>
                <a:latin typeface="Times New Roman" panose="02020603050405020304" pitchFamily="18" charset="0"/>
                <a:cs typeface="Times New Roman" panose="02020603050405020304" pitchFamily="18" charset="0"/>
              </a:rPr>
              <a:t>Банку.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Як </a:t>
            </a:r>
            <a:r>
              <a:rPr lang="uk-UA" sz="2200" dirty="0">
                <a:solidFill>
                  <a:srgbClr val="000000"/>
                </a:solidFill>
                <a:latin typeface="Times New Roman" panose="02020603050405020304" pitchFamily="18" charset="0"/>
                <a:cs typeface="Times New Roman" panose="02020603050405020304" pitchFamily="18" charset="0"/>
              </a:rPr>
              <a:t>важливе доповнення до внутрішніх оцінок кредитоспроможності, Банком можуть застосовуватися зовнішні рейтинги (такі як рейтинги </a:t>
            </a:r>
            <a:r>
              <a:rPr lang="en-US" sz="2200" dirty="0">
                <a:solidFill>
                  <a:srgbClr val="000000"/>
                </a:solidFill>
                <a:latin typeface="Times New Roman" panose="02020603050405020304" pitchFamily="18" charset="0"/>
                <a:cs typeface="Times New Roman" panose="02020603050405020304" pitchFamily="18" charset="0"/>
              </a:rPr>
              <a:t>Standard &amp;Poor's, Moody's </a:t>
            </a:r>
            <a:r>
              <a:rPr lang="uk-UA" sz="2200" dirty="0">
                <a:solidFill>
                  <a:srgbClr val="000000"/>
                </a:solidFill>
                <a:latin typeface="Times New Roman" panose="02020603050405020304" pitchFamily="18" charset="0"/>
                <a:cs typeface="Times New Roman" panose="02020603050405020304" pitchFamily="18" charset="0"/>
              </a:rPr>
              <a:t>тощо</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Крім оцінки кредитоспроможності за фінансовим станом позичальника, кожне рішення про кредитування вимагає також аналізу здатності клієнта обслуговувати кредит без порушень. Зазвичай кредитні операції структуруються таким чином, щоб дозволити погашення за рахунок операційних грошових потоків. При цьому оцінюється здатність клієнта обслуговувати заборгованість на підставі фінансових звітів та аналізу ключових співвідношень. За необхідності перевіряються можливості погашення заборгованості за рахунок активів клієнта. Якщо фінансування стосується операцій з іноземною валютою, повинен проводитися додатковий аналіз, зокрема, аналіз ризиків, пов'язаних з обмінним курсом.</a:t>
            </a:r>
          </a:p>
        </p:txBody>
      </p:sp>
    </p:spTree>
    <p:extLst>
      <p:ext uri="{BB962C8B-B14F-4D97-AF65-F5344CB8AC3E}">
        <p14:creationId xmlns:p14="http://schemas.microsoft.com/office/powerpoint/2010/main" val="40351267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Через деякі особливості, для деяких типів операцій (таких, як торгове, проектне фінансування, фінансування операцій з нерухомістю тощо) крім оцінки клієнта може проводитися оцінка самої операції. Такі специфічні випадки повинні бути описані у відповідних внутрішньобанківських нормативних документах, в яких запроваджуються такі специфічні системи оцінки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СТРАТЕГІЯ ВІДНОСИН ІЗ </a:t>
            </a:r>
            <a:r>
              <a:rPr lang="uk-UA" sz="2200" dirty="0" smtClean="0">
                <a:solidFill>
                  <a:srgbClr val="000000"/>
                </a:solidFill>
                <a:latin typeface="Times New Roman" panose="02020603050405020304" pitchFamily="18" charset="0"/>
                <a:cs typeface="Times New Roman" panose="02020603050405020304" pitchFamily="18" charset="0"/>
              </a:rPr>
              <a:t>КЛІЄНТОМ. </a:t>
            </a:r>
            <a:r>
              <a:rPr lang="uk-UA" sz="2200" dirty="0">
                <a:solidFill>
                  <a:srgbClr val="000000"/>
                </a:solidFill>
                <a:latin typeface="Times New Roman" panose="02020603050405020304" pitchFamily="18" charset="0"/>
                <a:cs typeface="Times New Roman" panose="02020603050405020304" pitchFamily="18" charset="0"/>
              </a:rPr>
              <a:t>На підставі повного розуміння клієнта Бізнес-підрозділ розробляє стратегію відносин із ним. Стратегія має виходити із найбільш ефективного комерційного потенціалу та балансу можливих ризиків та доходів по окремому клієнту. Прийняття рішень про надання кредитів відбувається з урахуванням чіткої та опрацьованої стратегії відносин Банку із клієнтом. Стратегія відносин із клієнтом має ґрунтуватися на аналізі таких аспектів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досягнення </a:t>
            </a:r>
            <a:r>
              <a:rPr lang="uk-UA" sz="2200" dirty="0">
                <a:solidFill>
                  <a:srgbClr val="000000"/>
                </a:solidFill>
                <a:latin typeface="Times New Roman" panose="02020603050405020304" pitchFamily="18" charset="0"/>
                <a:cs typeface="Times New Roman" panose="02020603050405020304" pitchFamily="18" charset="0"/>
              </a:rPr>
              <a:t>рівного статусу («</a:t>
            </a:r>
            <a:r>
              <a:rPr lang="en-US" sz="2200" dirty="0" err="1">
                <a:solidFill>
                  <a:srgbClr val="000000"/>
                </a:solidFill>
                <a:latin typeface="Times New Roman" panose="02020603050405020304" pitchFamily="18" charset="0"/>
                <a:cs typeface="Times New Roman" panose="02020603050405020304" pitchFamily="18" charset="0"/>
              </a:rPr>
              <a:t>paripassu</a:t>
            </a:r>
            <a:r>
              <a:rPr lang="en-US" sz="2200" dirty="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по відношенню до інших кредиторів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пропонування </a:t>
            </a:r>
            <a:r>
              <a:rPr lang="uk-UA" sz="2200" dirty="0">
                <a:solidFill>
                  <a:srgbClr val="000000"/>
                </a:solidFill>
                <a:latin typeface="Times New Roman" panose="02020603050405020304" pitchFamily="18" charset="0"/>
                <a:cs typeface="Times New Roman" panose="02020603050405020304" pitchFamily="18" charset="0"/>
              </a:rPr>
              <a:t>клієнту найбільш повного переліку послуг з наявних у Банку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орієнтація </a:t>
            </a:r>
            <a:r>
              <a:rPr lang="uk-UA" sz="2200" dirty="0">
                <a:solidFill>
                  <a:srgbClr val="000000"/>
                </a:solidFill>
                <a:latin typeface="Times New Roman" panose="02020603050405020304" pitchFamily="18" charset="0"/>
                <a:cs typeface="Times New Roman" panose="02020603050405020304" pitchFamily="18" charset="0"/>
              </a:rPr>
              <a:t>на рівень очікуваних доходів від відносин з </a:t>
            </a:r>
            <a:r>
              <a:rPr lang="uk-UA" sz="2200" dirty="0" smtClean="0">
                <a:solidFill>
                  <a:srgbClr val="000000"/>
                </a:solidFill>
                <a:latin typeface="Times New Roman" panose="02020603050405020304" pitchFamily="18" charset="0"/>
                <a:cs typeface="Times New Roman" panose="02020603050405020304" pitchFamily="18" charset="0"/>
              </a:rPr>
              <a:t>клієнтом.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надає великого значення забезпеченню щонайменше рівних умов із іншими кредиторами щодо забезпечення кредиту, строків фінансування та інших істотних для рівня ризику умов. </a:t>
            </a:r>
            <a:r>
              <a:rPr lang="uk-UA" sz="2200" dirty="0" smtClean="0">
                <a:solidFill>
                  <a:srgbClr val="000000"/>
                </a:solidFill>
                <a:latin typeface="Times New Roman" panose="02020603050405020304" pitchFamily="18" charset="0"/>
                <a:cs typeface="Times New Roman" panose="02020603050405020304" pitchFamily="18" charset="0"/>
              </a:rPr>
              <a:t>В цілому, стратегія відносин із клієнтом має також включати заходи по</a:t>
            </a:r>
          </a:p>
        </p:txBody>
      </p:sp>
    </p:spTree>
    <p:extLst>
      <p:ext uri="{BB962C8B-B14F-4D97-AF65-F5344CB8AC3E}">
        <p14:creationId xmlns:p14="http://schemas.microsoft.com/office/powerpoint/2010/main" val="10945416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постійній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стабілізації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зниженню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ризику</a:t>
            </a:r>
            <a:r>
              <a:rPr lang="ru-RU" sz="2200" dirty="0">
                <a:solidFill>
                  <a:srgbClr val="000000"/>
                </a:solidFill>
                <a:latin typeface="Times New Roman" panose="02020603050405020304" pitchFamily="18" charset="0"/>
                <a:cs typeface="Times New Roman" panose="02020603050405020304" pitchFamily="18" charset="0"/>
              </a:rPr>
              <a:t> для Банку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Стратегія </a:t>
            </a:r>
            <a:r>
              <a:rPr lang="uk-UA" sz="2200" dirty="0">
                <a:solidFill>
                  <a:srgbClr val="000000"/>
                </a:solidFill>
                <a:latin typeface="Times New Roman" panose="02020603050405020304" pitchFamily="18" charset="0"/>
                <a:cs typeface="Times New Roman" panose="02020603050405020304" pitchFamily="18" charset="0"/>
              </a:rPr>
              <a:t>відносин із клієнтом включає заходи, необхідні для досягнення очікуваних доходів, включаючи розуміння фінансових потреб клієнта, та максимального набору послуг та продуктів, які Банк має пропонувати йому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ОЧІКУВАНА </a:t>
            </a:r>
            <a:r>
              <a:rPr lang="uk-UA" sz="2200" dirty="0" smtClean="0">
                <a:solidFill>
                  <a:srgbClr val="000000"/>
                </a:solidFill>
                <a:latin typeface="Times New Roman" panose="02020603050405020304" pitchFamily="18" charset="0"/>
                <a:cs typeface="Times New Roman" panose="02020603050405020304" pitchFamily="18" charset="0"/>
              </a:rPr>
              <a:t>ДОХОДНІСТЬ. </a:t>
            </a:r>
            <a:r>
              <a:rPr lang="uk-UA" sz="2200" dirty="0">
                <a:solidFill>
                  <a:srgbClr val="000000"/>
                </a:solidFill>
                <a:latin typeface="Times New Roman" panose="02020603050405020304" pitchFamily="18" charset="0"/>
                <a:cs typeface="Times New Roman" panose="02020603050405020304" pitchFamily="18" charset="0"/>
              </a:rPr>
              <a:t>Очікувана доходність у розрізі окремої операції та/або у розрізі окремого клієнта є важливим аспектом у процесі прийняття кредитного ризику. При визначенні очікуваної доходності враховується інформація про майбутню (або фактичну) прибутковість за вирахуванням:  вартості ресурсів для проведення операції (включаючи формування резервів під неї);  адміністративних витрат (може не включатися до розрахунку за відсутності обґрунтованої методики визначення витрат по кожній окремій операції).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Доходність на рівні окремого клієнта (з точки зору обсягу операційного прибутку) оцінюється під час підготовки кредитної заявки. Бізнес-підрозділи несуть відповідальність за досягнення мінімального необхідного (бюджетного) рівня доходності, що контролюється на щомісячній основі</a:t>
            </a:r>
            <a:r>
              <a:rPr lang="uk-UA" sz="2200" dirty="0" smtClean="0">
                <a:solidFill>
                  <a:srgbClr val="0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010945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КРЕДИТНА ПРОПОЗИЦІЯ ТА ВИМОГИ ДО ВНУТРІШНЬОЇ ДОКУМЕНТАЦІЇ</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Кредитна пропозиція </a:t>
            </a:r>
            <a:r>
              <a:rPr lang="uk-UA" sz="2200" dirty="0">
                <a:solidFill>
                  <a:srgbClr val="000000"/>
                </a:solidFill>
                <a:latin typeface="Times New Roman" panose="02020603050405020304" pitchFamily="18" charset="0"/>
                <a:cs typeface="Times New Roman" panose="02020603050405020304" pitchFamily="18" charset="0"/>
              </a:rPr>
              <a:t>документує всю інформацію, що є суттєвою для рішення про надання </a:t>
            </a:r>
            <a:r>
              <a:rPr lang="uk-UA" sz="2200" dirty="0" smtClean="0">
                <a:solidFill>
                  <a:srgbClr val="000000"/>
                </a:solidFill>
                <a:latin typeface="Times New Roman" panose="02020603050405020304" pitchFamily="18" charset="0"/>
                <a:cs typeface="Times New Roman" panose="02020603050405020304" pitchFamily="18" charset="0"/>
              </a:rPr>
              <a:t>кредиту.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Кредитна </a:t>
            </a:r>
            <a:r>
              <a:rPr lang="uk-UA" sz="2200" dirty="0">
                <a:solidFill>
                  <a:srgbClr val="000000"/>
                </a:solidFill>
                <a:latin typeface="Times New Roman" panose="02020603050405020304" pitchFamily="18" charset="0"/>
                <a:cs typeface="Times New Roman" panose="02020603050405020304" pitchFamily="18" charset="0"/>
              </a:rPr>
              <a:t>пропозиція має складатися Бізнес-підрозділами відповідно до стандартної форми, що розробляється Ризик-менеджментом та затверджується відповідним нормативним документом Банку. Працівник Бізнес-підрозділу несе персональну відповідальність за зміст та якість підготовленої кредитної пропозиції (та зокрема інформації, що використовується для підготовки такої пропозиції</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пропозиція повинна містити такі дані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мета </a:t>
            </a:r>
            <a:r>
              <a:rPr lang="uk-UA" sz="2200" dirty="0">
                <a:solidFill>
                  <a:srgbClr val="000000"/>
                </a:solidFill>
                <a:latin typeface="Times New Roman" panose="02020603050405020304" pitchFamily="18" charset="0"/>
                <a:cs typeface="Times New Roman" panose="02020603050405020304" pitchFamily="18" charset="0"/>
              </a:rPr>
              <a:t>використання кредитних коштів;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опис </a:t>
            </a:r>
            <a:r>
              <a:rPr lang="uk-UA" sz="2200" dirty="0">
                <a:solidFill>
                  <a:srgbClr val="000000"/>
                </a:solidFill>
                <a:latin typeface="Times New Roman" panose="02020603050405020304" pitchFamily="18" charset="0"/>
                <a:cs typeface="Times New Roman" panose="02020603050405020304" pitchFamily="18" charset="0"/>
              </a:rPr>
              <a:t>клієнта (структура власності, інформація про діяльність, продукцію, менеджмент, ситуацію на ринку – для юридичних осіб; інформація про рід діяльності та соціальній статус – для фізичних осіб);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фінансова </a:t>
            </a:r>
            <a:r>
              <a:rPr lang="uk-UA" sz="2200" dirty="0">
                <a:solidFill>
                  <a:srgbClr val="000000"/>
                </a:solidFill>
                <a:latin typeface="Times New Roman" panose="02020603050405020304" pitchFamily="18" charset="0"/>
                <a:cs typeface="Times New Roman" panose="02020603050405020304" pitchFamily="18" charset="0"/>
              </a:rPr>
              <a:t>інформація (дані фінансової звітності – для юридичних осіб, документи про доходи – для фізичних осіб, коментарі та пояснення до них, оцінка фінансового стану, інформація про стан обслуговування заборгованості, аналіз даних рахунку, </a:t>
            </a:r>
            <a:r>
              <a:rPr lang="uk-UA" sz="2200" dirty="0" smtClean="0">
                <a:solidFill>
                  <a:srgbClr val="000000"/>
                </a:solidFill>
                <a:latin typeface="Times New Roman" panose="02020603050405020304" pitchFamily="18" charset="0"/>
                <a:cs typeface="Times New Roman" panose="02020603050405020304" pitchFamily="18" charset="0"/>
              </a:rPr>
              <a:t>інформація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39730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 заборгованість клієнта по кредитам від інших кредиторів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інформація про власників – для юридичних осіб (якщо власники клієнта, відіграють ключову роль у його діяльності або є позичальниками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прогнозні дані (прогнози грошових потоків, прибутків та збитків, графік повернення кредиту), якщо фінансування потребує глибокого аналізу, орієнтованого на майбутнє.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Хоча стислість є головною вимогою до таких заявок, проте пропозиція повинна містити достатньо даних для прийняття рішення, а також всю інформацію, що може впливати на рішення.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Підготовлена кредитна пропозиція до винесення на Кредитний комітет Банку доповнюється висновками (коментарями, рекомендаціями) структурних підрозділів Банку, що відповідають за юридичні питання та питання безпеки, а також висновком Ризик-менеджменту, який має містити зауваження щодо специфічних ризиків, пов'язаних з потенційним кредитуванням, перелік негативних та позитивних аспектів пропонованої до затвердження операції, та рекомендації. Висновки структурних підрозділів Банку можуть бути викладені у вигляді відповідних розділів кредитної заяви або окремих документів (в залежності від форми, затвердженої внутрішньобанківськими нормативними документами); у будь-якому випадку такі висновки повинні містити дату складання, прізвище та посаду відповідальних працівників усіх задіяних підрозділів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15343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Види кредитів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відповідно до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чинного </a:t>
            </a:r>
            <a:r>
              <a:rPr lang="uk-UA" sz="2200" dirty="0" err="1" smtClean="0">
                <a:solidFill>
                  <a:srgbClr val="000000"/>
                </a:solidFill>
                <a:latin typeface="Times New Roman" panose="02020603050405020304" pitchFamily="18" charset="0"/>
                <a:cs typeface="Times New Roman" panose="02020603050405020304" pitchFamily="18" charset="0"/>
              </a:rPr>
              <a:t>зако</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err="1" smtClean="0">
                <a:solidFill>
                  <a:srgbClr val="000000"/>
                </a:solidFill>
                <a:latin typeface="Times New Roman" panose="02020603050405020304" pitchFamily="18" charset="0"/>
                <a:cs typeface="Times New Roman" panose="02020603050405020304" pitchFamily="18" charset="0"/>
              </a:rPr>
              <a:t>нодавства</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954450" y="561315"/>
            <a:ext cx="7466089" cy="5864834"/>
          </a:xfrm>
          <a:prstGeom prst="rect">
            <a:avLst/>
          </a:prstGeom>
        </p:spPr>
      </p:pic>
    </p:spTree>
    <p:extLst>
      <p:ext uri="{BB962C8B-B14F-4D97-AF65-F5344CB8AC3E}">
        <p14:creationId xmlns:p14="http://schemas.microsoft.com/office/powerpoint/2010/main" val="375847877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 їх керівників. Кредитна пропозиція після схвалення чи відмови вважається обробленою кредитною пропозицією та слугує для внутрішнього документування прийняття рішення щодо кредитування.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i="1" dirty="0" smtClean="0">
                <a:solidFill>
                  <a:srgbClr val="000000"/>
                </a:solidFill>
                <a:latin typeface="Times New Roman" panose="02020603050405020304" pitchFamily="18" charset="0"/>
                <a:cs typeface="Times New Roman" panose="02020603050405020304" pitchFamily="18" charset="0"/>
              </a:rPr>
              <a:t>Внутрішня кредитна документація становить </a:t>
            </a:r>
            <a:r>
              <a:rPr lang="uk-UA" sz="2200" dirty="0" smtClean="0">
                <a:solidFill>
                  <a:srgbClr val="000000"/>
                </a:solidFill>
                <a:latin typeface="Times New Roman" panose="02020603050405020304" pitchFamily="18" charset="0"/>
                <a:cs typeface="Times New Roman" panose="02020603050405020304" pitchFamily="18" charset="0"/>
              </a:rPr>
              <a:t>основу ефективного управління ризиками та доходами від наданих кредитів. Серед внутрішніх кредитних документів основними (без обмеження) є такі: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кредитна пропозиція;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установчі та реєстраційні документи (для юридичних осіб);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копії відповідних сторінок паспорта та довідки про присвоєння реєстраційного номера облікової картки платника податків (для фізичних осіб) або серії та номера паспорта для фізичних осіб, які через свої релігійні переконання відмовляються від прийняття реєстраційного номера облікової картки платника податків та повідомили про це відповідний орган державної податкової служби і мають відмітку в паспорті;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інформація щодо юридичної структури боржника/групи (для юридичних осіб) із зазначенням часток володіння (зазначаються компанії, які не пов’язані юридично, але входять до групи, пов’язані по бізнес-моделі та/або контролюються кінцевим</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882738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бенефіціаром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зазначаються</a:t>
            </a:r>
            <a:r>
              <a:rPr lang="ru-RU" sz="2200" dirty="0">
                <a:solidFill>
                  <a:srgbClr val="000000"/>
                </a:solidFill>
                <a:latin typeface="Times New Roman" panose="02020603050405020304" pitchFamily="18" charset="0"/>
                <a:cs typeface="Times New Roman" panose="02020603050405020304" pitchFamily="18" charset="0"/>
              </a:rPr>
              <a:t> роль кожного </a:t>
            </a:r>
            <a:r>
              <a:rPr lang="ru-RU" sz="2200" dirty="0" err="1">
                <a:solidFill>
                  <a:srgbClr val="000000"/>
                </a:solidFill>
                <a:latin typeface="Times New Roman" panose="02020603050405020304" pitchFamily="18" charset="0"/>
                <a:cs typeface="Times New Roman" panose="02020603050405020304" pitchFamily="18" charset="0"/>
              </a:rPr>
              <a:t>учасника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групи</a:t>
            </a:r>
            <a:r>
              <a:rPr lang="ru-RU" sz="2200" dirty="0">
                <a:solidFill>
                  <a:srgbClr val="000000"/>
                </a:solidFill>
                <a:latin typeface="Times New Roman" panose="02020603050405020304" pitchFamily="18" charset="0"/>
                <a:cs typeface="Times New Roman" panose="02020603050405020304" pitchFamily="18" charset="0"/>
              </a:rPr>
              <a:t>, схема товарно-</a:t>
            </a:r>
            <a:r>
              <a:rPr lang="ru-RU" sz="2200" dirty="0" err="1">
                <a:solidFill>
                  <a:srgbClr val="000000"/>
                </a:solidFill>
                <a:latin typeface="Times New Roman" panose="02020603050405020304" pitchFamily="18" charset="0"/>
                <a:cs typeface="Times New Roman" panose="02020603050405020304" pitchFamily="18" charset="0"/>
              </a:rPr>
              <a:t>грошових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потоків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зазначається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реальний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власник</a:t>
            </a:r>
            <a:r>
              <a:rPr lang="ru-RU" sz="2200" dirty="0">
                <a:solidFill>
                  <a:srgbClr val="000000"/>
                </a:solidFill>
                <a:latin typeface="Times New Roman" panose="02020603050405020304" pitchFamily="18" charset="0"/>
                <a:cs typeface="Times New Roman" panose="02020603050405020304" pitchFamily="18" charset="0"/>
              </a:rPr>
              <a:t>(и); роль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групі</a:t>
            </a:r>
            <a:r>
              <a:rPr lang="ru-RU" sz="2200" dirty="0">
                <a:solidFill>
                  <a:srgbClr val="000000"/>
                </a:solidFill>
                <a:latin typeface="Times New Roman" panose="02020603050405020304" pitchFamily="18" charset="0"/>
                <a:cs typeface="Times New Roman" panose="02020603050405020304" pitchFamily="18" charset="0"/>
              </a:rPr>
              <a:t> і в </a:t>
            </a:r>
            <a:r>
              <a:rPr lang="ru-RU" sz="2200" dirty="0" err="1">
                <a:solidFill>
                  <a:srgbClr val="000000"/>
                </a:solidFill>
                <a:latin typeface="Times New Roman" panose="02020603050405020304" pitchFamily="18" charset="0"/>
                <a:cs typeface="Times New Roman" panose="02020603050405020304" pitchFamily="18" charset="0"/>
              </a:rPr>
              <a:t>схемі</a:t>
            </a:r>
            <a:r>
              <a:rPr lang="ru-RU" sz="2200" dirty="0">
                <a:solidFill>
                  <a:srgbClr val="000000"/>
                </a:solidFill>
                <a:latin typeface="Times New Roman" panose="02020603050405020304" pitchFamily="18" charset="0"/>
                <a:cs typeface="Times New Roman" panose="02020603050405020304" pitchFamily="18" charset="0"/>
              </a:rPr>
              <a:t> товарно-</a:t>
            </a:r>
            <a:r>
              <a:rPr lang="ru-RU" sz="2200" dirty="0" err="1">
                <a:solidFill>
                  <a:srgbClr val="000000"/>
                </a:solidFill>
                <a:latin typeface="Times New Roman" panose="02020603050405020304" pitchFamily="18" charset="0"/>
                <a:cs typeface="Times New Roman" panose="02020603050405020304" pitchFamily="18" charset="0"/>
              </a:rPr>
              <a:t>грошових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потоків</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інформація</a:t>
            </a:r>
            <a:r>
              <a:rPr lang="ru-RU" sz="2200" dirty="0">
                <a:solidFill>
                  <a:srgbClr val="000000"/>
                </a:solidFill>
                <a:latin typeface="Times New Roman" panose="02020603050405020304" pitchFamily="18" charset="0"/>
                <a:cs typeface="Times New Roman" panose="02020603050405020304" pitchFamily="18" charset="0"/>
              </a:rPr>
              <a:t> про менеджмент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юридичних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осіб</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письмове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клопотання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заява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надання</a:t>
            </a:r>
            <a:r>
              <a:rPr lang="ru-RU" sz="2200" dirty="0">
                <a:solidFill>
                  <a:srgbClr val="000000"/>
                </a:solidFill>
                <a:latin typeface="Times New Roman" panose="02020603050405020304" pitchFamily="18" charset="0"/>
                <a:cs typeface="Times New Roman" panose="02020603050405020304" pitchFamily="18" charset="0"/>
              </a:rPr>
              <a:t> кредиту</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бізнес</a:t>
            </a:r>
            <a:r>
              <a:rPr lang="ru-RU" sz="2200" dirty="0">
                <a:solidFill>
                  <a:srgbClr val="000000"/>
                </a:solidFill>
                <a:latin typeface="Times New Roman" panose="02020603050405020304" pitchFamily="18" charset="0"/>
                <a:cs typeface="Times New Roman" panose="02020603050405020304" pitchFamily="18" charset="0"/>
              </a:rPr>
              <a:t>-план, </a:t>
            </a:r>
            <a:r>
              <a:rPr lang="ru-RU" sz="2200" dirty="0" err="1">
                <a:solidFill>
                  <a:srgbClr val="000000"/>
                </a:solidFill>
                <a:latin typeface="Times New Roman" panose="02020603050405020304" pitchFamily="18" charset="0"/>
                <a:cs typeface="Times New Roman" panose="02020603050405020304" pitchFamily="18" charset="0"/>
              </a:rPr>
              <a:t>техніко-економічне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обґрунтування</a:t>
            </a:r>
            <a:r>
              <a:rPr lang="ru-RU" sz="2200" dirty="0">
                <a:solidFill>
                  <a:srgbClr val="000000"/>
                </a:solidFill>
                <a:latin typeface="Times New Roman" panose="02020603050405020304" pitchFamily="18" charset="0"/>
                <a:cs typeface="Times New Roman" panose="02020603050405020304" pitchFamily="18" charset="0"/>
              </a:rPr>
              <a:t> потреби в </a:t>
            </a:r>
            <a:r>
              <a:rPr lang="ru-RU" sz="2200" dirty="0" err="1">
                <a:solidFill>
                  <a:srgbClr val="000000"/>
                </a:solidFill>
                <a:latin typeface="Times New Roman" panose="02020603050405020304" pitchFamily="18" charset="0"/>
                <a:cs typeface="Times New Roman" panose="02020603050405020304" pitchFamily="18" charset="0"/>
              </a:rPr>
              <a:t>кредиті</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відповідні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цілі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наявність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впливу</a:t>
            </a:r>
            <a:r>
              <a:rPr lang="ru-RU" sz="2200" dirty="0">
                <a:solidFill>
                  <a:srgbClr val="000000"/>
                </a:solidFill>
                <a:latin typeface="Times New Roman" panose="02020603050405020304" pitchFamily="18" charset="0"/>
                <a:cs typeface="Times New Roman" panose="02020603050405020304" pitchFamily="18" charset="0"/>
              </a:rPr>
              <a:t> фактору </a:t>
            </a:r>
            <a:r>
              <a:rPr lang="ru-RU" sz="2200" dirty="0" err="1">
                <a:solidFill>
                  <a:srgbClr val="000000"/>
                </a:solidFill>
                <a:latin typeface="Times New Roman" panose="02020603050405020304" pitchFamily="18" charset="0"/>
                <a:cs typeface="Times New Roman" panose="02020603050405020304" pitchFamily="18" charset="0"/>
              </a:rPr>
              <a:t>сезонності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циклічності</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юридичних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осіб</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боржником</a:t>
            </a:r>
            <a:r>
              <a:rPr lang="ru-RU" sz="2200" dirty="0">
                <a:solidFill>
                  <a:srgbClr val="000000"/>
                </a:solidFill>
                <a:latin typeface="Times New Roman" panose="02020603050405020304" pitchFamily="18" charset="0"/>
                <a:cs typeface="Times New Roman" panose="02020603050405020304" pitchFamily="18" charset="0"/>
              </a:rPr>
              <a:t> та документально </a:t>
            </a:r>
            <a:r>
              <a:rPr lang="ru-RU" sz="2200" dirty="0" err="1">
                <a:solidFill>
                  <a:srgbClr val="000000"/>
                </a:solidFill>
                <a:latin typeface="Times New Roman" panose="02020603050405020304" pitchFamily="18" charset="0"/>
                <a:cs typeface="Times New Roman" panose="02020603050405020304" pitchFamily="18" charset="0"/>
              </a:rPr>
              <a:t>підтверджена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іншими</a:t>
            </a:r>
            <a:r>
              <a:rPr lang="ru-RU" sz="2200" dirty="0">
                <a:solidFill>
                  <a:srgbClr val="000000"/>
                </a:solidFill>
                <a:latin typeface="Times New Roman" panose="02020603050405020304" pitchFamily="18" charset="0"/>
                <a:cs typeface="Times New Roman" panose="02020603050405020304" pitchFamily="18" charset="0"/>
              </a:rPr>
              <a:t> банками, про: борг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визначенням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основних</a:t>
            </a:r>
            <a:r>
              <a:rPr lang="ru-RU" sz="2200" dirty="0">
                <a:solidFill>
                  <a:srgbClr val="000000"/>
                </a:solidFill>
                <a:latin typeface="Times New Roman" panose="02020603050405020304" pitchFamily="18" charset="0"/>
                <a:cs typeface="Times New Roman" panose="02020603050405020304" pitchFamily="18" charset="0"/>
              </a:rPr>
              <a:t> умов договору про </a:t>
            </a:r>
            <a:r>
              <a:rPr lang="ru-RU" sz="2200" dirty="0" err="1">
                <a:solidFill>
                  <a:srgbClr val="000000"/>
                </a:solidFill>
                <a:latin typeface="Times New Roman" panose="02020603050405020304" pitchFamily="18" charset="0"/>
                <a:cs typeface="Times New Roman" panose="02020603050405020304" pitchFamily="18" charset="0"/>
              </a:rPr>
              <a:t>надання</a:t>
            </a:r>
            <a:r>
              <a:rPr lang="ru-RU" sz="2200" dirty="0">
                <a:solidFill>
                  <a:srgbClr val="000000"/>
                </a:solidFill>
                <a:latin typeface="Times New Roman" panose="02020603050405020304" pitchFamily="18" charset="0"/>
                <a:cs typeface="Times New Roman" panose="02020603050405020304" pitchFamily="18" charset="0"/>
              </a:rPr>
              <a:t> кредиту (сума за договором, строк, </a:t>
            </a:r>
            <a:r>
              <a:rPr lang="ru-RU" sz="2200" dirty="0" err="1">
                <a:solidFill>
                  <a:srgbClr val="000000"/>
                </a:solidFill>
                <a:latin typeface="Times New Roman" panose="02020603050405020304" pitchFamily="18" charset="0"/>
                <a:cs typeface="Times New Roman" panose="02020603050405020304" pitchFamily="18" charset="0"/>
              </a:rPr>
              <a:t>залишок</a:t>
            </a:r>
            <a:r>
              <a:rPr lang="ru-RU" sz="2200" dirty="0">
                <a:solidFill>
                  <a:srgbClr val="000000"/>
                </a:solidFill>
                <a:latin typeface="Times New Roman" panose="02020603050405020304" pitchFamily="18" charset="0"/>
                <a:cs typeface="Times New Roman" panose="02020603050405020304" pitchFamily="18" charset="0"/>
              </a:rPr>
              <a:t> боргу, вид </a:t>
            </a:r>
            <a:r>
              <a:rPr lang="ru-RU" sz="2200" dirty="0" err="1">
                <a:solidFill>
                  <a:srgbClr val="000000"/>
                </a:solidFill>
                <a:latin typeface="Times New Roman" panose="02020603050405020304" pitchFamily="18" charset="0"/>
                <a:cs typeface="Times New Roman" panose="02020603050405020304" pitchFamily="18" charset="0"/>
              </a:rPr>
              <a:t>забезпечення</a:t>
            </a:r>
            <a:r>
              <a:rPr lang="ru-RU" sz="2200" dirty="0">
                <a:solidFill>
                  <a:srgbClr val="000000"/>
                </a:solidFill>
                <a:latin typeface="Times New Roman" panose="02020603050405020304" pitchFamily="18" charset="0"/>
                <a:cs typeface="Times New Roman" panose="02020603050405020304" pitchFamily="18" charset="0"/>
              </a:rPr>
              <a:t> за кредитом </a:t>
            </a:r>
            <a:r>
              <a:rPr lang="ru-RU" sz="2200" dirty="0" err="1">
                <a:solidFill>
                  <a:srgbClr val="000000"/>
                </a:solidFill>
                <a:latin typeface="Times New Roman" panose="02020603050405020304" pitchFamily="18" charset="0"/>
                <a:cs typeface="Times New Roman" panose="02020603050405020304" pitchFamily="18" charset="0"/>
              </a:rPr>
              <a:t>тощо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наявність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простроченої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заборгованості</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інформація</a:t>
            </a:r>
            <a:r>
              <a:rPr lang="ru-RU" sz="2200" dirty="0">
                <a:solidFill>
                  <a:srgbClr val="000000"/>
                </a:solidFill>
                <a:latin typeface="Times New Roman" panose="02020603050405020304" pitchFamily="18" charset="0"/>
                <a:cs typeface="Times New Roman" panose="02020603050405020304" pitchFamily="18" charset="0"/>
              </a:rPr>
              <a:t> про стан </a:t>
            </a:r>
            <a:r>
              <a:rPr lang="ru-RU" sz="2200" dirty="0" err="1">
                <a:solidFill>
                  <a:srgbClr val="000000"/>
                </a:solidFill>
                <a:latin typeface="Times New Roman" panose="02020603050405020304" pitchFamily="18" charset="0"/>
                <a:cs typeface="Times New Roman" panose="02020603050405020304" pitchFamily="18" charset="0"/>
              </a:rPr>
              <a:t>виконання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 перед банком за </a:t>
            </a:r>
            <a:r>
              <a:rPr lang="ru-RU" sz="2200" dirty="0" err="1">
                <a:solidFill>
                  <a:srgbClr val="000000"/>
                </a:solidFill>
                <a:latin typeface="Times New Roman" panose="02020603050405020304" pitchFamily="18" charset="0"/>
                <a:cs typeface="Times New Roman" panose="02020603050405020304" pitchFamily="18" charset="0"/>
              </a:rPr>
              <a:t>попередніми</a:t>
            </a:r>
            <a:r>
              <a:rPr lang="ru-RU" sz="2200" dirty="0">
                <a:solidFill>
                  <a:srgbClr val="000000"/>
                </a:solidFill>
                <a:latin typeface="Times New Roman" panose="02020603050405020304" pitchFamily="18" charset="0"/>
                <a:cs typeface="Times New Roman" panose="02020603050405020304" pitchFamily="18" charset="0"/>
              </a:rPr>
              <a:t> договорами, </a:t>
            </a:r>
            <a:r>
              <a:rPr lang="ru-RU" sz="2200" dirty="0" err="1">
                <a:solidFill>
                  <a:srgbClr val="000000"/>
                </a:solidFill>
                <a:latin typeface="Times New Roman" panose="02020603050405020304" pitchFamily="18" charset="0"/>
                <a:cs typeface="Times New Roman" panose="02020603050405020304" pitchFamily="18" charset="0"/>
              </a:rPr>
              <a:t>кредитну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історію</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наявності</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аудиторський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висновок</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фінансовий</a:t>
            </a:r>
            <a:r>
              <a:rPr lang="ru-RU" sz="2200" dirty="0">
                <a:solidFill>
                  <a:srgbClr val="000000"/>
                </a:solidFill>
                <a:latin typeface="Times New Roman" panose="02020603050405020304" pitchFamily="18" charset="0"/>
                <a:cs typeface="Times New Roman" panose="02020603050405020304" pitchFamily="18" charset="0"/>
              </a:rPr>
              <a:t> стан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наявності</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висновок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уповноважених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фахівців</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щодо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оцінки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кредитоспроможності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рішення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колегіального</a:t>
            </a:r>
            <a:r>
              <a:rPr lang="ru-RU" sz="2200" dirty="0" smtClean="0">
                <a:solidFill>
                  <a:srgbClr val="000000"/>
                </a:solidFill>
                <a:latin typeface="Times New Roman" panose="02020603050405020304" pitchFamily="18" charset="0"/>
                <a:cs typeface="Times New Roman" panose="02020603050405020304" pitchFamily="18" charset="0"/>
              </a:rPr>
              <a:t> органу/</a:t>
            </a:r>
            <a:r>
              <a:rPr lang="ru-RU" sz="2200" dirty="0" err="1" smtClean="0">
                <a:solidFill>
                  <a:srgbClr val="000000"/>
                </a:solidFill>
                <a:latin typeface="Times New Roman" panose="02020603050405020304" pitchFamily="18" charset="0"/>
                <a:cs typeface="Times New Roman" panose="02020603050405020304" pitchFamily="18" charset="0"/>
              </a:rPr>
              <a:t>визначеної</a:t>
            </a:r>
            <a:r>
              <a:rPr lang="ru-RU" sz="2200" dirty="0" smtClean="0">
                <a:solidFill>
                  <a:srgbClr val="000000"/>
                </a:solidFill>
                <a:latin typeface="Times New Roman" panose="02020603050405020304" pitchFamily="18" charset="0"/>
                <a:cs typeface="Times New Roman" panose="02020603050405020304" pitchFamily="18" charset="0"/>
              </a:rPr>
              <a:t> особи банку про </a:t>
            </a:r>
            <a:r>
              <a:rPr lang="ru-RU" sz="2200" dirty="0" err="1" smtClean="0">
                <a:solidFill>
                  <a:srgbClr val="000000"/>
                </a:solidFill>
                <a:latin typeface="Times New Roman" panose="02020603050405020304" pitchFamily="18" charset="0"/>
                <a:cs typeface="Times New Roman" panose="02020603050405020304" pitchFamily="18" charset="0"/>
              </a:rPr>
              <a:t>можливість</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надання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590102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кредиту;</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рішення </a:t>
            </a:r>
            <a:r>
              <a:rPr lang="uk-UA" sz="2200" dirty="0">
                <a:solidFill>
                  <a:srgbClr val="000000"/>
                </a:solidFill>
                <a:latin typeface="Times New Roman" panose="02020603050405020304" pitchFamily="18" charset="0"/>
                <a:cs typeface="Times New Roman" panose="02020603050405020304" pitchFamily="18" charset="0"/>
              </a:rPr>
              <a:t>колегіального органу щодо надання повноважень визначеній особі банку приймати рішення про можливість надання кредитів, унесення змін до діючих умов договору про надання кредиту</a:t>
            </a:r>
            <a:r>
              <a:rPr lang="uk-UA"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договір про надання кредиту і додаткові договори до нього</a:t>
            </a:r>
            <a:r>
              <a:rPr lang="uk-UA"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підтверджують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повноваження</a:t>
            </a:r>
            <a:r>
              <a:rPr lang="ru-RU" sz="2200" dirty="0">
                <a:solidFill>
                  <a:srgbClr val="000000"/>
                </a:solidFill>
                <a:latin typeface="Times New Roman" panose="02020603050405020304" pitchFamily="18" charset="0"/>
                <a:cs typeface="Times New Roman" panose="02020603050405020304" pitchFamily="18" charset="0"/>
              </a:rPr>
              <a:t> особи </a:t>
            </a:r>
            <a:r>
              <a:rPr lang="ru-RU" sz="2200" dirty="0" err="1">
                <a:solidFill>
                  <a:srgbClr val="000000"/>
                </a:solidFill>
                <a:latin typeface="Times New Roman" panose="02020603050405020304" pitchFamily="18" charset="0"/>
                <a:cs typeface="Times New Roman" panose="02020603050405020304" pitchFamily="18" charset="0"/>
              </a:rPr>
              <a:t>підписувати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договір</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надання</a:t>
            </a:r>
            <a:r>
              <a:rPr lang="ru-RU" sz="2200" dirty="0">
                <a:solidFill>
                  <a:srgbClr val="000000"/>
                </a:solidFill>
                <a:latin typeface="Times New Roman" panose="02020603050405020304" pitchFamily="18" charset="0"/>
                <a:cs typeface="Times New Roman" panose="02020603050405020304" pitchFamily="18" charset="0"/>
              </a:rPr>
              <a:t> кредиту та </a:t>
            </a:r>
            <a:r>
              <a:rPr lang="ru-RU" sz="2200" dirty="0" err="1">
                <a:solidFill>
                  <a:srgbClr val="000000"/>
                </a:solidFill>
                <a:latin typeface="Times New Roman" panose="02020603050405020304" pitchFamily="18" charset="0"/>
                <a:cs typeface="Times New Roman" panose="02020603050405020304" pitchFamily="18" charset="0"/>
              </a:rPr>
              <a:t>додаткові</a:t>
            </a:r>
            <a:r>
              <a:rPr lang="ru-RU" sz="2200" dirty="0">
                <a:solidFill>
                  <a:srgbClr val="000000"/>
                </a:solidFill>
                <a:latin typeface="Times New Roman" panose="02020603050405020304" pitchFamily="18" charset="0"/>
                <a:cs typeface="Times New Roman" panose="02020603050405020304" pitchFamily="18" charset="0"/>
              </a:rPr>
              <a:t> договори до </a:t>
            </a:r>
            <a:r>
              <a:rPr lang="ru-RU" sz="2200" dirty="0" err="1">
                <a:solidFill>
                  <a:srgbClr val="000000"/>
                </a:solidFill>
                <a:latin typeface="Times New Roman" panose="02020603050405020304" pitchFamily="18" charset="0"/>
                <a:cs typeface="Times New Roman" panose="02020603050405020304" pitchFamily="18" charset="0"/>
              </a:rPr>
              <a:t>нього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імені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/контрагента банку</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договори </a:t>
            </a:r>
            <a:r>
              <a:rPr lang="ru-RU" sz="2200" dirty="0" err="1">
                <a:solidFill>
                  <a:srgbClr val="000000"/>
                </a:solidFill>
                <a:latin typeface="Times New Roman" panose="02020603050405020304" pitchFamily="18" charset="0"/>
                <a:cs typeface="Times New Roman" panose="02020603050405020304" pitchFamily="18" charset="0"/>
              </a:rPr>
              <a:t>застави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іпотеки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додаткові</a:t>
            </a:r>
            <a:r>
              <a:rPr lang="ru-RU" sz="2200" dirty="0">
                <a:solidFill>
                  <a:srgbClr val="000000"/>
                </a:solidFill>
                <a:latin typeface="Times New Roman" panose="02020603050405020304" pitchFamily="18" charset="0"/>
                <a:cs typeface="Times New Roman" panose="02020603050405020304" pitchFamily="18" charset="0"/>
              </a:rPr>
              <a:t> договори до них, </a:t>
            </a:r>
            <a:r>
              <a:rPr lang="ru-RU" sz="2200" dirty="0" err="1">
                <a:solidFill>
                  <a:srgbClr val="000000"/>
                </a:solidFill>
                <a:latin typeface="Times New Roman" panose="02020603050405020304" pitchFamily="18" charset="0"/>
                <a:cs typeface="Times New Roman" panose="02020603050405020304" pitchFamily="18" charset="0"/>
              </a:rPr>
              <a:t>гарантійні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листи</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підтверджують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повноваження</a:t>
            </a:r>
            <a:r>
              <a:rPr lang="ru-RU" sz="2200" dirty="0">
                <a:solidFill>
                  <a:srgbClr val="000000"/>
                </a:solidFill>
                <a:latin typeface="Times New Roman" panose="02020603050405020304" pitchFamily="18" charset="0"/>
                <a:cs typeface="Times New Roman" panose="02020603050405020304" pitchFamily="18" charset="0"/>
              </a:rPr>
              <a:t> особи </a:t>
            </a:r>
            <a:r>
              <a:rPr lang="ru-RU" sz="2200" dirty="0" err="1">
                <a:solidFill>
                  <a:srgbClr val="000000"/>
                </a:solidFill>
                <a:latin typeface="Times New Roman" panose="02020603050405020304" pitchFamily="18" charset="0"/>
                <a:cs typeface="Times New Roman" panose="02020603050405020304" pitchFamily="18" charset="0"/>
              </a:rPr>
              <a:t>підписувати</a:t>
            </a:r>
            <a:r>
              <a:rPr lang="ru-RU" sz="2200" dirty="0">
                <a:solidFill>
                  <a:srgbClr val="000000"/>
                </a:solidFill>
                <a:latin typeface="Times New Roman" panose="02020603050405020304" pitchFamily="18" charset="0"/>
                <a:cs typeface="Times New Roman" panose="02020603050405020304" pitchFamily="18" charset="0"/>
              </a:rPr>
              <a:t> договори </a:t>
            </a:r>
            <a:r>
              <a:rPr lang="ru-RU" sz="2200" dirty="0" err="1">
                <a:solidFill>
                  <a:srgbClr val="000000"/>
                </a:solidFill>
                <a:latin typeface="Times New Roman" panose="02020603050405020304" pitchFamily="18" charset="0"/>
                <a:cs typeface="Times New Roman" panose="02020603050405020304" pitchFamily="18" charset="0"/>
              </a:rPr>
              <a:t>застави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іпотеки</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додаткові</a:t>
            </a:r>
            <a:r>
              <a:rPr lang="ru-RU" sz="2200" dirty="0">
                <a:solidFill>
                  <a:srgbClr val="000000"/>
                </a:solidFill>
                <a:latin typeface="Times New Roman" panose="02020603050405020304" pitchFamily="18" charset="0"/>
                <a:cs typeface="Times New Roman" panose="02020603050405020304" pitchFamily="18" charset="0"/>
              </a:rPr>
              <a:t> договори до них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імені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/контрагента банку</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юридична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документація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заставодавця</a:t>
            </a:r>
            <a:r>
              <a:rPr lang="ru-RU" sz="2200" dirty="0">
                <a:solidFill>
                  <a:srgbClr val="000000"/>
                </a:solidFill>
                <a:latin typeface="Times New Roman" panose="02020603050405020304" pitchFamily="18" charset="0"/>
                <a:cs typeface="Times New Roman" panose="02020603050405020304" pitchFamily="18" charset="0"/>
              </a:rPr>
              <a:t>/поручителя</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копії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правовстановлюючих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документів</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майно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майнові</a:t>
            </a:r>
            <a:r>
              <a:rPr lang="ru-RU" sz="2200" dirty="0">
                <a:solidFill>
                  <a:srgbClr val="000000"/>
                </a:solidFill>
                <a:latin typeface="Times New Roman" panose="02020603050405020304" pitchFamily="18" charset="0"/>
                <a:cs typeface="Times New Roman" panose="02020603050405020304" pitchFamily="18" charset="0"/>
              </a:rPr>
              <a:t> права),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передається</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забезпечення</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підтверджують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ринкову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заставленого</a:t>
            </a:r>
            <a:r>
              <a:rPr lang="ru-RU" sz="2200" dirty="0">
                <a:solidFill>
                  <a:srgbClr val="000000"/>
                </a:solidFill>
                <a:latin typeface="Times New Roman" panose="02020603050405020304" pitchFamily="18" charset="0"/>
                <a:cs typeface="Times New Roman" panose="02020603050405020304" pitchFamily="18" charset="0"/>
              </a:rPr>
              <a:t> майна</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свідчать</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наявність</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якість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збереження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заставленого</a:t>
            </a:r>
            <a:r>
              <a:rPr lang="ru-RU" sz="2200" dirty="0">
                <a:solidFill>
                  <a:srgbClr val="000000"/>
                </a:solidFill>
                <a:latin typeface="Times New Roman" panose="02020603050405020304" pitchFamily="18" charset="0"/>
                <a:cs typeface="Times New Roman" panose="02020603050405020304" pitchFamily="18" charset="0"/>
              </a:rPr>
              <a:t> майна (</a:t>
            </a:r>
            <a:r>
              <a:rPr lang="ru-RU" sz="2200" dirty="0" err="1">
                <a:solidFill>
                  <a:srgbClr val="000000"/>
                </a:solidFill>
                <a:latin typeface="Times New Roman" panose="02020603050405020304" pitchFamily="18" charset="0"/>
                <a:cs typeface="Times New Roman" panose="02020603050405020304" pitchFamily="18" charset="0"/>
              </a:rPr>
              <a:t>акти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довідки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матеріали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перевірок</a:t>
            </a:r>
            <a:r>
              <a:rPr lang="ru-RU"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17062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документи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свідчать</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обтяження</a:t>
            </a:r>
            <a:r>
              <a:rPr lang="ru-RU" sz="2200" dirty="0">
                <a:solidFill>
                  <a:srgbClr val="000000"/>
                </a:solidFill>
                <a:latin typeface="Times New Roman" panose="02020603050405020304" pitchFamily="18" charset="0"/>
                <a:cs typeface="Times New Roman" panose="02020603050405020304" pitchFamily="18" charset="0"/>
              </a:rPr>
              <a:t> майна та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державну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реєстрацію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законодавства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договори </a:t>
            </a:r>
            <a:r>
              <a:rPr lang="ru-RU" sz="2200" dirty="0" err="1">
                <a:solidFill>
                  <a:srgbClr val="000000"/>
                </a:solidFill>
                <a:latin typeface="Times New Roman" panose="02020603050405020304" pitchFamily="18" charset="0"/>
                <a:cs typeface="Times New Roman" panose="02020603050405020304" pitchFamily="18" charset="0"/>
              </a:rPr>
              <a:t>страхування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заставленого</a:t>
            </a:r>
            <a:r>
              <a:rPr lang="ru-RU" sz="2200" dirty="0">
                <a:solidFill>
                  <a:srgbClr val="000000"/>
                </a:solidFill>
                <a:latin typeface="Times New Roman" panose="02020603050405020304" pitchFamily="18" charset="0"/>
                <a:cs typeface="Times New Roman" panose="02020603050405020304" pitchFamily="18" charset="0"/>
              </a:rPr>
              <a:t> майна та </a:t>
            </a:r>
            <a:r>
              <a:rPr lang="ru-RU" sz="2200" dirty="0" err="1">
                <a:solidFill>
                  <a:srgbClr val="000000"/>
                </a:solidFill>
                <a:latin typeface="Times New Roman" panose="02020603050405020304" pitchFamily="18" charset="0"/>
                <a:cs typeface="Times New Roman" panose="02020603050405020304" pitchFamily="18" charset="0"/>
              </a:rPr>
              <a:t>документи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підтверджують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сплату</a:t>
            </a:r>
            <a:r>
              <a:rPr lang="ru-RU" sz="2200" dirty="0">
                <a:solidFill>
                  <a:srgbClr val="000000"/>
                </a:solidFill>
                <a:latin typeface="Times New Roman" panose="02020603050405020304" pitchFamily="18" charset="0"/>
                <a:cs typeface="Times New Roman" panose="02020603050405020304" pitchFamily="18" charset="0"/>
              </a:rPr>
              <a:t> страхового платежу (за </a:t>
            </a:r>
            <a:r>
              <a:rPr lang="ru-RU" sz="2200" dirty="0" err="1">
                <a:solidFill>
                  <a:srgbClr val="000000"/>
                </a:solidFill>
                <a:latin typeface="Times New Roman" panose="02020603050405020304" pitchFamily="18" charset="0"/>
                <a:cs typeface="Times New Roman" panose="02020603050405020304" pitchFamily="18" charset="0"/>
              </a:rPr>
              <a:t>наявності</a:t>
            </a:r>
            <a:r>
              <a:rPr lang="ru-RU" sz="2200" dirty="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інформація</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перевірку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спрямування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контракти</a:t>
            </a:r>
            <a:r>
              <a:rPr lang="ru-RU" sz="2200" dirty="0">
                <a:solidFill>
                  <a:srgbClr val="000000"/>
                </a:solidFill>
                <a:latin typeface="Times New Roman" panose="02020603050405020304" pitchFamily="18" charset="0"/>
                <a:cs typeface="Times New Roman" panose="02020603050405020304" pitchFamily="18" charset="0"/>
              </a:rPr>
              <a:t> та/</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договори про </a:t>
            </a:r>
            <a:r>
              <a:rPr lang="ru-RU" sz="2200" dirty="0" err="1">
                <a:solidFill>
                  <a:srgbClr val="000000"/>
                </a:solidFill>
                <a:latin typeface="Times New Roman" panose="02020603050405020304" pitchFamily="18" charset="0"/>
                <a:cs typeface="Times New Roman" panose="02020603050405020304" pitchFamily="18" charset="0"/>
              </a:rPr>
              <a:t>купівлю</a:t>
            </a:r>
            <a:r>
              <a:rPr lang="ru-RU" sz="2200" dirty="0">
                <a:solidFill>
                  <a:srgbClr val="000000"/>
                </a:solidFill>
                <a:latin typeface="Times New Roman" panose="02020603050405020304" pitchFamily="18" charset="0"/>
                <a:cs typeface="Times New Roman" panose="02020603050405020304" pitchFamily="18" charset="0"/>
              </a:rPr>
              <a:t>-продаж (за </a:t>
            </a:r>
            <a:r>
              <a:rPr lang="ru-RU" sz="2200" dirty="0" err="1">
                <a:solidFill>
                  <a:srgbClr val="000000"/>
                </a:solidFill>
                <a:latin typeface="Times New Roman" panose="02020603050405020304" pitchFamily="18" charset="0"/>
                <a:cs typeface="Times New Roman" panose="02020603050405020304" pitchFamily="18" charset="0"/>
              </a:rPr>
              <a:t>наявності</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фінансова звітність та розшифрування даних форм № 2 (2-м, 2-мс) “Звіт про фінансові результати” (графа 2000) річної фінансової звітності боржника за останній звітний рік щодо структури доходів (для юридичних осіб) відповідно до Положень (стандартів) бухгалтерського обліку 1 або 25</a:t>
            </a:r>
            <a:r>
              <a:rPr lang="uk-UA"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en-US" sz="2200" dirty="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інформація про доходи (для фізичних осіб, клас яких визначається на підставі оцінки фінансового стану) боржника; фінансова та бюджетна звітність (для бюджетної установи</a:t>
            </a:r>
            <a:r>
              <a:rPr lang="uk-UA"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інформація щодо руху коштів на поточних рахунках у банку та в інших банках щонайменше за останні шість повних місяців (надається за запитом</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підтвердні документи (виписки за балансовими та позабалансовими рахунками, платіжні доручення тощо), що свідчать про надання та погашення кредиту, наявні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145801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фінансові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оприбуткування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заставленого</a:t>
            </a:r>
            <a:r>
              <a:rPr lang="ru-RU" sz="2200" dirty="0">
                <a:solidFill>
                  <a:srgbClr val="000000"/>
                </a:solidFill>
                <a:latin typeface="Times New Roman" panose="02020603050405020304" pitchFamily="18" charset="0"/>
                <a:cs typeface="Times New Roman" panose="02020603050405020304" pitchFamily="18" charset="0"/>
              </a:rPr>
              <a:t> майна </a:t>
            </a:r>
            <a:r>
              <a:rPr lang="ru-RU" sz="2200" dirty="0" err="1">
                <a:solidFill>
                  <a:srgbClr val="000000"/>
                </a:solidFill>
                <a:latin typeface="Times New Roman" panose="02020603050405020304" pitchFamily="18" charset="0"/>
                <a:cs typeface="Times New Roman" panose="02020603050405020304" pitchFamily="18" charset="0"/>
              </a:rPr>
              <a:t>тощо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надаються</a:t>
            </a:r>
            <a:r>
              <a:rPr lang="ru-RU" sz="2200" dirty="0">
                <a:solidFill>
                  <a:srgbClr val="000000"/>
                </a:solidFill>
                <a:latin typeface="Times New Roman" panose="02020603050405020304" pitchFamily="18" charset="0"/>
                <a:cs typeface="Times New Roman" panose="02020603050405020304" pitchFamily="18" charset="0"/>
              </a:rPr>
              <a:t> за запитом);</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щодо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визначення</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коригування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класу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боржника</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інформація</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вжиті</a:t>
            </a:r>
            <a:r>
              <a:rPr lang="ru-RU" sz="2200" dirty="0">
                <a:solidFill>
                  <a:srgbClr val="000000"/>
                </a:solidFill>
                <a:latin typeface="Times New Roman" panose="02020603050405020304" pitchFamily="18" charset="0"/>
                <a:cs typeface="Times New Roman" panose="02020603050405020304" pitchFamily="18" charset="0"/>
              </a:rPr>
              <a:t> банком заходи для </a:t>
            </a:r>
            <a:r>
              <a:rPr lang="ru-RU" sz="2200" dirty="0" err="1">
                <a:solidFill>
                  <a:srgbClr val="000000"/>
                </a:solidFill>
                <a:latin typeface="Times New Roman" panose="02020603050405020304" pitchFamily="18" charset="0"/>
                <a:cs typeface="Times New Roman" panose="02020603050405020304" pitchFamily="18" charset="0"/>
              </a:rPr>
              <a:t>погашення</a:t>
            </a:r>
            <a:r>
              <a:rPr lang="ru-RU" sz="2200" dirty="0">
                <a:solidFill>
                  <a:srgbClr val="000000"/>
                </a:solidFill>
                <a:latin typeface="Times New Roman" panose="02020603050405020304" pitchFamily="18" charset="0"/>
                <a:cs typeface="Times New Roman" panose="02020603050405020304" pitchFamily="18" charset="0"/>
              </a:rPr>
              <a:t> боргу (</a:t>
            </a:r>
            <a:r>
              <a:rPr lang="ru-RU" sz="2200" dirty="0" err="1">
                <a:solidFill>
                  <a:srgbClr val="000000"/>
                </a:solidFill>
                <a:latin typeface="Times New Roman" panose="02020603050405020304" pitchFamily="18" charset="0"/>
                <a:cs typeface="Times New Roman" panose="02020603050405020304" pitchFamily="18" charset="0"/>
              </a:rPr>
              <a:t>документи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засвідчують</a:t>
            </a:r>
            <a:r>
              <a:rPr lang="ru-RU" sz="2200" dirty="0">
                <a:solidFill>
                  <a:srgbClr val="000000"/>
                </a:solidFill>
                <a:latin typeface="Times New Roman" panose="02020603050405020304" pitchFamily="18" charset="0"/>
                <a:cs typeface="Times New Roman" panose="02020603050405020304" pitchFamily="18" charset="0"/>
              </a:rPr>
              <a:t> процедуру </a:t>
            </a:r>
            <a:r>
              <a:rPr lang="ru-RU" sz="2200" dirty="0" err="1">
                <a:solidFill>
                  <a:srgbClr val="000000"/>
                </a:solidFill>
                <a:latin typeface="Times New Roman" panose="02020603050405020304" pitchFamily="18" charset="0"/>
                <a:cs typeface="Times New Roman" panose="02020603050405020304" pitchFamily="18" charset="0"/>
              </a:rPr>
              <a:t>повернення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стягнення</a:t>
            </a:r>
            <a:r>
              <a:rPr lang="ru-RU" sz="2200" dirty="0">
                <a:solidFill>
                  <a:srgbClr val="000000"/>
                </a:solidFill>
                <a:latin typeface="Times New Roman" panose="02020603050405020304" pitchFamily="18" charset="0"/>
                <a:cs typeface="Times New Roman" panose="02020603050405020304" pitchFamily="18" charset="0"/>
              </a:rPr>
              <a:t> боргу), </a:t>
            </a:r>
            <a:r>
              <a:rPr lang="ru-RU" sz="2200" dirty="0" err="1">
                <a:solidFill>
                  <a:srgbClr val="000000"/>
                </a:solidFill>
                <a:latin typeface="Times New Roman" panose="02020603050405020304" pitchFamily="18" charset="0"/>
                <a:cs typeface="Times New Roman" panose="02020603050405020304" pitchFamily="18" charset="0"/>
              </a:rPr>
              <a:t>ведення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претензійно-позовної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роботи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узагальнена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інформація</a:t>
            </a:r>
            <a:r>
              <a:rPr lang="ru-RU" sz="2200" dirty="0">
                <a:solidFill>
                  <a:srgbClr val="000000"/>
                </a:solidFill>
                <a:latin typeface="Times New Roman" panose="02020603050405020304" pitchFamily="18" charset="0"/>
                <a:cs typeface="Times New Roman" panose="02020603050405020304" pitchFamily="18" charset="0"/>
              </a:rPr>
              <a:t> про кредит з </a:t>
            </a:r>
            <a:r>
              <a:rPr lang="ru-RU" sz="2200" dirty="0" err="1">
                <a:solidFill>
                  <a:srgbClr val="000000"/>
                </a:solidFill>
                <a:latin typeface="Times New Roman" panose="02020603050405020304" pitchFamily="18" charset="0"/>
                <a:cs typeface="Times New Roman" panose="02020603050405020304" pitchFamily="18" charset="0"/>
              </a:rPr>
              <a:t>дати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таблиці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Додатка</a:t>
            </a:r>
            <a:r>
              <a:rPr lang="ru-RU" sz="2200" dirty="0">
                <a:solidFill>
                  <a:srgbClr val="000000"/>
                </a:solidFill>
                <a:latin typeface="Times New Roman" panose="02020603050405020304" pitchFamily="18" charset="0"/>
                <a:cs typeface="Times New Roman" panose="02020603050405020304" pitchFamily="18" charset="0"/>
              </a:rPr>
              <a:t> 2 до </a:t>
            </a:r>
            <a:r>
              <a:rPr lang="ru-RU" sz="2200" dirty="0" err="1">
                <a:solidFill>
                  <a:srgbClr val="000000"/>
                </a:solidFill>
                <a:latin typeface="Times New Roman" panose="02020603050405020304" pitchFamily="18" charset="0"/>
                <a:cs typeface="Times New Roman" panose="02020603050405020304" pitchFamily="18" charset="0"/>
              </a:rPr>
              <a:t>Положення</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визначення</a:t>
            </a:r>
            <a:r>
              <a:rPr lang="ru-RU" sz="2200" dirty="0">
                <a:solidFill>
                  <a:srgbClr val="000000"/>
                </a:solidFill>
                <a:latin typeface="Times New Roman" panose="02020603050405020304" pitchFamily="18" charset="0"/>
                <a:cs typeface="Times New Roman" panose="02020603050405020304" pitchFamily="18" charset="0"/>
              </a:rPr>
              <a:t> банками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кредитного </a:t>
            </a:r>
            <a:r>
              <a:rPr lang="ru-RU" sz="2200" dirty="0" err="1">
                <a:solidFill>
                  <a:srgbClr val="000000"/>
                </a:solidFill>
                <a:latin typeface="Times New Roman" panose="02020603050405020304" pitchFamily="18" charset="0"/>
                <a:cs typeface="Times New Roman" panose="02020603050405020304" pitchFamily="18" charset="0"/>
              </a:rPr>
              <a:t>ризику</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активними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банківськими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операціями</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РІШЕННЯ ПРО НАДАННЯ КРЕДИТУ. Попереднє рішення про надання кредиту приймається ініціюючим працівником Бізнес-підрозділу (працівником, що відповідає за продаж продукту), коли він починає переговори з клієнтом щодо кредитування (за необхідності – за участю Ризик-менеджменту). Таке рішення приймається на підставі зібраної інформації та кредитного аналізу. Після прийняття такого рішення, ініціюючий працівник Бізнес-підрозділу обговорює з клієнтом структуру, параметри та умови кредитної операції та передає операцію для подальшого аналізу, обробки та підготовки кредитної пропозиції працівнику Бізнес-підрозділу, що відповідає за аналіз </a:t>
            </a:r>
            <a:r>
              <a:rPr lang="uk-UA" sz="2200" dirty="0" smtClean="0">
                <a:solidFill>
                  <a:srgbClr val="000000"/>
                </a:solidFill>
                <a:latin typeface="Times New Roman" panose="02020603050405020304" pitchFamily="18" charset="0"/>
                <a:cs typeface="Times New Roman" panose="02020603050405020304" pitchFamily="18" charset="0"/>
              </a:rPr>
              <a:t>та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840117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супроводження відповідної операції</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пропозиція та/або інша документація, отримана від клієнта передається на розгляд структурних підрозділів Банку, що відповідають за юридичні питання та питання безпеки (разом із необхідними для аналізу документами), а також до Ризик-менеджменту. Зазначені структурні підрозділи вивчають пропозицію (та/або документи), ставлять уточнюючі запитання та формують свої висновки, після чого кредитна пропозиція виноситься працівником Бізнес-підрозділу на розгляд посадових осіб або колегіальних органів Банку, уповноважених на прийняття кредитних рішень</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ВПРОВАДЖЕННЯ </a:t>
            </a:r>
            <a:r>
              <a:rPr lang="uk-UA" sz="2200" dirty="0">
                <a:solidFill>
                  <a:srgbClr val="000000"/>
                </a:solidFill>
                <a:latin typeface="Times New Roman" panose="02020603050405020304" pitchFamily="18" charset="0"/>
                <a:cs typeface="Times New Roman" panose="02020603050405020304" pitchFamily="18" charset="0"/>
              </a:rPr>
              <a:t>РІШЕНЬ ПРО КРЕДИТУВАННЯ. Бізнес-підрозділ координує впровадження рішень про кредитування належним чином та без затримки. Впровадження рішень про кредитування здійснюється шляхом укладення пакету договорів, що оформлюють активну операцію. Пакет договорів визначає юридичні відносини між Банком та клієнтом. Тому умови, що містяться в затвердженій кредитній заявці, мають бути акуратно та в повній мірі включені до пакету договорів для того, щоб вони були юридично чинними. Умови, які не задокументовані у пакету договорів, не можуть бути обов'язковими для виконання клієнтом. </a:t>
            </a:r>
          </a:p>
        </p:txBody>
      </p:sp>
    </p:spTree>
    <p:extLst>
      <p:ext uri="{BB962C8B-B14F-4D97-AF65-F5344CB8AC3E}">
        <p14:creationId xmlns:p14="http://schemas.microsoft.com/office/powerpoint/2010/main" val="63185768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Пакет документів включає кредитний договір, договори забезпечення та інші документи, в залежності від умов конкретної операції. Весь пакет документів складається українською мовою (у разі складання документації з особою, що не володіє українською мовою – документи складається на двох мовах: окрім української – на мові іншої сторони договору, при цьому іншою мовою сторони по договору може бути англійська.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Для підготовки пакету документів для конкретної кредитної операції повинні використовуватися стандартні шаблони договірної документації. Відповідальність за зміст та юридичну чинність договірної документації несе структурний підрозділ Банку, що відповідає за юридичні питання. Будь-які відхилення від затверджених стандартних документів мають бути узгоджені з цим </a:t>
            </a:r>
            <a:r>
              <a:rPr lang="uk-UA" sz="2200" dirty="0" smtClean="0">
                <a:solidFill>
                  <a:srgbClr val="000000"/>
                </a:solidFill>
                <a:latin typeface="Times New Roman" panose="02020603050405020304" pitchFamily="18" charset="0"/>
                <a:cs typeface="Times New Roman" panose="02020603050405020304" pitchFamily="18" charset="0"/>
              </a:rPr>
              <a:t>підрозділом. Бек-офіс </a:t>
            </a:r>
            <a:r>
              <a:rPr lang="uk-UA" sz="2200" dirty="0">
                <a:solidFill>
                  <a:srgbClr val="000000"/>
                </a:solidFill>
                <a:latin typeface="Times New Roman" panose="02020603050405020304" pitchFamily="18" charset="0"/>
                <a:cs typeface="Times New Roman" panose="02020603050405020304" pitchFamily="18" charset="0"/>
              </a:rPr>
              <a:t>Банку контролює, щоб усі умови затвердженої кредитної пропозиції були належним чином відображені у договірній документації та в інформаційних системах Банку.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МІНІМАЛЬНІ СТАНДАРТИ КРЕДИТНОЇ УГОДИ. Кредитна угода має містити в собі всю інформацію, необхідну для визначення кредитних відносин. Вона включає (але не </a:t>
            </a:r>
            <a:r>
              <a:rPr lang="uk-UA" sz="2200" dirty="0" smtClean="0">
                <a:solidFill>
                  <a:srgbClr val="000000"/>
                </a:solidFill>
                <a:latin typeface="Times New Roman" panose="02020603050405020304" pitchFamily="18" charset="0"/>
                <a:cs typeface="Times New Roman" panose="02020603050405020304" pitchFamily="18" charset="0"/>
              </a:rPr>
              <a:t>обмежуючись даними </a:t>
            </a:r>
            <a:r>
              <a:rPr lang="uk-UA" sz="2200" dirty="0">
                <a:solidFill>
                  <a:srgbClr val="000000"/>
                </a:solidFill>
                <a:latin typeface="Times New Roman" panose="02020603050405020304" pitchFamily="18" charset="0"/>
                <a:cs typeface="Times New Roman" panose="02020603050405020304" pitchFamily="18" charset="0"/>
              </a:rPr>
              <a:t>пунктами</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479818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предмет угоди, який визначає основні риси кредиту, зокрема: обсяг кредиту, строк, на який надається кредит, процентну ставку, суми комісій;  мету отримання кредиту;  строки та умови надання кредиту;  процедуру надання кредиту;  строки та умови погашення (або пролонгації) кредиту;  строки та порядок сплати процентів за користування кредитом;  строки та порядок сплати комісій, неустойки та інших виплат;  заяви, гарантії, додаткові умови та взаємні зобов'язання сторін;  перелік інформації, що вимагається від клієнта у відповідності із законодавчими та нормативними вимогами;  посилання на перелік забезпечення, якщо воно є;  перелік подій, у разі настання яких Банк може винести рішення про припинення кредитування, дострокове погашення кредиту, звернення стягнення на забезпечення та інші санкції;  юрисдикцію та процедуру розв'язання суперечок; </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офіційні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реквізити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сторін</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Кошти</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повинні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надаватися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поки</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виконано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всі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попередні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умови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зазначені</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кредитній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угоді</a:t>
            </a:r>
            <a:r>
              <a:rPr lang="ru-RU" sz="2200" dirty="0" smtClean="0">
                <a:solidFill>
                  <a:srgbClr val="000000"/>
                </a:solidFill>
                <a:latin typeface="Times New Roman" panose="02020603050405020304" pitchFamily="18" charset="0"/>
                <a:cs typeface="Times New Roman" panose="02020603050405020304" pitchFamily="18" charset="0"/>
              </a:rPr>
              <a:t>.</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948923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4. </a:t>
            </a:r>
            <a:r>
              <a:rPr lang="ru-RU" sz="2400" b="1" dirty="0" err="1">
                <a:solidFill>
                  <a:srgbClr val="000000"/>
                </a:solidFill>
                <a:latin typeface="Times New Roman" panose="02020603050405020304" pitchFamily="18" charset="0"/>
                <a:cs typeface="Times New Roman" panose="02020603050405020304" pitchFamily="18" charset="0"/>
              </a:rPr>
              <a:t>Способи</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захисту</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від</a:t>
            </a:r>
            <a:r>
              <a:rPr lang="ru-RU" sz="2400" b="1" dirty="0">
                <a:solidFill>
                  <a:srgbClr val="000000"/>
                </a:solidFill>
                <a:latin typeface="Times New Roman" panose="02020603050405020304" pitchFamily="18" charset="0"/>
                <a:cs typeface="Times New Roman" panose="02020603050405020304" pitchFamily="18" charset="0"/>
              </a:rPr>
              <a:t> кредитного </a:t>
            </a:r>
            <a:r>
              <a:rPr lang="ru-RU" sz="2400" b="1" dirty="0" err="1">
                <a:solidFill>
                  <a:srgbClr val="000000"/>
                </a:solidFill>
                <a:latin typeface="Times New Roman" panose="02020603050405020304" pitchFamily="18" charset="0"/>
                <a:cs typeface="Times New Roman" panose="02020603050405020304" pitchFamily="18" charset="0"/>
              </a:rPr>
              <a:t>ризику</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Рішення Банку щодо надання кредиту базується на припущенні, що клієнт має виконувати свої зобов'язання своєчасно, в повному обсязі та за рахунок своїх грошових потоків. Тому Банк відхиляє кредитні пропозиції, які містять можливість погашення кредиту шляхом реалізації забезпечення; наявність забезпечення не знімає з Бізнес-підрозділу відповідальності за розуміння діяльності клієнта та операцій, що фінансуються. Управління, зберігання та реалізація забезпечення тягне за собою витрати, непевність щодо потенційної вартості забезпечення при реалізації, юридичні ризики та потенційну загрозу репутації Банку. Забезпечення може виявитися таким, що не підлягає реалізації, а також може містити додаткові ризики для Банку, особливо, якщо воно було надане підчас скрутного фінансового стану клієнта. Головною метою забезпечення є зменшення потенційних збитків, пов’язаних з кредитами у випадку невиконання клієнтом своїх зобов'язань. Тому забезпечення є суттєвим елементом угоди про надання кредиту, особливо для довгострокових кредитних угод. Забезпечення є важливим не тільки з огляду на його безпосередню матеріальну цінність</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373069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Воно може стимулювати клієнта до чіткого виконання його договірних зобов'язань, слугувати для укріплення позицій Банку відносно інших кредиторів та осіб, що реалізують активи банкрута, або для запобігання передачі забезпечення іншим кредиторам. Переважно при кредитуванні юридичних осіб мають бути отримані поруки від власника основної частки у статутному фонді. Таки випадки визначаються в залежності від того наскільки бізнес позичальника залежить від діяльності / поведінки засновника. Узгоджене забезпечення має бути збалансоване з точки зору його вартості та вартості управління ним, порівняно з потенційним прибутком, який Банк може отримати від даного клієнта. Кредитний комітет затверджує структуру забезпечення, коефіцієнти покриття та інші параметри забезпечення, що містяться у кредитній заявці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Усі види забезпечення мають періодично перевірятися</a:t>
            </a:r>
            <a:r>
              <a:rPr lang="uk-UA" sz="2200" dirty="0">
                <a:solidFill>
                  <a:srgbClr val="000000"/>
                </a:solidFill>
                <a:latin typeface="Times New Roman" panose="02020603050405020304" pitchFamily="18" charset="0"/>
                <a:cs typeface="Times New Roman" panose="02020603050405020304" pitchFamily="18" charset="0"/>
              </a:rPr>
              <a:t>. Періодичність перевірок та відповідальні працівники встановлюються внутрішньобанківськими документами із додержання вимог НБУ. В окремих ситуаціях, якщо з якихось причин перевірка власними силами або силами позичальника не влаштовує Банк, останній може вимагати перевірки забезпечення будь-якою третьою стороною, наприклад, аудитором, оціночною або будь-якою іншою компанією. Прийнятність такої компанії та форма звітності має </a:t>
            </a:r>
            <a:r>
              <a:rPr lang="uk-UA" sz="2200" dirty="0" smtClean="0">
                <a:solidFill>
                  <a:srgbClr val="000000"/>
                </a:solidFill>
                <a:latin typeface="Times New Roman" panose="02020603050405020304" pitchFamily="18" charset="0"/>
                <a:cs typeface="Times New Roman" panose="02020603050405020304" pitchFamily="18" charset="0"/>
              </a:rPr>
              <a:t>бути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7755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таблиці 1.</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348048" y="751437"/>
            <a:ext cx="7535134" cy="4653481"/>
          </a:xfrm>
          <a:prstGeom prst="rect">
            <a:avLst/>
          </a:prstGeom>
        </p:spPr>
      </p:pic>
    </p:spTree>
    <p:extLst>
      <p:ext uri="{BB962C8B-B14F-4D97-AF65-F5344CB8AC3E}">
        <p14:creationId xmlns:p14="http://schemas.microsoft.com/office/powerpoint/2010/main" val="78047270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узгоджена з Ризик-менеджментом Банку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Результати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перевірки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забезпечення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мають</a:t>
            </a:r>
            <a:r>
              <a:rPr lang="ru-RU" sz="2200" dirty="0">
                <a:solidFill>
                  <a:srgbClr val="000000"/>
                </a:solidFill>
                <a:latin typeface="Times New Roman" panose="02020603050405020304" pitchFamily="18" charset="0"/>
                <a:cs typeface="Times New Roman" panose="02020603050405020304" pitchFamily="18" charset="0"/>
              </a:rPr>
              <a:t> бути </a:t>
            </a:r>
            <a:r>
              <a:rPr lang="ru-RU" sz="2200" dirty="0" err="1">
                <a:solidFill>
                  <a:srgbClr val="000000"/>
                </a:solidFill>
                <a:latin typeface="Times New Roman" panose="02020603050405020304" pitchFamily="18" charset="0"/>
                <a:cs typeface="Times New Roman" panose="02020603050405020304" pitchFamily="18" charset="0"/>
              </a:rPr>
              <a:t>задокументовані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НБУ та </a:t>
            </a:r>
            <a:r>
              <a:rPr lang="ru-RU" sz="2200" dirty="0" err="1">
                <a:solidFill>
                  <a:srgbClr val="000000"/>
                </a:solidFill>
                <a:latin typeface="Times New Roman" panose="02020603050405020304" pitchFamily="18" charset="0"/>
                <a:cs typeface="Times New Roman" panose="02020603050405020304" pitchFamily="18" charset="0"/>
              </a:rPr>
              <a:t>внутрішніх</a:t>
            </a:r>
            <a:r>
              <a:rPr lang="ru-RU" sz="2200" dirty="0">
                <a:solidFill>
                  <a:srgbClr val="000000"/>
                </a:solidFill>
                <a:latin typeface="Times New Roman" panose="02020603050405020304" pitchFamily="18" charset="0"/>
                <a:cs typeface="Times New Roman" panose="02020603050405020304" pitchFamily="18" charset="0"/>
              </a:rPr>
              <a:t> процедур Банку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Банк звичайно оцінює забезпечення за ринковою вартістю. </a:t>
            </a:r>
            <a:r>
              <a:rPr lang="uk-UA" sz="2200" dirty="0">
                <a:solidFill>
                  <a:srgbClr val="000000"/>
                </a:solidFill>
                <a:latin typeface="Times New Roman" panose="02020603050405020304" pitchFamily="18" charset="0"/>
                <a:cs typeface="Times New Roman" panose="02020603050405020304" pitchFamily="18" charset="0"/>
              </a:rPr>
              <a:t>Тим не менше, необхідно враховувати, що ринкова вартість звичайно є вищою за суму, яка може бути отримана в разі примусової реалізації забезпечення (ліквідаційної вартості). Тому необхідно, щоб ринкова вартість перевищувала борг за кредитною операцією. Відношення ринкової вартості до суми боргу за кредитною операцією відоме як коефіцієнт покриття. При структуруванні кредитних операцій необхідно враховувати наступне:  нижчі коефіцієнти покриття застосовуються до забезпечення, надходження від реалізації якого, найбільш вірогідно, є стабільними та високими, наприклад – грошове покриття, банківська гарантія, високоліквідна нерухомість (у випадку зростаючого ринку);  більш високі коефіцієнти покриття застосовуються до забезпечення, надходження від реалізації якого є низькими відносно ринкової вартості та мінливими, як, наприклад, відступлення дебіторської заборгованості;  забезпечення, що звичайно не має матеріальної цінності або має невелику цінність для Банку та слугує засобом забезпечення додаткового комфорту, наприклад поруки власників, повинно підтримуватися іншими типами забезпечення; те саме </a:t>
            </a:r>
            <a:r>
              <a:rPr lang="uk-UA" sz="2200" dirty="0" smtClean="0">
                <a:solidFill>
                  <a:srgbClr val="000000"/>
                </a:solidFill>
                <a:latin typeface="Times New Roman" panose="02020603050405020304" pitchFamily="18" charset="0"/>
                <a:cs typeface="Times New Roman" panose="02020603050405020304" pitchFamily="18" charset="0"/>
              </a:rPr>
              <a:t>стосується забезпечення, щодо якого не проводиться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077498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адміністрування</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регулярний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моніторинг</a:t>
            </a:r>
            <a:r>
              <a:rPr lang="ru-RU" sz="2200" dirty="0">
                <a:solidFill>
                  <a:srgbClr val="000000"/>
                </a:solidFill>
                <a:latin typeface="Times New Roman" panose="02020603050405020304" pitchFamily="18" charset="0"/>
                <a:cs typeface="Times New Roman" panose="02020603050405020304" pitchFamily="18" charset="0"/>
              </a:rPr>
              <a:t> через </a:t>
            </a:r>
            <a:r>
              <a:rPr lang="ru-RU" sz="2200" dirty="0" err="1">
                <a:solidFill>
                  <a:srgbClr val="000000"/>
                </a:solidFill>
                <a:latin typeface="Times New Roman" panose="02020603050405020304" pitchFamily="18" charset="0"/>
                <a:cs typeface="Times New Roman" panose="02020603050405020304" pitchFamily="18" charset="0"/>
              </a:rPr>
              <a:t>невелику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вигоду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порівняно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витратами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Оцінка </a:t>
            </a:r>
            <a:r>
              <a:rPr lang="uk-UA" sz="2200" dirty="0">
                <a:solidFill>
                  <a:srgbClr val="000000"/>
                </a:solidFill>
                <a:latin typeface="Times New Roman" panose="02020603050405020304" pitchFamily="18" charset="0"/>
                <a:cs typeface="Times New Roman" panose="02020603050405020304" pitchFamily="18" charset="0"/>
              </a:rPr>
              <a:t>забезпечення також використовується для підрахунку чистого кредитного ризику (тобто різниці між загальною сумою непогашеного кредиту та зваженої вартості забезпечення) та прогнозування майбутньої суми резерву під кожну кредитну операцію. Усі види забезпечення мають періодично переоцінюватися. Періодичність переоцінок та відповідальні працівники встановлюються внутрішньобанківськими документами із </a:t>
            </a:r>
            <a:r>
              <a:rPr lang="uk-UA" sz="2200" dirty="0" smtClean="0">
                <a:solidFill>
                  <a:srgbClr val="000000"/>
                </a:solidFill>
                <a:latin typeface="Times New Roman" panose="02020603050405020304" pitchFamily="18" charset="0"/>
                <a:cs typeface="Times New Roman" panose="02020603050405020304" pitchFamily="18" charset="0"/>
              </a:rPr>
              <a:t>додержання </a:t>
            </a:r>
            <a:r>
              <a:rPr lang="uk-UA" sz="2200" dirty="0">
                <a:solidFill>
                  <a:srgbClr val="000000"/>
                </a:solidFill>
                <a:latin typeface="Times New Roman" panose="02020603050405020304" pitchFamily="18" charset="0"/>
                <a:cs typeface="Times New Roman" panose="02020603050405020304" pitchFamily="18" charset="0"/>
              </a:rPr>
              <a:t>вимог НБУ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Забезпечення, зазначене в кредитній угоді, має бути надане згідно з окремими угодами, що </a:t>
            </a:r>
            <a:r>
              <a:rPr lang="uk-UA" sz="2200" i="1" dirty="0">
                <a:solidFill>
                  <a:srgbClr val="000000"/>
                </a:solidFill>
                <a:latin typeface="Times New Roman" panose="02020603050405020304" pitchFamily="18" charset="0"/>
                <a:cs typeface="Times New Roman" panose="02020603050405020304" pitchFamily="18" charset="0"/>
              </a:rPr>
              <a:t>базуються на відповідних стандартних шаблонах угод Банку</a:t>
            </a:r>
            <a:r>
              <a:rPr lang="uk-UA" sz="2200" dirty="0">
                <a:solidFill>
                  <a:srgbClr val="000000"/>
                </a:solidFill>
                <a:latin typeface="Times New Roman" panose="02020603050405020304" pitchFamily="18" charset="0"/>
                <a:cs typeface="Times New Roman" panose="02020603050405020304" pitchFamily="18" charset="0"/>
              </a:rPr>
              <a:t>. Ризик-менеджмент розглядає забезпечення з економічної точки зору, а працівники юридичного підрозділу відповідають за те, щоб забезпечення було надано відповідно до вимог законодавства України, мало вищий пріоритет обтяжень на користь Банку у відповідному реєстрі на строк не менше ніж строк дії кредитної угоди та не мало обмежень щодо звернення Банком стягнення та подальшої його реалізації у разі порушення позичальником </a:t>
            </a:r>
            <a:r>
              <a:rPr lang="uk-UA" sz="2200" dirty="0" smtClean="0">
                <a:solidFill>
                  <a:srgbClr val="000000"/>
                </a:solidFill>
                <a:latin typeface="Times New Roman" panose="02020603050405020304" pitchFamily="18" charset="0"/>
                <a:cs typeface="Times New Roman" panose="02020603050405020304" pitchFamily="18" charset="0"/>
              </a:rPr>
              <a:t>зобов’язань </a:t>
            </a:r>
            <a:r>
              <a:rPr lang="uk-UA" sz="2200" dirty="0">
                <a:solidFill>
                  <a:srgbClr val="000000"/>
                </a:solidFill>
                <a:latin typeface="Times New Roman" panose="02020603050405020304" pitchFamily="18" charset="0"/>
                <a:cs typeface="Times New Roman" panose="02020603050405020304" pitchFamily="18" charset="0"/>
              </a:rPr>
              <a:t>по договору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Будь-яке зняття обтяження із забезпечення до погашення кредиту має </a:t>
            </a:r>
            <a:r>
              <a:rPr lang="uk-UA" sz="2200" dirty="0" smtClean="0">
                <a:solidFill>
                  <a:srgbClr val="000000"/>
                </a:solidFill>
                <a:latin typeface="Times New Roman" panose="02020603050405020304" pitchFamily="18" charset="0"/>
                <a:cs typeface="Times New Roman" panose="02020603050405020304" pitchFamily="18" charset="0"/>
              </a:rPr>
              <a:t>попередньо</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973088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бути затверджене кредитним комітетом, крім випадків, коли таке звільнення забезпечення не призведе до порушення параметрів забезпечення, визначених у затвердженій кредитній заявці.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Примусова реалізація забезпечення допустима згідно законодавства лише якщо для відповідного кредиту настав строк погашення, або він був припинений достроково, та про реалізацію забезпечення клієнт отримав обґрунтоване повідомлення.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953145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smtClean="0">
                <a:solidFill>
                  <a:srgbClr val="000000"/>
                </a:solidFill>
                <a:latin typeface="Times New Roman" panose="02020603050405020304" pitchFamily="18" charset="0"/>
                <a:cs typeface="Times New Roman" panose="02020603050405020304" pitchFamily="18" charset="0"/>
              </a:rPr>
              <a:t>Рисунок 6.</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Способи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з</a:t>
            </a:r>
            <a:r>
              <a:rPr lang="uk-UA" sz="2200" dirty="0" smtClean="0">
                <a:solidFill>
                  <a:srgbClr val="000000"/>
                </a:solidFill>
                <a:latin typeface="Times New Roman" panose="02020603050405020304" pitchFamily="18" charset="0"/>
                <a:cs typeface="Times New Roman" panose="02020603050405020304" pitchFamily="18" charset="0"/>
              </a:rPr>
              <a:t>ниження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к</a:t>
            </a:r>
            <a:r>
              <a:rPr lang="uk-UA" sz="2200" dirty="0" smtClean="0">
                <a:solidFill>
                  <a:srgbClr val="000000"/>
                </a:solidFill>
                <a:latin typeface="Times New Roman" panose="02020603050405020304" pitchFamily="18" charset="0"/>
                <a:cs typeface="Times New Roman" panose="02020603050405020304" pitchFamily="18" charset="0"/>
              </a:rPr>
              <a:t>редитного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ризику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901963" y="561315"/>
            <a:ext cx="6434103" cy="5694630"/>
          </a:xfrm>
          <a:prstGeom prst="rect">
            <a:avLst/>
          </a:prstGeom>
        </p:spPr>
      </p:pic>
    </p:spTree>
    <p:extLst>
      <p:ext uri="{BB962C8B-B14F-4D97-AF65-F5344CB8AC3E}">
        <p14:creationId xmlns:p14="http://schemas.microsoft.com/office/powerpoint/2010/main" val="216626540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5. Оцінка кредитоспроможності позичальника та порядок формування резерву для відшкодування можливих втрат за кредитними операціями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Кредитоспроможність - це наявність у позичальника передумов для проведення кредитної операції та його спроможність повернути позику та відсотки за нею у повному обсязі та в обумовлені договором строки.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Джерелами інформації для оцінки кредитоспроможності можуть бути: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інформація, отримана від позичальника;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внутрішня інформаційна база даних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зовнішні джерела інформації (кредитори, постачальники, клієнти, співробітники, а також кредитні бюро).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Оскільки банк як кредитор може мати різних клієнтів–позичальників (юридичні та фізичні особи, банки </a:t>
            </a:r>
            <a:r>
              <a:rPr lang="uk-UA" sz="2200" dirty="0">
                <a:solidFill>
                  <a:srgbClr val="000000"/>
                </a:solidFill>
                <a:latin typeface="Times New Roman" panose="02020603050405020304" pitchFamily="18" charset="0"/>
                <a:cs typeface="Times New Roman" panose="02020603050405020304" pitchFamily="18" charset="0"/>
              </a:rPr>
              <a:t>і бюджетні установи), оцінювання їхньої кредитоспроможності здійснюється за різними методиками.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Оцінку фінансового стану юридичної особи банк здійснює шляхом розрахунку інтегрального показника фінансового стану позичальника з метою визначення значення </a:t>
            </a:r>
          </a:p>
        </p:txBody>
      </p:sp>
    </p:spTree>
    <p:extLst>
      <p:ext uri="{BB962C8B-B14F-4D97-AF65-F5344CB8AC3E}">
        <p14:creationId xmlns:p14="http://schemas.microsoft.com/office/powerpoint/2010/main" val="76496915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коефіцієнта імовірності </a:t>
            </a:r>
            <a:r>
              <a:rPr lang="uk-UA" sz="2200" dirty="0">
                <a:solidFill>
                  <a:srgbClr val="000000"/>
                </a:solidFill>
                <a:latin typeface="Times New Roman" panose="02020603050405020304" pitchFamily="18" charset="0"/>
                <a:cs typeface="Times New Roman" panose="02020603050405020304" pitchFamily="18" charset="0"/>
              </a:rPr>
              <a:t>дефолту. Інтегральний показник </a:t>
            </a:r>
            <a:r>
              <a:rPr lang="uk-UA" sz="2200" dirty="0" smtClean="0">
                <a:solidFill>
                  <a:srgbClr val="000000"/>
                </a:solidFill>
                <a:latin typeface="Times New Roman" panose="02020603050405020304" pitchFamily="18" charset="0"/>
                <a:cs typeface="Times New Roman" panose="02020603050405020304" pitchFamily="18" charset="0"/>
              </a:rPr>
              <a:t>розраховується на </a:t>
            </a:r>
            <a:r>
              <a:rPr lang="uk-UA" sz="2200" dirty="0">
                <a:solidFill>
                  <a:srgbClr val="000000"/>
                </a:solidFill>
                <a:latin typeface="Times New Roman" panose="02020603050405020304" pitchFamily="18" charset="0"/>
                <a:cs typeface="Times New Roman" panose="02020603050405020304" pitchFamily="18" charset="0"/>
              </a:rPr>
              <a:t>основі фінансових коефіцієнтів діяльності позичальника</a:t>
            </a:r>
            <a:r>
              <a:rPr lang="uk-UA" sz="2200" dirty="0" smtClean="0">
                <a:solidFill>
                  <a:srgbClr val="000000"/>
                </a:solidFill>
                <a:latin typeface="Times New Roman" panose="02020603050405020304" pitchFamily="18" charset="0"/>
                <a:cs typeface="Times New Roman" panose="02020603050405020304" pitchFamily="18" charset="0"/>
              </a:rPr>
              <a:t>, які </a:t>
            </a:r>
            <a:r>
              <a:rPr lang="uk-UA" sz="2200" dirty="0">
                <a:solidFill>
                  <a:srgbClr val="000000"/>
                </a:solidFill>
                <a:latin typeface="Times New Roman" panose="02020603050405020304" pitchFamily="18" charset="0"/>
                <a:cs typeface="Times New Roman" panose="02020603050405020304" pitchFamily="18" charset="0"/>
              </a:rPr>
              <a:t>визначаються на підставі даних фінансової </a:t>
            </a:r>
            <a:r>
              <a:rPr lang="uk-UA" sz="2200" dirty="0" smtClean="0">
                <a:solidFill>
                  <a:srgbClr val="000000"/>
                </a:solidFill>
                <a:latin typeface="Times New Roman" panose="02020603050405020304" pitchFamily="18" charset="0"/>
                <a:cs typeface="Times New Roman" panose="02020603050405020304" pitchFamily="18" charset="0"/>
              </a:rPr>
              <a:t>звітності (</a:t>
            </a:r>
            <a:r>
              <a:rPr lang="uk-UA" sz="2200" dirty="0">
                <a:solidFill>
                  <a:srgbClr val="000000"/>
                </a:solidFill>
                <a:latin typeface="Times New Roman" panose="02020603050405020304" pitchFamily="18" charset="0"/>
                <a:cs typeface="Times New Roman" panose="02020603050405020304" pitchFamily="18" charset="0"/>
              </a:rPr>
              <a:t>коефіцієнти ліквідності, покриття боргу, оборотності</a:t>
            </a:r>
            <a:r>
              <a:rPr lang="uk-UA" sz="2200" dirty="0" smtClean="0">
                <a:solidFill>
                  <a:srgbClr val="000000"/>
                </a:solidFill>
                <a:latin typeface="Times New Roman" panose="02020603050405020304" pitchFamily="18" charset="0"/>
                <a:cs typeface="Times New Roman" panose="02020603050405020304" pitchFamily="18" charset="0"/>
              </a:rPr>
              <a:t>, рентабельності </a:t>
            </a:r>
            <a:r>
              <a:rPr lang="uk-UA" sz="2200" dirty="0">
                <a:solidFill>
                  <a:srgbClr val="000000"/>
                </a:solidFill>
                <a:latin typeface="Times New Roman" panose="02020603050405020304" pitchFamily="18" charset="0"/>
                <a:cs typeface="Times New Roman" panose="02020603050405020304" pitchFamily="18" charset="0"/>
              </a:rPr>
              <a:t>тощо</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розраховує інтегральний показник із </a:t>
            </a:r>
            <a:r>
              <a:rPr lang="uk-UA" sz="2200" dirty="0" smtClean="0">
                <a:solidFill>
                  <a:srgbClr val="000000"/>
                </a:solidFill>
                <a:latin typeface="Times New Roman" panose="02020603050405020304" pitchFamily="18" charset="0"/>
                <a:cs typeface="Times New Roman" panose="02020603050405020304" pitchFamily="18" charset="0"/>
              </a:rPr>
              <a:t>застосуванням логістичної </a:t>
            </a:r>
            <a:r>
              <a:rPr lang="uk-UA" sz="2200" dirty="0">
                <a:solidFill>
                  <a:srgbClr val="000000"/>
                </a:solidFill>
                <a:latin typeface="Times New Roman" panose="02020603050405020304" pitchFamily="18" charset="0"/>
                <a:cs typeface="Times New Roman" panose="02020603050405020304" pitchFamily="18" charset="0"/>
              </a:rPr>
              <a:t>моделі за такою формулою</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де </a:t>
            </a:r>
            <a:r>
              <a:rPr lang="en-US" sz="2200" dirty="0">
                <a:solidFill>
                  <a:srgbClr val="000000"/>
                </a:solidFill>
                <a:latin typeface="Times New Roman" panose="02020603050405020304" pitchFamily="18" charset="0"/>
                <a:cs typeface="Times New Roman" panose="02020603050405020304" pitchFamily="18" charset="0"/>
              </a:rPr>
              <a:t>Z - </a:t>
            </a:r>
            <a:r>
              <a:rPr lang="uk-UA" sz="2200" dirty="0">
                <a:solidFill>
                  <a:srgbClr val="000000"/>
                </a:solidFill>
                <a:latin typeface="Times New Roman" panose="02020603050405020304" pitchFamily="18" charset="0"/>
                <a:cs typeface="Times New Roman" panose="02020603050405020304" pitchFamily="18" charset="0"/>
              </a:rPr>
              <a:t>інтегральний показник;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smtClean="0">
                <a:solidFill>
                  <a:srgbClr val="000000"/>
                </a:solidFill>
                <a:latin typeface="Times New Roman" panose="02020603050405020304" pitchFamily="18" charset="0"/>
                <a:cs typeface="Times New Roman" panose="02020603050405020304" pitchFamily="18" charset="0"/>
              </a:rPr>
              <a:t>x</a:t>
            </a:r>
            <a:r>
              <a:rPr lang="uk-UA" sz="1400" dirty="0">
                <a:solidFill>
                  <a:srgbClr val="000000"/>
                </a:solidFill>
                <a:latin typeface="Times New Roman" panose="02020603050405020304" pitchFamily="18" charset="0"/>
                <a:cs typeface="Times New Roman" panose="02020603050405020304" pitchFamily="18" charset="0"/>
              </a:rPr>
              <a:t>і</a:t>
            </a:r>
            <a:r>
              <a:rPr lang="uk-UA" sz="2200" dirty="0">
                <a:solidFill>
                  <a:srgbClr val="000000"/>
                </a:solidFill>
                <a:latin typeface="Times New Roman" panose="02020603050405020304" pitchFamily="18" charset="0"/>
                <a:cs typeface="Times New Roman" panose="02020603050405020304" pitchFamily="18" charset="0"/>
              </a:rPr>
              <a:t> - показники, що визначаються </a:t>
            </a:r>
            <a:r>
              <a:rPr lang="uk-UA" sz="2200" dirty="0" smtClean="0">
                <a:solidFill>
                  <a:srgbClr val="000000"/>
                </a:solidFill>
                <a:latin typeface="Times New Roman" panose="02020603050405020304" pitchFamily="18" charset="0"/>
                <a:cs typeface="Times New Roman" panose="02020603050405020304" pitchFamily="18" charset="0"/>
              </a:rPr>
              <a:t>на підставі фінансових коефіцієнтів</a:t>
            </a:r>
            <a:r>
              <a:rPr lang="uk-UA" sz="2200" dirty="0">
                <a:solidFill>
                  <a:srgbClr val="000000"/>
                </a:solidFill>
                <a:latin typeface="Times New Roman" panose="02020603050405020304" pitchFamily="18" charset="0"/>
                <a:cs typeface="Times New Roman" panose="02020603050405020304" pitchFamily="18" charset="0"/>
              </a:rPr>
              <a:t>, розрахованих за даними фінансової </a:t>
            </a:r>
            <a:r>
              <a:rPr lang="uk-UA" sz="2200" dirty="0" smtClean="0">
                <a:solidFill>
                  <a:srgbClr val="000000"/>
                </a:solidFill>
                <a:latin typeface="Times New Roman" panose="02020603050405020304" pitchFamily="18" charset="0"/>
                <a:cs typeface="Times New Roman" panose="02020603050405020304" pitchFamily="18" charset="0"/>
              </a:rPr>
              <a:t>звітності боржника </a:t>
            </a:r>
            <a:r>
              <a:rPr lang="uk-UA" sz="2200" dirty="0">
                <a:solidFill>
                  <a:srgbClr val="000000"/>
                </a:solidFill>
                <a:latin typeface="Times New Roman" panose="02020603050405020304" pitchFamily="18" charset="0"/>
                <a:cs typeface="Times New Roman" panose="02020603050405020304" pitchFamily="18" charset="0"/>
              </a:rPr>
              <a:t>- юридичної особи, з урахуванням </a:t>
            </a:r>
            <a:r>
              <a:rPr lang="uk-UA" sz="2200" dirty="0" smtClean="0">
                <a:solidFill>
                  <a:srgbClr val="000000"/>
                </a:solidFill>
                <a:latin typeface="Times New Roman" panose="02020603050405020304" pitchFamily="18" charset="0"/>
                <a:cs typeface="Times New Roman" panose="02020603050405020304" pitchFamily="18" charset="0"/>
              </a:rPr>
              <a:t>установлених НБУ </a:t>
            </a:r>
            <a:r>
              <a:rPr lang="uk-UA" sz="2200" dirty="0">
                <a:solidFill>
                  <a:srgbClr val="000000"/>
                </a:solidFill>
                <a:latin typeface="Times New Roman" panose="02020603050405020304" pitchFamily="18" charset="0"/>
                <a:cs typeface="Times New Roman" panose="02020603050405020304" pitchFamily="18" charset="0"/>
              </a:rPr>
              <a:t>діапазонів для кожного </a:t>
            </a:r>
            <a:r>
              <a:rPr lang="uk-UA" sz="2200" dirty="0" smtClean="0">
                <a:solidFill>
                  <a:srgbClr val="000000"/>
                </a:solidFill>
                <a:latin typeface="Times New Roman" panose="02020603050405020304" pitchFamily="18" charset="0"/>
                <a:cs typeface="Times New Roman" panose="02020603050405020304" pitchFamily="18" charset="0"/>
              </a:rPr>
              <a:t>фінансового показника</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el-GR" sz="2200" dirty="0" smtClean="0">
                <a:solidFill>
                  <a:srgbClr val="000000"/>
                </a:solidFill>
                <a:latin typeface="Times New Roman" panose="02020603050405020304" pitchFamily="18" charset="0"/>
                <a:cs typeface="Times New Roman" panose="02020603050405020304" pitchFamily="18" charset="0"/>
              </a:rPr>
              <a:t>β</a:t>
            </a:r>
            <a:r>
              <a:rPr lang="en-US" sz="1400" dirty="0" err="1">
                <a:solidFill>
                  <a:srgbClr val="000000"/>
                </a:solidFill>
                <a:latin typeface="Times New Roman" panose="02020603050405020304" pitchFamily="18" charset="0"/>
                <a:cs typeface="Times New Roman" panose="02020603050405020304" pitchFamily="18" charset="0"/>
              </a:rPr>
              <a:t>i</a:t>
            </a:r>
            <a:r>
              <a:rPr lang="en-US" sz="2200" dirty="0">
                <a:solidFill>
                  <a:srgbClr val="000000"/>
                </a:solidFill>
                <a:latin typeface="Times New Roman" panose="02020603050405020304" pitchFamily="18" charset="0"/>
                <a:cs typeface="Times New Roman" panose="02020603050405020304" pitchFamily="18" charset="0"/>
              </a:rPr>
              <a:t> - </a:t>
            </a:r>
            <a:r>
              <a:rPr lang="uk-UA" sz="2200" dirty="0">
                <a:solidFill>
                  <a:srgbClr val="000000"/>
                </a:solidFill>
                <a:latin typeface="Times New Roman" panose="02020603050405020304" pitchFamily="18" charset="0"/>
                <a:cs typeface="Times New Roman" panose="02020603050405020304" pitchFamily="18" charset="0"/>
              </a:rPr>
              <a:t>коефіцієнти логістичної моделі, що визначаються </a:t>
            </a:r>
            <a:r>
              <a:rPr lang="uk-UA" sz="2200" dirty="0" smtClean="0">
                <a:solidFill>
                  <a:srgbClr val="000000"/>
                </a:solidFill>
                <a:latin typeface="Times New Roman" panose="02020603050405020304" pitchFamily="18" charset="0"/>
                <a:cs typeface="Times New Roman" panose="02020603050405020304" pitchFamily="18" charset="0"/>
              </a:rPr>
              <a:t>з урахуванням </a:t>
            </a:r>
            <a:r>
              <a:rPr lang="uk-UA" sz="2200" dirty="0">
                <a:solidFill>
                  <a:srgbClr val="000000"/>
                </a:solidFill>
                <a:latin typeface="Times New Roman" panose="02020603050405020304" pitchFamily="18" charset="0"/>
                <a:cs typeface="Times New Roman" panose="02020603050405020304" pitchFamily="18" charset="0"/>
              </a:rPr>
              <a:t>вагомості показників;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el-GR" sz="2200" dirty="0" smtClean="0">
                <a:solidFill>
                  <a:srgbClr val="000000"/>
                </a:solidFill>
                <a:latin typeface="Times New Roman" panose="02020603050405020304" pitchFamily="18" charset="0"/>
                <a:cs typeface="Times New Roman" panose="02020603050405020304" pitchFamily="18" charset="0"/>
              </a:rPr>
              <a:t>β</a:t>
            </a:r>
            <a:r>
              <a:rPr lang="el-GR" sz="1400" dirty="0" smtClean="0">
                <a:solidFill>
                  <a:srgbClr val="000000"/>
                </a:solidFill>
                <a:latin typeface="Times New Roman" panose="02020603050405020304" pitchFamily="18" charset="0"/>
                <a:cs typeface="Times New Roman" panose="02020603050405020304" pitchFamily="18" charset="0"/>
              </a:rPr>
              <a:t>0</a:t>
            </a:r>
            <a:r>
              <a:rPr lang="el-GR" sz="2200" dirty="0" smtClean="0">
                <a:solidFill>
                  <a:srgbClr val="000000"/>
                </a:solidFill>
                <a:latin typeface="Times New Roman" panose="02020603050405020304" pitchFamily="18" charset="0"/>
                <a:cs typeface="Times New Roman" panose="02020603050405020304" pitchFamily="18" charset="0"/>
              </a:rPr>
              <a:t> </a:t>
            </a:r>
            <a:r>
              <a:rPr lang="el-GR"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вільний член логістичної моделі, значення </a:t>
            </a:r>
            <a:r>
              <a:rPr lang="uk-UA" sz="2200" dirty="0" smtClean="0">
                <a:solidFill>
                  <a:srgbClr val="000000"/>
                </a:solidFill>
                <a:latin typeface="Times New Roman" panose="02020603050405020304" pitchFamily="18" charset="0"/>
                <a:cs typeface="Times New Roman" panose="02020603050405020304" pitchFamily="18" charset="0"/>
              </a:rPr>
              <a:t>якого актуалізується НБУ.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Величини </a:t>
            </a:r>
            <a:r>
              <a:rPr lang="en-US" sz="2200" dirty="0">
                <a:solidFill>
                  <a:srgbClr val="000000"/>
                </a:solidFill>
                <a:latin typeface="Times New Roman" panose="02020603050405020304" pitchFamily="18" charset="0"/>
                <a:cs typeface="Times New Roman" panose="02020603050405020304" pitchFamily="18" charset="0"/>
              </a:rPr>
              <a:t>x</a:t>
            </a:r>
            <a:r>
              <a:rPr lang="en-US" sz="1400" dirty="0">
                <a:solidFill>
                  <a:srgbClr val="000000"/>
                </a:solidFill>
                <a:latin typeface="Times New Roman" panose="02020603050405020304" pitchFamily="18" charset="0"/>
                <a:cs typeface="Times New Roman" panose="02020603050405020304" pitchFamily="18" charset="0"/>
              </a:rPr>
              <a:t>i</a:t>
            </a:r>
            <a:r>
              <a:rPr lang="en-US" sz="2200" dirty="0">
                <a:solidFill>
                  <a:srgbClr val="000000"/>
                </a:solidFill>
                <a:latin typeface="Times New Roman" panose="02020603050405020304" pitchFamily="18" charset="0"/>
                <a:cs typeface="Times New Roman" panose="02020603050405020304" pitchFamily="18" charset="0"/>
              </a:rPr>
              <a:t>, </a:t>
            </a:r>
            <a:r>
              <a:rPr lang="el-GR" sz="2200" dirty="0">
                <a:solidFill>
                  <a:srgbClr val="000000"/>
                </a:solidFill>
                <a:latin typeface="Times New Roman" panose="02020603050405020304" pitchFamily="18" charset="0"/>
                <a:cs typeface="Times New Roman" panose="02020603050405020304" pitchFamily="18" charset="0"/>
              </a:rPr>
              <a:t>β</a:t>
            </a:r>
            <a:r>
              <a:rPr lang="el-GR" sz="1400" dirty="0">
                <a:solidFill>
                  <a:srgbClr val="000000"/>
                </a:solidFill>
                <a:latin typeface="Times New Roman" panose="02020603050405020304" pitchFamily="18" charset="0"/>
                <a:cs typeface="Times New Roman" panose="02020603050405020304" pitchFamily="18" charset="0"/>
              </a:rPr>
              <a:t>0</a:t>
            </a:r>
            <a:r>
              <a:rPr lang="el-GR" sz="2200" dirty="0">
                <a:solidFill>
                  <a:srgbClr val="000000"/>
                </a:solidFill>
                <a:latin typeface="Times New Roman" panose="02020603050405020304" pitchFamily="18" charset="0"/>
                <a:cs typeface="Times New Roman" panose="02020603050405020304" pitchFamily="18" charset="0"/>
              </a:rPr>
              <a:t>, β</a:t>
            </a:r>
            <a:r>
              <a:rPr lang="en-US" sz="1400" dirty="0" err="1">
                <a:solidFill>
                  <a:srgbClr val="000000"/>
                </a:solidFill>
                <a:latin typeface="Times New Roman" panose="02020603050405020304" pitchFamily="18" charset="0"/>
                <a:cs typeface="Times New Roman" panose="02020603050405020304" pitchFamily="18" charset="0"/>
              </a:rPr>
              <a:t>i</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щороку </a:t>
            </a:r>
            <a:r>
              <a:rPr lang="uk-UA" sz="2200" dirty="0" smtClean="0">
                <a:solidFill>
                  <a:srgbClr val="000000"/>
                </a:solidFill>
                <a:latin typeface="Times New Roman" panose="02020603050405020304" pitchFamily="18" charset="0"/>
                <a:cs typeface="Times New Roman" panose="02020603050405020304" pitchFamily="18" charset="0"/>
              </a:rPr>
              <a:t>актуалізуються </a:t>
            </a:r>
            <a:r>
              <a:rPr lang="uk-UA" sz="2200" dirty="0">
                <a:solidFill>
                  <a:srgbClr val="000000"/>
                </a:solidFill>
                <a:latin typeface="Times New Roman" panose="02020603050405020304" pitchFamily="18" charset="0"/>
                <a:cs typeface="Times New Roman" panose="02020603050405020304" pitchFamily="18" charset="0"/>
              </a:rPr>
              <a:t>НБУ на підставі даних фінансової </a:t>
            </a:r>
          </a:p>
        </p:txBody>
      </p:sp>
      <p:pic>
        <p:nvPicPr>
          <p:cNvPr id="2" name="Рисунок 1"/>
          <p:cNvPicPr>
            <a:picLocks noChangeAspect="1"/>
          </p:cNvPicPr>
          <p:nvPr/>
        </p:nvPicPr>
        <p:blipFill>
          <a:blip r:embed="rId2"/>
          <a:stretch>
            <a:fillRect/>
          </a:stretch>
        </p:blipFill>
        <p:spPr>
          <a:xfrm>
            <a:off x="4621917" y="2290527"/>
            <a:ext cx="2987396" cy="1246307"/>
          </a:xfrm>
          <a:prstGeom prst="rect">
            <a:avLst/>
          </a:prstGeom>
        </p:spPr>
      </p:pic>
    </p:spTree>
    <p:extLst>
      <p:ext uri="{BB962C8B-B14F-4D97-AF65-F5344CB8AC3E}">
        <p14:creationId xmlns:p14="http://schemas.microsoft.com/office/powerpoint/2010/main" val="359391390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звітності </a:t>
            </a:r>
            <a:r>
              <a:rPr lang="uk-UA" sz="2200" dirty="0">
                <a:solidFill>
                  <a:srgbClr val="000000"/>
                </a:solidFill>
                <a:latin typeface="Times New Roman" panose="02020603050405020304" pitchFamily="18" charset="0"/>
                <a:cs typeface="Times New Roman" panose="02020603050405020304" pitchFamily="18" charset="0"/>
              </a:rPr>
              <a:t>боржників </a:t>
            </a:r>
            <a:r>
              <a:rPr lang="uk-UA" sz="2200" dirty="0" smtClean="0">
                <a:solidFill>
                  <a:srgbClr val="000000"/>
                </a:solidFill>
                <a:latin typeface="Times New Roman" panose="02020603050405020304" pitchFamily="18" charset="0"/>
                <a:cs typeface="Times New Roman" panose="02020603050405020304" pitchFamily="18" charset="0"/>
              </a:rPr>
              <a:t>- юридичних </a:t>
            </a:r>
            <a:r>
              <a:rPr lang="uk-UA" sz="2200" dirty="0">
                <a:solidFill>
                  <a:srgbClr val="000000"/>
                </a:solidFill>
                <a:latin typeface="Times New Roman" panose="02020603050405020304" pitchFamily="18" charset="0"/>
                <a:cs typeface="Times New Roman" panose="02020603050405020304" pitchFamily="18" charset="0"/>
              </a:rPr>
              <a:t>осіб</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для актуалізації логістичної моделі </a:t>
            </a:r>
            <a:r>
              <a:rPr lang="uk-UA" sz="2200" dirty="0" smtClean="0">
                <a:solidFill>
                  <a:srgbClr val="000000"/>
                </a:solidFill>
                <a:latin typeface="Times New Roman" panose="02020603050405020304" pitchFamily="18" charset="0"/>
                <a:cs typeface="Times New Roman" panose="02020603050405020304" pitchFamily="18" charset="0"/>
              </a:rPr>
              <a:t>подає до НБУ </a:t>
            </a:r>
            <a:r>
              <a:rPr lang="uk-UA" sz="2200" dirty="0">
                <a:solidFill>
                  <a:srgbClr val="000000"/>
                </a:solidFill>
                <a:latin typeface="Times New Roman" panose="02020603050405020304" pitchFamily="18" charset="0"/>
                <a:cs typeface="Times New Roman" panose="02020603050405020304" pitchFamily="18" charset="0"/>
              </a:rPr>
              <a:t>дані про класифікацію </a:t>
            </a:r>
            <a:r>
              <a:rPr lang="uk-UA" sz="2200" dirty="0" smtClean="0">
                <a:solidFill>
                  <a:srgbClr val="000000"/>
                </a:solidFill>
                <a:latin typeface="Times New Roman" panose="02020603050405020304" pitchFamily="18" charset="0"/>
                <a:cs typeface="Times New Roman" panose="02020603050405020304" pitchFamily="18" charset="0"/>
              </a:rPr>
              <a:t>боржників - </a:t>
            </a:r>
            <a:r>
              <a:rPr lang="uk-UA" sz="2200" dirty="0">
                <a:solidFill>
                  <a:srgbClr val="000000"/>
                </a:solidFill>
                <a:latin typeface="Times New Roman" panose="02020603050405020304" pitchFamily="18" charset="0"/>
                <a:cs typeface="Times New Roman" panose="02020603050405020304" pitchFamily="18" charset="0"/>
              </a:rPr>
              <a:t>юридичних осіб, а також дані їх фінансової звітності, </a:t>
            </a:r>
            <a:r>
              <a:rPr lang="uk-UA" sz="2200" dirty="0" smtClean="0">
                <a:solidFill>
                  <a:srgbClr val="000000"/>
                </a:solidFill>
                <a:latin typeface="Times New Roman" panose="02020603050405020304" pitchFamily="18" charset="0"/>
                <a:cs typeface="Times New Roman" panose="02020603050405020304" pitchFamily="18" charset="0"/>
              </a:rPr>
              <a:t>за формою </a:t>
            </a:r>
            <a:r>
              <a:rPr lang="uk-UA" sz="2200" dirty="0">
                <a:solidFill>
                  <a:srgbClr val="000000"/>
                </a:solidFill>
                <a:latin typeface="Times New Roman" panose="02020603050405020304" pitchFamily="18" charset="0"/>
                <a:cs typeface="Times New Roman" panose="02020603050405020304" pitchFamily="18" charset="0"/>
              </a:rPr>
              <a:t>та в строки, установлені </a:t>
            </a:r>
            <a:r>
              <a:rPr lang="uk-UA" sz="2200" dirty="0" smtClean="0">
                <a:solidFill>
                  <a:srgbClr val="000000"/>
                </a:solidFill>
                <a:latin typeface="Times New Roman" panose="02020603050405020304" pitchFamily="18" charset="0"/>
                <a:cs typeface="Times New Roman" panose="02020603050405020304" pitchFamily="18" charset="0"/>
              </a:rPr>
              <a:t>НБУ.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Залежно </a:t>
            </a:r>
            <a:r>
              <a:rPr lang="uk-UA" sz="2200" dirty="0">
                <a:solidFill>
                  <a:srgbClr val="000000"/>
                </a:solidFill>
                <a:latin typeface="Times New Roman" panose="02020603050405020304" pitchFamily="18" charset="0"/>
                <a:cs typeface="Times New Roman" panose="02020603050405020304" pitchFamily="18" charset="0"/>
              </a:rPr>
              <a:t>від значення інтегрального показника, </a:t>
            </a:r>
            <a:r>
              <a:rPr lang="uk-UA" sz="2200" dirty="0" smtClean="0">
                <a:solidFill>
                  <a:srgbClr val="000000"/>
                </a:solidFill>
                <a:latin typeface="Times New Roman" panose="02020603050405020304" pitchFamily="18" charset="0"/>
                <a:cs typeface="Times New Roman" panose="02020603050405020304" pitchFamily="18" charset="0"/>
              </a:rPr>
              <a:t>банк визначає </a:t>
            </a:r>
            <a:r>
              <a:rPr lang="uk-UA" sz="2200" dirty="0">
                <a:solidFill>
                  <a:srgbClr val="000000"/>
                </a:solidFill>
                <a:latin typeface="Times New Roman" panose="02020603050405020304" pitchFamily="18" charset="0"/>
                <a:cs typeface="Times New Roman" panose="02020603050405020304" pitchFamily="18" charset="0"/>
              </a:rPr>
              <a:t>клас позичальника–юридичної особи за </a:t>
            </a:r>
            <a:r>
              <a:rPr lang="uk-UA" sz="2200" dirty="0" smtClean="0">
                <a:solidFill>
                  <a:srgbClr val="000000"/>
                </a:solidFill>
                <a:latin typeface="Times New Roman" panose="02020603050405020304" pitchFamily="18" charset="0"/>
                <a:cs typeface="Times New Roman" panose="02020603050405020304" pitchFamily="18" charset="0"/>
              </a:rPr>
              <a:t>галузевим принципом </a:t>
            </a:r>
            <a:r>
              <a:rPr lang="uk-UA" sz="2200" dirty="0">
                <a:solidFill>
                  <a:srgbClr val="000000"/>
                </a:solidFill>
                <a:latin typeface="Times New Roman" panose="02020603050405020304" pitchFamily="18" charset="0"/>
                <a:cs typeface="Times New Roman" panose="02020603050405020304" pitchFamily="18" charset="0"/>
              </a:rPr>
              <a:t>і розміром підприємства. Чинне банківське</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законодавство визначає 9 класів боржників–юридичних осіб</a:t>
            </a:r>
            <a:r>
              <a:rPr lang="uk-UA" sz="2200" dirty="0" smtClean="0">
                <a:solidFill>
                  <a:srgbClr val="000000"/>
                </a:solidFill>
                <a:latin typeface="Times New Roman" panose="02020603050405020304" pitchFamily="18" charset="0"/>
                <a:cs typeface="Times New Roman" panose="02020603050405020304" pitchFamily="18" charset="0"/>
              </a:rPr>
              <a:t>, кожному </a:t>
            </a:r>
            <a:r>
              <a:rPr lang="uk-UA" sz="2200" dirty="0">
                <a:solidFill>
                  <a:srgbClr val="000000"/>
                </a:solidFill>
                <a:latin typeface="Times New Roman" panose="02020603050405020304" pitchFamily="18" charset="0"/>
                <a:cs typeface="Times New Roman" panose="02020603050405020304" pitchFamily="18" charset="0"/>
              </a:rPr>
              <a:t>з яких відповідає певний діапазон значень </a:t>
            </a:r>
            <a:r>
              <a:rPr lang="uk-UA" sz="2200" dirty="0" smtClean="0">
                <a:solidFill>
                  <a:srgbClr val="000000"/>
                </a:solidFill>
                <a:latin typeface="Times New Roman" panose="02020603050405020304" pitchFamily="18" charset="0"/>
                <a:cs typeface="Times New Roman" panose="02020603050405020304" pitchFamily="18" charset="0"/>
              </a:rPr>
              <a:t>коефіцієнта дефолту</a:t>
            </a:r>
            <a:r>
              <a:rPr lang="uk-UA" sz="2200" dirty="0">
                <a:solidFill>
                  <a:srgbClr val="000000"/>
                </a:solidFill>
                <a:latin typeface="Times New Roman" panose="02020603050405020304" pitchFamily="18" charset="0"/>
                <a:cs typeface="Times New Roman" panose="02020603050405020304" pitchFamily="18" charset="0"/>
              </a:rPr>
              <a:t>. За допомогою визначеного коефіцієнта дефолту та розміру позики розраховується резерв на відшкодування можливих втрат за кредитними операціями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із метою визначення значення коефіцієнта ймовірності дефолту боржника - фізичної особи, у тому числі тієї, яка є суб’єктом господарювання, здійснює оцінку його фінансового стану на підставі таких кількісних та якісних показників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До кількісних показників відносять такі: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сукупні чисті надходження (щомісячні сукупні надходження, зменшені на щомісячні сукупні витрати та зобов’язання) - регулярні доходи, отримувані на території України та </a:t>
            </a:r>
            <a:r>
              <a:rPr lang="uk-UA" sz="2200" dirty="0" smtClean="0">
                <a:solidFill>
                  <a:srgbClr val="000000"/>
                </a:solidFill>
                <a:latin typeface="Times New Roman" panose="02020603050405020304" pitchFamily="18" charset="0"/>
                <a:cs typeface="Times New Roman" panose="02020603050405020304" pitchFamily="18" charset="0"/>
              </a:rPr>
              <a:t>з</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94199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джерел</a:t>
            </a:r>
            <a:r>
              <a:rPr lang="ru-RU" sz="2200" dirty="0">
                <a:solidFill>
                  <a:srgbClr val="000000"/>
                </a:solidFill>
                <a:latin typeface="Times New Roman" panose="02020603050405020304" pitchFamily="18" charset="0"/>
                <a:cs typeface="Times New Roman" panose="02020603050405020304" pitchFamily="18" charset="0"/>
              </a:rPr>
              <a:t> за межами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вигляді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заробітної</a:t>
            </a:r>
            <a:r>
              <a:rPr lang="ru-RU" sz="2200" dirty="0">
                <a:solidFill>
                  <a:srgbClr val="000000"/>
                </a:solidFill>
                <a:latin typeface="Times New Roman" panose="02020603050405020304" pitchFamily="18" charset="0"/>
                <a:cs typeface="Times New Roman" panose="02020603050405020304" pitchFamily="18" charset="0"/>
              </a:rPr>
              <a:t> плати,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виплат</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винагород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сплачуються </a:t>
            </a:r>
            <a:r>
              <a:rPr lang="uk-UA" sz="2200" dirty="0" smtClean="0">
                <a:solidFill>
                  <a:srgbClr val="000000"/>
                </a:solidFill>
                <a:latin typeface="Times New Roman" panose="02020603050405020304" pitchFamily="18" charset="0"/>
                <a:cs typeface="Times New Roman" panose="02020603050405020304" pitchFamily="18" charset="0"/>
              </a:rPr>
              <a:t>відповідно до </a:t>
            </a:r>
            <a:r>
              <a:rPr lang="uk-UA" sz="2200" dirty="0">
                <a:solidFill>
                  <a:srgbClr val="000000"/>
                </a:solidFill>
                <a:latin typeface="Times New Roman" panose="02020603050405020304" pitchFamily="18" charset="0"/>
                <a:cs typeface="Times New Roman" panose="02020603050405020304" pitchFamily="18" charset="0"/>
              </a:rPr>
              <a:t>умов трудового та цивільно-правового договору, </a:t>
            </a:r>
            <a:r>
              <a:rPr lang="uk-UA" sz="2200" dirty="0" smtClean="0">
                <a:solidFill>
                  <a:srgbClr val="000000"/>
                </a:solidFill>
                <a:latin typeface="Times New Roman" panose="02020603050405020304" pitchFamily="18" charset="0"/>
                <a:cs typeface="Times New Roman" panose="02020603050405020304" pitchFamily="18" charset="0"/>
              </a:rPr>
              <a:t>доходів від </a:t>
            </a:r>
            <a:r>
              <a:rPr lang="uk-UA" sz="2200" dirty="0">
                <a:solidFill>
                  <a:srgbClr val="000000"/>
                </a:solidFill>
                <a:latin typeface="Times New Roman" panose="02020603050405020304" pitchFamily="18" charset="0"/>
                <a:cs typeface="Times New Roman" panose="02020603050405020304" pitchFamily="18" charset="0"/>
              </a:rPr>
              <a:t>надання в оренду (користування) майна, розташованого </a:t>
            </a:r>
            <a:r>
              <a:rPr lang="uk-UA" sz="2200" dirty="0" smtClean="0">
                <a:solidFill>
                  <a:srgbClr val="000000"/>
                </a:solidFill>
                <a:latin typeface="Times New Roman" panose="02020603050405020304" pitchFamily="18" charset="0"/>
                <a:cs typeface="Times New Roman" panose="02020603050405020304" pitchFamily="18" charset="0"/>
              </a:rPr>
              <a:t>в Україні</a:t>
            </a:r>
            <a:r>
              <a:rPr lang="uk-UA" sz="2200" dirty="0">
                <a:solidFill>
                  <a:srgbClr val="000000"/>
                </a:solidFill>
                <a:latin typeface="Times New Roman" panose="02020603050405020304" pitchFamily="18" charset="0"/>
                <a:cs typeface="Times New Roman" panose="02020603050405020304" pitchFamily="18" charset="0"/>
              </a:rPr>
              <a:t>, включаючи рухомий склад транспорту, </a:t>
            </a:r>
            <a:r>
              <a:rPr lang="uk-UA" sz="2200" dirty="0" smtClean="0">
                <a:solidFill>
                  <a:srgbClr val="000000"/>
                </a:solidFill>
                <a:latin typeface="Times New Roman" panose="02020603050405020304" pitchFamily="18" charset="0"/>
                <a:cs typeface="Times New Roman" panose="02020603050405020304" pitchFamily="18" charset="0"/>
              </a:rPr>
              <a:t>приписаний до </a:t>
            </a:r>
            <a:r>
              <a:rPr lang="uk-UA" sz="2200" dirty="0">
                <a:solidFill>
                  <a:srgbClr val="000000"/>
                </a:solidFill>
                <a:latin typeface="Times New Roman" panose="02020603050405020304" pitchFamily="18" charset="0"/>
                <a:cs typeface="Times New Roman" panose="02020603050405020304" pitchFamily="18" charset="0"/>
              </a:rPr>
              <a:t>розташованих в Україні портів, з відрахуванням податків </a:t>
            </a:r>
            <a:r>
              <a:rPr lang="uk-UA" sz="2200" dirty="0" smtClean="0">
                <a:solidFill>
                  <a:srgbClr val="000000"/>
                </a:solidFill>
                <a:latin typeface="Times New Roman" panose="02020603050405020304" pitchFamily="18" charset="0"/>
                <a:cs typeface="Times New Roman" panose="02020603050405020304" pitchFamily="18" charset="0"/>
              </a:rPr>
              <a:t>та обов’язкових </a:t>
            </a:r>
            <a:r>
              <a:rPr lang="uk-UA" sz="2200" dirty="0">
                <a:solidFill>
                  <a:srgbClr val="000000"/>
                </a:solidFill>
                <a:latin typeface="Times New Roman" panose="02020603050405020304" pitchFamily="18" charset="0"/>
                <a:cs typeface="Times New Roman" panose="02020603050405020304" pitchFamily="18" charset="0"/>
              </a:rPr>
              <a:t>платежів; пенсії; соціальна допомога; проценти</a:t>
            </a:r>
            <a:r>
              <a:rPr lang="uk-UA" sz="2200" dirty="0" smtClean="0">
                <a:solidFill>
                  <a:srgbClr val="000000"/>
                </a:solidFill>
                <a:latin typeface="Times New Roman" panose="02020603050405020304" pitchFamily="18" charset="0"/>
                <a:cs typeface="Times New Roman" panose="02020603050405020304" pitchFamily="18" charset="0"/>
              </a:rPr>
              <a:t>, дивіденди</a:t>
            </a:r>
            <a:r>
              <a:rPr lang="uk-UA" sz="2200" dirty="0">
                <a:solidFill>
                  <a:srgbClr val="000000"/>
                </a:solidFill>
                <a:latin typeface="Times New Roman" panose="02020603050405020304" pitchFamily="18" charset="0"/>
                <a:cs typeface="Times New Roman" panose="02020603050405020304" pitchFamily="18" charset="0"/>
              </a:rPr>
              <a:t>, роялті та будь-які інші пасивні (інвестиційні</a:t>
            </a:r>
            <a:r>
              <a:rPr lang="uk-UA" sz="2200" dirty="0" smtClean="0">
                <a:solidFill>
                  <a:srgbClr val="000000"/>
                </a:solidFill>
                <a:latin typeface="Times New Roman" panose="02020603050405020304" pitchFamily="18" charset="0"/>
                <a:cs typeface="Times New Roman" panose="02020603050405020304" pitchFamily="18" charset="0"/>
              </a:rPr>
              <a:t>) доходи </a:t>
            </a:r>
            <a:r>
              <a:rPr lang="uk-UA" sz="2200" dirty="0">
                <a:solidFill>
                  <a:srgbClr val="000000"/>
                </a:solidFill>
                <a:latin typeface="Times New Roman" panose="02020603050405020304" pitchFamily="18" charset="0"/>
                <a:cs typeface="Times New Roman" panose="02020603050405020304" pitchFamily="18" charset="0"/>
              </a:rPr>
              <a:t>з відрахуванням податків; дохід від </a:t>
            </a:r>
            <a:r>
              <a:rPr lang="uk-UA" sz="2200" dirty="0" smtClean="0">
                <a:solidFill>
                  <a:srgbClr val="000000"/>
                </a:solidFill>
                <a:latin typeface="Times New Roman" panose="02020603050405020304" pitchFamily="18" charset="0"/>
                <a:cs typeface="Times New Roman" panose="02020603050405020304" pitchFamily="18" charset="0"/>
              </a:rPr>
              <a:t>діяльності фізичної </a:t>
            </a:r>
            <a:r>
              <a:rPr lang="uk-UA" sz="2200" dirty="0">
                <a:solidFill>
                  <a:srgbClr val="000000"/>
                </a:solidFill>
                <a:latin typeface="Times New Roman" panose="02020603050405020304" pitchFamily="18" charset="0"/>
                <a:cs typeface="Times New Roman" panose="02020603050405020304" pitchFamily="18" charset="0"/>
              </a:rPr>
              <a:t>особи як суб’єкта господарювання або від </a:t>
            </a:r>
            <a:r>
              <a:rPr lang="uk-UA" sz="2200" dirty="0" smtClean="0">
                <a:solidFill>
                  <a:srgbClr val="000000"/>
                </a:solidFill>
                <a:latin typeface="Times New Roman" panose="02020603050405020304" pitchFamily="18" charset="0"/>
                <a:cs typeface="Times New Roman" panose="02020603050405020304" pitchFamily="18" charset="0"/>
              </a:rPr>
              <a:t>здійснення незалежної </a:t>
            </a:r>
            <a:r>
              <a:rPr lang="uk-UA" sz="2200" dirty="0">
                <a:solidFill>
                  <a:srgbClr val="000000"/>
                </a:solidFill>
                <a:latin typeface="Times New Roman" panose="02020603050405020304" pitchFamily="18" charset="0"/>
                <a:cs typeface="Times New Roman" panose="02020603050405020304" pitchFamily="18" charset="0"/>
              </a:rPr>
              <a:t>професійної діяльності з відрахуванням </a:t>
            </a:r>
            <a:r>
              <a:rPr lang="uk-UA" sz="2200" dirty="0" smtClean="0">
                <a:solidFill>
                  <a:srgbClr val="000000"/>
                </a:solidFill>
                <a:latin typeface="Times New Roman" panose="02020603050405020304" pitchFamily="18" charset="0"/>
                <a:cs typeface="Times New Roman" panose="02020603050405020304" pitchFamily="18" charset="0"/>
              </a:rPr>
              <a:t>податків і </a:t>
            </a:r>
            <a:r>
              <a:rPr lang="uk-UA" sz="2200" dirty="0">
                <a:solidFill>
                  <a:srgbClr val="000000"/>
                </a:solidFill>
                <a:latin typeface="Times New Roman" panose="02020603050405020304" pitchFamily="18" charset="0"/>
                <a:cs typeface="Times New Roman" panose="02020603050405020304" pitchFamily="18" charset="0"/>
              </a:rPr>
              <a:t>щомісячних сукупних витрат, пов’язаних із </a:t>
            </a:r>
            <a:r>
              <a:rPr lang="uk-UA" sz="2200" dirty="0" smtClean="0">
                <a:solidFill>
                  <a:srgbClr val="000000"/>
                </a:solidFill>
                <a:latin typeface="Times New Roman" panose="02020603050405020304" pitchFamily="18" charset="0"/>
                <a:cs typeface="Times New Roman" panose="02020603050405020304" pitchFamily="18" charset="0"/>
              </a:rPr>
              <a:t>веденням господарської </a:t>
            </a:r>
            <a:r>
              <a:rPr lang="uk-UA" sz="2200" dirty="0">
                <a:solidFill>
                  <a:srgbClr val="000000"/>
                </a:solidFill>
                <a:latin typeface="Times New Roman" panose="02020603050405020304" pitchFamily="18" charset="0"/>
                <a:cs typeface="Times New Roman" panose="02020603050405020304" pitchFamily="18" charset="0"/>
              </a:rPr>
              <a:t>діяльності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накопичення на рахунках у банку (інформація </a:t>
            </a:r>
            <a:r>
              <a:rPr lang="uk-UA" sz="2200" dirty="0" smtClean="0">
                <a:solidFill>
                  <a:srgbClr val="000000"/>
                </a:solidFill>
                <a:latin typeface="Times New Roman" panose="02020603050405020304" pitchFamily="18" charset="0"/>
                <a:cs typeface="Times New Roman" panose="02020603050405020304" pitchFamily="18" charset="0"/>
              </a:rPr>
              <a:t>надається боржником </a:t>
            </a:r>
            <a:r>
              <a:rPr lang="uk-UA" sz="2200" dirty="0">
                <a:solidFill>
                  <a:srgbClr val="000000"/>
                </a:solidFill>
                <a:latin typeface="Times New Roman" panose="02020603050405020304" pitchFamily="18" charset="0"/>
                <a:cs typeface="Times New Roman" panose="02020603050405020304" pitchFamily="18" charset="0"/>
              </a:rPr>
              <a:t>- фізичною особою за бажанням);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a:t>
            </a:r>
            <a:r>
              <a:rPr lang="uk-UA" sz="2200" dirty="0">
                <a:solidFill>
                  <a:srgbClr val="000000"/>
                </a:solidFill>
                <a:latin typeface="Times New Roman" panose="02020603050405020304" pitchFamily="18" charset="0"/>
                <a:cs typeface="Times New Roman" panose="02020603050405020304" pitchFamily="18" charset="0"/>
              </a:rPr>
              <a:t>коефіцієнти, які характеризують </a:t>
            </a:r>
            <a:r>
              <a:rPr lang="uk-UA" sz="2200" dirty="0" smtClean="0">
                <a:solidFill>
                  <a:srgbClr val="000000"/>
                </a:solidFill>
                <a:latin typeface="Times New Roman" panose="02020603050405020304" pitchFamily="18" charset="0"/>
                <a:cs typeface="Times New Roman" panose="02020603050405020304" pitchFamily="18" charset="0"/>
              </a:rPr>
              <a:t>поточну платоспроможність </a:t>
            </a:r>
            <a:r>
              <a:rPr lang="uk-UA" sz="2200" dirty="0">
                <a:solidFill>
                  <a:srgbClr val="000000"/>
                </a:solidFill>
                <a:latin typeface="Times New Roman" panose="02020603050405020304" pitchFamily="18" charset="0"/>
                <a:cs typeface="Times New Roman" panose="02020603050405020304" pitchFamily="18" charset="0"/>
              </a:rPr>
              <a:t>фізичної особи–позичальника і </a:t>
            </a:r>
            <a:r>
              <a:rPr lang="uk-UA" sz="2200" dirty="0" smtClean="0">
                <a:solidFill>
                  <a:srgbClr val="000000"/>
                </a:solidFill>
                <a:latin typeface="Times New Roman" panose="02020603050405020304" pitchFamily="18" charset="0"/>
                <a:cs typeface="Times New Roman" panose="02020603050405020304" pitchFamily="18" charset="0"/>
              </a:rPr>
              <a:t>його фінансові </a:t>
            </a:r>
            <a:r>
              <a:rPr lang="uk-UA" sz="2200" dirty="0">
                <a:solidFill>
                  <a:srgbClr val="000000"/>
                </a:solidFill>
                <a:latin typeface="Times New Roman" panose="02020603050405020304" pitchFamily="18" charset="0"/>
                <a:cs typeface="Times New Roman" panose="02020603050405020304" pitchFamily="18" charset="0"/>
              </a:rPr>
              <a:t>можливості виконати зобов’язання за кредитом</a:t>
            </a:r>
            <a:r>
              <a:rPr lang="uk-UA" sz="2200" dirty="0" smtClean="0">
                <a:solidFill>
                  <a:srgbClr val="000000"/>
                </a:solidFill>
                <a:latin typeface="Times New Roman" panose="02020603050405020304" pitchFamily="18" charset="0"/>
                <a:cs typeface="Times New Roman" panose="02020603050405020304" pitchFamily="18" charset="0"/>
              </a:rPr>
              <a:t>, зокрема: співвідношення </a:t>
            </a:r>
            <a:r>
              <a:rPr lang="uk-UA" sz="2200" dirty="0">
                <a:solidFill>
                  <a:srgbClr val="000000"/>
                </a:solidFill>
                <a:latin typeface="Times New Roman" panose="02020603050405020304" pitchFamily="18" charset="0"/>
                <a:cs typeface="Times New Roman" panose="02020603050405020304" pitchFamily="18" charset="0"/>
              </a:rPr>
              <a:t>сукупних доходів і витрат боржника</a:t>
            </a:r>
            <a:r>
              <a:rPr lang="uk-UA" sz="2200" dirty="0" smtClean="0">
                <a:solidFill>
                  <a:srgbClr val="000000"/>
                </a:solidFill>
                <a:latin typeface="Times New Roman" panose="02020603050405020304" pitchFamily="18" charset="0"/>
                <a:cs typeface="Times New Roman" panose="02020603050405020304" pitchFamily="18" charset="0"/>
              </a:rPr>
              <a:t>; співвідношення </a:t>
            </a:r>
            <a:r>
              <a:rPr lang="uk-UA" sz="2200" dirty="0">
                <a:solidFill>
                  <a:srgbClr val="000000"/>
                </a:solidFill>
                <a:latin typeface="Times New Roman" panose="02020603050405020304" pitchFamily="18" charset="0"/>
                <a:cs typeface="Times New Roman" panose="02020603050405020304" pitchFamily="18" charset="0"/>
              </a:rPr>
              <a:t>обсягу боргу за кредитом до </a:t>
            </a:r>
            <a:r>
              <a:rPr lang="uk-UA" sz="2200" dirty="0" smtClean="0">
                <a:solidFill>
                  <a:srgbClr val="000000"/>
                </a:solidFill>
                <a:latin typeface="Times New Roman" panose="02020603050405020304" pitchFamily="18" charset="0"/>
                <a:cs typeface="Times New Roman" panose="02020603050405020304" pitchFamily="18" charset="0"/>
              </a:rPr>
              <a:t>вартості об’єкта </a:t>
            </a:r>
            <a:r>
              <a:rPr lang="uk-UA" sz="2200" dirty="0">
                <a:solidFill>
                  <a:srgbClr val="000000"/>
                </a:solidFill>
                <a:latin typeface="Times New Roman" panose="02020603050405020304" pitchFamily="18" charset="0"/>
                <a:cs typeface="Times New Roman" panose="02020603050405020304" pitchFamily="18" charset="0"/>
              </a:rPr>
              <a:t>кредитування</a:t>
            </a:r>
            <a:r>
              <a:rPr lang="uk-UA" sz="2200" dirty="0" smtClean="0">
                <a:solidFill>
                  <a:srgbClr val="000000"/>
                </a:solidFill>
                <a:latin typeface="Times New Roman" panose="02020603050405020304" pitchFamily="18" charset="0"/>
                <a:cs typeface="Times New Roman" panose="02020603050405020304" pitchFamily="18" charset="0"/>
              </a:rPr>
              <a:t>; співвідношення </a:t>
            </a:r>
            <a:r>
              <a:rPr lang="uk-UA" sz="2200" dirty="0">
                <a:solidFill>
                  <a:srgbClr val="000000"/>
                </a:solidFill>
                <a:latin typeface="Times New Roman" panose="02020603050405020304" pitchFamily="18" charset="0"/>
                <a:cs typeface="Times New Roman" panose="02020603050405020304" pitchFamily="18" charset="0"/>
              </a:rPr>
              <a:t>щомісячних витрат боржника </a:t>
            </a:r>
            <a:r>
              <a:rPr lang="uk-UA" sz="2200" dirty="0" smtClean="0">
                <a:solidFill>
                  <a:srgbClr val="000000"/>
                </a:solidFill>
                <a:latin typeface="Times New Roman" panose="02020603050405020304" pitchFamily="18" charset="0"/>
                <a:cs typeface="Times New Roman" panose="02020603050405020304" pitchFamily="18" charset="0"/>
              </a:rPr>
              <a:t>на обслуговування </a:t>
            </a:r>
            <a:r>
              <a:rPr lang="uk-UA" sz="2200" dirty="0">
                <a:solidFill>
                  <a:srgbClr val="000000"/>
                </a:solidFill>
                <a:latin typeface="Times New Roman" panose="02020603050405020304" pitchFamily="18" charset="0"/>
                <a:cs typeface="Times New Roman" panose="02020603050405020304" pitchFamily="18" charset="0"/>
              </a:rPr>
              <a:t>боргу до обсягу його </a:t>
            </a:r>
            <a:r>
              <a:rPr lang="uk-UA" sz="2200" dirty="0" smtClean="0">
                <a:solidFill>
                  <a:srgbClr val="000000"/>
                </a:solidFill>
                <a:latin typeface="Times New Roman" panose="02020603050405020304" pitchFamily="18" charset="0"/>
                <a:cs typeface="Times New Roman" panose="02020603050405020304" pitchFamily="18" charset="0"/>
              </a:rPr>
              <a:t>щомісячних доходів</a:t>
            </a:r>
            <a:r>
              <a:rPr lang="uk-UA" sz="2200" dirty="0">
                <a:solidFill>
                  <a:srgbClr val="0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9096214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Оптимальні значення цих коефіцієнтів банк встановлює самостійно з урахуванням виду кредиту, залежно від форми його надання, призначення, строку користування, наявності забезпечення та способу погашення.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Якісні показники: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загальний матеріальний стан клієнта (тобто наявність у власності майна, крім майна, переданого в заставу);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соціальна стабільність клієнта (тобто наявність постійної роботи, ділова репутація, сімейний стан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вік клієнта;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кредитна історія боржника.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Оцінка фінансового стану боржника - фізичної особи, яка є суб›єктом господарювання, має здійснюватися банком також з урахуванням аналізу податкової декларації, Чинне банківське законодавство визначає 5 класів боржників–фізичних осіб із відповідним діапазоном значень коефіцієнта імовірності дефолту. Банк визначає клас боржника на підставі результатів оцінки його фінансового стану відповідно до наведених характеристик, у тому числі з урахуванням </a:t>
            </a:r>
            <a:r>
              <a:rPr lang="uk-UA" sz="2200" dirty="0" err="1" smtClean="0">
                <a:solidFill>
                  <a:srgbClr val="000000"/>
                </a:solidFill>
                <a:latin typeface="Times New Roman" panose="02020603050405020304" pitchFamily="18" charset="0"/>
                <a:cs typeface="Times New Roman" panose="02020603050405020304" pitchFamily="18" charset="0"/>
              </a:rPr>
              <a:t>фактора</a:t>
            </a:r>
            <a:r>
              <a:rPr lang="uk-UA" sz="2200" dirty="0" smtClean="0">
                <a:solidFill>
                  <a:srgbClr val="000000"/>
                </a:solidFill>
                <a:latin typeface="Times New Roman" panose="02020603050405020304" pitchFamily="18" charset="0"/>
                <a:cs typeface="Times New Roman" panose="02020603050405020304" pitchFamily="18" charset="0"/>
              </a:rPr>
              <a:t> своєчасності сплати боргу з метою визначення суми резервування коштів за кредитною операцією.</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499593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6. </a:t>
            </a:r>
            <a:r>
              <a:rPr lang="ru-RU" sz="2400" b="1" dirty="0" err="1">
                <a:solidFill>
                  <a:srgbClr val="000000"/>
                </a:solidFill>
                <a:latin typeface="Times New Roman" panose="02020603050405020304" pitchFamily="18" charset="0"/>
                <a:cs typeface="Times New Roman" panose="02020603050405020304" pitchFamily="18" charset="0"/>
              </a:rPr>
              <a:t>Управління</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проблемними</a:t>
            </a:r>
            <a:r>
              <a:rPr lang="ru-RU" sz="2400" b="1" dirty="0">
                <a:solidFill>
                  <a:srgbClr val="000000"/>
                </a:solidFill>
                <a:latin typeface="Times New Roman" panose="02020603050405020304" pitchFamily="18" charset="0"/>
                <a:cs typeface="Times New Roman" panose="02020603050405020304" pitchFamily="18" charset="0"/>
              </a:rPr>
              <a:t> кредитами </a:t>
            </a:r>
            <a:r>
              <a:rPr lang="ru-RU" sz="2400" b="1" dirty="0" smtClean="0">
                <a:solidFill>
                  <a:srgbClr val="000000"/>
                </a:solidFill>
                <a:latin typeface="Times New Roman" panose="02020603050405020304" pitchFamily="18" charset="0"/>
                <a:cs typeface="Times New Roman" panose="02020603050405020304" pitchFamily="18" charset="0"/>
              </a:rPr>
              <a:t>банку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Непрацюючі кредити (</a:t>
            </a:r>
            <a:r>
              <a:rPr lang="en-US" sz="2200" dirty="0" smtClean="0">
                <a:solidFill>
                  <a:srgbClr val="000000"/>
                </a:solidFill>
                <a:latin typeface="Times New Roman" panose="02020603050405020304" pitchFamily="18" charset="0"/>
                <a:cs typeface="Times New Roman" panose="02020603050405020304" pitchFamily="18" charset="0"/>
              </a:rPr>
              <a:t>NPLs) </a:t>
            </a:r>
            <a:r>
              <a:rPr lang="uk-UA" sz="2200" dirty="0" smtClean="0">
                <a:solidFill>
                  <a:srgbClr val="000000"/>
                </a:solidFill>
                <a:latin typeface="Times New Roman" panose="02020603050405020304" pitchFamily="18" charset="0"/>
                <a:cs typeface="Times New Roman" panose="02020603050405020304" pitchFamily="18" charset="0"/>
              </a:rPr>
              <a:t>входять до числа найбільш системних </a:t>
            </a:r>
            <a:r>
              <a:rPr lang="uk-UA" sz="2200" dirty="0">
                <a:solidFill>
                  <a:srgbClr val="000000"/>
                </a:solidFill>
                <a:latin typeface="Times New Roman" panose="02020603050405020304" pitchFamily="18" charset="0"/>
                <a:cs typeface="Times New Roman" panose="02020603050405020304" pitchFamily="18" charset="0"/>
              </a:rPr>
              <a:t>порушень договірних відносин. Вони </a:t>
            </a:r>
            <a:r>
              <a:rPr lang="uk-UA" sz="2200" dirty="0" smtClean="0">
                <a:solidFill>
                  <a:srgbClr val="000000"/>
                </a:solidFill>
                <a:latin typeface="Times New Roman" panose="02020603050405020304" pitchFamily="18" charset="0"/>
                <a:cs typeface="Times New Roman" panose="02020603050405020304" pitchFamily="18" charset="0"/>
              </a:rPr>
              <a:t>впливають на </a:t>
            </a:r>
            <a:r>
              <a:rPr lang="uk-UA" sz="2200" dirty="0">
                <a:solidFill>
                  <a:srgbClr val="000000"/>
                </a:solidFill>
                <a:latin typeface="Times New Roman" panose="02020603050405020304" pitchFamily="18" charset="0"/>
                <a:cs typeface="Times New Roman" panose="02020603050405020304" pitchFamily="18" charset="0"/>
              </a:rPr>
              <a:t>економіку шляхом нераціонального розподілу кредитів </a:t>
            </a:r>
            <a:r>
              <a:rPr lang="uk-UA" sz="2200" dirty="0" smtClean="0">
                <a:solidFill>
                  <a:srgbClr val="000000"/>
                </a:solidFill>
                <a:latin typeface="Times New Roman" panose="02020603050405020304" pitchFamily="18" charset="0"/>
                <a:cs typeface="Times New Roman" panose="02020603050405020304" pitchFamily="18" charset="0"/>
              </a:rPr>
              <a:t>та зниження </a:t>
            </a:r>
            <a:r>
              <a:rPr lang="uk-UA" sz="2200" dirty="0">
                <a:solidFill>
                  <a:srgbClr val="000000"/>
                </a:solidFill>
                <a:latin typeface="Times New Roman" panose="02020603050405020304" pitchFamily="18" charset="0"/>
                <a:cs typeface="Times New Roman" panose="02020603050405020304" pitchFamily="18" charset="0"/>
              </a:rPr>
              <a:t>довіри учасників ринку, що в кінцевому </a:t>
            </a:r>
            <a:r>
              <a:rPr lang="uk-UA" sz="2200" dirty="0" smtClean="0">
                <a:solidFill>
                  <a:srgbClr val="000000"/>
                </a:solidFill>
                <a:latin typeface="Times New Roman" panose="02020603050405020304" pitchFamily="18" charset="0"/>
                <a:cs typeface="Times New Roman" panose="02020603050405020304" pitchFamily="18" charset="0"/>
              </a:rPr>
              <a:t>підсумку уповільнює </a:t>
            </a:r>
            <a:r>
              <a:rPr lang="uk-UA" sz="2200" dirty="0">
                <a:solidFill>
                  <a:srgbClr val="000000"/>
                </a:solidFill>
                <a:latin typeface="Times New Roman" panose="02020603050405020304" pitchFamily="18" charset="0"/>
                <a:cs typeface="Times New Roman" panose="02020603050405020304" pitchFamily="18" charset="0"/>
              </a:rPr>
              <a:t>зростання економіки 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Згідно </a:t>
            </a:r>
            <a:r>
              <a:rPr lang="uk-UA" sz="2200" dirty="0">
                <a:solidFill>
                  <a:srgbClr val="000000"/>
                </a:solidFill>
                <a:latin typeface="Times New Roman" panose="02020603050405020304" pitchFamily="18" charset="0"/>
                <a:cs typeface="Times New Roman" panose="02020603050405020304" pitchFamily="18" charset="0"/>
              </a:rPr>
              <a:t>з класифікацією НБУ, непрацюючий </a:t>
            </a:r>
            <a:r>
              <a:rPr lang="uk-UA" sz="2200" dirty="0" smtClean="0">
                <a:solidFill>
                  <a:srgbClr val="000000"/>
                </a:solidFill>
                <a:latin typeface="Times New Roman" panose="02020603050405020304" pitchFamily="18" charset="0"/>
                <a:cs typeface="Times New Roman" panose="02020603050405020304" pitchFamily="18" charset="0"/>
              </a:rPr>
              <a:t>кредит (</a:t>
            </a:r>
            <a:r>
              <a:rPr lang="en-US" sz="2200" dirty="0">
                <a:solidFill>
                  <a:srgbClr val="000000"/>
                </a:solidFill>
                <a:latin typeface="Times New Roman" panose="02020603050405020304" pitchFamily="18" charset="0"/>
                <a:cs typeface="Times New Roman" panose="02020603050405020304" pitchFamily="18" charset="0"/>
              </a:rPr>
              <a:t>NPL) – </a:t>
            </a:r>
            <a:r>
              <a:rPr lang="uk-UA" sz="2200" dirty="0">
                <a:solidFill>
                  <a:srgbClr val="000000"/>
                </a:solidFill>
                <a:latin typeface="Times New Roman" panose="02020603050405020304" pitchFamily="18" charset="0"/>
                <a:cs typeface="Times New Roman" panose="02020603050405020304" pitchFamily="18" charset="0"/>
              </a:rPr>
              <a:t>це актив, за яким прострочення погашення </a:t>
            </a:r>
            <a:r>
              <a:rPr lang="uk-UA" sz="2200" dirty="0" smtClean="0">
                <a:solidFill>
                  <a:srgbClr val="000000"/>
                </a:solidFill>
                <a:latin typeface="Times New Roman" panose="02020603050405020304" pitchFamily="18" charset="0"/>
                <a:cs typeface="Times New Roman" panose="02020603050405020304" pitchFamily="18" charset="0"/>
              </a:rPr>
              <a:t>боргу перевищує </a:t>
            </a:r>
            <a:r>
              <a:rPr lang="uk-UA" sz="2200" dirty="0">
                <a:solidFill>
                  <a:srgbClr val="000000"/>
                </a:solidFill>
                <a:latin typeface="Times New Roman" panose="02020603050405020304" pitchFamily="18" charset="0"/>
                <a:cs typeface="Times New Roman" panose="02020603050405020304" pitchFamily="18" charset="0"/>
              </a:rPr>
              <a:t>90 днів (30 днів для банків-боржників) або за </a:t>
            </a:r>
            <a:r>
              <a:rPr lang="uk-UA" sz="2200" dirty="0" smtClean="0">
                <a:solidFill>
                  <a:srgbClr val="000000"/>
                </a:solidFill>
                <a:latin typeface="Times New Roman" panose="02020603050405020304" pitchFamily="18" charset="0"/>
                <a:cs typeface="Times New Roman" panose="02020603050405020304" pitchFamily="18" charset="0"/>
              </a:rPr>
              <a:t>яким боржник </a:t>
            </a:r>
            <a:r>
              <a:rPr lang="uk-UA" sz="2200" dirty="0">
                <a:solidFill>
                  <a:srgbClr val="000000"/>
                </a:solidFill>
                <a:latin typeface="Times New Roman" panose="02020603050405020304" pitchFamily="18" charset="0"/>
                <a:cs typeface="Times New Roman" panose="02020603050405020304" pitchFamily="18" charset="0"/>
              </a:rPr>
              <a:t>неспроможний забезпечити виконання </a:t>
            </a:r>
            <a:r>
              <a:rPr lang="uk-UA" sz="2200" dirty="0" smtClean="0">
                <a:solidFill>
                  <a:srgbClr val="000000"/>
                </a:solidFill>
                <a:latin typeface="Times New Roman" panose="02020603050405020304" pitchFamily="18" charset="0"/>
                <a:cs typeface="Times New Roman" panose="02020603050405020304" pitchFamily="18" charset="0"/>
              </a:rPr>
              <a:t>зобов’язань без </a:t>
            </a:r>
            <a:r>
              <a:rPr lang="uk-UA" sz="2200" dirty="0">
                <a:solidFill>
                  <a:srgbClr val="000000"/>
                </a:solidFill>
                <a:latin typeface="Times New Roman" panose="02020603050405020304" pitchFamily="18" charset="0"/>
                <a:cs typeface="Times New Roman" panose="02020603050405020304" pitchFamily="18" charset="0"/>
              </a:rPr>
              <a:t>стягнення забезпечення. Це визначення </a:t>
            </a:r>
            <a:r>
              <a:rPr lang="uk-UA" sz="2200" dirty="0" smtClean="0">
                <a:solidFill>
                  <a:srgbClr val="000000"/>
                </a:solidFill>
                <a:latin typeface="Times New Roman" panose="02020603050405020304" pitchFamily="18" charset="0"/>
                <a:cs typeface="Times New Roman" panose="02020603050405020304" pitchFamily="18" charset="0"/>
              </a:rPr>
              <a:t>відповідає рекомендаціям </a:t>
            </a:r>
            <a:r>
              <a:rPr lang="uk-UA" sz="2200" dirty="0">
                <a:solidFill>
                  <a:srgbClr val="000000"/>
                </a:solidFill>
                <a:latin typeface="Times New Roman" panose="02020603050405020304" pitchFamily="18" charset="0"/>
                <a:cs typeface="Times New Roman" panose="02020603050405020304" pitchFamily="18" charset="0"/>
              </a:rPr>
              <a:t>Міжнародного валютного фонду </a:t>
            </a:r>
            <a:r>
              <a:rPr lang="uk-UA" sz="2200" dirty="0" smtClean="0">
                <a:solidFill>
                  <a:srgbClr val="000000"/>
                </a:solidFill>
                <a:latin typeface="Times New Roman" panose="02020603050405020304" pitchFamily="18" charset="0"/>
                <a:cs typeface="Times New Roman" panose="02020603050405020304" pitchFamily="18" charset="0"/>
              </a:rPr>
              <a:t>щодо врегулювання </a:t>
            </a:r>
            <a:r>
              <a:rPr lang="uk-UA" sz="2200" dirty="0">
                <a:solidFill>
                  <a:srgbClr val="000000"/>
                </a:solidFill>
                <a:latin typeface="Times New Roman" panose="02020603050405020304" pitchFamily="18" charset="0"/>
                <a:cs typeface="Times New Roman" panose="02020603050405020304" pitchFamily="18" charset="0"/>
              </a:rPr>
              <a:t>питань </a:t>
            </a:r>
            <a:r>
              <a:rPr lang="en-US" sz="2200" dirty="0">
                <a:solidFill>
                  <a:srgbClr val="000000"/>
                </a:solidFill>
                <a:latin typeface="Times New Roman" panose="02020603050405020304" pitchFamily="18" charset="0"/>
                <a:cs typeface="Times New Roman" panose="02020603050405020304" pitchFamily="18" charset="0"/>
              </a:rPr>
              <a:t>NPLs</a:t>
            </a:r>
            <a:r>
              <a:rPr lang="en-US" sz="2200" dirty="0" smtClean="0">
                <a:solidFill>
                  <a:srgbClr val="000000"/>
                </a:solidFill>
                <a:latin typeface="Times New Roman" panose="02020603050405020304" pitchFamily="18" charset="0"/>
                <a:cs typeface="Times New Roman" panose="02020603050405020304" pitchFamily="18" charset="0"/>
              </a:rPr>
              <a:t>.</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У </a:t>
            </a:r>
            <a:r>
              <a:rPr lang="ru-RU" sz="2200" dirty="0" err="1">
                <a:solidFill>
                  <a:srgbClr val="000000"/>
                </a:solidFill>
                <a:latin typeface="Times New Roman" panose="02020603050405020304" pitchFamily="18" charset="0"/>
                <a:cs typeface="Times New Roman" panose="02020603050405020304" pitchFamily="18" charset="0"/>
              </a:rPr>
              <a:t>вітчизняній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практиці</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непрацюючих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кредитів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відносять</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сумнівні</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безнадійні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Поряд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недіючими</a:t>
            </a:r>
            <a:r>
              <a:rPr lang="ru-RU" sz="2200" dirty="0" smtClean="0">
                <a:solidFill>
                  <a:srgbClr val="000000"/>
                </a:solidFill>
                <a:latin typeface="Times New Roman" panose="02020603050405020304" pitchFamily="18" charset="0"/>
                <a:cs typeface="Times New Roman" panose="02020603050405020304" pitchFamily="18" charset="0"/>
              </a:rPr>
              <a:t> кредитами </a:t>
            </a:r>
            <a:r>
              <a:rPr lang="ru-RU" sz="2200" dirty="0" err="1">
                <a:solidFill>
                  <a:srgbClr val="000000"/>
                </a:solidFill>
                <a:latin typeface="Times New Roman" panose="02020603050405020304" pitchFamily="18" charset="0"/>
                <a:cs typeface="Times New Roman" panose="02020603050405020304" pitchFamily="18" charset="0"/>
              </a:rPr>
              <a:t>виділяють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також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поняття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проблемні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до складу </a:t>
            </a:r>
            <a:r>
              <a:rPr lang="ru-RU" sz="2200" dirty="0" err="1">
                <a:solidFill>
                  <a:srgbClr val="000000"/>
                </a:solidFill>
                <a:latin typeface="Times New Roman" panose="02020603050405020304" pitchFamily="18" charset="0"/>
                <a:cs typeface="Times New Roman" panose="02020603050405020304" pitchFamily="18" charset="0"/>
              </a:rPr>
              <a:t>яких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включають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прострочені</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сумнівні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Фактично</a:t>
            </a:r>
            <a:r>
              <a:rPr lang="ru-RU" sz="2200" dirty="0" smtClean="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проблемних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відносять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усю</a:t>
            </a:r>
            <a:r>
              <a:rPr lang="ru-RU" sz="2200" dirty="0">
                <a:solidFill>
                  <a:srgbClr val="000000"/>
                </a:solidFill>
                <a:latin typeface="Times New Roman" panose="02020603050405020304" pitchFamily="18" charset="0"/>
                <a:cs typeface="Times New Roman" panose="02020603050405020304" pitchFamily="18" charset="0"/>
              </a:rPr>
              <a:t> суму </a:t>
            </a:r>
            <a:r>
              <a:rPr lang="ru-RU" sz="2200" dirty="0" err="1" smtClean="0">
                <a:solidFill>
                  <a:srgbClr val="000000"/>
                </a:solidFill>
                <a:latin typeface="Times New Roman" panose="02020603050405020304" pitchFamily="18" charset="0"/>
                <a:cs typeface="Times New Roman" panose="02020603050405020304" pitchFamily="18" charset="0"/>
              </a:rPr>
              <a:t>прострочених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платежів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за кредитом.</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22625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Законодавчо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встановлені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види кредит-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них операцій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363730" y="725185"/>
            <a:ext cx="5503770" cy="5648455"/>
          </a:xfrm>
          <a:prstGeom prst="rect">
            <a:avLst/>
          </a:prstGeom>
        </p:spPr>
      </p:pic>
    </p:spTree>
    <p:extLst>
      <p:ext uri="{BB962C8B-B14F-4D97-AF65-F5344CB8AC3E}">
        <p14:creationId xmlns:p14="http://schemas.microsoft.com/office/powerpoint/2010/main" val="233316122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Висока частка </a:t>
            </a:r>
            <a:r>
              <a:rPr lang="uk-UA" sz="2200" dirty="0" err="1" smtClean="0">
                <a:solidFill>
                  <a:srgbClr val="000000"/>
                </a:solidFill>
                <a:latin typeface="Times New Roman" panose="02020603050405020304" pitchFamily="18" charset="0"/>
                <a:cs typeface="Times New Roman" panose="02020603050405020304" pitchFamily="18" charset="0"/>
              </a:rPr>
              <a:t>NPLs</a:t>
            </a:r>
            <a:r>
              <a:rPr lang="uk-UA" sz="2200" dirty="0" smtClean="0">
                <a:solidFill>
                  <a:srgbClr val="000000"/>
                </a:solidFill>
                <a:latin typeface="Times New Roman" panose="02020603050405020304" pitchFamily="18" charset="0"/>
                <a:cs typeface="Times New Roman" panose="02020603050405020304" pitchFamily="18" charset="0"/>
              </a:rPr>
              <a:t> – результат кредитної експансії минулих років, коли стандарти оцінювання платоспроможності позичальників були низькими, а права кредиторів недостатньо захищеними.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 Україні досить великий ринок NPL, який виник у результаті проведення експансіоністської кредитної політики в той час, коли стандарти оцінювання платоспроможності позичальників були низькими, а права кредиторів недостатньо захищені. Обсяг NPL різко зріс у 2008 році та у 2015-2017 роках внаслідок: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девальвації національної валюти;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спаду економіки;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окупації частини території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виведення неплатоспроможних банків з ринку та націоналізації «Приватбанку»;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практика кредитування пов’язаних осіб, що припинили обслуговувати кредити під час кризи;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впровадження нового підходу для визначення </a:t>
            </a:r>
            <a:r>
              <a:rPr lang="uk-UA" sz="2200" dirty="0" err="1" smtClean="0">
                <a:solidFill>
                  <a:srgbClr val="000000"/>
                </a:solidFill>
                <a:latin typeface="Times New Roman" panose="02020603050405020304" pitchFamily="18" charset="0"/>
                <a:cs typeface="Times New Roman" panose="02020603050405020304" pitchFamily="18" charset="0"/>
              </a:rPr>
              <a:t>NPLs</a:t>
            </a:r>
            <a:r>
              <a:rPr lang="uk-UA" sz="2200" dirty="0" smtClean="0">
                <a:solidFill>
                  <a:srgbClr val="000000"/>
                </a:solidFill>
                <a:latin typeface="Times New Roman" panose="02020603050405020304" pitchFamily="18" charset="0"/>
                <a:cs typeface="Times New Roman" panose="02020603050405020304" pitchFamily="18" charset="0"/>
              </a:rPr>
              <a:t>, тощо.</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924968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Повномасштабне </a:t>
            </a:r>
            <a:r>
              <a:rPr lang="uk-UA" sz="2200" dirty="0">
                <a:solidFill>
                  <a:srgbClr val="000000"/>
                </a:solidFill>
                <a:latin typeface="Times New Roman" panose="02020603050405020304" pitchFamily="18" charset="0"/>
                <a:cs typeface="Times New Roman" panose="02020603050405020304" pitchFamily="18" charset="0"/>
              </a:rPr>
              <a:t>військове вторгнення </a:t>
            </a:r>
            <a:r>
              <a:rPr lang="uk-UA" sz="2200" dirty="0" err="1">
                <a:solidFill>
                  <a:srgbClr val="000000"/>
                </a:solidFill>
                <a:latin typeface="Times New Roman" panose="02020603050405020304" pitchFamily="18" charset="0"/>
                <a:cs typeface="Times New Roman" panose="02020603050405020304" pitchFamily="18" charset="0"/>
              </a:rPr>
              <a:t>росії</a:t>
            </a:r>
            <a:r>
              <a:rPr lang="uk-UA" sz="2200" dirty="0">
                <a:solidFill>
                  <a:srgbClr val="000000"/>
                </a:solidFill>
                <a:latin typeface="Times New Roman" panose="02020603050405020304" pitchFamily="18" charset="0"/>
                <a:cs typeface="Times New Roman" panose="02020603050405020304" pitchFamily="18" charset="0"/>
              </a:rPr>
              <a:t> в Україну переломило тенденцію до поступового скорочення частки непрацюючих кредитів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яке тривало з 2018 року. За січень-лютий 2022 року рівень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у банківській системі скоротився з 27.2% до 26.7%. У березні-травні 2022 року частка непрацюючих кредитів залишилася майже незмінною зокрема через регуляторні пом’якшення у частині оцінки кредитного ризику. Однак глибока економічна криза матиме наслідком погіршення якості кредитного портфеля банків. Починаючи з червня 2022 року банки розпочали поступове визнання </a:t>
            </a:r>
            <a:r>
              <a:rPr lang="en-US" sz="2200" dirty="0">
                <a:solidFill>
                  <a:srgbClr val="000000"/>
                </a:solidFill>
                <a:latin typeface="Times New Roman" panose="02020603050405020304" pitchFamily="18" charset="0"/>
                <a:cs typeface="Times New Roman" panose="02020603050405020304" pitchFamily="18" charset="0"/>
              </a:rPr>
              <a:t>NPL.</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2021 році в результаті списання банками зарезервованих непрацюючих кредитів та активізації кредитування відбулося найсуттєвіше за останні роки зниження частки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та покращення якості кредитних портфелів за усіма групами банків. Зокрема, у банків з іноземним капіталом та у банків з приватним капіталом частка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вже скоротилася нижче рівня 10%.</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Державні </a:t>
            </a:r>
            <a:r>
              <a:rPr lang="uk-UA" sz="2200" dirty="0">
                <a:solidFill>
                  <a:srgbClr val="000000"/>
                </a:solidFill>
                <a:latin typeface="Times New Roman" panose="02020603050405020304" pitchFamily="18" charset="0"/>
                <a:cs typeface="Times New Roman" panose="02020603050405020304" pitchFamily="18" charset="0"/>
              </a:rPr>
              <a:t>банки з 1 січня 2021 року до 1 березня 2022 року скоротили обсяг непрацюючих кредитів найбільше: на них припадало майже дві третини від загального скорочення за банківським сектором. В результаті частка непрацюючих кредитів у державних банках за цей період знизилась з 57.4% до 46.4%. Проте, частки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все </a:t>
            </a:r>
            <a:r>
              <a:rPr lang="uk-UA" sz="2200" dirty="0" smtClean="0">
                <a:solidFill>
                  <a:srgbClr val="000000"/>
                </a:solidFill>
                <a:latin typeface="Times New Roman" panose="02020603050405020304" pitchFamily="18" charset="0"/>
                <a:cs typeface="Times New Roman" panose="02020603050405020304" pitchFamily="18" charset="0"/>
              </a:rPr>
              <a:t>ще</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849173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залишається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тягарем</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держбанків</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яких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досі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сконцентровано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близько</a:t>
            </a:r>
            <a:r>
              <a:rPr lang="ru-RU" sz="2200" dirty="0">
                <a:solidFill>
                  <a:srgbClr val="000000"/>
                </a:solidFill>
                <a:latin typeface="Times New Roman" panose="02020603050405020304" pitchFamily="18" charset="0"/>
                <a:cs typeface="Times New Roman" panose="02020603050405020304" pitchFamily="18" charset="0"/>
              </a:rPr>
              <a:t> 80% NPL сектору (</a:t>
            </a:r>
            <a:r>
              <a:rPr lang="ru-RU" sz="2200" dirty="0" err="1">
                <a:solidFill>
                  <a:srgbClr val="000000"/>
                </a:solidFill>
                <a:latin typeface="Times New Roman" panose="02020603050405020304" pitchFamily="18" charset="0"/>
                <a:cs typeface="Times New Roman" panose="02020603050405020304" pitchFamily="18" charset="0"/>
              </a:rPr>
              <a:t>близько</a:t>
            </a:r>
            <a:r>
              <a:rPr lang="ru-RU" sz="2200" dirty="0">
                <a:solidFill>
                  <a:srgbClr val="000000"/>
                </a:solidFill>
                <a:latin typeface="Times New Roman" panose="02020603050405020304" pitchFamily="18" charset="0"/>
                <a:cs typeface="Times New Roman" panose="02020603050405020304" pitchFamily="18" charset="0"/>
              </a:rPr>
              <a:t> 60% </a:t>
            </a:r>
            <a:r>
              <a:rPr lang="ru-RU" sz="2200" dirty="0" err="1">
                <a:solidFill>
                  <a:srgbClr val="000000"/>
                </a:solidFill>
                <a:latin typeface="Times New Roman" panose="02020603050405020304" pitchFamily="18" charset="0"/>
                <a:cs typeface="Times New Roman" panose="02020603050405020304" pitchFamily="18" charset="0"/>
              </a:rPr>
              <a:t>припадає</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ПриватБанк</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Висока </a:t>
            </a:r>
            <a:r>
              <a:rPr lang="uk-UA" sz="2200" dirty="0">
                <a:solidFill>
                  <a:srgbClr val="000000"/>
                </a:solidFill>
                <a:latin typeface="Times New Roman" panose="02020603050405020304" pitchFamily="18" charset="0"/>
                <a:cs typeface="Times New Roman" panose="02020603050405020304" pitchFamily="18" charset="0"/>
              </a:rPr>
              <a:t>частка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до початку війни – це перш за все результат кредитної експансії минулих років, коли стандарти оцінювання платоспроможності позичальників були низькими, а права кредиторів недостатньо захищеними. Інша вагома причина – практика кредитування пов’язаних осіб, що припинили обслуговувати кредити під час кризи.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Повномасштабна війна очікувано призведе до суттєвого погіршення платоспроможності позичальників, а отже – до зростання втрат від кредитного ризику та частки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Своєчасна оцінка банком кредитного ризику та проведення виважених реструктуризацій за потреби – запорука подальшої стійкості банків.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Робота </a:t>
            </a:r>
            <a:r>
              <a:rPr lang="uk-UA" sz="2200" dirty="0">
                <a:solidFill>
                  <a:srgbClr val="000000"/>
                </a:solidFill>
                <a:latin typeface="Times New Roman" panose="02020603050405020304" pitchFamily="18" charset="0"/>
                <a:cs typeface="Times New Roman" panose="02020603050405020304" pitchFamily="18" charset="0"/>
              </a:rPr>
              <a:t>із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що виникнуть під час поточної кризи, триватиме після завершення її глибокої фази. Зокрема банки матимуть актуалізувати стратегії скорочення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після припинення чи скасування воєнного стану. Це стосується і актуалізації планів зі зниження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державних банків, ухвалених Радою з фінансової стабільності. Це є необхідною передумовою для підвищення їх інвестиційної привабливості у майбутньому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592368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До основних методів, які можуть застосовуватися банками щодо повернення наданих кредитних коштів, слід віднести: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реабілітацію проблемної заборгованості – розробку спільного з позичальником плану заходів щодо повернення кредиту;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ліквідацію проблемної заборгованості – повернення кредиту за допомогою використання заходів правового характеру, тобто стягнення заборгованості через звернення до суду, виконання судового рішення на користь банку або банкрутство позичальника.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 оновлених (реабілітованих) проблемних кредитів належать ті проблемні кредити, до яких уже були застосовані інструменти впливу та проведено переоформлення кредитних договорів: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реструктуризовані</a:t>
            </a:r>
            <a:r>
              <a:rPr lang="uk-UA" sz="2200" dirty="0">
                <a:solidFill>
                  <a:srgbClr val="000000"/>
                </a:solidFill>
                <a:latin typeface="Times New Roman" panose="02020603050405020304" pitchFamily="18" charset="0"/>
                <a:cs typeface="Times New Roman" panose="02020603050405020304" pitchFamily="18" charset="0"/>
              </a:rPr>
              <a:t> кредити - кредити, за </a:t>
            </a:r>
            <a:r>
              <a:rPr lang="uk-UA" sz="2200" dirty="0" smtClean="0">
                <a:solidFill>
                  <a:srgbClr val="000000"/>
                </a:solidFill>
                <a:latin typeface="Times New Roman" panose="02020603050405020304" pitchFamily="18" charset="0"/>
                <a:cs typeface="Times New Roman" panose="02020603050405020304" pitchFamily="18" charset="0"/>
              </a:rPr>
              <a:t>якими змінено </a:t>
            </a:r>
            <a:r>
              <a:rPr lang="uk-UA" sz="2200" dirty="0">
                <a:solidFill>
                  <a:srgbClr val="000000"/>
                </a:solidFill>
                <a:latin typeface="Times New Roman" panose="02020603050405020304" pitchFamily="18" charset="0"/>
                <a:cs typeface="Times New Roman" panose="02020603050405020304" pitchFamily="18" charset="0"/>
              </a:rPr>
              <a:t>умови повернення, відповідно до яких </a:t>
            </a:r>
            <a:r>
              <a:rPr lang="uk-UA" sz="2200" dirty="0" smtClean="0">
                <a:solidFill>
                  <a:srgbClr val="000000"/>
                </a:solidFill>
                <a:latin typeface="Times New Roman" panose="02020603050405020304" pitchFamily="18" charset="0"/>
                <a:cs typeface="Times New Roman" panose="02020603050405020304" pitchFamily="18" charset="0"/>
              </a:rPr>
              <a:t>позичальнику тимчасово </a:t>
            </a:r>
            <a:r>
              <a:rPr lang="uk-UA" sz="2200" dirty="0">
                <a:solidFill>
                  <a:srgbClr val="000000"/>
                </a:solidFill>
                <a:latin typeface="Times New Roman" panose="02020603050405020304" pitchFamily="18" charset="0"/>
                <a:cs typeface="Times New Roman" panose="02020603050405020304" pitchFamily="18" charset="0"/>
              </a:rPr>
              <a:t>надаються пільгові умови погашення;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рефінансовані кредити - погашення взятих </a:t>
            </a:r>
            <a:r>
              <a:rPr lang="uk-UA" sz="2200" dirty="0" smtClean="0">
                <a:solidFill>
                  <a:srgbClr val="000000"/>
                </a:solidFill>
                <a:latin typeface="Times New Roman" panose="02020603050405020304" pitchFamily="18" charset="0"/>
                <a:cs typeface="Times New Roman" panose="02020603050405020304" pitchFamily="18" charset="0"/>
              </a:rPr>
              <a:t>раніше кредитних </a:t>
            </a:r>
            <a:r>
              <a:rPr lang="uk-UA" sz="2200" dirty="0">
                <a:solidFill>
                  <a:srgbClr val="000000"/>
                </a:solidFill>
                <a:latin typeface="Times New Roman" panose="02020603050405020304" pitchFamily="18" charset="0"/>
                <a:cs typeface="Times New Roman" panose="02020603050405020304" pitchFamily="18" charset="0"/>
              </a:rPr>
              <a:t>зобов’язань шляхом оформлення нового кредиту.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142722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первісним кредитним договором шляхом укладання </a:t>
            </a:r>
            <a:r>
              <a:rPr lang="uk-UA" sz="2200" dirty="0" smtClean="0">
                <a:solidFill>
                  <a:srgbClr val="000000"/>
                </a:solidFill>
                <a:latin typeface="Times New Roman" panose="02020603050405020304" pitchFamily="18" charset="0"/>
                <a:cs typeface="Times New Roman" panose="02020603050405020304" pitchFamily="18" charset="0"/>
              </a:rPr>
              <a:t>додаткової </a:t>
            </a:r>
            <a:r>
              <a:rPr lang="uk-UA" sz="2200" dirty="0">
                <a:solidFill>
                  <a:srgbClr val="000000"/>
                </a:solidFill>
                <a:latin typeface="Times New Roman" panose="02020603050405020304" pitchFamily="18" charset="0"/>
                <a:cs typeface="Times New Roman" panose="02020603050405020304" pitchFamily="18" charset="0"/>
              </a:rPr>
              <a:t>угоди, у зв’язку з фінансовими труднощами боржника (</a:t>
            </a:r>
            <a:r>
              <a:rPr lang="uk-UA" sz="2200" dirty="0" smtClean="0">
                <a:solidFill>
                  <a:srgbClr val="000000"/>
                </a:solidFill>
                <a:latin typeface="Times New Roman" panose="02020603050405020304" pitchFamily="18" charset="0"/>
                <a:cs typeface="Times New Roman" panose="02020603050405020304" pitchFamily="18" charset="0"/>
              </a:rPr>
              <a:t>за визначенням </a:t>
            </a:r>
            <a:r>
              <a:rPr lang="uk-UA" sz="2200" dirty="0">
                <a:solidFill>
                  <a:srgbClr val="000000"/>
                </a:solidFill>
                <a:latin typeface="Times New Roman" panose="02020603050405020304" pitchFamily="18" charset="0"/>
                <a:cs typeface="Times New Roman" panose="02020603050405020304" pitchFamily="18" charset="0"/>
              </a:rPr>
              <a:t>банку) і необхідністю створення </a:t>
            </a:r>
            <a:r>
              <a:rPr lang="uk-UA" sz="2200" dirty="0" smtClean="0">
                <a:solidFill>
                  <a:srgbClr val="000000"/>
                </a:solidFill>
                <a:latin typeface="Times New Roman" panose="02020603050405020304" pitchFamily="18" charset="0"/>
                <a:cs typeface="Times New Roman" panose="02020603050405020304" pitchFamily="18" charset="0"/>
              </a:rPr>
              <a:t>сприятливих умов </a:t>
            </a:r>
            <a:r>
              <a:rPr lang="uk-UA" sz="2200" dirty="0">
                <a:solidFill>
                  <a:srgbClr val="000000"/>
                </a:solidFill>
                <a:latin typeface="Times New Roman" panose="02020603050405020304" pitchFamily="18" charset="0"/>
                <a:cs typeface="Times New Roman" panose="02020603050405020304" pitchFamily="18" charset="0"/>
              </a:rPr>
              <a:t>для виконання ним зобов’язань за активом: зміна </a:t>
            </a:r>
            <a:r>
              <a:rPr lang="uk-UA" sz="2200" dirty="0" smtClean="0">
                <a:solidFill>
                  <a:srgbClr val="000000"/>
                </a:solidFill>
                <a:latin typeface="Times New Roman" panose="02020603050405020304" pitchFamily="18" charset="0"/>
                <a:cs typeface="Times New Roman" panose="02020603050405020304" pitchFamily="18" charset="0"/>
              </a:rPr>
              <a:t>відсоткової </a:t>
            </a:r>
            <a:r>
              <a:rPr lang="uk-UA" sz="2200" dirty="0">
                <a:solidFill>
                  <a:srgbClr val="000000"/>
                </a:solidFill>
                <a:latin typeface="Times New Roman" panose="02020603050405020304" pitchFamily="18" charset="0"/>
                <a:cs typeface="Times New Roman" panose="02020603050405020304" pitchFamily="18" charset="0"/>
              </a:rPr>
              <a:t>ставки; скасування (повністю або частково) </a:t>
            </a:r>
            <a:r>
              <a:rPr lang="uk-UA" sz="2200" dirty="0" smtClean="0">
                <a:solidFill>
                  <a:srgbClr val="000000"/>
                </a:solidFill>
                <a:latin typeface="Times New Roman" panose="02020603050405020304" pitchFamily="18" charset="0"/>
                <a:cs typeface="Times New Roman" panose="02020603050405020304" pitchFamily="18" charset="0"/>
              </a:rPr>
              <a:t>нарахованих і </a:t>
            </a:r>
            <a:r>
              <a:rPr lang="uk-UA" sz="2200" dirty="0">
                <a:solidFill>
                  <a:srgbClr val="000000"/>
                </a:solidFill>
                <a:latin typeface="Times New Roman" panose="02020603050405020304" pitchFamily="18" charset="0"/>
                <a:cs typeface="Times New Roman" panose="02020603050405020304" pitchFamily="18" charset="0"/>
              </a:rPr>
              <a:t>несплачених боржником фінансових санкцій (штрафу, пені</a:t>
            </a:r>
            <a:r>
              <a:rPr lang="uk-UA" sz="2200" dirty="0" smtClean="0">
                <a:solidFill>
                  <a:srgbClr val="000000"/>
                </a:solidFill>
                <a:latin typeface="Times New Roman" panose="02020603050405020304" pitchFamily="18" charset="0"/>
                <a:cs typeface="Times New Roman" panose="02020603050405020304" pitchFamily="18" charset="0"/>
              </a:rPr>
              <a:t>, неустойки</a:t>
            </a:r>
            <a:r>
              <a:rPr lang="uk-UA" sz="2200" dirty="0">
                <a:solidFill>
                  <a:srgbClr val="000000"/>
                </a:solidFill>
                <a:latin typeface="Times New Roman" panose="02020603050405020304" pitchFamily="18" charset="0"/>
                <a:cs typeface="Times New Roman" panose="02020603050405020304" pitchFamily="18" charset="0"/>
              </a:rPr>
              <a:t>); зміна графіка погашення боргу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Банківські </a:t>
            </a:r>
            <a:r>
              <a:rPr lang="uk-UA" sz="2200" dirty="0">
                <a:solidFill>
                  <a:srgbClr val="000000"/>
                </a:solidFill>
                <a:latin typeface="Times New Roman" panose="02020603050405020304" pitchFamily="18" charset="0"/>
                <a:cs typeface="Times New Roman" panose="02020603050405020304" pitchFamily="18" charset="0"/>
              </a:rPr>
              <a:t>установи використовують такі </a:t>
            </a:r>
            <a:r>
              <a:rPr lang="uk-UA" sz="2200" dirty="0" smtClean="0">
                <a:solidFill>
                  <a:srgbClr val="000000"/>
                </a:solidFill>
                <a:latin typeface="Times New Roman" panose="02020603050405020304" pitchFamily="18" charset="0"/>
                <a:cs typeface="Times New Roman" panose="02020603050405020304" pitchFamily="18" charset="0"/>
              </a:rPr>
              <a:t>варіанти реструктуризації</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пролонгація </a:t>
            </a:r>
            <a:r>
              <a:rPr lang="uk-UA" sz="2200" dirty="0">
                <a:solidFill>
                  <a:srgbClr val="000000"/>
                </a:solidFill>
                <a:latin typeface="Times New Roman" panose="02020603050405020304" pitchFamily="18" charset="0"/>
                <a:cs typeface="Times New Roman" panose="02020603050405020304" pitchFamily="18" charset="0"/>
              </a:rPr>
              <a:t>кредиту- це подовження строку дії </a:t>
            </a:r>
            <a:r>
              <a:rPr lang="uk-UA" sz="2200" dirty="0" smtClean="0">
                <a:solidFill>
                  <a:srgbClr val="000000"/>
                </a:solidFill>
                <a:latin typeface="Times New Roman" panose="02020603050405020304" pitchFamily="18" charset="0"/>
                <a:cs typeface="Times New Roman" panose="02020603050405020304" pitchFamily="18" charset="0"/>
              </a:rPr>
              <a:t>кредитного </a:t>
            </a:r>
            <a:r>
              <a:rPr lang="uk-UA" sz="2200" dirty="0">
                <a:solidFill>
                  <a:srgbClr val="000000"/>
                </a:solidFill>
                <a:latin typeface="Times New Roman" panose="02020603050405020304" pitchFamily="18" charset="0"/>
                <a:cs typeface="Times New Roman" panose="02020603050405020304" pitchFamily="18" charset="0"/>
              </a:rPr>
              <a:t>договору. Позитивним моментом для </a:t>
            </a:r>
            <a:r>
              <a:rPr lang="uk-UA" sz="2200" dirty="0" smtClean="0">
                <a:solidFill>
                  <a:srgbClr val="000000"/>
                </a:solidFill>
                <a:latin typeface="Times New Roman" panose="02020603050405020304" pitchFamily="18" charset="0"/>
                <a:cs typeface="Times New Roman" panose="02020603050405020304" pitchFamily="18" charset="0"/>
              </a:rPr>
              <a:t>позичальника є </a:t>
            </a:r>
            <a:r>
              <a:rPr lang="uk-UA" sz="2200" dirty="0">
                <a:solidFill>
                  <a:srgbClr val="000000"/>
                </a:solidFill>
                <a:latin typeface="Times New Roman" panose="02020603050405020304" pitchFamily="18" charset="0"/>
                <a:cs typeface="Times New Roman" panose="02020603050405020304" pitchFamily="18" charset="0"/>
              </a:rPr>
              <a:t>зменшення суми щомісячного платежу, а негативним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здорожчання</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загальної суми кредиту;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надання банком кредитних канікул </a:t>
            </a:r>
            <a:r>
              <a:rPr lang="uk-UA" sz="2200" dirty="0" smtClean="0">
                <a:solidFill>
                  <a:srgbClr val="000000"/>
                </a:solidFill>
                <a:latin typeface="Times New Roman" panose="02020603050405020304" pitchFamily="18" charset="0"/>
                <a:cs typeface="Times New Roman" panose="02020603050405020304" pitchFamily="18" charset="0"/>
              </a:rPr>
              <a:t>– передбачає зменшення </a:t>
            </a:r>
            <a:r>
              <a:rPr lang="uk-UA" sz="2200" dirty="0">
                <a:solidFill>
                  <a:srgbClr val="000000"/>
                </a:solidFill>
                <a:latin typeface="Times New Roman" panose="02020603050405020304" pitchFamily="18" charset="0"/>
                <a:cs typeface="Times New Roman" panose="02020603050405020304" pitchFamily="18" charset="0"/>
              </a:rPr>
              <a:t>кредитного навантаження протягом </a:t>
            </a:r>
            <a:r>
              <a:rPr lang="uk-UA" sz="2200" dirty="0" smtClean="0">
                <a:solidFill>
                  <a:srgbClr val="000000"/>
                </a:solidFill>
                <a:latin typeface="Times New Roman" panose="02020603050405020304" pitchFamily="18" charset="0"/>
                <a:cs typeface="Times New Roman" panose="02020603050405020304" pitchFamily="18" charset="0"/>
              </a:rPr>
              <a:t>певного періоду</a:t>
            </a:r>
            <a:r>
              <a:rPr lang="uk-UA" sz="2200" dirty="0">
                <a:solidFill>
                  <a:srgbClr val="000000"/>
                </a:solidFill>
                <a:latin typeface="Times New Roman" panose="02020603050405020304" pitchFamily="18" charset="0"/>
                <a:cs typeface="Times New Roman" panose="02020603050405020304" pitchFamily="18" charset="0"/>
              </a:rPr>
              <a:t>. Кредитні канікули означають виплату позичальником тільки відсотків за кредитом протягом деякого періоду (тіло кредиту не сплачується);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зміна схеми погашення кредиту зазвичай – має вигляд переходу з класичної схеми погашення на </a:t>
            </a:r>
            <a:r>
              <a:rPr lang="uk-UA" sz="2200" dirty="0" err="1">
                <a:solidFill>
                  <a:srgbClr val="000000"/>
                </a:solidFill>
                <a:latin typeface="Times New Roman" panose="02020603050405020304" pitchFamily="18" charset="0"/>
                <a:cs typeface="Times New Roman" panose="02020603050405020304" pitchFamily="18" charset="0"/>
              </a:rPr>
              <a:t>ануїтетну</a:t>
            </a:r>
            <a:r>
              <a:rPr lang="uk-UA" sz="2200" dirty="0">
                <a:solidFill>
                  <a:srgbClr val="000000"/>
                </a:solidFill>
                <a:latin typeface="Times New Roman" panose="02020603050405020304" pitchFamily="18" charset="0"/>
                <a:cs typeface="Times New Roman" panose="02020603050405020304" pitchFamily="18" charset="0"/>
              </a:rPr>
              <a:t> (фіксований щомісячний платіж). При такому методі реструктуризації кредиту загальна сума переплати по кредиту буде вищою, ніж при класичній схемі погашення</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991749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рефінансування через третю особу - це фактично </a:t>
            </a:r>
            <a:r>
              <a:rPr lang="uk-UA" sz="2200" dirty="0" smtClean="0">
                <a:solidFill>
                  <a:srgbClr val="000000"/>
                </a:solidFill>
                <a:latin typeface="Times New Roman" panose="02020603050405020304" pitchFamily="18" charset="0"/>
                <a:cs typeface="Times New Roman" panose="02020603050405020304" pitchFamily="18" charset="0"/>
              </a:rPr>
              <a:t>купівля заставного </a:t>
            </a:r>
            <a:r>
              <a:rPr lang="uk-UA" sz="2200" dirty="0">
                <a:solidFill>
                  <a:srgbClr val="000000"/>
                </a:solidFill>
                <a:latin typeface="Times New Roman" panose="02020603050405020304" pitchFamily="18" charset="0"/>
                <a:cs typeface="Times New Roman" panose="02020603050405020304" pitchFamily="18" charset="0"/>
              </a:rPr>
              <a:t>майна проблемного позичальника з </a:t>
            </a:r>
            <a:r>
              <a:rPr lang="uk-UA" sz="2200" dirty="0" smtClean="0">
                <a:solidFill>
                  <a:srgbClr val="000000"/>
                </a:solidFill>
                <a:latin typeface="Times New Roman" panose="02020603050405020304" pitchFamily="18" charset="0"/>
                <a:cs typeface="Times New Roman" panose="02020603050405020304" pitchFamily="18" charset="0"/>
              </a:rPr>
              <a:t>одночасним оформленням </a:t>
            </a:r>
            <a:r>
              <a:rPr lang="uk-UA" sz="2200" dirty="0">
                <a:solidFill>
                  <a:srgbClr val="000000"/>
                </a:solidFill>
                <a:latin typeface="Times New Roman" panose="02020603050405020304" pitchFamily="18" charset="0"/>
                <a:cs typeface="Times New Roman" panose="02020603050405020304" pitchFamily="18" charset="0"/>
              </a:rPr>
              <a:t>нового кредиту на третю особу. </a:t>
            </a:r>
            <a:r>
              <a:rPr lang="uk-UA" sz="2200" dirty="0" smtClean="0">
                <a:solidFill>
                  <a:srgbClr val="000000"/>
                </a:solidFill>
                <a:latin typeface="Times New Roman" panose="02020603050405020304" pitchFamily="18" charset="0"/>
                <a:cs typeface="Times New Roman" panose="02020603050405020304" pitchFamily="18" charset="0"/>
              </a:rPr>
              <a:t>Переведення боргу </a:t>
            </a:r>
            <a:r>
              <a:rPr lang="uk-UA" sz="2200" dirty="0">
                <a:solidFill>
                  <a:srgbClr val="000000"/>
                </a:solidFill>
                <a:latin typeface="Times New Roman" panose="02020603050405020304" pitchFamily="18" charset="0"/>
                <a:cs typeface="Times New Roman" panose="02020603050405020304" pitchFamily="18" charset="0"/>
              </a:rPr>
              <a:t>на іншого позичальника є досить складною </a:t>
            </a:r>
            <a:r>
              <a:rPr lang="uk-UA" sz="2200" dirty="0" smtClean="0">
                <a:solidFill>
                  <a:srgbClr val="000000"/>
                </a:solidFill>
                <a:latin typeface="Times New Roman" panose="02020603050405020304" pitchFamily="18" charset="0"/>
                <a:cs typeface="Times New Roman" panose="02020603050405020304" pitchFamily="18" charset="0"/>
              </a:rPr>
              <a:t>процедурою і </a:t>
            </a:r>
            <a:r>
              <a:rPr lang="uk-UA" sz="2200" dirty="0">
                <a:solidFill>
                  <a:srgbClr val="000000"/>
                </a:solidFill>
                <a:latin typeface="Times New Roman" panose="02020603050405020304" pitchFamily="18" charset="0"/>
                <a:cs typeface="Times New Roman" panose="02020603050405020304" pitchFamily="18" charset="0"/>
              </a:rPr>
              <a:t>не кожен банк тримає її в арсеналі методів </a:t>
            </a:r>
            <a:r>
              <a:rPr lang="uk-UA" sz="2200" dirty="0" smtClean="0">
                <a:solidFill>
                  <a:srgbClr val="000000"/>
                </a:solidFill>
                <a:latin typeface="Times New Roman" panose="02020603050405020304" pitchFamily="18" charset="0"/>
                <a:cs typeface="Times New Roman" panose="02020603050405020304" pitchFamily="18" charset="0"/>
              </a:rPr>
              <a:t>погашення проблемних </a:t>
            </a:r>
            <a:r>
              <a:rPr lang="uk-UA" sz="2200" dirty="0">
                <a:solidFill>
                  <a:srgbClr val="000000"/>
                </a:solidFill>
                <a:latin typeface="Times New Roman" panose="02020603050405020304" pitchFamily="18" charset="0"/>
                <a:cs typeface="Times New Roman" panose="02020603050405020304" pitchFamily="18" charset="0"/>
              </a:rPr>
              <a:t>кредитів;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тимчасове зниження відсоткової кредитної </a:t>
            </a:r>
            <a:r>
              <a:rPr lang="uk-UA" sz="2200" dirty="0" smtClean="0">
                <a:solidFill>
                  <a:srgbClr val="000000"/>
                </a:solidFill>
                <a:latin typeface="Times New Roman" panose="02020603050405020304" pitchFamily="18" charset="0"/>
                <a:cs typeface="Times New Roman" panose="02020603050405020304" pitchFamily="18" charset="0"/>
              </a:rPr>
              <a:t>ставки - </a:t>
            </a:r>
            <a:r>
              <a:rPr lang="uk-UA" sz="2200" dirty="0">
                <a:solidFill>
                  <a:srgbClr val="000000"/>
                </a:solidFill>
                <a:latin typeface="Times New Roman" panose="02020603050405020304" pitchFamily="18" charset="0"/>
                <a:cs typeface="Times New Roman" panose="02020603050405020304" pitchFamily="18" charset="0"/>
              </a:rPr>
              <a:t>це зниження розміру відсоткової ставки (у межах 1–3 </a:t>
            </a:r>
            <a:r>
              <a:rPr lang="uk-UA" sz="2200" dirty="0" err="1">
                <a:solidFill>
                  <a:srgbClr val="000000"/>
                </a:solidFill>
                <a:latin typeface="Times New Roman" panose="02020603050405020304" pitchFamily="18" charset="0"/>
                <a:cs typeface="Times New Roman" panose="02020603050405020304" pitchFamily="18" charset="0"/>
              </a:rPr>
              <a:t>пп</a:t>
            </a: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визначений термін (зазвичай на кілька місяців) за умови</a:t>
            </a:r>
            <a:r>
              <a:rPr lang="uk-UA" sz="2200" dirty="0" smtClean="0">
                <a:solidFill>
                  <a:srgbClr val="000000"/>
                </a:solidFill>
                <a:latin typeface="Times New Roman" panose="02020603050405020304" pitchFamily="18" charset="0"/>
                <a:cs typeface="Times New Roman" panose="02020603050405020304" pitchFamily="18" charset="0"/>
              </a:rPr>
              <a:t>, що </a:t>
            </a:r>
            <a:r>
              <a:rPr lang="uk-UA" sz="2200" dirty="0">
                <a:solidFill>
                  <a:srgbClr val="000000"/>
                </a:solidFill>
                <a:latin typeface="Times New Roman" panose="02020603050405020304" pitchFamily="18" charset="0"/>
                <a:cs typeface="Times New Roman" panose="02020603050405020304" pitchFamily="18" charset="0"/>
              </a:rPr>
              <a:t>позичальник достроково погашає більшу частину </a:t>
            </a:r>
            <a:r>
              <a:rPr lang="uk-UA" sz="2200" dirty="0" smtClean="0">
                <a:solidFill>
                  <a:srgbClr val="000000"/>
                </a:solidFill>
                <a:latin typeface="Times New Roman" panose="02020603050405020304" pitchFamily="18" charset="0"/>
                <a:cs typeface="Times New Roman" panose="02020603050405020304" pitchFamily="18" charset="0"/>
              </a:rPr>
              <a:t>кредиту або </a:t>
            </a:r>
            <a:r>
              <a:rPr lang="uk-UA" sz="2200" dirty="0">
                <a:solidFill>
                  <a:srgbClr val="000000"/>
                </a:solidFill>
                <a:latin typeface="Times New Roman" panose="02020603050405020304" pitchFamily="18" charset="0"/>
                <a:cs typeface="Times New Roman" panose="02020603050405020304" pitchFamily="18" charset="0"/>
              </a:rPr>
              <a:t>додатково надає ліквідне забезпечення. Цей </a:t>
            </a:r>
            <a:r>
              <a:rPr lang="uk-UA" sz="2200" dirty="0" smtClean="0">
                <a:solidFill>
                  <a:srgbClr val="000000"/>
                </a:solidFill>
                <a:latin typeface="Times New Roman" panose="02020603050405020304" pitchFamily="18" charset="0"/>
                <a:cs typeface="Times New Roman" panose="02020603050405020304" pitchFamily="18" charset="0"/>
              </a:rPr>
              <a:t>метод реструктуризації </a:t>
            </a:r>
            <a:r>
              <a:rPr lang="uk-UA" sz="2200" dirty="0">
                <a:solidFill>
                  <a:srgbClr val="000000"/>
                </a:solidFill>
                <a:latin typeface="Times New Roman" panose="02020603050405020304" pitchFamily="18" charset="0"/>
                <a:cs typeface="Times New Roman" panose="02020603050405020304" pitchFamily="18" charset="0"/>
              </a:rPr>
              <a:t>не є вигідним для банку, адже він втрачає </a:t>
            </a:r>
            <a:r>
              <a:rPr lang="uk-UA" sz="2200" dirty="0" smtClean="0">
                <a:solidFill>
                  <a:srgbClr val="000000"/>
                </a:solidFill>
                <a:latin typeface="Times New Roman" panose="02020603050405020304" pitchFamily="18" charset="0"/>
                <a:cs typeface="Times New Roman" panose="02020603050405020304" pitchFamily="18" charset="0"/>
              </a:rPr>
              <a:t>свої відсоткові </a:t>
            </a:r>
            <a:r>
              <a:rPr lang="uk-UA" sz="2200" dirty="0">
                <a:solidFill>
                  <a:srgbClr val="000000"/>
                </a:solidFill>
                <a:latin typeface="Times New Roman" panose="02020603050405020304" pitchFamily="18" charset="0"/>
                <a:cs typeface="Times New Roman" panose="02020603050405020304" pitchFamily="18" charset="0"/>
              </a:rPr>
              <a:t>доходи, тому його застосовують лише до </a:t>
            </a:r>
            <a:r>
              <a:rPr lang="uk-UA" sz="2200" dirty="0" smtClean="0">
                <a:solidFill>
                  <a:srgbClr val="000000"/>
                </a:solidFill>
                <a:latin typeface="Times New Roman" panose="02020603050405020304" pitchFamily="18" charset="0"/>
                <a:cs typeface="Times New Roman" panose="02020603050405020304" pitchFamily="18" charset="0"/>
              </a:rPr>
              <a:t>окремих категорій </a:t>
            </a:r>
            <a:r>
              <a:rPr lang="uk-UA" sz="2200" dirty="0">
                <a:solidFill>
                  <a:srgbClr val="000000"/>
                </a:solidFill>
                <a:latin typeface="Times New Roman" panose="02020603050405020304" pitchFamily="18" charset="0"/>
                <a:cs typeface="Times New Roman" panose="02020603050405020304" pitchFamily="18" charset="0"/>
              </a:rPr>
              <a:t>позичальників (</a:t>
            </a:r>
            <a:r>
              <a:rPr lang="en-US" sz="2200" dirty="0">
                <a:solidFill>
                  <a:srgbClr val="000000"/>
                </a:solidFill>
                <a:latin typeface="Times New Roman" panose="02020603050405020304" pitchFamily="18" charset="0"/>
                <a:cs typeface="Times New Roman" panose="02020603050405020304" pitchFamily="18" charset="0"/>
              </a:rPr>
              <a:t>VIP-</a:t>
            </a:r>
            <a:r>
              <a:rPr lang="uk-UA" sz="2200" dirty="0">
                <a:solidFill>
                  <a:srgbClr val="000000"/>
                </a:solidFill>
                <a:latin typeface="Times New Roman" panose="02020603050405020304" pitchFamily="18" charset="0"/>
                <a:cs typeface="Times New Roman" panose="02020603050405020304" pitchFamily="18" charset="0"/>
              </a:rPr>
              <a:t>клієнтів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 </a:t>
            </a:r>
            <a:r>
              <a:rPr lang="ru-RU" sz="2200" dirty="0" err="1">
                <a:solidFill>
                  <a:srgbClr val="000000"/>
                </a:solidFill>
                <a:latin typeface="Times New Roman" panose="02020603050405020304" pitchFamily="18" charset="0"/>
                <a:cs typeface="Times New Roman" panose="02020603050405020304" pitchFamily="18" charset="0"/>
              </a:rPr>
              <a:t>методів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ліквідації</a:t>
            </a:r>
            <a:r>
              <a:rPr lang="ru-RU" sz="2200" dirty="0">
                <a:solidFill>
                  <a:srgbClr val="000000"/>
                </a:solidFill>
                <a:latin typeface="Times New Roman" panose="02020603050405020304" pitchFamily="18" charset="0"/>
                <a:cs typeface="Times New Roman" panose="02020603050405020304" pitchFamily="18" charset="0"/>
              </a:rPr>
              <a:t> проблемного кредиту </a:t>
            </a:r>
            <a:r>
              <a:rPr lang="ru-RU" sz="2200" dirty="0" smtClean="0">
                <a:solidFill>
                  <a:srgbClr val="000000"/>
                </a:solidFill>
                <a:latin typeface="Times New Roman" panose="02020603050405020304" pitchFamily="18" charset="0"/>
                <a:cs typeface="Times New Roman" panose="02020603050405020304" pitchFamily="18" charset="0"/>
              </a:rPr>
              <a:t>банки </a:t>
            </a:r>
            <a:r>
              <a:rPr lang="ru-RU" sz="2200" dirty="0" err="1" smtClean="0">
                <a:solidFill>
                  <a:srgbClr val="000000"/>
                </a:solidFill>
                <a:latin typeface="Times New Roman" panose="02020603050405020304" pitchFamily="18" charset="0"/>
                <a:cs typeface="Times New Roman" panose="02020603050405020304" pitchFamily="18" charset="0"/>
              </a:rPr>
              <a:t>вдаються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у тих </a:t>
            </a:r>
            <a:r>
              <a:rPr lang="ru-RU" sz="2200" dirty="0" err="1">
                <a:solidFill>
                  <a:srgbClr val="000000"/>
                </a:solidFill>
                <a:latin typeface="Times New Roman" panose="02020603050405020304" pitchFamily="18" charset="0"/>
                <a:cs typeface="Times New Roman" panose="02020603050405020304" pitchFamily="18" charset="0"/>
              </a:rPr>
              <a:t>випадках</a:t>
            </a:r>
            <a:r>
              <a:rPr lang="ru-RU" sz="2200" dirty="0">
                <a:solidFill>
                  <a:srgbClr val="000000"/>
                </a:solidFill>
                <a:latin typeface="Times New Roman" panose="02020603050405020304" pitchFamily="18" charset="0"/>
                <a:cs typeface="Times New Roman" panose="02020603050405020304" pitchFamily="18" charset="0"/>
              </a:rPr>
              <a:t>, коли </a:t>
            </a:r>
            <a:r>
              <a:rPr lang="ru-RU" sz="2200" dirty="0" err="1">
                <a:solidFill>
                  <a:srgbClr val="000000"/>
                </a:solidFill>
                <a:latin typeface="Times New Roman" panose="02020603050405020304" pitchFamily="18" charset="0"/>
                <a:cs typeface="Times New Roman" panose="02020603050405020304" pitchFamily="18" charset="0"/>
              </a:rPr>
              <a:t>використання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методів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реструктуризації</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не </a:t>
            </a:r>
            <a:r>
              <a:rPr lang="ru-RU" sz="2200" dirty="0" err="1">
                <a:solidFill>
                  <a:srgbClr val="000000"/>
                </a:solidFill>
                <a:latin typeface="Times New Roman" panose="02020603050405020304" pitchFamily="18" charset="0"/>
                <a:cs typeface="Times New Roman" panose="02020603050405020304" pitchFamily="18" charset="0"/>
              </a:rPr>
              <a:t>призводить</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очікуваного</a:t>
            </a:r>
            <a:r>
              <a:rPr lang="ru-RU" sz="2200" dirty="0">
                <a:solidFill>
                  <a:srgbClr val="000000"/>
                </a:solidFill>
                <a:latin typeface="Times New Roman" panose="02020603050405020304" pitchFamily="18" charset="0"/>
                <a:cs typeface="Times New Roman" panose="02020603050405020304" pitchFamily="18" charset="0"/>
              </a:rPr>
              <a:t> результату</a:t>
            </a:r>
            <a:r>
              <a:rPr lang="ru-RU"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Ліквідація проблемної заборгованості передбачає такі методи: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−підготовку та ведення претензійно-позовної роботи  - полягає у стягненні заборгованості за рахунок реалізації заставного майна або іншого майна позичальника у разі відсутності забезпечення за кредитом. Звернення стягнення на майно позичальника реалізується </a:t>
            </a:r>
            <a:r>
              <a:rPr lang="uk-UA" sz="2200" dirty="0" smtClean="0">
                <a:solidFill>
                  <a:srgbClr val="000000"/>
                </a:solidFill>
                <a:latin typeface="Times New Roman" panose="02020603050405020304" pitchFamily="18" charset="0"/>
                <a:cs typeface="Times New Roman" panose="02020603050405020304" pitchFamily="18" charset="0"/>
              </a:rPr>
              <a:t>на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644879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підставі рішення суду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погашення за рахунок відшкодування страховою компанією - відбувається шляхом відшкодування вартості предмету застави, з яким стався страховий випадок;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списання активу, якщо він став безнадійним – визнання заборгованості безнадійною має місце у тому випадку, коли така заборгованість вже не може бути повернена і її створеного резерву.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Безнадійна заборгованість - заборгованість, яка відповідає будь-якій із наведених нижче ознак: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 заборгованість, яка виявилася непогашеною внаслідок недостатності майна фізичної чи юридичної особи, оголошеної банкрутом у </a:t>
            </a:r>
            <a:r>
              <a:rPr lang="uk-UA" sz="2200" dirty="0">
                <a:solidFill>
                  <a:srgbClr val="000000"/>
                </a:solidFill>
                <a:latin typeface="Times New Roman" panose="02020603050405020304" pitchFamily="18" charset="0"/>
                <a:cs typeface="Times New Roman" panose="02020603050405020304" pitchFamily="18" charset="0"/>
              </a:rPr>
              <a:t>встановленому законодавством порядку, або юридичної особи, що ліквідується;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заборгованість, стягнення якої стало неможливим у зв’язку із дією обставин непереборної сили, стихійного лиха (форс-мажору), підтверджених у порядку, передбаченому законодавством;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прострочена заборгованість померлих фізичних осіб, а також визнаних у судовому порядку безвісно відсутніми, померлими або недієздатними, а також </a:t>
            </a:r>
            <a:r>
              <a:rPr lang="uk-UA" sz="2200" dirty="0" smtClean="0">
                <a:solidFill>
                  <a:srgbClr val="000000"/>
                </a:solidFill>
                <a:latin typeface="Times New Roman" panose="02020603050405020304" pitchFamily="18" charset="0"/>
                <a:cs typeface="Times New Roman" panose="02020603050405020304" pitchFamily="18" charset="0"/>
              </a:rPr>
              <a:t>прострочена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871744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заборгованість фізичних осіб, засуджених до позбавлення волі.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Спрямування роботи банків на зниження рівня непрацюючих кредитів, висока частка яких визначена одним із системних ризиків для фінансової стабільності України регламентується Постановою Правління НБУ №97 від 18 липня 2019 року «Про затвердження Положення про організацію процесу управління проблемними активами в банках України», яка набула чинності з 25 липня 2019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Положення, зокрема, визначає: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перелік проблемних активів (потенційно проблемні; непрацюючі активи; стягнуте майно, що перейшло у власність банку на підставі реалізації прав заставодержателя);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складові процесу управління проблемними активами (система раннього реагування; запровадження інструментів врегулювання заборгованості за непрацюючими активами;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управління стягнутим майном);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вимоги до організаційних аспектів управління проблемними активами (наявність трирічної стратегії та оперативного плану скорочення рівня та обсягу таких активів; створення окремого підрозділу роботи з непрацюючими активами; моніторинг ефективності процесу).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8725904"/>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Зазначені вимоги спрямовані на створення комплексного процесу управління проблемними активами, контроль за яким має забезпечуватись радою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Запровадження системи раннього реагування має забезпечити виявлення на ранньому етапі потенційно проблемних активів та управління ними. Основним інструментарієм цієї системи мають стати визначені банком індикатори раннього попередження, спрямовані на завчасне виявлення ознак потенційної проблемності боржників, а також комплекс потенційно прийнятних заходів для упередження перетворення таких активів у непрацюючі.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Положення вимагає від банків розробки та запровадження спеціальних процедур та інструментів врегулювання. Вибір найбільш прийнятних із них, включаючи реструктуризацію, позасудове або судове врегулювання, </a:t>
            </a:r>
            <a:r>
              <a:rPr lang="uk-UA" sz="2200" dirty="0" err="1" smtClean="0">
                <a:solidFill>
                  <a:srgbClr val="000000"/>
                </a:solidFill>
                <a:latin typeface="Times New Roman" panose="02020603050405020304" pitchFamily="18" charset="0"/>
                <a:cs typeface="Times New Roman" panose="02020603050405020304" pitchFamily="18" charset="0"/>
              </a:rPr>
              <a:t>залежатиме</a:t>
            </a:r>
            <a:r>
              <a:rPr lang="uk-UA" sz="2200" dirty="0" smtClean="0">
                <a:solidFill>
                  <a:srgbClr val="000000"/>
                </a:solidFill>
                <a:latin typeface="Times New Roman" panose="02020603050405020304" pitchFamily="18" charset="0"/>
                <a:cs typeface="Times New Roman" panose="02020603050405020304" pitchFamily="18" charset="0"/>
              </a:rPr>
              <a:t> від потенційної платоспроможності боржника, а також його готовності співпрацювати з банком.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Щодо процесу управління стягнутим майном, зокрема, від банків вимагається наявність плану продажу такого майна, внутрішньобанківських процедур щодо його утримання, експлуатації, охорони та страхування від втрати/пошкодження.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Документ також визначає необхідність розробки банками стратегії управління проблемними активами, яка, серед іншого, передбачатиме наявність реалістичних цільових показників скорочення рівня та обсягу як непрацюючих активів, так 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192775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стягнутого майна, що знаходиться на балансі банку, а також шляхи досягнення цих показників.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Черговим кроком у спрямуванні роботи банків на зниження рівня непрацюючих кредитів є введення в практику механізму підтримки функціонування банківської системи в цілому - вторинного ринку </a:t>
            </a:r>
            <a:r>
              <a:rPr lang="uk-UA" sz="2200" dirty="0" err="1" smtClean="0">
                <a:solidFill>
                  <a:srgbClr val="000000"/>
                </a:solidFill>
                <a:latin typeface="Times New Roman" panose="02020603050405020304" pitchFamily="18" charset="0"/>
                <a:cs typeface="Times New Roman" panose="02020603050405020304" pitchFamily="18" charset="0"/>
              </a:rPr>
              <a:t>NPLs</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непрацюючі кредити залишаються на балансі банків, </a:t>
            </a:r>
            <a:r>
              <a:rPr lang="uk-UA" sz="2200" dirty="0" err="1" smtClean="0">
                <a:solidFill>
                  <a:srgbClr val="000000"/>
                </a:solidFill>
                <a:latin typeface="Times New Roman" panose="02020603050405020304" pitchFamily="18" charset="0"/>
                <a:cs typeface="Times New Roman" panose="02020603050405020304" pitchFamily="18" charset="0"/>
              </a:rPr>
              <a:t>кі</a:t>
            </a:r>
            <a:r>
              <a:rPr lang="uk-UA" sz="2200" dirty="0" smtClean="0">
                <a:solidFill>
                  <a:srgbClr val="000000"/>
                </a:solidFill>
                <a:latin typeface="Times New Roman" panose="02020603050405020304" pitchFamily="18" charset="0"/>
                <a:cs typeface="Times New Roman" panose="02020603050405020304" pitchFamily="18" charset="0"/>
              </a:rPr>
              <a:t> не мають методики або ресурсів для реструктуризації або повернення прострочених кредитів, основна база активів боржників може непоправно погіршитися.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Враховуючи те, що український ринок NPL приносить значні прибутки для ряду інвесторів, останні регуляторні зміни розширили ринок, що дозволило державним банкам очистити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свої баланси.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Одним із найбільш ефективних способів вирішення проблеми </a:t>
            </a:r>
            <a:r>
              <a:rPr lang="uk-UA" sz="2200" dirty="0" err="1" smtClean="0">
                <a:solidFill>
                  <a:srgbClr val="000000"/>
                </a:solidFill>
                <a:latin typeface="Times New Roman" panose="02020603050405020304" pitchFamily="18" charset="0"/>
                <a:cs typeface="Times New Roman" panose="02020603050405020304" pitchFamily="18" charset="0"/>
              </a:rPr>
              <a:t>NPLs</a:t>
            </a:r>
            <a:r>
              <a:rPr lang="uk-UA" sz="2200" dirty="0" smtClean="0">
                <a:solidFill>
                  <a:srgbClr val="000000"/>
                </a:solidFill>
                <a:latin typeface="Times New Roman" panose="02020603050405020304" pitchFamily="18" charset="0"/>
                <a:cs typeface="Times New Roman" panose="02020603050405020304" pitchFamily="18" charset="0"/>
              </a:rPr>
              <a:t> та отримання додаткової ліквідності для банків є продаж права вимоги по кредиту третім особам. Це дозволить банкам очистити баланси та обмежить погіршення якості активів.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Відповідно до пункту 13 Постанови Правління НБУ «Про затвердження Положення про організацію процесу управління проблемними активами в банках України»” від 18 липня 2019 року № 97, згідно принципу ефективності, банки повинні забезпечити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8594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Положенням </a:t>
            </a:r>
            <a:r>
              <a:rPr lang="uk-UA" sz="2200" dirty="0">
                <a:solidFill>
                  <a:srgbClr val="000000"/>
                </a:solidFill>
                <a:latin typeface="Times New Roman" panose="02020603050405020304" pitchFamily="18" charset="0"/>
                <a:cs typeface="Times New Roman" panose="02020603050405020304" pitchFamily="18" charset="0"/>
              </a:rPr>
              <a:t>НБУ «Про визначення банками </a:t>
            </a:r>
            <a:r>
              <a:rPr lang="uk-UA" sz="2200" dirty="0" smtClean="0">
                <a:solidFill>
                  <a:srgbClr val="000000"/>
                </a:solidFill>
                <a:latin typeface="Times New Roman" panose="02020603050405020304" pitchFamily="18" charset="0"/>
                <a:cs typeface="Times New Roman" panose="02020603050405020304" pitchFamily="18" charset="0"/>
              </a:rPr>
              <a:t>України розміру </a:t>
            </a:r>
            <a:r>
              <a:rPr lang="uk-UA" sz="2200" dirty="0">
                <a:solidFill>
                  <a:srgbClr val="000000"/>
                </a:solidFill>
                <a:latin typeface="Times New Roman" panose="02020603050405020304" pitchFamily="18" charset="0"/>
                <a:cs typeface="Times New Roman" panose="02020603050405020304" pitchFamily="18" charset="0"/>
              </a:rPr>
              <a:t>кредитного ризику за активними </a:t>
            </a:r>
            <a:r>
              <a:rPr lang="uk-UA" sz="2200" dirty="0" smtClean="0">
                <a:solidFill>
                  <a:srgbClr val="000000"/>
                </a:solidFill>
                <a:latin typeface="Times New Roman" panose="02020603050405020304" pitchFamily="18" charset="0"/>
                <a:cs typeface="Times New Roman" panose="02020603050405020304" pitchFamily="18" charset="0"/>
              </a:rPr>
              <a:t>банківськими операціями» визначені такі суб'єкти за кредитними операціями комерційних банків:</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підприємства та організації, які відповідно до </a:t>
            </a:r>
            <a:r>
              <a:rPr lang="uk-UA" sz="2200" dirty="0" smtClean="0">
                <a:solidFill>
                  <a:srgbClr val="000000"/>
                </a:solidFill>
                <a:latin typeface="Times New Roman" panose="02020603050405020304" pitchFamily="18" charset="0"/>
                <a:cs typeface="Times New Roman" panose="02020603050405020304" pitchFamily="18" charset="0"/>
              </a:rPr>
              <a:t>вимог законодавства </a:t>
            </a:r>
            <a:r>
              <a:rPr lang="uk-UA" sz="2200" dirty="0">
                <a:solidFill>
                  <a:srgbClr val="000000"/>
                </a:solidFill>
                <a:latin typeface="Times New Roman" panose="02020603050405020304" pitchFamily="18" charset="0"/>
                <a:cs typeface="Times New Roman" panose="02020603050405020304" pitchFamily="18" charset="0"/>
              </a:rPr>
              <a:t>України віднесені до категорії великих, середніх </a:t>
            </a:r>
            <a:r>
              <a:rPr lang="uk-UA" sz="2200" dirty="0" smtClean="0">
                <a:solidFill>
                  <a:srgbClr val="000000"/>
                </a:solidFill>
                <a:latin typeface="Times New Roman" panose="02020603050405020304" pitchFamily="18" charset="0"/>
                <a:cs typeface="Times New Roman" panose="02020603050405020304" pitchFamily="18" charset="0"/>
              </a:rPr>
              <a:t>та малих </a:t>
            </a:r>
            <a:r>
              <a:rPr lang="uk-UA" sz="2200" dirty="0">
                <a:solidFill>
                  <a:srgbClr val="000000"/>
                </a:solidFill>
                <a:latin typeface="Times New Roman" panose="02020603050405020304" pitchFamily="18" charset="0"/>
                <a:cs typeface="Times New Roman" panose="02020603050405020304" pitchFamily="18" charset="0"/>
              </a:rPr>
              <a:t>підприємств; групи пов'язаних контрагентів - два </a:t>
            </a:r>
            <a:r>
              <a:rPr lang="uk-UA" sz="2200" dirty="0" smtClean="0">
                <a:solidFill>
                  <a:srgbClr val="000000"/>
                </a:solidFill>
                <a:latin typeface="Times New Roman" panose="02020603050405020304" pitchFamily="18" charset="0"/>
                <a:cs typeface="Times New Roman" panose="02020603050405020304" pitchFamily="18" charset="0"/>
              </a:rPr>
              <a:t>або більше </a:t>
            </a:r>
            <a:r>
              <a:rPr lang="uk-UA" sz="2200" dirty="0">
                <a:solidFill>
                  <a:srgbClr val="000000"/>
                </a:solidFill>
                <a:latin typeface="Times New Roman" panose="02020603050405020304" pitchFamily="18" charset="0"/>
                <a:cs typeface="Times New Roman" panose="02020603050405020304" pitchFamily="18" charset="0"/>
              </a:rPr>
              <a:t>контрагентів - юридичних осіб, визначені як такі, </a:t>
            </a:r>
            <a:r>
              <a:rPr lang="uk-UA" sz="2200" dirty="0" smtClean="0">
                <a:solidFill>
                  <a:srgbClr val="000000"/>
                </a:solidFill>
                <a:latin typeface="Times New Roman" panose="02020603050405020304" pitchFamily="18" charset="0"/>
                <a:cs typeface="Times New Roman" panose="02020603050405020304" pitchFamily="18" charset="0"/>
              </a:rPr>
              <a:t>що несуть </a:t>
            </a:r>
            <a:r>
              <a:rPr lang="uk-UA" sz="2200" dirty="0">
                <a:solidFill>
                  <a:srgbClr val="000000"/>
                </a:solidFill>
                <a:latin typeface="Times New Roman" panose="02020603050405020304" pitchFamily="18" charset="0"/>
                <a:cs typeface="Times New Roman" panose="02020603050405020304" pitchFamily="18" charset="0"/>
              </a:rPr>
              <a:t>спільний економічний ризик; групи юридичних осіб </a:t>
            </a:r>
            <a:r>
              <a:rPr lang="uk-UA" sz="2200" dirty="0" smtClean="0">
                <a:solidFill>
                  <a:srgbClr val="000000"/>
                </a:solidFill>
                <a:latin typeface="Times New Roman" panose="02020603050405020304" pitchFamily="18" charset="0"/>
                <a:cs typeface="Times New Roman" panose="02020603050405020304" pitchFamily="18" charset="0"/>
              </a:rPr>
              <a:t>під спільним </a:t>
            </a:r>
            <a:r>
              <a:rPr lang="uk-UA" sz="2200" dirty="0">
                <a:solidFill>
                  <a:srgbClr val="000000"/>
                </a:solidFill>
                <a:latin typeface="Times New Roman" panose="02020603050405020304" pitchFamily="18" charset="0"/>
                <a:cs typeface="Times New Roman" panose="02020603050405020304" pitchFamily="18" charset="0"/>
              </a:rPr>
              <a:t>контролем - дві або більше юридичні особи, </a:t>
            </a:r>
            <a:r>
              <a:rPr lang="uk-UA" sz="2200" dirty="0" smtClean="0">
                <a:solidFill>
                  <a:srgbClr val="000000"/>
                </a:solidFill>
                <a:latin typeface="Times New Roman" panose="02020603050405020304" pitchFamily="18" charset="0"/>
                <a:cs typeface="Times New Roman" panose="02020603050405020304" pitchFamily="18" charset="0"/>
              </a:rPr>
              <a:t>що перебувають </a:t>
            </a:r>
            <a:r>
              <a:rPr lang="uk-UA" sz="2200" dirty="0">
                <a:solidFill>
                  <a:srgbClr val="000000"/>
                </a:solidFill>
                <a:latin typeface="Times New Roman" panose="02020603050405020304" pitchFamily="18" charset="0"/>
                <a:cs typeface="Times New Roman" panose="02020603050405020304" pitchFamily="18" charset="0"/>
              </a:rPr>
              <a:t>під спільним контролем, до яких </a:t>
            </a:r>
            <a:r>
              <a:rPr lang="uk-UA" sz="2200" dirty="0" smtClean="0">
                <a:solidFill>
                  <a:srgbClr val="000000"/>
                </a:solidFill>
                <a:latin typeface="Times New Roman" panose="02020603050405020304" pitchFamily="18" charset="0"/>
                <a:cs typeface="Times New Roman" panose="02020603050405020304" pitchFamily="18" charset="0"/>
              </a:rPr>
              <a:t>застосовуються вимоги </a:t>
            </a:r>
            <a:r>
              <a:rPr lang="uk-UA" sz="2200" dirty="0">
                <a:solidFill>
                  <a:srgbClr val="000000"/>
                </a:solidFill>
                <a:latin typeface="Times New Roman" panose="02020603050405020304" pitchFamily="18" charset="0"/>
                <a:cs typeface="Times New Roman" panose="02020603050405020304" pitchFamily="18" charset="0"/>
              </a:rPr>
              <a:t>щодо складання консолідованої/комбінованої </a:t>
            </a:r>
            <a:r>
              <a:rPr lang="uk-UA" sz="2200" dirty="0" smtClean="0">
                <a:solidFill>
                  <a:srgbClr val="000000"/>
                </a:solidFill>
                <a:latin typeface="Times New Roman" panose="02020603050405020304" pitchFamily="18" charset="0"/>
                <a:cs typeface="Times New Roman" panose="02020603050405020304" pitchFamily="18" charset="0"/>
              </a:rPr>
              <a:t>фінансової звітності </a:t>
            </a:r>
            <a:r>
              <a:rPr lang="uk-UA" sz="2200" dirty="0">
                <a:solidFill>
                  <a:srgbClr val="000000"/>
                </a:solidFill>
                <a:latin typeface="Times New Roman" panose="02020603050405020304" pitchFamily="18" charset="0"/>
                <a:cs typeface="Times New Roman" panose="02020603050405020304" pitchFamily="18" charset="0"/>
              </a:rPr>
              <a:t>згідно з вимогами Міжнародних стандартів </a:t>
            </a:r>
            <a:r>
              <a:rPr lang="uk-UA" sz="2200" dirty="0" smtClean="0">
                <a:solidFill>
                  <a:srgbClr val="000000"/>
                </a:solidFill>
                <a:latin typeface="Times New Roman" panose="02020603050405020304" pitchFamily="18" charset="0"/>
                <a:cs typeface="Times New Roman" panose="02020603050405020304" pitchFamily="18" charset="0"/>
              </a:rPr>
              <a:t>фінансової звітності</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бюджетні установи - органи державної влади та </a:t>
            </a:r>
            <a:r>
              <a:rPr lang="uk-UA" sz="2200" dirty="0" smtClean="0">
                <a:solidFill>
                  <a:srgbClr val="000000"/>
                </a:solidFill>
                <a:latin typeface="Times New Roman" panose="02020603050405020304" pitchFamily="18" charset="0"/>
                <a:cs typeface="Times New Roman" panose="02020603050405020304" pitchFamily="18" charset="0"/>
              </a:rPr>
              <a:t>органи місцевого </a:t>
            </a:r>
            <a:r>
              <a:rPr lang="uk-UA" sz="2200" dirty="0">
                <a:solidFill>
                  <a:srgbClr val="000000"/>
                </a:solidFill>
                <a:latin typeface="Times New Roman" panose="02020603050405020304" pitchFamily="18" charset="0"/>
                <a:cs typeface="Times New Roman" panose="02020603050405020304" pitchFamily="18" charset="0"/>
              </a:rPr>
              <a:t>самоврядування;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фізичні особи, у тому числі фізичні особи - </a:t>
            </a:r>
            <a:r>
              <a:rPr lang="uk-UA" sz="2200" dirty="0" smtClean="0">
                <a:solidFill>
                  <a:srgbClr val="000000"/>
                </a:solidFill>
                <a:latin typeface="Times New Roman" panose="02020603050405020304" pitchFamily="18" charset="0"/>
                <a:cs typeface="Times New Roman" panose="02020603050405020304" pitchFamily="18" charset="0"/>
              </a:rPr>
              <a:t>суб'єкти господарювання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банки;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об'єднанням співвласників багатоквартирних </a:t>
            </a:r>
            <a:r>
              <a:rPr lang="uk-UA" sz="2200" dirty="0" smtClean="0">
                <a:solidFill>
                  <a:srgbClr val="000000"/>
                </a:solidFill>
                <a:latin typeface="Times New Roman" panose="02020603050405020304" pitchFamily="18" charset="0"/>
                <a:cs typeface="Times New Roman" panose="02020603050405020304" pitchFamily="18" charset="0"/>
              </a:rPr>
              <a:t>будинків (</a:t>
            </a:r>
            <a:r>
              <a:rPr lang="uk-UA" sz="2200" dirty="0">
                <a:solidFill>
                  <a:srgbClr val="000000"/>
                </a:solidFill>
                <a:latin typeface="Times New Roman" panose="02020603050405020304" pitchFamily="18" charset="0"/>
                <a:cs typeface="Times New Roman" panose="02020603050405020304" pitchFamily="18" charset="0"/>
              </a:rPr>
              <a:t>ОСББ).</a:t>
            </a:r>
          </a:p>
        </p:txBody>
      </p:sp>
    </p:spTree>
    <p:extLst>
      <p:ext uri="{BB962C8B-B14F-4D97-AF65-F5344CB8AC3E}">
        <p14:creationId xmlns:p14="http://schemas.microsoft.com/office/powerpoint/2010/main" val="299613122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скорочення рівня (у відсотках до відповідного обсягу активів) та обсягу проблемних активів (в абсолютних значеннях) з досягненням оптимального балансу між часом та обсягом повернення заборгованості за такими активами/обсягом надходжень від продажу права вимоги за такими активами відповідно до затвердженої банком стратегії управління проблемними активами.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Фонд гарантування вкладів фізичних осіб України (ФГВФО) здійснює управління активами ліквідованих банків та співпрацює з електронною системою аукціонів </a:t>
            </a:r>
            <a:r>
              <a:rPr lang="uk-UA" sz="2200" dirty="0" err="1" smtClean="0">
                <a:solidFill>
                  <a:srgbClr val="000000"/>
                </a:solidFill>
                <a:latin typeface="Times New Roman" panose="02020603050405020304" pitchFamily="18" charset="0"/>
                <a:cs typeface="Times New Roman" panose="02020603050405020304" pitchFamily="18" charset="0"/>
              </a:rPr>
              <a:t>ProZorro.Sale</a:t>
            </a:r>
            <a:r>
              <a:rPr lang="uk-UA" sz="2200" dirty="0" smtClean="0">
                <a:solidFill>
                  <a:srgbClr val="000000"/>
                </a:solidFill>
                <a:latin typeface="Times New Roman" panose="02020603050405020304" pitchFamily="18" charset="0"/>
                <a:cs typeface="Times New Roman" panose="02020603050405020304" pitchFamily="18" charset="0"/>
              </a:rPr>
              <a:t>. Такі аукціони проводяться на основі договорів між організатором відкритих торгів (аукціону) та ФГВФО. Для участі у відкритих торгах (аукціоні) потенційний покупець зобов’язаний </a:t>
            </a:r>
            <a:r>
              <a:rPr lang="uk-UA" sz="2200" dirty="0" err="1" smtClean="0">
                <a:solidFill>
                  <a:srgbClr val="000000"/>
                </a:solidFill>
                <a:latin typeface="Times New Roman" panose="02020603050405020304" pitchFamily="18" charset="0"/>
                <a:cs typeface="Times New Roman" panose="02020603050405020304" pitchFamily="18" charset="0"/>
              </a:rPr>
              <a:t>внести</a:t>
            </a:r>
            <a:r>
              <a:rPr lang="uk-UA" sz="2200" dirty="0" smtClean="0">
                <a:solidFill>
                  <a:srgbClr val="000000"/>
                </a:solidFill>
                <a:latin typeface="Times New Roman" panose="02020603050405020304" pitchFamily="18" charset="0"/>
                <a:cs typeface="Times New Roman" panose="02020603050405020304" pitchFamily="18" charset="0"/>
              </a:rPr>
              <a:t> гарантійний внесок у вигляді грошових коштів на рахунок організатора та/або надати електронну банківську гарантію. У разі успішного проведення аукціону та визначення переможця, банк повинен укласти відповідний договір купівлі-продажу протягом 20 (двадцяти) робочих днів із дати формування протоколу відкритих торгів (аукціону).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Відповідно до Положення щодо організації продажу активів (майна) банків, що ліквідуються, від 24 березня 2016 року, продаж активів банком може здійснюватися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711731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пулами. Якщо NPL або проблемні активи не були продані на першому аукціоні, банк повторно виставляє на продаж із зменшенням їх ціни реалізації, встановленої для проведення попередніх відкритих торгів, на 10 відсотків від початкової ціни, але сумарно не більше ніж на 80 відсотків від початкової ціни.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15.04.2020 року КМУ прийняв Постанову «Про затвердження критеріїв та умов визначення банками, в яких державі належить 75 і більше відсотків статутного капіталу, заходів з управління проблемними активами» від 15.04.2020 р. № 281 («Керівні принципи»).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Постановою встановлено порядок дисконтованого продажу </a:t>
            </a:r>
            <a:r>
              <a:rPr lang="uk-UA" sz="2200" dirty="0" err="1" smtClean="0">
                <a:solidFill>
                  <a:srgbClr val="000000"/>
                </a:solidFill>
                <a:latin typeface="Times New Roman" panose="02020603050405020304" pitchFamily="18" charset="0"/>
                <a:cs typeface="Times New Roman" panose="02020603050405020304" pitchFamily="18" charset="0"/>
              </a:rPr>
              <a:t>NPLs</a:t>
            </a:r>
            <a:r>
              <a:rPr lang="uk-UA" sz="2200" dirty="0" smtClean="0">
                <a:solidFill>
                  <a:srgbClr val="000000"/>
                </a:solidFill>
                <a:latin typeface="Times New Roman" panose="02020603050405020304" pitchFamily="18" charset="0"/>
                <a:cs typeface="Times New Roman" panose="02020603050405020304" pitchFamily="18" charset="0"/>
              </a:rPr>
              <a:t> державними банками. До цього часу державні банки неохоче продавали </a:t>
            </a:r>
            <a:r>
              <a:rPr lang="uk-UA" sz="2200" dirty="0" err="1" smtClean="0">
                <a:solidFill>
                  <a:srgbClr val="000000"/>
                </a:solidFill>
                <a:latin typeface="Times New Roman" panose="02020603050405020304" pitchFamily="18" charset="0"/>
                <a:cs typeface="Times New Roman" panose="02020603050405020304" pitchFamily="18" charset="0"/>
              </a:rPr>
              <a:t>NPLs</a:t>
            </a:r>
            <a:r>
              <a:rPr lang="uk-UA" sz="2200" dirty="0" smtClean="0">
                <a:solidFill>
                  <a:srgbClr val="000000"/>
                </a:solidFill>
                <a:latin typeface="Times New Roman" panose="02020603050405020304" pitchFamily="18" charset="0"/>
                <a:cs typeface="Times New Roman" panose="02020603050405020304" pitchFamily="18" charset="0"/>
              </a:rPr>
              <a:t> зі знижками (тобто, нижче номінальної вартості.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Керівними принципами передбачено наступні особливості продажу </a:t>
            </a:r>
            <a:r>
              <a:rPr lang="uk-UA" sz="2200" dirty="0" err="1" smtClean="0">
                <a:solidFill>
                  <a:srgbClr val="000000"/>
                </a:solidFill>
                <a:latin typeface="Times New Roman" panose="02020603050405020304" pitchFamily="18" charset="0"/>
                <a:cs typeface="Times New Roman" panose="02020603050405020304" pitchFamily="18" charset="0"/>
              </a:rPr>
              <a:t>NPLs</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здійснюється шляхом проведення відкритого аукціону за голландською моделлю аукціону, з поступовим зниженням ціни портфеля NPL до моменту отримання пропозиції;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покупцем NPL не може бути боржник/контрагент, кінцевий </a:t>
            </a:r>
            <a:r>
              <a:rPr lang="uk-UA" sz="2200" dirty="0" err="1" smtClean="0">
                <a:solidFill>
                  <a:srgbClr val="000000"/>
                </a:solidFill>
                <a:latin typeface="Times New Roman" panose="02020603050405020304" pitchFamily="18" charset="0"/>
                <a:cs typeface="Times New Roman" panose="02020603050405020304" pitchFamily="18" charset="0"/>
              </a:rPr>
              <a:t>бенефіціарний</a:t>
            </a:r>
            <a:r>
              <a:rPr lang="uk-UA" sz="2200" dirty="0" smtClean="0">
                <a:solidFill>
                  <a:srgbClr val="000000"/>
                </a:solidFill>
                <a:latin typeface="Times New Roman" panose="02020603050405020304" pitchFamily="18" charset="0"/>
                <a:cs typeface="Times New Roman" panose="02020603050405020304" pitchFamily="18" charset="0"/>
              </a:rPr>
              <a:t> власник боржника/контрагента, </a:t>
            </a:r>
            <a:r>
              <a:rPr lang="uk-UA" sz="2200" dirty="0" err="1" smtClean="0">
                <a:solidFill>
                  <a:srgbClr val="000000"/>
                </a:solidFill>
                <a:latin typeface="Times New Roman" panose="02020603050405020304" pitchFamily="18" charset="0"/>
                <a:cs typeface="Times New Roman" panose="02020603050405020304" pitchFamily="18" charset="0"/>
              </a:rPr>
              <a:t>заставодавець</a:t>
            </a:r>
            <a:r>
              <a:rPr lang="uk-UA" sz="2200" dirty="0" smtClean="0">
                <a:solidFill>
                  <a:srgbClr val="000000"/>
                </a:solidFill>
                <a:latin typeface="Times New Roman" panose="02020603050405020304" pitchFamily="18" charset="0"/>
                <a:cs typeface="Times New Roman" panose="02020603050405020304" pitchFamily="18" charset="0"/>
              </a:rPr>
              <a:t>, поручитель або пов’язана з ними особа;</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127585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початковою ціною непрацюючого кредиту є </a:t>
            </a:r>
            <a:r>
              <a:rPr lang="uk-UA" sz="2200" dirty="0" smtClean="0">
                <a:solidFill>
                  <a:srgbClr val="000000"/>
                </a:solidFill>
                <a:latin typeface="Times New Roman" panose="02020603050405020304" pitchFamily="18" charset="0"/>
                <a:cs typeface="Times New Roman" panose="02020603050405020304" pitchFamily="18" charset="0"/>
              </a:rPr>
              <a:t>його номінальна </a:t>
            </a:r>
            <a:r>
              <a:rPr lang="uk-UA" sz="2200" dirty="0">
                <a:solidFill>
                  <a:srgbClr val="000000"/>
                </a:solidFill>
                <a:latin typeface="Times New Roman" panose="02020603050405020304" pitchFamily="18" charset="0"/>
                <a:cs typeface="Times New Roman" panose="02020603050405020304" pitchFamily="18" charset="0"/>
              </a:rPr>
              <a:t>вартість. Якщо </a:t>
            </a:r>
            <a:r>
              <a:rPr lang="en-US" sz="2200" dirty="0">
                <a:solidFill>
                  <a:srgbClr val="000000"/>
                </a:solidFill>
                <a:latin typeface="Times New Roman" panose="02020603050405020304" pitchFamily="18" charset="0"/>
                <a:cs typeface="Times New Roman" panose="02020603050405020304" pitchFamily="18" charset="0"/>
              </a:rPr>
              <a:t>NPL </a:t>
            </a:r>
            <a:r>
              <a:rPr lang="uk-UA" sz="2200" dirty="0">
                <a:solidFill>
                  <a:srgbClr val="000000"/>
                </a:solidFill>
                <a:latin typeface="Times New Roman" panose="02020603050405020304" pitchFamily="18" charset="0"/>
                <a:cs typeface="Times New Roman" panose="02020603050405020304" pitchFamily="18" charset="0"/>
              </a:rPr>
              <a:t>не продано після </a:t>
            </a:r>
            <a:r>
              <a:rPr lang="uk-UA" sz="2200" dirty="0" smtClean="0">
                <a:solidFill>
                  <a:srgbClr val="000000"/>
                </a:solidFill>
                <a:latin typeface="Times New Roman" panose="02020603050405020304" pitchFamily="18" charset="0"/>
                <a:cs typeface="Times New Roman" panose="02020603050405020304" pitchFamily="18" charset="0"/>
              </a:rPr>
              <a:t>проведення двох </a:t>
            </a:r>
            <a:r>
              <a:rPr lang="uk-UA" sz="2200" dirty="0">
                <a:solidFill>
                  <a:srgbClr val="000000"/>
                </a:solidFill>
                <a:latin typeface="Times New Roman" panose="02020603050405020304" pitchFamily="18" charset="0"/>
                <a:cs typeface="Times New Roman" panose="02020603050405020304" pitchFamily="18" charset="0"/>
              </a:rPr>
              <a:t>аукціонів, банк має право переоцінити вартість </a:t>
            </a:r>
            <a:r>
              <a:rPr lang="uk-UA" sz="2200" dirty="0" smtClean="0">
                <a:solidFill>
                  <a:srgbClr val="000000"/>
                </a:solidFill>
                <a:latin typeface="Times New Roman" panose="02020603050405020304" pitchFamily="18" charset="0"/>
                <a:cs typeface="Times New Roman" panose="02020603050405020304" pitchFamily="18" charset="0"/>
              </a:rPr>
              <a:t>кредиту та </a:t>
            </a:r>
            <a:r>
              <a:rPr lang="uk-UA" sz="2200" dirty="0">
                <a:solidFill>
                  <a:srgbClr val="000000"/>
                </a:solidFill>
                <a:latin typeface="Times New Roman" panose="02020603050405020304" pitchFamily="18" charset="0"/>
                <a:cs typeface="Times New Roman" panose="02020603050405020304" pitchFamily="18" charset="0"/>
              </a:rPr>
              <a:t>встановити початкову ціну на третьому або </a:t>
            </a:r>
            <a:r>
              <a:rPr lang="uk-UA" sz="2200" dirty="0" smtClean="0">
                <a:solidFill>
                  <a:srgbClr val="000000"/>
                </a:solidFill>
                <a:latin typeface="Times New Roman" panose="02020603050405020304" pitchFamily="18" charset="0"/>
                <a:cs typeface="Times New Roman" panose="02020603050405020304" pitchFamily="18" charset="0"/>
              </a:rPr>
              <a:t>будь-якому наступному </a:t>
            </a:r>
            <a:r>
              <a:rPr lang="uk-UA" sz="2200" dirty="0">
                <a:solidFill>
                  <a:srgbClr val="000000"/>
                </a:solidFill>
                <a:latin typeface="Times New Roman" panose="02020603050405020304" pitchFamily="18" charset="0"/>
                <a:cs typeface="Times New Roman" panose="02020603050405020304" pitchFamily="18" charset="0"/>
              </a:rPr>
              <a:t>аукціоні нижче номінальної вартості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NPLs </a:t>
            </a:r>
            <a:r>
              <a:rPr lang="uk-UA" sz="2200" dirty="0">
                <a:solidFill>
                  <a:srgbClr val="000000"/>
                </a:solidFill>
                <a:latin typeface="Times New Roman" panose="02020603050405020304" pitchFamily="18" charset="0"/>
                <a:cs typeface="Times New Roman" panose="02020603050405020304" pitchFamily="18" charset="0"/>
              </a:rPr>
              <a:t>є надзвичайно ризикованими інвестиціями </a:t>
            </a:r>
            <a:r>
              <a:rPr lang="uk-UA" sz="2200" dirty="0" smtClean="0">
                <a:solidFill>
                  <a:srgbClr val="000000"/>
                </a:solidFill>
                <a:latin typeface="Times New Roman" panose="02020603050405020304" pitchFamily="18" charset="0"/>
                <a:cs typeface="Times New Roman" panose="02020603050405020304" pitchFamily="18" charset="0"/>
              </a:rPr>
              <a:t>проте їх </a:t>
            </a:r>
            <a:r>
              <a:rPr lang="uk-UA" sz="2200" dirty="0">
                <a:solidFill>
                  <a:srgbClr val="000000"/>
                </a:solidFill>
                <a:latin typeface="Times New Roman" panose="02020603050405020304" pitchFamily="18" charset="0"/>
                <a:cs typeface="Times New Roman" panose="02020603050405020304" pitchFamily="18" charset="0"/>
              </a:rPr>
              <a:t>придбання в Україні може мати низку переваг, серед яких: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ринок </a:t>
            </a:r>
            <a:r>
              <a:rPr lang="en-US" sz="2200" dirty="0">
                <a:solidFill>
                  <a:srgbClr val="000000"/>
                </a:solidFill>
                <a:latin typeface="Times New Roman" panose="02020603050405020304" pitchFamily="18" charset="0"/>
                <a:cs typeface="Times New Roman" panose="02020603050405020304" pitchFamily="18" charset="0"/>
              </a:rPr>
              <a:t>NPLs </a:t>
            </a:r>
            <a:r>
              <a:rPr lang="uk-UA" sz="2200" dirty="0">
                <a:solidFill>
                  <a:srgbClr val="000000"/>
                </a:solidFill>
                <a:latin typeface="Times New Roman" panose="02020603050405020304" pitchFamily="18" charset="0"/>
                <a:cs typeface="Times New Roman" panose="02020603050405020304" pitchFamily="18" charset="0"/>
              </a:rPr>
              <a:t>є досить великим та диверсифікованим </a:t>
            </a:r>
            <a:r>
              <a:rPr lang="uk-UA" sz="2200" dirty="0" smtClean="0">
                <a:solidFill>
                  <a:srgbClr val="000000"/>
                </a:solidFill>
                <a:latin typeface="Times New Roman" panose="02020603050405020304" pitchFamily="18" charset="0"/>
                <a:cs typeface="Times New Roman" panose="02020603050405020304" pitchFamily="18" charset="0"/>
              </a:rPr>
              <a:t>– 54,1</a:t>
            </a:r>
            <a:r>
              <a:rPr lang="uk-UA" sz="2200" dirty="0">
                <a:solidFill>
                  <a:srgbClr val="000000"/>
                </a:solidFill>
                <a:latin typeface="Times New Roman" panose="02020603050405020304" pitchFamily="18" charset="0"/>
                <a:cs typeface="Times New Roman" panose="02020603050405020304" pitchFamily="18" charset="0"/>
              </a:rPr>
              <a:t>% складають корпоративні кредити і 35,3% споживчі кредити;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багато банків не мають фінансових ресурсів </a:t>
            </a:r>
            <a:r>
              <a:rPr lang="uk-UA" sz="2200" dirty="0" smtClean="0">
                <a:solidFill>
                  <a:srgbClr val="000000"/>
                </a:solidFill>
                <a:latin typeface="Times New Roman" panose="02020603050405020304" pitchFamily="18" charset="0"/>
                <a:cs typeface="Times New Roman" panose="02020603050405020304" pitchFamily="18" charset="0"/>
              </a:rPr>
              <a:t>для реалізації </a:t>
            </a:r>
            <a:r>
              <a:rPr lang="uk-UA" sz="2200" dirty="0">
                <a:solidFill>
                  <a:srgbClr val="000000"/>
                </a:solidFill>
                <a:latin typeface="Times New Roman" panose="02020603050405020304" pitchFamily="18" charset="0"/>
                <a:cs typeface="Times New Roman" panose="02020603050405020304" pitchFamily="18" charset="0"/>
              </a:rPr>
              <a:t>ефективних стратегій щодо повернення кредитів;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прозоре розпорядження </a:t>
            </a:r>
            <a:r>
              <a:rPr lang="en-US" sz="2200" dirty="0">
                <a:solidFill>
                  <a:srgbClr val="000000"/>
                </a:solidFill>
                <a:latin typeface="Times New Roman" panose="02020603050405020304" pitchFamily="18" charset="0"/>
                <a:cs typeface="Times New Roman" panose="02020603050405020304" pitchFamily="18" charset="0"/>
              </a:rPr>
              <a:t>NPLs – </a:t>
            </a:r>
            <a:r>
              <a:rPr lang="uk-UA" sz="2200" dirty="0">
                <a:solidFill>
                  <a:srgbClr val="000000"/>
                </a:solidFill>
                <a:latin typeface="Times New Roman" panose="02020603050405020304" pitchFamily="18" charset="0"/>
                <a:cs typeface="Times New Roman" panose="02020603050405020304" pitchFamily="18" charset="0"/>
              </a:rPr>
              <a:t>іноземні інвестори </a:t>
            </a:r>
            <a:r>
              <a:rPr lang="uk-UA" sz="2200" dirty="0" smtClean="0">
                <a:solidFill>
                  <a:srgbClr val="000000"/>
                </a:solidFill>
                <a:latin typeface="Times New Roman" panose="02020603050405020304" pitchFamily="18" charset="0"/>
                <a:cs typeface="Times New Roman" panose="02020603050405020304" pitchFamily="18" charset="0"/>
              </a:rPr>
              <a:t>можуть вийти </a:t>
            </a:r>
            <a:r>
              <a:rPr lang="uk-UA" sz="2200" dirty="0">
                <a:solidFill>
                  <a:srgbClr val="000000"/>
                </a:solidFill>
                <a:latin typeface="Times New Roman" panose="02020603050405020304" pitchFamily="18" charset="0"/>
                <a:cs typeface="Times New Roman" panose="02020603050405020304" pitchFamily="18" charset="0"/>
              </a:rPr>
              <a:t>на український ринок </a:t>
            </a:r>
            <a:r>
              <a:rPr lang="en-US" sz="2200" dirty="0">
                <a:solidFill>
                  <a:srgbClr val="000000"/>
                </a:solidFill>
                <a:latin typeface="Times New Roman" panose="02020603050405020304" pitchFamily="18" charset="0"/>
                <a:cs typeface="Times New Roman" panose="02020603050405020304" pitchFamily="18" charset="0"/>
              </a:rPr>
              <a:t>NPLs, </a:t>
            </a:r>
            <a:r>
              <a:rPr lang="uk-UA" sz="2200" dirty="0">
                <a:solidFill>
                  <a:srgbClr val="000000"/>
                </a:solidFill>
                <a:latin typeface="Times New Roman" panose="02020603050405020304" pitchFamily="18" charset="0"/>
                <a:cs typeface="Times New Roman" panose="02020603050405020304" pitchFamily="18" charset="0"/>
              </a:rPr>
              <a:t>купуючи активи на </a:t>
            </a:r>
            <a:r>
              <a:rPr lang="uk-UA" sz="2200" dirty="0" smtClean="0">
                <a:solidFill>
                  <a:srgbClr val="000000"/>
                </a:solidFill>
                <a:latin typeface="Times New Roman" panose="02020603050405020304" pitchFamily="18" charset="0"/>
                <a:cs typeface="Times New Roman" panose="02020603050405020304" pitchFamily="18" charset="0"/>
              </a:rPr>
              <a:t>відкритому аукціоні </a:t>
            </a:r>
            <a:r>
              <a:rPr lang="uk-UA" sz="2200" dirty="0">
                <a:solidFill>
                  <a:srgbClr val="000000"/>
                </a:solidFill>
                <a:latin typeface="Times New Roman" panose="02020603050405020304" pitchFamily="18" charset="0"/>
                <a:cs typeface="Times New Roman" panose="02020603050405020304" pitchFamily="18" charset="0"/>
              </a:rPr>
              <a:t>через інструмент спеціального призначення (</a:t>
            </a:r>
            <a:r>
              <a:rPr lang="en-US" sz="2200" dirty="0">
                <a:solidFill>
                  <a:srgbClr val="000000"/>
                </a:solidFill>
                <a:latin typeface="Times New Roman" panose="02020603050405020304" pitchFamily="18" charset="0"/>
                <a:cs typeface="Times New Roman" panose="02020603050405020304" pitchFamily="18" charset="0"/>
              </a:rPr>
              <a:t>SPV);</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можливість стягнення іпотеки, застави в </a:t>
            </a:r>
            <a:r>
              <a:rPr lang="uk-UA" sz="2200" dirty="0" smtClean="0">
                <a:solidFill>
                  <a:srgbClr val="000000"/>
                </a:solidFill>
                <a:latin typeface="Times New Roman" panose="02020603050405020304" pitchFamily="18" charset="0"/>
                <a:cs typeface="Times New Roman" panose="02020603050405020304" pitchFamily="18" charset="0"/>
              </a:rPr>
              <a:t>позасудовому порядку</a:t>
            </a:r>
            <a:r>
              <a:rPr lang="uk-UA"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84755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Банківська система: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a:t>
            </a:r>
            <a:r>
              <a:rPr lang="uk-UA" sz="2200" dirty="0" smtClean="0">
                <a:solidFill>
                  <a:srgbClr val="000000"/>
                </a:solidFill>
                <a:latin typeface="Times New Roman" panose="02020603050405020304" pitchFamily="18" charset="0"/>
                <a:cs typeface="Times New Roman" panose="02020603050405020304" pitchFamily="18" charset="0"/>
              </a:rPr>
              <a:t>. / Л.І. </a:t>
            </a:r>
            <a:r>
              <a:rPr lang="uk-UA" sz="2200" dirty="0" err="1" smtClean="0">
                <a:solidFill>
                  <a:srgbClr val="000000"/>
                </a:solidFill>
                <a:latin typeface="Times New Roman" panose="02020603050405020304" pitchFamily="18" charset="0"/>
                <a:cs typeface="Times New Roman" panose="02020603050405020304" pitchFamily="18" charset="0"/>
              </a:rPr>
              <a:t>Катан</a:t>
            </a:r>
            <a:r>
              <a:rPr lang="uk-UA" sz="2200" dirty="0" smtClean="0">
                <a:solidFill>
                  <a:srgbClr val="000000"/>
                </a:solidFill>
                <a:latin typeface="Times New Roman" panose="02020603050405020304" pitchFamily="18" charset="0"/>
                <a:cs typeface="Times New Roman" panose="02020603050405020304" pitchFamily="18" charset="0"/>
              </a:rPr>
              <a:t>, Н.І. Демчук, В.Г. Бабенко, Левада, Т.О. Журавльова; за ред. І.М. Мазур. Дніпро: Пороги, 2017. 444 с.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Банківська система: навчальний посібник / [Ситник Н.С., </a:t>
            </a:r>
            <a:r>
              <a:rPr lang="uk-UA" sz="2200" dirty="0" err="1" smtClean="0">
                <a:solidFill>
                  <a:srgbClr val="000000"/>
                </a:solidFill>
                <a:latin typeface="Times New Roman" panose="02020603050405020304" pitchFamily="18" charset="0"/>
                <a:cs typeface="Times New Roman" panose="02020603050405020304" pitchFamily="18" charset="0"/>
              </a:rPr>
              <a:t>Стасишин</a:t>
            </a:r>
            <a:r>
              <a:rPr lang="uk-UA" sz="2200" dirty="0" smtClean="0">
                <a:solidFill>
                  <a:srgbClr val="000000"/>
                </a:solidFill>
                <a:latin typeface="Times New Roman" panose="02020603050405020304" pitchFamily="18" charset="0"/>
                <a:cs typeface="Times New Roman" panose="02020603050405020304" pitchFamily="18" charset="0"/>
              </a:rPr>
              <a:t> А.В., </a:t>
            </a:r>
            <a:r>
              <a:rPr lang="uk-UA" sz="2200" dirty="0" err="1" smtClean="0">
                <a:solidFill>
                  <a:srgbClr val="000000"/>
                </a:solidFill>
                <a:latin typeface="Times New Roman" panose="02020603050405020304" pitchFamily="18" charset="0"/>
                <a:cs typeface="Times New Roman" panose="02020603050405020304" pitchFamily="18" charset="0"/>
              </a:rPr>
              <a:t>Блащук-Девяткіна</a:t>
            </a:r>
            <a:r>
              <a:rPr lang="uk-UA" sz="2200" dirty="0" smtClean="0">
                <a:solidFill>
                  <a:srgbClr val="000000"/>
                </a:solidFill>
                <a:latin typeface="Times New Roman" panose="02020603050405020304" pitchFamily="18" charset="0"/>
                <a:cs typeface="Times New Roman" panose="02020603050405020304" pitchFamily="18" charset="0"/>
              </a:rPr>
              <a:t> Н.З., </a:t>
            </a:r>
            <a:r>
              <a:rPr lang="uk-UA" sz="2200" dirty="0" err="1" smtClean="0">
                <a:solidFill>
                  <a:srgbClr val="000000"/>
                </a:solidFill>
                <a:latin typeface="Times New Roman" panose="02020603050405020304" pitchFamily="18" charset="0"/>
                <a:cs typeface="Times New Roman" panose="02020603050405020304" pitchFamily="18" charset="0"/>
              </a:rPr>
              <a:t>Петик</a:t>
            </a:r>
            <a:r>
              <a:rPr lang="uk-UA" sz="2200" dirty="0" smtClean="0">
                <a:solidFill>
                  <a:srgbClr val="000000"/>
                </a:solidFill>
                <a:latin typeface="Times New Roman" panose="02020603050405020304" pitchFamily="18" charset="0"/>
                <a:cs typeface="Times New Roman" panose="02020603050405020304" pitchFamily="18" charset="0"/>
              </a:rPr>
              <a:t> Л.О</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 </a:t>
            </a:r>
            <a:r>
              <a:rPr lang="uk-UA" sz="2200" dirty="0" err="1" smtClean="0">
                <a:solidFill>
                  <a:srgbClr val="000000"/>
                </a:solidFill>
                <a:latin typeface="Times New Roman" panose="02020603050405020304" pitchFamily="18" charset="0"/>
                <a:cs typeface="Times New Roman" panose="02020603050405020304" pitchFamily="18" charset="0"/>
              </a:rPr>
              <a:t>заг</a:t>
            </a:r>
            <a:r>
              <a:rPr lang="uk-UA" sz="2200" dirty="0" smtClean="0">
                <a:solidFill>
                  <a:srgbClr val="000000"/>
                </a:solidFill>
                <a:latin typeface="Times New Roman" panose="02020603050405020304" pitchFamily="18" charset="0"/>
                <a:cs typeface="Times New Roman" panose="02020603050405020304" pitchFamily="18" charset="0"/>
              </a:rPr>
              <a:t>. ред. Н. С. Ситник. Львів: ЛНУ імені Івана Франка, 2020.  580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Банківські операції [текст]: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a:t>
            </a:r>
            <a:r>
              <a:rPr lang="uk-UA" sz="2200" dirty="0" smtClean="0">
                <a:solidFill>
                  <a:srgbClr val="000000"/>
                </a:solidFill>
                <a:latin typeface="Times New Roman" panose="02020603050405020304" pitchFamily="18" charset="0"/>
                <a:cs typeface="Times New Roman" panose="02020603050405020304" pitchFamily="18" charset="0"/>
              </a:rPr>
              <a:t>. Н.І. Демчук, О.В. </a:t>
            </a:r>
            <a:r>
              <a:rPr lang="uk-UA" sz="2200" dirty="0" err="1" smtClean="0">
                <a:solidFill>
                  <a:srgbClr val="000000"/>
                </a:solidFill>
                <a:latin typeface="Times New Roman" panose="02020603050405020304" pitchFamily="18" charset="0"/>
                <a:cs typeface="Times New Roman" panose="02020603050405020304" pitchFamily="18" charset="0"/>
              </a:rPr>
              <a:t>Довгаль</a:t>
            </a:r>
            <a:r>
              <a:rPr lang="uk-UA" sz="2200" dirty="0" smtClean="0">
                <a:solidFill>
                  <a:srgbClr val="000000"/>
                </a:solidFill>
                <a:latin typeface="Times New Roman" panose="02020603050405020304" pitchFamily="18" charset="0"/>
                <a:cs typeface="Times New Roman" panose="02020603050405020304" pitchFamily="18" charset="0"/>
              </a:rPr>
              <a:t>, Ю.П. Владика. Дніпро: Пороги, 2017.</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Закон </a:t>
            </a:r>
            <a:r>
              <a:rPr lang="uk-UA" sz="2200" dirty="0">
                <a:solidFill>
                  <a:srgbClr val="000000"/>
                </a:solidFill>
                <a:latin typeface="Times New Roman" panose="02020603050405020304" pitchFamily="18" charset="0"/>
                <a:cs typeface="Times New Roman" panose="02020603050405020304" pitchFamily="18" charset="0"/>
              </a:rPr>
              <a:t>України  «Про банки і банківську діяльність» від 07.12.2000р. №2121-ІІІ (зі змінами та доповненнями</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Закон </a:t>
            </a:r>
            <a:r>
              <a:rPr lang="uk-UA" sz="2200" dirty="0">
                <a:solidFill>
                  <a:srgbClr val="000000"/>
                </a:solidFill>
                <a:latin typeface="Times New Roman" panose="02020603050405020304" pitchFamily="18" charset="0"/>
                <a:cs typeface="Times New Roman" panose="02020603050405020304" pitchFamily="18" charset="0"/>
              </a:rPr>
              <a:t>України  «Про фінансові послуги та державне регулювання ринків фінансових послуг» від 12.07.2001р. №</a:t>
            </a:r>
            <a:r>
              <a:rPr lang="uk-UA" sz="2200" dirty="0" smtClean="0">
                <a:solidFill>
                  <a:srgbClr val="000000"/>
                </a:solidFill>
                <a:latin typeface="Times New Roman" panose="02020603050405020304" pitchFamily="18" charset="0"/>
                <a:cs typeface="Times New Roman" panose="02020603050405020304" pitchFamily="18" charset="0"/>
              </a:rPr>
              <a:t>2664-ІІІ.</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Закон </a:t>
            </a:r>
            <a:r>
              <a:rPr lang="uk-UA" sz="2200" dirty="0">
                <a:solidFill>
                  <a:srgbClr val="000000"/>
                </a:solidFill>
                <a:latin typeface="Times New Roman" panose="02020603050405020304" pitchFamily="18" charset="0"/>
                <a:cs typeface="Times New Roman" panose="02020603050405020304" pitchFamily="18" charset="0"/>
              </a:rPr>
              <a:t>України «Про забезпечення вимог кредиторів та реєстрацію обтяжень» від 18.11.2003р. №1255-</a:t>
            </a:r>
            <a:r>
              <a:rPr lang="en-US" sz="2200" dirty="0">
                <a:solidFill>
                  <a:srgbClr val="000000"/>
                </a:solidFill>
                <a:latin typeface="Times New Roman" panose="02020603050405020304" pitchFamily="18" charset="0"/>
                <a:cs typeface="Times New Roman" panose="02020603050405020304" pitchFamily="18" charset="0"/>
              </a:rPr>
              <a:t>IV.</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7. Закон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«Про заставу»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02.10.1992р. №</a:t>
            </a:r>
            <a:r>
              <a:rPr lang="ru-RU" sz="2200" dirty="0" smtClean="0">
                <a:solidFill>
                  <a:srgbClr val="000000"/>
                </a:solidFill>
                <a:latin typeface="Times New Roman" panose="02020603050405020304" pitchFamily="18" charset="0"/>
                <a:cs typeface="Times New Roman" panose="02020603050405020304" pitchFamily="18" charset="0"/>
              </a:rPr>
              <a:t>2654-ХІІ.</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8. Закон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іпотеку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05.06.2003р. №898-IV.</a:t>
            </a:r>
          </a:p>
        </p:txBody>
      </p:sp>
    </p:spTree>
    <p:extLst>
      <p:ext uri="{BB962C8B-B14F-4D97-AF65-F5344CB8AC3E}">
        <p14:creationId xmlns:p14="http://schemas.microsoft.com/office/powerpoint/2010/main" val="77987050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Закон </a:t>
            </a:r>
            <a:r>
              <a:rPr lang="uk-UA" sz="2200" dirty="0">
                <a:solidFill>
                  <a:srgbClr val="000000"/>
                </a:solidFill>
                <a:latin typeface="Times New Roman" panose="02020603050405020304" pitchFamily="18" charset="0"/>
                <a:cs typeface="Times New Roman" panose="02020603050405020304" pitchFamily="18" charset="0"/>
              </a:rPr>
              <a:t>України «Про іпотечне кредитування, операції з консолідованим іпотечним боргом та іпотечні сертифікати» від 19.06.2003р. №979-</a:t>
            </a:r>
            <a:r>
              <a:rPr lang="en-US" sz="2200" dirty="0" smtClean="0">
                <a:solidFill>
                  <a:srgbClr val="000000"/>
                </a:solidFill>
                <a:latin typeface="Times New Roman" panose="02020603050405020304" pitchFamily="18" charset="0"/>
                <a:cs typeface="Times New Roman" panose="02020603050405020304" pitchFamily="18" charset="0"/>
              </a:rPr>
              <a:t>IV</a:t>
            </a:r>
            <a:r>
              <a:rPr lang="uk-UA" sz="2200" dirty="0" smtClean="0">
                <a:solidFill>
                  <a:srgbClr val="000000"/>
                </a:solidFill>
                <a:latin typeface="Times New Roman" panose="02020603050405020304" pitchFamily="18" charset="0"/>
                <a:cs typeface="Times New Roman" panose="02020603050405020304" pitchFamily="18" charset="0"/>
              </a:rPr>
              <a:t>.</a:t>
            </a:r>
            <a:endParaRPr lang="en-US"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10. Закон </a:t>
            </a:r>
            <a:r>
              <a:rPr lang="uk-UA" sz="2200" dirty="0">
                <a:solidFill>
                  <a:srgbClr val="000000"/>
                </a:solidFill>
                <a:latin typeface="Times New Roman" panose="02020603050405020304" pitchFamily="18" charset="0"/>
                <a:cs typeface="Times New Roman" panose="02020603050405020304" pitchFamily="18" charset="0"/>
              </a:rPr>
              <a:t>України «Про ринки капіталу та організовані товарні ринки</a:t>
            </a: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23.02.2006 року № </a:t>
            </a:r>
            <a:r>
              <a:rPr lang="ru-RU" sz="2200" dirty="0">
                <a:solidFill>
                  <a:srgbClr val="000000"/>
                </a:solidFill>
                <a:latin typeface="Times New Roman" panose="02020603050405020304" pitchFamily="18" charset="0"/>
                <a:cs typeface="Times New Roman" panose="02020603050405020304" pitchFamily="18" charset="0"/>
              </a:rPr>
              <a:t>3480-IV</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11. Закон </a:t>
            </a:r>
            <a:r>
              <a:rPr lang="uk-UA" sz="2200" dirty="0">
                <a:solidFill>
                  <a:srgbClr val="000000"/>
                </a:solidFill>
                <a:latin typeface="Times New Roman" panose="02020603050405020304" pitchFamily="18" charset="0"/>
                <a:cs typeface="Times New Roman" panose="02020603050405020304" pitchFamily="18" charset="0"/>
              </a:rPr>
              <a:t>України «Про фінансові послуги та фінансові компанії» від 4.12.2021 року №  1953-</a:t>
            </a:r>
            <a:r>
              <a:rPr lang="en-US" sz="2200" dirty="0">
                <a:solidFill>
                  <a:srgbClr val="000000"/>
                </a:solidFill>
                <a:latin typeface="Times New Roman" panose="02020603050405020304" pitchFamily="18" charset="0"/>
                <a:cs typeface="Times New Roman" panose="02020603050405020304" pitchFamily="18" charset="0"/>
              </a:rPr>
              <a:t>IX</a:t>
            </a:r>
            <a:r>
              <a:rPr lang="en-US" sz="2200" dirty="0" smtClean="0">
                <a:solidFill>
                  <a:srgbClr val="000000"/>
                </a:solidFill>
                <a:latin typeface="Times New Roman" panose="02020603050405020304" pitchFamily="18" charset="0"/>
                <a:cs typeface="Times New Roman" panose="02020603050405020304" pitchFamily="18" charset="0"/>
              </a:rPr>
              <a:t>.</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12. </a:t>
            </a:r>
            <a:r>
              <a:rPr lang="uk-UA" sz="2200" dirty="0" smtClean="0">
                <a:solidFill>
                  <a:srgbClr val="000000"/>
                </a:solidFill>
                <a:latin typeface="Times New Roman" panose="02020603050405020304" pitchFamily="18" charset="0"/>
                <a:cs typeface="Times New Roman" panose="02020603050405020304" pitchFamily="18" charset="0"/>
              </a:rPr>
              <a:t>Постанова № 351 від 30.06.2016р. «Положення про порядок формування та використання банками України резервів для відшкодування можливих втрат за активними банківськими операціями».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13. Постанова № 368 від 28.08.2001р. “Інструкція про порядок регулювання діяльності банків в Україні (зі змінами і доповненнями).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14. Постанова № 49 від 0 8 .0 6 .20 1 7 р. «Правила розрахунку банками України загальної вартості кредиту для споживача та реальної річної процентної ставки за договором про споживчий кредит».</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15. </a:t>
            </a:r>
            <a:r>
              <a:rPr lang="ru-RU" sz="2200" dirty="0" err="1" smtClean="0">
                <a:solidFill>
                  <a:srgbClr val="000000"/>
                </a:solidFill>
                <a:latin typeface="Times New Roman" panose="02020603050405020304" pitchFamily="18" charset="0"/>
                <a:cs typeface="Times New Roman" panose="02020603050405020304" pitchFamily="18" charset="0"/>
              </a:rPr>
              <a:t>Положення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про </a:t>
            </a:r>
            <a:r>
              <a:rPr lang="ru-RU" sz="2200" dirty="0" err="1">
                <a:solidFill>
                  <a:srgbClr val="000000"/>
                </a:solidFill>
                <a:latin typeface="Times New Roman" panose="02020603050405020304" pitchFamily="18" charset="0"/>
                <a:cs typeface="Times New Roman" panose="02020603050405020304" pitchFamily="18" charset="0"/>
              </a:rPr>
              <a:t>кредитну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політику</a:t>
            </a:r>
            <a:r>
              <a:rPr lang="ru-RU" sz="2200" dirty="0">
                <a:solidFill>
                  <a:srgbClr val="000000"/>
                </a:solidFill>
                <a:latin typeface="Times New Roman" panose="02020603050405020304" pitchFamily="18" charset="0"/>
                <a:cs typeface="Times New Roman" panose="02020603050405020304" pitchFamily="18" charset="0"/>
              </a:rPr>
              <a:t> ПАТ КБ «ПРИВАТБАНК</a:t>
            </a:r>
            <a:r>
              <a:rPr lang="ru-RU" sz="2200" dirty="0" smtClean="0">
                <a:solidFill>
                  <a:srgbClr val="000000"/>
                </a:solidFill>
                <a:latin typeface="Times New Roman" panose="02020603050405020304" pitchFamily="18" charset="0"/>
                <a:cs typeface="Times New Roman" panose="02020603050405020304" pitchFamily="18" charset="0"/>
              </a:rPr>
              <a:t>». </a:t>
            </a:r>
            <a:r>
              <a:rPr lang="en-US" sz="2200" dirty="0" err="1" smtClean="0">
                <a:solidFill>
                  <a:srgbClr val="000000"/>
                </a:solidFill>
                <a:latin typeface="Times New Roman" panose="02020603050405020304" pitchFamily="18" charset="0"/>
                <a:cs typeface="Times New Roman" panose="02020603050405020304" pitchFamily="18" charset="0"/>
              </a:rPr>
              <a:t>url</a:t>
            </a: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https://static.privatbank.ua/files/credit-politic-ua.pdf</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2272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2. Правила та </a:t>
            </a:r>
            <a:r>
              <a:rPr lang="ru-RU" sz="2400" b="1" dirty="0" err="1">
                <a:solidFill>
                  <a:srgbClr val="000000"/>
                </a:solidFill>
                <a:latin typeface="Times New Roman" panose="02020603050405020304" pitchFamily="18" charset="0"/>
                <a:cs typeface="Times New Roman" panose="02020603050405020304" pitchFamily="18" charset="0"/>
              </a:rPr>
              <a:t>умови</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кредитування</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Банківські </a:t>
            </a:r>
            <a:r>
              <a:rPr lang="uk-UA" sz="2200" dirty="0">
                <a:solidFill>
                  <a:srgbClr val="000000"/>
                </a:solidFill>
                <a:latin typeface="Times New Roman" panose="02020603050405020304" pitchFamily="18" charset="0"/>
                <a:cs typeface="Times New Roman" panose="02020603050405020304" pitchFamily="18" charset="0"/>
              </a:rPr>
              <a:t>установи активно розробляють та </a:t>
            </a:r>
            <a:r>
              <a:rPr lang="uk-UA" sz="2200" dirty="0" smtClean="0">
                <a:solidFill>
                  <a:srgbClr val="000000"/>
                </a:solidFill>
                <a:latin typeface="Times New Roman" panose="02020603050405020304" pitchFamily="18" charset="0"/>
                <a:cs typeface="Times New Roman" panose="02020603050405020304" pitchFamily="18" charset="0"/>
              </a:rPr>
              <a:t>застосовують </a:t>
            </a:r>
            <a:r>
              <a:rPr lang="uk-UA" sz="2200" dirty="0">
                <a:solidFill>
                  <a:srgbClr val="000000"/>
                </a:solidFill>
                <a:latin typeface="Times New Roman" panose="02020603050405020304" pitchFamily="18" charset="0"/>
                <a:cs typeface="Times New Roman" panose="02020603050405020304" pitchFamily="18" charset="0"/>
              </a:rPr>
              <a:t>на практиці стратегії управління своєю </a:t>
            </a:r>
            <a:r>
              <a:rPr lang="uk-UA" sz="2200" dirty="0" smtClean="0">
                <a:solidFill>
                  <a:srgbClr val="000000"/>
                </a:solidFill>
                <a:latin typeface="Times New Roman" panose="02020603050405020304" pitchFamily="18" charset="0"/>
                <a:cs typeface="Times New Roman" panose="02020603050405020304" pitchFamily="18" charset="0"/>
              </a:rPr>
              <a:t>кредитною діяльністю </a:t>
            </a:r>
            <a:r>
              <a:rPr lang="uk-UA" sz="2200" dirty="0">
                <a:solidFill>
                  <a:srgbClr val="000000"/>
                </a:solidFill>
                <a:latin typeface="Times New Roman" panose="02020603050405020304" pitchFamily="18" charset="0"/>
                <a:cs typeface="Times New Roman" panose="02020603050405020304" pitchFamily="18" charset="0"/>
              </a:rPr>
              <a:t>і формують на їх основі кредитну політику, </a:t>
            </a:r>
            <a:r>
              <a:rPr lang="uk-UA" sz="2200" dirty="0" smtClean="0">
                <a:solidFill>
                  <a:srgbClr val="000000"/>
                </a:solidFill>
                <a:latin typeface="Times New Roman" panose="02020603050405020304" pitchFamily="18" charset="0"/>
                <a:cs typeface="Times New Roman" panose="02020603050405020304" pitchFamily="18" charset="0"/>
              </a:rPr>
              <a:t>що дозволяє </a:t>
            </a:r>
            <a:r>
              <a:rPr lang="uk-UA" sz="2200" dirty="0">
                <a:solidFill>
                  <a:srgbClr val="000000"/>
                </a:solidFill>
                <a:latin typeface="Times New Roman" panose="02020603050405020304" pitchFamily="18" charset="0"/>
                <a:cs typeface="Times New Roman" panose="02020603050405020304" pitchFamily="18" charset="0"/>
              </a:rPr>
              <a:t>більш успішно здійснювати </a:t>
            </a:r>
            <a:r>
              <a:rPr lang="uk-UA" sz="2200" dirty="0" smtClean="0">
                <a:solidFill>
                  <a:srgbClr val="000000"/>
                </a:solidFill>
                <a:latin typeface="Times New Roman" panose="02020603050405020304" pitchFamily="18" charset="0"/>
                <a:cs typeface="Times New Roman" panose="02020603050405020304" pitchFamily="18" charset="0"/>
              </a:rPr>
              <a:t>фінансово-економічну діяльність </a:t>
            </a:r>
            <a:r>
              <a:rPr lang="uk-UA" sz="2200" dirty="0">
                <a:solidFill>
                  <a:srgbClr val="000000"/>
                </a:solidFill>
                <a:latin typeface="Times New Roman" panose="02020603050405020304" pitchFamily="18" charset="0"/>
                <a:cs typeface="Times New Roman" panose="02020603050405020304" pitchFamily="18" charset="0"/>
              </a:rPr>
              <a:t>у ринковому середовищі.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Стратегія </a:t>
            </a:r>
            <a:r>
              <a:rPr lang="uk-UA" sz="2200" dirty="0">
                <a:solidFill>
                  <a:srgbClr val="000000"/>
                </a:solidFill>
                <a:latin typeface="Times New Roman" panose="02020603050405020304" pitchFamily="18" charset="0"/>
                <a:cs typeface="Times New Roman" panose="02020603050405020304" pitchFamily="18" charset="0"/>
              </a:rPr>
              <a:t>кредитної діяльності формується банком </a:t>
            </a:r>
            <a:r>
              <a:rPr lang="uk-UA" sz="2200" dirty="0" smtClean="0">
                <a:solidFill>
                  <a:srgbClr val="000000"/>
                </a:solidFill>
                <a:latin typeface="Times New Roman" panose="02020603050405020304" pitchFamily="18" charset="0"/>
                <a:cs typeface="Times New Roman" panose="02020603050405020304" pitchFamily="18" charset="0"/>
              </a:rPr>
              <a:t>в процесі </a:t>
            </a:r>
            <a:r>
              <a:rPr lang="uk-UA" sz="2200" dirty="0">
                <a:solidFill>
                  <a:srgbClr val="000000"/>
                </a:solidFill>
                <a:latin typeface="Times New Roman" panose="02020603050405020304" pitchFamily="18" charset="0"/>
                <a:cs typeface="Times New Roman" panose="02020603050405020304" pitchFamily="18" charset="0"/>
              </a:rPr>
              <a:t>формування кредитної політики, яка являє собою </a:t>
            </a:r>
            <a:r>
              <a:rPr lang="uk-UA" sz="2200" dirty="0" smtClean="0">
                <a:solidFill>
                  <a:srgbClr val="000000"/>
                </a:solidFill>
                <a:latin typeface="Times New Roman" panose="02020603050405020304" pitchFamily="18" charset="0"/>
                <a:cs typeface="Times New Roman" panose="02020603050405020304" pitchFamily="18" charset="0"/>
              </a:rPr>
              <a:t>це сукупність </a:t>
            </a:r>
            <a:r>
              <a:rPr lang="uk-UA" sz="2200" dirty="0">
                <a:solidFill>
                  <a:srgbClr val="000000"/>
                </a:solidFill>
                <a:latin typeface="Times New Roman" panose="02020603050405020304" pitchFamily="18" charset="0"/>
                <a:cs typeface="Times New Roman" panose="02020603050405020304" pitchFamily="18" charset="0"/>
              </a:rPr>
              <a:t>факторів, документів і дій, що визначають </a:t>
            </a:r>
            <a:r>
              <a:rPr lang="uk-UA" sz="2200" dirty="0" smtClean="0">
                <a:solidFill>
                  <a:srgbClr val="000000"/>
                </a:solidFill>
                <a:latin typeface="Times New Roman" panose="02020603050405020304" pitchFamily="18" charset="0"/>
                <a:cs typeface="Times New Roman" panose="02020603050405020304" pitchFamily="18" charset="0"/>
              </a:rPr>
              <a:t>розвиток </a:t>
            </a:r>
            <a:r>
              <a:rPr lang="uk-UA" sz="2200" dirty="0">
                <a:solidFill>
                  <a:srgbClr val="000000"/>
                </a:solidFill>
                <a:latin typeface="Times New Roman" panose="02020603050405020304" pitchFamily="18" charset="0"/>
                <a:cs typeface="Times New Roman" panose="02020603050405020304" pitchFamily="18" charset="0"/>
              </a:rPr>
              <a:t>комерційного банку в галузі кредитування. Саме </a:t>
            </a:r>
            <a:r>
              <a:rPr lang="uk-UA" sz="2200" dirty="0" smtClean="0">
                <a:solidFill>
                  <a:srgbClr val="000000"/>
                </a:solidFill>
                <a:latin typeface="Times New Roman" panose="02020603050405020304" pitchFamily="18" charset="0"/>
                <a:cs typeface="Times New Roman" panose="02020603050405020304" pitchFamily="18" charset="0"/>
              </a:rPr>
              <a:t>остання визначає </a:t>
            </a:r>
            <a:r>
              <a:rPr lang="uk-UA" sz="2200" dirty="0">
                <a:solidFill>
                  <a:srgbClr val="000000"/>
                </a:solidFill>
                <a:latin typeface="Times New Roman" panose="02020603050405020304" pitchFamily="18" charset="0"/>
                <a:cs typeface="Times New Roman" panose="02020603050405020304" pitchFamily="18" charset="0"/>
              </a:rPr>
              <a:t>завдання і пріоритети кредитної діяльності банку</a:t>
            </a:r>
            <a:r>
              <a:rPr lang="uk-UA" sz="2200" dirty="0" smtClean="0">
                <a:solidFill>
                  <a:srgbClr val="000000"/>
                </a:solidFill>
                <a:latin typeface="Times New Roman" panose="02020603050405020304" pitchFamily="18" charset="0"/>
                <a:cs typeface="Times New Roman" panose="02020603050405020304" pitchFamily="18" charset="0"/>
              </a:rPr>
              <a:t>, засоби </a:t>
            </a:r>
            <a:r>
              <a:rPr lang="uk-UA" sz="2200" dirty="0">
                <a:solidFill>
                  <a:srgbClr val="000000"/>
                </a:solidFill>
                <a:latin typeface="Times New Roman" panose="02020603050405020304" pitchFamily="18" charset="0"/>
                <a:cs typeface="Times New Roman" panose="02020603050405020304" pitchFamily="18" charset="0"/>
              </a:rPr>
              <a:t>і методи їх реалізації, а також принципи і </a:t>
            </a:r>
            <a:r>
              <a:rPr lang="uk-UA" sz="2200" dirty="0" smtClean="0">
                <a:solidFill>
                  <a:srgbClr val="000000"/>
                </a:solidFill>
                <a:latin typeface="Times New Roman" panose="02020603050405020304" pitchFamily="18" charset="0"/>
                <a:cs typeface="Times New Roman" panose="02020603050405020304" pitchFamily="18" charset="0"/>
              </a:rPr>
              <a:t>порядок організації </a:t>
            </a:r>
            <a:r>
              <a:rPr lang="uk-UA" sz="2200" dirty="0">
                <a:solidFill>
                  <a:srgbClr val="000000"/>
                </a:solidFill>
                <a:latin typeface="Times New Roman" panose="02020603050405020304" pitchFamily="18" charset="0"/>
                <a:cs typeface="Times New Roman" panose="02020603050405020304" pitchFamily="18" charset="0"/>
              </a:rPr>
              <a:t>кредитного процесу.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політика будь-якого банку визначає </a:t>
            </a:r>
            <a:r>
              <a:rPr lang="uk-UA" sz="2200" dirty="0" smtClean="0">
                <a:solidFill>
                  <a:srgbClr val="000000"/>
                </a:solidFill>
                <a:latin typeface="Times New Roman" panose="02020603050405020304" pitchFamily="18" charset="0"/>
                <a:cs typeface="Times New Roman" panose="02020603050405020304" pitchFamily="18" charset="0"/>
              </a:rPr>
              <a:t>внутрішньо </a:t>
            </a:r>
            <a:r>
              <a:rPr lang="uk-UA" sz="2200" dirty="0">
                <a:solidFill>
                  <a:srgbClr val="000000"/>
                </a:solidFill>
                <a:latin typeface="Times New Roman" panose="02020603050405020304" pitchFamily="18" charset="0"/>
                <a:cs typeface="Times New Roman" panose="02020603050405020304" pitchFamily="18" charset="0"/>
              </a:rPr>
              <a:t>банківську процедуру видання кредиту, документообіг</a:t>
            </a:r>
            <a:r>
              <a:rPr lang="uk-UA" sz="2200" dirty="0" smtClean="0">
                <a:solidFill>
                  <a:srgbClr val="000000"/>
                </a:solidFill>
                <a:latin typeface="Times New Roman" panose="02020603050405020304" pitchFamily="18" charset="0"/>
                <a:cs typeface="Times New Roman" panose="02020603050405020304" pitchFamily="18" charset="0"/>
              </a:rPr>
              <a:t>, моніторинг </a:t>
            </a:r>
            <a:r>
              <a:rPr lang="uk-UA" sz="2200" dirty="0">
                <a:solidFill>
                  <a:srgbClr val="000000"/>
                </a:solidFill>
                <a:latin typeface="Times New Roman" panose="02020603050405020304" pitchFamily="18" charset="0"/>
                <a:cs typeface="Times New Roman" panose="02020603050405020304" pitchFamily="18" charset="0"/>
              </a:rPr>
              <a:t>за кредитним портфелем, роботу з </a:t>
            </a:r>
            <a:r>
              <a:rPr lang="uk-UA" sz="2200" dirty="0" smtClean="0">
                <a:solidFill>
                  <a:srgbClr val="000000"/>
                </a:solidFill>
                <a:latin typeface="Times New Roman" panose="02020603050405020304" pitchFamily="18" charset="0"/>
                <a:cs typeface="Times New Roman" panose="02020603050405020304" pitchFamily="18" charset="0"/>
              </a:rPr>
              <a:t>проблемними кредитами</a:t>
            </a:r>
            <a:r>
              <a:rPr lang="uk-UA" sz="2200" dirty="0">
                <a:solidFill>
                  <a:srgbClr val="000000"/>
                </a:solidFill>
                <a:latin typeface="Times New Roman" panose="02020603050405020304" pitchFamily="18" charset="0"/>
                <a:cs typeface="Times New Roman" panose="02020603050405020304" pitchFamily="18" charset="0"/>
              </a:rPr>
              <a:t>, встановлення процентних ставок за кредитом. </a:t>
            </a:r>
            <a:r>
              <a:rPr lang="uk-UA" sz="2200" dirty="0" smtClean="0">
                <a:solidFill>
                  <a:srgbClr val="000000"/>
                </a:solidFill>
                <a:latin typeface="Times New Roman" panose="02020603050405020304" pitchFamily="18" charset="0"/>
                <a:cs typeface="Times New Roman" panose="02020603050405020304" pitchFamily="18" charset="0"/>
              </a:rPr>
              <a:t>Її головною </a:t>
            </a:r>
            <a:r>
              <a:rPr lang="uk-UA" sz="2200" dirty="0">
                <a:solidFill>
                  <a:srgbClr val="000000"/>
                </a:solidFill>
                <a:latin typeface="Times New Roman" panose="02020603050405020304" pitchFamily="18" charset="0"/>
                <a:cs typeface="Times New Roman" panose="02020603050405020304" pitchFamily="18" charset="0"/>
              </a:rPr>
              <a:t>метою є досягнення зростання шляхом зміцнення </a:t>
            </a:r>
            <a:r>
              <a:rPr lang="uk-UA" sz="2200" dirty="0" smtClean="0">
                <a:solidFill>
                  <a:srgbClr val="000000"/>
                </a:solidFill>
                <a:latin typeface="Times New Roman" panose="02020603050405020304" pitchFamily="18" charset="0"/>
                <a:cs typeface="Times New Roman" panose="02020603050405020304" pitchFamily="18" charset="0"/>
              </a:rPr>
              <a:t>та підвищення </a:t>
            </a:r>
            <a:r>
              <a:rPr lang="uk-UA" sz="2200" dirty="0">
                <a:solidFill>
                  <a:srgbClr val="000000"/>
                </a:solidFill>
                <a:latin typeface="Times New Roman" panose="02020603050405020304" pitchFamily="18" charset="0"/>
                <a:cs typeface="Times New Roman" panose="02020603050405020304" pitchFamily="18" charset="0"/>
              </a:rPr>
              <a:t>надійності якості кредитного портфеля банку.</a:t>
            </a:r>
          </a:p>
        </p:txBody>
      </p:sp>
    </p:spTree>
    <p:extLst>
      <p:ext uri="{BB962C8B-B14F-4D97-AF65-F5344CB8AC3E}">
        <p14:creationId xmlns:p14="http://schemas.microsoft.com/office/powerpoint/2010/main" val="6190754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політика банку формується відповідно до </a:t>
            </a:r>
            <a:r>
              <a:rPr lang="uk-UA" sz="2200" dirty="0" smtClean="0">
                <a:solidFill>
                  <a:srgbClr val="000000"/>
                </a:solidFill>
                <a:latin typeface="Times New Roman" panose="02020603050405020304" pitchFamily="18" charset="0"/>
                <a:cs typeface="Times New Roman" panose="02020603050405020304" pitchFamily="18" charset="0"/>
              </a:rPr>
              <a:t>своїх цілей </a:t>
            </a:r>
            <a:r>
              <a:rPr lang="uk-UA" sz="2200" dirty="0">
                <a:solidFill>
                  <a:srgbClr val="000000"/>
                </a:solidFill>
                <a:latin typeface="Times New Roman" panose="02020603050405020304" pitchFamily="18" charset="0"/>
                <a:cs typeface="Times New Roman" panose="02020603050405020304" pitchFamily="18" charset="0"/>
              </a:rPr>
              <a:t>і за умови дотриманням вимог чинного </a:t>
            </a:r>
            <a:r>
              <a:rPr lang="uk-UA" sz="2200" dirty="0" smtClean="0">
                <a:solidFill>
                  <a:srgbClr val="000000"/>
                </a:solidFill>
                <a:latin typeface="Times New Roman" panose="02020603050405020304" pitchFamily="18" charset="0"/>
                <a:cs typeface="Times New Roman" panose="02020603050405020304" pitchFamily="18" charset="0"/>
              </a:rPr>
              <a:t>банківського законодавства</a:t>
            </a:r>
            <a:r>
              <a:rPr lang="uk-UA" sz="2200" dirty="0">
                <a:solidFill>
                  <a:srgbClr val="000000"/>
                </a:solidFill>
                <a:latin typeface="Times New Roman" panose="02020603050405020304" pitchFamily="18" charset="0"/>
                <a:cs typeface="Times New Roman" panose="02020603050405020304" pitchFamily="18" charset="0"/>
              </a:rPr>
              <a:t>. Механізм проведення кредитних операцій </a:t>
            </a:r>
            <a:r>
              <a:rPr lang="uk-UA" sz="2200" dirty="0" smtClean="0">
                <a:solidFill>
                  <a:srgbClr val="000000"/>
                </a:solidFill>
                <a:latin typeface="Times New Roman" panose="02020603050405020304" pitchFamily="18" charset="0"/>
                <a:cs typeface="Times New Roman" panose="02020603050405020304" pitchFamily="18" charset="0"/>
              </a:rPr>
              <a:t>в загальних </a:t>
            </a:r>
            <a:r>
              <a:rPr lang="uk-UA" sz="2200" dirty="0">
                <a:solidFill>
                  <a:srgbClr val="000000"/>
                </a:solidFill>
                <a:latin typeface="Times New Roman" panose="02020603050405020304" pitchFamily="18" charset="0"/>
                <a:cs typeface="Times New Roman" panose="02020603050405020304" pitchFamily="18" charset="0"/>
              </a:rPr>
              <a:t>рисах регламентує - Господарський кодекс України</a:t>
            </a:r>
            <a:r>
              <a:rPr lang="uk-UA" sz="2200" dirty="0" smtClean="0">
                <a:solidFill>
                  <a:srgbClr val="000000"/>
                </a:solidFill>
                <a:latin typeface="Times New Roman" panose="02020603050405020304" pitchFamily="18" charset="0"/>
                <a:cs typeface="Times New Roman" panose="02020603050405020304" pitchFamily="18" charset="0"/>
              </a:rPr>
              <a:t>, більш </a:t>
            </a:r>
            <a:r>
              <a:rPr lang="uk-UA" sz="2200" dirty="0">
                <a:solidFill>
                  <a:srgbClr val="000000"/>
                </a:solidFill>
                <a:latin typeface="Times New Roman" panose="02020603050405020304" pitchFamily="18" charset="0"/>
                <a:cs typeface="Times New Roman" panose="02020603050405020304" pitchFamily="18" charset="0"/>
              </a:rPr>
              <a:t>деталізовано - Положення НБУ «Про </a:t>
            </a:r>
            <a:r>
              <a:rPr lang="uk-UA" sz="2200" dirty="0" smtClean="0">
                <a:solidFill>
                  <a:srgbClr val="000000"/>
                </a:solidFill>
                <a:latin typeface="Times New Roman" panose="02020603050405020304" pitchFamily="18" charset="0"/>
                <a:cs typeface="Times New Roman" panose="02020603050405020304" pitchFamily="18" charset="0"/>
              </a:rPr>
              <a:t>визначення банками </a:t>
            </a:r>
            <a:r>
              <a:rPr lang="uk-UA" sz="2200" dirty="0">
                <a:solidFill>
                  <a:srgbClr val="000000"/>
                </a:solidFill>
                <a:latin typeface="Times New Roman" panose="02020603050405020304" pitchFamily="18" charset="0"/>
                <a:cs typeface="Times New Roman" panose="02020603050405020304" pitchFamily="18" charset="0"/>
              </a:rPr>
              <a:t>України розміру кредитного ризику за </a:t>
            </a:r>
            <a:r>
              <a:rPr lang="uk-UA" sz="2200" dirty="0" smtClean="0">
                <a:solidFill>
                  <a:srgbClr val="000000"/>
                </a:solidFill>
                <a:latin typeface="Times New Roman" panose="02020603050405020304" pitchFamily="18" charset="0"/>
                <a:cs typeface="Times New Roman" panose="02020603050405020304" pitchFamily="18" charset="0"/>
              </a:rPr>
              <a:t>активними банківськими </a:t>
            </a:r>
            <a:r>
              <a:rPr lang="uk-UA" sz="2200" dirty="0">
                <a:solidFill>
                  <a:srgbClr val="000000"/>
                </a:solidFill>
                <a:latin typeface="Times New Roman" panose="02020603050405020304" pitchFamily="18" charset="0"/>
                <a:cs typeface="Times New Roman" panose="02020603050405020304" pitchFamily="18" charset="0"/>
              </a:rPr>
              <a:t>операціями», згідно з яким банк </a:t>
            </a:r>
            <a:r>
              <a:rPr lang="uk-UA" sz="2200" dirty="0" smtClean="0">
                <a:solidFill>
                  <a:srgbClr val="000000"/>
                </a:solidFill>
                <a:latin typeface="Times New Roman" panose="02020603050405020304" pitchFamily="18" charset="0"/>
                <a:cs typeface="Times New Roman" panose="02020603050405020304" pitchFamily="18" charset="0"/>
              </a:rPr>
              <a:t>самостійно розробляє </a:t>
            </a:r>
            <a:r>
              <a:rPr lang="uk-UA" sz="2200" dirty="0">
                <a:solidFill>
                  <a:srgbClr val="000000"/>
                </a:solidFill>
                <a:latin typeface="Times New Roman" panose="02020603050405020304" pitchFamily="18" charset="0"/>
                <a:cs typeface="Times New Roman" panose="02020603050405020304" pitchFamily="18" charset="0"/>
              </a:rPr>
              <a:t>внутрішньобанківське положення щодо </a:t>
            </a:r>
            <a:r>
              <a:rPr lang="uk-UA" sz="2200" dirty="0" smtClean="0">
                <a:solidFill>
                  <a:srgbClr val="000000"/>
                </a:solidFill>
                <a:latin typeface="Times New Roman" panose="02020603050405020304" pitchFamily="18" charset="0"/>
                <a:cs typeface="Times New Roman" panose="02020603050405020304" pitchFamily="18" charset="0"/>
              </a:rPr>
              <a:t>кредитування </a:t>
            </a:r>
            <a:r>
              <a:rPr lang="uk-UA" sz="2200" dirty="0">
                <a:solidFill>
                  <a:srgbClr val="000000"/>
                </a:solidFill>
                <a:latin typeface="Times New Roman" panose="02020603050405020304" pitchFamily="18" charset="0"/>
                <a:cs typeface="Times New Roman" panose="02020603050405020304" pitchFamily="18" charset="0"/>
              </a:rPr>
              <a:t>клієнтів та внутрішньобанківське положення </a:t>
            </a:r>
            <a:r>
              <a:rPr lang="uk-UA" sz="2200" dirty="0" smtClean="0">
                <a:solidFill>
                  <a:srgbClr val="000000"/>
                </a:solidFill>
                <a:latin typeface="Times New Roman" panose="02020603050405020304" pitchFamily="18" charset="0"/>
                <a:cs typeface="Times New Roman" panose="02020603050405020304" pitchFamily="18" charset="0"/>
              </a:rPr>
              <a:t>щодо визначення </a:t>
            </a:r>
            <a:r>
              <a:rPr lang="uk-UA" sz="2200" dirty="0">
                <a:solidFill>
                  <a:srgbClr val="000000"/>
                </a:solidFill>
                <a:latin typeface="Times New Roman" panose="02020603050405020304" pitchFamily="18" charset="0"/>
                <a:cs typeface="Times New Roman" panose="02020603050405020304" pitchFamily="18" charset="0"/>
              </a:rPr>
              <a:t>розміру кредитного ризику.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Інструкцією про порядок регулювання діяльності банків в Україні передбачено такі вимоги щодо кредитування банками позичальників: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Сукупна заборгованість за кредитами, наданими одному позичальнику, не може перевищувати 25 % регулятивного капіталу комерційного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Загальний розмір кредитів, наданих банком усім позичальникам, не може перевищувати 8-ми кратний розмір регулятивного капіталу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 Сукупна заборгованість за кредитами, наданими пов’язаним із банком особам, не може перевищувати 25 % регулятивного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 Забороняється надавати кредит на такі цілі:</a:t>
            </a:r>
          </a:p>
        </p:txBody>
      </p:sp>
    </p:spTree>
    <p:extLst>
      <p:ext uri="{BB962C8B-B14F-4D97-AF65-F5344CB8AC3E}">
        <p14:creationId xmlns:p14="http://schemas.microsoft.com/office/powerpoint/2010/main" val="2022923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3018</TotalTime>
  <Words>2735</Words>
  <Application>Microsoft Office PowerPoint</Application>
  <PresentationFormat>Широкоэкранный</PresentationFormat>
  <Paragraphs>370</Paragraphs>
  <Slides>74</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74</vt:i4>
      </vt:variant>
    </vt:vector>
  </HeadingPairs>
  <TitlesOfParts>
    <vt:vector size="80" baseType="lpstr">
      <vt:lpstr>Arial</vt:lpstr>
      <vt:lpstr>Calibri</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292</cp:revision>
  <dcterms:created xsi:type="dcterms:W3CDTF">2021-12-07T18:51:55Z</dcterms:created>
  <dcterms:modified xsi:type="dcterms:W3CDTF">2022-12-08T16:32:38Z</dcterms:modified>
</cp:coreProperties>
</file>