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79" r:id="rId4"/>
    <p:sldId id="281" r:id="rId5"/>
    <p:sldId id="282" r:id="rId6"/>
    <p:sldId id="283" r:id="rId7"/>
    <p:sldId id="284" r:id="rId8"/>
    <p:sldId id="280" r:id="rId9"/>
    <p:sldId id="285" r:id="rId10"/>
    <p:sldId id="286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04" r:id="rId21"/>
    <p:sldId id="305" r:id="rId22"/>
    <p:sldId id="30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7" r:id="rId31"/>
    <p:sldId id="308" r:id="rId32"/>
    <p:sldId id="309" r:id="rId33"/>
    <p:sldId id="310" r:id="rId34"/>
    <p:sldId id="311" r:id="rId35"/>
    <p:sldId id="314" r:id="rId36"/>
    <p:sldId id="312" r:id="rId37"/>
    <p:sldId id="313" r:id="rId38"/>
    <p:sldId id="315" r:id="rId39"/>
    <p:sldId id="316" r:id="rId40"/>
    <p:sldId id="317" r:id="rId41"/>
    <p:sldId id="318" r:id="rId42"/>
    <p:sldId id="319" r:id="rId43"/>
    <p:sldId id="320" r:id="rId44"/>
    <p:sldId id="258" r:id="rId45"/>
    <p:sldId id="259" r:id="rId46"/>
    <p:sldId id="260" r:id="rId47"/>
    <p:sldId id="261" r:id="rId48"/>
    <p:sldId id="321" r:id="rId49"/>
    <p:sldId id="262" r:id="rId50"/>
    <p:sldId id="268" r:id="rId51"/>
    <p:sldId id="267" r:id="rId52"/>
    <p:sldId id="265" r:id="rId53"/>
    <p:sldId id="263" r:id="rId54"/>
    <p:sldId id="266" r:id="rId55"/>
    <p:sldId id="271" r:id="rId56"/>
    <p:sldId id="264" r:id="rId57"/>
    <p:sldId id="270" r:id="rId58"/>
    <p:sldId id="269" r:id="rId59"/>
    <p:sldId id="272" r:id="rId60"/>
    <p:sldId id="273" r:id="rId61"/>
    <p:sldId id="274" r:id="rId62"/>
    <p:sldId id="275" r:id="rId63"/>
    <p:sldId id="27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8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A7375-166A-441E-871D-235FAB70CDB7}" type="datetimeFigureOut">
              <a:rPr lang="uk-UA" smtClean="0"/>
              <a:t>24.02.2025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73CCE-BEF2-4419-B34A-4CD047863E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51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59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60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73CCE-BEF2-4419-B34A-4CD047863ED5}" type="slidenum">
              <a:rPr lang="uk-UA" smtClean="0"/>
              <a:t>61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90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География 2\Geografiya-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75656" y="1484784"/>
            <a:ext cx="6408712" cy="1470025"/>
          </a:xfrm>
          <a:solidFill>
            <a:schemeClr val="lt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48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661248"/>
            <a:ext cx="5559775" cy="8640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06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47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oPowerPoint\География 2\Geografiya-2-Slid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79208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166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408712" cy="1902073"/>
          </a:xfrm>
        </p:spPr>
        <p:txBody>
          <a:bodyPr>
            <a:noAutofit/>
          </a:bodyPr>
          <a:lstStyle/>
          <a:p>
            <a:r>
              <a:rPr lang="uk-UA" sz="2800" dirty="0"/>
              <a:t>Способи зображення в класичній картографії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5151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/>
              <a:t>Однозначність</a:t>
            </a:r>
            <a:r>
              <a:rPr lang="ru-RU" b="1" dirty="0"/>
              <a:t>. </a:t>
            </a:r>
            <a:r>
              <a:rPr lang="ru-RU" dirty="0"/>
              <a:t>Кожному </a:t>
            </a:r>
            <a:r>
              <a:rPr lang="ru-RU" dirty="0" err="1"/>
              <a:t>об'єкту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єдиний</a:t>
            </a:r>
            <a:r>
              <a:rPr lang="ru-RU" dirty="0"/>
              <a:t>,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визначений</a:t>
            </a:r>
            <a:r>
              <a:rPr lang="ru-RU" dirty="0"/>
              <a:t> </a:t>
            </a:r>
            <a:r>
              <a:rPr lang="ru-RU" dirty="0" err="1"/>
              <a:t>об'єкт</a:t>
            </a:r>
            <a:r>
              <a:rPr lang="ru-RU" dirty="0"/>
              <a:t> реального </a:t>
            </a:r>
            <a:r>
              <a:rPr lang="ru-RU" dirty="0" err="1"/>
              <a:t>світу</a:t>
            </a:r>
            <a:r>
              <a:rPr lang="ru-RU" dirty="0"/>
              <a:t> (але не </a:t>
            </a:r>
            <a:r>
              <a:rPr lang="ru-RU" dirty="0" err="1"/>
              <a:t>навпаки</a:t>
            </a:r>
            <a:r>
              <a:rPr lang="ru-RU" dirty="0"/>
              <a:t> – не всякий </a:t>
            </a:r>
            <a:r>
              <a:rPr lang="ru-RU" dirty="0" err="1"/>
              <a:t>об'єкт</a:t>
            </a:r>
            <a:r>
              <a:rPr lang="ru-RU" dirty="0"/>
              <a:t> реального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відображається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). Будь-яка точка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лінія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один, </a:t>
            </a:r>
            <a:r>
              <a:rPr lang="ru-RU" dirty="0" err="1"/>
              <a:t>зафіксований</a:t>
            </a:r>
            <a:r>
              <a:rPr lang="ru-RU" dirty="0"/>
              <a:t> у </a:t>
            </a:r>
            <a:r>
              <a:rPr lang="ru-RU" dirty="0" err="1"/>
              <a:t>легенді</a:t>
            </a:r>
            <a:r>
              <a:rPr lang="ru-RU" dirty="0"/>
              <a:t> </a:t>
            </a:r>
            <a:r>
              <a:rPr lang="ru-RU" dirty="0" err="1"/>
              <a:t>зміст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959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. Елементи карти. Легенда карти. Умовні зна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/>
          <a:stretch/>
        </p:blipFill>
        <p:spPr bwMode="auto">
          <a:xfrm>
            <a:off x="611560" y="1580790"/>
            <a:ext cx="7920880" cy="49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4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/>
          </a:bodyPr>
          <a:lstStyle/>
          <a:p>
            <a:pPr algn="just"/>
            <a:r>
              <a:rPr lang="ru-RU" b="1" i="1" dirty="0" err="1"/>
              <a:t>Наочність</a:t>
            </a:r>
            <a:r>
              <a:rPr lang="ru-RU" b="1" i="1" dirty="0"/>
              <a:t> і </a:t>
            </a:r>
            <a:r>
              <a:rPr lang="ru-RU" b="1" i="1" dirty="0" err="1"/>
              <a:t>оглядовість</a:t>
            </a:r>
            <a:r>
              <a:rPr lang="ru-RU" b="1" dirty="0"/>
              <a:t>.</a:t>
            </a:r>
            <a:endParaRPr lang="ru-RU" dirty="0"/>
          </a:p>
          <a:p>
            <a:pPr algn="just"/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швидкого</a:t>
            </a:r>
            <a:r>
              <a:rPr lang="ru-RU" dirty="0"/>
              <a:t> </a:t>
            </a:r>
            <a:r>
              <a:rPr lang="ru-RU" dirty="0" err="1"/>
              <a:t>зорового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як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зображеної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, так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важливих</a:t>
            </a:r>
            <a:r>
              <a:rPr lang="ru-RU" dirty="0"/>
              <a:t> та </a:t>
            </a:r>
            <a:r>
              <a:rPr lang="ru-RU" dirty="0" err="1"/>
              <a:t>істотних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196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40"/>
          </a:xfrm>
        </p:spPr>
        <p:txBody>
          <a:bodyPr>
            <a:normAutofit/>
          </a:bodyPr>
          <a:lstStyle/>
          <a:p>
            <a:r>
              <a:rPr lang="ru-RU" b="1" i="1" dirty="0" err="1"/>
              <a:t>Інформативність</a:t>
            </a:r>
            <a:r>
              <a:rPr lang="ru-RU" b="1" i="1" dirty="0"/>
              <a:t> – </a:t>
            </a:r>
            <a:r>
              <a:rPr lang="ru-RU" dirty="0" err="1"/>
              <a:t>здатність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 й </a:t>
            </a:r>
            <a:r>
              <a:rPr lang="ru-RU" dirty="0" err="1"/>
              <a:t>передавати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об'єкти</a:t>
            </a:r>
            <a:r>
              <a:rPr lang="ru-RU" dirty="0"/>
              <a:t> і </a:t>
            </a:r>
            <a:r>
              <a:rPr lang="ru-RU" dirty="0" err="1"/>
              <a:t>явища</a:t>
            </a:r>
            <a:r>
              <a:rPr lang="ru-RU" dirty="0"/>
              <a:t> реального </a:t>
            </a:r>
            <a:r>
              <a:rPr lang="ru-RU" dirty="0" err="1"/>
              <a:t>світу</a:t>
            </a:r>
            <a:r>
              <a:rPr lang="ru-RU" i="1" dirty="0"/>
              <a:t>. </a:t>
            </a:r>
            <a:r>
              <a:rPr lang="ru-RU" dirty="0" err="1"/>
              <a:t>Інформацію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</a:t>
            </a:r>
            <a:r>
              <a:rPr lang="ru-RU" dirty="0" err="1"/>
              <a:t>читач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сприймати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і за результатами </a:t>
            </a:r>
            <a:r>
              <a:rPr lang="ru-RU" dirty="0" err="1"/>
              <a:t>вимірювань</a:t>
            </a:r>
            <a:r>
              <a:rPr lang="ru-RU" dirty="0"/>
              <a:t>, </a:t>
            </a:r>
            <a:r>
              <a:rPr lang="ru-RU" dirty="0" err="1"/>
              <a:t>перетворень</a:t>
            </a:r>
            <a:r>
              <a:rPr lang="ru-RU" dirty="0"/>
              <a:t> та </a:t>
            </a:r>
            <a:r>
              <a:rPr lang="ru-RU" dirty="0" err="1"/>
              <a:t>логічних</a:t>
            </a:r>
            <a:r>
              <a:rPr lang="ru-RU" dirty="0"/>
              <a:t> </a:t>
            </a:r>
            <a:r>
              <a:rPr lang="ru-RU" dirty="0" err="1"/>
              <a:t>висновків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285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76872"/>
            <a:ext cx="4303365" cy="43033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916832"/>
            <a:ext cx="8229600" cy="1180728"/>
          </a:xfrm>
        </p:spPr>
        <p:txBody>
          <a:bodyPr/>
          <a:lstStyle/>
          <a:p>
            <a:r>
              <a:rPr lang="ru-RU" b="1" i="1" dirty="0" err="1"/>
              <a:t>Комунікативна</a:t>
            </a:r>
            <a:r>
              <a:rPr lang="ru-RU" b="1" dirty="0"/>
              <a:t>. </a:t>
            </a:r>
            <a:r>
              <a:rPr lang="ru-RU" dirty="0" err="1"/>
              <a:t>Зберігання</a:t>
            </a:r>
            <a:r>
              <a:rPr lang="ru-RU" dirty="0"/>
              <a:t> і передача </a:t>
            </a:r>
            <a:r>
              <a:rPr lang="ru-RU" dirty="0" err="1"/>
              <a:t>просторової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304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916832"/>
            <a:ext cx="4114800" cy="4432350"/>
          </a:xfrm>
        </p:spPr>
        <p:txBody>
          <a:bodyPr>
            <a:normAutofit fontScale="92500"/>
          </a:bodyPr>
          <a:lstStyle/>
          <a:p>
            <a:r>
              <a:rPr lang="ru-RU" b="1" i="1" dirty="0"/>
              <a:t>Оперативна. </a:t>
            </a:r>
            <a:r>
              <a:rPr lang="ru-RU" dirty="0" err="1"/>
              <a:t>Безпосереднє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практичних</a:t>
            </a:r>
            <a:r>
              <a:rPr lang="ru-RU" dirty="0"/>
              <a:t> задач (</a:t>
            </a:r>
            <a:r>
              <a:rPr lang="ru-RU" dirty="0" err="1"/>
              <a:t>навігація</a:t>
            </a:r>
            <a:r>
              <a:rPr lang="ru-RU" dirty="0"/>
              <a:t>, </a:t>
            </a:r>
            <a:r>
              <a:rPr lang="ru-RU" dirty="0" err="1"/>
              <a:t>військова</a:t>
            </a:r>
            <a:r>
              <a:rPr lang="ru-RU" dirty="0"/>
              <a:t> справа, </a:t>
            </a:r>
            <a:r>
              <a:rPr lang="ru-RU" dirty="0" err="1"/>
              <a:t>надзвичайні</a:t>
            </a:r>
            <a:r>
              <a:rPr lang="ru-RU" dirty="0"/>
              <a:t> </a:t>
            </a:r>
            <a:r>
              <a:rPr lang="ru-RU" dirty="0" err="1"/>
              <a:t>ситуації</a:t>
            </a:r>
            <a:r>
              <a:rPr lang="ru-RU" dirty="0"/>
              <a:t>, </a:t>
            </a:r>
            <a:r>
              <a:rPr lang="ru-RU" dirty="0" err="1"/>
              <a:t>екологія</a:t>
            </a:r>
            <a:r>
              <a:rPr lang="ru-RU" dirty="0"/>
              <a:t>, </a:t>
            </a:r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і т.д.).</a:t>
            </a:r>
          </a:p>
        </p:txBody>
      </p:sp>
    </p:spTree>
    <p:extLst>
      <p:ext uri="{BB962C8B-B14F-4D97-AF65-F5344CB8AC3E}">
        <p14:creationId xmlns:p14="http://schemas.microsoft.com/office/powerpoint/2010/main" val="1137300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" y="1700808"/>
            <a:ext cx="822960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/>
              <a:t>Конструктивна. </a:t>
            </a:r>
            <a:r>
              <a:rPr lang="ru-RU" dirty="0" err="1"/>
              <a:t>Застосування</a:t>
            </a:r>
            <a:r>
              <a:rPr lang="ru-RU" dirty="0"/>
              <a:t> карт для </a:t>
            </a:r>
            <a:r>
              <a:rPr lang="ru-RU" dirty="0" err="1"/>
              <a:t>розробки</a:t>
            </a:r>
            <a:r>
              <a:rPr lang="ru-RU" dirty="0"/>
              <a:t> і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господарських</a:t>
            </a:r>
            <a:r>
              <a:rPr lang="ru-RU" dirty="0"/>
              <a:t> і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проектування</a:t>
            </a:r>
            <a:r>
              <a:rPr lang="ru-RU" dirty="0"/>
              <a:t> і </a:t>
            </a:r>
            <a:r>
              <a:rPr lang="ru-RU" dirty="0" err="1"/>
              <a:t>будівництва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інженерних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356992"/>
            <a:ext cx="4588768" cy="328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82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772816"/>
            <a:ext cx="822960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/>
              <a:t>Пізнавальна</a:t>
            </a:r>
            <a:r>
              <a:rPr lang="ru-RU" b="1" dirty="0"/>
              <a:t>. </a:t>
            </a:r>
            <a:r>
              <a:rPr lang="ru-RU" dirty="0" err="1"/>
              <a:t>Використання</a:t>
            </a:r>
            <a:r>
              <a:rPr lang="ru-RU" dirty="0"/>
              <a:t> карт для </a:t>
            </a:r>
            <a:r>
              <a:rPr lang="ru-RU" dirty="0" err="1"/>
              <a:t>досліджень</a:t>
            </a:r>
            <a:r>
              <a:rPr lang="ru-RU" dirty="0"/>
              <a:t> у </a:t>
            </a:r>
            <a:r>
              <a:rPr lang="ru-RU" dirty="0" err="1"/>
              <a:t>просторі</a:t>
            </a:r>
            <a:r>
              <a:rPr lang="ru-RU" dirty="0"/>
              <a:t> й </a:t>
            </a:r>
            <a:r>
              <a:rPr lang="ru-RU" dirty="0" err="1"/>
              <a:t>часі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та </a:t>
            </a:r>
            <a:r>
              <a:rPr lang="ru-RU" dirty="0" err="1"/>
              <a:t>явищ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і </a:t>
            </a:r>
            <a:r>
              <a:rPr lang="ru-RU" dirty="0" err="1"/>
              <a:t>суспільства</a:t>
            </a:r>
            <a:r>
              <a:rPr lang="ru-RU" dirty="0"/>
              <a:t>, </a:t>
            </a:r>
            <a:r>
              <a:rPr lang="ru-RU" dirty="0" err="1"/>
              <a:t>придбання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про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об'єкти</a:t>
            </a:r>
            <a:r>
              <a:rPr lang="ru-RU" dirty="0"/>
              <a:t> і </a:t>
            </a:r>
            <a:r>
              <a:rPr lang="ru-RU" dirty="0" err="1"/>
              <a:t>явища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537012"/>
            <a:ext cx="5817468" cy="290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0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Функції</a:t>
            </a:r>
            <a:r>
              <a:rPr lang="ru-RU" dirty="0"/>
              <a:t>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772816"/>
            <a:ext cx="8229600" cy="1800200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err="1"/>
              <a:t>Прогностична</a:t>
            </a:r>
            <a:r>
              <a:rPr lang="ru-RU" b="1" i="1" dirty="0"/>
              <a:t>. </a:t>
            </a:r>
            <a:r>
              <a:rPr lang="ru-RU" dirty="0" err="1"/>
              <a:t>Використання</a:t>
            </a:r>
            <a:r>
              <a:rPr lang="ru-RU" dirty="0"/>
              <a:t> карт для </a:t>
            </a:r>
            <a:r>
              <a:rPr lang="ru-RU" dirty="0" err="1"/>
              <a:t>передбачення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і </a:t>
            </a:r>
            <a:r>
              <a:rPr lang="ru-RU" dirty="0" err="1"/>
              <a:t>суспільства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у </a:t>
            </a:r>
            <a:r>
              <a:rPr lang="ru-RU" dirty="0" err="1"/>
              <a:t>просторі</a:t>
            </a:r>
            <a:r>
              <a:rPr lang="ru-RU" dirty="0"/>
              <a:t> й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часі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майбутніх</a:t>
            </a:r>
            <a:r>
              <a:rPr lang="ru-RU" dirty="0"/>
              <a:t> </a:t>
            </a:r>
            <a:r>
              <a:rPr lang="ru-RU" dirty="0" err="1"/>
              <a:t>станів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3661"/>
          <a:stretch/>
        </p:blipFill>
        <p:spPr>
          <a:xfrm>
            <a:off x="5724128" y="3140968"/>
            <a:ext cx="3224808" cy="34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4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Класифікація</a:t>
            </a:r>
            <a:r>
              <a:rPr lang="ru-RU" sz="3600" dirty="0"/>
              <a:t> карт за масштабом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00" y="1988840"/>
            <a:ext cx="837426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4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ProPowerPoint\География 2\Geografiya-2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078"/>
            <a:ext cx="9166771" cy="68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200800" cy="792088"/>
          </a:xfrm>
        </p:spPr>
        <p:txBody>
          <a:bodyPr/>
          <a:lstStyle/>
          <a:p>
            <a:r>
              <a:rPr lang="uk-UA" dirty="0"/>
              <a:t>План лекції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600200"/>
            <a:ext cx="7524328" cy="4853136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err="1"/>
              <a:t>Властивості</a:t>
            </a:r>
            <a:r>
              <a:rPr lang="ru-RU" sz="2400" b="1" dirty="0"/>
              <a:t> </a:t>
            </a:r>
            <a:r>
              <a:rPr lang="ru-RU" sz="2400" b="1" dirty="0" err="1"/>
              <a:t>карти</a:t>
            </a:r>
            <a:endParaRPr lang="ru-RU" sz="2400" b="1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err="1"/>
              <a:t>Функції</a:t>
            </a:r>
            <a:r>
              <a:rPr lang="ru-RU" sz="2400" b="1" dirty="0"/>
              <a:t> </a:t>
            </a:r>
            <a:r>
              <a:rPr lang="ru-RU" sz="2400" b="1" dirty="0" err="1"/>
              <a:t>карти</a:t>
            </a:r>
            <a:endParaRPr lang="ru-RU" sz="2400" b="1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b="1" dirty="0" err="1"/>
              <a:t>Класифікація</a:t>
            </a:r>
            <a:r>
              <a:rPr lang="ru-RU" sz="2400" b="1" dirty="0"/>
              <a:t> карт та </a:t>
            </a:r>
            <a:r>
              <a:rPr lang="ru-RU" sz="2400" b="1" dirty="0" err="1"/>
              <a:t>інших</a:t>
            </a:r>
            <a:r>
              <a:rPr lang="ru-RU" sz="2400" b="1" dirty="0"/>
              <a:t> </a:t>
            </a:r>
            <a:r>
              <a:rPr lang="ru-RU" sz="2400" b="1" dirty="0" err="1"/>
              <a:t>геозображень</a:t>
            </a:r>
            <a:endParaRPr lang="ru-RU" sz="2400" b="1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b="1" dirty="0"/>
              <a:t>Способи картографічного зображення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285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5" t="15945" r="3260" b="5794"/>
          <a:stretch/>
        </p:blipFill>
        <p:spPr>
          <a:xfrm>
            <a:off x="827584" y="1628800"/>
            <a:ext cx="7720859" cy="47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537" y="1484784"/>
            <a:ext cx="6763717" cy="50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7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628800"/>
            <a:ext cx="6470650" cy="4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6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Класифікація</a:t>
            </a:r>
            <a:r>
              <a:rPr lang="ru-RU" sz="3600" dirty="0"/>
              <a:t> карт за тематикою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Загальногеографічні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. :</a:t>
            </a:r>
          </a:p>
          <a:p>
            <a:r>
              <a:rPr lang="ru-RU" dirty="0"/>
              <a:t>- </a:t>
            </a:r>
            <a:r>
              <a:rPr lang="ru-RU" dirty="0" err="1"/>
              <a:t>топографічні</a:t>
            </a:r>
            <a:r>
              <a:rPr lang="ru-RU" dirty="0"/>
              <a:t> – масштаб 1:100000 і </a:t>
            </a:r>
            <a:r>
              <a:rPr lang="ru-RU" dirty="0" err="1"/>
              <a:t>більші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оглядово-топографічні</a:t>
            </a:r>
            <a:r>
              <a:rPr lang="ru-RU" dirty="0"/>
              <a:t> – масштаб 1:200000 і 1:500000;</a:t>
            </a:r>
          </a:p>
          <a:p>
            <a:r>
              <a:rPr lang="ru-RU" dirty="0"/>
              <a:t>- </a:t>
            </a:r>
            <a:r>
              <a:rPr lang="ru-RU" dirty="0" err="1"/>
              <a:t>оглядові</a:t>
            </a:r>
            <a:r>
              <a:rPr lang="ru-RU" dirty="0"/>
              <a:t> – масштаб 1:1000000 і </a:t>
            </a:r>
            <a:r>
              <a:rPr lang="ru-RU" dirty="0" err="1"/>
              <a:t>дрібніше</a:t>
            </a:r>
            <a:r>
              <a:rPr lang="ru-RU" dirty="0"/>
              <a:t>.</a:t>
            </a:r>
          </a:p>
          <a:p>
            <a:r>
              <a:rPr lang="ru-RU" b="1" dirty="0" err="1"/>
              <a:t>Тематичні</a:t>
            </a:r>
            <a:endParaRPr lang="ru-RU" b="1" dirty="0"/>
          </a:p>
        </p:txBody>
      </p:sp>
      <p:sp>
        <p:nvSpPr>
          <p:cNvPr id="4" name="AutoShape 2" descr="Топографічна карта - Сайт geografiamozil2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333513"/>
            <a:ext cx="4258101" cy="233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6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Тематичні карти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82"/>
          <a:stretch/>
        </p:blipFill>
        <p:spPr>
          <a:xfrm>
            <a:off x="219883" y="1628800"/>
            <a:ext cx="879644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200800" cy="100811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Класифікація</a:t>
            </a:r>
            <a:r>
              <a:rPr lang="ru-RU" dirty="0"/>
              <a:t> карт за практичною </a:t>
            </a:r>
            <a:r>
              <a:rPr lang="ru-RU" dirty="0" err="1"/>
              <a:t>спеціалізацією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b="1" dirty="0" err="1"/>
              <a:t>Інвентаризаційні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показують</a:t>
            </a: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, </a:t>
            </a:r>
            <a:r>
              <a:rPr lang="ru-RU" dirty="0" err="1"/>
              <a:t>положення</a:t>
            </a:r>
            <a:r>
              <a:rPr lang="ru-RU" dirty="0"/>
              <a:t> і стан </a:t>
            </a:r>
            <a:r>
              <a:rPr lang="ru-RU" dirty="0" err="1"/>
              <a:t>явищ</a:t>
            </a:r>
            <a:r>
              <a:rPr lang="ru-RU" dirty="0"/>
              <a:t> на момент </a:t>
            </a:r>
            <a:r>
              <a:rPr lang="ru-RU" dirty="0" err="1"/>
              <a:t>складання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;</a:t>
            </a:r>
          </a:p>
          <a:p>
            <a:pPr algn="just"/>
            <a:r>
              <a:rPr lang="ru-RU" b="1" dirty="0" err="1"/>
              <a:t>Оцінні</a:t>
            </a:r>
            <a:r>
              <a:rPr lang="ru-RU" dirty="0"/>
              <a:t> - </a:t>
            </a:r>
            <a:r>
              <a:rPr lang="ru-RU" dirty="0" err="1"/>
              <a:t>характеризують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і </a:t>
            </a:r>
            <a:r>
              <a:rPr lang="ru-RU" dirty="0" err="1"/>
              <a:t>ресурси</a:t>
            </a:r>
            <a:r>
              <a:rPr lang="ru-RU" dirty="0"/>
              <a:t> за </a:t>
            </a:r>
            <a:r>
              <a:rPr lang="ru-RU" dirty="0" err="1"/>
              <a:t>їхньою</a:t>
            </a:r>
            <a:r>
              <a:rPr lang="ru-RU" dirty="0"/>
              <a:t> </a:t>
            </a:r>
            <a:r>
              <a:rPr lang="ru-RU" dirty="0" err="1"/>
              <a:t>придатністю</a:t>
            </a:r>
            <a:r>
              <a:rPr lang="ru-RU" dirty="0"/>
              <a:t> для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господарської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за </a:t>
            </a:r>
            <a:r>
              <a:rPr lang="ru-RU" dirty="0" err="1"/>
              <a:t>сприятливістю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людей;</a:t>
            </a:r>
          </a:p>
          <a:p>
            <a:pPr algn="just"/>
            <a:r>
              <a:rPr lang="ru-RU" b="1" dirty="0" err="1"/>
              <a:t>Рекомендаційні</a:t>
            </a:r>
            <a:r>
              <a:rPr lang="ru-RU" dirty="0"/>
              <a:t> - </a:t>
            </a:r>
            <a:r>
              <a:rPr lang="ru-RU" dirty="0" err="1"/>
              <a:t>показують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для </a:t>
            </a:r>
            <a:r>
              <a:rPr lang="ru-RU" dirty="0" err="1"/>
              <a:t>охорони</a:t>
            </a:r>
            <a:r>
              <a:rPr lang="ru-RU" dirty="0"/>
              <a:t> і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умов,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доцільного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;</a:t>
            </a:r>
          </a:p>
          <a:p>
            <a:pPr algn="just"/>
            <a:r>
              <a:rPr lang="ru-RU" b="1" dirty="0" err="1"/>
              <a:t>Прогнозні</a:t>
            </a:r>
            <a:r>
              <a:rPr lang="ru-RU" dirty="0"/>
              <a:t> - </a:t>
            </a:r>
            <a:r>
              <a:rPr lang="ru-RU" dirty="0" err="1"/>
              <a:t>показують</a:t>
            </a:r>
            <a:r>
              <a:rPr lang="ru-RU" dirty="0"/>
              <a:t> </a:t>
            </a:r>
            <a:r>
              <a:rPr lang="ru-RU" dirty="0" err="1"/>
              <a:t>передбачення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 у </a:t>
            </a:r>
            <a:r>
              <a:rPr lang="ru-RU" dirty="0" err="1"/>
              <a:t>просторі</a:t>
            </a:r>
            <a:r>
              <a:rPr lang="ru-RU" dirty="0"/>
              <a:t> й </a:t>
            </a:r>
            <a:r>
              <a:rPr lang="ru-RU" dirty="0" err="1"/>
              <a:t>часі</a:t>
            </a:r>
            <a:r>
              <a:rPr lang="ru-RU" dirty="0"/>
              <a:t>, </a:t>
            </a:r>
            <a:r>
              <a:rPr lang="ru-RU" dirty="0" err="1"/>
              <a:t>майбутній</a:t>
            </a:r>
            <a:r>
              <a:rPr lang="ru-RU" dirty="0"/>
              <a:t> </a:t>
            </a:r>
            <a:r>
              <a:rPr lang="ru-RU" dirty="0" err="1"/>
              <a:t>хід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(</a:t>
            </a:r>
            <a:r>
              <a:rPr lang="ru-RU" dirty="0" err="1"/>
              <a:t>ерозія</a:t>
            </a:r>
            <a:r>
              <a:rPr lang="ru-RU" dirty="0"/>
              <a:t>, </a:t>
            </a:r>
            <a:r>
              <a:rPr lang="ru-RU" dirty="0" err="1"/>
              <a:t>заболочування</a:t>
            </a:r>
            <a:r>
              <a:rPr lang="ru-RU" dirty="0"/>
              <a:t>, </a:t>
            </a:r>
            <a:r>
              <a:rPr lang="ru-RU" dirty="0" err="1"/>
              <a:t>опустелювання</a:t>
            </a:r>
            <a:r>
              <a:rPr lang="ru-RU" dirty="0"/>
              <a:t> і т.д.).</a:t>
            </a:r>
          </a:p>
        </p:txBody>
      </p:sp>
    </p:spTree>
    <p:extLst>
      <p:ext uri="{BB962C8B-B14F-4D97-AF65-F5344CB8AC3E}">
        <p14:creationId xmlns:p14="http://schemas.microsoft.com/office/powerpoint/2010/main" val="3563499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Геозображєння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623405"/>
            <a:ext cx="8229600" cy="4853136"/>
          </a:xfrm>
        </p:spPr>
        <p:txBody>
          <a:bodyPr/>
          <a:lstStyle/>
          <a:p>
            <a:pPr algn="just"/>
            <a:r>
              <a:rPr lang="ru-RU" dirty="0" err="1"/>
              <a:t>просторово-часова</a:t>
            </a:r>
            <a:r>
              <a:rPr lang="ru-RU" dirty="0"/>
              <a:t> масштабна </a:t>
            </a:r>
            <a:r>
              <a:rPr lang="ru-RU" dirty="0" err="1"/>
              <a:t>генералізована</a:t>
            </a:r>
            <a:r>
              <a:rPr lang="ru-RU" dirty="0"/>
              <a:t> модель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планетних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подана в </a:t>
            </a:r>
            <a:r>
              <a:rPr lang="ru-RU" dirty="0" err="1"/>
              <a:t>графічній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626327"/>
            <a:ext cx="6839669" cy="28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1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err="1"/>
              <a:t>Виділяють</a:t>
            </a:r>
            <a:r>
              <a:rPr lang="ru-RU" b="0" dirty="0"/>
              <a:t> </a:t>
            </a:r>
            <a:r>
              <a:rPr lang="ru-RU" b="0" dirty="0" err="1"/>
              <a:t>зображення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/>
              <a:t>двовимірні</a:t>
            </a:r>
            <a:r>
              <a:rPr lang="ru-RU" dirty="0"/>
              <a:t> — </a:t>
            </a:r>
            <a:r>
              <a:rPr lang="ru-RU" dirty="0" err="1"/>
              <a:t>картографічні</a:t>
            </a:r>
            <a:r>
              <a:rPr lang="ru-RU" dirty="0"/>
              <a:t> (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плани</a:t>
            </a:r>
            <a:r>
              <a:rPr lang="ru-RU" dirty="0"/>
              <a:t>), </a:t>
            </a:r>
            <a:r>
              <a:rPr lang="ru-RU" dirty="0" err="1"/>
              <a:t>фотографічні</a:t>
            </a:r>
            <a:r>
              <a:rPr lang="ru-RU" dirty="0"/>
              <a:t> (</a:t>
            </a:r>
            <a:r>
              <a:rPr lang="ru-RU" dirty="0" err="1"/>
              <a:t>аерознімки</a:t>
            </a:r>
            <a:r>
              <a:rPr lang="ru-RU" dirty="0"/>
              <a:t> і </a:t>
            </a:r>
            <a:r>
              <a:rPr lang="ru-RU" dirty="0" err="1"/>
              <a:t>космічні</a:t>
            </a:r>
            <a:r>
              <a:rPr lang="ru-RU" dirty="0"/>
              <a:t> </a:t>
            </a:r>
            <a:r>
              <a:rPr lang="ru-RU" dirty="0" err="1"/>
              <a:t>знімки</a:t>
            </a:r>
            <a:r>
              <a:rPr lang="ru-RU" dirty="0"/>
              <a:t>), </a:t>
            </a:r>
            <a:r>
              <a:rPr lang="ru-RU" dirty="0" err="1"/>
              <a:t>телевізійні</a:t>
            </a:r>
            <a:r>
              <a:rPr lang="ru-RU" dirty="0"/>
              <a:t>, </a:t>
            </a:r>
            <a:r>
              <a:rPr lang="ru-RU" dirty="0" err="1"/>
              <a:t>сканерні</a:t>
            </a:r>
            <a:r>
              <a:rPr lang="ru-RU" dirty="0"/>
              <a:t>, </a:t>
            </a:r>
            <a:r>
              <a:rPr lang="ru-RU" dirty="0" err="1"/>
              <a:t>локаційні</a:t>
            </a:r>
            <a:r>
              <a:rPr lang="ru-RU" dirty="0"/>
              <a:t>, </a:t>
            </a:r>
            <a:r>
              <a:rPr lang="ru-RU" dirty="0" err="1"/>
              <a:t>машинографічні</a:t>
            </a:r>
            <a:r>
              <a:rPr lang="ru-RU" dirty="0"/>
              <a:t> й </a:t>
            </a:r>
            <a:r>
              <a:rPr lang="ru-RU" dirty="0" err="1"/>
              <a:t>дисплейні</a:t>
            </a:r>
            <a:r>
              <a:rPr lang="ru-RU" dirty="0"/>
              <a:t> (</a:t>
            </a:r>
            <a:r>
              <a:rPr lang="ru-RU" dirty="0" err="1"/>
              <a:t>електронні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);</a:t>
            </a:r>
          </a:p>
          <a:p>
            <a:r>
              <a:rPr lang="ru-RU" b="1" dirty="0" err="1"/>
              <a:t>об'ємні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тривимірні</a:t>
            </a:r>
            <a:r>
              <a:rPr lang="ru-RU" b="1" dirty="0"/>
              <a:t> </a:t>
            </a:r>
            <a:r>
              <a:rPr lang="ru-RU" dirty="0"/>
              <a:t>(3</a:t>
            </a:r>
            <a:r>
              <a:rPr lang="en-US" dirty="0"/>
              <a:t>D,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глобуси</a:t>
            </a:r>
            <a:r>
              <a:rPr lang="ru-RU" dirty="0"/>
              <a:t>, </a:t>
            </a:r>
            <a:r>
              <a:rPr lang="ru-RU" dirty="0" err="1"/>
              <a:t>стереомоделі</a:t>
            </a:r>
            <a:r>
              <a:rPr lang="ru-RU" dirty="0"/>
              <a:t>, </a:t>
            </a:r>
            <a:r>
              <a:rPr lang="ru-RU" dirty="0" err="1"/>
              <a:t>анагліфи</a:t>
            </a:r>
            <a:r>
              <a:rPr lang="ru-RU" dirty="0"/>
              <a:t>, блок-</a:t>
            </a:r>
            <a:r>
              <a:rPr lang="ru-RU" dirty="0" err="1"/>
              <a:t>діаграми</a:t>
            </a:r>
            <a:r>
              <a:rPr lang="ru-RU" dirty="0"/>
              <a:t>, </a:t>
            </a:r>
            <a:r>
              <a:rPr lang="ru-RU" dirty="0" err="1"/>
              <a:t>картографічні</a:t>
            </a:r>
            <a:r>
              <a:rPr lang="ru-RU" dirty="0"/>
              <a:t> </a:t>
            </a:r>
            <a:r>
              <a:rPr lang="ru-RU" dirty="0" err="1"/>
              <a:t>голограми</a:t>
            </a:r>
            <a:r>
              <a:rPr lang="ru-RU" dirty="0"/>
              <a:t>;</a:t>
            </a:r>
          </a:p>
          <a:p>
            <a:r>
              <a:rPr lang="ru-RU" b="1" dirty="0" err="1"/>
              <a:t>динамічні</a:t>
            </a:r>
            <a:r>
              <a:rPr lang="ru-RU" b="1" dirty="0"/>
              <a:t> </a:t>
            </a:r>
            <a:r>
              <a:rPr lang="ru-RU" dirty="0"/>
              <a:t>— </a:t>
            </a:r>
            <a:r>
              <a:rPr lang="ru-RU" dirty="0" err="1"/>
              <a:t>анімації</a:t>
            </a:r>
            <a:r>
              <a:rPr lang="ru-RU" dirty="0"/>
              <a:t>, </a:t>
            </a:r>
            <a:r>
              <a:rPr lang="ru-RU" dirty="0" err="1"/>
              <a:t>картографічні</a:t>
            </a:r>
            <a:r>
              <a:rPr lang="ru-RU" dirty="0"/>
              <a:t> </a:t>
            </a:r>
            <a:r>
              <a:rPr lang="ru-RU" dirty="0" err="1"/>
              <a:t>фільми</a:t>
            </a:r>
            <a:r>
              <a:rPr lang="ru-RU" dirty="0"/>
              <a:t>, </a:t>
            </a:r>
            <a:r>
              <a:rPr lang="ru-RU" dirty="0" err="1"/>
              <a:t>мультимедійні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й </a:t>
            </a:r>
            <a:r>
              <a:rPr lang="ru-RU" dirty="0" err="1"/>
              <a:t>атласи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934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Глобус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куляста</a:t>
            </a:r>
            <a:r>
              <a:rPr lang="ru-RU" dirty="0"/>
              <a:t> модель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небесної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з </a:t>
            </a:r>
            <a:r>
              <a:rPr lang="ru-RU" dirty="0" err="1"/>
              <a:t>нанесеним</a:t>
            </a:r>
            <a:r>
              <a:rPr lang="ru-RU" dirty="0"/>
              <a:t> на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картографічним</a:t>
            </a:r>
            <a:r>
              <a:rPr lang="ru-RU" dirty="0"/>
              <a:t> </a:t>
            </a:r>
            <a:r>
              <a:rPr lang="ru-RU" dirty="0" err="1"/>
              <a:t>зображенням</a:t>
            </a:r>
            <a:r>
              <a:rPr lang="ru-RU" dirty="0"/>
              <a:t>. Глобус </a:t>
            </a:r>
            <a:r>
              <a:rPr lang="ru-RU" dirty="0" err="1"/>
              <a:t>має</a:t>
            </a:r>
            <a:r>
              <a:rPr lang="ru-RU" dirty="0"/>
              <a:t> масштаб, систему </a:t>
            </a:r>
            <a:r>
              <a:rPr lang="ru-RU" dirty="0" err="1"/>
              <a:t>меридіанів</a:t>
            </a:r>
            <a:r>
              <a:rPr lang="ru-RU" dirty="0"/>
              <a:t> і </a:t>
            </a:r>
            <a:r>
              <a:rPr lang="ru-RU" dirty="0" err="1"/>
              <a:t>паралелей</a:t>
            </a:r>
            <a:r>
              <a:rPr lang="ru-RU" dirty="0"/>
              <a:t>, </a:t>
            </a:r>
            <a:r>
              <a:rPr lang="ru-RU" dirty="0" err="1"/>
              <a:t>умовні</a:t>
            </a:r>
            <a:r>
              <a:rPr lang="ru-RU" dirty="0"/>
              <a:t> </a:t>
            </a:r>
            <a:r>
              <a:rPr lang="ru-RU" dirty="0" err="1"/>
              <a:t>позначення</a:t>
            </a:r>
            <a:r>
              <a:rPr lang="ru-RU" dirty="0"/>
              <a:t>, але не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деформацій</a:t>
            </a:r>
            <a:r>
              <a:rPr lang="ru-RU" dirty="0"/>
              <a:t>, </a:t>
            </a:r>
            <a:r>
              <a:rPr lang="ru-RU" dirty="0" err="1"/>
              <a:t>властивих</a:t>
            </a:r>
            <a:r>
              <a:rPr lang="ru-RU" dirty="0"/>
              <a:t> </a:t>
            </a:r>
            <a:r>
              <a:rPr lang="ru-RU" dirty="0" err="1"/>
              <a:t>картографічним</a:t>
            </a:r>
            <a:r>
              <a:rPr lang="ru-RU" dirty="0"/>
              <a:t> </a:t>
            </a:r>
            <a:r>
              <a:rPr lang="ru-RU" dirty="0" err="1"/>
              <a:t>проекціям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68" y="4669110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2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Анагліфічна</a:t>
            </a:r>
            <a:r>
              <a:rPr lang="ru-RU" dirty="0"/>
              <a:t> карта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друкується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доповнюють</a:t>
            </a:r>
            <a:r>
              <a:rPr lang="ru-RU" dirty="0"/>
              <a:t> один одного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синьо</a:t>
            </a:r>
            <a:r>
              <a:rPr lang="ru-RU" dirty="0"/>
              <a:t>-зеленим та </a:t>
            </a:r>
            <a:r>
              <a:rPr lang="ru-RU" dirty="0" err="1"/>
              <a:t>червоним</a:t>
            </a:r>
            <a:r>
              <a:rPr lang="ru-RU" dirty="0"/>
              <a:t>). При </a:t>
            </a:r>
            <a:r>
              <a:rPr lang="ru-RU" dirty="0" err="1"/>
              <a:t>роздивлянні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карт через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окуляри-світлофільтри</a:t>
            </a:r>
            <a:r>
              <a:rPr lang="ru-RU" dirty="0"/>
              <a:t> </a:t>
            </a:r>
            <a:r>
              <a:rPr lang="ru-RU" dirty="0" err="1"/>
              <a:t>спостерігають</a:t>
            </a:r>
            <a:r>
              <a:rPr lang="ru-RU" dirty="0"/>
              <a:t> </a:t>
            </a:r>
            <a:r>
              <a:rPr lang="ru-RU" dirty="0" err="1"/>
              <a:t>об’ємне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39" t="24801" r="45274" b="33200"/>
          <a:stretch/>
        </p:blipFill>
        <p:spPr>
          <a:xfrm>
            <a:off x="5076056" y="4104766"/>
            <a:ext cx="3816424" cy="234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err="1"/>
              <a:t>Подібність</a:t>
            </a:r>
            <a:r>
              <a:rPr lang="ru-RU" b="1" i="1" dirty="0"/>
              <a:t> в </a:t>
            </a:r>
            <a:r>
              <a:rPr lang="ru-RU" b="1" i="1" dirty="0" err="1"/>
              <a:t>просторі</a:t>
            </a:r>
            <a:r>
              <a:rPr lang="ru-RU" b="1" i="1" dirty="0"/>
              <a:t> й </a:t>
            </a:r>
            <a:r>
              <a:rPr lang="ru-RU" b="1" i="1" dirty="0" err="1"/>
              <a:t>часі</a:t>
            </a:r>
            <a:r>
              <a:rPr lang="ru-RU" b="1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виявляється</a:t>
            </a:r>
            <a:r>
              <a:rPr lang="ru-RU" dirty="0"/>
              <a:t> через:</a:t>
            </a:r>
          </a:p>
          <a:p>
            <a:r>
              <a:rPr lang="ru-RU" i="1" dirty="0" err="1"/>
              <a:t>геометричну</a:t>
            </a:r>
            <a:r>
              <a:rPr lang="ru-RU" i="1" dirty="0"/>
              <a:t> </a:t>
            </a:r>
            <a:r>
              <a:rPr lang="ru-RU" i="1" dirty="0" err="1"/>
              <a:t>подобу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відповідність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і </a:t>
            </a:r>
            <a:r>
              <a:rPr lang="ru-RU" dirty="0" err="1"/>
              <a:t>розмірів</a:t>
            </a:r>
            <a:r>
              <a:rPr lang="ru-RU" dirty="0"/>
              <a:t> реального </a:t>
            </a:r>
            <a:r>
              <a:rPr lang="ru-RU" dirty="0" err="1"/>
              <a:t>об'єкта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;</a:t>
            </a:r>
          </a:p>
          <a:p>
            <a:r>
              <a:rPr lang="ru-RU" i="1" dirty="0" err="1"/>
              <a:t>подоба</a:t>
            </a:r>
            <a:r>
              <a:rPr lang="ru-RU" i="1" dirty="0"/>
              <a:t> в </a:t>
            </a:r>
            <a:r>
              <a:rPr lang="ru-RU" i="1" dirty="0" err="1"/>
              <a:t>часі</a:t>
            </a:r>
            <a:r>
              <a:rPr lang="ru-RU" i="1" dirty="0"/>
              <a:t>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правильну</a:t>
            </a:r>
            <a:r>
              <a:rPr lang="ru-RU" dirty="0"/>
              <a:t> передачу стану і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і </a:t>
            </a:r>
            <a:r>
              <a:rPr lang="ru-RU" dirty="0" err="1"/>
              <a:t>явищ</a:t>
            </a:r>
            <a:r>
              <a:rPr lang="ru-RU" dirty="0"/>
              <a:t> на </a:t>
            </a:r>
            <a:r>
              <a:rPr lang="ru-RU" dirty="0" err="1"/>
              <a:t>даний</a:t>
            </a:r>
            <a:r>
              <a:rPr lang="ru-RU" dirty="0"/>
              <a:t>, </a:t>
            </a:r>
            <a:r>
              <a:rPr lang="ru-RU" dirty="0" err="1"/>
              <a:t>вказаний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момент часу</a:t>
            </a:r>
            <a:r>
              <a:rPr lang="ru-RU" i="1" dirty="0"/>
              <a:t>;</a:t>
            </a:r>
          </a:p>
          <a:p>
            <a:r>
              <a:rPr lang="ru-RU" i="1" dirty="0" err="1"/>
              <a:t>подоба</a:t>
            </a:r>
            <a:r>
              <a:rPr lang="ru-RU" i="1" dirty="0"/>
              <a:t> </a:t>
            </a:r>
            <a:r>
              <a:rPr lang="ru-RU" i="1" dirty="0" err="1"/>
              <a:t>відносин</a:t>
            </a:r>
            <a:r>
              <a:rPr lang="ru-RU" i="1" dirty="0"/>
              <a:t> </a:t>
            </a:r>
            <a:r>
              <a:rPr lang="ru-RU" dirty="0"/>
              <a:t>– карта повинна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уявлення</a:t>
            </a:r>
            <a:r>
              <a:rPr lang="ru-RU" dirty="0"/>
              <a:t> про </a:t>
            </a:r>
            <a:r>
              <a:rPr lang="ru-RU" dirty="0" err="1"/>
              <a:t>взаємне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, </a:t>
            </a:r>
            <a:r>
              <a:rPr lang="ru-RU" dirty="0" err="1"/>
              <a:t>територіальну</a:t>
            </a:r>
            <a:r>
              <a:rPr lang="ru-RU" dirty="0"/>
              <a:t>  </a:t>
            </a:r>
            <a:r>
              <a:rPr lang="ru-RU" dirty="0" err="1"/>
              <a:t>співпідпорядкованість</a:t>
            </a:r>
            <a:r>
              <a:rPr lang="ru-RU" dirty="0"/>
              <a:t> та </a:t>
            </a:r>
            <a:r>
              <a:rPr lang="ru-RU" dirty="0" err="1"/>
              <a:t>зв'язки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реального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165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Анагліфічна</a:t>
            </a:r>
            <a:r>
              <a:rPr lang="ru-RU" dirty="0"/>
              <a:t> карта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349" t="40156" r="40402" b="16531"/>
          <a:stretch/>
        </p:blipFill>
        <p:spPr>
          <a:xfrm>
            <a:off x="1547664" y="1700808"/>
            <a:ext cx="6408712" cy="440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56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/>
              <a:t>Рельєфна</a:t>
            </a:r>
            <a:r>
              <a:rPr lang="ru-RU" i="1" dirty="0"/>
              <a:t> карта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44824"/>
          </a:xfrm>
        </p:spPr>
        <p:txBody>
          <a:bodyPr/>
          <a:lstStyle/>
          <a:p>
            <a:pPr algn="just"/>
            <a:r>
              <a:rPr lang="ru-RU" dirty="0" err="1"/>
              <a:t>об'ємні</a:t>
            </a:r>
            <a:r>
              <a:rPr lang="ru-RU" dirty="0"/>
              <a:t> </a:t>
            </a:r>
            <a:r>
              <a:rPr lang="ru-RU" dirty="0" err="1"/>
              <a:t>тривимірні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, </a:t>
            </a:r>
            <a:r>
              <a:rPr lang="ru-RU" dirty="0" err="1"/>
              <a:t>виготовлені</a:t>
            </a:r>
            <a:r>
              <a:rPr lang="ru-RU" dirty="0"/>
              <a:t> з пластику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гіпсу</a:t>
            </a:r>
            <a:r>
              <a:rPr lang="ru-RU" dirty="0"/>
              <a:t>.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вертикальний</a:t>
            </a:r>
            <a:r>
              <a:rPr lang="ru-RU" dirty="0"/>
              <a:t> масштаб на </a:t>
            </a:r>
            <a:r>
              <a:rPr lang="ru-RU" dirty="0" err="1"/>
              <a:t>рельєфних</a:t>
            </a:r>
            <a:r>
              <a:rPr lang="ru-RU" dirty="0"/>
              <a:t> картах у 2—10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більший</a:t>
            </a:r>
            <a:r>
              <a:rPr lang="ru-RU" dirty="0"/>
              <a:t> за </a:t>
            </a:r>
            <a:r>
              <a:rPr lang="ru-RU" dirty="0" err="1"/>
              <a:t>горизонтальний</a:t>
            </a:r>
            <a:r>
              <a:rPr lang="ru-RU" dirty="0"/>
              <a:t>.</a:t>
            </a:r>
          </a:p>
        </p:txBody>
      </p:sp>
      <p:pic>
        <p:nvPicPr>
          <p:cNvPr id="3076" name="Picture 4" descr="Карта мира рельефная, физическая в серебристой раме | Карта, Карта мира,  Снимки натюрмор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4242048" cy="284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15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Фотокарта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281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це</a:t>
            </a:r>
            <a:r>
              <a:rPr lang="ru-RU" dirty="0"/>
              <a:t> карта,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суміщена</a:t>
            </a:r>
            <a:r>
              <a:rPr lang="ru-RU" dirty="0"/>
              <a:t> з </a:t>
            </a:r>
            <a:r>
              <a:rPr lang="ru-RU" dirty="0" err="1"/>
              <a:t>фотографічним</a:t>
            </a:r>
            <a:r>
              <a:rPr lang="ru-RU" dirty="0"/>
              <a:t> </a:t>
            </a:r>
            <a:r>
              <a:rPr lang="ru-RU" dirty="0" err="1"/>
              <a:t>зображенням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суміщенням</a:t>
            </a:r>
            <a:r>
              <a:rPr lang="ru-RU" dirty="0"/>
              <a:t> </a:t>
            </a:r>
            <a:r>
              <a:rPr lang="ru-RU" dirty="0" err="1"/>
              <a:t>поліграфічних</a:t>
            </a:r>
            <a:r>
              <a:rPr lang="ru-RU" dirty="0"/>
              <a:t> </a:t>
            </a:r>
            <a:r>
              <a:rPr lang="ru-RU" dirty="0" err="1"/>
              <a:t>відтисків</a:t>
            </a:r>
            <a:r>
              <a:rPr lang="ru-RU" dirty="0"/>
              <a:t> фотоплану з </a:t>
            </a:r>
            <a:r>
              <a:rPr lang="ru-RU" dirty="0" err="1"/>
              <a:t>умовними</a:t>
            </a:r>
            <a:r>
              <a:rPr lang="ru-RU" dirty="0"/>
              <a:t> </a:t>
            </a:r>
            <a:r>
              <a:rPr lang="ru-RU" dirty="0" err="1"/>
              <a:t>позначеннями</a:t>
            </a:r>
            <a:r>
              <a:rPr lang="ru-RU" dirty="0"/>
              <a:t>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, горизонталями й </a:t>
            </a:r>
            <a:r>
              <a:rPr lang="ru-RU" dirty="0" err="1"/>
              <a:t>підписами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61048"/>
            <a:ext cx="5715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0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Цифрова</a:t>
            </a:r>
            <a:r>
              <a:rPr lang="ru-RU" dirty="0"/>
              <a:t> карта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60848"/>
          </a:xfrm>
        </p:spPr>
        <p:txBody>
          <a:bodyPr>
            <a:normAutofit/>
          </a:bodyPr>
          <a:lstStyle/>
          <a:p>
            <a:r>
              <a:rPr lang="ru-RU" dirty="0" err="1"/>
              <a:t>цифрова</a:t>
            </a:r>
            <a:r>
              <a:rPr lang="ru-RU" dirty="0"/>
              <a:t> модель </a:t>
            </a:r>
            <a:r>
              <a:rPr lang="ru-RU" dirty="0" err="1"/>
              <a:t>об’єктів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представлена в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закодованих</a:t>
            </a:r>
            <a:r>
              <a:rPr lang="ru-RU" dirty="0"/>
              <a:t> в </a:t>
            </a:r>
            <a:r>
              <a:rPr lang="ru-RU" dirty="0" err="1"/>
              <a:t>числовій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просторових</a:t>
            </a:r>
            <a:r>
              <a:rPr lang="ru-RU" dirty="0"/>
              <a:t> координат X та Y й </a:t>
            </a:r>
            <a:r>
              <a:rPr lang="ru-RU" dirty="0" err="1"/>
              <a:t>аплікат</a:t>
            </a:r>
            <a:r>
              <a:rPr lang="ru-RU" dirty="0"/>
              <a:t> Z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змісту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720" t="58640" r="2481"/>
          <a:stretch/>
        </p:blipFill>
        <p:spPr>
          <a:xfrm>
            <a:off x="5076056" y="3284984"/>
            <a:ext cx="3960440" cy="32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9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Карта-транспарант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карта,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віддрукована</a:t>
            </a:r>
            <a:r>
              <a:rPr lang="ru-RU" dirty="0"/>
              <a:t> </a:t>
            </a:r>
            <a:r>
              <a:rPr lang="ru-RU" dirty="0" err="1"/>
              <a:t>поліграфічним</a:t>
            </a:r>
            <a:r>
              <a:rPr lang="ru-RU" dirty="0"/>
              <a:t> способом на </a:t>
            </a:r>
            <a:r>
              <a:rPr lang="ru-RU" dirty="0" err="1"/>
              <a:t>прозорій</a:t>
            </a:r>
            <a:r>
              <a:rPr lang="ru-RU" dirty="0"/>
              <a:t> </a:t>
            </a:r>
            <a:r>
              <a:rPr lang="ru-RU" dirty="0" err="1"/>
              <a:t>плівці</a:t>
            </a:r>
            <a:r>
              <a:rPr lang="ru-RU" dirty="0"/>
              <a:t>, </a:t>
            </a:r>
            <a:r>
              <a:rPr lang="ru-RU" dirty="0" err="1"/>
              <a:t>призначена</a:t>
            </a:r>
            <a:r>
              <a:rPr lang="ru-RU" dirty="0"/>
              <a:t> для </a:t>
            </a:r>
            <a:r>
              <a:rPr lang="ru-RU" dirty="0" err="1"/>
              <a:t>проектування</a:t>
            </a:r>
            <a:r>
              <a:rPr lang="ru-RU" dirty="0"/>
              <a:t> на </a:t>
            </a:r>
            <a:r>
              <a:rPr lang="ru-RU" dirty="0" err="1"/>
              <a:t>екран</a:t>
            </a:r>
            <a:r>
              <a:rPr lang="ru-RU" dirty="0"/>
              <a:t>. При </a:t>
            </a:r>
            <a:r>
              <a:rPr lang="ru-RU" dirty="0" err="1"/>
              <a:t>суміщенні</a:t>
            </a:r>
            <a:r>
              <a:rPr lang="ru-RU" dirty="0"/>
              <a:t> комплекту карт з </a:t>
            </a:r>
            <a:r>
              <a:rPr lang="ru-RU" dirty="0" err="1"/>
              <a:t>різним</a:t>
            </a:r>
            <a:r>
              <a:rPr lang="ru-RU" dirty="0"/>
              <a:t>, але </a:t>
            </a:r>
            <a:r>
              <a:rPr lang="ru-RU" dirty="0" err="1"/>
              <a:t>взаємоузгодженим</a:t>
            </a:r>
            <a:r>
              <a:rPr lang="ru-RU" dirty="0"/>
              <a:t> </a:t>
            </a:r>
            <a:r>
              <a:rPr lang="ru-RU" dirty="0" err="1"/>
              <a:t>тематичним</a:t>
            </a:r>
            <a:r>
              <a:rPr lang="ru-RU" dirty="0"/>
              <a:t> </a:t>
            </a:r>
            <a:r>
              <a:rPr lang="ru-RU" dirty="0" err="1"/>
              <a:t>змістом</a:t>
            </a:r>
            <a:r>
              <a:rPr lang="ru-RU" dirty="0"/>
              <a:t> </a:t>
            </a:r>
            <a:r>
              <a:rPr lang="ru-RU" dirty="0" err="1"/>
              <a:t>розкривається</a:t>
            </a:r>
            <a:r>
              <a:rPr lang="ru-RU" dirty="0"/>
              <a:t> </a:t>
            </a:r>
            <a:r>
              <a:rPr lang="ru-RU" dirty="0" err="1"/>
              <a:t>зв’язок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собою.</a:t>
            </a:r>
          </a:p>
        </p:txBody>
      </p:sp>
    </p:spTree>
    <p:extLst>
      <p:ext uri="{BB962C8B-B14F-4D97-AF65-F5344CB8AC3E}">
        <p14:creationId xmlns:p14="http://schemas.microsoft.com/office/powerpoint/2010/main" val="4276994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Карти-</a:t>
            </a:r>
            <a:r>
              <a:rPr lang="uk-UA" dirty="0" err="1"/>
              <a:t>трансплантанти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66" t="42135" r="31082" b="14834"/>
          <a:stretch/>
        </p:blipFill>
        <p:spPr>
          <a:xfrm>
            <a:off x="1187624" y="1556792"/>
            <a:ext cx="715362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63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на </a:t>
            </a:r>
            <a:r>
              <a:rPr lang="ru-RU" dirty="0" err="1"/>
              <a:t>мікрофіші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852" y="1484784"/>
            <a:ext cx="8229600" cy="2332856"/>
          </a:xfrm>
        </p:spPr>
        <p:txBody>
          <a:bodyPr/>
          <a:lstStyle/>
          <a:p>
            <a:r>
              <a:rPr lang="ru-RU" dirty="0" err="1"/>
              <a:t>мініатюрна</a:t>
            </a:r>
            <a:r>
              <a:rPr lang="ru-RU" dirty="0"/>
              <a:t> </a:t>
            </a:r>
            <a:r>
              <a:rPr lang="ru-RU" dirty="0" err="1"/>
              <a:t>копія</a:t>
            </a:r>
            <a:r>
              <a:rPr lang="ru-RU" dirty="0"/>
              <a:t> з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з </a:t>
            </a:r>
            <a:r>
              <a:rPr lang="ru-RU" dirty="0" err="1"/>
              <a:t>іншого</a:t>
            </a:r>
            <a:r>
              <a:rPr lang="ru-RU" dirty="0"/>
              <a:t> </a:t>
            </a:r>
            <a:r>
              <a:rPr lang="ru-RU" dirty="0" err="1"/>
              <a:t>картографічного</a:t>
            </a:r>
            <a:r>
              <a:rPr lang="ru-RU" dirty="0"/>
              <a:t> </a:t>
            </a:r>
            <a:r>
              <a:rPr lang="ru-RU" dirty="0" err="1"/>
              <a:t>твору</a:t>
            </a:r>
            <a:r>
              <a:rPr lang="ru-RU" dirty="0"/>
              <a:t> на фото- і </a:t>
            </a:r>
            <a:r>
              <a:rPr lang="ru-RU" dirty="0" err="1"/>
              <a:t>кіноплівці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на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носіях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996952"/>
            <a:ext cx="4967636" cy="35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Блок-</a:t>
            </a:r>
            <a:r>
              <a:rPr lang="ru-RU" dirty="0" err="1"/>
              <a:t>діаграма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6792"/>
          </a:xfrm>
        </p:spPr>
        <p:txBody>
          <a:bodyPr>
            <a:noAutofit/>
          </a:bodyPr>
          <a:lstStyle/>
          <a:p>
            <a:r>
              <a:rPr lang="ru-RU" dirty="0" err="1"/>
              <a:t>тривимірний</a:t>
            </a:r>
            <a:r>
              <a:rPr lang="ru-RU" dirty="0"/>
              <a:t> </a:t>
            </a:r>
            <a:r>
              <a:rPr lang="ru-RU" dirty="0" err="1"/>
              <a:t>картографічний</a:t>
            </a:r>
            <a:r>
              <a:rPr lang="ru-RU" dirty="0"/>
              <a:t> рисунок,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суміщає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якої-небудь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з </a:t>
            </a:r>
            <a:r>
              <a:rPr lang="ru-RU" dirty="0" err="1"/>
              <a:t>повздовжніми</a:t>
            </a:r>
            <a:r>
              <a:rPr lang="ru-RU" dirty="0"/>
              <a:t> та </a:t>
            </a:r>
            <a:r>
              <a:rPr lang="ru-RU" dirty="0" err="1"/>
              <a:t>поперечними</a:t>
            </a:r>
            <a:r>
              <a:rPr lang="ru-RU" dirty="0"/>
              <a:t> </a:t>
            </a:r>
            <a:r>
              <a:rPr lang="ru-RU" dirty="0" err="1"/>
              <a:t>вертикальними</a:t>
            </a:r>
            <a:r>
              <a:rPr lang="ru-RU" dirty="0"/>
              <a:t> </a:t>
            </a:r>
            <a:r>
              <a:rPr lang="ru-RU" dirty="0" err="1"/>
              <a:t>розрізами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118" y="3645024"/>
            <a:ext cx="6429550" cy="27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66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Умовні</a:t>
            </a:r>
            <a:r>
              <a:rPr lang="ru-RU" dirty="0"/>
              <a:t> знаки </a:t>
            </a:r>
            <a:r>
              <a:rPr lang="ru-RU" dirty="0" err="1"/>
              <a:t>карти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графічні</a:t>
            </a:r>
            <a:r>
              <a:rPr lang="ru-RU" dirty="0"/>
              <a:t> </a:t>
            </a:r>
            <a:r>
              <a:rPr lang="ru-RU" dirty="0" err="1"/>
              <a:t>символи</a:t>
            </a:r>
            <a:r>
              <a:rPr lang="ru-RU" dirty="0"/>
              <a:t>,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на </a:t>
            </a:r>
            <a:r>
              <a:rPr lang="ru-RU" dirty="0" err="1"/>
              <a:t>карті</a:t>
            </a:r>
            <a:r>
              <a:rPr lang="ru-RU" dirty="0"/>
              <a:t> </a:t>
            </a:r>
            <a:r>
              <a:rPr lang="ru-RU" dirty="0" err="1"/>
              <a:t>відображають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, </a:t>
            </a:r>
            <a:r>
              <a:rPr lang="ru-RU" dirty="0" err="1"/>
              <a:t>розташування</a:t>
            </a:r>
            <a:r>
              <a:rPr lang="ru-RU" dirty="0"/>
              <a:t>, форму, </a:t>
            </a:r>
            <a:r>
              <a:rPr lang="ru-RU" dirty="0" err="1"/>
              <a:t>розміри</a:t>
            </a:r>
            <a:r>
              <a:rPr lang="ru-RU" dirty="0"/>
              <a:t>, характеристики </a:t>
            </a:r>
            <a:r>
              <a:rPr lang="ru-RU" dirty="0" err="1"/>
              <a:t>об'єктів</a:t>
            </a:r>
            <a:r>
              <a:rPr lang="ru-RU" dirty="0"/>
              <a:t>.</a:t>
            </a:r>
          </a:p>
          <a:p>
            <a:r>
              <a:rPr lang="ru-RU" dirty="0" err="1"/>
              <a:t>Графічний</a:t>
            </a:r>
            <a:r>
              <a:rPr lang="ru-RU" dirty="0"/>
              <a:t> символ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умовним</a:t>
            </a:r>
            <a:r>
              <a:rPr lang="ru-RU" dirty="0"/>
              <a:t> знаком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надають</a:t>
            </a:r>
            <a:r>
              <a:rPr lang="ru-RU" dirty="0"/>
              <a:t> </a:t>
            </a:r>
            <a:r>
              <a:rPr lang="ru-RU" dirty="0" err="1"/>
              <a:t>певного</a:t>
            </a:r>
            <a:r>
              <a:rPr lang="ru-RU" dirty="0"/>
              <a:t> </a:t>
            </a:r>
            <a:r>
              <a:rPr lang="ru-RU" dirty="0" err="1"/>
              <a:t>змістового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316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4864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Позамасштабні</a:t>
            </a:r>
            <a:r>
              <a:rPr lang="ru-RU" b="1" dirty="0"/>
              <a:t> </a:t>
            </a:r>
            <a:r>
              <a:rPr lang="ru-RU" b="1" dirty="0" err="1"/>
              <a:t>умовні</a:t>
            </a:r>
            <a:r>
              <a:rPr lang="ru-RU" b="1" dirty="0"/>
              <a:t> знаки </a:t>
            </a:r>
            <a:r>
              <a:rPr lang="ru-RU" dirty="0" err="1"/>
              <a:t>застосовують</a:t>
            </a:r>
            <a:r>
              <a:rPr lang="ru-RU" dirty="0"/>
              <a:t> для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,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не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виразити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масштабі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дорожні</a:t>
            </a:r>
            <a:r>
              <a:rPr lang="ru-RU" dirty="0"/>
              <a:t> </a:t>
            </a:r>
            <a:r>
              <a:rPr lang="ru-RU" dirty="0" err="1"/>
              <a:t>покажчики</a:t>
            </a:r>
            <a:r>
              <a:rPr lang="ru-RU" dirty="0"/>
              <a:t>, </a:t>
            </a:r>
            <a:r>
              <a:rPr lang="ru-RU" dirty="0" err="1"/>
              <a:t>окремі</a:t>
            </a:r>
            <a:r>
              <a:rPr lang="ru-RU" dirty="0"/>
              <a:t> дерева, </a:t>
            </a:r>
            <a:r>
              <a:rPr lang="ru-RU" dirty="0" err="1"/>
              <a:t>стовпи</a:t>
            </a:r>
            <a:r>
              <a:rPr lang="ru-RU" dirty="0"/>
              <a:t>, </a:t>
            </a:r>
            <a:r>
              <a:rPr lang="ru-RU" dirty="0" err="1"/>
              <a:t>свердловини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579" t="50000" r="5530" b="10588"/>
          <a:stretch/>
        </p:blipFill>
        <p:spPr>
          <a:xfrm>
            <a:off x="5004048" y="3861048"/>
            <a:ext cx="339092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503" y="2276872"/>
            <a:ext cx="8229600" cy="3024336"/>
          </a:xfrm>
        </p:spPr>
        <p:txBody>
          <a:bodyPr>
            <a:normAutofit/>
          </a:bodyPr>
          <a:lstStyle/>
          <a:p>
            <a:r>
              <a:rPr lang="ru-RU" b="1" i="1" dirty="0" err="1"/>
              <a:t>Змістовна</a:t>
            </a:r>
            <a:r>
              <a:rPr lang="ru-RU" b="1" i="1" dirty="0"/>
              <a:t> </a:t>
            </a:r>
            <a:r>
              <a:rPr lang="ru-RU" b="1" i="1" dirty="0" err="1"/>
              <a:t>відповідність</a:t>
            </a:r>
            <a:r>
              <a:rPr lang="ru-RU" b="1" i="1" dirty="0"/>
              <a:t> </a:t>
            </a:r>
            <a:r>
              <a:rPr lang="ru-RU" b="1" dirty="0"/>
              <a:t>–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вивченості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, </a:t>
            </a:r>
            <a:r>
              <a:rPr lang="ru-RU" dirty="0" err="1"/>
              <a:t>повнотою</a:t>
            </a:r>
            <a:r>
              <a:rPr lang="ru-RU" dirty="0"/>
              <a:t> і </a:t>
            </a:r>
            <a:r>
              <a:rPr lang="ru-RU" dirty="0" err="1"/>
              <a:t>вірогідністю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, </a:t>
            </a:r>
            <a:r>
              <a:rPr lang="ru-RU" dirty="0" err="1"/>
              <a:t>обґрунтованою</a:t>
            </a:r>
            <a:r>
              <a:rPr lang="ru-RU" dirty="0"/>
              <a:t> методикою </a:t>
            </a:r>
            <a:r>
              <a:rPr lang="ru-RU" dirty="0" err="1"/>
              <a:t>складання</a:t>
            </a:r>
            <a:r>
              <a:rPr lang="ru-RU" dirty="0"/>
              <a:t> і </a:t>
            </a:r>
            <a:r>
              <a:rPr lang="ru-RU" dirty="0" err="1"/>
              <a:t>правильним</a:t>
            </a:r>
            <a:r>
              <a:rPr lang="ru-RU" dirty="0"/>
              <a:t> добором </a:t>
            </a:r>
            <a:r>
              <a:rPr lang="ru-RU" dirty="0" err="1"/>
              <a:t>об'єктів</a:t>
            </a:r>
            <a:r>
              <a:rPr lang="ru-RU" dirty="0"/>
              <a:t> і </a:t>
            </a:r>
            <a:r>
              <a:rPr lang="ru-RU" dirty="0" err="1"/>
              <a:t>явищ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724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Масштабні</a:t>
            </a:r>
            <a:r>
              <a:rPr lang="ru-RU" b="1" dirty="0"/>
              <a:t> (</a:t>
            </a:r>
            <a:r>
              <a:rPr lang="ru-RU" b="1" dirty="0" err="1"/>
              <a:t>контурні</a:t>
            </a:r>
            <a:r>
              <a:rPr lang="ru-RU" b="1" dirty="0"/>
              <a:t>) </a:t>
            </a:r>
            <a:r>
              <a:rPr lang="ru-RU" b="1" dirty="0" err="1"/>
              <a:t>умовні</a:t>
            </a:r>
            <a:r>
              <a:rPr lang="ru-RU" b="1" dirty="0"/>
              <a:t> знаки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контуру,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обмежує</a:t>
            </a:r>
            <a:r>
              <a:rPr lang="ru-RU" dirty="0"/>
              <a:t> </a:t>
            </a:r>
            <a:r>
              <a:rPr lang="ru-RU" dirty="0" err="1"/>
              <a:t>даний</a:t>
            </a:r>
            <a:r>
              <a:rPr lang="ru-RU" dirty="0"/>
              <a:t> </a:t>
            </a:r>
            <a:r>
              <a:rPr lang="ru-RU" dirty="0" err="1"/>
              <a:t>об’єкт</a:t>
            </a:r>
            <a:r>
              <a:rPr lang="ru-RU" dirty="0"/>
              <a:t>, і </a:t>
            </a:r>
            <a:r>
              <a:rPr lang="ru-RU" dirty="0" err="1"/>
              <a:t>умовних</a:t>
            </a:r>
            <a:r>
              <a:rPr lang="ru-RU" dirty="0"/>
              <a:t> </a:t>
            </a:r>
            <a:r>
              <a:rPr lang="ru-RU" dirty="0" err="1"/>
              <a:t>знаків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контуру.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9741" r="53421" b="60182"/>
          <a:stretch/>
        </p:blipFill>
        <p:spPr>
          <a:xfrm>
            <a:off x="4355976" y="3717032"/>
            <a:ext cx="385449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09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28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err="1"/>
              <a:t>Лінійні</a:t>
            </a:r>
            <a:r>
              <a:rPr lang="ru-RU" b="1" dirty="0"/>
              <a:t> </a:t>
            </a:r>
            <a:r>
              <a:rPr lang="ru-RU" b="1" dirty="0" err="1"/>
              <a:t>умовні</a:t>
            </a:r>
            <a:r>
              <a:rPr lang="ru-RU" b="1" dirty="0"/>
              <a:t> знаки </a:t>
            </a:r>
            <a:r>
              <a:rPr lang="ru-RU" dirty="0" err="1"/>
              <a:t>застосовують</a:t>
            </a:r>
            <a:r>
              <a:rPr lang="ru-RU" dirty="0"/>
              <a:t> для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витягнутих</a:t>
            </a:r>
            <a:r>
              <a:rPr lang="ru-RU" dirty="0"/>
              <a:t> </a:t>
            </a:r>
            <a:r>
              <a:rPr lang="ru-RU" dirty="0" err="1"/>
              <a:t>об’єктів</a:t>
            </a:r>
            <a:r>
              <a:rPr lang="ru-RU" dirty="0"/>
              <a:t>, ширина </a:t>
            </a:r>
            <a:r>
              <a:rPr lang="ru-RU" dirty="0" err="1"/>
              <a:t>яких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виражена</a:t>
            </a:r>
            <a:r>
              <a:rPr lang="ru-RU" dirty="0"/>
              <a:t> в </a:t>
            </a:r>
            <a:r>
              <a:rPr lang="ru-RU" dirty="0" err="1"/>
              <a:t>масштабі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плану,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інженерні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, дороги та </a:t>
            </a:r>
            <a:r>
              <a:rPr lang="ru-RU" dirty="0" err="1"/>
              <a:t>ін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21" t="50160" r="52109" b="14011"/>
          <a:stretch/>
        </p:blipFill>
        <p:spPr>
          <a:xfrm>
            <a:off x="5004048" y="3356992"/>
            <a:ext cx="346358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8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896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Пояснювальні</a:t>
            </a:r>
            <a:r>
              <a:rPr lang="ru-RU" dirty="0"/>
              <a:t> </a:t>
            </a:r>
            <a:r>
              <a:rPr lang="ru-RU" dirty="0" err="1"/>
              <a:t>умовні</a:t>
            </a:r>
            <a:r>
              <a:rPr lang="ru-RU" dirty="0"/>
              <a:t> знаки </a:t>
            </a:r>
            <a:r>
              <a:rPr lang="ru-RU" dirty="0" err="1"/>
              <a:t>використовують</a:t>
            </a:r>
            <a:r>
              <a:rPr lang="ru-RU" dirty="0"/>
              <a:t> як </a:t>
            </a:r>
            <a:r>
              <a:rPr lang="ru-RU" dirty="0" err="1"/>
              <a:t>додаткову</a:t>
            </a:r>
            <a:r>
              <a:rPr lang="ru-RU" dirty="0"/>
              <a:t> характеристику </a:t>
            </a:r>
            <a:r>
              <a:rPr lang="ru-RU" dirty="0" err="1"/>
              <a:t>об’єкта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населених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, </a:t>
            </a:r>
            <a:r>
              <a:rPr lang="ru-RU" dirty="0" err="1"/>
              <a:t>позначки</a:t>
            </a:r>
            <a:r>
              <a:rPr lang="ru-RU" dirty="0"/>
              <a:t>, </a:t>
            </a:r>
            <a:r>
              <a:rPr lang="ru-RU" dirty="0" err="1"/>
              <a:t>довжина</a:t>
            </a:r>
            <a:r>
              <a:rPr lang="ru-RU" dirty="0"/>
              <a:t>, ширина і </a:t>
            </a:r>
            <a:r>
              <a:rPr lang="ru-RU" dirty="0" err="1"/>
              <a:t>вантажопідйомність</a:t>
            </a:r>
            <a:r>
              <a:rPr lang="ru-RU" dirty="0"/>
              <a:t> </a:t>
            </a:r>
            <a:r>
              <a:rPr lang="ru-RU" dirty="0" err="1"/>
              <a:t>мостів</a:t>
            </a:r>
            <a:r>
              <a:rPr lang="ru-RU" dirty="0"/>
              <a:t>, </a:t>
            </a:r>
            <a:r>
              <a:rPr lang="ru-RU" dirty="0" err="1"/>
              <a:t>матеріал</a:t>
            </a:r>
            <a:r>
              <a:rPr lang="ru-RU" dirty="0"/>
              <a:t> </a:t>
            </a:r>
            <a:r>
              <a:rPr lang="ru-RU" dirty="0" err="1"/>
              <a:t>стін</a:t>
            </a:r>
            <a:r>
              <a:rPr lang="ru-RU" dirty="0"/>
              <a:t>,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поверхів</a:t>
            </a:r>
            <a:r>
              <a:rPr lang="ru-RU" dirty="0"/>
              <a:t> </a:t>
            </a:r>
            <a:r>
              <a:rPr lang="ru-RU" dirty="0" err="1"/>
              <a:t>будинків</a:t>
            </a:r>
            <a:r>
              <a:rPr lang="ru-RU" dirty="0"/>
              <a:t>, </a:t>
            </a:r>
            <a:r>
              <a:rPr lang="ru-RU" dirty="0" err="1"/>
              <a:t>напрямок</a:t>
            </a:r>
            <a:r>
              <a:rPr lang="ru-RU" dirty="0"/>
              <a:t> і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течії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891" t="10749" r="7639" b="57005"/>
          <a:stretch/>
        </p:blipFill>
        <p:spPr>
          <a:xfrm>
            <a:off x="5004048" y="4149080"/>
            <a:ext cx="3528393" cy="24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21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484784"/>
            <a:ext cx="6192688" cy="48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2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.pics.livejournal.com/kowalski_75/62982442/54183/5418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92885"/>
            <a:ext cx="4395986" cy="43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206048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Що таке картографічне зображення?</a:t>
            </a:r>
          </a:p>
          <a:p>
            <a:r>
              <a:rPr lang="uk-UA" sz="2400" dirty="0"/>
              <a:t>Скільки існує способів картографічного зображення?</a:t>
            </a:r>
          </a:p>
        </p:txBody>
      </p:sp>
    </p:spTree>
    <p:extLst>
      <p:ext uri="{BB962C8B-B14F-4D97-AF65-F5344CB8AC3E}">
        <p14:creationId xmlns:p14="http://schemas.microsoft.com/office/powerpoint/2010/main" val="2312961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Картографічне зображення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основний елемент будь-якої карти, що за допомогою графічних та інших засобів розкриває її зміст</a:t>
            </a:r>
          </a:p>
        </p:txBody>
      </p:sp>
    </p:spTree>
    <p:extLst>
      <p:ext uri="{BB962C8B-B14F-4D97-AF65-F5344CB8AC3E}">
        <p14:creationId xmlns:p14="http://schemas.microsoft.com/office/powerpoint/2010/main" val="3143344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/>
              <a:t>Способи картографічного зображення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136904" cy="4853136"/>
          </a:xfrm>
        </p:spPr>
        <p:txBody>
          <a:bodyPr numCol="2"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значків;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лінійних знаків;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ареалів;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знаків руху;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ізоліній;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крапок;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кількісного фону;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якісного фону;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картограм;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картодіаграм;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локалізованих діаграм;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тіньової пластики;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перспективного зображення;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2400" dirty="0"/>
              <a:t>спосіб гіпсометричного забарвлення.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73209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значків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57606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dirty="0"/>
              <a:t>Різноманітні умовні знаки відображають розташування основних виробництв на економічній карті Хорватії </a:t>
            </a:r>
          </a:p>
        </p:txBody>
      </p:sp>
      <p:pic>
        <p:nvPicPr>
          <p:cNvPr id="2050" name="Picture 2" descr="http://www.geoguide.com.ua/survey/map/map400/pic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61679"/>
            <a:ext cx="6250985" cy="417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38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Типи локалізованих значків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геометричні</a:t>
            </a:r>
            <a:r>
              <a:rPr lang="ru-RU" b="1" dirty="0"/>
              <a:t> </a:t>
            </a:r>
            <a:r>
              <a:rPr lang="ru-RU" b="1" dirty="0" err="1"/>
              <a:t>фігури</a:t>
            </a:r>
            <a:r>
              <a:rPr lang="ru-RU" b="1" dirty="0"/>
              <a:t> </a:t>
            </a:r>
            <a:r>
              <a:rPr lang="ru-RU" dirty="0"/>
              <a:t>– кола, </a:t>
            </a:r>
            <a:r>
              <a:rPr lang="ru-RU" dirty="0" err="1"/>
              <a:t>квадрати</a:t>
            </a:r>
            <a:r>
              <a:rPr lang="ru-RU" dirty="0"/>
              <a:t>, </a:t>
            </a:r>
            <a:r>
              <a:rPr lang="ru-RU" dirty="0" err="1"/>
              <a:t>трикутники</a:t>
            </a:r>
            <a:r>
              <a:rPr lang="ru-RU" dirty="0"/>
              <a:t>, </a:t>
            </a:r>
            <a:r>
              <a:rPr lang="ru-RU" dirty="0" err="1"/>
              <a:t>прямокутники</a:t>
            </a:r>
            <a:r>
              <a:rPr lang="ru-RU" dirty="0"/>
              <a:t>, </a:t>
            </a:r>
            <a:r>
              <a:rPr lang="ru-RU" dirty="0" err="1"/>
              <a:t>ромби</a:t>
            </a:r>
            <a:r>
              <a:rPr lang="ru-RU" dirty="0"/>
              <a:t>.</a:t>
            </a:r>
          </a:p>
          <a:p>
            <a:r>
              <a:rPr lang="ru-RU" b="1" dirty="0" err="1"/>
              <a:t>Буквені</a:t>
            </a:r>
            <a:r>
              <a:rPr lang="ru-RU" b="1" dirty="0"/>
              <a:t> значки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, </a:t>
            </a:r>
            <a:r>
              <a:rPr lang="ru-RU" dirty="0" err="1"/>
              <a:t>гірше</a:t>
            </a:r>
            <a:r>
              <a:rPr lang="ru-RU" dirty="0"/>
              <a:t> </a:t>
            </a:r>
            <a:r>
              <a:rPr lang="ru-RU" dirty="0" err="1"/>
              <a:t>порівнюються</a:t>
            </a:r>
            <a:r>
              <a:rPr lang="ru-RU" dirty="0"/>
              <a:t> за величиною і не </a:t>
            </a:r>
            <a:r>
              <a:rPr lang="ru-RU" dirty="0" err="1"/>
              <a:t>визначають</a:t>
            </a:r>
            <a:r>
              <a:rPr lang="ru-RU" dirty="0"/>
              <a:t> точного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об'єкта</a:t>
            </a:r>
            <a:r>
              <a:rPr lang="ru-RU" dirty="0"/>
              <a:t>.</a:t>
            </a:r>
          </a:p>
          <a:p>
            <a:r>
              <a:rPr lang="ru-RU" b="1" dirty="0" err="1"/>
              <a:t>Наочні</a:t>
            </a:r>
            <a:r>
              <a:rPr lang="ru-RU" b="1" dirty="0"/>
              <a:t> значки </a:t>
            </a:r>
            <a:r>
              <a:rPr lang="ru-RU" dirty="0" err="1"/>
              <a:t>зовні</a:t>
            </a:r>
            <a:r>
              <a:rPr lang="ru-RU" dirty="0"/>
              <a:t> </a:t>
            </a:r>
            <a:r>
              <a:rPr lang="ru-RU" dirty="0" err="1"/>
              <a:t>нагадують</a:t>
            </a:r>
            <a:r>
              <a:rPr lang="ru-RU" dirty="0"/>
              <a:t> </a:t>
            </a:r>
            <a:r>
              <a:rPr lang="ru-RU" dirty="0" err="1"/>
              <a:t>зображуваний</a:t>
            </a:r>
            <a:r>
              <a:rPr lang="ru-RU" dirty="0"/>
              <a:t> </a:t>
            </a:r>
            <a:r>
              <a:rPr lang="ru-RU" dirty="0" err="1"/>
              <a:t>об'єкт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99" t="8996" r="53601" b="62814"/>
          <a:stretch/>
        </p:blipFill>
        <p:spPr>
          <a:xfrm>
            <a:off x="5004048" y="5282734"/>
            <a:ext cx="4008487" cy="11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лінійних знаків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10081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dirty="0"/>
              <a:t>За допомогою лінійних знаків на топографічній карті подаються дороги, водотоки, лінії електропередач. Використання лінійних знаків різної ширини та рисунку дозволяє передати інформацію про ширину річок: 1 - річки шириною від 5 до 30 метрів, 2 - річки та струмки шириною до 5 метрів</a:t>
            </a:r>
          </a:p>
        </p:txBody>
      </p:sp>
      <p:pic>
        <p:nvPicPr>
          <p:cNvPr id="3074" name="Picture 2" descr="http://www.geoguide.com.ua/survey/map/map400/pic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7606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7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823" y="1700808"/>
            <a:ext cx="8229600" cy="3024336"/>
          </a:xfrm>
        </p:spPr>
        <p:txBody>
          <a:bodyPr>
            <a:normAutofit/>
          </a:bodyPr>
          <a:lstStyle/>
          <a:p>
            <a:r>
              <a:rPr lang="ru-RU" b="1" i="1" dirty="0" err="1"/>
              <a:t>Абстрактність</a:t>
            </a:r>
            <a:r>
              <a:rPr lang="ru-RU" b="1" i="1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</a:t>
            </a:r>
            <a:r>
              <a:rPr lang="ru-RU" dirty="0" err="1"/>
              <a:t>генералізованістю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переходом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індивідуальних</a:t>
            </a:r>
            <a:r>
              <a:rPr lang="ru-RU" dirty="0"/>
              <a:t> понять до </a:t>
            </a:r>
            <a:r>
              <a:rPr lang="ru-RU" dirty="0" err="1"/>
              <a:t>узагальнених</a:t>
            </a:r>
            <a:r>
              <a:rPr lang="ru-RU" dirty="0"/>
              <a:t> шляхом </a:t>
            </a:r>
            <a:r>
              <a:rPr lang="ru-RU" dirty="0" err="1"/>
              <a:t>підбирання</a:t>
            </a:r>
            <a:r>
              <a:rPr lang="ru-RU" dirty="0"/>
              <a:t> </a:t>
            </a:r>
            <a:r>
              <a:rPr lang="ru-RU" dirty="0" err="1"/>
              <a:t>типових</a:t>
            </a:r>
            <a:r>
              <a:rPr lang="ru-RU" dirty="0"/>
              <a:t> характеристик </a:t>
            </a:r>
            <a:r>
              <a:rPr lang="ru-RU" dirty="0" err="1"/>
              <a:t>об’єктів</a:t>
            </a:r>
            <a:r>
              <a:rPr lang="ru-RU" dirty="0"/>
              <a:t> та </a:t>
            </a:r>
            <a:r>
              <a:rPr lang="ru-RU" dirty="0" err="1"/>
              <a:t>усунення</a:t>
            </a:r>
            <a:r>
              <a:rPr lang="ru-RU" dirty="0"/>
              <a:t> </a:t>
            </a:r>
            <a:r>
              <a:rPr lang="ru-RU" dirty="0" err="1"/>
              <a:t>дрібних</a:t>
            </a:r>
            <a:r>
              <a:rPr lang="ru-RU" dirty="0"/>
              <a:t> й </a:t>
            </a:r>
            <a:r>
              <a:rPr lang="ru-RU" dirty="0" err="1"/>
              <a:t>другорядних</a:t>
            </a:r>
            <a:r>
              <a:rPr lang="ru-RU" dirty="0"/>
              <a:t> деталей.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424" y="4149080"/>
            <a:ext cx="4932040" cy="24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52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якісного фону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За допомогою різних кольорів фону на геологічній карті подається інформація про типи відкладень та порід</a:t>
            </a:r>
          </a:p>
        </p:txBody>
      </p:sp>
      <p:pic>
        <p:nvPicPr>
          <p:cNvPr id="9218" name="Picture 2" descr="http://www.geoguide.com.ua/survey/map/map400/pic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28873"/>
            <a:ext cx="5459338" cy="33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79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кількісного фону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За допомогою різних кольорів на кліматичній карті світу</a:t>
            </a:r>
            <a:br>
              <a:rPr lang="uk-UA" sz="1800" dirty="0"/>
            </a:br>
            <a:r>
              <a:rPr lang="uk-UA" sz="1800" dirty="0"/>
              <a:t>показано річну кількості опадів в різних регіонах.</a:t>
            </a:r>
          </a:p>
        </p:txBody>
      </p:sp>
      <p:pic>
        <p:nvPicPr>
          <p:cNvPr id="8194" name="Picture 2" descr="http://www.geoguide.com.ua/survey/map/map400/pic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44" y="1916832"/>
            <a:ext cx="5178152" cy="34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40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ізоліній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589240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 1)на топографічній карті горизонталями показують рельєф місцевості; </a:t>
            </a:r>
          </a:p>
          <a:p>
            <a:pPr marL="0" indent="0" algn="ctr">
              <a:buNone/>
            </a:pPr>
            <a:r>
              <a:rPr lang="uk-UA" sz="1800" dirty="0"/>
              <a:t>2) на фенологічній карті ізофенами подають інформацію про дати настання певних фенофаз рослин</a:t>
            </a:r>
          </a:p>
        </p:txBody>
      </p:sp>
      <p:pic>
        <p:nvPicPr>
          <p:cNvPr id="6146" name="Picture 2" descr="http://www.geoguide.com.ua/survey/map/map400/pic0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73" y="1628800"/>
            <a:ext cx="2701138" cy="36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geoguide.com.ua/survey/map/map400/pic0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971" y="1628800"/>
            <a:ext cx="2579365" cy="36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670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ареалів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dirty="0"/>
              <a:t>На геоботанічній карті за допомогою способу ареалів показано райони поширення в Європі окремих видів рослин</a:t>
            </a:r>
          </a:p>
        </p:txBody>
      </p:sp>
      <p:pic>
        <p:nvPicPr>
          <p:cNvPr id="4098" name="Picture 2" descr="http://www.geoguide.com.ua/survey/map/map400/pic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799"/>
            <a:ext cx="4557886" cy="36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17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крапок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dirty="0"/>
              <a:t>За допомогою крапок різного кольору на карті відображено розселення представників різних етнічних груп</a:t>
            </a:r>
          </a:p>
        </p:txBody>
      </p:sp>
      <p:pic>
        <p:nvPicPr>
          <p:cNvPr id="7170" name="Picture 2" descr="http://www.geoguide.com.ua/survey/map/map400/pic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6752208" cy="303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78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Спосіб локалізованих діаграм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За допомогою локалізованих діаграм подається обсяг та склад промисловості в основних містах Японії у 1971 році </a:t>
            </a:r>
          </a:p>
        </p:txBody>
      </p:sp>
      <p:pic>
        <p:nvPicPr>
          <p:cNvPr id="12290" name="Picture 2" descr="http://www.geoguide.com.ua/survey/map/map400/pic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8100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33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знаків руху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984" y="5805264"/>
            <a:ext cx="822960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dirty="0"/>
              <a:t>За допомогою знаків руху - стрілок різного кольору на кліматичній карта подається інформація про переважні напрямки вітрів у літній та зимовий період</a:t>
            </a:r>
          </a:p>
        </p:txBody>
      </p:sp>
      <p:pic>
        <p:nvPicPr>
          <p:cNvPr id="5122" name="Picture 2" descr="http://www.geoguide.com.ua/survey/map/map400/pic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810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563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картодіаграм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dirty="0"/>
              <a:t>Структурні діаграми відображають величину ВВП країн Східної Європи у 1990 році та долю різних галузей економіки</a:t>
            </a:r>
          </a:p>
        </p:txBody>
      </p:sp>
      <p:pic>
        <p:nvPicPr>
          <p:cNvPr id="11266" name="Picture 2" descr="http://www.geoguide.com.ua/survey/map/map400/pic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99" y="1628800"/>
            <a:ext cx="41624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15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Спосіб картограм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9280"/>
            <a:ext cx="8229600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Способом картограм подається інформація щодо щільності населення Іспанії</a:t>
            </a:r>
          </a:p>
        </p:txBody>
      </p:sp>
      <p:pic>
        <p:nvPicPr>
          <p:cNvPr id="10242" name="Picture 2" descr="http://www.geoguide.com.ua/survey/map/map400/pic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8100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803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Спосіб тіньової пластики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uk-UA" dirty="0"/>
              <a:t>Використання методів тіньової пластики дозволяє підкреслити рельєф місцевості: 1) подання рельєфу штриховим способом; 2) відмивання рельєфу.</a:t>
            </a:r>
          </a:p>
        </p:txBody>
      </p:sp>
      <p:pic>
        <p:nvPicPr>
          <p:cNvPr id="13314" name="Picture 2" descr="http://www.geoguide.com.ua/survey/map/map400/pic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2934072" cy="35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geoguide.com.ua/survey/map/map400/pic1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2934072" cy="354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844824"/>
            <a:ext cx="8229600" cy="3600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i="1" dirty="0" err="1"/>
              <a:t>Вибірковість</a:t>
            </a:r>
            <a:r>
              <a:rPr lang="ru-RU" b="1" i="1" dirty="0"/>
              <a:t> і </a:t>
            </a:r>
            <a:r>
              <a:rPr lang="ru-RU" b="1" i="1" dirty="0" err="1"/>
              <a:t>синтетичність</a:t>
            </a:r>
            <a:r>
              <a:rPr lang="ru-RU" b="1" i="1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здатністю</a:t>
            </a:r>
            <a:r>
              <a:rPr lang="ru-RU" dirty="0"/>
              <a:t> </a:t>
            </a:r>
            <a:r>
              <a:rPr lang="ru-RU" dirty="0" err="1"/>
              <a:t>вичленити</a:t>
            </a:r>
            <a:r>
              <a:rPr lang="ru-RU" dirty="0"/>
              <a:t> й </a:t>
            </a:r>
            <a:r>
              <a:rPr lang="ru-RU" dirty="0" err="1"/>
              <a:t>роздільно</a:t>
            </a:r>
            <a:r>
              <a:rPr lang="ru-RU" dirty="0"/>
              <a:t> </a:t>
            </a:r>
            <a:r>
              <a:rPr lang="ru-RU" dirty="0" err="1"/>
              <a:t>представити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фактори</a:t>
            </a:r>
            <a:r>
              <a:rPr lang="ru-RU" dirty="0"/>
              <a:t>, </a:t>
            </a:r>
            <a:r>
              <a:rPr lang="ru-RU" dirty="0" err="1"/>
              <a:t>процеси</a:t>
            </a:r>
            <a:r>
              <a:rPr lang="ru-RU" dirty="0"/>
              <a:t> й </a:t>
            </a:r>
            <a:r>
              <a:rPr lang="ru-RU" dirty="0" err="1"/>
              <a:t>аспекти</a:t>
            </a:r>
            <a:r>
              <a:rPr lang="ru-RU" dirty="0"/>
              <a:t> </a:t>
            </a:r>
            <a:r>
              <a:rPr lang="ru-RU" dirty="0" err="1"/>
              <a:t>об’єкта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 </a:t>
            </a:r>
            <a:r>
              <a:rPr lang="ru-RU" dirty="0" err="1"/>
              <a:t>реальній</a:t>
            </a:r>
            <a:r>
              <a:rPr lang="ru-RU" dirty="0"/>
              <a:t> </a:t>
            </a:r>
            <a:r>
              <a:rPr lang="ru-RU" dirty="0" err="1"/>
              <a:t>дійсності</a:t>
            </a:r>
            <a:r>
              <a:rPr lang="ru-RU" dirty="0"/>
              <a:t> </a:t>
            </a:r>
            <a:r>
              <a:rPr lang="ru-RU" dirty="0" err="1"/>
              <a:t>проявляються</a:t>
            </a:r>
            <a:r>
              <a:rPr lang="ru-RU" dirty="0"/>
              <a:t> </a:t>
            </a:r>
            <a:r>
              <a:rPr lang="ru-RU" dirty="0" err="1"/>
              <a:t>сумісно</a:t>
            </a:r>
            <a:r>
              <a:rPr lang="ru-RU" dirty="0"/>
              <a:t>. З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,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забезпечувати</a:t>
            </a:r>
            <a:r>
              <a:rPr lang="ru-RU" dirty="0"/>
              <a:t> </a:t>
            </a:r>
            <a:r>
              <a:rPr lang="ru-RU" dirty="0" err="1"/>
              <a:t>єдине</a:t>
            </a:r>
            <a:r>
              <a:rPr lang="ru-RU" dirty="0"/>
              <a:t> </a:t>
            </a:r>
            <a:r>
              <a:rPr lang="ru-RU" dirty="0" err="1"/>
              <a:t>цілісне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й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проявляються</a:t>
            </a:r>
            <a:r>
              <a:rPr lang="ru-RU" dirty="0"/>
              <a:t> </a:t>
            </a:r>
            <a:r>
              <a:rPr lang="ru-RU" dirty="0" err="1"/>
              <a:t>ізольовано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085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/>
              <a:t>Спосіб перспективного зображення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Перспективне зображення є досить наглядним, тому часто застосовується на туристичних картах та схемах</a:t>
            </a:r>
          </a:p>
        </p:txBody>
      </p:sp>
      <p:pic>
        <p:nvPicPr>
          <p:cNvPr id="14338" name="Picture 2" descr="http://www.geoguide.com.ua/survey/map/map400/pic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602478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670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dirty="0"/>
              <a:t>Спосіб гіпсометричного забарвлення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/>
              <a:t>Гіпсометричного зображення наглядно подає різницю в абсолютних висотах різних ділянок земної поверхні </a:t>
            </a:r>
          </a:p>
        </p:txBody>
      </p:sp>
      <p:pic>
        <p:nvPicPr>
          <p:cNvPr id="15362" name="Picture 2" descr="http://www.geoguide.com.ua/survey/map/map400/pic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5387330" cy="305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088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Підписи на картах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2400" b="1" dirty="0"/>
              <a:t>топоніми</a:t>
            </a:r>
            <a:r>
              <a:rPr lang="uk-UA" sz="2400" dirty="0"/>
              <a:t> - власні географічні назви об'єктів місцевості: населених пунктів, гір, річок та т.п.;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2400" b="1" dirty="0"/>
              <a:t>терміни</a:t>
            </a:r>
            <a:r>
              <a:rPr lang="uk-UA" sz="2400" dirty="0"/>
              <a:t> - </a:t>
            </a:r>
            <a:r>
              <a:rPr lang="uk-UA" sz="2400" dirty="0" err="1"/>
              <a:t>загальногеографічні</a:t>
            </a:r>
            <a:r>
              <a:rPr lang="uk-UA" sz="2400" dirty="0"/>
              <a:t>, геологічні, соціально-економічні та інші поняття, що відносяться до об'єктів карти;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uk-UA" sz="2400" b="1" dirty="0"/>
              <a:t>пояснювальні підписи</a:t>
            </a:r>
            <a:r>
              <a:rPr lang="uk-UA" sz="2400" dirty="0"/>
              <a:t> - якісні та кількісні характеристики об'єктів карти, підписи ліній картографічної сітки, хронологічні підписи. Наприклад, це підписи переважаючої породи дерев в лісі ("дуб", "сосна") , якості води в водоймах ("прісна", "солена"), характеристики промислових та соціальних об'єктів і </a:t>
            </a:r>
            <a:r>
              <a:rPr lang="uk-UA" sz="2400" dirty="0" err="1"/>
              <a:t>т.і</a:t>
            </a:r>
            <a:r>
              <a:rPr lang="uk-UA" sz="2400" dirty="0"/>
              <a:t>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84628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http://www.raster-maps.com/images/maps/rastr/ukraine/atlas/ukraine_physical_map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7"/>
            <a:ext cx="9144000" cy="6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99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556792"/>
            <a:ext cx="7455402" cy="4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700808"/>
            <a:ext cx="6120680" cy="45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Властивост</a:t>
            </a:r>
            <a:r>
              <a:rPr lang="uk-UA" dirty="0"/>
              <a:t>і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700808"/>
            <a:ext cx="6357392" cy="3600400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err="1"/>
              <a:t>Метричність</a:t>
            </a:r>
            <a:r>
              <a:rPr lang="ru-RU" b="1" i="1" dirty="0"/>
              <a:t> </a:t>
            </a:r>
            <a:r>
              <a:rPr lang="ru-RU" dirty="0" err="1"/>
              <a:t>карти</a:t>
            </a:r>
            <a:r>
              <a:rPr lang="ru-RU" dirty="0"/>
              <a:t> </a:t>
            </a:r>
            <a:r>
              <a:rPr lang="ru-RU" dirty="0" err="1"/>
              <a:t>забезпечується</a:t>
            </a:r>
            <a:r>
              <a:rPr lang="ru-RU" dirty="0"/>
              <a:t> </a:t>
            </a:r>
            <a:r>
              <a:rPr lang="ru-RU" dirty="0" err="1"/>
              <a:t>математичним</a:t>
            </a:r>
            <a:r>
              <a:rPr lang="ru-RU" dirty="0"/>
              <a:t> законом </a:t>
            </a:r>
            <a:r>
              <a:rPr lang="ru-RU" dirty="0" err="1"/>
              <a:t>побудови</a:t>
            </a:r>
            <a:r>
              <a:rPr lang="ru-RU" dirty="0"/>
              <a:t>, </a:t>
            </a:r>
            <a:r>
              <a:rPr lang="ru-RU" dirty="0" err="1"/>
              <a:t>точністю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складання</a:t>
            </a:r>
            <a:r>
              <a:rPr lang="ru-RU" dirty="0"/>
              <a:t> і </a:t>
            </a:r>
            <a:r>
              <a:rPr lang="ru-RU" dirty="0" err="1"/>
              <a:t>відтворення</a:t>
            </a:r>
            <a:r>
              <a:rPr lang="ru-RU" dirty="0"/>
              <a:t>. </a:t>
            </a:r>
            <a:r>
              <a:rPr lang="ru-RU" dirty="0" err="1"/>
              <a:t>Наявність</a:t>
            </a:r>
            <a:r>
              <a:rPr lang="ru-RU" dirty="0"/>
              <a:t> масштабу, </a:t>
            </a:r>
            <a:r>
              <a:rPr lang="ru-RU" dirty="0" err="1"/>
              <a:t>класифікацій</a:t>
            </a:r>
            <a:r>
              <a:rPr lang="ru-RU" dirty="0"/>
              <a:t>, шкал та </a:t>
            </a:r>
            <a:r>
              <a:rPr lang="ru-RU" dirty="0" err="1"/>
              <a:t>градацій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на картах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вимірювання</a:t>
            </a:r>
            <a:r>
              <a:rPr lang="ru-RU" dirty="0"/>
              <a:t> </a:t>
            </a:r>
            <a:r>
              <a:rPr lang="ru-RU" dirty="0" err="1"/>
              <a:t>кількісних</a:t>
            </a:r>
            <a:r>
              <a:rPr lang="ru-RU" dirty="0"/>
              <a:t> </a:t>
            </a:r>
            <a:r>
              <a:rPr lang="ru-RU" dirty="0" err="1"/>
              <a:t>показників</a:t>
            </a:r>
            <a:r>
              <a:rPr lang="ru-RU" dirty="0"/>
              <a:t> і </a:t>
            </a:r>
            <a:r>
              <a:rPr lang="ru-RU" dirty="0" err="1"/>
              <a:t>визначати</a:t>
            </a:r>
            <a:r>
              <a:rPr lang="ru-RU" dirty="0"/>
              <a:t> </a:t>
            </a:r>
            <a:r>
              <a:rPr lang="ru-RU" dirty="0" err="1"/>
              <a:t>якісні</a:t>
            </a:r>
            <a:r>
              <a:rPr lang="ru-RU" dirty="0"/>
              <a:t> характеристики.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409" y="3429000"/>
            <a:ext cx="2212997" cy="26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2383"/>
      </p:ext>
    </p:extLst>
  </p:cSld>
  <p:clrMapOvr>
    <a:masterClrMapping/>
  </p:clrMapOvr>
</p:sld>
</file>

<file path=ppt/theme/theme1.xml><?xml version="1.0" encoding="utf-8"?>
<a:theme xmlns:a="http://schemas.openxmlformats.org/drawingml/2006/main" name="Geografi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Geografik</Template>
  <TotalTime>178</TotalTime>
  <Words>1554</Words>
  <Application>Microsoft Office PowerPoint</Application>
  <PresentationFormat>Экран (4:3)</PresentationFormat>
  <Paragraphs>145</Paragraphs>
  <Slides>63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Arial</vt:lpstr>
      <vt:lpstr>Calibri</vt:lpstr>
      <vt:lpstr>Geografik</vt:lpstr>
      <vt:lpstr>Способи зображення в класичній картографії</vt:lpstr>
      <vt:lpstr>План лекції</vt:lpstr>
      <vt:lpstr>Властивості карт</vt:lpstr>
      <vt:lpstr>Властивості карт</vt:lpstr>
      <vt:lpstr>Властивості карт</vt:lpstr>
      <vt:lpstr>Властивості карт</vt:lpstr>
      <vt:lpstr>Презентация PowerPoint</vt:lpstr>
      <vt:lpstr>Презентация PowerPoint</vt:lpstr>
      <vt:lpstr>Властивості карт</vt:lpstr>
      <vt:lpstr>Властивості карт</vt:lpstr>
      <vt:lpstr>Презентация PowerPoint</vt:lpstr>
      <vt:lpstr>Властивості карт</vt:lpstr>
      <vt:lpstr>Властивості карт</vt:lpstr>
      <vt:lpstr>Функції карти</vt:lpstr>
      <vt:lpstr>Функції карти</vt:lpstr>
      <vt:lpstr>Функції карти</vt:lpstr>
      <vt:lpstr>Функції карти</vt:lpstr>
      <vt:lpstr>Функції карти</vt:lpstr>
      <vt:lpstr>Класифікація карт за масштабом</vt:lpstr>
      <vt:lpstr>Презентация PowerPoint</vt:lpstr>
      <vt:lpstr>Презентация PowerPoint</vt:lpstr>
      <vt:lpstr>Презентация PowerPoint</vt:lpstr>
      <vt:lpstr>Класифікація карт за тематикою</vt:lpstr>
      <vt:lpstr>Тематичні карти</vt:lpstr>
      <vt:lpstr>Класифікація карт за практичною спеціалізацією</vt:lpstr>
      <vt:lpstr>Геозображєння</vt:lpstr>
      <vt:lpstr>Виділяють зображення</vt:lpstr>
      <vt:lpstr>Глобус</vt:lpstr>
      <vt:lpstr>Анагліфічна карта </vt:lpstr>
      <vt:lpstr>Анагліфічна карта </vt:lpstr>
      <vt:lpstr>Рельєфна карта</vt:lpstr>
      <vt:lpstr>Фотокарта</vt:lpstr>
      <vt:lpstr>Цифрова карта</vt:lpstr>
      <vt:lpstr>Карта-транспарант</vt:lpstr>
      <vt:lpstr>Карти-трансплантанти</vt:lpstr>
      <vt:lpstr>Карта на мікрофіші</vt:lpstr>
      <vt:lpstr>Блок-діаграма</vt:lpstr>
      <vt:lpstr>Умовні знаки карти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Картографічне зображення</vt:lpstr>
      <vt:lpstr>Способи картографічного зображення</vt:lpstr>
      <vt:lpstr>Спосіб значків</vt:lpstr>
      <vt:lpstr>Типи локалізованих значків</vt:lpstr>
      <vt:lpstr>Спосіб лінійних знаків</vt:lpstr>
      <vt:lpstr>Спосіб якісного фону</vt:lpstr>
      <vt:lpstr>Спосіб кількісного фону</vt:lpstr>
      <vt:lpstr>Спосіб ізоліній</vt:lpstr>
      <vt:lpstr>Спосіб ареалів</vt:lpstr>
      <vt:lpstr>Спосіб крапок</vt:lpstr>
      <vt:lpstr>Спосіб локалізованих діаграм</vt:lpstr>
      <vt:lpstr>Спосіб знаків руху</vt:lpstr>
      <vt:lpstr>Спосіб картодіаграм</vt:lpstr>
      <vt:lpstr>Спосіб картограм</vt:lpstr>
      <vt:lpstr>Спосіб тіньової пластики</vt:lpstr>
      <vt:lpstr>Спосіб перспективного зображення</vt:lpstr>
      <vt:lpstr>Спосіб гіпсометричного забарвлення</vt:lpstr>
      <vt:lpstr>Підписи на картах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Способи зображення в класичній картографії та геоінформаційному картографуванні</dc:title>
  <dc:creator>Ваня</dc:creator>
  <dc:description>http://propowerpoint.ru - Бесплатные шаблоны для презентаций. Полезные советы и уроки  PowerPoint .</dc:description>
  <cp:lastModifiedBy>Iryna Davydova</cp:lastModifiedBy>
  <cp:revision>19</cp:revision>
  <dcterms:created xsi:type="dcterms:W3CDTF">2016-10-25T14:38:20Z</dcterms:created>
  <dcterms:modified xsi:type="dcterms:W3CDTF">2025-02-24T18:32:42Z</dcterms:modified>
</cp:coreProperties>
</file>