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23"/>
  </p:notesMasterIdLst>
  <p:sldIdLst>
    <p:sldId id="256" r:id="rId2"/>
    <p:sldId id="363" r:id="rId3"/>
    <p:sldId id="346" r:id="rId4"/>
    <p:sldId id="347" r:id="rId5"/>
    <p:sldId id="348" r:id="rId6"/>
    <p:sldId id="349" r:id="rId7"/>
    <p:sldId id="355" r:id="rId8"/>
    <p:sldId id="356" r:id="rId9"/>
    <p:sldId id="357" r:id="rId10"/>
    <p:sldId id="358" r:id="rId11"/>
    <p:sldId id="359" r:id="rId12"/>
    <p:sldId id="360" r:id="rId13"/>
    <p:sldId id="353" r:id="rId14"/>
    <p:sldId id="354" r:id="rId15"/>
    <p:sldId id="366" r:id="rId16"/>
    <p:sldId id="367" r:id="rId17"/>
    <p:sldId id="368" r:id="rId18"/>
    <p:sldId id="369" r:id="rId19"/>
    <p:sldId id="361" r:id="rId20"/>
    <p:sldId id="362" r:id="rId21"/>
    <p:sldId id="26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26EE"/>
    <a:srgbClr val="8787FF"/>
    <a:srgbClr val="FF9966"/>
    <a:srgbClr val="FFD347"/>
    <a:srgbClr val="EBC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6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3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6856D-DDD3-4545-9DC2-D12DFA553DF1}" type="datetimeFigureOut">
              <a:rPr lang="x-none" smtClean="0"/>
              <a:pPr/>
              <a:t>19.02.2026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58D90-75EB-4358-AF9C-184D6CFD78D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5005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5B2F3-962C-43B8-8FD1-FE83FAA6A984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97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6427-DE76-49C0-877F-B351FF15AFB5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74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3EE7-1CAD-4667-A349-6789356DC218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5243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2E392-702E-42A2-A3FD-8C1677FEF812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179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0A20A-D6C3-493C-A25F-ECF19F072113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807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0C45-48CC-4A4E-AAC3-4C74D6A1D354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9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550F-ABB9-4645-9B3D-CE2D2C23369D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229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FEF7-74C4-46A0-9CE3-6C396B6509B9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4B61-AB56-4355-B7A0-93A4F046C496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48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2DEE9-B0AE-4928-85CD-9AFD723D6BAA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6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3A97-FA76-4CB7-ACBD-BE358D7C4E63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6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3CED-2C7C-4337-9576-2FCDB56BBA07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89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49D0-D768-4864-8DAE-D39799DD7A44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2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B7C3-8A76-48B2-ACBB-E73C78280263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03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2A59-F3A7-4C73-9B7A-F33A03A07F2C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67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5640-2F62-412E-8B6A-69DFAE038F90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97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DBBC8-E744-43F0-8DE2-022E60DB8DC7}" type="datetime1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428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usiness.diia.gov.ua/handbook/francajzing/ak-proanalizuvati-fransizu-cek-list" TargetMode="External"/><Relationship Id="rId2" Type="http://schemas.openxmlformats.org/officeDocument/2006/relationships/hyperlink" Target="https://franchising.ua/katalog-franshiz/franshiz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076325" y="115888"/>
            <a:ext cx="7959725" cy="71913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uk-UA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МІНІСТЕРСТВО </a:t>
            </a:r>
            <a:r>
              <a:rPr lang="uk-UA" altLang="uk-UA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ОСВІТИ І НАУКИ</a:t>
            </a:r>
            <a:r>
              <a:rPr lang="en-US" altLang="uk-UA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УКРАЇНИ</a:t>
            </a:r>
            <a:br>
              <a:rPr lang="ru-RU" altLang="uk-UA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altLang="uk-UA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ДЕРЖАВНИЙ УНІВЕРСИТЕТ «ЖИТОМИРСЬКА ПОЛІТЕХНІКА»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7958772" y="6288435"/>
            <a:ext cx="40559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i="1" dirty="0">
                <a:latin typeface="Palatino Linotype" pitchFamily="18" charset="0"/>
                <a:cs typeface="Times New Roman" pitchFamily="18" charset="0"/>
              </a:rPr>
              <a:t>ЛЕКТОР:  </a:t>
            </a:r>
            <a:r>
              <a:rPr lang="uk-UA" b="1" i="1" dirty="0" err="1" smtClean="0">
                <a:latin typeface="Palatino Linotype" pitchFamily="18" charset="0"/>
                <a:cs typeface="Times New Roman" pitchFamily="18" charset="0"/>
              </a:rPr>
              <a:t>к.е.н</a:t>
            </a:r>
            <a:r>
              <a:rPr lang="uk-UA" b="1" i="1" dirty="0" smtClean="0">
                <a:latin typeface="Palatino Linotype" pitchFamily="18" charset="0"/>
                <a:cs typeface="Times New Roman" pitchFamily="18" charset="0"/>
              </a:rPr>
              <a:t>., доц. Мельник </a:t>
            </a:r>
            <a:r>
              <a:rPr lang="uk-UA" b="1" i="1" dirty="0">
                <a:latin typeface="Palatino Linotype" pitchFamily="18" charset="0"/>
                <a:cs typeface="Times New Roman" pitchFamily="18" charset="0"/>
              </a:rPr>
              <a:t>Т.</a:t>
            </a:r>
            <a:r>
              <a:rPr lang="en-US" b="1" i="1" dirty="0">
                <a:latin typeface="Palatino Linotype" pitchFamily="18" charset="0"/>
                <a:cs typeface="Times New Roman" pitchFamily="18" charset="0"/>
              </a:rPr>
              <a:t> </a:t>
            </a:r>
            <a:r>
              <a:rPr lang="uk-UA" b="1" i="1" dirty="0">
                <a:latin typeface="Palatino Linotype" pitchFamily="18" charset="0"/>
                <a:cs typeface="Times New Roman" pitchFamily="18" charset="0"/>
              </a:rPr>
              <a:t>Ю.</a:t>
            </a:r>
            <a:endParaRPr lang="ru-RU" b="1" i="1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5"/>
          <p:cNvSpPr>
            <a:spLocks noChangeArrowheads="1"/>
          </p:cNvSpPr>
          <p:nvPr/>
        </p:nvSpPr>
        <p:spPr bwMode="auto">
          <a:xfrm>
            <a:off x="1617686" y="1888016"/>
            <a:ext cx="799306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 b="1" dirty="0"/>
              <a:t>ТЕМА </a:t>
            </a:r>
            <a:r>
              <a:rPr lang="uk-UA" sz="2400" b="1" dirty="0" smtClean="0"/>
              <a:t>4. </a:t>
            </a:r>
            <a:r>
              <a:rPr lang="uk-UA" sz="2400" b="1" dirty="0"/>
              <a:t>МЕХАНІЗМ СТВОРЕННЯ ВЛАСНОГО </a:t>
            </a:r>
            <a:r>
              <a:rPr lang="uk-UA" sz="2400" b="1" dirty="0" smtClean="0"/>
              <a:t>БІЗНЕСУ (Частина 1).</a:t>
            </a:r>
            <a:endParaRPr lang="uk-UA" sz="2400" b="1" dirty="0" smtClean="0"/>
          </a:p>
          <a:p>
            <a:r>
              <a:rPr lang="uk-UA" sz="2400" dirty="0" smtClean="0"/>
              <a:t>4.1</a:t>
            </a:r>
            <a:r>
              <a:rPr lang="uk-UA" sz="2400" dirty="0"/>
              <a:t>. Основні етапи створення власної справи. Генерування бізнес-ідеї. </a:t>
            </a:r>
            <a:endParaRPr lang="uk-UA" sz="2400" dirty="0" smtClean="0"/>
          </a:p>
          <a:p>
            <a:r>
              <a:rPr lang="uk-UA" sz="2400" dirty="0" smtClean="0"/>
              <a:t>4.2</a:t>
            </a:r>
            <a:r>
              <a:rPr lang="uk-UA" sz="2400" dirty="0"/>
              <a:t>. </a:t>
            </a:r>
            <a:r>
              <a:rPr lang="uk-UA" sz="2400" dirty="0" smtClean="0"/>
              <a:t>Способи входження в бізнес.</a:t>
            </a:r>
          </a:p>
          <a:p>
            <a:r>
              <a:rPr lang="uk-UA" sz="2400" dirty="0" smtClean="0"/>
              <a:t>4.3</a:t>
            </a:r>
            <a:r>
              <a:rPr lang="uk-UA" sz="2400" dirty="0"/>
              <a:t>. Початковий капітал та джерела його формування</a:t>
            </a:r>
            <a:r>
              <a:rPr lang="uk-UA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5684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3149600" y="838200"/>
            <a:ext cx="8839200" cy="121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>
              <a:spcAft>
                <a:spcPts val="1000"/>
              </a:spcAft>
              <a:defRPr/>
            </a:pPr>
            <a:r>
              <a:rPr lang="uk-UA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передбачає, що франчайзі (ліцензіат) отримує лише право на продаж товарів фірми-ліцензіара з її торговою маркою або </a:t>
            </a:r>
            <a:r>
              <a:rPr lang="uk-UA" spc="-2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товарним знаком. У цьому випадку франчайзі купує у </a:t>
            </a:r>
            <a:r>
              <a:rPr lang="uk-UA" spc="-2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uk-UA" spc="-2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товари й після цього перепродає їх від імені </a:t>
            </a:r>
            <a:r>
              <a:rPr lang="uk-UA" spc="-2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uk-UA" spc="-2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pc="-2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52192" y="263769"/>
            <a:ext cx="6861908" cy="400110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ТИПИ ФРАНЧАЙЗИНГУ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ятиугольник 29"/>
          <p:cNvSpPr/>
          <p:nvPr/>
        </p:nvSpPr>
        <p:spPr>
          <a:xfrm>
            <a:off x="609600" y="838200"/>
            <a:ext cx="2540000" cy="1219200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Товарний франчайзинг (на продаж товару)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ятиугольник 19"/>
          <p:cNvSpPr/>
          <p:nvPr/>
        </p:nvSpPr>
        <p:spPr>
          <a:xfrm>
            <a:off x="609600" y="2362200"/>
            <a:ext cx="2540000" cy="1447800"/>
          </a:xfrm>
          <a:prstGeom prst="homePlate">
            <a:avLst>
              <a:gd name="adj" fmla="val 4210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Виробничий франчайзинг (на виробництво товарів) 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58"/>
          <p:cNvSpPr txBox="1">
            <a:spLocks noChangeArrowheads="1"/>
          </p:cNvSpPr>
          <p:nvPr/>
        </p:nvSpPr>
        <p:spPr bwMode="auto">
          <a:xfrm>
            <a:off x="3149600" y="2209800"/>
            <a:ext cx="8839200" cy="1752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>
              <a:spcAft>
                <a:spcPts val="1000"/>
              </a:spcAft>
              <a:defRPr/>
            </a:pPr>
            <a:r>
              <a:rPr lang="uk-UA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 цьому випадку фірма, що володіє технологією виготовлення якогось продукту – франчайзер (ліцензіар), продає заводам – ліцензіатам сировину для виготовлення продукції. Дрібна фірма тут не просто виступає під торговою маркою </a:t>
            </a:r>
            <a:r>
              <a:rPr lang="uk-UA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uk-UA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і реалізує його продукцію та послуги, але і включається у повний цикл господарської діяльності великої корпорації</a:t>
            </a:r>
            <a:endParaRPr lang="uk-UA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" name="Text Box 58"/>
          <p:cNvSpPr txBox="1">
            <a:spLocks noChangeArrowheads="1"/>
          </p:cNvSpPr>
          <p:nvPr/>
        </p:nvSpPr>
        <p:spPr bwMode="auto">
          <a:xfrm>
            <a:off x="3149600" y="4038600"/>
            <a:ext cx="8839200" cy="1447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>
              <a:spcAft>
                <a:spcPts val="1000"/>
              </a:spcAft>
              <a:defRPr/>
            </a:pPr>
            <a:r>
              <a:rPr lang="uk-UA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полягає у залученні малого підприємства в повний виробничо-господарський цикл великої корпорації. Таким чином, діловий франчайзинг означає, що ліцензіат отримує право на створення власної фірми з використанням найменування фірми-ліцензіара і обов'язковим збереженням профілю її діяльності. </a:t>
            </a:r>
            <a:endParaRPr lang="uk-UA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" name="Пятиугольник 24"/>
          <p:cNvSpPr/>
          <p:nvPr/>
        </p:nvSpPr>
        <p:spPr>
          <a:xfrm>
            <a:off x="609600" y="4114800"/>
            <a:ext cx="2540000" cy="1219200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Діловий франчайзинг (на вид діяльності) 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Выноска со стрелкой вверх 25"/>
          <p:cNvSpPr/>
          <p:nvPr/>
        </p:nvSpPr>
        <p:spPr>
          <a:xfrm>
            <a:off x="2438400" y="5486400"/>
            <a:ext cx="4267200" cy="609600"/>
          </a:xfrm>
          <a:prstGeom prst="up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Корпоративний франчайзинг 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Выноска со стрелкой вверх 26"/>
          <p:cNvSpPr/>
          <p:nvPr/>
        </p:nvSpPr>
        <p:spPr>
          <a:xfrm>
            <a:off x="7416800" y="5486400"/>
            <a:ext cx="4267200" cy="609600"/>
          </a:xfrm>
          <a:prstGeom prst="up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Конверсійний франчайзинг 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032000" y="6096000"/>
            <a:ext cx="48768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ліцензіат оперує не окремим підприємством, а мережею </a:t>
            </a:r>
            <a:r>
              <a:rPr lang="uk-UA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франшизних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підприємств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213600" y="6096000"/>
            <a:ext cx="4673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спосіб розширення </a:t>
            </a:r>
            <a:r>
              <a:rPr lang="uk-UA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франшизної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мережі</a:t>
            </a:r>
          </a:p>
        </p:txBody>
      </p:sp>
      <p:sp>
        <p:nvSpPr>
          <p:cNvPr id="13" name="Прямокутник 7">
            <a:extLst>
              <a:ext uri="{FF2B5EF4-FFF2-40B4-BE49-F238E27FC236}">
                <a16:creationId xmlns="" xmlns:a16="http://schemas.microsoft.com/office/drawing/2014/main" id="{7D7788A3-CAE1-4E15-A736-D75C6E7FF168}"/>
              </a:ext>
            </a:extLst>
          </p:cNvPr>
          <p:cNvSpPr/>
          <p:nvPr/>
        </p:nvSpPr>
        <p:spPr>
          <a:xfrm>
            <a:off x="140678" y="84224"/>
            <a:ext cx="3349868" cy="6015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dirty="0" smtClean="0"/>
              <a:t>4.2</a:t>
            </a:r>
            <a:r>
              <a:rPr lang="uk-UA" sz="2000" b="1" dirty="0"/>
              <a:t>. Способи входження в бізнес.</a:t>
            </a:r>
          </a:p>
        </p:txBody>
      </p:sp>
    </p:spTree>
    <p:extLst>
      <p:ext uri="{BB962C8B-B14F-4D97-AF65-F5344CB8AC3E}">
        <p14:creationId xmlns:p14="http://schemas.microsoft.com/office/powerpoint/2010/main" val="351522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35334" y="1567669"/>
            <a:ext cx="10524959" cy="46241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660" y="984121"/>
            <a:ext cx="7174831" cy="421414"/>
          </a:xfrm>
        </p:spPr>
        <p:txBody>
          <a:bodyPr>
            <a:normAutofit fontScale="90000"/>
          </a:bodyPr>
          <a:lstStyle/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Переваги франчайзингу для франчайзі (ліцензіатів):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1241" y="1675012"/>
            <a:ext cx="1012657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000" algn="just"/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1. Навчання менеджменту та консультаційна допомога.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just"/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2. Бізнес під відомим товарним знаком.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just"/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3. Гарантія якості товарів і послуг.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Рівень якості товарів (послуг) ліцензіата визначає репутацію фірми-ліцензіара. Тому збереження високої якості товарів (послуг) є найважливішим елементом франчайзингової системи.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just"/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4. Широкомасштабні рекламні кампанії.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just"/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5. Фінансова підтримка.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Фінансова підтримка франчайзі виражається в наданні допомоги у наступному: у пошуку джерел початкового фінансування; у виборі приміщення для фірми-ліцензіата та проведенні переговорів за його оренду; в управлінні фінансовою діяльністю фірми-ліцензіата; у налагодженні контактів з фінансовими установами.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just"/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6. Франчайзинг зменшує ризик підприємницької діяльності.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Тому ліцензіат з більшою ймовірністю, ніж самостійно підприємець-початківець, може розраховувати на отримання кредиту в банку.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just"/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7. Територіальний протекціонізм.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Фірма-ліцензіат разом із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франчайзой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отримує виняткові права на розповсюдження даних товарів (послуг) на заздалегідь певній, обмеженій території.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кутник 7">
            <a:extLst>
              <a:ext uri="{FF2B5EF4-FFF2-40B4-BE49-F238E27FC236}">
                <a16:creationId xmlns="" xmlns:a16="http://schemas.microsoft.com/office/drawing/2014/main" id="{7D7788A3-CAE1-4E15-A736-D75C6E7FF168}"/>
              </a:ext>
            </a:extLst>
          </p:cNvPr>
          <p:cNvSpPr/>
          <p:nvPr/>
        </p:nvSpPr>
        <p:spPr>
          <a:xfrm>
            <a:off x="315495" y="180786"/>
            <a:ext cx="4660438" cy="6015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dirty="0" smtClean="0"/>
              <a:t>4.2</a:t>
            </a:r>
            <a:r>
              <a:rPr lang="uk-UA" sz="2000" b="1" dirty="0"/>
              <a:t>. Способи входження в бізнес.</a:t>
            </a:r>
          </a:p>
        </p:txBody>
      </p:sp>
    </p:spTree>
    <p:extLst>
      <p:ext uri="{BB962C8B-B14F-4D97-AF65-F5344CB8AC3E}">
        <p14:creationId xmlns:p14="http://schemas.microsoft.com/office/powerpoint/2010/main" val="445525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8863" y="2031022"/>
            <a:ext cx="10363200" cy="440186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931" y="1062790"/>
            <a:ext cx="9857873" cy="569494"/>
          </a:xfrm>
        </p:spPr>
        <p:txBody>
          <a:bodyPr>
            <a:normAutofit/>
          </a:bodyPr>
          <a:lstStyle/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Недоліки франчайзингу для франчайзі (ліцензіатів):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8642" y="2293646"/>
            <a:ext cx="9956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000" algn="just"/>
            <a:r>
              <a:rPr lang="uk-UA" sz="2000" u="sng" dirty="0" smtClean="0">
                <a:latin typeface="Times New Roman" pitchFamily="18" charset="0"/>
                <a:cs typeface="Times New Roman" pitchFamily="18" charset="0"/>
              </a:rPr>
              <a:t>1. Часткова втрата свободи.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Потенційний франчайзі повинен ретельно дотримуватися правил та інструкції, встановлені ліцензіаром. </a:t>
            </a:r>
          </a:p>
          <a:p>
            <a:pPr indent="360000" algn="just"/>
            <a:r>
              <a:rPr lang="uk-UA" sz="2000" u="sng" dirty="0" smtClean="0">
                <a:latin typeface="Times New Roman" pitchFamily="18" charset="0"/>
                <a:cs typeface="Times New Roman" pitchFamily="18" charset="0"/>
              </a:rPr>
              <a:t>2. Франчайзингові платежі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За зменшення ризику діяльності необхідно платити. Усі переваги, які мають ліцензіати, повинні бути оплачені. Кількість і розміри таких платежів істотно впливають на рентабельність бізнесу ліцензіата. </a:t>
            </a:r>
          </a:p>
          <a:p>
            <a:pPr indent="360000" algn="just"/>
            <a:r>
              <a:rPr lang="uk-UA" sz="2000" u="sng" dirty="0" smtClean="0">
                <a:latin typeface="Times New Roman" pitchFamily="18" charset="0"/>
                <a:cs typeface="Times New Roman" pitchFamily="18" charset="0"/>
              </a:rPr>
              <a:t>3. Стандартизація діяльності.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Ліцензіар потребує обов'язкового дотримання операційних стандартів діяльності на фірмі ліцензіата. Відповідність стандартам, зазвичай, забезпечується періодичними інспекціями ліцензіара. </a:t>
            </a:r>
          </a:p>
          <a:p>
            <a:pPr indent="360000" algn="just"/>
            <a:r>
              <a:rPr lang="uk-UA" sz="2000" u="sng" dirty="0" smtClean="0">
                <a:latin typeface="Times New Roman" pitchFamily="18" charset="0"/>
                <a:cs typeface="Times New Roman" pitchFamily="18" charset="0"/>
              </a:rPr>
              <a:t>4. Обмежені продуктові лінії.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 більшості випадків договір франчайзингу передбачає, що ліцензіат повинен продавати (виробляти) тільки такі товари (послуги), які схвалені ліцензіаром.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кутник 7">
            <a:extLst>
              <a:ext uri="{FF2B5EF4-FFF2-40B4-BE49-F238E27FC236}">
                <a16:creationId xmlns="" xmlns:a16="http://schemas.microsoft.com/office/drawing/2014/main" id="{7D7788A3-CAE1-4E15-A736-D75C6E7FF168}"/>
              </a:ext>
            </a:extLst>
          </p:cNvPr>
          <p:cNvSpPr/>
          <p:nvPr/>
        </p:nvSpPr>
        <p:spPr>
          <a:xfrm>
            <a:off x="315495" y="180786"/>
            <a:ext cx="4660438" cy="6015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dirty="0" smtClean="0"/>
              <a:t>4.2</a:t>
            </a:r>
            <a:r>
              <a:rPr lang="uk-UA" sz="2000" b="1" dirty="0"/>
              <a:t>. Способи входження в бізнес.</a:t>
            </a:r>
          </a:p>
        </p:txBody>
      </p:sp>
    </p:spTree>
    <p:extLst>
      <p:ext uri="{BB962C8B-B14F-4D97-AF65-F5344CB8AC3E}">
        <p14:creationId xmlns:p14="http://schemas.microsoft.com/office/powerpoint/2010/main" val="2163433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3590" y="251658"/>
            <a:ext cx="8534182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4.3. 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ПОЧАТКОВИЙ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 ТА ДЖЕРЕЛА ЙОГО ФОРМУВАННЯ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/>
          </a:p>
        </p:txBody>
      </p:sp>
      <p:sp>
        <p:nvSpPr>
          <p:cNvPr id="9" name="Пятиугольник 8"/>
          <p:cNvSpPr/>
          <p:nvPr/>
        </p:nvSpPr>
        <p:spPr>
          <a:xfrm>
            <a:off x="989220" y="1040251"/>
            <a:ext cx="7416225" cy="806133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Початковий капітал 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це сума коштів, необхідних для започаткування справи.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89220" y="2166355"/>
            <a:ext cx="8424936" cy="43396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Взагалі до складу витрат на заснування справи входять:</a:t>
            </a:r>
            <a:endParaRPr lang="ru-RU" sz="1600" b="1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 на реєстрацію (можуть включати оплату послуг посередника);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 на оформлення атрибутів фірми;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оренда, купівля або будівництво приміщення, при необхідності - перепроектування приміщення;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плата за отримання ліцензії, патенту, інших дозвільних документів;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купівля або оренда виробничого обладнання, інструменту, технології;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купівля запасу сировини, матеріалів;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купівля інвентарю (меблі), офісного обладнання (комп’ютерна техніка, засоби комунікації), програмного забезпечення;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 на персонал (пошук,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найм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навчання);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 на рекламу та маркетингові дослідження.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80960" y="306010"/>
            <a:ext cx="7778302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ДЖЕРЕЛА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 ПОЧАТКОВОГО КАПІТАЛУ:</a:t>
            </a:r>
            <a:endParaRPr lang="ru-RU" sz="2000" b="1" dirty="0"/>
          </a:p>
        </p:txBody>
      </p:sp>
      <p:sp>
        <p:nvSpPr>
          <p:cNvPr id="9" name="Пятиугольник 8"/>
          <p:cNvSpPr/>
          <p:nvPr/>
        </p:nvSpPr>
        <p:spPr>
          <a:xfrm>
            <a:off x="1738282" y="1053676"/>
            <a:ext cx="5143536" cy="428628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залучення власних коштів або майна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2325175" y="1750207"/>
            <a:ext cx="5143536" cy="428628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отримання кредиту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2952728" y="2433523"/>
            <a:ext cx="5143536" cy="428628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залучення коштів бізнес-ангелів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3381356" y="3130607"/>
            <a:ext cx="5143536" cy="428628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венчурне інвестування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3873725" y="3827691"/>
            <a:ext cx="5143536" cy="428628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грантове фінансування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4464463" y="4524775"/>
            <a:ext cx="5143536" cy="428628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краудфандинг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24169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60" y="4857760"/>
            <a:ext cx="3357586" cy="18886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0589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1340" y="699369"/>
            <a:ext cx="8731624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 кредиту.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малих підприємств є можливість взяти участь в Державній програмі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«Доступні кредити 5-7-9%»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розпочалась у 2019 року та спрямована на розвиток малого підприємництва в Україні (більше інформації за посиланням: https://5-7-9.gov.ua.). Взагалі, ця Державна програма та запроваджені заходи спрямовані на створення та збереження вже існуючих робочих місць, що вирішує нагальну соціально-економічну проблему в суспільстві й є важливим в умовах зниження виробництва.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39624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 критеріями участі у Державній програмі «Доступні кредити 5-7-9%» є: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54038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заявник має бути зареєстрований як юридична особа приватного права або фізична особа-підприємець;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54038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середня кількість працівників на момент подачі заявки не може перевищувати 50 осіб;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54038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 державної підтримки за Програмою не дубе вище еквіваленту 200000 євро;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54038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 може бути спрямований на інвестиційні цілі та інші критерії.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62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82707" y="502379"/>
            <a:ext cx="7593106" cy="497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Грантове фінансування. 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Зазначене джерело передбачає залучення коштів на безповоротній основі за цільовими програмами розвитку. Особливості грантового фінансування полягають у наступному:</a:t>
            </a:r>
            <a:endParaRPr lang="ru-RU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96240"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‒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наявність «вікон» </a:t>
            </a:r>
            <a:r>
              <a:rPr lang="uk-UA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‒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зазвичай, конкурси на надання фінансування мають чітку часову визначеність (дата початку конкурсу, дата закінчення прийому заявок, дата видачі фінансування);</a:t>
            </a:r>
            <a:endParaRPr lang="ru-RU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96240"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‒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наявність конкурсу – фінансування, зазвичай, є обмеженим, у той час як кількість претендентів на нього може бути великою;</a:t>
            </a:r>
            <a:endParaRPr lang="ru-RU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96240"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‒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необхідність відповідати визначеним вимогам – кожен конкурс має свої вимоги до потенційних реципієнтів фінансування;</a:t>
            </a:r>
            <a:endParaRPr lang="ru-RU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96240"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‒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наявність чіткої системи звітування – кошти надаються на безповоротній основі, проте найчастіше донор вимагає звіту про цільове їх використання.</a:t>
            </a:r>
            <a:endParaRPr lang="ru-RU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Участь у будь-якому конкурсі, навіть за наявності тільки бізнес-ідеї, є певним тестуванням на її життєздатність та можливістю одержання консультативної допомоги від бізнес-експертів і гіпотетичних інвесторів.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581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28916" y="463594"/>
            <a:ext cx="8758518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Грантова програма «Власна справа» (частина </a:t>
            </a:r>
            <a:r>
              <a:rPr lang="uk-UA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uk-UA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єРобота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надає українцям </a:t>
            </a:r>
            <a:r>
              <a:rPr lang="uk-UA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мікрогранти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від 50 до 250 тис. грн (у 2026 році суми оновлюються, наприклад, до 100-200-350 тис. грн залежно від умов) на старт або розвиток бізнесу. Основна вимога — створення 1-2 робочих місць. Заявки подаються через портал «Дія» разом із бізнес-планом, а фінансування адмініструє Державна служба зайнятості. </a:t>
            </a:r>
            <a:endParaRPr lang="uk-UA" sz="1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умови програми «Власна справа»:</a:t>
            </a:r>
            <a:endParaRPr lang="uk-UA" sz="1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 може отримати: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Діючі ФОП, юридичні особи або фізичні особи, які планують розпочати бізнес.</a:t>
            </a:r>
            <a:endParaRPr lang="uk-UA" sz="1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 гранту: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Зазвичай від 50 до 250 тис. грн. Для молоді (до 25 років) — до 150 тис. грн без обов'язкового створення робочих місць</a:t>
            </a:r>
            <a:endParaRPr lang="uk-UA" sz="1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 2026 року суми збільшуються: до 100 тис. грн (без місць), до 200 тис. грн (1 місце), до 350 тис. грн (2 місця).</a:t>
            </a:r>
            <a:endParaRPr lang="uk-UA" sz="1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Зобов'язання: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Створення 1-2 робочих місць.</a:t>
            </a:r>
            <a:endParaRPr lang="uk-UA" sz="1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 коштів: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Придбання обладнання, закупівля сировини, оренда приміщення (до 25%), лізинг.</a:t>
            </a:r>
            <a:endParaRPr lang="uk-UA" sz="1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Повернення коштів: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Грант не повертається, якщо підприємець пропрацює щонайменше 3 роки та сплатить податки. 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01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28917" y="679351"/>
            <a:ext cx="8543365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Краудфандинг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 спосіб залучити кошти для росту і розвитку проекту, ініціативи, підприємства або програми за рахунок внесків від великої кількості сторонніх осіб, які можуть бути не пов’язані ані з самим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проєктом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ані з професійним бізнес-інвестуванням. Для засновника це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безризикові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кошти, оскільки залучаються вони на доброчинній основі від небайдужих до можливого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людей. 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сучасному світі кошти збираються переважно на онлайн-платформах, а за внесок доброчинці отримують винагороду – якісь пам’ятні речі, або сертифікат на майбутній продукт, якщо його вдасться виготовити.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Краудфандингові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кошти крім фінансової допомоги означають моральну підтримку для підприємця. Гроші не потрібно повертати. Але необхідно ефективно використати, щоб не змарнувати довіру людей.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 детальна інформація про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краудфандинг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https://welfare.green/kraudfanding-strategii-zaluchennya-koshtiv-ta-perspektivi-kraudfandingu/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838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7552" y="949475"/>
            <a:ext cx="888402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різних джерел утворюється початковий капітал підприємства або так званий статутний капітал.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Статутний (складений, зареєстрований) капітал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 внесенням вкладів засновниками (учасниками).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Вкладом до статутного (складеного) капіталу можуть бути гроші, цінні папери, інші речі або майнові чи інші відчужувані права, що мають грошову оцінку (будівлі, споруди, обладнання та інші матеріальні цінності; кошти засновників; усі види майнових прав - на користування землею та іншими природними ресурсами, різними майновими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обʼєктами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на використання винаходів, «ноу-хау» тощо).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Забороняється використовувати для формування статутного (складеного) капіталу господарського товариства бюджетні кошти, кошти, одержані в кредит та під заставу, векселі, майно державних (комунальних) підприємств, яке не підлягає приватизації.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Грошова оцінка вкладу учасника господарського товариства здійснюється за згодою учасників товариства, може проводитись незалежна оцінка.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590" y="251658"/>
            <a:ext cx="8534182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ПОЧАТКОВИЙ КАПІТАЛ ТА ДЖЕРЕЛА ЙОГО ФОРМУВАННЯ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6347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3410" y="620689"/>
            <a:ext cx="8830236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Відкрити власну справу, організувати своє підприємство нелегко. Кожне таке рішення приймається виходячи із конкретної ситуації і тому воно унікальне, але все ж в усіх подібних рішеннях є дещо спільне – вони передбачають відмову від способу життя, що склався, на користь створення власної справи.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Рішення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зайнятися бізнесом включає в себе такі моменти:</a:t>
            </a:r>
            <a:endParaRPr lang="ru-RU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бажання створення власної справи, щоб стати господарем, небажання працювати на когось;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відмова від попередньої кар’єри і готовність змінити свій спосіб життя;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переконаність у тому, що власна справа – заняття престижне і достойне;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можливість створення власної справи (наявність коштів, умов);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упевненість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реальності створення такої справи за умови існування необхідних зовнішніх і внутрішніх передумова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500" y="251357"/>
            <a:ext cx="793359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 smtClean="0"/>
              <a:t>4.1</a:t>
            </a:r>
            <a:r>
              <a:rPr lang="uk-UA" dirty="0"/>
              <a:t>. Основні етапи створення власної справи. Генерування бізнес-ідеї.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42680" y="5314282"/>
            <a:ext cx="840889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/>
              <a:t>Процес створення власної справи складається з трьох стадій: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1" dirty="0" smtClean="0"/>
              <a:t>підготовчої</a:t>
            </a:r>
            <a:r>
              <a:rPr lang="uk-UA" b="1" dirty="0"/>
              <a:t>, </a:t>
            </a:r>
            <a:endParaRPr lang="uk-UA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1" dirty="0" smtClean="0"/>
              <a:t>реєстраційної,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1" dirty="0" smtClean="0"/>
              <a:t>організаційної.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2078367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27530" y="415796"/>
            <a:ext cx="8211670" cy="3596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Теми для доповідей: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Краудфандинг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джерело фінансування бізнесу: сутність, переваги та недоліки.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Характеристика вітчизняних та закордонних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краудфандингових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платформ.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Кредитування як джерело фінансування бізнесу (Програма «Доступні кредити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Гранти як джерело фінансування бізнесу: сутність та приклади державних грантових програм.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Міжнародне грантове фінансування 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Сутність та види франчайзингу. 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Переваги, недоліки франчайзингу. Приклади франчайзингового бізнесу.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956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1147" y="974558"/>
            <a:ext cx="4813265" cy="1335681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Дякую за увагу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7B7DB14C-6D1E-46FF-B761-8983A822EB55}"/>
              </a:ext>
            </a:extLst>
          </p:cNvPr>
          <p:cNvSpPr txBox="1">
            <a:spLocks/>
          </p:cNvSpPr>
          <p:nvPr/>
        </p:nvSpPr>
        <p:spPr>
          <a:xfrm>
            <a:off x="4506956" y="4998965"/>
            <a:ext cx="4596002" cy="10949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Гарного Вам дня</a:t>
            </a: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Улыбающееся лицо 5"/>
          <p:cNvSpPr/>
          <p:nvPr/>
        </p:nvSpPr>
        <p:spPr>
          <a:xfrm>
            <a:off x="2983831" y="2442411"/>
            <a:ext cx="2731169" cy="2490536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854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Admin\Рабочий стол\2021-2022 навч. роки\Дисципліни 2021-2022\Організація та ведення бізнесу\IMG-324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426" y="147428"/>
            <a:ext cx="5976663" cy="6710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714" y="6396317"/>
            <a:ext cx="4671298" cy="381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8859" y="3220099"/>
            <a:ext cx="17281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етапи створення власної справи. Генерування бізнес-ідеї.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4" y="271486"/>
            <a:ext cx="3059832" cy="2088232"/>
          </a:xfrm>
          <a:prstGeom prst="rect">
            <a:avLst/>
          </a:prstGeom>
        </p:spPr>
      </p:pic>
      <p:sp>
        <p:nvSpPr>
          <p:cNvPr id="6" name="Стрелка вправо 5"/>
          <p:cNvSpPr/>
          <p:nvPr/>
        </p:nvSpPr>
        <p:spPr>
          <a:xfrm>
            <a:off x="2400300" y="3701562"/>
            <a:ext cx="876126" cy="4923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лево 6"/>
          <p:cNvSpPr/>
          <p:nvPr/>
        </p:nvSpPr>
        <p:spPr>
          <a:xfrm>
            <a:off x="8077200" y="1783976"/>
            <a:ext cx="3074894" cy="96818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Написання бізнес-плану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83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488504" y="932758"/>
            <a:ext cx="8686800" cy="15841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uk-UA" sz="2000" b="1" dirty="0"/>
              <a:t>Підприємницька ідея (бізнес-ідея)</a:t>
            </a:r>
            <a:r>
              <a:rPr lang="uk-UA" sz="2000" dirty="0"/>
              <a:t> – це конкретне цілісне знання про доцільність та можливість займатися певним видом підприємницької діяльності, а також чітке усвідомлення мети такої діяльності, шляхів та засобів її досягнення.</a:t>
            </a:r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533" y="3177339"/>
            <a:ext cx="2952328" cy="2250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29181" y="2516933"/>
            <a:ext cx="6668433" cy="388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виборі ідеї потенційний підприємець може керуватись такими критеріями: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знання даного виду діяльності та наявність відповідних здібностей підприємця;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мінімальна потреба у початковому капіталі;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мінімальний термін отримання результату;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можливість державної підтримки;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допустимий ризик та низький рівень конкуренції. 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0500" y="251357"/>
            <a:ext cx="793359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 smtClean="0"/>
              <a:t>4.1</a:t>
            </a:r>
            <a:r>
              <a:rPr lang="uk-UA" dirty="0"/>
              <a:t>. Основні етапи створення власної справи. Генерування бізнес-ідеї.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481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Admin\Рабочий стол\2021-2022 навч. роки\Дисципліни 2021-2022\Організація та ведення бізнесу\IMG-324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404" y="116632"/>
            <a:ext cx="8784976" cy="674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07758" y="6144381"/>
            <a:ext cx="2520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Класифікація бізнес-ідей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292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46820" y="1219790"/>
            <a:ext cx="8352928" cy="5025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Знайти ідею й визначити вид діяльності – це ще не все, необхідно ще підібрати форму організації підприємства, а для цього слід вирішити такі завдання: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знайти свою «господарську нішу», тобто місце в навколишньому середовищі;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встановити спрямованість або спеціалізацію підприємства;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визначити мету своєї діяльності та накреслити способи її досягнення, тобто виробити стратегію й тактику бізнесу;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вибрати технологію виробництва;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провести аналіз й дати оцінку майбутніх споживачів та конкурентів;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проаналізувати ресурсну сировинну базу;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вивчити пільги, привілеї, складності, обмеження, перешкоди;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розробити цінову політику на свою послугу;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налагодити рекламу.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6684" y="14265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4.1</a:t>
            </a:r>
            <a:r>
              <a:rPr lang="uk-UA" dirty="0"/>
              <a:t>. Основні етапи створення власної справи. Генерування бізнес-ідеї.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04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15495" y="1208245"/>
            <a:ext cx="10363200" cy="195312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67895" y="1329086"/>
            <a:ext cx="10058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base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Створення нового підприємства «з нуля»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відповідно до індивідуальних схильностей, уподобань майбутнього підприємця та особливості ідеї бізнесу. Більшість засновників власних фірм вже мають досвід практичної роботи в малих фірмах і вважають, що запорукою їхнього успіху є: по-перше, вміння робити абсолютно звичайні речі, а, по-друге, вміло використовувати налагоджені професійні зв'язки.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934308"/>
              </p:ext>
            </p:extLst>
          </p:nvPr>
        </p:nvGraphicFramePr>
        <p:xfrm>
          <a:off x="315495" y="3784538"/>
          <a:ext cx="10464800" cy="2523744"/>
        </p:xfrm>
        <a:graphic>
          <a:graphicData uri="http://schemas.openxmlformats.org/drawingml/2006/table">
            <a:tbl>
              <a:tblPr/>
              <a:tblGrid>
                <a:gridCol w="5231883"/>
                <a:gridCol w="5232917"/>
              </a:tblGrid>
              <a:tr h="256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Переваги створення нового підприємства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Times New Roman"/>
                          <a:ea typeface="Times New Roman"/>
                          <a:cs typeface="Times New Roman"/>
                        </a:rPr>
                        <a:t>Недоліки створення нового підприємства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2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Можливість будувати бізнес відповідно до ідей і планів самого підприємця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Ємність ринку може бути недостатньою для продукції нової фірми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2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Відсутність ризику отримати фірму з поганою репутацією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Відносно високі витрати на придбання нового обладнання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2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Оригінальність ідеї бізнесу потребує створення нового підприємства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Відсутність «ім’я» у момент виходу на ринок (споживачі рідко коли вирішуються відразу купувати товари нової невідомої фірми)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Особливості розташування бізнесу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Стрелка вниз 10"/>
          <p:cNvSpPr/>
          <p:nvPr/>
        </p:nvSpPr>
        <p:spPr>
          <a:xfrm>
            <a:off x="4592053" y="3358655"/>
            <a:ext cx="1219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кутник 7">
            <a:extLst>
              <a:ext uri="{FF2B5EF4-FFF2-40B4-BE49-F238E27FC236}">
                <a16:creationId xmlns="" xmlns:a16="http://schemas.microsoft.com/office/drawing/2014/main" id="{7D7788A3-CAE1-4E15-A736-D75C6E7FF168}"/>
              </a:ext>
            </a:extLst>
          </p:cNvPr>
          <p:cNvSpPr/>
          <p:nvPr/>
        </p:nvSpPr>
        <p:spPr>
          <a:xfrm>
            <a:off x="315495" y="180786"/>
            <a:ext cx="4660438" cy="6015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dirty="0" smtClean="0"/>
              <a:t>4.2</a:t>
            </a:r>
            <a:r>
              <a:rPr lang="uk-UA" sz="2000" b="1" dirty="0"/>
              <a:t>. Способи входження в бізнес.</a:t>
            </a:r>
          </a:p>
        </p:txBody>
      </p:sp>
    </p:spTree>
    <p:extLst>
      <p:ext uri="{BB962C8B-B14F-4D97-AF65-F5344CB8AC3E}">
        <p14:creationId xmlns:p14="http://schemas.microsoft.com/office/powerpoint/2010/main" val="355642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31274" y="962526"/>
            <a:ext cx="10363200" cy="16673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94631" y="998620"/>
            <a:ext cx="10058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base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Придбання існуючого бізнесу. </a:t>
            </a:r>
          </a:p>
          <a:p>
            <a:pPr indent="457200"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Для реалізації власного бізнесу, зокрема і власної ідеї, необов'язково створювати підприємство «з нуля» – можна придбати вже існуючий на ринку реально діючий бізнес. Такий спосіб входження у бізнес може значно зменшити ризик підприємницького починання.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791242" y="2695700"/>
            <a:ext cx="1219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213962"/>
              </p:ext>
            </p:extLst>
          </p:nvPr>
        </p:nvGraphicFramePr>
        <p:xfrm>
          <a:off x="122063" y="2990164"/>
          <a:ext cx="11184843" cy="3849229"/>
        </p:xfrm>
        <a:graphic>
          <a:graphicData uri="http://schemas.openxmlformats.org/drawingml/2006/table">
            <a:tbl>
              <a:tblPr/>
              <a:tblGrid>
                <a:gridCol w="5571522"/>
                <a:gridCol w="5613321"/>
              </a:tblGrid>
              <a:tr h="426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Можливі переваги придбання існуючого бізнесу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Можливі ризики, пов’язані з придбанням існуючого бізнесу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7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Дозволяє отримати негайне джерело прибутку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Покупець може придбати погано працюючу фірму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6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Існуючий бізнес має найбільш вигідне місце розташування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Можлива ситуація, при якій важко змінити налагоджений на фірмі бізнес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0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Існуючий бізнес має вже сформований колектив робітників, контингент постачальників, налагоджені ділові зв’язки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Місце розташування фірми може бути невідповідним у майбутньому, наприклад у зв’язку з необхідністю розширення бізнесу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7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Результативність та ефективність діяльності фірми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Придбаний бізнес може бути неприбутковим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6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Ціна, за якою купується фірма, може бути нижче від витрат на створення аналогічної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Покупець може заплатити за фірму занадто дорого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0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Полегшується процес фінансування фірми, тому що гарантією для кредиторів виступають уже існуючі активи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Можна успадкувати вороже ставлення до фірми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6596" marR="86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кутник 7">
            <a:extLst>
              <a:ext uri="{FF2B5EF4-FFF2-40B4-BE49-F238E27FC236}">
                <a16:creationId xmlns="" xmlns:a16="http://schemas.microsoft.com/office/drawing/2014/main" id="{7D7788A3-CAE1-4E15-A736-D75C6E7FF168}"/>
              </a:ext>
            </a:extLst>
          </p:cNvPr>
          <p:cNvSpPr/>
          <p:nvPr/>
        </p:nvSpPr>
        <p:spPr>
          <a:xfrm>
            <a:off x="360319" y="180786"/>
            <a:ext cx="4660438" cy="6015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dirty="0" smtClean="0"/>
              <a:t>4.2</a:t>
            </a:r>
            <a:r>
              <a:rPr lang="uk-UA" sz="2000" b="1" dirty="0"/>
              <a:t>. Способи входження в бізнес.</a:t>
            </a:r>
          </a:p>
        </p:txBody>
      </p:sp>
    </p:spTree>
    <p:extLst>
      <p:ext uri="{BB962C8B-B14F-4D97-AF65-F5344CB8AC3E}">
        <p14:creationId xmlns:p14="http://schemas.microsoft.com/office/powerpoint/2010/main" val="176908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5337" y="914400"/>
            <a:ext cx="10363200" cy="12392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Придбання </a:t>
            </a:r>
            <a:r>
              <a:rPr lang="uk-U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франшизи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Ще однією альтернативою входження в бізнес є придбання </a:t>
            </a:r>
            <a:r>
              <a:rPr lang="uk-UA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франчайзи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тобто ліцензії, яка дає індивідуальному підприємцеві (фірмі) право на продаж (виробництво, здійснення певної діяльності) товарів чи послуг великої фірми, які вже добре відомі споживачам.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07210" y="2286001"/>
            <a:ext cx="10363200" cy="17686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широкому розумінні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франчайзинг (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franchising) –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 метод ведення бізнесу, заснований на довгострокових відносинах між двома сторонами. В основі таких відносин лежить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франчайза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тобто ліцензія на право використання імені бізнесу широко відомої компанії. За користуванням цим правом покупець франчайзи (ліцензіат) виплачує відомій компанії, яка продає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франчайзу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(ліцензіару), початковий внесок, а в подальшому щомісячні платежі.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1115" y="4174957"/>
            <a:ext cx="10440738" cy="24905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Франшиза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це повна бізнес-система, яку франчайзер продає франчайзі. Іншою назвою для подібної системи служить франчайзинговий пакет, що зазвичай містить посібники з ведення робіт й інші важливі матеріали, що належать франчайзеру.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франчайзингу беруть участь дві групи бізнесменів. Перша група – це ті, хто надає це право (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франшизу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– франчайзер (ліцензіар), а друга група – це франчайзі (ліцензіат), це ті, які купують право на ведення бізнесу (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франшизу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під ім'ям або торговою маркою.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Переглянути каталог </a:t>
            </a:r>
            <a:r>
              <a:rPr lang="uk-UA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франшиз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 можна на сайті </a:t>
            </a:r>
            <a:r>
              <a:rPr lang="uk-UA" u="sng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hlinkClick r:id="rId2"/>
              </a:rPr>
              <a:t>franchising.ua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. На </a:t>
            </a:r>
            <a:r>
              <a:rPr lang="uk-UA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онлайн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 платформі «Дія. Бізнес» наведено перелік параметрів, на які слід звернути увагу при аналізі обраної </a:t>
            </a:r>
            <a:r>
              <a:rPr lang="uk-UA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франшизи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: «</a:t>
            </a:r>
            <a:r>
              <a:rPr lang="uk-UA" u="sng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hlinkClick r:id="rId3"/>
              </a:rPr>
              <a:t>Як проаналізувати </a:t>
            </a:r>
            <a:r>
              <a:rPr lang="uk-UA" u="sng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hlinkClick r:id="rId3"/>
              </a:rPr>
              <a:t>франшизу</a:t>
            </a:r>
            <a:r>
              <a:rPr lang="uk-UA" u="sng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hlinkClick r:id="rId3"/>
              </a:rPr>
              <a:t> (чек лист)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».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кутник 7">
            <a:extLst>
              <a:ext uri="{FF2B5EF4-FFF2-40B4-BE49-F238E27FC236}">
                <a16:creationId xmlns="" xmlns:a16="http://schemas.microsoft.com/office/drawing/2014/main" id="{7D7788A3-CAE1-4E15-A736-D75C6E7FF168}"/>
              </a:ext>
            </a:extLst>
          </p:cNvPr>
          <p:cNvSpPr/>
          <p:nvPr/>
        </p:nvSpPr>
        <p:spPr>
          <a:xfrm>
            <a:off x="315495" y="180786"/>
            <a:ext cx="4660438" cy="6015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dirty="0" smtClean="0"/>
              <a:t>4.2</a:t>
            </a:r>
            <a:r>
              <a:rPr lang="uk-UA" sz="2000" b="1" dirty="0"/>
              <a:t>. Способи входження в бізнес.</a:t>
            </a:r>
          </a:p>
        </p:txBody>
      </p:sp>
    </p:spTree>
    <p:extLst>
      <p:ext uri="{BB962C8B-B14F-4D97-AF65-F5344CB8AC3E}">
        <p14:creationId xmlns:p14="http://schemas.microsoft.com/office/powerpoint/2010/main" val="83506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4221</TotalTime>
  <Words>2319</Words>
  <Application>Microsoft Office PowerPoint</Application>
  <PresentationFormat>Широкоэкранный</PresentationFormat>
  <Paragraphs>161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2" baseType="lpstr">
      <vt:lpstr>Arial</vt:lpstr>
      <vt:lpstr>Arial Black</vt:lpstr>
      <vt:lpstr>Calibri</vt:lpstr>
      <vt:lpstr>Cambria Math</vt:lpstr>
      <vt:lpstr>Palatino Linotype</vt:lpstr>
      <vt:lpstr>Symbol</vt:lpstr>
      <vt:lpstr>Times New Roman</vt:lpstr>
      <vt:lpstr>Trebuchet MS</vt:lpstr>
      <vt:lpstr>Wingdings</vt:lpstr>
      <vt:lpstr>Wingdings 3</vt:lpstr>
      <vt:lpstr>Грань</vt:lpstr>
      <vt:lpstr>МІНІСТЕРСТВО ОСВІТИ І НАУКИ УКРАЇНИ  ДЕРЖАВНИЙ УНІВЕРСИТЕТ «ЖИТОМИРСЬКА ПОЛІТЕХНІКА»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Переваги франчайзингу для франчайзі (ліцензіатів):</vt:lpstr>
      <vt:lpstr>Недоліки франчайзингу для франчайзі (ліцензіатів):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Адміністратор</dc:creator>
  <cp:lastModifiedBy>ХХХ</cp:lastModifiedBy>
  <cp:revision>404</cp:revision>
  <dcterms:created xsi:type="dcterms:W3CDTF">2017-12-12T13:35:46Z</dcterms:created>
  <dcterms:modified xsi:type="dcterms:W3CDTF">2026-02-19T15:26:55Z</dcterms:modified>
</cp:coreProperties>
</file>