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embeddedFontLst>
    <p:embeddedFont>
      <p:font typeface="Palatino Linotype" pitchFamily="18" charset="0"/>
      <p:regular r:id="rId20"/>
      <p:bold r:id="rId21"/>
      <p:italic r:id="rId22"/>
      <p:boldItalic r:id="rId23"/>
    </p:embeddedFont>
    <p:embeddedFont>
      <p:font typeface="Century Gothic" pitchFamily="34" charset="0"/>
      <p:regular r:id="rId24"/>
      <p:bold r:id="rId25"/>
      <p:italic r:id="rId26"/>
      <p:boldItalic r:id="rId27"/>
    </p:embeddedFont>
    <p:embeddedFont>
      <p:font typeface="Tahoma" pitchFamily="3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E33C6B6A-7154-42DA-BF83-05F527D6EB52}">
  <a:tblStyle styleId="{E33C6B6A-7154-42DA-BF83-05F527D6EB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2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ourier New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pic" idx="2"/>
          </p:nvPr>
        </p:nvSpPr>
        <p:spPr>
          <a:xfrm>
            <a:off x="1508126" y="1143000"/>
            <a:ext cx="6054724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None/>
              <a:defRPr sz="3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None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679576" y="5810250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ourier New"/>
              <a:buNone/>
              <a:defRPr sz="1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19137" y="273050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Char char="•"/>
              <a:defRPr sz="3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Char char="o"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5907087" y="2438400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ourier New"/>
              <a:buNone/>
              <a:defRPr sz="1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4"/>
          </p:nvPr>
        </p:nvSpPr>
        <p:spPr>
          <a:xfrm>
            <a:off x="4672584" y="2212848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8458200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569912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8458200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569912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4495800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4695825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4297362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D%D0%B3%D0%BB%D1%96%D0%B9%D1%81%D1%8C%D0%BA%D0%B0_%D0%BC%D0%BE%D0%B2%D0%B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5800" y="533400"/>
            <a:ext cx="7772400" cy="158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1" i="0" u="none" strike="noStrike" cap="none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</a:t>
            </a:r>
            <a:r>
              <a:rPr lang="uk-UA" sz="2800" b="1" i="0" u="none" strike="noStrike" cap="none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2800" b="1" i="0" u="none" strike="noStrike" cap="none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8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АНАЛІЗ РЕЛЕВАНТНОСТI ІНФОРМАЦІЇ ДЛЯ ПРИЙНЯТТЯ УПРАВЛІНСЬКИХ РІШЕНЬ</a:t>
            </a:r>
            <a:endParaRPr dirty="0"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684212" y="2209800"/>
            <a:ext cx="765457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Релевантність</a:t>
            </a:r>
            <a:r>
              <a:rPr lang="en-US" sz="24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облікової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інформації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процесі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прийняття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управлінських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рішень</a:t>
            </a:r>
            <a:endParaRPr lang="uk-UA" sz="2400" b="0" i="0" u="none" strike="noStrike" cap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AutoNum type="arabicPeriod"/>
            </a:pP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Аналіз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варіантів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альтернативних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рішень</a:t>
            </a:r>
            <a:endParaRPr lang="uk-UA" sz="2400" b="0" i="0" u="none" strike="noStrike" cap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Оптимальне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використання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ресурсів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умов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обмежень</a:t>
            </a: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hape 20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96875"/>
            <a:ext cx="8223250" cy="5881687"/>
          </a:xfrm>
          <a:prstGeom prst="rect">
            <a:avLst/>
          </a:prstGeom>
          <a:solidFill>
            <a:srgbClr val="ECECEC"/>
          </a:solidFill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6" name="Shape 206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735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спеціального замовлення</a:t>
            </a:r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577850" y="1747837"/>
            <a:ext cx="8229600" cy="409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прийняття або відмова від одноразового замовлення на виготовлення продукції (надання послуг)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13" name="Shape 213"/>
          <p:cNvGrpSpPr/>
          <p:nvPr/>
        </p:nvGrpSpPr>
        <p:grpSpPr>
          <a:xfrm>
            <a:off x="4303712" y="1189037"/>
            <a:ext cx="628650" cy="646112"/>
            <a:chOff x="4303712" y="1189037"/>
            <a:chExt cx="628650" cy="646112"/>
          </a:xfrm>
        </p:grpSpPr>
        <p:pic>
          <p:nvPicPr>
            <p:cNvPr id="214" name="Shape 2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03712" y="1189037"/>
              <a:ext cx="628650" cy="6461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Shape 215"/>
            <p:cNvSpPr txBox="1"/>
            <p:nvPr/>
          </p:nvSpPr>
          <p:spPr>
            <a:xfrm>
              <a:off x="4486275" y="1219200"/>
              <a:ext cx="260350" cy="403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16" name="Shape 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" y="3906837"/>
            <a:ext cx="9296400" cy="2305050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217" name="Shape 217"/>
          <p:cNvGrpSpPr/>
          <p:nvPr/>
        </p:nvGrpSpPr>
        <p:grpSpPr>
          <a:xfrm>
            <a:off x="4303712" y="3468687"/>
            <a:ext cx="781050" cy="701675"/>
            <a:chOff x="4303712" y="3468687"/>
            <a:chExt cx="781050" cy="701675"/>
          </a:xfrm>
        </p:grpSpPr>
        <p:pic>
          <p:nvPicPr>
            <p:cNvPr id="218" name="Shape 2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03712" y="3468687"/>
              <a:ext cx="781050" cy="701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Shape 219"/>
            <p:cNvSpPr txBox="1"/>
            <p:nvPr/>
          </p:nvSpPr>
          <p:spPr>
            <a:xfrm>
              <a:off x="4524375" y="3500437"/>
              <a:ext cx="336550" cy="442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21" name="Shape 22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11</a:t>
            </a:fld>
            <a:endParaRPr/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14600" y="2590800"/>
            <a:ext cx="1417637" cy="13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74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3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Times New Roman"/>
              <a:buNone/>
            </a:pPr>
            <a:r>
              <a:rPr lang="en-US" sz="25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розширення чи скорочення діяльності</a:t>
            </a:r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Передбачає вибір певного сегмента діяльності та проведення аналізу доцільності розширення або скорочення обсягу його діяльності 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862" y="2798762"/>
            <a:ext cx="8229600" cy="1169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Shape 230"/>
          <p:cNvGrpSpPr/>
          <p:nvPr/>
        </p:nvGrpSpPr>
        <p:grpSpPr>
          <a:xfrm>
            <a:off x="4333875" y="2408237"/>
            <a:ext cx="542925" cy="468312"/>
            <a:chOff x="4333875" y="2408237"/>
            <a:chExt cx="542925" cy="468312"/>
          </a:xfrm>
        </p:grpSpPr>
        <p:pic>
          <p:nvPicPr>
            <p:cNvPr id="231" name="Shape 2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33875" y="2408237"/>
              <a:ext cx="542925" cy="468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" name="Shape 232"/>
            <p:cNvSpPr txBox="1"/>
            <p:nvPr/>
          </p:nvSpPr>
          <p:spPr>
            <a:xfrm>
              <a:off x="4500562" y="2438400"/>
              <a:ext cx="215900" cy="269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33" name="Shape 2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825" y="4071937"/>
            <a:ext cx="8461375" cy="2352675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234" name="Shape 234"/>
          <p:cNvGrpSpPr/>
          <p:nvPr/>
        </p:nvGrpSpPr>
        <p:grpSpPr>
          <a:xfrm>
            <a:off x="4346575" y="3919537"/>
            <a:ext cx="530225" cy="444500"/>
            <a:chOff x="4346575" y="3919537"/>
            <a:chExt cx="530225" cy="444500"/>
          </a:xfrm>
        </p:grpSpPr>
        <p:pic>
          <p:nvPicPr>
            <p:cNvPr id="235" name="Shape 23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46575" y="3919537"/>
              <a:ext cx="530225" cy="44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Shape 236"/>
            <p:cNvSpPr txBox="1"/>
            <p:nvPr/>
          </p:nvSpPr>
          <p:spPr>
            <a:xfrm>
              <a:off x="4506912" y="3952875"/>
              <a:ext cx="211137" cy="25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38" name="Shape 238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12</a:t>
            </a:fld>
            <a:endParaRPr/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09800" y="1955800"/>
            <a:ext cx="1395412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Shape 2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62600" y="1955800"/>
            <a:ext cx="533400" cy="87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455612" y="3048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en-US" sz="24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виготовлення напівфабрикатів у власному виробництві чи придбання їх на стороні </a:t>
            </a:r>
            <a:endParaRPr/>
          </a:p>
        </p:txBody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Полягає у встановленні більш вигідних умов діяльності підприємства та визначенні величини можливої економії витрат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2589212"/>
            <a:ext cx="8316912" cy="1181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" name="Shape 248"/>
          <p:cNvGrpSpPr/>
          <p:nvPr/>
        </p:nvGrpSpPr>
        <p:grpSpPr>
          <a:xfrm>
            <a:off x="4237037" y="2157412"/>
            <a:ext cx="554037" cy="542925"/>
            <a:chOff x="4237037" y="2157412"/>
            <a:chExt cx="554037" cy="542925"/>
          </a:xfrm>
        </p:grpSpPr>
        <p:pic>
          <p:nvPicPr>
            <p:cNvPr id="249" name="Shape 24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37037" y="2157412"/>
              <a:ext cx="554037" cy="542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Shape 250"/>
            <p:cNvSpPr txBox="1"/>
            <p:nvPr/>
          </p:nvSpPr>
          <p:spPr>
            <a:xfrm>
              <a:off x="4403725" y="2190750"/>
              <a:ext cx="222250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51" name="Shape 2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6487" y="4876800"/>
            <a:ext cx="7219950" cy="7699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Shape 252"/>
          <p:cNvGrpSpPr/>
          <p:nvPr/>
        </p:nvGrpSpPr>
        <p:grpSpPr>
          <a:xfrm>
            <a:off x="4248150" y="4511675"/>
            <a:ext cx="684212" cy="444500"/>
            <a:chOff x="4248150" y="4511675"/>
            <a:chExt cx="684212" cy="444500"/>
          </a:xfrm>
        </p:grpSpPr>
        <p:pic>
          <p:nvPicPr>
            <p:cNvPr id="253" name="Shape 25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248150" y="4511675"/>
              <a:ext cx="684212" cy="44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Shape 254"/>
            <p:cNvSpPr txBox="1"/>
            <p:nvPr/>
          </p:nvSpPr>
          <p:spPr>
            <a:xfrm>
              <a:off x="4448175" y="4543425"/>
              <a:ext cx="285750" cy="25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56" name="Shape 256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13</a:t>
            </a:fld>
            <a:endParaRPr/>
          </a:p>
        </p:txBody>
      </p:sp>
      <p:pic>
        <p:nvPicPr>
          <p:cNvPr id="257" name="Shape 2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0800" y="3551237"/>
            <a:ext cx="682625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Shape 2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05000" y="3881437"/>
            <a:ext cx="88582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Shape 25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4400" y="3768725"/>
            <a:ext cx="892175" cy="94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Shape 2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971800" y="3808412"/>
            <a:ext cx="1143000" cy="857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Shape 261"/>
          <p:cNvGrpSpPr/>
          <p:nvPr/>
        </p:nvGrpSpPr>
        <p:grpSpPr>
          <a:xfrm>
            <a:off x="4973637" y="3852862"/>
            <a:ext cx="1255712" cy="463550"/>
            <a:chOff x="4973637" y="3852862"/>
            <a:chExt cx="1255712" cy="463550"/>
          </a:xfrm>
        </p:grpSpPr>
        <p:pic>
          <p:nvPicPr>
            <p:cNvPr id="262" name="Shape 26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973637" y="3852862"/>
              <a:ext cx="1255712" cy="463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Shape 263"/>
            <p:cNvSpPr txBox="1"/>
            <p:nvPr/>
          </p:nvSpPr>
          <p:spPr>
            <a:xfrm>
              <a:off x="5029200" y="3970337"/>
              <a:ext cx="1054100" cy="179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ціноутворення</a:t>
            </a:r>
            <a:r>
              <a:rPr lang="en-US" sz="2800" b="1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457200" y="1374775"/>
            <a:ext cx="8229600" cy="467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Прибутковість діяльності безпосередньо залежить від установлення оптимальної ціни продажу за існуючих величини витрат, комбінації та обсягу продажу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(аналіз «витрати-обсяг-прибуток»)</a:t>
            </a:r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4295775" y="4003675"/>
            <a:ext cx="431800" cy="433387"/>
          </a:xfrm>
          <a:prstGeom prst="downArrow">
            <a:avLst>
              <a:gd name="adj1" fmla="val 108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4558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14</a:t>
            </a:fld>
            <a:endParaRPr/>
          </a:p>
        </p:txBody>
      </p:sp>
      <p:pic>
        <p:nvPicPr>
          <p:cNvPr id="273" name="Shape 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7975" y="2720975"/>
            <a:ext cx="2690812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Shape 2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5000" y="5029200"/>
            <a:ext cx="1220787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Shape 2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48400" y="4827587"/>
            <a:ext cx="969962" cy="974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" name="Shape 276"/>
          <p:cNvGrpSpPr/>
          <p:nvPr/>
        </p:nvGrpSpPr>
        <p:grpSpPr>
          <a:xfrm>
            <a:off x="3224212" y="5284787"/>
            <a:ext cx="641350" cy="334962"/>
            <a:chOff x="3224212" y="5284787"/>
            <a:chExt cx="641350" cy="334962"/>
          </a:xfrm>
        </p:grpSpPr>
        <p:pic>
          <p:nvPicPr>
            <p:cNvPr id="277" name="Shape 27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24212" y="5284787"/>
              <a:ext cx="641350" cy="334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Shape 278"/>
            <p:cNvSpPr txBox="1"/>
            <p:nvPr/>
          </p:nvSpPr>
          <p:spPr>
            <a:xfrm>
              <a:off x="3276600" y="5372100"/>
              <a:ext cx="476250" cy="112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279" name="Shape 279"/>
          <p:cNvGrpSpPr/>
          <p:nvPr/>
        </p:nvGrpSpPr>
        <p:grpSpPr>
          <a:xfrm>
            <a:off x="5430837" y="5284787"/>
            <a:ext cx="720725" cy="334962"/>
            <a:chOff x="5430837" y="5284787"/>
            <a:chExt cx="720725" cy="334962"/>
          </a:xfrm>
        </p:grpSpPr>
        <p:pic>
          <p:nvPicPr>
            <p:cNvPr id="280" name="Shape 28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430837" y="5284787"/>
              <a:ext cx="720725" cy="334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Shape 281"/>
            <p:cNvSpPr txBox="1"/>
            <p:nvPr/>
          </p:nvSpPr>
          <p:spPr>
            <a:xfrm>
              <a:off x="5486400" y="5372100"/>
              <a:ext cx="552450" cy="112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82" name="Shape 28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47800" y="2473325"/>
            <a:ext cx="2530475" cy="171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60800" y="5006975"/>
            <a:ext cx="1443037" cy="795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457200" y="12192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Сутність обмеження використання ресурсів  </a:t>
            </a:r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7030A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Обмеження</a:t>
            </a:r>
            <a:r>
              <a:rPr lang="en-US" sz="24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це чинники, що обмежують виробництво або реалізацію продукції(послуг)</a:t>
            </a:r>
            <a:endParaRPr sz="2400" b="0" i="0" u="none">
              <a:solidFill>
                <a:srgbClr val="40404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Arial"/>
              <a:buNone/>
            </a:pPr>
            <a:r>
              <a:rPr lang="en-US" sz="1600" b="1" i="0" u="sng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Прикладами обмежень є: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попит на продукцію;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робоча сила;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матеріальні ресурси;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виробнича потужність;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грошові кошти тощо.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0070C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Діючи за умов існуючих обмежень, підприємство змушене обирати ті види продукції або послуг, виробництво яких найвигідніше.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 зв’язку з цим необхідно вирішити, які продукти або послуги є найприбутковішими.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15</a:t>
            </a:fld>
            <a:endParaRPr/>
          </a:p>
        </p:txBody>
      </p:sp>
      <p:sp>
        <p:nvSpPr>
          <p:cNvPr id="293" name="Shape 293"/>
          <p:cNvSpPr txBox="1"/>
          <p:nvPr/>
        </p:nvSpPr>
        <p:spPr>
          <a:xfrm>
            <a:off x="457200" y="304800"/>
            <a:ext cx="8229600" cy="838200"/>
          </a:xfrm>
          <a:prstGeom prst="rect">
            <a:avLst/>
          </a:prstGeom>
          <a:gradFill>
            <a:gsLst>
              <a:gs pos="0">
                <a:srgbClr val="ACBBF6"/>
              </a:gs>
              <a:gs pos="35000">
                <a:srgbClr val="C5CFF8"/>
              </a:gs>
              <a:gs pos="100000">
                <a:srgbClr val="E8ECFD"/>
              </a:gs>
            </a:gsLst>
            <a:lin ang="16200000" scaled="0"/>
          </a:gradFill>
          <a:ln w="9525" cap="flat" cmpd="sng">
            <a:solidFill>
              <a:srgbClr val="5C72B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Питання 3. Оптимальне використання ресурсів за умов обмежень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3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alatino Linotype"/>
              <a:buNone/>
            </a:pPr>
            <a:r>
              <a:rPr lang="en-US" sz="25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Класифікація обмежень за кількістю чинників:</a:t>
            </a:r>
            <a:endParaRPr/>
          </a:p>
        </p:txBody>
      </p:sp>
      <p:graphicFrame>
        <p:nvGraphicFramePr>
          <p:cNvPr id="299" name="Shape 299"/>
          <p:cNvGraphicFramePr/>
          <p:nvPr/>
        </p:nvGraphicFramePr>
        <p:xfrm>
          <a:off x="468312" y="1219200"/>
          <a:ext cx="8229600" cy="4195750"/>
        </p:xfrm>
        <a:graphic>
          <a:graphicData uri="http://schemas.openxmlformats.org/drawingml/2006/table">
            <a:tbl>
              <a:tblPr>
                <a:noFill/>
                <a:tableStyleId>{E33C6B6A-7154-42DA-BF83-05F527D6EB52}</a:tableStyleId>
              </a:tblPr>
              <a:tblGrid>
                <a:gridCol w="2743200"/>
                <a:gridCol w="2743200"/>
                <a:gridCol w="2743200"/>
              </a:tblGrid>
              <a:tr h="515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Одне обмеження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Два обмеження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Кілька обмежень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7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заради оптимального використання ресурсів підприємства базується на показнику маржинального доходу на одиницю обмежувального чинника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виконується шляхом побудови та розв’язання системи лінійних рівнянь з двома невідомими або графічним методом.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здійснюють за допомогою лінійного програмування – математичного методу, використовуваний для оптимізації виробничої діяльності шляхом розв’язання серії наявних рівнянь лінійних обмежень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>
                        <a:solidFill>
                          <a:schemeClr val="dk1"/>
                        </a:solidFill>
                        <a:latin typeface="Palatino Linotype"/>
                        <a:ea typeface="Palatino Linotype"/>
                        <a:cs typeface="Palatino Linotype"/>
                        <a:sym typeface="Palatino Linotype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01" name="Shape 30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60350"/>
            <a:ext cx="8229600" cy="720725"/>
          </a:xfrm>
          <a:prstGeom prst="rect">
            <a:avLst/>
          </a:prstGeom>
          <a:gradFill>
            <a:gsLst>
              <a:gs pos="0">
                <a:srgbClr val="ACBBF6"/>
              </a:gs>
              <a:gs pos="35000">
                <a:srgbClr val="C5CFF8"/>
              </a:gs>
              <a:gs pos="100000">
                <a:srgbClr val="E8ECFD"/>
              </a:gs>
            </a:gsLst>
            <a:lin ang="16200000" scaled="0"/>
          </a:gradFill>
          <a:ln w="9525" cap="flat" cmpd="sng">
            <a:solidFill>
              <a:srgbClr val="5C72B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n-US" sz="24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Питання </a:t>
            </a:r>
            <a:r>
              <a:rPr lang="en-US" sz="20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	</a:t>
            </a:r>
            <a:r>
              <a:rPr lang="en-US" sz="2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Релевантність облікової інформації в процесі прийняття управлінських рішень</a:t>
            </a:r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0668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400" b="0" i="0" u="none" strike="noStrike" cap="none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основний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результат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управлінської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діяльності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Arial"/>
              <a:buNone/>
            </a:pPr>
            <a:r>
              <a:rPr lang="en-US" sz="2400" b="1" i="1" u="sng" strike="noStrike" cap="none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Прийняття</a:t>
            </a:r>
            <a:r>
              <a:rPr lang="en-US" sz="2400" b="1" i="1" u="sng" strike="noStrike" cap="none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1" u="sng" strike="noStrike" cap="none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</a:t>
            </a:r>
            <a:r>
              <a:rPr lang="en-US" sz="2400" b="1" i="1" u="sng" strike="noStrike" cap="none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цілеспрямований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вибір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кількох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альтернативних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варіантів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забезпечує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досягнення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обраної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мети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цілі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або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розв’язання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певної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0" i="0" u="none" strike="noStrike" cap="none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управлінської </a:t>
            </a:r>
            <a:r>
              <a:rPr lang="en-US" sz="2400" b="0" i="0" u="none" strike="noStrike" cap="none" dirty="0" err="1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проблеми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110" name="Shape 11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2</a:t>
            </a:fld>
            <a:endParaRPr/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4800" y="2667000"/>
            <a:ext cx="1371600" cy="9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501650" y="2286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Основні завдання (рішення) управління виробництвом </a:t>
            </a:r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838200"/>
            <a:ext cx="8229600" cy="521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AutoNum type="arabicParenR"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Оптимізація витрат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матеріали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сировину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оплату праці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тощо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dirty="0" smtClean="0">
                <a:solidFill>
                  <a:srgbClr val="262626"/>
                </a:solidFill>
              </a:rPr>
              <a:t>2)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утримання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обладнання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та його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ефективне використання 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endParaRPr lang="uk-UA" sz="1000" dirty="0" smtClean="0">
              <a:solidFill>
                <a:srgbClr val="262626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3) 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Забезпечення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виготовленої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продукції</a:t>
            </a:r>
            <a:endParaRPr lang="uk-UA" sz="2000" b="0" i="0" u="none" strike="noStrike" cap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за кількість та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якіст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ю та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відповідним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рівнем 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надійності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4) </a:t>
            </a:r>
            <a:r>
              <a:rPr lang="uk-UA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дотриманнятермінів</a:t>
            </a: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доставки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5) здійснення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капіталовкладення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окупність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6)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гнучкість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разі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зміни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продукту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7) </a:t>
            </a:r>
            <a:r>
              <a:rPr lang="en-US" sz="2000" b="0" i="0" u="none" strike="noStrike" cap="none" dirty="0" err="1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гнучкість</a:t>
            </a:r>
            <a:r>
              <a:rPr lang="en-US" sz="2000" b="0" i="0" u="none" strike="noStrike" cap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зміни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обсягів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виробництва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r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07.04.2016</a:t>
            </a: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3</a:t>
            </a:fld>
            <a:endParaRPr/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2125" y="1676400"/>
            <a:ext cx="1030287" cy="1023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0462" y="795337"/>
            <a:ext cx="1252537" cy="7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4512" y="1146175"/>
            <a:ext cx="1081087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08737" y="2817812"/>
            <a:ext cx="771525" cy="76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57662" y="3238500"/>
            <a:ext cx="995362" cy="99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37212" y="3848100"/>
            <a:ext cx="971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27675" y="5791200"/>
            <a:ext cx="1982787" cy="85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10462" y="4378325"/>
            <a:ext cx="842962" cy="97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35550" y="5105400"/>
            <a:ext cx="800100" cy="498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Shape 130"/>
          <p:cNvCxnSpPr/>
          <p:nvPr/>
        </p:nvCxnSpPr>
        <p:spPr>
          <a:xfrm flipH="1">
            <a:off x="5637212" y="1371600"/>
            <a:ext cx="1701800" cy="1270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1" name="Shape 131"/>
          <p:cNvCxnSpPr/>
          <p:nvPr/>
        </p:nvCxnSpPr>
        <p:spPr>
          <a:xfrm>
            <a:off x="4894262" y="2057400"/>
            <a:ext cx="633412" cy="3048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2" name="Shape 132"/>
          <p:cNvCxnSpPr/>
          <p:nvPr/>
        </p:nvCxnSpPr>
        <p:spPr>
          <a:xfrm>
            <a:off x="5861050" y="2676525"/>
            <a:ext cx="547687" cy="5207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3" name="Shape 133"/>
          <p:cNvCxnSpPr/>
          <p:nvPr/>
        </p:nvCxnSpPr>
        <p:spPr>
          <a:xfrm flipH="1">
            <a:off x="5127625" y="2662237"/>
            <a:ext cx="733425" cy="877887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4" name="Shape 134"/>
          <p:cNvCxnSpPr/>
          <p:nvPr/>
        </p:nvCxnSpPr>
        <p:spPr>
          <a:xfrm>
            <a:off x="5943600" y="3238500"/>
            <a:ext cx="179387" cy="6096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5" name="Shape 135"/>
          <p:cNvCxnSpPr/>
          <p:nvPr/>
        </p:nvCxnSpPr>
        <p:spPr>
          <a:xfrm rot="10800000" flipH="1">
            <a:off x="5286375" y="3006725"/>
            <a:ext cx="898525" cy="3810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36" name="Shape 136"/>
          <p:cNvCxnSpPr/>
          <p:nvPr/>
        </p:nvCxnSpPr>
        <p:spPr>
          <a:xfrm rot="10800000" flipH="1">
            <a:off x="5943600" y="4856162"/>
            <a:ext cx="1425575" cy="401637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7" name="Shape 137"/>
          <p:cNvCxnSpPr/>
          <p:nvPr/>
        </p:nvCxnSpPr>
        <p:spPr>
          <a:xfrm flipH="1">
            <a:off x="5799137" y="4819650"/>
            <a:ext cx="323850" cy="2857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8" name="Shape 138"/>
          <p:cNvCxnSpPr/>
          <p:nvPr/>
        </p:nvCxnSpPr>
        <p:spPr>
          <a:xfrm>
            <a:off x="5918200" y="5257800"/>
            <a:ext cx="876300" cy="457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139" name="Shape 13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54900" y="2090737"/>
            <a:ext cx="714375" cy="58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794500" y="1830387"/>
            <a:ext cx="385762" cy="52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Shape 141"/>
          <p:cNvCxnSpPr/>
          <p:nvPr/>
        </p:nvCxnSpPr>
        <p:spPr>
          <a:xfrm>
            <a:off x="6519862" y="2438400"/>
            <a:ext cx="93503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pic>
        <p:nvPicPr>
          <p:cNvPr id="142" name="Shape 14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800850" y="5126037"/>
            <a:ext cx="379412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Етапи процесу підготовки і прийняття рішення: </a:t>
            </a: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вибір мети (цілі);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визначення можливих варіантів дії;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збирання даних про альтернативи;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аналіз кількісних показників з урахуванням якісних факторів;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5) власне прийняття рішення. </a:t>
            </a: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Shape 149"/>
          <p:cNvSpPr txBox="1"/>
          <p:nvPr/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r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07.04.2016</a:t>
            </a:r>
            <a:endParaRPr/>
          </a:p>
        </p:txBody>
      </p:sp>
      <p:sp>
        <p:nvSpPr>
          <p:cNvPr id="151" name="Shape 15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4</a:t>
            </a:fld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3912" y="9144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1600200"/>
            <a:ext cx="1030287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86600" y="1766887"/>
            <a:ext cx="1108075" cy="6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43600" y="2417762"/>
            <a:ext cx="968375" cy="129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00" y="4419600"/>
            <a:ext cx="1316037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4225" y="4572000"/>
            <a:ext cx="1570037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Palatino Linotype"/>
              <a:buNone/>
            </a:pPr>
            <a:r>
              <a:rPr lang="en-US" sz="2800" b="1" i="0" u="none" strike="noStrike" cap="none">
                <a:solidFill>
                  <a:srgbClr val="00B05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Сутність релевантності інформації</a:t>
            </a:r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838200"/>
            <a:ext cx="8229600" cy="528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rPr>
              <a:t>Релева́нтність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 (</a:t>
            </a:r>
            <a:r>
              <a:rPr lang="en-US" sz="2400" b="0" i="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англ.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 </a:t>
            </a:r>
            <a:r>
              <a:rPr lang="en-US" sz="2400" b="0" i="1" u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relevance</a:t>
            </a:r>
            <a:r>
              <a:rPr lang="en-US" sz="2400" b="0" i="0" u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 — 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міра відповідності отримуваного результату бажаному</a:t>
            </a:r>
            <a:endParaRPr sz="2400" b="0" i="0" u="non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Для вибору кращого варіанту рішень, порівнюють витрати і доходи та визначають прибуток (або збиток), що його забезпечує </a:t>
            </a:r>
            <a:endParaRPr/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Для аналізу альтернативних варіантів рішення беруть лише </a:t>
            </a:r>
            <a:r>
              <a:rPr lang="en-US" sz="2400" b="1" i="1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релевантні доходи і витрати</a:t>
            </a:r>
            <a:r>
              <a:rPr lang="en-US" sz="2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тобто такі, які можуть бути змінені внаслідок прийняття рішення. </a:t>
            </a:r>
            <a:endParaRPr/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Зміненими ж можуть бути лише доходи і витрати, які стосуються майбутнього, а ті, що мали місце в минулому, вже ніякими управлінськими рішеннями не можна змінити. </a:t>
            </a:r>
            <a:endParaRPr sz="2400" b="0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1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 Отже, минулі витрати не можуть бути релевантними.</a:t>
            </a:r>
            <a:endParaRPr sz="2000" b="0" i="0" u="non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5" name="Shape 165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 dirty="0" err="1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Критерії</a:t>
            </a:r>
            <a:r>
              <a:rPr lang="en-US" sz="2400" b="0" i="0" u="none" strike="noStrike" cap="none" dirty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n-US" sz="2400" b="0" i="0" u="none" strike="noStrike" cap="none" dirty="0" err="1" smtClean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релевантно</a:t>
            </a:r>
            <a:r>
              <a:rPr lang="uk-UA" sz="2400" b="0" i="0" u="none" strike="noStrike" cap="none" dirty="0" err="1" smtClean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сті</a:t>
            </a:r>
            <a:r>
              <a:rPr lang="uk-UA" sz="2400" b="0" i="0" u="none" strike="noStrike" cap="none" dirty="0" smtClean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інформації</a:t>
            </a:r>
            <a:r>
              <a:rPr lang="en-US" sz="2400" b="0" i="0" u="none" strike="noStrike" cap="none" dirty="0" smtClean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: </a:t>
            </a:r>
            <a:endParaRPr dirty="0"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має різне значення для різних альтернатив;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безпосередньо пов’язана з конкретною альтернативою;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стосується певного майбутнього рішення;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може вплинути на рішення;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враховується;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являє собою майбутні грошові потоки, відмінні для різних альтернативних рішень;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обмежена альтернативними рішеннями.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808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Види доходів та витрат в процесі прийняття альтернативних рішень</a:t>
            </a:r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Релевантними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є витрати і доходи, які можуть бути змінені внаслідок прийняття управлінського рішення. </a:t>
            </a: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(! </a:t>
            </a:r>
            <a:r>
              <a:rPr lang="en-US" sz="2300" b="0" i="1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Релевантні витрати і доходи становлять кількісний елемент релевантної інформації)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Витрати і доходи, що становитимуть різницю між альтернативними рішеннями, називають </a:t>
            </a:r>
            <a:r>
              <a:rPr lang="en-US" sz="24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диференціальними</a:t>
            </a:r>
            <a:r>
              <a:rPr lang="en-US" sz="2400" b="0" i="0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витратами і доходами відповідно. </a:t>
            </a: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2D05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Дійсні витрати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це витрати, що виникають внаслідок сплати грошей. </a:t>
            </a: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Альтернативні витрати 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максимальна вигода, що втрачається, коли вибір одного напряму дії вимагає відмовитися від альтернативного рішення.</a:t>
            </a: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</a:pP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Shape 18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alatino Linotype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Приклад визначення релевантних витрат при прийнятті альтернативного рішення</a:t>
            </a:r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457200" y="990600"/>
            <a:ext cx="8229600" cy="51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Підприємство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вирішує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питання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стосовно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придбання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взяття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оренду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сільськогосподарської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техніки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Мета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–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визначити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величину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релевантних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витрат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Умова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Площа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обробітку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ґрунту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– 200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га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 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8</a:t>
            </a:fld>
            <a:endParaRPr/>
          </a:p>
        </p:txBody>
      </p:sp>
      <p:graphicFrame>
        <p:nvGraphicFramePr>
          <p:cNvPr id="191" name="Shape 191"/>
          <p:cNvGraphicFramePr/>
          <p:nvPr/>
        </p:nvGraphicFramePr>
        <p:xfrm>
          <a:off x="609600" y="1981200"/>
          <a:ext cx="7772400" cy="4065550"/>
        </p:xfrm>
        <a:graphic>
          <a:graphicData uri="http://schemas.openxmlformats.org/drawingml/2006/table">
            <a:tbl>
              <a:tblPr>
                <a:noFill/>
                <a:tableStyleId>{E33C6B6A-7154-42DA-BF83-05F527D6EB52}</a:tableStyleId>
              </a:tblPr>
              <a:tblGrid>
                <a:gridCol w="2590800"/>
                <a:gridCol w="2590800"/>
                <a:gridCol w="2590800"/>
              </a:tblGrid>
              <a:tr h="327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Витрати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За умови придбання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За умови оренди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Вартість техніки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 250 000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Орендна плата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200 грн. * 1 га обробітку ґрунту = 200*200 = 40 000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Оплата праці тракториста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2 500 грн. за обробіток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2 500 грн. за обробіток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ПММ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Амортизація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250 000 грн./10 років = 25 000 грн. / 12 міс. = 2 083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Ремонт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5% від вартості на рік  (12 500 грн.)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Разом витрат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268 083 грн. (витрат у собівартості – 18 083 грн.)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43 500 грн. – у складі собівартості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Дохід від оренди техніки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150 грн. * 1 га. * 150 га. = 22 500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Найпоширенішими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є </a:t>
            </a: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щодо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dirty="0">
              <a:solidFill>
                <a:srgbClr val="0070C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спеціального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замовлення</a:t>
            </a:r>
            <a:r>
              <a:rPr lang="en-US" sz="2400" b="0" i="0" u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розширення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скорочення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діяльності</a:t>
            </a:r>
            <a:r>
              <a:rPr lang="en-US" sz="2400" b="0" i="0" u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виготовлення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напівфабрикатів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власному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виробництві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придбання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стороні</a:t>
            </a:r>
            <a:r>
              <a:rPr lang="en-US" sz="2400" b="0" i="0" u="none" dirty="0" smtClean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 smtClean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методу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визначення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ціни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послуги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).</a:t>
            </a:r>
            <a:endParaRPr dirty="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7" name="Shape 1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125" y="533400"/>
            <a:ext cx="8413750" cy="94456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Office PowerPoint</Application>
  <PresentationFormat>Экран (4:3)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Times New Roman</vt:lpstr>
      <vt:lpstr>Palatino Linotype</vt:lpstr>
      <vt:lpstr>Century Gothic</vt:lpstr>
      <vt:lpstr>Tahoma</vt:lpstr>
      <vt:lpstr>Courier New</vt:lpstr>
      <vt:lpstr>Исполнительная</vt:lpstr>
      <vt:lpstr>1_Исполнительная</vt:lpstr>
      <vt:lpstr>ТЕМА:  АНАЛІЗ РЕЛЕВАНТНОСТI ІНФОРМАЦІЇ ДЛЯ ПРИЙНЯТТЯ УПРАВЛІНСЬКИХ РІШЕНЬ</vt:lpstr>
      <vt:lpstr> Питання 1. Релевантність облікової інформації в процесі прийняття управлінських рішень</vt:lpstr>
      <vt:lpstr>Основні завдання (рішення) управління виробництвом </vt:lpstr>
      <vt:lpstr>Етапи процесу підготовки і прийняття рішення: </vt:lpstr>
      <vt:lpstr>Сутність релевантності інформації</vt:lpstr>
      <vt:lpstr>Критерії релевантності інформації: </vt:lpstr>
      <vt:lpstr>Види доходів та витрат в процесі прийняття альтернативних рішень</vt:lpstr>
      <vt:lpstr>Приклад визначення релевантних витрат при прийнятті альтернативного рішення</vt:lpstr>
      <vt:lpstr>Слайд 9</vt:lpstr>
      <vt:lpstr>Слайд 10</vt:lpstr>
      <vt:lpstr>Рішення щодо спеціального замовлення</vt:lpstr>
      <vt:lpstr>Рішення щодо розширення чи скорочення діяльності</vt:lpstr>
      <vt:lpstr>Рішення щодо виготовлення напівфабрикатів у власному виробництві чи придбання їх на стороні </vt:lpstr>
      <vt:lpstr>Рішення щодо ціноутворення </vt:lpstr>
      <vt:lpstr>Сутність обмеження використання ресурсів  </vt:lpstr>
      <vt:lpstr>Класифікація обмежень за кількістю чинників: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АНАЛІЗ РЕЛЕВАНТНОСТI ІНФОРМАЦІЇ ДЛЯ ПРИЙНЯТТЯ УПРАВЛІНСЬКИХ РІШЕНЬ</dc:title>
  <cp:lastModifiedBy>Лена</cp:lastModifiedBy>
  <cp:revision>3</cp:revision>
  <dcterms:modified xsi:type="dcterms:W3CDTF">2020-12-07T18:18:55Z</dcterms:modified>
</cp:coreProperties>
</file>