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3" r:id="rId3"/>
    <p:sldId id="304" r:id="rId4"/>
    <p:sldId id="339"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40" r:id="rId28"/>
    <p:sldId id="327" r:id="rId29"/>
    <p:sldId id="341" r:id="rId30"/>
    <p:sldId id="342" r:id="rId31"/>
    <p:sldId id="328" r:id="rId32"/>
    <p:sldId id="343" r:id="rId33"/>
    <p:sldId id="344" r:id="rId34"/>
    <p:sldId id="329" r:id="rId35"/>
    <p:sldId id="330" r:id="rId36"/>
    <p:sldId id="345" r:id="rId37"/>
    <p:sldId id="346" r:id="rId38"/>
    <p:sldId id="331" r:id="rId39"/>
    <p:sldId id="332" r:id="rId40"/>
    <p:sldId id="333" r:id="rId41"/>
    <p:sldId id="347" r:id="rId42"/>
    <p:sldId id="348" r:id="rId43"/>
    <p:sldId id="349" r:id="rId44"/>
    <p:sldId id="350" r:id="rId45"/>
    <p:sldId id="351" r:id="rId46"/>
    <p:sldId id="337" r:id="rId47"/>
    <p:sldId id="275" r:id="rId4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p:cViewPr varScale="1">
        <p:scale>
          <a:sx n="113" d="100"/>
          <a:sy n="113"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29.04.2022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200699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29.04.2022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371829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uk-U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29.04.2022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31321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29.04.2022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196219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uk-U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099E58-60E9-4BD5-9D41-48ABF1CEEE1F}" type="datetimeFigureOut">
              <a:rPr lang="uk-UA" smtClean="0"/>
              <a:t>29.04.2022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71390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Date Placeholder 4"/>
          <p:cNvSpPr>
            <a:spLocks noGrp="1"/>
          </p:cNvSpPr>
          <p:nvPr>
            <p:ph type="dt" sz="half" idx="10"/>
          </p:nvPr>
        </p:nvSpPr>
        <p:spPr/>
        <p:txBody>
          <a:bodyPr/>
          <a:lstStyle/>
          <a:p>
            <a:fld id="{6B099E58-60E9-4BD5-9D41-48ABF1CEEE1F}" type="datetimeFigureOut">
              <a:rPr lang="uk-UA" smtClean="0"/>
              <a:t>29.04.2022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437078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uk-U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7" name="Date Placeholder 6"/>
          <p:cNvSpPr>
            <a:spLocks noGrp="1"/>
          </p:cNvSpPr>
          <p:nvPr>
            <p:ph type="dt" sz="half" idx="10"/>
          </p:nvPr>
        </p:nvSpPr>
        <p:spPr/>
        <p:txBody>
          <a:bodyPr/>
          <a:lstStyle/>
          <a:p>
            <a:fld id="{6B099E58-60E9-4BD5-9D41-48ABF1CEEE1F}" type="datetimeFigureOut">
              <a:rPr lang="uk-UA" smtClean="0"/>
              <a:t>29.04.2022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343421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Date Placeholder 2"/>
          <p:cNvSpPr>
            <a:spLocks noGrp="1"/>
          </p:cNvSpPr>
          <p:nvPr>
            <p:ph type="dt" sz="half" idx="10"/>
          </p:nvPr>
        </p:nvSpPr>
        <p:spPr/>
        <p:txBody>
          <a:bodyPr/>
          <a:lstStyle/>
          <a:p>
            <a:fld id="{6B099E58-60E9-4BD5-9D41-48ABF1CEEE1F}" type="datetimeFigureOut">
              <a:rPr lang="uk-UA" smtClean="0"/>
              <a:t>29.04.2022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175621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99E58-60E9-4BD5-9D41-48ABF1CEEE1F}" type="datetimeFigureOut">
              <a:rPr lang="uk-UA" smtClean="0"/>
              <a:t>29.04.2022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19171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uk-U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099E58-60E9-4BD5-9D41-48ABF1CEEE1F}" type="datetimeFigureOut">
              <a:rPr lang="uk-UA" smtClean="0"/>
              <a:t>29.04.2022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7830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uk-U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099E58-60E9-4BD5-9D41-48ABF1CEEE1F}" type="datetimeFigureOut">
              <a:rPr lang="uk-UA" smtClean="0"/>
              <a:t>29.04.2022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410325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uk-U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99E58-60E9-4BD5-9D41-48ABF1CEEE1F}" type="datetimeFigureOut">
              <a:rPr lang="uk-UA" smtClean="0"/>
              <a:t>29.04.2022</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F851B-24BB-4ABA-8176-D74B9C8D53F6}" type="slidenum">
              <a:rPr lang="uk-UA" smtClean="0"/>
              <a:t>‹#›</a:t>
            </a:fld>
            <a:endParaRPr lang="uk-UA"/>
          </a:p>
        </p:txBody>
      </p:sp>
    </p:spTree>
    <p:extLst>
      <p:ext uri="{BB962C8B-B14F-4D97-AF65-F5344CB8AC3E}">
        <p14:creationId xmlns:p14="http://schemas.microsoft.com/office/powerpoint/2010/main" val="1279271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3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2.xml"/><Relationship Id="rId5" Type="http://schemas.openxmlformats.org/officeDocument/2006/relationships/image" Target="../media/image76.jpg"/><Relationship Id="rId4" Type="http://schemas.openxmlformats.org/officeDocument/2006/relationships/image" Target="../media/image75.jpg"/></Relationships>
</file>

<file path=ppt/slides/_rels/slide37.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jpg"/></Relationships>
</file>

<file path=ppt/slides/_rels/slide3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8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86.jpg"/><Relationship Id="rId1" Type="http://schemas.openxmlformats.org/officeDocument/2006/relationships/slideLayout" Target="../slideLayouts/slideLayout2.xml"/><Relationship Id="rId4" Type="http://schemas.openxmlformats.org/officeDocument/2006/relationships/image" Target="../media/image88.jpg"/></Relationships>
</file>

<file path=ppt/slides/_rels/slide4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45.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6427" y="2570918"/>
            <a:ext cx="9144000" cy="2387600"/>
          </a:xfrm>
        </p:spPr>
        <p:txBody>
          <a:bodyPr/>
          <a:lstStyle/>
          <a:p>
            <a:r>
              <a:rPr lang="uk-UA" b="1" dirty="0" smtClean="0"/>
              <a:t>Лекція 4</a:t>
            </a:r>
            <a:endParaRPr lang="uk-UA"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686" y="506994"/>
            <a:ext cx="7846336" cy="1912544"/>
          </a:xfrm>
          <a:prstGeom prst="rect">
            <a:avLst/>
          </a:prstGeom>
        </p:spPr>
      </p:pic>
    </p:spTree>
    <p:extLst>
      <p:ext uri="{BB962C8B-B14F-4D97-AF65-F5344CB8AC3E}">
        <p14:creationId xmlns:p14="http://schemas.microsoft.com/office/powerpoint/2010/main" val="1598165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733" y="165897"/>
            <a:ext cx="11921067" cy="6292158"/>
          </a:xfrm>
        </p:spPr>
        <p:txBody>
          <a:bodyPr>
            <a:normAutofit lnSpcReduction="10000"/>
          </a:bodyPr>
          <a:lstStyle/>
          <a:p>
            <a:pPr marL="0" indent="0" algn="ctr">
              <a:buNone/>
            </a:pPr>
            <a:r>
              <a:rPr lang="uk-UA" sz="1600" b="1" dirty="0" smtClean="0"/>
              <a:t>Анонси стану каналу (LSA) </a:t>
            </a:r>
          </a:p>
          <a:p>
            <a:pPr marL="0" indent="0">
              <a:buNone/>
            </a:pPr>
            <a:r>
              <a:rPr lang="uk-UA" sz="1600" dirty="0" smtClean="0"/>
              <a:t>OSPF використовує алгоритм, що базується на стані каналу для підрахунку найкоротшого шляху до всіх відомих призначень. </a:t>
            </a:r>
          </a:p>
          <a:p>
            <a:r>
              <a:rPr lang="uk-UA" sz="1600" dirty="0" smtClean="0"/>
              <a:t>Маршрутизатор генерує </a:t>
            </a:r>
            <a:r>
              <a:rPr lang="en-US" sz="1600" dirty="0" smtClean="0"/>
              <a:t>LSA </a:t>
            </a:r>
            <a:r>
              <a:rPr lang="uk-UA" sz="1600" dirty="0" smtClean="0"/>
              <a:t>під час ініціалізації або у зв'язку зі зміною маршрутної інформації. </a:t>
            </a:r>
            <a:r>
              <a:rPr lang="en-US" sz="1600" dirty="0" smtClean="0"/>
              <a:t>LSA</a:t>
            </a:r>
            <a:r>
              <a:rPr lang="uk-UA" sz="1600" dirty="0" smtClean="0"/>
              <a:t> є сукупністю всіх станів каналів маршрутизатора. </a:t>
            </a:r>
          </a:p>
          <a:p>
            <a:r>
              <a:rPr lang="uk-UA" sz="1600" dirty="0" smtClean="0"/>
              <a:t>Усі маршрутизатори розсилають </a:t>
            </a:r>
            <a:r>
              <a:rPr lang="en-US" sz="1600" dirty="0" smtClean="0"/>
              <a:t>LSA </a:t>
            </a:r>
            <a:r>
              <a:rPr lang="uk-UA" sz="1600" dirty="0" smtClean="0"/>
              <a:t>своїм сусідам. Кожен маршрутизатор отримує </a:t>
            </a:r>
            <a:r>
              <a:rPr lang="en-US" sz="1600" dirty="0" smtClean="0"/>
              <a:t>LSA</a:t>
            </a:r>
            <a:r>
              <a:rPr lang="uk-UA" sz="1600" dirty="0" smtClean="0"/>
              <a:t>, зберігає його копію в </a:t>
            </a:r>
            <a:r>
              <a:rPr lang="en-US" sz="1600" dirty="0" smtClean="0"/>
              <a:t>LSDB </a:t>
            </a:r>
            <a:r>
              <a:rPr lang="uk-UA" sz="1600" dirty="0" smtClean="0"/>
              <a:t>і потім розсилає оновлення іншим маршрутизаторам. </a:t>
            </a:r>
          </a:p>
          <a:p>
            <a:r>
              <a:rPr lang="uk-UA" sz="1600" dirty="0" smtClean="0"/>
              <a:t>Маршрутизатор обчислює дерево найкоротшого шляху (SPT) до всіх відомих призначень після завершення поповнення бази даних. </a:t>
            </a:r>
          </a:p>
          <a:p>
            <a:pPr marL="0" indent="0">
              <a:buNone/>
            </a:pPr>
            <a:endParaRPr lang="uk-UA" sz="1600" dirty="0" smtClean="0"/>
          </a:p>
          <a:p>
            <a:pPr marL="0" indent="0">
              <a:buNone/>
            </a:pPr>
            <a:r>
              <a:rPr lang="uk-UA" sz="1600" dirty="0" smtClean="0"/>
              <a:t>Лавинне розсилання проводиться за допомогою багатоадресної IP-адреси 224.0.0.5 (AllSPFRouters). Тип мережі визначає, яким чином проводиться подальше розсилання LSA.</a:t>
            </a:r>
          </a:p>
          <a:p>
            <a:pPr marL="0" indent="0">
              <a:buNone/>
            </a:pPr>
            <a:endParaRPr lang="uk-UA" sz="1600" b="1" dirty="0" smtClean="0"/>
          </a:p>
          <a:p>
            <a:pPr marL="0" indent="0">
              <a:buNone/>
            </a:pPr>
            <a:r>
              <a:rPr lang="uk-UA" sz="1600" b="1" dirty="0" smtClean="0"/>
              <a:t>Тип мережі                                                              Багатоадресна IP адреса </a:t>
            </a:r>
          </a:p>
          <a:p>
            <a:pPr marL="0" indent="0">
              <a:buNone/>
            </a:pPr>
            <a:r>
              <a:rPr lang="uk-UA" sz="1600" b="1" dirty="0" smtClean="0"/>
              <a:t>точка-точка (point-to-point)                               </a:t>
            </a:r>
            <a:r>
              <a:rPr lang="uk-UA" sz="1600" dirty="0" smtClean="0"/>
              <a:t>224.0.0.5 (AllSPFRouters) </a:t>
            </a:r>
          </a:p>
          <a:p>
            <a:pPr marL="0" indent="0">
              <a:buNone/>
            </a:pPr>
            <a:r>
              <a:rPr lang="uk-UA" sz="1600" b="1" dirty="0" smtClean="0"/>
              <a:t>широкомовна (broadcast)                                  </a:t>
            </a:r>
            <a:r>
              <a:rPr lang="uk-UA" sz="1600" dirty="0" smtClean="0"/>
              <a:t>224.0.0.6 (AllDR) </a:t>
            </a:r>
          </a:p>
          <a:p>
            <a:pPr marL="0" indent="0">
              <a:buNone/>
            </a:pPr>
            <a:r>
              <a:rPr lang="uk-UA" sz="1600" b="1" dirty="0" smtClean="0"/>
              <a:t>точка-багатоточка (point-to-multipoint)</a:t>
            </a:r>
          </a:p>
          <a:p>
            <a:pPr marL="0" indent="0">
              <a:buNone/>
            </a:pPr>
            <a:endParaRPr lang="uk-UA" sz="1600" b="1" dirty="0"/>
          </a:p>
          <a:p>
            <a:pPr marL="0" indent="0">
              <a:buNone/>
            </a:pPr>
            <a:endParaRPr lang="uk-UA" sz="1600" dirty="0" smtClean="0"/>
          </a:p>
          <a:p>
            <a:pPr marL="0" indent="0">
              <a:buNone/>
            </a:pPr>
            <a:r>
              <a:rPr lang="uk-UA" sz="1600" dirty="0" smtClean="0"/>
              <a:t>Після того, як лавинне розсилання оновлень LSA здійснено, кожен одержувач повинен повідомити про отримання оновлення та підтвердити це. Перевірка здійснюється за допомогою послідовностей, контрольних сум та старіння даних, що містяться в пакетах оновлень LSA. Інформація використовується для того, щоб гарантувати, що маршрутизатор має останню копію бази даних станів каналів. </a:t>
            </a:r>
          </a:p>
          <a:p>
            <a:pPr marL="0" indent="0">
              <a:buNone/>
            </a:pPr>
            <a:r>
              <a:rPr lang="uk-UA" sz="1600" dirty="0" smtClean="0"/>
              <a:t>Після підтвердження використовується алгоритм Дейкстри знаходження найкоротшого шляху.</a:t>
            </a:r>
            <a:endParaRPr lang="uk-UA" sz="1600" dirty="0"/>
          </a:p>
        </p:txBody>
      </p:sp>
      <p:sp>
        <p:nvSpPr>
          <p:cNvPr id="2" name="Rectangle 1"/>
          <p:cNvSpPr/>
          <p:nvPr/>
        </p:nvSpPr>
        <p:spPr>
          <a:xfrm>
            <a:off x="4047067" y="4288135"/>
            <a:ext cx="6096000" cy="584775"/>
          </a:xfrm>
          <a:prstGeom prst="rect">
            <a:avLst/>
          </a:prstGeom>
        </p:spPr>
        <p:txBody>
          <a:bodyPr>
            <a:spAutoFit/>
          </a:bodyPr>
          <a:lstStyle/>
          <a:p>
            <a:r>
              <a:rPr lang="uk-UA" sz="1600" dirty="0"/>
              <a:t>Багатоадресна адреса не використовується. Ці мережі використовують одноадресну адресу суміжного маршрутизатора. </a:t>
            </a:r>
          </a:p>
        </p:txBody>
      </p:sp>
    </p:spTree>
    <p:extLst>
      <p:ext uri="{BB962C8B-B14F-4D97-AF65-F5344CB8AC3E}">
        <p14:creationId xmlns:p14="http://schemas.microsoft.com/office/powerpoint/2010/main" val="3038098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fontScale="92500" lnSpcReduction="20000"/>
          </a:bodyPr>
          <a:lstStyle/>
          <a:p>
            <a:pPr marL="0" indent="0" algn="ctr">
              <a:buNone/>
            </a:pPr>
            <a:r>
              <a:rPr lang="uk-UA" sz="1600" b="1" dirty="0" smtClean="0"/>
              <a:t>Виділяють кілька типів </a:t>
            </a:r>
            <a:r>
              <a:rPr lang="en-US" sz="1600" b="1" dirty="0" smtClean="0"/>
              <a:t>LSA</a:t>
            </a:r>
            <a:r>
              <a:rPr lang="uk-UA" sz="1600" b="1" dirty="0" smtClean="0"/>
              <a:t>: </a:t>
            </a:r>
            <a:endParaRPr lang="en-US" sz="1600" b="1" dirty="0" smtClean="0"/>
          </a:p>
          <a:p>
            <a:pPr marL="0" indent="0">
              <a:buNone/>
            </a:pPr>
            <a:endParaRPr lang="uk-UA" sz="1600" dirty="0" smtClean="0"/>
          </a:p>
          <a:p>
            <a:pPr marL="0" indent="0">
              <a:buNone/>
            </a:pPr>
            <a:r>
              <a:rPr lang="uk-UA" sz="1600" b="1" dirty="0" smtClean="0"/>
              <a:t>LSA </a:t>
            </a:r>
            <a:r>
              <a:rPr lang="uk-UA" sz="1600" b="1" dirty="0"/>
              <a:t>type 1 </a:t>
            </a:r>
            <a:r>
              <a:rPr lang="uk-UA" sz="1600" dirty="0"/>
              <a:t>- Router Link (RL) описує стан всіх інтерфейсів маршрутизатора всередині певної області. Анонси генеруються усіма маршрутизаторами. </a:t>
            </a:r>
            <a:endParaRPr lang="en-US" sz="1600" dirty="0" smtClean="0"/>
          </a:p>
          <a:p>
            <a:pPr marL="0" indent="0">
              <a:buNone/>
            </a:pPr>
            <a:endParaRPr lang="uk-UA" sz="1600" dirty="0" smtClean="0"/>
          </a:p>
          <a:p>
            <a:pPr marL="0" indent="0">
              <a:buNone/>
            </a:pPr>
            <a:r>
              <a:rPr lang="uk-UA" sz="1600" b="1" dirty="0" smtClean="0"/>
              <a:t>LSA </a:t>
            </a:r>
            <a:r>
              <a:rPr lang="uk-UA" sz="1600" b="1" dirty="0"/>
              <a:t>type 2 </a:t>
            </a:r>
            <a:r>
              <a:rPr lang="uk-UA" sz="1600" dirty="0"/>
              <a:t>- Network Link (NL) описує маршрутизатори, з'єднані з конкретним сегментом. Пакети NL генеруються лише DR маршрутизаторами. </a:t>
            </a:r>
            <a:endParaRPr lang="en-US" sz="1600" dirty="0" smtClean="0"/>
          </a:p>
          <a:p>
            <a:pPr marL="0" indent="0">
              <a:buNone/>
            </a:pPr>
            <a:endParaRPr lang="uk-UA" sz="1600" dirty="0" smtClean="0"/>
          </a:p>
          <a:p>
            <a:pPr marL="0" indent="0">
              <a:buNone/>
            </a:pPr>
            <a:r>
              <a:rPr lang="uk-UA" sz="1600" b="1" dirty="0" smtClean="0"/>
              <a:t>LSA </a:t>
            </a:r>
            <a:r>
              <a:rPr lang="uk-UA" sz="1600" b="1" dirty="0"/>
              <a:t>type 3 </a:t>
            </a:r>
            <a:r>
              <a:rPr lang="uk-UA" sz="1600" dirty="0"/>
              <a:t>- Network Summary Link (SL), генеруються граничними маршрутизаторами області (Area Border Routers), містить підмережі та вартості, але виключає дані про топологію підмереж області при передачі в іншу область через ABR. Ці LSA призначені зв'язку між областями</a:t>
            </a:r>
            <a:r>
              <a:rPr lang="uk-UA" sz="1600" dirty="0" smtClean="0"/>
              <a:t>.</a:t>
            </a:r>
            <a:endParaRPr lang="en-US" sz="1600" dirty="0" smtClean="0"/>
          </a:p>
          <a:p>
            <a:pPr marL="0" indent="0">
              <a:buNone/>
            </a:pPr>
            <a:endParaRPr lang="uk-UA" sz="1600" dirty="0" smtClean="0"/>
          </a:p>
          <a:p>
            <a:pPr marL="0" indent="0">
              <a:buNone/>
            </a:pPr>
            <a:r>
              <a:rPr lang="uk-UA" sz="1600" b="1" dirty="0" smtClean="0"/>
              <a:t>LSA </a:t>
            </a:r>
            <a:r>
              <a:rPr lang="uk-UA" sz="1600" b="1" dirty="0"/>
              <a:t>type 4 </a:t>
            </a:r>
            <a:r>
              <a:rPr lang="uk-UA" sz="1600" dirty="0"/>
              <a:t>- ASBR Summary Link, цей тип аналогічний type3, але посилається ASBR при перетині кордону AS. </a:t>
            </a:r>
            <a:endParaRPr lang="en-US" sz="1600" dirty="0" smtClean="0"/>
          </a:p>
          <a:p>
            <a:pPr marL="0" indent="0">
              <a:buNone/>
            </a:pPr>
            <a:endParaRPr lang="uk-UA" sz="1600" dirty="0" smtClean="0"/>
          </a:p>
          <a:p>
            <a:pPr marL="0" indent="0">
              <a:buNone/>
            </a:pPr>
            <a:r>
              <a:rPr lang="uk-UA" sz="1600" b="1" dirty="0" smtClean="0"/>
              <a:t>LSA </a:t>
            </a:r>
            <a:r>
              <a:rPr lang="uk-UA" sz="1600" b="1" dirty="0"/>
              <a:t>type 5 </a:t>
            </a:r>
            <a:r>
              <a:rPr lang="uk-UA" sz="1600" dirty="0"/>
              <a:t>- External Link (EL), цей тип генерує ASBR та описує маршрути до призначень за межами AS. </a:t>
            </a:r>
            <a:endParaRPr lang="en-US" sz="1600" dirty="0" smtClean="0"/>
          </a:p>
          <a:p>
            <a:pPr marL="0" indent="0">
              <a:buNone/>
            </a:pPr>
            <a:endParaRPr lang="uk-UA" sz="1600" dirty="0" smtClean="0"/>
          </a:p>
          <a:p>
            <a:pPr marL="0" indent="0">
              <a:buNone/>
            </a:pPr>
            <a:r>
              <a:rPr lang="uk-UA" sz="1600" b="1" dirty="0" smtClean="0"/>
              <a:t>LSA </a:t>
            </a:r>
            <a:r>
              <a:rPr lang="uk-UA" sz="1600" b="1" dirty="0"/>
              <a:t>type 6 </a:t>
            </a:r>
            <a:r>
              <a:rPr lang="uk-UA" sz="1600" dirty="0"/>
              <a:t>- Членство у Групі (Group Membership) </a:t>
            </a:r>
            <a:endParaRPr lang="en-US" sz="1600" dirty="0" smtClean="0"/>
          </a:p>
          <a:p>
            <a:pPr marL="0" indent="0">
              <a:buNone/>
            </a:pPr>
            <a:endParaRPr lang="uk-UA" sz="1600" dirty="0" smtClean="0"/>
          </a:p>
          <a:p>
            <a:pPr marL="0" indent="0">
              <a:buNone/>
            </a:pPr>
            <a:r>
              <a:rPr lang="uk-UA" sz="1600" b="1" dirty="0" smtClean="0"/>
              <a:t>LSA </a:t>
            </a:r>
            <a:r>
              <a:rPr lang="uk-UA" sz="1600" b="1" dirty="0"/>
              <a:t>type 7 </a:t>
            </a:r>
            <a:r>
              <a:rPr lang="uk-UA" sz="1600" dirty="0"/>
              <a:t>- тип оголошення про стан зовнішніх каналів автономної системи в зоні NSSA (not-so-stubby area) </a:t>
            </a:r>
            <a:endParaRPr lang="en-US" sz="1600" dirty="0" smtClean="0"/>
          </a:p>
          <a:p>
            <a:pPr marL="0" indent="0">
              <a:buNone/>
            </a:pPr>
            <a:endParaRPr lang="uk-UA" sz="1600" dirty="0" smtClean="0"/>
          </a:p>
          <a:p>
            <a:pPr marL="0" indent="0">
              <a:buNone/>
            </a:pPr>
            <a:r>
              <a:rPr lang="uk-UA" sz="1600" b="1" dirty="0" smtClean="0"/>
              <a:t>LSA </a:t>
            </a:r>
            <a:r>
              <a:rPr lang="uk-UA" sz="1600" b="1" dirty="0"/>
              <a:t>type 8 </a:t>
            </a:r>
            <a:r>
              <a:rPr lang="uk-UA" sz="1600" dirty="0"/>
              <a:t>– Зовнішній Атрибут (External Attribute) </a:t>
            </a:r>
            <a:endParaRPr lang="en-US" sz="1600" dirty="0" smtClean="0"/>
          </a:p>
          <a:p>
            <a:pPr marL="0" indent="0">
              <a:buNone/>
            </a:pPr>
            <a:endParaRPr lang="uk-UA" sz="1600" dirty="0" smtClean="0"/>
          </a:p>
          <a:p>
            <a:pPr marL="0" indent="0">
              <a:buNone/>
            </a:pPr>
            <a:r>
              <a:rPr lang="uk-UA" sz="1600" b="1" dirty="0" smtClean="0"/>
              <a:t>LSA </a:t>
            </a:r>
            <a:r>
              <a:rPr lang="uk-UA" sz="1600" b="1" dirty="0"/>
              <a:t>type 9 to 11 </a:t>
            </a:r>
            <a:r>
              <a:rPr lang="uk-UA" sz="1600" dirty="0"/>
              <a:t>– невизначені LSA, зарезервовані для подальшого розвитку.</a:t>
            </a:r>
          </a:p>
        </p:txBody>
      </p:sp>
    </p:spTree>
    <p:extLst>
      <p:ext uri="{BB962C8B-B14F-4D97-AF65-F5344CB8AC3E}">
        <p14:creationId xmlns:p14="http://schemas.microsoft.com/office/powerpoint/2010/main" val="3417602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Алгоритм обчислення найкоротшого шляху </a:t>
            </a:r>
            <a:endParaRPr lang="uk-UA" sz="1600" b="1" dirty="0" smtClean="0"/>
          </a:p>
          <a:p>
            <a:pPr marL="0" indent="0">
              <a:buNone/>
            </a:pPr>
            <a:endParaRPr lang="en-US" sz="1600" dirty="0" smtClean="0"/>
          </a:p>
          <a:p>
            <a:pPr marL="0" indent="0">
              <a:buNone/>
            </a:pPr>
            <a:r>
              <a:rPr lang="uk-UA" sz="1600" dirty="0" smtClean="0"/>
              <a:t>Найкоротший </a:t>
            </a:r>
            <a:r>
              <a:rPr lang="uk-UA" sz="1600" dirty="0"/>
              <a:t>шлях визначається, використовуючи алгоритм Дейкстри. Алгоритм поміщає маршрутизатор на вершину дерева та обчислює найкоротший шлях до кожного призначення на основі сукупної вартості, необхідної для досягнення призначення. Кожен маршрутизатор обчислює власне дерево, навіть якщо всі маршрутизатори використовують ту саму базу даних станів каналів. </a:t>
            </a:r>
            <a:endParaRPr lang="uk-UA" sz="1600" dirty="0" smtClean="0"/>
          </a:p>
          <a:p>
            <a:pPr marL="0" indent="0">
              <a:buNone/>
            </a:pPr>
            <a:endParaRPr lang="en-US" sz="1600" b="1" dirty="0" smtClean="0"/>
          </a:p>
          <a:p>
            <a:pPr marL="0" indent="0">
              <a:buNone/>
            </a:pPr>
            <a:r>
              <a:rPr lang="uk-UA" sz="1600" b="1" dirty="0" smtClean="0"/>
              <a:t>Метрики </a:t>
            </a:r>
            <a:r>
              <a:rPr lang="uk-UA" sz="1600" b="1" dirty="0"/>
              <a:t>OSPF </a:t>
            </a:r>
            <a:endParaRPr lang="uk-UA" sz="1600" b="1" dirty="0" smtClean="0"/>
          </a:p>
          <a:p>
            <a:pPr marL="0" indent="0">
              <a:buNone/>
            </a:pPr>
            <a:r>
              <a:rPr lang="uk-UA" sz="1600" dirty="0" smtClean="0"/>
              <a:t>Вартість </a:t>
            </a:r>
            <a:r>
              <a:rPr lang="uk-UA" sz="1600" dirty="0"/>
              <a:t>(або метрика) OSPF інтерфейсу використовується для того, щоб визначити витрати, які потрібні для відправлення пакетів через певний інтерфейс. Кожному інтерфейсу надається вартість 10 за замовчуванням</a:t>
            </a:r>
            <a:r>
              <a:rPr lang="uk-UA" sz="1600" dirty="0" smtClean="0"/>
              <a:t>.</a:t>
            </a:r>
            <a:endParaRPr lang="en-US" sz="1600" dirty="0" smtClean="0"/>
          </a:p>
          <a:p>
            <a:pPr marL="0" indent="0">
              <a:buNone/>
            </a:pPr>
            <a:r>
              <a:rPr lang="uk-UA" sz="1600" dirty="0" smtClean="0"/>
              <a:t> </a:t>
            </a:r>
            <a:r>
              <a:rPr lang="uk-UA" sz="1600" dirty="0"/>
              <a:t>Значення може бути змінено в меню конфігурації протоколу ospf, наприклад, щоб додати інтерфейс ether2 з вартістю 100</a:t>
            </a:r>
            <a:r>
              <a:rPr lang="uk-UA" sz="1600" dirty="0" smtClean="0"/>
              <a:t>:</a:t>
            </a:r>
          </a:p>
          <a:p>
            <a:pPr marL="0" indent="0">
              <a:buNone/>
            </a:pPr>
            <a:endParaRPr lang="uk-UA" sz="1600" dirty="0"/>
          </a:p>
          <a:p>
            <a:pPr marL="0" indent="0">
              <a:buNone/>
            </a:pPr>
            <a:endParaRPr lang="uk-UA" sz="1600" dirty="0" smtClean="0"/>
          </a:p>
          <a:p>
            <a:pPr marL="0" indent="0">
              <a:buNone/>
            </a:pPr>
            <a:endParaRPr lang="en-US" sz="1600" dirty="0" smtClean="0"/>
          </a:p>
          <a:p>
            <a:pPr marL="0" indent="0">
              <a:buNone/>
            </a:pPr>
            <a:r>
              <a:rPr lang="uk-UA" sz="1600" dirty="0" smtClean="0"/>
              <a:t>Вартість інтерфейсу на маршрутизаторах Cisco обернено пропорційна пропускній спроможності цього інтерфейсу. Велика пропускна спроможність означає меншу вартість. Якщо потрібно задати аналогічні ціни в RouterOS, використовуйте таку формулу: </a:t>
            </a:r>
          </a:p>
          <a:p>
            <a:pPr marL="0" indent="0">
              <a:buNone/>
            </a:pPr>
            <a:r>
              <a:rPr lang="uk-UA" sz="1600" dirty="0" smtClean="0"/>
              <a:t>Вартість </a:t>
            </a:r>
            <a:r>
              <a:rPr lang="uk-UA" sz="1600" dirty="0"/>
              <a:t>= </a:t>
            </a:r>
            <a:r>
              <a:rPr lang="uk-UA" sz="1600" dirty="0" smtClean="0"/>
              <a:t>100</a:t>
            </a:r>
            <a:r>
              <a:rPr lang="en-US" sz="1600" dirty="0" smtClean="0"/>
              <a:t>.</a:t>
            </a:r>
            <a:r>
              <a:rPr lang="uk-UA" sz="1600" dirty="0" smtClean="0"/>
              <a:t>000</a:t>
            </a:r>
            <a:r>
              <a:rPr lang="en-US" sz="1600" dirty="0"/>
              <a:t>.</a:t>
            </a:r>
            <a:r>
              <a:rPr lang="uk-UA" sz="1600" dirty="0" smtClean="0"/>
              <a:t>000/пропускна </a:t>
            </a:r>
            <a:r>
              <a:rPr lang="uk-UA" sz="1600" dirty="0"/>
              <a:t>спроможність у біт за секунду</a:t>
            </a:r>
            <a:r>
              <a:rPr lang="uk-UA" sz="1600" dirty="0" smtClean="0"/>
              <a:t>.</a:t>
            </a:r>
          </a:p>
          <a:p>
            <a:pPr marL="0" indent="0">
              <a:buNone/>
            </a:pPr>
            <a:endParaRPr lang="uk-UA" sz="1600" dirty="0"/>
          </a:p>
        </p:txBody>
      </p:sp>
      <p:sp>
        <p:nvSpPr>
          <p:cNvPr id="2" name="Rectangle 1"/>
          <p:cNvSpPr>
            <a:spLocks noChangeArrowheads="1"/>
          </p:cNvSpPr>
          <p:nvPr/>
        </p:nvSpPr>
        <p:spPr bwMode="auto">
          <a:xfrm>
            <a:off x="491485" y="3430509"/>
            <a:ext cx="4799904" cy="338554"/>
          </a:xfrm>
          <a:prstGeom prst="rect">
            <a:avLst/>
          </a:prstGeom>
          <a:solidFill>
            <a:schemeClr val="accent4">
              <a:lumMod val="20000"/>
              <a:lumOff val="8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/routing ospf interface add interface=ether2 cost=100 </a:t>
            </a:r>
          </a:p>
        </p:txBody>
      </p:sp>
    </p:spTree>
    <p:extLst>
      <p:ext uri="{BB962C8B-B14F-4D97-AF65-F5344CB8AC3E}">
        <p14:creationId xmlns:p14="http://schemas.microsoft.com/office/powerpoint/2010/main" val="1189616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Обчислення SPT </a:t>
            </a:r>
            <a:endParaRPr lang="uk-UA" sz="1600" b="1" dirty="0" smtClean="0"/>
          </a:p>
          <a:p>
            <a:pPr marL="0" indent="0">
              <a:buNone/>
            </a:pPr>
            <a:r>
              <a:rPr lang="uk-UA" sz="1600" dirty="0" smtClean="0"/>
              <a:t>Припустимо</a:t>
            </a:r>
            <a:r>
              <a:rPr lang="uk-UA" sz="1600" dirty="0"/>
              <a:t>, ми маємо таку мережу:</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582" y="1028764"/>
            <a:ext cx="3440502" cy="3440502"/>
          </a:xfrm>
          <a:prstGeom prst="rect">
            <a:avLst/>
          </a:prstGeom>
        </p:spPr>
      </p:pic>
      <p:sp>
        <p:nvSpPr>
          <p:cNvPr id="4" name="Rectangle 3"/>
          <p:cNvSpPr/>
          <p:nvPr/>
        </p:nvSpPr>
        <p:spPr>
          <a:xfrm>
            <a:off x="249762" y="4651581"/>
            <a:ext cx="5203587" cy="1569660"/>
          </a:xfrm>
          <a:prstGeom prst="rect">
            <a:avLst/>
          </a:prstGeom>
        </p:spPr>
        <p:txBody>
          <a:bodyPr wrap="square">
            <a:spAutoFit/>
          </a:bodyPr>
          <a:lstStyle/>
          <a:p>
            <a:r>
              <a:rPr lang="uk-UA" sz="1600" dirty="0"/>
              <a:t>Мережа складається з 4 (чотирьох) маршрутизаторів. Вартість OSPF для вихідних інтерфейсів показана поруч із лінією, що зображує канал. Для того, щоб побудувати дерево найкоротшого шляху для R1 маршрутизатора, ми повинні зробити R1 коренем і обчислити найменші витрати для кожного призначення.</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709" y="845315"/>
            <a:ext cx="3807400" cy="3807400"/>
          </a:xfrm>
          <a:prstGeom prst="rect">
            <a:avLst/>
          </a:prstGeom>
        </p:spPr>
      </p:pic>
      <p:sp>
        <p:nvSpPr>
          <p:cNvPr id="6" name="Rectangle 5"/>
          <p:cNvSpPr/>
          <p:nvPr/>
        </p:nvSpPr>
        <p:spPr>
          <a:xfrm>
            <a:off x="5881734" y="4545500"/>
            <a:ext cx="6096000" cy="2062103"/>
          </a:xfrm>
          <a:prstGeom prst="rect">
            <a:avLst/>
          </a:prstGeom>
        </p:spPr>
        <p:txBody>
          <a:bodyPr>
            <a:spAutoFit/>
          </a:bodyPr>
          <a:lstStyle/>
          <a:p>
            <a:r>
              <a:rPr lang="uk-UA" sz="1600" dirty="0"/>
              <a:t>Після того, як збудовано дерево найкоротшого шляху, маршрутизатор починає будувати відповідну таблицю маршрутизації. Мережі доступні відповідно до вартості, розрахованої в дереві </a:t>
            </a:r>
            <a:endParaRPr lang="uk-UA" sz="1600" dirty="0" smtClean="0"/>
          </a:p>
          <a:p>
            <a:r>
              <a:rPr lang="uk-UA" sz="1600" dirty="0" smtClean="0"/>
              <a:t>Як </a:t>
            </a:r>
            <a:r>
              <a:rPr lang="uk-UA" sz="1600" dirty="0"/>
              <a:t>ви можете бачити </a:t>
            </a:r>
            <a:r>
              <a:rPr lang="uk-UA" sz="1600" dirty="0" smtClean="0"/>
              <a:t>є </a:t>
            </a:r>
            <a:r>
              <a:rPr lang="uk-UA" sz="1600" dirty="0"/>
              <a:t>два шляхи з однаковою вартістю досягнення мережі 172.16.1.0, через маршрутизатор R2 з вартістю 20(10+10) і через маршрутизатори R3, R4 з вартістю 20 (10+6+4). І тут у таблиці маршрутизації будуть розміщені маршрути з однаковою вартістю.</a:t>
            </a:r>
          </a:p>
        </p:txBody>
      </p:sp>
    </p:spTree>
    <p:extLst>
      <p:ext uri="{BB962C8B-B14F-4D97-AF65-F5344CB8AC3E}">
        <p14:creationId xmlns:p14="http://schemas.microsoft.com/office/powerpoint/2010/main" val="3668272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Області (Areas) </a:t>
            </a:r>
            <a:endParaRPr lang="uk-UA" sz="1600" b="1" dirty="0" smtClean="0"/>
          </a:p>
          <a:p>
            <a:pPr marL="0" indent="0">
              <a:buNone/>
            </a:pPr>
            <a:r>
              <a:rPr lang="uk-UA" sz="1600" dirty="0" smtClean="0"/>
              <a:t>OSPF </a:t>
            </a:r>
            <a:r>
              <a:rPr lang="uk-UA" sz="1600" dirty="0"/>
              <a:t>використовує різні типи областей обмеження лавинної розсилки оновлень станів каналів (link-state flooding) через мережу. Лавинне розсилання та обчислення алгоритму Дейкстри на маршрутизаторі обмежено змінами в межах області. Маршрутизатори, що відносяться до кількох областей, називають </a:t>
            </a:r>
            <a:r>
              <a:rPr lang="uk-UA" sz="1600" b="1" dirty="0"/>
              <a:t>граничним маршрутизатором мережі (ABR)</a:t>
            </a:r>
            <a:r>
              <a:rPr lang="uk-UA" sz="1600" dirty="0"/>
              <a:t>. Тому ABR має містити інформацію про всі області, до яких він підключений. Маршрутизатор називають </a:t>
            </a:r>
            <a:r>
              <a:rPr lang="uk-UA" sz="1600" b="1" dirty="0"/>
              <a:t>ASBR граничний маршрутизатор автономної системи</a:t>
            </a:r>
            <a:r>
              <a:rPr lang="uk-UA" sz="1600" dirty="0"/>
              <a:t>, коли він виконує функції шлюзу між OSPF та іншим протоколом маршрутизації. Маршрутизатор називають </a:t>
            </a:r>
            <a:r>
              <a:rPr lang="uk-UA" sz="1600" b="1" dirty="0"/>
              <a:t>внутрішнім маршрутизатором (IR)</a:t>
            </a:r>
            <a:r>
              <a:rPr lang="uk-UA" sz="1600" dirty="0"/>
              <a:t>, коли всі його інтерфейси OSPF відносяться до однієї області.</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51" y="2269067"/>
            <a:ext cx="5397538" cy="4048153"/>
          </a:xfrm>
          <a:prstGeom prst="rect">
            <a:avLst/>
          </a:prstGeom>
        </p:spPr>
      </p:pic>
      <p:sp>
        <p:nvSpPr>
          <p:cNvPr id="4" name="Rectangle 3"/>
          <p:cNvSpPr/>
          <p:nvPr/>
        </p:nvSpPr>
        <p:spPr>
          <a:xfrm>
            <a:off x="6448734" y="2200147"/>
            <a:ext cx="4930094" cy="2800767"/>
          </a:xfrm>
          <a:prstGeom prst="rect">
            <a:avLst/>
          </a:prstGeom>
        </p:spPr>
        <p:txBody>
          <a:bodyPr wrap="square">
            <a:spAutoFit/>
          </a:bodyPr>
          <a:lstStyle/>
          <a:p>
            <a:r>
              <a:rPr lang="uk-UA" sz="1600" dirty="0"/>
              <a:t>OSPF передбачає кілька типів областей: </a:t>
            </a:r>
            <a:endParaRPr lang="en-US" sz="1600" dirty="0" smtClean="0"/>
          </a:p>
          <a:p>
            <a:pPr marL="285750" indent="-285750">
              <a:buFont typeface="Arial" panose="020B0604020202020204" pitchFamily="34" charset="0"/>
              <a:buChar char="•"/>
            </a:pPr>
            <a:r>
              <a:rPr lang="uk-UA" sz="1600" dirty="0" smtClean="0"/>
              <a:t>магістральна </a:t>
            </a:r>
            <a:r>
              <a:rPr lang="uk-UA" sz="1600" dirty="0"/>
              <a:t>область (backbone area), </a:t>
            </a:r>
            <a:endParaRPr lang="en-US" sz="1600" dirty="0" smtClean="0"/>
          </a:p>
          <a:p>
            <a:pPr marL="285750" indent="-285750">
              <a:buFont typeface="Arial" panose="020B0604020202020204" pitchFamily="34" charset="0"/>
              <a:buChar char="•"/>
            </a:pPr>
            <a:r>
              <a:rPr lang="uk-UA" sz="1600" dirty="0" smtClean="0"/>
              <a:t>стандартна </a:t>
            </a:r>
            <a:r>
              <a:rPr lang="uk-UA" sz="1600" dirty="0"/>
              <a:t>область (standard area), </a:t>
            </a:r>
            <a:endParaRPr lang="en-US" sz="1600" dirty="0" smtClean="0"/>
          </a:p>
          <a:p>
            <a:pPr marL="285750" indent="-285750">
              <a:buFont typeface="Arial" panose="020B0604020202020204" pitchFamily="34" charset="0"/>
              <a:buChar char="•"/>
            </a:pPr>
            <a:r>
              <a:rPr lang="uk-UA" sz="1600" dirty="0" smtClean="0"/>
              <a:t>тупикова </a:t>
            </a:r>
            <a:r>
              <a:rPr lang="uk-UA" sz="1600" dirty="0"/>
              <a:t>область (stub area) та </a:t>
            </a:r>
            <a:endParaRPr lang="en-US" sz="1600" dirty="0" smtClean="0"/>
          </a:p>
          <a:p>
            <a:pPr marL="285750" indent="-285750">
              <a:buFont typeface="Arial" panose="020B0604020202020204" pitchFamily="34" charset="0"/>
              <a:buChar char="•"/>
            </a:pPr>
            <a:r>
              <a:rPr lang="uk-UA" sz="1600" dirty="0" smtClean="0"/>
              <a:t>не </a:t>
            </a:r>
            <a:r>
              <a:rPr lang="uk-UA" sz="1600" dirty="0"/>
              <a:t>повністю тупикова область (not-so-stubby area). </a:t>
            </a:r>
            <a:endParaRPr lang="en-US" sz="1600" dirty="0" smtClean="0"/>
          </a:p>
          <a:p>
            <a:endParaRPr lang="en-US" sz="1600" dirty="0"/>
          </a:p>
          <a:p>
            <a:r>
              <a:rPr lang="uk-UA" sz="1600" dirty="0" smtClean="0"/>
              <a:t>Магістральна </a:t>
            </a:r>
            <a:r>
              <a:rPr lang="uk-UA" sz="1600" dirty="0"/>
              <a:t>область є ядром всієї мережі OSPF, всі області з'єднані з магістральною областю. </a:t>
            </a:r>
            <a:endParaRPr lang="en-US" sz="1600" dirty="0" smtClean="0"/>
          </a:p>
          <a:p>
            <a:r>
              <a:rPr lang="uk-UA" sz="1600" dirty="0" smtClean="0"/>
              <a:t>Необхідно завжди починати </a:t>
            </a:r>
            <a:r>
              <a:rPr lang="uk-UA" sz="1600" dirty="0"/>
              <a:t>конфігурацію OSPF з магістральних областей, а потім </a:t>
            </a:r>
            <a:r>
              <a:rPr lang="uk-UA" sz="1600" dirty="0" smtClean="0"/>
              <a:t>розширювати конфігурацію </a:t>
            </a:r>
            <a:r>
              <a:rPr lang="uk-UA" sz="1600" dirty="0"/>
              <a:t>мережі в інші області.</a:t>
            </a:r>
          </a:p>
        </p:txBody>
      </p:sp>
    </p:spTree>
    <p:extLst>
      <p:ext uri="{BB962C8B-B14F-4D97-AF65-F5344CB8AC3E}">
        <p14:creationId xmlns:p14="http://schemas.microsoft.com/office/powerpoint/2010/main" val="108802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smtClean="0"/>
              <a:t>Налаштування конфігурації OSPF</a:t>
            </a:r>
          </a:p>
          <a:p>
            <a:pPr marL="0" indent="0">
              <a:buNone/>
            </a:pPr>
            <a:r>
              <a:rPr lang="uk-UA" sz="1600" dirty="0" smtClean="0"/>
              <a:t>Як налаштувати OSPF мережу, що складається з однієї області. </a:t>
            </a:r>
          </a:p>
          <a:p>
            <a:pPr marL="0" indent="0">
              <a:buNone/>
            </a:pPr>
            <a:r>
              <a:rPr lang="uk-UA" sz="1600" dirty="0" smtClean="0"/>
              <a:t>Для запуску OSPF на MikroTik RouterOS потрібна одна команда – додати мережу в меню ospf network. Припустимо, ми маємо таку мережу.</a:t>
            </a:r>
            <a:endParaRPr lang="uk-UA"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524" y="1655904"/>
            <a:ext cx="4868597" cy="3056601"/>
          </a:xfrm>
          <a:prstGeom prst="rect">
            <a:avLst/>
          </a:prstGeom>
        </p:spPr>
      </p:pic>
      <p:sp>
        <p:nvSpPr>
          <p:cNvPr id="4" name="Rectangle 3"/>
          <p:cNvSpPr/>
          <p:nvPr/>
        </p:nvSpPr>
        <p:spPr>
          <a:xfrm>
            <a:off x="279818" y="4590519"/>
            <a:ext cx="4884849" cy="1323439"/>
          </a:xfrm>
          <a:prstGeom prst="rect">
            <a:avLst/>
          </a:prstGeom>
        </p:spPr>
        <p:txBody>
          <a:bodyPr wrap="square">
            <a:spAutoFit/>
          </a:bodyPr>
          <a:lstStyle/>
          <a:p>
            <a:r>
              <a:rPr lang="uk-UA" sz="1600" dirty="0"/>
              <a:t>Вона має лише одну область із трьома маршрутизаторами, з'єднаними до однієї мережі 172.16.0.0/24. Магістральна область створюється в момент установки RouterOS і додаткове налаштування конфігурації цієї області не потрібне.</a:t>
            </a:r>
          </a:p>
        </p:txBody>
      </p:sp>
      <p:sp>
        <p:nvSpPr>
          <p:cNvPr id="6" name="Rectangle 5"/>
          <p:cNvSpPr/>
          <p:nvPr/>
        </p:nvSpPr>
        <p:spPr>
          <a:xfrm>
            <a:off x="5960255" y="1280370"/>
            <a:ext cx="455574" cy="338554"/>
          </a:xfrm>
          <a:prstGeom prst="rect">
            <a:avLst/>
          </a:prstGeom>
        </p:spPr>
        <p:txBody>
          <a:bodyPr wrap="none">
            <a:spAutoFit/>
          </a:bodyPr>
          <a:lstStyle/>
          <a:p>
            <a:r>
              <a:rPr lang="en-US" sz="1600" dirty="0"/>
              <a:t>R1:</a:t>
            </a:r>
            <a:endParaRPr lang="uk-UA" sz="1600" dirty="0"/>
          </a:p>
        </p:txBody>
      </p:sp>
      <p:sp>
        <p:nvSpPr>
          <p:cNvPr id="8" name="Rectangle 7"/>
          <p:cNvSpPr/>
          <p:nvPr/>
        </p:nvSpPr>
        <p:spPr>
          <a:xfrm>
            <a:off x="5959164" y="2393834"/>
            <a:ext cx="455574" cy="338554"/>
          </a:xfrm>
          <a:prstGeom prst="rect">
            <a:avLst/>
          </a:prstGeom>
        </p:spPr>
        <p:txBody>
          <a:bodyPr wrap="none">
            <a:spAutoFit/>
          </a:bodyPr>
          <a:lstStyle/>
          <a:p>
            <a:r>
              <a:rPr lang="en-US" sz="1600" dirty="0" smtClean="0"/>
              <a:t>R</a:t>
            </a:r>
            <a:r>
              <a:rPr lang="uk-UA" sz="1600" dirty="0" smtClean="0"/>
              <a:t>2</a:t>
            </a:r>
            <a:r>
              <a:rPr lang="en-US" sz="1600" dirty="0" smtClean="0"/>
              <a:t>:</a:t>
            </a:r>
            <a:endParaRPr lang="uk-UA" sz="1600" dirty="0"/>
          </a:p>
        </p:txBody>
      </p:sp>
      <p:sp>
        <p:nvSpPr>
          <p:cNvPr id="10" name="Rectangle 9"/>
          <p:cNvSpPr/>
          <p:nvPr/>
        </p:nvSpPr>
        <p:spPr>
          <a:xfrm>
            <a:off x="5965448" y="3291332"/>
            <a:ext cx="455574" cy="338554"/>
          </a:xfrm>
          <a:prstGeom prst="rect">
            <a:avLst/>
          </a:prstGeom>
        </p:spPr>
        <p:txBody>
          <a:bodyPr wrap="none">
            <a:spAutoFit/>
          </a:bodyPr>
          <a:lstStyle/>
          <a:p>
            <a:r>
              <a:rPr lang="en-US" sz="1600" dirty="0"/>
              <a:t>R3:</a:t>
            </a:r>
            <a:endParaRPr lang="uk-UA" sz="1600" dirty="0"/>
          </a:p>
        </p:txBody>
      </p:sp>
      <p:pic>
        <p:nvPicPr>
          <p:cNvPr id="13" name="Picture 12"/>
          <p:cNvPicPr>
            <a:picLocks noChangeAspect="1"/>
          </p:cNvPicPr>
          <p:nvPr/>
        </p:nvPicPr>
        <p:blipFill>
          <a:blip r:embed="rId3"/>
          <a:stretch>
            <a:fillRect/>
          </a:stretch>
        </p:blipFill>
        <p:spPr>
          <a:xfrm>
            <a:off x="5865528" y="1670732"/>
            <a:ext cx="5947143" cy="627194"/>
          </a:xfrm>
          <a:prstGeom prst="rect">
            <a:avLst/>
          </a:prstGeom>
        </p:spPr>
      </p:pic>
      <p:pic>
        <p:nvPicPr>
          <p:cNvPr id="14" name="Picture 13"/>
          <p:cNvPicPr>
            <a:picLocks noChangeAspect="1"/>
          </p:cNvPicPr>
          <p:nvPr/>
        </p:nvPicPr>
        <p:blipFill>
          <a:blip r:embed="rId4"/>
          <a:stretch>
            <a:fillRect/>
          </a:stretch>
        </p:blipFill>
        <p:spPr>
          <a:xfrm>
            <a:off x="5865528" y="2808235"/>
            <a:ext cx="5907680" cy="463126"/>
          </a:xfrm>
          <a:prstGeom prst="rect">
            <a:avLst/>
          </a:prstGeom>
        </p:spPr>
      </p:pic>
      <p:pic>
        <p:nvPicPr>
          <p:cNvPr id="15" name="Picture 14"/>
          <p:cNvPicPr>
            <a:picLocks noChangeAspect="1"/>
          </p:cNvPicPr>
          <p:nvPr/>
        </p:nvPicPr>
        <p:blipFill>
          <a:blip r:embed="rId5"/>
          <a:stretch>
            <a:fillRect/>
          </a:stretch>
        </p:blipFill>
        <p:spPr>
          <a:xfrm>
            <a:off x="5874805" y="3639262"/>
            <a:ext cx="5889125" cy="528370"/>
          </a:xfrm>
          <a:prstGeom prst="rect">
            <a:avLst/>
          </a:prstGeom>
        </p:spPr>
      </p:pic>
      <p:sp>
        <p:nvSpPr>
          <p:cNvPr id="16" name="Rectangle 15"/>
          <p:cNvSpPr/>
          <p:nvPr/>
        </p:nvSpPr>
        <p:spPr>
          <a:xfrm>
            <a:off x="5865528" y="4268300"/>
            <a:ext cx="5256824" cy="338554"/>
          </a:xfrm>
          <a:prstGeom prst="rect">
            <a:avLst/>
          </a:prstGeom>
        </p:spPr>
        <p:txBody>
          <a:bodyPr wrap="none">
            <a:spAutoFit/>
          </a:bodyPr>
          <a:lstStyle/>
          <a:p>
            <a:r>
              <a:rPr lang="uk-UA" sz="1600" dirty="0"/>
              <a:t>Щоб перевірити роботу процесу OSPF на маршрутизаторі:</a:t>
            </a:r>
          </a:p>
        </p:txBody>
      </p:sp>
      <p:pic>
        <p:nvPicPr>
          <p:cNvPr id="17" name="Picture 16"/>
          <p:cNvPicPr>
            <a:picLocks noChangeAspect="1"/>
          </p:cNvPicPr>
          <p:nvPr/>
        </p:nvPicPr>
        <p:blipFill>
          <a:blip r:embed="rId6"/>
          <a:stretch>
            <a:fillRect/>
          </a:stretch>
        </p:blipFill>
        <p:spPr>
          <a:xfrm>
            <a:off x="5874805" y="4707522"/>
            <a:ext cx="4431332" cy="1956984"/>
          </a:xfrm>
          <a:prstGeom prst="rect">
            <a:avLst/>
          </a:prstGeom>
        </p:spPr>
      </p:pic>
    </p:spTree>
    <p:extLst>
      <p:ext uri="{BB962C8B-B14F-4D97-AF65-F5344CB8AC3E}">
        <p14:creationId xmlns:p14="http://schemas.microsoft.com/office/powerpoint/2010/main" val="3816846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Як </a:t>
            </a:r>
            <a:r>
              <a:rPr lang="uk-UA" sz="1600" dirty="0" smtClean="0"/>
              <a:t>можна побачити</a:t>
            </a:r>
            <a:r>
              <a:rPr lang="uk-UA" sz="1600" dirty="0"/>
              <a:t>, OSPF запущений і функціонує, зауважимо, що router-id встановлено такою самою, як і IP адреса на маршрутизаторі. Це було зроблено автоматично, тому що </a:t>
            </a:r>
            <a:r>
              <a:rPr lang="uk-UA" sz="1600" dirty="0" smtClean="0"/>
              <a:t>router-id не </a:t>
            </a:r>
            <a:r>
              <a:rPr lang="uk-UA" sz="1600" dirty="0"/>
              <a:t>був заданий при </a:t>
            </a:r>
            <a:r>
              <a:rPr lang="uk-UA" sz="1600" dirty="0" smtClean="0"/>
              <a:t>налаштуванні </a:t>
            </a:r>
            <a:r>
              <a:rPr lang="uk-UA" sz="1600" dirty="0"/>
              <a:t>OSPF. </a:t>
            </a:r>
            <a:endParaRPr lang="uk-UA" sz="1600" dirty="0" smtClean="0"/>
          </a:p>
          <a:p>
            <a:pPr marL="0" indent="0">
              <a:buNone/>
            </a:pPr>
            <a:r>
              <a:rPr lang="uk-UA" sz="1600" dirty="0" smtClean="0"/>
              <a:t>Додамо </a:t>
            </a:r>
            <a:r>
              <a:rPr lang="uk-UA" sz="1600" dirty="0"/>
              <a:t>мережу, щоб присвоїти інтерфейс до певної області. Подивіться на меню OSPF interface, щоб перевірити, чи динамічний запис був створений і правильний тип мережі було визначено та встановлено</a:t>
            </a:r>
            <a:r>
              <a:rPr lang="uk-UA" sz="1600" dirty="0" smtClean="0"/>
              <a:t>.</a:t>
            </a:r>
          </a:p>
          <a:p>
            <a:pPr marL="0" indent="0">
              <a:buNone/>
            </a:pPr>
            <a:endParaRPr lang="ru-RU" sz="1600" dirty="0"/>
          </a:p>
          <a:p>
            <a:pPr marL="0" indent="0">
              <a:buNone/>
            </a:pPr>
            <a:endParaRPr lang="ru-RU" sz="1600" dirty="0" smtClean="0"/>
          </a:p>
          <a:p>
            <a:pPr marL="0" indent="0">
              <a:buNone/>
            </a:pPr>
            <a:endParaRPr lang="ru-RU" sz="1600" dirty="0"/>
          </a:p>
          <a:p>
            <a:pPr marL="0" indent="0">
              <a:buNone/>
            </a:pPr>
            <a:r>
              <a:rPr lang="uk-UA" sz="1600" dirty="0"/>
              <a:t>Наступний крок - перевірити, що обидва сусідні маршрутизатори виявлені, DR і BDR обрані та встановлено відношення суміжності</a:t>
            </a:r>
            <a:r>
              <a:rPr lang="uk-UA" sz="1600" dirty="0" smtClean="0"/>
              <a:t>:</a:t>
            </a:r>
          </a:p>
          <a:p>
            <a:pPr marL="0" indent="0">
              <a:buNone/>
            </a:pPr>
            <a:endParaRPr lang="ru-RU" sz="1600" dirty="0"/>
          </a:p>
          <a:p>
            <a:pPr marL="0" indent="0">
              <a:buNone/>
            </a:pPr>
            <a:endParaRPr lang="ru-RU" sz="1600" dirty="0" smtClean="0"/>
          </a:p>
          <a:p>
            <a:pPr marL="0" indent="0">
              <a:buNone/>
            </a:pPr>
            <a:endParaRPr lang="ru-RU" sz="1600" dirty="0"/>
          </a:p>
          <a:p>
            <a:pPr marL="0" indent="0">
              <a:buNone/>
            </a:pPr>
            <a:endParaRPr lang="ru-RU" sz="1600" dirty="0" smtClean="0"/>
          </a:p>
          <a:p>
            <a:pPr marL="0" indent="0">
              <a:buNone/>
            </a:pPr>
            <a:endParaRPr lang="ru-RU" sz="1600" dirty="0"/>
          </a:p>
          <a:p>
            <a:pPr marL="0" indent="0">
              <a:buNone/>
            </a:pPr>
            <a:endParaRPr lang="ru-RU" sz="1600" dirty="0" smtClean="0"/>
          </a:p>
          <a:p>
            <a:pPr marL="0" indent="0">
              <a:buNone/>
            </a:pPr>
            <a:r>
              <a:rPr lang="uk-UA" sz="1600" dirty="0"/>
              <a:t>Більшість властивостей зрозумілі самі по собі, але якщо щось незрозуміло, опис може бути знайдений у neighbor reference manual Остання річ – перевірити, що таблиця LSA правильно згенерована.</a:t>
            </a:r>
            <a:endParaRPr lang="uk-UA" sz="1600" dirty="0" smtClean="0"/>
          </a:p>
          <a:p>
            <a:pPr marL="0" indent="0">
              <a:buNone/>
            </a:pPr>
            <a:endParaRPr lang="uk-UA" sz="1600" dirty="0"/>
          </a:p>
        </p:txBody>
      </p:sp>
      <p:pic>
        <p:nvPicPr>
          <p:cNvPr id="2" name="Picture 1"/>
          <p:cNvPicPr>
            <a:picLocks noChangeAspect="1"/>
          </p:cNvPicPr>
          <p:nvPr/>
        </p:nvPicPr>
        <p:blipFill>
          <a:blip r:embed="rId2"/>
          <a:stretch>
            <a:fillRect/>
          </a:stretch>
        </p:blipFill>
        <p:spPr>
          <a:xfrm>
            <a:off x="398350" y="1325562"/>
            <a:ext cx="7860243" cy="994305"/>
          </a:xfrm>
          <a:prstGeom prst="rect">
            <a:avLst/>
          </a:prstGeom>
        </p:spPr>
      </p:pic>
      <p:pic>
        <p:nvPicPr>
          <p:cNvPr id="4" name="Picture 3"/>
          <p:cNvPicPr>
            <a:picLocks noChangeAspect="1"/>
          </p:cNvPicPr>
          <p:nvPr/>
        </p:nvPicPr>
        <p:blipFill>
          <a:blip r:embed="rId3"/>
          <a:stretch>
            <a:fillRect/>
          </a:stretch>
        </p:blipFill>
        <p:spPr>
          <a:xfrm>
            <a:off x="398350" y="2739227"/>
            <a:ext cx="7860243" cy="1921149"/>
          </a:xfrm>
          <a:prstGeom prst="rect">
            <a:avLst/>
          </a:prstGeom>
        </p:spPr>
      </p:pic>
      <p:pic>
        <p:nvPicPr>
          <p:cNvPr id="5" name="Picture 4"/>
          <p:cNvPicPr>
            <a:picLocks noChangeAspect="1"/>
          </p:cNvPicPr>
          <p:nvPr/>
        </p:nvPicPr>
        <p:blipFill>
          <a:blip r:embed="rId4"/>
          <a:stretch>
            <a:fillRect/>
          </a:stretch>
        </p:blipFill>
        <p:spPr>
          <a:xfrm>
            <a:off x="398350" y="5303145"/>
            <a:ext cx="7754961" cy="1470188"/>
          </a:xfrm>
          <a:prstGeom prst="rect">
            <a:avLst/>
          </a:prstGeom>
        </p:spPr>
      </p:pic>
      <p:sp>
        <p:nvSpPr>
          <p:cNvPr id="6" name="Rectangle 5"/>
          <p:cNvSpPr/>
          <p:nvPr/>
        </p:nvSpPr>
        <p:spPr>
          <a:xfrm>
            <a:off x="8359489" y="5172895"/>
            <a:ext cx="3705511" cy="1600438"/>
          </a:xfrm>
          <a:prstGeom prst="rect">
            <a:avLst/>
          </a:prstGeom>
        </p:spPr>
        <p:txBody>
          <a:bodyPr wrap="square">
            <a:spAutoFit/>
          </a:bodyPr>
          <a:lstStyle/>
          <a:p>
            <a:r>
              <a:rPr lang="uk-UA" sz="1400" i="1" dirty="0" smtClean="0"/>
              <a:t>Є </a:t>
            </a:r>
            <a:r>
              <a:rPr lang="uk-UA" sz="1400" i="1" dirty="0"/>
              <a:t>три оголошення про стан каналів маршрутизатора (router link) та одне оголошення про стан каналів мережі (network link). Всі властивості описані в LSA reference manual</a:t>
            </a:r>
            <a:r>
              <a:rPr lang="uk-UA" sz="1400" i="1" dirty="0" smtClean="0"/>
              <a:t>.</a:t>
            </a:r>
          </a:p>
          <a:p>
            <a:r>
              <a:rPr lang="uk-UA" sz="1400" i="1" dirty="0" smtClean="0"/>
              <a:t>Зараз </a:t>
            </a:r>
            <a:r>
              <a:rPr lang="uk-UA" sz="1400" i="1" dirty="0"/>
              <a:t>ми маємо повнофункціональну мережу OSPF.</a:t>
            </a:r>
          </a:p>
        </p:txBody>
      </p:sp>
    </p:spTree>
    <p:extLst>
      <p:ext uri="{BB962C8B-B14F-4D97-AF65-F5344CB8AC3E}">
        <p14:creationId xmlns:p14="http://schemas.microsoft.com/office/powerpoint/2010/main" val="84949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Аутентифікація </a:t>
            </a:r>
            <a:endParaRPr lang="uk-UA" sz="1600" b="1" dirty="0" smtClean="0"/>
          </a:p>
          <a:p>
            <a:pPr marL="0" indent="0" algn="ctr">
              <a:buNone/>
            </a:pPr>
            <a:endParaRPr lang="uk-UA" sz="1600" b="1" dirty="0" smtClean="0"/>
          </a:p>
          <a:p>
            <a:pPr marL="0" indent="0">
              <a:buNone/>
            </a:pPr>
            <a:r>
              <a:rPr lang="uk-UA" sz="1600" dirty="0" smtClean="0"/>
              <a:t>Існує </a:t>
            </a:r>
            <a:r>
              <a:rPr lang="uk-UA" sz="1600" dirty="0"/>
              <a:t>можливість захистити обмін пакетами OSPF, MikroTik RouterOS надає два методи аутентифікації, простий та MD5. Аутентифікація OSPF відключена за замовчуванням. </a:t>
            </a:r>
            <a:endParaRPr lang="uk-UA" sz="1600" dirty="0" smtClean="0"/>
          </a:p>
          <a:p>
            <a:pPr marL="0" indent="0">
              <a:buNone/>
            </a:pPr>
            <a:endParaRPr lang="uk-UA" sz="1600" dirty="0" smtClean="0"/>
          </a:p>
          <a:p>
            <a:pPr marL="0" indent="0">
              <a:buNone/>
            </a:pPr>
            <a:r>
              <a:rPr lang="uk-UA" sz="1600" dirty="0" smtClean="0"/>
              <a:t>Аутентифікація </a:t>
            </a:r>
            <a:r>
              <a:rPr lang="uk-UA" sz="1600" dirty="0"/>
              <a:t>налаштовується поінтерфейсно</a:t>
            </a:r>
            <a:r>
              <a:rPr lang="uk-UA" sz="1600" dirty="0" smtClean="0"/>
              <a:t>.</a:t>
            </a:r>
          </a:p>
          <a:p>
            <a:pPr marL="0" indent="0">
              <a:buNone/>
            </a:pPr>
            <a:r>
              <a:rPr lang="uk-UA" sz="1600" dirty="0" smtClean="0"/>
              <a:t>Додайте статичний </a:t>
            </a:r>
            <a:r>
              <a:rPr lang="uk-UA" sz="1600" dirty="0"/>
              <a:t>запис OSPF інтерфейсу та вкажіть властивості </a:t>
            </a:r>
            <a:r>
              <a:rPr lang="uk-UA" sz="1600" dirty="0" smtClean="0"/>
              <a:t>аутентифікації</a:t>
            </a:r>
            <a:r>
              <a:rPr lang="uk-UA" sz="1600" dirty="0"/>
              <a:t>, щоб убезпечити обмін інформації OSPF. </a:t>
            </a:r>
            <a:r>
              <a:rPr lang="uk-UA" sz="1600" dirty="0" smtClean="0"/>
              <a:t>Налаштування </a:t>
            </a:r>
            <a:r>
              <a:rPr lang="uk-UA" sz="1600" dirty="0"/>
              <a:t>аутентифікації MD5 на ether1 </a:t>
            </a:r>
            <a:r>
              <a:rPr lang="uk-UA" sz="1600" dirty="0" smtClean="0"/>
              <a:t>:</a:t>
            </a:r>
          </a:p>
          <a:p>
            <a:pPr marL="0" indent="0">
              <a:buNone/>
            </a:pPr>
            <a:endParaRPr lang="ru-RU" sz="1600" dirty="0"/>
          </a:p>
          <a:p>
            <a:pPr marL="0" indent="0">
              <a:buNone/>
            </a:pPr>
            <a:endParaRPr lang="uk-UA" sz="1600" dirty="0" smtClean="0"/>
          </a:p>
          <a:p>
            <a:pPr marL="0" indent="0">
              <a:buNone/>
            </a:pPr>
            <a:r>
              <a:rPr lang="uk-UA" sz="1600" b="1" dirty="0" smtClean="0"/>
              <a:t>Проста </a:t>
            </a:r>
            <a:r>
              <a:rPr lang="uk-UA" sz="1600" b="1" dirty="0"/>
              <a:t>аутентифікація </a:t>
            </a:r>
            <a:r>
              <a:rPr lang="uk-UA" sz="1600" dirty="0"/>
              <a:t>- це метод аутентифікації, що базується на відкритому тексті. Метод вразливий для пасивних атак, зловмисник може за допомогою сніфера отримати пароль. Метод має бути використаний для захисту від неправильної конфігурації</a:t>
            </a:r>
            <a:r>
              <a:rPr lang="uk-UA" sz="1600" dirty="0" smtClean="0"/>
              <a:t>.</a:t>
            </a:r>
          </a:p>
          <a:p>
            <a:pPr marL="0" indent="0">
              <a:buNone/>
            </a:pPr>
            <a:r>
              <a:rPr lang="uk-UA" sz="1600" b="1" dirty="0" smtClean="0"/>
              <a:t>MD5</a:t>
            </a:r>
            <a:r>
              <a:rPr lang="uk-UA" sz="1600" dirty="0" smtClean="0"/>
              <a:t> </a:t>
            </a:r>
            <a:r>
              <a:rPr lang="uk-UA" sz="1600" dirty="0"/>
              <a:t>- це </a:t>
            </a:r>
            <a:r>
              <a:rPr lang="uk-UA" sz="1600" dirty="0" smtClean="0"/>
              <a:t>більш стійка криптографічна аутентифікація</a:t>
            </a:r>
            <a:r>
              <a:rPr lang="uk-UA" sz="1600" dirty="0"/>
              <a:t>. Ключ </a:t>
            </a:r>
            <a:r>
              <a:rPr lang="uk-UA" sz="1600" dirty="0" smtClean="0"/>
              <a:t>аутентифікації</a:t>
            </a:r>
            <a:r>
              <a:rPr lang="uk-UA" sz="1600" dirty="0"/>
              <a:t>, </a:t>
            </a:r>
            <a:r>
              <a:rPr lang="uk-UA" sz="1600" b="1" dirty="0"/>
              <a:t>key-id</a:t>
            </a:r>
            <a:r>
              <a:rPr lang="uk-UA" sz="1600" dirty="0"/>
              <a:t> та вміст OSPF використовується для генерації дайджесту повідомлення, який додається до пакета. На противагу простому методу аутентифікації ключ не передається через мережу. </a:t>
            </a:r>
            <a:endParaRPr lang="uk-UA" sz="1600" dirty="0" smtClean="0"/>
          </a:p>
          <a:p>
            <a:pPr marL="0" indent="0">
              <a:buNone/>
            </a:pPr>
            <a:r>
              <a:rPr lang="uk-UA" sz="1600" dirty="0" smtClean="0"/>
              <a:t>Authentication-key-id</a:t>
            </a:r>
            <a:r>
              <a:rPr lang="uk-UA" sz="1600" dirty="0"/>
              <a:t>, коли значення встановлено в 1, аутентифікація не встановлена ​​(навіть для маршрутизаторів, які не дозволяють встановити key-id принципово).</a:t>
            </a:r>
            <a:endParaRPr lang="ru-RU" sz="1600" dirty="0" smtClean="0"/>
          </a:p>
          <a:p>
            <a:pPr marL="0" indent="0">
              <a:buNone/>
            </a:pPr>
            <a:endParaRPr lang="uk-UA" sz="1600" dirty="0"/>
          </a:p>
        </p:txBody>
      </p:sp>
      <p:pic>
        <p:nvPicPr>
          <p:cNvPr id="2" name="Picture 1"/>
          <p:cNvPicPr>
            <a:picLocks noChangeAspect="1"/>
          </p:cNvPicPr>
          <p:nvPr/>
        </p:nvPicPr>
        <p:blipFill>
          <a:blip r:embed="rId2"/>
          <a:stretch>
            <a:fillRect/>
          </a:stretch>
        </p:blipFill>
        <p:spPr>
          <a:xfrm>
            <a:off x="430917" y="2707217"/>
            <a:ext cx="11514249" cy="389214"/>
          </a:xfrm>
          <a:prstGeom prst="rect">
            <a:avLst/>
          </a:prstGeom>
        </p:spPr>
      </p:pic>
    </p:spTree>
    <p:extLst>
      <p:ext uri="{BB962C8B-B14F-4D97-AF65-F5344CB8AC3E}">
        <p14:creationId xmlns:p14="http://schemas.microsoft.com/office/powerpoint/2010/main" val="996135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2407970"/>
          </a:xfrm>
        </p:spPr>
        <p:txBody>
          <a:bodyPr>
            <a:normAutofit/>
          </a:bodyPr>
          <a:lstStyle/>
          <a:p>
            <a:pPr marL="0" indent="0" algn="ctr">
              <a:buNone/>
            </a:pPr>
            <a:r>
              <a:rPr lang="uk-UA" sz="1600" b="1" dirty="0"/>
              <a:t>Мережі з кількома областями </a:t>
            </a:r>
            <a:endParaRPr lang="uk-UA" sz="1600" b="1" dirty="0" smtClean="0"/>
          </a:p>
          <a:p>
            <a:pPr marL="0" indent="0">
              <a:buNone/>
            </a:pPr>
            <a:r>
              <a:rPr lang="uk-UA" sz="1600" dirty="0" smtClean="0"/>
              <a:t>OSPF </a:t>
            </a:r>
            <a:r>
              <a:rPr lang="uk-UA" sz="1600" dirty="0"/>
              <a:t>надає </a:t>
            </a:r>
            <a:r>
              <a:rPr lang="uk-UA" sz="1600" dirty="0" smtClean="0"/>
              <a:t>можливість </a:t>
            </a:r>
            <a:r>
              <a:rPr lang="uk-UA" sz="1600" dirty="0"/>
              <a:t>розбити велику OSPF мережу на безліч керованих областей. </a:t>
            </a:r>
            <a:r>
              <a:rPr lang="uk-UA" sz="1600" dirty="0" smtClean="0"/>
              <a:t>Великі </a:t>
            </a:r>
            <a:r>
              <a:rPr lang="uk-UA" sz="1600" dirty="0"/>
              <a:t>мережі, що складаються з єдиної області, можуть викликати серйозні проблеми через різні фактори. Кожен маршрутизатор перераховує базу даних щоразу, коли топологія мережі зазнає змін, цей процес займає ресурси центрального процесора. Кожен маршрутизатор містить повну базу даних станів каналів, що показує топологію всієї мережі, це займає ресурси пам'яті. </a:t>
            </a:r>
            <a:endParaRPr lang="uk-UA" sz="1600" dirty="0" smtClean="0"/>
          </a:p>
          <a:p>
            <a:pPr marL="0" indent="0">
              <a:buNone/>
            </a:pPr>
            <a:r>
              <a:rPr lang="uk-UA" sz="1600" dirty="0" smtClean="0"/>
              <a:t>Повна </a:t>
            </a:r>
            <a:r>
              <a:rPr lang="uk-UA" sz="1600" dirty="0"/>
              <a:t>копія таблиці маршрутизації та кількість записів у таблиці маршрутизації може бути значно більшою, ніж кількість мереж, які можуть зайняти ще більше ресурсів пам'яті. Ось чому </a:t>
            </a:r>
            <a:r>
              <a:rPr lang="uk-UA" sz="1600" dirty="0" smtClean="0"/>
              <a:t>краще створити </a:t>
            </a:r>
            <a:r>
              <a:rPr lang="uk-UA" sz="1600" dirty="0"/>
              <a:t>кілька областей для великих </a:t>
            </a:r>
            <a:r>
              <a:rPr lang="uk-UA" sz="1600" dirty="0" smtClean="0"/>
              <a:t>мереж.</a:t>
            </a:r>
          </a:p>
          <a:p>
            <a:pPr marL="0" indent="0">
              <a:buNone/>
            </a:pPr>
            <a:r>
              <a:rPr lang="uk-UA" sz="1600" b="1" dirty="0"/>
              <a:t>Проста мережа з кількома областями</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51" y="2156495"/>
            <a:ext cx="4348757" cy="2730235"/>
          </a:xfrm>
          <a:prstGeom prst="rect">
            <a:avLst/>
          </a:prstGeom>
        </p:spPr>
      </p:pic>
      <p:sp>
        <p:nvSpPr>
          <p:cNvPr id="4" name="Rectangle 3"/>
          <p:cNvSpPr/>
          <p:nvPr/>
        </p:nvSpPr>
        <p:spPr>
          <a:xfrm>
            <a:off x="5444982" y="2320911"/>
            <a:ext cx="455574" cy="338554"/>
          </a:xfrm>
          <a:prstGeom prst="rect">
            <a:avLst/>
          </a:prstGeom>
        </p:spPr>
        <p:txBody>
          <a:bodyPr wrap="none">
            <a:spAutoFit/>
          </a:bodyPr>
          <a:lstStyle/>
          <a:p>
            <a:r>
              <a:rPr lang="en-US" sz="1600" dirty="0"/>
              <a:t>R1:</a:t>
            </a:r>
            <a:endParaRPr lang="uk-UA" sz="1600" dirty="0"/>
          </a:p>
        </p:txBody>
      </p:sp>
      <p:sp>
        <p:nvSpPr>
          <p:cNvPr id="6" name="Rectangle 5"/>
          <p:cNvSpPr/>
          <p:nvPr/>
        </p:nvSpPr>
        <p:spPr>
          <a:xfrm>
            <a:off x="339502" y="4694823"/>
            <a:ext cx="455574" cy="338554"/>
          </a:xfrm>
          <a:prstGeom prst="rect">
            <a:avLst/>
          </a:prstGeom>
        </p:spPr>
        <p:txBody>
          <a:bodyPr wrap="none">
            <a:spAutoFit/>
          </a:bodyPr>
          <a:lstStyle/>
          <a:p>
            <a:r>
              <a:rPr lang="en-US" sz="1600" dirty="0"/>
              <a:t>R2:</a:t>
            </a:r>
            <a:endParaRPr lang="uk-UA" sz="1600" dirty="0"/>
          </a:p>
        </p:txBody>
      </p:sp>
      <p:sp>
        <p:nvSpPr>
          <p:cNvPr id="8" name="Rectangle 7"/>
          <p:cNvSpPr/>
          <p:nvPr/>
        </p:nvSpPr>
        <p:spPr>
          <a:xfrm>
            <a:off x="5497914" y="4694823"/>
            <a:ext cx="455574" cy="338554"/>
          </a:xfrm>
          <a:prstGeom prst="rect">
            <a:avLst/>
          </a:prstGeom>
        </p:spPr>
        <p:txBody>
          <a:bodyPr wrap="none">
            <a:spAutoFit/>
          </a:bodyPr>
          <a:lstStyle/>
          <a:p>
            <a:r>
              <a:rPr lang="en-US" sz="1600" dirty="0"/>
              <a:t>R3:</a:t>
            </a:r>
            <a:endParaRPr lang="uk-UA" sz="1600" dirty="0"/>
          </a:p>
        </p:txBody>
      </p:sp>
      <p:pic>
        <p:nvPicPr>
          <p:cNvPr id="10" name="Picture 9"/>
          <p:cNvPicPr>
            <a:picLocks noChangeAspect="1"/>
          </p:cNvPicPr>
          <p:nvPr/>
        </p:nvPicPr>
        <p:blipFill>
          <a:blip r:embed="rId3"/>
          <a:stretch>
            <a:fillRect/>
          </a:stretch>
        </p:blipFill>
        <p:spPr>
          <a:xfrm>
            <a:off x="5991082" y="2277646"/>
            <a:ext cx="4991100" cy="2247900"/>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795076" y="4767251"/>
            <a:ext cx="4533900" cy="2028825"/>
          </a:xfrm>
          <a:prstGeom prst="rect">
            <a:avLst/>
          </a:prstGeom>
          <a:ln>
            <a:solidFill>
              <a:schemeClr val="tx1"/>
            </a:solidFill>
          </a:ln>
        </p:spPr>
      </p:pic>
      <p:pic>
        <p:nvPicPr>
          <p:cNvPr id="12" name="Picture 11"/>
          <p:cNvPicPr>
            <a:picLocks noChangeAspect="1"/>
          </p:cNvPicPr>
          <p:nvPr/>
        </p:nvPicPr>
        <p:blipFill>
          <a:blip r:embed="rId5"/>
          <a:stretch>
            <a:fillRect/>
          </a:stretch>
        </p:blipFill>
        <p:spPr>
          <a:xfrm>
            <a:off x="6122426" y="4719520"/>
            <a:ext cx="4743450" cy="2028825"/>
          </a:xfrm>
          <a:prstGeom prst="rect">
            <a:avLst/>
          </a:prstGeom>
          <a:ln>
            <a:solidFill>
              <a:schemeClr val="tx1"/>
            </a:solidFill>
          </a:ln>
        </p:spPr>
      </p:pic>
    </p:spTree>
    <p:extLst>
      <p:ext uri="{BB962C8B-B14F-4D97-AF65-F5344CB8AC3E}">
        <p14:creationId xmlns:p14="http://schemas.microsoft.com/office/powerpoint/2010/main" val="3903957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29"/>
            <a:ext cx="11579383" cy="6590503"/>
          </a:xfrm>
        </p:spPr>
        <p:txBody>
          <a:bodyPr>
            <a:normAutofit/>
          </a:bodyPr>
          <a:lstStyle/>
          <a:p>
            <a:pPr marL="0" indent="0" algn="ctr">
              <a:buNone/>
            </a:pPr>
            <a:r>
              <a:rPr lang="uk-UA" sz="1600" b="1" dirty="0"/>
              <a:t>Перерозподіл маршрутів </a:t>
            </a:r>
            <a:endParaRPr lang="uk-UA" sz="1600" b="1" dirty="0" smtClean="0"/>
          </a:p>
          <a:p>
            <a:pPr marL="0" indent="0">
              <a:buNone/>
            </a:pPr>
            <a:r>
              <a:rPr lang="uk-UA" sz="1600" dirty="0" smtClean="0"/>
              <a:t>Зовнішні </a:t>
            </a:r>
            <a:r>
              <a:rPr lang="uk-UA" sz="1600" dirty="0"/>
              <a:t>маршрути OSPF – це маршрути, які були перерозподілені з інших протоколів маршрутизації чи зі статичних маршрутів. </a:t>
            </a:r>
            <a:endParaRPr lang="uk-UA" sz="1600" dirty="0" smtClean="0"/>
          </a:p>
          <a:p>
            <a:pPr marL="0" indent="0">
              <a:buNone/>
            </a:pPr>
            <a:r>
              <a:rPr lang="uk-UA" sz="1600" dirty="0" smtClean="0"/>
              <a:t>У попередньому прикладі мережі </a:t>
            </a:r>
            <a:r>
              <a:rPr lang="uk-UA" sz="1600" dirty="0"/>
              <a:t>10.0.1.0/24 та 10.0.4.0/24 не перерозподіляються на OSPF. Протокол OSPF не перерозподіляє зовнішні маршрути за замовчуванням. Щоб перерозподіляти маршрути, перерозподіл має бути включено в основному меню конфігурації </a:t>
            </a:r>
            <a:r>
              <a:rPr lang="uk-UA" sz="1600" dirty="0" smtClean="0"/>
              <a:t>OSPF. Для цього потрібно перерозподілити приєднані маршрути</a:t>
            </a:r>
            <a:r>
              <a:rPr lang="uk-UA" sz="1600" dirty="0"/>
              <a:t>, </a:t>
            </a:r>
            <a:r>
              <a:rPr lang="uk-UA" sz="1600" dirty="0" smtClean="0"/>
              <a:t>додамо наступну конфігурацію на </a:t>
            </a:r>
            <a:r>
              <a:rPr lang="uk-UA" sz="1600" dirty="0"/>
              <a:t>маршрутизатори R3 та </a:t>
            </a:r>
            <a:r>
              <a:rPr lang="uk-UA" sz="1600" dirty="0" smtClean="0"/>
              <a:t>R2:</a:t>
            </a:r>
          </a:p>
          <a:p>
            <a:pPr marL="0" indent="0">
              <a:buNone/>
            </a:pPr>
            <a:endParaRPr lang="ru-RU" sz="1600" dirty="0"/>
          </a:p>
          <a:p>
            <a:pPr marL="0" indent="0">
              <a:buNone/>
            </a:pPr>
            <a:r>
              <a:rPr lang="uk-UA" sz="1600" dirty="0" smtClean="0"/>
              <a:t>Для перевірки таблиці </a:t>
            </a:r>
            <a:r>
              <a:rPr lang="uk-UA" sz="1600" dirty="0"/>
              <a:t>маршрутизації, щоб переконатися, що обидві мережі </a:t>
            </a:r>
            <a:r>
              <a:rPr lang="uk-UA" sz="1600" dirty="0" smtClean="0"/>
              <a:t>перерозподілені можна використати.</a:t>
            </a:r>
          </a:p>
          <a:p>
            <a:pPr marL="0" indent="0">
              <a:buNone/>
            </a:pPr>
            <a:endParaRPr lang="ru-RU" sz="1600" dirty="0"/>
          </a:p>
          <a:p>
            <a:pPr marL="0" indent="0">
              <a:buNone/>
            </a:pPr>
            <a:r>
              <a:rPr lang="uk-UA" sz="1600" dirty="0" smtClean="0"/>
              <a:t>Далі потрібно додати </a:t>
            </a:r>
            <a:r>
              <a:rPr lang="uk-UA" sz="1600" dirty="0"/>
              <a:t>іншу мережу на R3</a:t>
            </a:r>
            <a:r>
              <a:rPr lang="uk-UA" sz="1600" dirty="0" smtClean="0"/>
              <a:t>:</a:t>
            </a:r>
          </a:p>
          <a:p>
            <a:pPr marL="0" indent="0">
              <a:buNone/>
            </a:pPr>
            <a:endParaRPr lang="ru-RU" sz="1600" dirty="0"/>
          </a:p>
          <a:p>
            <a:pPr marL="0" indent="0">
              <a:buNone/>
            </a:pPr>
            <a:r>
              <a:rPr lang="uk-UA" sz="1600" dirty="0" smtClean="0"/>
              <a:t>Тепер </a:t>
            </a:r>
            <a:r>
              <a:rPr lang="uk-UA" sz="1600" dirty="0"/>
              <a:t>мережі 10.0.5.0/24 та 10.0.4.0/24 перерозподілені через OSPF від R3. Але ми не хочемо, щоб інші маршрутизатори знали, що 10.0.5.0/24 доступна через маршрутизатор R3. Щоб досягти цього, додамо правила у фільтри маршрутів усередині ланцюжка (chain) "ospf-out" Додамо фільтр маршрутів на </a:t>
            </a:r>
            <a:r>
              <a:rPr lang="uk-UA" sz="1600" dirty="0" smtClean="0"/>
              <a:t>R3</a:t>
            </a:r>
          </a:p>
          <a:p>
            <a:pPr marL="0" indent="0">
              <a:buNone/>
            </a:pPr>
            <a:endParaRPr lang="ru-RU" sz="1600" dirty="0"/>
          </a:p>
          <a:p>
            <a:pPr marL="0" indent="0">
              <a:buNone/>
            </a:pPr>
            <a:r>
              <a:rPr lang="uk-UA" sz="1600" dirty="0"/>
              <a:t>Для роботи з маршрутами OSPF, фільтри маршрутів надають два ланцюжки (chains): ospf-in та ospf-out. Ланцюжок </a:t>
            </a:r>
            <a:r>
              <a:rPr lang="uk-UA" sz="1600" b="1" dirty="0"/>
              <a:t>ospf-in</a:t>
            </a:r>
            <a:r>
              <a:rPr lang="uk-UA" sz="1600" dirty="0"/>
              <a:t> використовується для фільтрації вхідних маршрутів і </a:t>
            </a:r>
            <a:r>
              <a:rPr lang="uk-UA" sz="1600" b="1" dirty="0"/>
              <a:t>ospf-out</a:t>
            </a:r>
            <a:r>
              <a:rPr lang="uk-UA" sz="1600" dirty="0"/>
              <a:t> використовується для фільтрації вихідних маршрутів</a:t>
            </a:r>
            <a:r>
              <a:rPr lang="uk-UA" sz="1600" dirty="0" smtClean="0"/>
              <a:t>. </a:t>
            </a:r>
          </a:p>
          <a:p>
            <a:pPr marL="0" indent="0">
              <a:buNone/>
            </a:pPr>
            <a:r>
              <a:rPr lang="uk-UA" sz="1600" dirty="0" smtClean="0"/>
              <a:t>Існують </a:t>
            </a:r>
            <a:r>
              <a:rPr lang="uk-UA" sz="1600" dirty="0"/>
              <a:t>дві категорії зовнішніх маршрутів type 1 та type 2. Відмінність між ними в тому, як проводиться підрахунок вартості маршруту. </a:t>
            </a:r>
            <a:endParaRPr lang="uk-UA" sz="1600" dirty="0" smtClean="0"/>
          </a:p>
          <a:p>
            <a:r>
              <a:rPr lang="uk-UA" sz="1600" dirty="0" smtClean="0"/>
              <a:t>маршрут </a:t>
            </a:r>
            <a:r>
              <a:rPr lang="uk-UA" sz="1600" dirty="0"/>
              <a:t>type 2 – завжди має зовнішню вартість, внутрішня вартість ігнорується. </a:t>
            </a:r>
            <a:endParaRPr lang="uk-UA" sz="1600" dirty="0" smtClean="0"/>
          </a:p>
          <a:p>
            <a:r>
              <a:rPr lang="uk-UA" sz="1600" dirty="0" smtClean="0"/>
              <a:t>маршрут </a:t>
            </a:r>
            <a:r>
              <a:rPr lang="uk-UA" sz="1600" dirty="0"/>
              <a:t>type 1 - вартість складається із суми зовнішньої та внутрішньої вартості досягнення призначення.</a:t>
            </a:r>
            <a:endParaRPr lang="uk-UA" sz="1600" dirty="0" smtClean="0"/>
          </a:p>
          <a:p>
            <a:pPr marL="0" indent="0">
              <a:buNone/>
            </a:pPr>
            <a:endParaRPr lang="uk-UA" sz="1600" dirty="0"/>
          </a:p>
        </p:txBody>
      </p:sp>
      <p:pic>
        <p:nvPicPr>
          <p:cNvPr id="2" name="Picture 1"/>
          <p:cNvPicPr>
            <a:picLocks noChangeAspect="1"/>
          </p:cNvPicPr>
          <p:nvPr/>
        </p:nvPicPr>
        <p:blipFill>
          <a:blip r:embed="rId2"/>
          <a:stretch>
            <a:fillRect/>
          </a:stretch>
        </p:blipFill>
        <p:spPr>
          <a:xfrm>
            <a:off x="506411" y="1849346"/>
            <a:ext cx="5610462" cy="379941"/>
          </a:xfrm>
          <a:prstGeom prst="rect">
            <a:avLst/>
          </a:prstGeom>
        </p:spPr>
      </p:pic>
      <p:pic>
        <p:nvPicPr>
          <p:cNvPr id="4" name="Picture 3"/>
          <p:cNvPicPr>
            <a:picLocks noChangeAspect="1"/>
          </p:cNvPicPr>
          <p:nvPr/>
        </p:nvPicPr>
        <p:blipFill>
          <a:blip r:embed="rId3"/>
          <a:stretch>
            <a:fillRect/>
          </a:stretch>
        </p:blipFill>
        <p:spPr>
          <a:xfrm>
            <a:off x="520667" y="2573793"/>
            <a:ext cx="3925688" cy="401638"/>
          </a:xfrm>
          <a:prstGeom prst="rect">
            <a:avLst/>
          </a:prstGeom>
        </p:spPr>
      </p:pic>
      <p:pic>
        <p:nvPicPr>
          <p:cNvPr id="5" name="Picture 4"/>
          <p:cNvPicPr>
            <a:picLocks noChangeAspect="1"/>
          </p:cNvPicPr>
          <p:nvPr/>
        </p:nvPicPr>
        <p:blipFill>
          <a:blip r:embed="rId4"/>
          <a:stretch>
            <a:fillRect/>
          </a:stretch>
        </p:blipFill>
        <p:spPr>
          <a:xfrm>
            <a:off x="506411" y="3249437"/>
            <a:ext cx="5911321" cy="398372"/>
          </a:xfrm>
          <a:prstGeom prst="rect">
            <a:avLst/>
          </a:prstGeom>
        </p:spPr>
      </p:pic>
      <p:pic>
        <p:nvPicPr>
          <p:cNvPr id="6" name="Picture 5"/>
          <p:cNvPicPr>
            <a:picLocks noChangeAspect="1"/>
          </p:cNvPicPr>
          <p:nvPr/>
        </p:nvPicPr>
        <p:blipFill>
          <a:blip r:embed="rId5"/>
          <a:stretch>
            <a:fillRect/>
          </a:stretch>
        </p:blipFill>
        <p:spPr>
          <a:xfrm>
            <a:off x="506411" y="4364038"/>
            <a:ext cx="7108068" cy="394229"/>
          </a:xfrm>
          <a:prstGeom prst="rect">
            <a:avLst/>
          </a:prstGeom>
        </p:spPr>
      </p:pic>
    </p:spTree>
    <p:extLst>
      <p:ext uri="{BB962C8B-B14F-4D97-AF65-F5344CB8AC3E}">
        <p14:creationId xmlns:p14="http://schemas.microsoft.com/office/powerpoint/2010/main" val="702801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spcBef>
                <a:spcPts val="0"/>
              </a:spcBef>
              <a:buNone/>
            </a:pPr>
            <a:r>
              <a:rPr lang="uk-UA" sz="1600" b="1" dirty="0"/>
              <a:t>OSPF</a:t>
            </a:r>
            <a:r>
              <a:rPr lang="uk-UA" sz="1600" dirty="0"/>
              <a:t> - це протокол внутрішнього шлюзу (IGP), що розповсюджує маршрутну інформацію тільки між маршрутизаторами, що належать до однієї і тієї ж Автономної Системи (AS). </a:t>
            </a:r>
            <a:endParaRPr lang="uk-UA" sz="1600" dirty="0" smtClean="0"/>
          </a:p>
          <a:p>
            <a:pPr marL="0" indent="0">
              <a:spcBef>
                <a:spcPts val="0"/>
              </a:spcBef>
              <a:buNone/>
            </a:pPr>
            <a:endParaRPr lang="en-US" sz="1600" dirty="0" smtClean="0"/>
          </a:p>
          <a:p>
            <a:pPr marL="0" indent="0">
              <a:spcBef>
                <a:spcPts val="0"/>
              </a:spcBef>
              <a:buNone/>
            </a:pPr>
            <a:r>
              <a:rPr lang="uk-UA" sz="1600" dirty="0" smtClean="0"/>
              <a:t>OSPF </a:t>
            </a:r>
            <a:r>
              <a:rPr lang="uk-UA" sz="1600" dirty="0"/>
              <a:t>заснований на технології відстеження стану каналу (link-state technology), яка має кілька </a:t>
            </a:r>
            <a:r>
              <a:rPr lang="uk-UA" sz="1600" b="1" dirty="0"/>
              <a:t>переваг </a:t>
            </a:r>
            <a:r>
              <a:rPr lang="uk-UA" sz="1600" dirty="0"/>
              <a:t>перед дистанційно-векторними протоколами (distance-vector protocols), такими як RIP: </a:t>
            </a:r>
            <a:endParaRPr lang="uk-UA" sz="1600" dirty="0" smtClean="0"/>
          </a:p>
          <a:p>
            <a:pPr>
              <a:spcBef>
                <a:spcPts val="0"/>
              </a:spcBef>
            </a:pPr>
            <a:r>
              <a:rPr lang="uk-UA" sz="1600" dirty="0" smtClean="0"/>
              <a:t>немає </a:t>
            </a:r>
            <a:r>
              <a:rPr lang="uk-UA" sz="1600" dirty="0"/>
              <a:t>обмежень у кількості хопів (hop</a:t>
            </a:r>
            <a:r>
              <a:rPr lang="uk-UA" sz="1600" dirty="0" smtClean="0"/>
              <a:t>);</a:t>
            </a:r>
          </a:p>
          <a:p>
            <a:pPr>
              <a:spcBef>
                <a:spcPts val="0"/>
              </a:spcBef>
            </a:pPr>
            <a:r>
              <a:rPr lang="uk-UA" sz="1600" dirty="0" smtClean="0"/>
              <a:t> </a:t>
            </a:r>
            <a:r>
              <a:rPr lang="uk-UA" sz="1600" dirty="0"/>
              <a:t>для поновлення маршрутної інформації використовується протокол групової передачі (multicast protocol) </a:t>
            </a:r>
            <a:endParaRPr lang="uk-UA" sz="1600" dirty="0" smtClean="0"/>
          </a:p>
          <a:p>
            <a:pPr>
              <a:spcBef>
                <a:spcPts val="0"/>
              </a:spcBef>
            </a:pPr>
            <a:r>
              <a:rPr lang="uk-UA" sz="1600" dirty="0" smtClean="0"/>
              <a:t>оновлення </a:t>
            </a:r>
            <a:r>
              <a:rPr lang="uk-UA" sz="1600" dirty="0"/>
              <a:t>розсилаються тільки в момент зміни мережевої топології</a:t>
            </a:r>
            <a:r>
              <a:rPr lang="uk-UA" sz="1600" dirty="0" smtClean="0"/>
              <a:t>;</a:t>
            </a:r>
          </a:p>
          <a:p>
            <a:pPr>
              <a:spcBef>
                <a:spcPts val="0"/>
              </a:spcBef>
            </a:pPr>
            <a:r>
              <a:rPr lang="uk-UA" sz="1600" dirty="0" smtClean="0"/>
              <a:t>логічний </a:t>
            </a:r>
            <a:r>
              <a:rPr lang="uk-UA" sz="1600" dirty="0"/>
              <a:t>поділ мереж, у яких маршрутизатори об'єднані в області (areas) </a:t>
            </a:r>
            <a:endParaRPr lang="uk-UA" sz="1600" dirty="0" smtClean="0"/>
          </a:p>
          <a:p>
            <a:pPr>
              <a:spcBef>
                <a:spcPts val="0"/>
              </a:spcBef>
            </a:pPr>
            <a:r>
              <a:rPr lang="uk-UA" sz="1600" dirty="0" smtClean="0"/>
              <a:t>поширює </a:t>
            </a:r>
            <a:r>
              <a:rPr lang="uk-UA" sz="1600" dirty="0"/>
              <a:t>та маркує зовнішні маршрути, впроваджені в AS </a:t>
            </a:r>
            <a:endParaRPr lang="uk-UA" sz="1600" dirty="0" smtClean="0"/>
          </a:p>
          <a:p>
            <a:pPr marL="0" indent="0">
              <a:spcBef>
                <a:spcPts val="0"/>
              </a:spcBef>
              <a:buNone/>
            </a:pPr>
            <a:endParaRPr lang="uk-UA" sz="1600" dirty="0" smtClean="0"/>
          </a:p>
          <a:p>
            <a:pPr marL="0" indent="0">
              <a:spcBef>
                <a:spcPts val="0"/>
              </a:spcBef>
              <a:buNone/>
            </a:pPr>
            <a:r>
              <a:rPr lang="uk-UA" sz="1600" dirty="0" smtClean="0"/>
              <a:t>Проте </a:t>
            </a:r>
            <a:r>
              <a:rPr lang="uk-UA" sz="1600" dirty="0"/>
              <a:t>є кілька </a:t>
            </a:r>
            <a:r>
              <a:rPr lang="uk-UA" sz="1600" b="1" dirty="0"/>
              <a:t>недолікі</a:t>
            </a:r>
            <a:r>
              <a:rPr lang="uk-UA" sz="1600" dirty="0"/>
              <a:t>в: </a:t>
            </a:r>
            <a:endParaRPr lang="uk-UA" sz="1600" dirty="0" smtClean="0"/>
          </a:p>
          <a:p>
            <a:pPr>
              <a:spcBef>
                <a:spcPts val="0"/>
              </a:spcBef>
            </a:pPr>
            <a:r>
              <a:rPr lang="uk-UA" sz="1600" dirty="0" smtClean="0"/>
              <a:t>OSPF </a:t>
            </a:r>
            <a:r>
              <a:rPr lang="uk-UA" sz="1600" dirty="0"/>
              <a:t>досить ресурсомісткий до CPU та пам'яті через використання SPF алгоритму та ведення кількох копій маршрутної інформації; </a:t>
            </a:r>
            <a:endParaRPr lang="uk-UA" sz="1600" dirty="0" smtClean="0"/>
          </a:p>
          <a:p>
            <a:pPr>
              <a:spcBef>
                <a:spcPts val="0"/>
              </a:spcBef>
            </a:pPr>
            <a:r>
              <a:rPr lang="uk-UA" sz="1600" dirty="0" smtClean="0"/>
              <a:t>складніший </a:t>
            </a:r>
            <a:r>
              <a:rPr lang="uk-UA" sz="1600" dirty="0"/>
              <a:t>протокол для застосування </a:t>
            </a:r>
            <a:r>
              <a:rPr lang="uk-UA" sz="1600" dirty="0" smtClean="0"/>
              <a:t>ніж </a:t>
            </a:r>
            <a:r>
              <a:rPr lang="uk-UA" sz="1600" dirty="0"/>
              <a:t>MikroTik:Routing/RIP; </a:t>
            </a:r>
            <a:endParaRPr lang="uk-UA" sz="1600" dirty="0" smtClean="0"/>
          </a:p>
          <a:p>
            <a:pPr marL="0" indent="0">
              <a:spcBef>
                <a:spcPts val="0"/>
              </a:spcBef>
              <a:buNone/>
            </a:pPr>
            <a:endParaRPr lang="uk-UA" sz="1600" dirty="0"/>
          </a:p>
          <a:p>
            <a:pPr marL="0" indent="0">
              <a:spcBef>
                <a:spcPts val="0"/>
              </a:spcBef>
              <a:buNone/>
            </a:pPr>
            <a:r>
              <a:rPr lang="uk-UA" sz="1600" dirty="0" smtClean="0"/>
              <a:t>MikroTik </a:t>
            </a:r>
            <a:r>
              <a:rPr lang="uk-UA" sz="1600" dirty="0"/>
              <a:t>RouterOS підтримує OSPF Версії 2 (RFC 2328) та Версії 3 (RFC 5340, OSPF для IPv6).</a:t>
            </a:r>
          </a:p>
        </p:txBody>
      </p:sp>
      <p:pic>
        <p:nvPicPr>
          <p:cNvPr id="2" name="Picture 1"/>
          <p:cNvPicPr>
            <a:picLocks noChangeAspect="1"/>
          </p:cNvPicPr>
          <p:nvPr/>
        </p:nvPicPr>
        <p:blipFill>
          <a:blip r:embed="rId2"/>
          <a:stretch>
            <a:fillRect/>
          </a:stretch>
        </p:blipFill>
        <p:spPr>
          <a:xfrm>
            <a:off x="499951" y="4548797"/>
            <a:ext cx="5584508" cy="167640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6996979" y="4548797"/>
            <a:ext cx="4212887" cy="1147073"/>
          </a:xfrm>
          <a:prstGeom prst="rect">
            <a:avLst/>
          </a:prstGeom>
          <a:ln>
            <a:solidFill>
              <a:schemeClr val="tx1"/>
            </a:solidFill>
          </a:ln>
        </p:spPr>
      </p:pic>
    </p:spTree>
    <p:extLst>
      <p:ext uri="{BB962C8B-B14F-4D97-AF65-F5344CB8AC3E}">
        <p14:creationId xmlns:p14="http://schemas.microsoft.com/office/powerpoint/2010/main" val="1819655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Магістральна Область (Backbone Area) </a:t>
            </a:r>
            <a:endParaRPr lang="uk-UA" sz="1600" b="1" dirty="0" smtClean="0"/>
          </a:p>
          <a:p>
            <a:pPr marL="0" indent="0">
              <a:buNone/>
            </a:pPr>
            <a:r>
              <a:rPr lang="uk-UA" sz="1600" dirty="0" smtClean="0"/>
              <a:t>OSPF </a:t>
            </a:r>
            <a:r>
              <a:rPr lang="uk-UA" sz="1600" dirty="0"/>
              <a:t>має специфічні обмеження для конфігурацій, що складаються з декількох областей, одна з цих областей має бути магістральною областю. </a:t>
            </a:r>
            <a:endParaRPr lang="uk-UA" sz="1600" dirty="0" smtClean="0"/>
          </a:p>
          <a:p>
            <a:pPr marL="0" indent="0">
              <a:buNone/>
            </a:pPr>
            <a:r>
              <a:rPr lang="uk-UA" sz="1600" dirty="0" smtClean="0"/>
              <a:t>Area-ID </a:t>
            </a:r>
            <a:r>
              <a:rPr lang="uk-UA" sz="1600" dirty="0"/>
              <a:t>магістральної області завжди 0.0.0.0 і не має бути змінено. Магістральна область має бути центром всіх інших областей, оскільки магістральна область збирає та вводить маршрутну інформацію з усіх областей та пересилає цю інформацію до інших областей.</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99" y="1876875"/>
            <a:ext cx="5117500" cy="3838125"/>
          </a:xfrm>
          <a:prstGeom prst="rect">
            <a:avLst/>
          </a:prstGeom>
        </p:spPr>
      </p:pic>
      <p:sp>
        <p:nvSpPr>
          <p:cNvPr id="4" name="Rectangle 3"/>
          <p:cNvSpPr/>
          <p:nvPr/>
        </p:nvSpPr>
        <p:spPr>
          <a:xfrm>
            <a:off x="5901267" y="1784648"/>
            <a:ext cx="5879080" cy="3631763"/>
          </a:xfrm>
          <a:prstGeom prst="rect">
            <a:avLst/>
          </a:prstGeom>
        </p:spPr>
        <p:txBody>
          <a:bodyPr wrap="square">
            <a:spAutoFit/>
          </a:bodyPr>
          <a:lstStyle/>
          <a:p>
            <a:r>
              <a:rPr lang="uk-UA" sz="1600" dirty="0"/>
              <a:t>У разі коли нова область не може бути фізично приєднана до магістральної області, повинен бути створений віртуальний канал (virtual link). </a:t>
            </a:r>
            <a:endParaRPr lang="uk-UA" sz="1600" dirty="0" smtClean="0"/>
          </a:p>
          <a:p>
            <a:endParaRPr lang="uk-UA" sz="1600" dirty="0" smtClean="0"/>
          </a:p>
          <a:p>
            <a:r>
              <a:rPr lang="uk-UA" sz="1600" dirty="0" smtClean="0"/>
              <a:t>Існує </a:t>
            </a:r>
            <a:r>
              <a:rPr lang="uk-UA" sz="1600" dirty="0"/>
              <a:t>кілька типів маршрутної інформації: </a:t>
            </a:r>
            <a:endParaRPr lang="uk-UA" sz="1600" dirty="0" smtClean="0"/>
          </a:p>
          <a:p>
            <a:pPr marL="285750" indent="-285750">
              <a:buFont typeface="Arial" panose="020B0604020202020204" pitchFamily="34" charset="0"/>
              <a:buChar char="•"/>
            </a:pPr>
            <a:r>
              <a:rPr lang="uk-UA" sz="1600" b="1" dirty="0" smtClean="0"/>
              <a:t>Внутрішні </a:t>
            </a:r>
            <a:r>
              <a:rPr lang="uk-UA" sz="1600" b="1" dirty="0"/>
              <a:t>обласні маршрути (intra-area routes) </a:t>
            </a:r>
            <a:r>
              <a:rPr lang="uk-UA" sz="1600" dirty="0"/>
              <a:t>- маршрути, створені в межах області (пункт призначення належить області)</a:t>
            </a:r>
            <a:r>
              <a:rPr lang="uk-UA" sz="1600" dirty="0" smtClean="0"/>
              <a:t>. </a:t>
            </a:r>
          </a:p>
          <a:p>
            <a:pPr marL="285750" indent="-285750">
              <a:buFont typeface="Arial" panose="020B0604020202020204" pitchFamily="34" charset="0"/>
              <a:buChar char="•"/>
            </a:pPr>
            <a:r>
              <a:rPr lang="uk-UA" sz="1600" b="1" dirty="0" smtClean="0"/>
              <a:t>Зовнішні </a:t>
            </a:r>
            <a:r>
              <a:rPr lang="uk-UA" sz="1600" b="1" dirty="0"/>
              <a:t>обласні маршрути (inter-area routes) </a:t>
            </a:r>
            <a:r>
              <a:rPr lang="uk-UA" sz="1600" dirty="0"/>
              <a:t>- маршрути походять з інших областей, які також називаються підсумковими маршрутами</a:t>
            </a:r>
            <a:r>
              <a:rPr lang="uk-UA" sz="1600" dirty="0" smtClean="0"/>
              <a:t>. </a:t>
            </a:r>
          </a:p>
          <a:p>
            <a:pPr marL="285750" indent="-285750">
              <a:buFont typeface="Arial" panose="020B0604020202020204" pitchFamily="34" charset="0"/>
              <a:buChar char="•"/>
            </a:pPr>
            <a:r>
              <a:rPr lang="uk-UA" sz="1600" b="1" dirty="0" smtClean="0"/>
              <a:t>Зовнішні </a:t>
            </a:r>
            <a:r>
              <a:rPr lang="uk-UA" sz="1600" b="1" dirty="0"/>
              <a:t>маршрути (external routes) </a:t>
            </a:r>
            <a:r>
              <a:rPr lang="uk-UA" sz="1600" dirty="0"/>
              <a:t>– маршрути, створені зовнішніми протоколами маршрутизації та запроваджені в OSPF шляхом перерозподілу.</a:t>
            </a:r>
          </a:p>
        </p:txBody>
      </p:sp>
    </p:spTree>
    <p:extLst>
      <p:ext uri="{BB962C8B-B14F-4D97-AF65-F5344CB8AC3E}">
        <p14:creationId xmlns:p14="http://schemas.microsoft.com/office/powerpoint/2010/main" val="3459600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smtClean="0"/>
              <a:t>Віртуальний Канал (Virtual Link) </a:t>
            </a:r>
          </a:p>
          <a:p>
            <a:pPr marL="0" indent="0">
              <a:buNone/>
            </a:pPr>
            <a:r>
              <a:rPr lang="uk-UA" sz="1600" smtClean="0"/>
              <a:t>Віртуальні канали створюються для двох цілей:</a:t>
            </a:r>
          </a:p>
          <a:p>
            <a:r>
              <a:rPr lang="uk-UA" sz="1600" smtClean="0"/>
              <a:t> з'єднати область із магістральною областю, якщо немає фізичного сполучення; </a:t>
            </a:r>
          </a:p>
          <a:p>
            <a:r>
              <a:rPr lang="uk-UA" sz="1600" smtClean="0"/>
              <a:t>з'єднати воєдино сегменти магістральної області. </a:t>
            </a:r>
          </a:p>
          <a:p>
            <a:pPr marL="0" indent="0">
              <a:buNone/>
            </a:pPr>
            <a:r>
              <a:rPr lang="uk-UA" sz="1600" b="1" smtClean="0"/>
              <a:t>Немає фізичного з'єднання з магістральною областю </a:t>
            </a:r>
          </a:p>
          <a:p>
            <a:pPr marL="0" indent="0">
              <a:buNone/>
            </a:pPr>
            <a:r>
              <a:rPr lang="uk-UA" sz="1600" smtClean="0"/>
              <a:t>Область може мати фізичного з'єднання з магістральною областю, віртуальний канал використовується задля забезпечення логічного шляху від від'єднаної області до магістральної області. Канал має бути створений між двома ABR, які мають спільні області з ABR, пов'язаною з магістральною областю.</a:t>
            </a:r>
            <a:endParaRPr lang="uk-UA"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68" y="2743200"/>
            <a:ext cx="4699388" cy="2950368"/>
          </a:xfrm>
          <a:prstGeom prst="rect">
            <a:avLst/>
          </a:prstGeom>
        </p:spPr>
      </p:pic>
      <p:sp>
        <p:nvSpPr>
          <p:cNvPr id="4" name="Rectangle 3"/>
          <p:cNvSpPr/>
          <p:nvPr/>
        </p:nvSpPr>
        <p:spPr>
          <a:xfrm>
            <a:off x="5447195" y="2743200"/>
            <a:ext cx="6096000" cy="2308324"/>
          </a:xfrm>
          <a:prstGeom prst="rect">
            <a:avLst/>
          </a:prstGeom>
        </p:spPr>
        <p:txBody>
          <a:bodyPr>
            <a:spAutoFit/>
          </a:bodyPr>
          <a:lstStyle/>
          <a:p>
            <a:r>
              <a:rPr lang="uk-UA" sz="1600" dirty="0" smtClean="0"/>
              <a:t>Обидва </a:t>
            </a:r>
            <a:r>
              <a:rPr lang="uk-UA" sz="1600" dirty="0"/>
              <a:t>маршрутизатори R1 та R2 є ABR та R1 з'єднаний з магістральною областю. Area2 використовуватиметься як транзитна область і R1 буде точкою входу в магістральну область. Віртуальні канали мають бути налаштовані на обох маршрутизаторах. </a:t>
            </a:r>
            <a:endParaRPr lang="uk-UA" sz="1600" dirty="0" smtClean="0"/>
          </a:p>
          <a:p>
            <a:endParaRPr lang="uk-UA" sz="1600" dirty="0" smtClean="0"/>
          </a:p>
          <a:p>
            <a:endParaRPr lang="ru-RU" sz="1600" dirty="0"/>
          </a:p>
          <a:p>
            <a:endParaRPr lang="ru-RU" sz="1600" dirty="0" smtClean="0"/>
          </a:p>
          <a:p>
            <a:endParaRPr lang="uk-UA" sz="1600" dirty="0" smtClean="0"/>
          </a:p>
          <a:p>
            <a:endParaRPr lang="uk-UA" sz="1600" dirty="0"/>
          </a:p>
        </p:txBody>
      </p:sp>
      <p:sp>
        <p:nvSpPr>
          <p:cNvPr id="7" name="Rectangle 6"/>
          <p:cNvSpPr/>
          <p:nvPr/>
        </p:nvSpPr>
        <p:spPr>
          <a:xfrm>
            <a:off x="5500310" y="4027408"/>
            <a:ext cx="455574" cy="338554"/>
          </a:xfrm>
          <a:prstGeom prst="rect">
            <a:avLst/>
          </a:prstGeom>
        </p:spPr>
        <p:txBody>
          <a:bodyPr wrap="none">
            <a:spAutoFit/>
          </a:bodyPr>
          <a:lstStyle/>
          <a:p>
            <a:r>
              <a:rPr lang="uk-UA" sz="1600" dirty="0"/>
              <a:t>R1:</a:t>
            </a:r>
          </a:p>
        </p:txBody>
      </p:sp>
      <p:sp>
        <p:nvSpPr>
          <p:cNvPr id="8" name="Rectangle 7"/>
          <p:cNvSpPr/>
          <p:nvPr/>
        </p:nvSpPr>
        <p:spPr>
          <a:xfrm>
            <a:off x="5500310" y="5326186"/>
            <a:ext cx="455574" cy="338554"/>
          </a:xfrm>
          <a:prstGeom prst="rect">
            <a:avLst/>
          </a:prstGeom>
        </p:spPr>
        <p:txBody>
          <a:bodyPr wrap="none">
            <a:spAutoFit/>
          </a:bodyPr>
          <a:lstStyle/>
          <a:p>
            <a:r>
              <a:rPr lang="uk-UA" sz="1600" dirty="0"/>
              <a:t>R2:</a:t>
            </a:r>
            <a:endParaRPr lang="uk-UA" sz="1600" dirty="0"/>
          </a:p>
        </p:txBody>
      </p:sp>
      <p:pic>
        <p:nvPicPr>
          <p:cNvPr id="9" name="Picture 8"/>
          <p:cNvPicPr>
            <a:picLocks noChangeAspect="1"/>
          </p:cNvPicPr>
          <p:nvPr/>
        </p:nvPicPr>
        <p:blipFill>
          <a:blip r:embed="rId3"/>
          <a:stretch>
            <a:fillRect/>
          </a:stretch>
        </p:blipFill>
        <p:spPr>
          <a:xfrm>
            <a:off x="5621867" y="4302070"/>
            <a:ext cx="6440950" cy="515276"/>
          </a:xfrm>
          <a:prstGeom prst="rect">
            <a:avLst/>
          </a:prstGeom>
          <a:ln>
            <a:solidFill>
              <a:schemeClr val="tx1"/>
            </a:solidFill>
          </a:ln>
        </p:spPr>
      </p:pic>
      <p:pic>
        <p:nvPicPr>
          <p:cNvPr id="10" name="Picture 9"/>
          <p:cNvPicPr>
            <a:picLocks noChangeAspect="1"/>
          </p:cNvPicPr>
          <p:nvPr/>
        </p:nvPicPr>
        <p:blipFill>
          <a:blip r:embed="rId4"/>
          <a:stretch>
            <a:fillRect/>
          </a:stretch>
        </p:blipFill>
        <p:spPr>
          <a:xfrm>
            <a:off x="5621867" y="5638324"/>
            <a:ext cx="6564265" cy="474321"/>
          </a:xfrm>
          <a:prstGeom prst="rect">
            <a:avLst/>
          </a:prstGeom>
          <a:ln>
            <a:solidFill>
              <a:schemeClr val="tx1"/>
            </a:solidFill>
          </a:ln>
        </p:spPr>
      </p:pic>
    </p:spTree>
    <p:extLst>
      <p:ext uri="{BB962C8B-B14F-4D97-AF65-F5344CB8AC3E}">
        <p14:creationId xmlns:p14="http://schemas.microsoft.com/office/powerpoint/2010/main" val="4003342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Розділена магістральна область </a:t>
            </a:r>
            <a:endParaRPr lang="uk-UA" sz="1600" b="1" dirty="0" smtClean="0"/>
          </a:p>
          <a:p>
            <a:pPr marL="0" indent="0">
              <a:buNone/>
            </a:pPr>
            <a:r>
              <a:rPr lang="uk-UA" sz="1600" dirty="0" smtClean="0"/>
              <a:t>OSPF </a:t>
            </a:r>
            <a:r>
              <a:rPr lang="uk-UA" sz="1600" dirty="0"/>
              <a:t>дає змогу приєднати розділені частини магістральної області за допомогою віртуальних каналів. Це може знадобитися, коли дві розділені мережі OSPF об'єднуються в одну велику мережу. Віртуальний канал може бути налаштований між ізольованими ABR, які стикаються з магістральною областю та мають спільну область</a:t>
            </a:r>
            <a:r>
              <a:rPr lang="uk-UA" sz="1600" dirty="0" smtClean="0"/>
              <a:t>.</a:t>
            </a:r>
          </a:p>
          <a:p>
            <a:pPr marL="0" indent="0">
              <a:buNone/>
            </a:pPr>
            <a:endParaRPr lang="ru-RU" sz="1600" dirty="0"/>
          </a:p>
          <a:p>
            <a:pPr marL="0" indent="0">
              <a:buNone/>
            </a:pPr>
            <a:endParaRPr lang="ru-RU" sz="1600" dirty="0" smtClean="0"/>
          </a:p>
          <a:p>
            <a:pPr marL="0" indent="0">
              <a:buNone/>
            </a:pPr>
            <a:endParaRPr lang="ru-RU" sz="1600" dirty="0"/>
          </a:p>
          <a:p>
            <a:pPr marL="0" indent="0">
              <a:buNone/>
            </a:pPr>
            <a:endParaRPr lang="ru-RU" sz="1600" dirty="0" smtClean="0"/>
          </a:p>
          <a:p>
            <a:pPr marL="0" indent="0">
              <a:buNone/>
            </a:pPr>
            <a:endParaRPr lang="ru-RU" sz="1600" dirty="0"/>
          </a:p>
          <a:p>
            <a:pPr marL="0" indent="0">
              <a:buNone/>
            </a:pPr>
            <a:endParaRPr lang="ru-RU" sz="1600" dirty="0" smtClean="0"/>
          </a:p>
          <a:p>
            <a:pPr marL="0" indent="0">
              <a:buNone/>
            </a:pPr>
            <a:r>
              <a:rPr lang="uk-UA" sz="1600" dirty="0"/>
              <a:t>Додаткова область може бути створена, щоб стати транзитною областю, коли </a:t>
            </a:r>
            <a:r>
              <a:rPr lang="uk-UA" sz="1600" dirty="0" smtClean="0"/>
              <a:t>спільної області </a:t>
            </a:r>
            <a:r>
              <a:rPr lang="uk-UA" sz="1600" dirty="0"/>
              <a:t>немає, це проілюстровано </a:t>
            </a:r>
            <a:r>
              <a:rPr lang="uk-UA" sz="1600" dirty="0" smtClean="0"/>
              <a:t>вище</a:t>
            </a:r>
            <a:r>
              <a:rPr lang="uk-UA" sz="1600" dirty="0"/>
              <a:t>. </a:t>
            </a:r>
            <a:endParaRPr lang="uk-UA" sz="1600" dirty="0" smtClean="0"/>
          </a:p>
          <a:p>
            <a:pPr marL="0" indent="0">
              <a:buNone/>
            </a:pPr>
            <a:r>
              <a:rPr lang="uk-UA" sz="1600" dirty="0" smtClean="0"/>
              <a:t>Віртуальні </a:t>
            </a:r>
            <a:r>
              <a:rPr lang="uk-UA" sz="1600" dirty="0"/>
              <a:t>канали не потрібні в не магістральних областях, коли вони виявляються розділеними. OSPF не намагається активно відновлювати розділені області, кожен компонент просто стає окремою областю, коли область виявляється розділеною. Магістральна область забезпечує маршрутизацію між новими областями. Деякі призначення можна досягти через внутрішньообласну маршрутизацію, частина області вимагає міжобласну маршрутизацію</a:t>
            </a:r>
            <a:r>
              <a:rPr lang="uk-UA" sz="1600" dirty="0" smtClean="0"/>
              <a:t>.</a:t>
            </a:r>
          </a:p>
          <a:p>
            <a:pPr marL="0" indent="0">
              <a:buNone/>
            </a:pPr>
            <a:r>
              <a:rPr lang="uk-UA" sz="1600" dirty="0" smtClean="0"/>
              <a:t> </a:t>
            </a:r>
            <a:r>
              <a:rPr lang="uk-UA" sz="1600" dirty="0"/>
              <a:t>Однак, щоб зберегти повну маршрутизацію після поділу, діапазон адрес не повинен бути розбитий на кілька компонентів серед частин області.</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51" y="1350632"/>
            <a:ext cx="4656992" cy="2188436"/>
          </a:xfrm>
          <a:prstGeom prst="rect">
            <a:avLst/>
          </a:prstGeom>
        </p:spPr>
      </p:pic>
    </p:spTree>
    <p:extLst>
      <p:ext uri="{BB962C8B-B14F-4D97-AF65-F5344CB8AC3E}">
        <p14:creationId xmlns:p14="http://schemas.microsoft.com/office/powerpoint/2010/main" val="975178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Підсумовування маршрутів </a:t>
            </a:r>
            <a:endParaRPr lang="uk-UA" sz="1600" b="1" dirty="0" smtClean="0"/>
          </a:p>
          <a:p>
            <a:pPr marL="0" indent="0">
              <a:buNone/>
            </a:pPr>
            <a:r>
              <a:rPr lang="uk-UA" sz="1600" b="1" dirty="0" smtClean="0"/>
              <a:t>Підсумовування </a:t>
            </a:r>
            <a:r>
              <a:rPr lang="uk-UA" sz="1600" b="1" dirty="0"/>
              <a:t>маршрутів </a:t>
            </a:r>
            <a:r>
              <a:rPr lang="uk-UA" sz="1600" dirty="0"/>
              <a:t>- це </a:t>
            </a:r>
            <a:r>
              <a:rPr lang="uk-UA" sz="1600" dirty="0" smtClean="0"/>
              <a:t>ущільнення множинимаршрутів </a:t>
            </a:r>
            <a:r>
              <a:rPr lang="uk-UA" sz="1600" dirty="0"/>
              <a:t>на єдиний анонс. Зазвичай це відбувається на межах областей (Area Border Routers), хоч і може бути зроблено між двома будь-якими областями. </a:t>
            </a:r>
            <a:endParaRPr lang="uk-UA" sz="1600" dirty="0" smtClean="0"/>
          </a:p>
          <a:p>
            <a:pPr marL="0" indent="0">
              <a:buNone/>
            </a:pPr>
            <a:r>
              <a:rPr lang="uk-UA" sz="1600" dirty="0" smtClean="0"/>
              <a:t>Найкраще </a:t>
            </a:r>
            <a:r>
              <a:rPr lang="uk-UA" sz="1600" dirty="0"/>
              <a:t>виконувати підсумовування у напрямку магістральної області. Таким чином, магістральна область отримує всі агреговані адреси і вводить їх в інші області вже сумованими. Існує два види підсумовування: міжобласне та підсумовування зовнішніх маршрутів. </a:t>
            </a:r>
            <a:endParaRPr lang="uk-UA" sz="1600" dirty="0" smtClean="0"/>
          </a:p>
          <a:p>
            <a:pPr marL="0" indent="0">
              <a:buNone/>
            </a:pPr>
            <a:r>
              <a:rPr lang="uk-UA" sz="1600" dirty="0" smtClean="0"/>
              <a:t>Міжобласне </a:t>
            </a:r>
            <a:r>
              <a:rPr lang="uk-UA" sz="1600" dirty="0"/>
              <a:t>підсумовування маршрутів </a:t>
            </a:r>
            <a:endParaRPr lang="uk-UA" sz="1600" dirty="0" smtClean="0"/>
          </a:p>
          <a:p>
            <a:pPr marL="0" indent="0">
              <a:buNone/>
            </a:pPr>
            <a:r>
              <a:rPr lang="uk-UA" sz="1600" dirty="0" smtClean="0"/>
              <a:t>Міжобласне </a:t>
            </a:r>
            <a:r>
              <a:rPr lang="uk-UA" sz="1600" dirty="0"/>
              <a:t>підсумовування маршрутів виконується на ABR, воно не застосовується до зовнішніх маршрутів, запроваджених у OSPF через перерозподіл. Налаштування підсумовування здійснюється у меню OSPF area range.</a:t>
            </a:r>
          </a:p>
        </p:txBody>
      </p:sp>
    </p:spTree>
    <p:extLst>
      <p:ext uri="{BB962C8B-B14F-4D97-AF65-F5344CB8AC3E}">
        <p14:creationId xmlns:p14="http://schemas.microsoft.com/office/powerpoint/2010/main" val="745929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885" y="0"/>
            <a:ext cx="11579383" cy="2743200"/>
          </a:xfrm>
        </p:spPr>
        <p:txBody>
          <a:bodyPr>
            <a:normAutofit/>
          </a:bodyPr>
          <a:lstStyle/>
          <a:p>
            <a:pPr marL="0" indent="0" algn="ctr">
              <a:buNone/>
            </a:pPr>
            <a:r>
              <a:rPr lang="uk-UA" sz="1600" b="1" dirty="0"/>
              <a:t>Тупикова Область (Stub Area) </a:t>
            </a:r>
            <a:endParaRPr lang="uk-UA" sz="1600" b="1" dirty="0" smtClean="0"/>
          </a:p>
          <a:p>
            <a:pPr marL="0" indent="0">
              <a:buNone/>
            </a:pPr>
            <a:r>
              <a:rPr lang="uk-UA" sz="1600" dirty="0" smtClean="0"/>
              <a:t>Головна </a:t>
            </a:r>
            <a:r>
              <a:rPr lang="uk-UA" sz="1600" dirty="0"/>
              <a:t>мета тупикових областей – захистити такі області від перенесення зовнішніх маршрутів. Маршрутизація з цих областей у зовнішній світ базується на маршруті за замовчуванням. Тупикова область зменшує розмір бази даних усередині області та знижує вимоги до пам'яті, необхідної маршрутизаторам у цій галузі. </a:t>
            </a:r>
            <a:r>
              <a:rPr lang="uk-UA" sz="1600" dirty="0" smtClean="0"/>
              <a:t> Тупикові </a:t>
            </a:r>
            <a:r>
              <a:rPr lang="uk-UA" sz="1600" dirty="0"/>
              <a:t>області мають деякі обмеження, ASBR маршрутизатори не можуть бути внутрішніми маршрутизаторами цієї області, тупикова область може бути транзитною областю для віртуальних каналів. Ці обмеження створені оскільки тупикові області переважно налаштовані задля перенесення зовнішніх маршрутів. </a:t>
            </a:r>
            <a:endParaRPr lang="uk-UA" sz="1600" dirty="0" smtClean="0"/>
          </a:p>
          <a:p>
            <a:pPr marL="0" indent="0">
              <a:buNone/>
            </a:pPr>
            <a:r>
              <a:rPr lang="uk-UA" sz="1600" dirty="0" smtClean="0"/>
              <a:t>Абсолютно </a:t>
            </a:r>
            <a:r>
              <a:rPr lang="uk-UA" sz="1600" dirty="0"/>
              <a:t>тупикові області – це розширення для тупикової області. Абсолютно тупикова область блокує зовнішні маршрути та підсумововані (міжобластні) маршрути від попадання всередину області. Тільки усередині обласні маршрути впроваджуються у цю область</a:t>
            </a:r>
            <a:r>
              <a:rPr lang="uk-UA" sz="1600" dirty="0" smtClean="0"/>
              <a:t>.</a:t>
            </a:r>
            <a:r>
              <a:rPr lang="en-US" sz="1600" dirty="0" smtClean="0"/>
              <a:t> </a:t>
            </a:r>
            <a:r>
              <a:rPr lang="uk-UA" sz="1600" dirty="0" smtClean="0"/>
              <a:t>Прапорець  </a:t>
            </a:r>
            <a:r>
              <a:rPr lang="en-US" sz="1600" b="1" i="1" dirty="0" smtClean="0"/>
              <a:t>no summaries </a:t>
            </a:r>
            <a:r>
              <a:rPr lang="uk-UA" sz="1600" dirty="0" smtClean="0"/>
              <a:t>використовується </a:t>
            </a:r>
            <a:r>
              <a:rPr lang="uk-UA" sz="1600" dirty="0"/>
              <a:t>для конфігурації абсолютно тупикових областей RouterOS.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34" y="2184686"/>
            <a:ext cx="3810000" cy="2628327"/>
          </a:xfrm>
          <a:prstGeom prst="rect">
            <a:avLst/>
          </a:prstGeom>
        </p:spPr>
      </p:pic>
      <p:sp>
        <p:nvSpPr>
          <p:cNvPr id="4" name="Rectangle 3"/>
          <p:cNvSpPr/>
          <p:nvPr/>
        </p:nvSpPr>
        <p:spPr>
          <a:xfrm>
            <a:off x="4140582" y="2327701"/>
            <a:ext cx="7941351" cy="830997"/>
          </a:xfrm>
          <a:prstGeom prst="rect">
            <a:avLst/>
          </a:prstGeom>
        </p:spPr>
        <p:txBody>
          <a:bodyPr wrap="square">
            <a:spAutoFit/>
          </a:bodyPr>
          <a:lstStyle/>
          <a:p>
            <a:r>
              <a:rPr lang="uk-UA" sz="1600" dirty="0" smtClean="0"/>
              <a:t>Конфігурація </a:t>
            </a:r>
            <a:r>
              <a:rPr lang="uk-UA" sz="1600" dirty="0"/>
              <a:t>Area1 як тупикової області, означає, що R2 і R3 не повинні отримати ніякої маршрутної інформації від магістральної області крім маршруту за замовчуванням</a:t>
            </a:r>
            <a:r>
              <a:rPr lang="uk-UA" sz="1600" dirty="0" smtClean="0"/>
              <a:t>.</a:t>
            </a:r>
          </a:p>
          <a:p>
            <a:r>
              <a:rPr lang="uk-UA" sz="1600" dirty="0" smtClean="0"/>
              <a:t>R1</a:t>
            </a:r>
            <a:r>
              <a:rPr lang="uk-UA" sz="1600" dirty="0" smtClean="0"/>
              <a:t>:</a:t>
            </a:r>
            <a:endParaRPr lang="uk-UA" sz="1400" dirty="0"/>
          </a:p>
        </p:txBody>
      </p:sp>
      <p:sp>
        <p:nvSpPr>
          <p:cNvPr id="8" name="Rectangle 7"/>
          <p:cNvSpPr/>
          <p:nvPr/>
        </p:nvSpPr>
        <p:spPr>
          <a:xfrm>
            <a:off x="262884" y="5183012"/>
            <a:ext cx="455574" cy="338554"/>
          </a:xfrm>
          <a:prstGeom prst="rect">
            <a:avLst/>
          </a:prstGeom>
        </p:spPr>
        <p:txBody>
          <a:bodyPr wrap="none">
            <a:spAutoFit/>
          </a:bodyPr>
          <a:lstStyle/>
          <a:p>
            <a:r>
              <a:rPr lang="uk-UA" sz="1600" dirty="0"/>
              <a:t>R2:</a:t>
            </a:r>
          </a:p>
        </p:txBody>
      </p:sp>
      <p:sp>
        <p:nvSpPr>
          <p:cNvPr id="9" name="Rectangle 8"/>
          <p:cNvSpPr/>
          <p:nvPr/>
        </p:nvSpPr>
        <p:spPr>
          <a:xfrm>
            <a:off x="6355201" y="5238184"/>
            <a:ext cx="489236" cy="369332"/>
          </a:xfrm>
          <a:prstGeom prst="rect">
            <a:avLst/>
          </a:prstGeom>
        </p:spPr>
        <p:txBody>
          <a:bodyPr wrap="none">
            <a:spAutoFit/>
          </a:bodyPr>
          <a:lstStyle/>
          <a:p>
            <a:r>
              <a:rPr lang="en-US" dirty="0"/>
              <a:t>R3:</a:t>
            </a:r>
          </a:p>
        </p:txBody>
      </p:sp>
      <p:pic>
        <p:nvPicPr>
          <p:cNvPr id="10" name="Picture 9"/>
          <p:cNvPicPr>
            <a:picLocks noChangeAspect="1"/>
          </p:cNvPicPr>
          <p:nvPr/>
        </p:nvPicPr>
        <p:blipFill>
          <a:blip r:embed="rId3"/>
          <a:stretch>
            <a:fillRect/>
          </a:stretch>
        </p:blipFill>
        <p:spPr>
          <a:xfrm>
            <a:off x="4745221" y="3066484"/>
            <a:ext cx="4829175" cy="2171700"/>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887209" y="5320784"/>
            <a:ext cx="5143500" cy="1352550"/>
          </a:xfrm>
          <a:prstGeom prst="rect">
            <a:avLst/>
          </a:prstGeom>
          <a:ln>
            <a:solidFill>
              <a:schemeClr val="tx1"/>
            </a:solidFill>
          </a:ln>
        </p:spPr>
      </p:pic>
      <p:pic>
        <p:nvPicPr>
          <p:cNvPr id="12" name="Picture 11"/>
          <p:cNvPicPr>
            <a:picLocks noChangeAspect="1"/>
          </p:cNvPicPr>
          <p:nvPr/>
        </p:nvPicPr>
        <p:blipFill>
          <a:blip r:embed="rId5"/>
          <a:stretch>
            <a:fillRect/>
          </a:stretch>
        </p:blipFill>
        <p:spPr>
          <a:xfrm>
            <a:off x="6946418" y="5301734"/>
            <a:ext cx="4895850" cy="1390650"/>
          </a:xfrm>
          <a:prstGeom prst="rect">
            <a:avLst/>
          </a:prstGeom>
          <a:ln>
            <a:solidFill>
              <a:schemeClr val="tx1"/>
            </a:solidFill>
          </a:ln>
        </p:spPr>
      </p:pic>
    </p:spTree>
    <p:extLst>
      <p:ext uri="{BB962C8B-B14F-4D97-AF65-F5344CB8AC3E}">
        <p14:creationId xmlns:p14="http://schemas.microsoft.com/office/powerpoint/2010/main" val="3704792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NSSA </a:t>
            </a:r>
            <a:endParaRPr lang="en-US" sz="1600" b="1" dirty="0" smtClean="0"/>
          </a:p>
          <a:p>
            <a:pPr marL="0" indent="0">
              <a:buNone/>
            </a:pPr>
            <a:r>
              <a:rPr lang="uk-UA" sz="1600" dirty="0" smtClean="0"/>
              <a:t>Не повністю тупикові області (Not-so-stubby area) або NSSA корисні, коли є потреба впровадити зовнішні маршрути, але використання LSA типу 5 не потрібно.</a:t>
            </a:r>
            <a:endParaRPr lang="uk-UA"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51" y="1028898"/>
            <a:ext cx="4332682" cy="2036035"/>
          </a:xfrm>
          <a:prstGeom prst="rect">
            <a:avLst/>
          </a:prstGeom>
        </p:spPr>
      </p:pic>
      <p:sp>
        <p:nvSpPr>
          <p:cNvPr id="4" name="Rectangle 3"/>
          <p:cNvSpPr/>
          <p:nvPr/>
        </p:nvSpPr>
        <p:spPr>
          <a:xfrm>
            <a:off x="5238650" y="1152141"/>
            <a:ext cx="6096000" cy="1323439"/>
          </a:xfrm>
          <a:prstGeom prst="rect">
            <a:avLst/>
          </a:prstGeom>
        </p:spPr>
        <p:txBody>
          <a:bodyPr>
            <a:spAutoFit/>
          </a:bodyPr>
          <a:lstStyle/>
          <a:p>
            <a:r>
              <a:rPr lang="uk-UA" sz="1600" dirty="0" smtClean="0"/>
              <a:t>Тут </a:t>
            </a:r>
            <a:r>
              <a:rPr lang="uk-UA" sz="1600" dirty="0"/>
              <a:t>дві області (магістральна та area1) та з'єднання RIP до area1. Нам потрібно налаштувати Area1 так, щоб вона стала тупиковою областю, але потрібно вводити зовнішні маршрути протоколу RIP. У цьому випадку Area1 має бути налаштована як NSSA </a:t>
            </a:r>
            <a:endParaRPr lang="uk-UA" sz="1600" dirty="0" smtClean="0"/>
          </a:p>
          <a:p>
            <a:r>
              <a:rPr lang="uk-UA" sz="1600" dirty="0" smtClean="0"/>
              <a:t>Приклад </a:t>
            </a:r>
            <a:r>
              <a:rPr lang="uk-UA" sz="1600" dirty="0" smtClean="0"/>
              <a:t>конфігурації не включає конфігурацію RIP. </a:t>
            </a:r>
            <a:endParaRPr lang="uk-UA" sz="1600" dirty="0"/>
          </a:p>
        </p:txBody>
      </p:sp>
      <p:sp>
        <p:nvSpPr>
          <p:cNvPr id="7" name="Rectangle 6"/>
          <p:cNvSpPr/>
          <p:nvPr/>
        </p:nvSpPr>
        <p:spPr>
          <a:xfrm>
            <a:off x="745982" y="3354308"/>
            <a:ext cx="489236" cy="369332"/>
          </a:xfrm>
          <a:prstGeom prst="rect">
            <a:avLst/>
          </a:prstGeom>
        </p:spPr>
        <p:txBody>
          <a:bodyPr wrap="none">
            <a:spAutoFit/>
          </a:bodyPr>
          <a:lstStyle/>
          <a:p>
            <a:r>
              <a:rPr lang="uk-UA" dirty="0"/>
              <a:t>R1:</a:t>
            </a:r>
            <a:endParaRPr lang="en-US" dirty="0"/>
          </a:p>
        </p:txBody>
      </p:sp>
      <p:sp>
        <p:nvSpPr>
          <p:cNvPr id="8" name="Rectangle 7"/>
          <p:cNvSpPr/>
          <p:nvPr/>
        </p:nvSpPr>
        <p:spPr>
          <a:xfrm>
            <a:off x="5851382" y="3354308"/>
            <a:ext cx="489236" cy="369332"/>
          </a:xfrm>
          <a:prstGeom prst="rect">
            <a:avLst/>
          </a:prstGeom>
        </p:spPr>
        <p:txBody>
          <a:bodyPr wrap="none">
            <a:spAutoFit/>
          </a:bodyPr>
          <a:lstStyle/>
          <a:p>
            <a:r>
              <a:rPr lang="uk-UA" dirty="0"/>
              <a:t>R</a:t>
            </a:r>
            <a:r>
              <a:rPr lang="en-US" dirty="0"/>
              <a:t>2</a:t>
            </a:r>
            <a:r>
              <a:rPr lang="uk-UA" dirty="0"/>
              <a:t>:</a:t>
            </a:r>
            <a:endParaRPr lang="uk-UA" dirty="0"/>
          </a:p>
        </p:txBody>
      </p:sp>
      <p:pic>
        <p:nvPicPr>
          <p:cNvPr id="9" name="Picture 8"/>
          <p:cNvPicPr>
            <a:picLocks noChangeAspect="1"/>
          </p:cNvPicPr>
          <p:nvPr/>
        </p:nvPicPr>
        <p:blipFill>
          <a:blip r:embed="rId3"/>
          <a:stretch>
            <a:fillRect/>
          </a:stretch>
        </p:blipFill>
        <p:spPr>
          <a:xfrm>
            <a:off x="398351" y="3844726"/>
            <a:ext cx="4791075" cy="1866900"/>
          </a:xfrm>
          <a:prstGeom prst="rect">
            <a:avLst/>
          </a:prstGeom>
          <a:ln>
            <a:solidFill>
              <a:schemeClr val="tx1"/>
            </a:solidFill>
          </a:ln>
        </p:spPr>
      </p:pic>
      <p:pic>
        <p:nvPicPr>
          <p:cNvPr id="10" name="Picture 9"/>
          <p:cNvPicPr>
            <a:picLocks noChangeAspect="1"/>
          </p:cNvPicPr>
          <p:nvPr/>
        </p:nvPicPr>
        <p:blipFill>
          <a:blip r:embed="rId4"/>
          <a:stretch>
            <a:fillRect/>
          </a:stretch>
        </p:blipFill>
        <p:spPr>
          <a:xfrm>
            <a:off x="5851382" y="3844726"/>
            <a:ext cx="4895850" cy="1428750"/>
          </a:xfrm>
          <a:prstGeom prst="rect">
            <a:avLst/>
          </a:prstGeom>
          <a:ln>
            <a:solidFill>
              <a:schemeClr val="tx1"/>
            </a:solidFill>
          </a:ln>
        </p:spPr>
      </p:pic>
    </p:spTree>
    <p:extLst>
      <p:ext uri="{BB962C8B-B14F-4D97-AF65-F5344CB8AC3E}">
        <p14:creationId xmlns:p14="http://schemas.microsoft.com/office/powerpoint/2010/main" val="1975931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Проста конфігурація OSPF </a:t>
            </a:r>
            <a:endParaRPr lang="en-US" sz="1600" b="1" dirty="0" smtClean="0"/>
          </a:p>
          <a:p>
            <a:pPr marL="0" indent="0">
              <a:buNone/>
            </a:pPr>
            <a:r>
              <a:rPr lang="uk-UA" sz="1600" dirty="0" smtClean="0"/>
              <a:t>Наступний </a:t>
            </a:r>
            <a:r>
              <a:rPr lang="uk-UA" sz="1600" dirty="0"/>
              <a:t>приклад ілюструє, як налаштувати мережу OSPF з однією зоною. Припустимо, що у нас є така мережа.</a:t>
            </a:r>
          </a:p>
        </p:txBody>
      </p:sp>
      <p:pic>
        <p:nvPicPr>
          <p:cNvPr id="4" name="Picture 3"/>
          <p:cNvPicPr>
            <a:picLocks noChangeAspect="1"/>
          </p:cNvPicPr>
          <p:nvPr/>
        </p:nvPicPr>
        <p:blipFill>
          <a:blip r:embed="rId2"/>
          <a:stretch>
            <a:fillRect/>
          </a:stretch>
        </p:blipFill>
        <p:spPr>
          <a:xfrm>
            <a:off x="398351" y="1058784"/>
            <a:ext cx="4552950" cy="2295525"/>
          </a:xfrm>
          <a:prstGeom prst="rect">
            <a:avLst/>
          </a:prstGeom>
        </p:spPr>
      </p:pic>
      <p:sp>
        <p:nvSpPr>
          <p:cNvPr id="5" name="Rectangle 4"/>
          <p:cNvSpPr/>
          <p:nvPr/>
        </p:nvSpPr>
        <p:spPr>
          <a:xfrm>
            <a:off x="5173133" y="1058784"/>
            <a:ext cx="6096000" cy="1077218"/>
          </a:xfrm>
          <a:prstGeom prst="rect">
            <a:avLst/>
          </a:prstGeom>
        </p:spPr>
        <p:txBody>
          <a:bodyPr>
            <a:spAutoFit/>
          </a:bodyPr>
          <a:lstStyle/>
          <a:p>
            <a:r>
              <a:rPr lang="uk-UA" sz="1600" dirty="0"/>
              <a:t>Приклад мережі складається з 3 маршрутизаторів, з’єднаних разом у мережі 10.10.1.0/24, і кожен маршрутизатор також має одну додаткову підключену мережу. У цьому прикладі налаштовано такі IP-адреси:</a:t>
            </a:r>
          </a:p>
        </p:txBody>
      </p:sp>
      <p:pic>
        <p:nvPicPr>
          <p:cNvPr id="6" name="Picture 5"/>
          <p:cNvPicPr>
            <a:picLocks noChangeAspect="1"/>
          </p:cNvPicPr>
          <p:nvPr/>
        </p:nvPicPr>
        <p:blipFill>
          <a:blip r:embed="rId3"/>
          <a:stretch>
            <a:fillRect/>
          </a:stretch>
        </p:blipFill>
        <p:spPr>
          <a:xfrm>
            <a:off x="5173133" y="2102619"/>
            <a:ext cx="6067425" cy="714375"/>
          </a:xfrm>
          <a:prstGeom prst="rect">
            <a:avLst/>
          </a:prstGeom>
        </p:spPr>
      </p:pic>
      <p:pic>
        <p:nvPicPr>
          <p:cNvPr id="7" name="Picture 6"/>
          <p:cNvPicPr>
            <a:picLocks noChangeAspect="1"/>
          </p:cNvPicPr>
          <p:nvPr/>
        </p:nvPicPr>
        <p:blipFill>
          <a:blip r:embed="rId4"/>
          <a:stretch>
            <a:fillRect/>
          </a:stretch>
        </p:blipFill>
        <p:spPr>
          <a:xfrm>
            <a:off x="5182096" y="3012354"/>
            <a:ext cx="6105525" cy="752475"/>
          </a:xfrm>
          <a:prstGeom prst="rect">
            <a:avLst/>
          </a:prstGeom>
        </p:spPr>
      </p:pic>
      <p:pic>
        <p:nvPicPr>
          <p:cNvPr id="8" name="Picture 7"/>
          <p:cNvPicPr>
            <a:picLocks noChangeAspect="1"/>
          </p:cNvPicPr>
          <p:nvPr/>
        </p:nvPicPr>
        <p:blipFill>
          <a:blip r:embed="rId5"/>
          <a:stretch>
            <a:fillRect/>
          </a:stretch>
        </p:blipFill>
        <p:spPr>
          <a:xfrm>
            <a:off x="5182096" y="3905606"/>
            <a:ext cx="6229350" cy="742950"/>
          </a:xfrm>
          <a:prstGeom prst="rect">
            <a:avLst/>
          </a:prstGeom>
        </p:spPr>
      </p:pic>
      <p:sp>
        <p:nvSpPr>
          <p:cNvPr id="10" name="Rectangle 9"/>
          <p:cNvSpPr/>
          <p:nvPr/>
        </p:nvSpPr>
        <p:spPr>
          <a:xfrm>
            <a:off x="610016" y="4848704"/>
            <a:ext cx="10630541" cy="1569660"/>
          </a:xfrm>
          <a:prstGeom prst="rect">
            <a:avLst/>
          </a:prstGeom>
        </p:spPr>
        <p:txBody>
          <a:bodyPr wrap="square">
            <a:spAutoFit/>
          </a:bodyPr>
          <a:lstStyle/>
          <a:p>
            <a:r>
              <a:rPr lang="uk-UA" sz="1600" dirty="0"/>
              <a:t>Існує три основних елементи конфігурації OSPF: </a:t>
            </a:r>
            <a:endParaRPr lang="en-US" sz="1600" dirty="0" smtClean="0"/>
          </a:p>
          <a:p>
            <a:pPr marL="285750" indent="-285750">
              <a:buFont typeface="Arial" panose="020B0604020202020204" pitchFamily="34" charset="0"/>
              <a:buChar char="•"/>
            </a:pPr>
            <a:r>
              <a:rPr lang="uk-UA" sz="1600" dirty="0" smtClean="0"/>
              <a:t>Увімкнути інстанс OSPF </a:t>
            </a:r>
            <a:endParaRPr lang="en-US" sz="1600" dirty="0" smtClean="0"/>
          </a:p>
          <a:p>
            <a:pPr marL="285750" indent="-285750">
              <a:buFont typeface="Arial" panose="020B0604020202020204" pitchFamily="34" charset="0"/>
              <a:buChar char="•"/>
            </a:pPr>
            <a:r>
              <a:rPr lang="uk-UA" sz="1600" dirty="0" smtClean="0"/>
              <a:t>Конфігурація </a:t>
            </a:r>
            <a:r>
              <a:rPr lang="uk-UA" sz="1600" dirty="0"/>
              <a:t>області OSPF </a:t>
            </a:r>
            <a:endParaRPr lang="en-US" sz="1600" dirty="0" smtClean="0"/>
          </a:p>
          <a:p>
            <a:pPr marL="285750" indent="-285750">
              <a:buFont typeface="Arial" panose="020B0604020202020204" pitchFamily="34" charset="0"/>
              <a:buChar char="•"/>
            </a:pPr>
            <a:r>
              <a:rPr lang="uk-UA" sz="1600" dirty="0" smtClean="0"/>
              <a:t>Конфігурація </a:t>
            </a:r>
            <a:r>
              <a:rPr lang="uk-UA" sz="1600" dirty="0"/>
              <a:t>мережі OSPF </a:t>
            </a:r>
            <a:endParaRPr lang="en-US" sz="1600" dirty="0" smtClean="0"/>
          </a:p>
          <a:p>
            <a:r>
              <a:rPr lang="uk-UA" sz="1600" dirty="0" smtClean="0"/>
              <a:t>Загальна </a:t>
            </a:r>
            <a:r>
              <a:rPr lang="uk-UA" sz="1600" dirty="0"/>
              <a:t>інформація налаштовується в меню </a:t>
            </a:r>
            <a:r>
              <a:rPr lang="en-US" sz="1600" dirty="0"/>
              <a:t> /routing </a:t>
            </a:r>
            <a:r>
              <a:rPr lang="en-US" sz="1600" dirty="0" err="1" smtClean="0"/>
              <a:t>ospf</a:t>
            </a:r>
            <a:r>
              <a:rPr lang="uk-UA" sz="1600" dirty="0" smtClean="0"/>
              <a:t>. </a:t>
            </a:r>
            <a:r>
              <a:rPr lang="uk-UA" sz="1600" dirty="0"/>
              <a:t>Для розширених налаштувань OSPF можна запустити кілька екземплярів OSPF. </a:t>
            </a:r>
            <a:endParaRPr lang="en-US" sz="1600" dirty="0"/>
          </a:p>
        </p:txBody>
      </p:sp>
    </p:spTree>
    <p:extLst>
      <p:ext uri="{BB962C8B-B14F-4D97-AF65-F5344CB8AC3E}">
        <p14:creationId xmlns:p14="http://schemas.microsoft.com/office/powerpoint/2010/main" val="2660678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818" y="193964"/>
            <a:ext cx="11720946" cy="6400800"/>
          </a:xfrm>
        </p:spPr>
        <p:txBody>
          <a:bodyPr>
            <a:normAutofit lnSpcReduction="10000"/>
          </a:bodyPr>
          <a:lstStyle/>
          <a:p>
            <a:pPr marL="0" indent="0">
              <a:buNone/>
            </a:pPr>
            <a:r>
              <a:rPr lang="uk-UA" sz="1600" dirty="0"/>
              <a:t>Налаштовуємо маршрутизатор Мікротик R1 </a:t>
            </a:r>
            <a:endParaRPr lang="uk-UA" sz="1600" dirty="0" smtClean="0"/>
          </a:p>
          <a:p>
            <a:pPr marL="0" indent="0">
              <a:buNone/>
            </a:pPr>
            <a:r>
              <a:rPr lang="uk-UA" sz="1600" dirty="0" smtClean="0"/>
              <a:t>Переходимо </a:t>
            </a:r>
            <a:r>
              <a:rPr lang="uk-UA" sz="1600" dirty="0"/>
              <a:t>до меню Routing – OSPF вкладка Instances. Тут має бути вже створений екземпляр default, якщо його немає, то створюємо</a:t>
            </a:r>
            <a:r>
              <a:rPr lang="uk-UA" sz="1600" dirty="0" smtClean="0"/>
              <a:t>.</a:t>
            </a:r>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r>
              <a:rPr lang="uk-UA" sz="1600" dirty="0" smtClean="0"/>
              <a:t>Аналогічно </a:t>
            </a:r>
            <a:r>
              <a:rPr lang="uk-UA" sz="1600" dirty="0"/>
              <a:t>створюємо екземпляри на решті маршрутизаторів.</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1" y="1257733"/>
            <a:ext cx="9715500" cy="4772025"/>
          </a:xfrm>
          <a:prstGeom prst="rect">
            <a:avLst/>
          </a:prstGeom>
        </p:spPr>
      </p:pic>
    </p:spTree>
    <p:extLst>
      <p:ext uri="{BB962C8B-B14F-4D97-AF65-F5344CB8AC3E}">
        <p14:creationId xmlns:p14="http://schemas.microsoft.com/office/powerpoint/2010/main" val="3547306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en-US" sz="1600" dirty="0"/>
              <a:t>R1</a:t>
            </a:r>
            <a:r>
              <a:rPr lang="en-US" sz="1600" dirty="0" smtClean="0"/>
              <a:t>:</a:t>
            </a:r>
          </a:p>
          <a:p>
            <a:pPr marL="0" indent="0">
              <a:buNone/>
            </a:pPr>
            <a:endParaRPr lang="uk-UA" sz="1600" dirty="0"/>
          </a:p>
        </p:txBody>
      </p:sp>
      <p:pic>
        <p:nvPicPr>
          <p:cNvPr id="2" name="Picture 1"/>
          <p:cNvPicPr>
            <a:picLocks noChangeAspect="1"/>
          </p:cNvPicPr>
          <p:nvPr/>
        </p:nvPicPr>
        <p:blipFill>
          <a:blip r:embed="rId2"/>
          <a:stretch>
            <a:fillRect/>
          </a:stretch>
        </p:blipFill>
        <p:spPr>
          <a:xfrm>
            <a:off x="398351" y="563034"/>
            <a:ext cx="5124450" cy="381000"/>
          </a:xfrm>
          <a:prstGeom prst="rect">
            <a:avLst/>
          </a:prstGeom>
        </p:spPr>
      </p:pic>
      <p:sp>
        <p:nvSpPr>
          <p:cNvPr id="4" name="Rectangle 3"/>
          <p:cNvSpPr/>
          <p:nvPr/>
        </p:nvSpPr>
        <p:spPr>
          <a:xfrm>
            <a:off x="398351" y="944034"/>
            <a:ext cx="489236" cy="369332"/>
          </a:xfrm>
          <a:prstGeom prst="rect">
            <a:avLst/>
          </a:prstGeom>
        </p:spPr>
        <p:txBody>
          <a:bodyPr wrap="none">
            <a:spAutoFit/>
          </a:bodyPr>
          <a:lstStyle/>
          <a:p>
            <a:r>
              <a:rPr lang="en-US" dirty="0"/>
              <a:t>R2:</a:t>
            </a:r>
            <a:endParaRPr lang="uk-UA" dirty="0"/>
          </a:p>
        </p:txBody>
      </p:sp>
      <p:pic>
        <p:nvPicPr>
          <p:cNvPr id="5" name="Picture 4"/>
          <p:cNvPicPr>
            <a:picLocks noChangeAspect="1"/>
          </p:cNvPicPr>
          <p:nvPr/>
        </p:nvPicPr>
        <p:blipFill>
          <a:blip r:embed="rId3"/>
          <a:stretch>
            <a:fillRect/>
          </a:stretch>
        </p:blipFill>
        <p:spPr>
          <a:xfrm>
            <a:off x="398351" y="1298838"/>
            <a:ext cx="4962525" cy="428625"/>
          </a:xfrm>
          <a:prstGeom prst="rect">
            <a:avLst/>
          </a:prstGeom>
        </p:spPr>
      </p:pic>
      <p:sp>
        <p:nvSpPr>
          <p:cNvPr id="6" name="Rectangle 5"/>
          <p:cNvSpPr/>
          <p:nvPr/>
        </p:nvSpPr>
        <p:spPr>
          <a:xfrm>
            <a:off x="398351" y="1727463"/>
            <a:ext cx="489236" cy="369332"/>
          </a:xfrm>
          <a:prstGeom prst="rect">
            <a:avLst/>
          </a:prstGeom>
        </p:spPr>
        <p:txBody>
          <a:bodyPr wrap="none">
            <a:spAutoFit/>
          </a:bodyPr>
          <a:lstStyle/>
          <a:p>
            <a:r>
              <a:rPr lang="en-US" dirty="0"/>
              <a:t>R3:</a:t>
            </a:r>
            <a:endParaRPr lang="uk-UA" dirty="0"/>
          </a:p>
        </p:txBody>
      </p:sp>
      <p:pic>
        <p:nvPicPr>
          <p:cNvPr id="7" name="Picture 6"/>
          <p:cNvPicPr>
            <a:picLocks noChangeAspect="1"/>
          </p:cNvPicPr>
          <p:nvPr/>
        </p:nvPicPr>
        <p:blipFill>
          <a:blip r:embed="rId4"/>
          <a:stretch>
            <a:fillRect/>
          </a:stretch>
        </p:blipFill>
        <p:spPr>
          <a:xfrm>
            <a:off x="445976" y="2141560"/>
            <a:ext cx="5029200" cy="361950"/>
          </a:xfrm>
          <a:prstGeom prst="rect">
            <a:avLst/>
          </a:prstGeom>
        </p:spPr>
      </p:pic>
      <p:sp>
        <p:nvSpPr>
          <p:cNvPr id="8" name="Rectangle 7"/>
          <p:cNvSpPr/>
          <p:nvPr/>
        </p:nvSpPr>
        <p:spPr>
          <a:xfrm>
            <a:off x="398351" y="2573141"/>
            <a:ext cx="3663054" cy="338554"/>
          </a:xfrm>
          <a:prstGeom prst="rect">
            <a:avLst/>
          </a:prstGeom>
        </p:spPr>
        <p:txBody>
          <a:bodyPr wrap="none">
            <a:spAutoFit/>
          </a:bodyPr>
          <a:lstStyle/>
          <a:p>
            <a:r>
              <a:rPr lang="uk-UA" sz="1600" dirty="0" smtClean="0"/>
              <a:t>Переглянути інформацію</a:t>
            </a:r>
            <a:r>
              <a:rPr lang="en-US" sz="1600" dirty="0" smtClean="0"/>
              <a:t> </a:t>
            </a:r>
            <a:r>
              <a:rPr lang="en-US" sz="1600" dirty="0"/>
              <a:t>OSPF </a:t>
            </a:r>
            <a:r>
              <a:rPr lang="uk-UA" sz="1600" dirty="0" smtClean="0"/>
              <a:t>інстанса</a:t>
            </a:r>
            <a:r>
              <a:rPr lang="en-US" sz="1600" dirty="0" smtClean="0"/>
              <a:t>:</a:t>
            </a:r>
            <a:endParaRPr lang="uk-UA" sz="1600" dirty="0"/>
          </a:p>
        </p:txBody>
      </p:sp>
      <p:pic>
        <p:nvPicPr>
          <p:cNvPr id="9" name="Picture 8"/>
          <p:cNvPicPr>
            <a:picLocks noChangeAspect="1"/>
          </p:cNvPicPr>
          <p:nvPr/>
        </p:nvPicPr>
        <p:blipFill>
          <a:blip r:embed="rId5"/>
          <a:stretch>
            <a:fillRect/>
          </a:stretch>
        </p:blipFill>
        <p:spPr>
          <a:xfrm>
            <a:off x="398351" y="3033935"/>
            <a:ext cx="6067425" cy="1733550"/>
          </a:xfrm>
          <a:prstGeom prst="rect">
            <a:avLst/>
          </a:prstGeom>
        </p:spPr>
      </p:pic>
      <p:sp>
        <p:nvSpPr>
          <p:cNvPr id="10" name="Rectangle 9"/>
          <p:cNvSpPr/>
          <p:nvPr/>
        </p:nvSpPr>
        <p:spPr>
          <a:xfrm>
            <a:off x="384063" y="4922500"/>
            <a:ext cx="11266070" cy="1569660"/>
          </a:xfrm>
          <a:prstGeom prst="rect">
            <a:avLst/>
          </a:prstGeom>
        </p:spPr>
        <p:txBody>
          <a:bodyPr wrap="square">
            <a:spAutoFit/>
          </a:bodyPr>
          <a:lstStyle/>
          <a:p>
            <a:r>
              <a:rPr lang="uk-UA" sz="1600" dirty="0" smtClean="0"/>
              <a:t>Як </a:t>
            </a:r>
            <a:r>
              <a:rPr lang="uk-UA" sz="1600" dirty="0"/>
              <a:t>ви бачите, </a:t>
            </a:r>
            <a:r>
              <a:rPr lang="en-US" sz="1600" dirty="0"/>
              <a:t>router-id </a:t>
            </a:r>
            <a:r>
              <a:rPr lang="uk-UA" sz="1600" dirty="0" smtClean="0"/>
              <a:t>дорівнює </a:t>
            </a:r>
            <a:r>
              <a:rPr lang="uk-UA" sz="1600" dirty="0"/>
              <a:t>0.0.0.0, це означає, що маршрутизатор використовуватиме одну з IP-адрес маршрутизатора як </a:t>
            </a:r>
            <a:r>
              <a:rPr lang="en-US" sz="1600" dirty="0"/>
              <a:t>router-id</a:t>
            </a:r>
            <a:r>
              <a:rPr lang="uk-UA" sz="1600" dirty="0" smtClean="0"/>
              <a:t>. </a:t>
            </a:r>
            <a:r>
              <a:rPr lang="uk-UA" sz="1600" dirty="0"/>
              <a:t>У більшості випадків рекомендується </a:t>
            </a:r>
            <a:r>
              <a:rPr lang="uk-UA" sz="1600" dirty="0" smtClean="0"/>
              <a:t>налаштувати </a:t>
            </a:r>
            <a:r>
              <a:rPr lang="en-US" sz="1600" i="1" dirty="0"/>
              <a:t>loopback</a:t>
            </a:r>
            <a:r>
              <a:rPr lang="uk-UA" sz="1600" dirty="0" smtClean="0"/>
              <a:t> </a:t>
            </a:r>
            <a:r>
              <a:rPr lang="uk-UA" sz="1600" dirty="0"/>
              <a:t>IP-адресу </a:t>
            </a:r>
            <a:r>
              <a:rPr lang="uk-UA" sz="1600" dirty="0" smtClean="0"/>
              <a:t>як </a:t>
            </a:r>
            <a:r>
              <a:rPr lang="uk-UA" sz="1600" dirty="0"/>
              <a:t>ідентифікатор маршрутизатора. </a:t>
            </a:r>
            <a:r>
              <a:rPr lang="en-US" sz="1600" dirty="0"/>
              <a:t>loopback</a:t>
            </a:r>
            <a:r>
              <a:rPr lang="en-US" sz="1600" i="1" dirty="0"/>
              <a:t> </a:t>
            </a:r>
            <a:r>
              <a:rPr lang="uk-UA" sz="1600" dirty="0" smtClean="0"/>
              <a:t>IP </a:t>
            </a:r>
            <a:r>
              <a:rPr lang="uk-UA" sz="1600" dirty="0"/>
              <a:t> — це віртуальна програмна адреса, яка використовується для ідентифікації маршрутизатора в мережі. Переваги полягають у тому, що адреса зворотного зв’язку завжди вгору (активна) і не може бути зниженою як фізичний інтерфейс. Протокол OSPF використовував його для зв'язку між маршрутизаторами, ідентифікованими </a:t>
            </a:r>
            <a:r>
              <a:rPr lang="en-US" sz="1600" dirty="0"/>
              <a:t>router-id</a:t>
            </a:r>
            <a:r>
              <a:rPr lang="uk-UA" sz="1600" dirty="0" smtClean="0"/>
              <a:t>. </a:t>
            </a:r>
            <a:r>
              <a:rPr lang="uk-UA" sz="1600" dirty="0"/>
              <a:t>Інтерфейс зворотного зв’язку налаштовується наступним чином:</a:t>
            </a:r>
            <a:endParaRPr lang="en-US" sz="1600" dirty="0"/>
          </a:p>
        </p:txBody>
      </p:sp>
    </p:spTree>
    <p:extLst>
      <p:ext uri="{BB962C8B-B14F-4D97-AF65-F5344CB8AC3E}">
        <p14:creationId xmlns:p14="http://schemas.microsoft.com/office/powerpoint/2010/main" val="304850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945" y="207818"/>
            <a:ext cx="5043055" cy="6345382"/>
          </a:xfrm>
        </p:spPr>
        <p:txBody>
          <a:bodyPr>
            <a:normAutofit/>
          </a:bodyPr>
          <a:lstStyle/>
          <a:p>
            <a:pPr marL="0" indent="0">
              <a:buNone/>
            </a:pPr>
            <a:r>
              <a:rPr lang="uk-UA" sz="1600" dirty="0"/>
              <a:t>Налаштуємо loopback, для цього заходимо в меню interfaces додаємо новий інтерфейс, вибираємо bridge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781" y="718704"/>
            <a:ext cx="4476750" cy="6000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5348" y="718704"/>
            <a:ext cx="3981450" cy="4752975"/>
          </a:xfrm>
          <a:prstGeom prst="rect">
            <a:avLst/>
          </a:prstGeom>
        </p:spPr>
      </p:pic>
    </p:spTree>
    <p:extLst>
      <p:ext uri="{BB962C8B-B14F-4D97-AF65-F5344CB8AC3E}">
        <p14:creationId xmlns:p14="http://schemas.microsoft.com/office/powerpoint/2010/main" val="105816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951" y="208229"/>
            <a:ext cx="11579383" cy="6514303"/>
          </a:xfrm>
        </p:spPr>
        <p:txBody>
          <a:bodyPr>
            <a:normAutofit/>
          </a:bodyPr>
          <a:lstStyle/>
          <a:p>
            <a:pPr marL="0" indent="0" algn="ctr">
              <a:buNone/>
            </a:pPr>
            <a:r>
              <a:rPr lang="uk-UA" sz="1600" b="1" dirty="0" smtClean="0"/>
              <a:t>Визначення </a:t>
            </a:r>
            <a:r>
              <a:rPr lang="uk-UA" sz="1600" b="1" dirty="0"/>
              <a:t>термінів, що </a:t>
            </a:r>
            <a:r>
              <a:rPr lang="uk-UA" sz="1600" b="1" dirty="0" smtClean="0"/>
              <a:t>використовуються в </a:t>
            </a:r>
            <a:r>
              <a:rPr lang="uk-UA" sz="1600" b="1" dirty="0"/>
              <a:t>OSPF. </a:t>
            </a:r>
            <a:endParaRPr lang="uk-UA" sz="1600" b="1" dirty="0" smtClean="0"/>
          </a:p>
          <a:p>
            <a:pPr marL="0" indent="0" algn="ctr">
              <a:buNone/>
            </a:pPr>
            <a:endParaRPr lang="ru-RU" sz="1600" b="1" dirty="0"/>
          </a:p>
          <a:p>
            <a:pPr marL="0" indent="0">
              <a:buNone/>
            </a:pPr>
            <a:r>
              <a:rPr lang="uk-UA" sz="1600" b="1" dirty="0" smtClean="0"/>
              <a:t>Сусід </a:t>
            </a:r>
            <a:r>
              <a:rPr lang="uk-UA" sz="1600" b="1" dirty="0"/>
              <a:t>(Neighbor</a:t>
            </a:r>
            <a:r>
              <a:rPr lang="uk-UA" sz="1600" dirty="0"/>
              <a:t>) </a:t>
            </a:r>
            <a:r>
              <a:rPr lang="en-US" sz="1600" dirty="0" smtClean="0"/>
              <a:t>- </a:t>
            </a:r>
            <a:r>
              <a:rPr lang="uk-UA" sz="1600" dirty="0" smtClean="0"/>
              <a:t>приєднаний </a:t>
            </a:r>
            <a:r>
              <a:rPr lang="uk-UA" sz="1600" dirty="0"/>
              <a:t>(суміжний) маршрутизатор, на якому запущено OSPF і суміжний інтерфейс якого присвоєний до тієї ж області. Сусіди знаходяться за допомогою Hello пакетів. </a:t>
            </a:r>
            <a:endParaRPr lang="uk-UA" sz="1600" dirty="0" smtClean="0"/>
          </a:p>
          <a:p>
            <a:pPr marL="0" indent="0">
              <a:buNone/>
            </a:pPr>
            <a:endParaRPr lang="uk-UA" sz="1600" b="1" dirty="0" smtClean="0"/>
          </a:p>
          <a:p>
            <a:pPr marL="0" indent="0">
              <a:buNone/>
            </a:pPr>
            <a:r>
              <a:rPr lang="uk-UA" sz="1600" b="1" dirty="0" smtClean="0"/>
              <a:t>Суміжність </a:t>
            </a:r>
            <a:r>
              <a:rPr lang="uk-UA" sz="1600" b="1" dirty="0"/>
              <a:t>(Adjacency) </a:t>
            </a:r>
            <a:r>
              <a:rPr lang="uk-UA" sz="1600" b="1" dirty="0" smtClean="0"/>
              <a:t>- </a:t>
            </a:r>
            <a:r>
              <a:rPr lang="uk-UA" sz="1600" dirty="0" smtClean="0"/>
              <a:t>логічне </a:t>
            </a:r>
            <a:r>
              <a:rPr lang="uk-UA" sz="1600" dirty="0"/>
              <a:t>з'єднання між маршрутизатором та відповідним DR та BDR. Обмін маршрутною інформацією не відбувається доти, доки відношення суміжності (сусідства) не буде встановлено. </a:t>
            </a:r>
            <a:endParaRPr lang="uk-UA" sz="1600" dirty="0" smtClean="0"/>
          </a:p>
          <a:p>
            <a:pPr marL="0" indent="0">
              <a:buNone/>
            </a:pPr>
            <a:endParaRPr lang="uk-UA" sz="1600" b="1" dirty="0" smtClean="0"/>
          </a:p>
          <a:p>
            <a:pPr marL="0" indent="0">
              <a:buNone/>
            </a:pPr>
            <a:r>
              <a:rPr lang="uk-UA" sz="1600" b="1" dirty="0" smtClean="0"/>
              <a:t>Зв'язок </a:t>
            </a:r>
            <a:r>
              <a:rPr lang="uk-UA" sz="1600" b="1" dirty="0"/>
              <a:t>(Link) </a:t>
            </a:r>
            <a:r>
              <a:rPr lang="uk-UA" sz="1600" b="1" dirty="0" smtClean="0"/>
              <a:t>- </a:t>
            </a:r>
            <a:r>
              <a:rPr lang="uk-UA" sz="1600" dirty="0" smtClean="0"/>
              <a:t>зв'язок </a:t>
            </a:r>
            <a:r>
              <a:rPr lang="uk-UA" sz="1600" dirty="0"/>
              <a:t>відноситься до мережі або </a:t>
            </a:r>
            <a:r>
              <a:rPr lang="uk-UA" sz="1600" dirty="0" smtClean="0"/>
              <a:t>інтерфейсу </a:t>
            </a:r>
            <a:r>
              <a:rPr lang="uk-UA" sz="1600" dirty="0"/>
              <a:t>маршрутизатора, </a:t>
            </a:r>
            <a:r>
              <a:rPr lang="uk-UA" sz="1600" dirty="0" smtClean="0"/>
              <a:t>приєднаного </a:t>
            </a:r>
            <a:r>
              <a:rPr lang="uk-UA" sz="1600" dirty="0"/>
              <a:t>до цієї мережі. </a:t>
            </a:r>
            <a:endParaRPr lang="uk-UA" sz="1600" dirty="0" smtClean="0"/>
          </a:p>
          <a:p>
            <a:pPr marL="0" indent="0">
              <a:buNone/>
            </a:pPr>
            <a:endParaRPr lang="uk-UA" sz="1600" b="1" dirty="0" smtClean="0"/>
          </a:p>
          <a:p>
            <a:pPr marL="0" indent="0">
              <a:buNone/>
            </a:pPr>
            <a:r>
              <a:rPr lang="uk-UA" sz="1600" b="1" dirty="0" smtClean="0"/>
              <a:t>Інтерфейс </a:t>
            </a:r>
            <a:r>
              <a:rPr lang="uk-UA" sz="1600" b="1" dirty="0"/>
              <a:t>(Interface) </a:t>
            </a:r>
            <a:r>
              <a:rPr lang="uk-UA" sz="1600" dirty="0"/>
              <a:t>- фізичний інтерфейс на маршрутизаторі. Інтерфейс вважається зв'язком, коли він доданий до OSPF. Використовується для побудови бази даних каналів. </a:t>
            </a:r>
            <a:endParaRPr lang="uk-UA" sz="1600" dirty="0" smtClean="0"/>
          </a:p>
          <a:p>
            <a:pPr marL="0" indent="0">
              <a:buNone/>
            </a:pPr>
            <a:endParaRPr lang="uk-UA" sz="1600" b="1" dirty="0" smtClean="0"/>
          </a:p>
          <a:p>
            <a:pPr marL="0" indent="0">
              <a:buNone/>
            </a:pPr>
            <a:r>
              <a:rPr lang="uk-UA" sz="1600" b="1" dirty="0" smtClean="0"/>
              <a:t>LSA (Link </a:t>
            </a:r>
            <a:r>
              <a:rPr lang="uk-UA" sz="1600" b="1" dirty="0"/>
              <a:t>State Advertisement</a:t>
            </a:r>
            <a:r>
              <a:rPr lang="uk-UA" sz="1600" b="1" dirty="0" smtClean="0"/>
              <a:t>) </a:t>
            </a:r>
            <a:r>
              <a:rPr lang="uk-UA" sz="1600" dirty="0" smtClean="0"/>
              <a:t>- пакет </a:t>
            </a:r>
            <a:r>
              <a:rPr lang="uk-UA" sz="1600" dirty="0"/>
              <a:t>даних, що містить маршрутну інформацію та інформацію про стан каналу, що поширюється між OSPF сусідами. </a:t>
            </a:r>
            <a:endParaRPr lang="uk-UA" sz="1600" dirty="0" smtClean="0"/>
          </a:p>
          <a:p>
            <a:pPr marL="0" indent="0">
              <a:buNone/>
            </a:pPr>
            <a:endParaRPr lang="uk-UA" sz="1600" b="1" dirty="0" smtClean="0"/>
          </a:p>
          <a:p>
            <a:pPr marL="0" indent="0">
              <a:buNone/>
            </a:pPr>
            <a:r>
              <a:rPr lang="uk-UA" sz="1600" b="1" dirty="0" smtClean="0"/>
              <a:t>DR (Designated </a:t>
            </a:r>
            <a:r>
              <a:rPr lang="uk-UA" sz="1600" b="1" dirty="0"/>
              <a:t>Router</a:t>
            </a:r>
            <a:r>
              <a:rPr lang="uk-UA" sz="1600" b="1" dirty="0" smtClean="0"/>
              <a:t>) </a:t>
            </a:r>
            <a:r>
              <a:rPr lang="uk-UA" sz="1600" dirty="0" smtClean="0"/>
              <a:t>-  </a:t>
            </a:r>
            <a:r>
              <a:rPr lang="uk-UA" sz="1600" dirty="0"/>
              <a:t>обраний маршрутизатор, необхідний мінімізації кількості сформованих відносин сусідства. </a:t>
            </a:r>
            <a:endParaRPr lang="uk-UA" sz="1600" dirty="0" smtClean="0"/>
          </a:p>
          <a:p>
            <a:pPr marL="0" indent="0">
              <a:buNone/>
            </a:pPr>
            <a:endParaRPr lang="uk-UA" sz="1600" b="1" dirty="0" smtClean="0"/>
          </a:p>
          <a:p>
            <a:pPr marL="0" indent="0">
              <a:buNone/>
            </a:pPr>
            <a:r>
              <a:rPr lang="uk-UA" sz="1600" b="1" dirty="0" smtClean="0"/>
              <a:t>BDR</a:t>
            </a:r>
            <a:r>
              <a:rPr lang="uk-UA" sz="1600" dirty="0" smtClean="0"/>
              <a:t> </a:t>
            </a:r>
            <a:r>
              <a:rPr lang="uk-UA" sz="1600" b="1" dirty="0" smtClean="0"/>
              <a:t>(Backup </a:t>
            </a:r>
            <a:r>
              <a:rPr lang="uk-UA" sz="1600" b="1" dirty="0"/>
              <a:t>Designated Router</a:t>
            </a:r>
            <a:r>
              <a:rPr lang="uk-UA" sz="1600" b="1" dirty="0" smtClean="0"/>
              <a:t>)</a:t>
            </a:r>
            <a:r>
              <a:rPr lang="uk-UA" sz="1600" dirty="0" smtClean="0"/>
              <a:t> - резервна </a:t>
            </a:r>
            <a:r>
              <a:rPr lang="uk-UA" sz="1600" dirty="0"/>
              <a:t>заміна для DR. BDR отримує всі оновлення маршрутів від сусідніх маршрутизаторів, але він не розсилає оновлення LSA. </a:t>
            </a:r>
            <a:endParaRPr lang="uk-UA" sz="1600" dirty="0" smtClean="0"/>
          </a:p>
        </p:txBody>
      </p:sp>
    </p:spTree>
    <p:extLst>
      <p:ext uri="{BB962C8B-B14F-4D97-AF65-F5344CB8AC3E}">
        <p14:creationId xmlns:p14="http://schemas.microsoft.com/office/powerpoint/2010/main" val="938634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236" y="180109"/>
            <a:ext cx="5264728" cy="762000"/>
          </a:xfrm>
        </p:spPr>
        <p:txBody>
          <a:bodyPr>
            <a:normAutofit/>
          </a:bodyPr>
          <a:lstStyle/>
          <a:p>
            <a:pPr marL="0" indent="0">
              <a:buNone/>
            </a:pPr>
            <a:r>
              <a:rPr lang="uk-UA" sz="1600" dirty="0"/>
              <a:t>Наступним кроком налаштовуємо ip адресу на інтерфейсі. Для роутера R1 налаштуємо ip 10.255.255.1/32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36" y="1082819"/>
            <a:ext cx="5467350" cy="4276725"/>
          </a:xfrm>
          <a:prstGeom prst="rect">
            <a:avLst/>
          </a:prstGeom>
        </p:spPr>
      </p:pic>
      <p:sp>
        <p:nvSpPr>
          <p:cNvPr id="5" name="Rectangle 4"/>
          <p:cNvSpPr/>
          <p:nvPr/>
        </p:nvSpPr>
        <p:spPr>
          <a:xfrm>
            <a:off x="6331527" y="180109"/>
            <a:ext cx="5361709" cy="1077218"/>
          </a:xfrm>
          <a:prstGeom prst="rect">
            <a:avLst/>
          </a:prstGeom>
        </p:spPr>
        <p:txBody>
          <a:bodyPr wrap="square">
            <a:spAutoFit/>
          </a:bodyPr>
          <a:lstStyle/>
          <a:p>
            <a:r>
              <a:rPr lang="uk-UA" sz="1600" dirty="0"/>
              <a:t>Налаштовуємо router-id як loopback. Для цього йдемо в routing - ospf, вкладка instance/ Вибираємо наш екземпляр default, У полі router-id, вписуємо ip адресу loopback інтерфейсу, 10.255.255.1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011" y="1420956"/>
            <a:ext cx="3752850" cy="3600450"/>
          </a:xfrm>
          <a:prstGeom prst="rect">
            <a:avLst/>
          </a:prstGeom>
        </p:spPr>
      </p:pic>
      <p:sp>
        <p:nvSpPr>
          <p:cNvPr id="7" name="Rectangle 6"/>
          <p:cNvSpPr/>
          <p:nvPr/>
        </p:nvSpPr>
        <p:spPr>
          <a:xfrm>
            <a:off x="263235" y="5696635"/>
            <a:ext cx="8645237" cy="338554"/>
          </a:xfrm>
          <a:prstGeom prst="rect">
            <a:avLst/>
          </a:prstGeom>
        </p:spPr>
        <p:txBody>
          <a:bodyPr wrap="square">
            <a:spAutoFit/>
          </a:bodyPr>
          <a:lstStyle/>
          <a:p>
            <a:r>
              <a:rPr lang="uk-UA" sz="1600" dirty="0"/>
              <a:t>Аналогічні налаштування робимо на інших маршрутизаторах R2 та R3</a:t>
            </a:r>
          </a:p>
        </p:txBody>
      </p:sp>
    </p:spTree>
    <p:extLst>
      <p:ext uri="{BB962C8B-B14F-4D97-AF65-F5344CB8AC3E}">
        <p14:creationId xmlns:p14="http://schemas.microsoft.com/office/powerpoint/2010/main" val="1245478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smtClean="0"/>
              <a:t>Створюється</a:t>
            </a:r>
            <a:r>
              <a:rPr lang="en-US" sz="1600" dirty="0" smtClean="0"/>
              <a:t> </a:t>
            </a:r>
            <a:r>
              <a:rPr lang="en-US" sz="1600" dirty="0"/>
              <a:t>bridge interface </a:t>
            </a:r>
            <a:r>
              <a:rPr lang="uk-UA" sz="1600" dirty="0" smtClean="0"/>
              <a:t>з назвою, наприклад</a:t>
            </a:r>
            <a:r>
              <a:rPr lang="en-US" sz="1600" dirty="0" smtClean="0"/>
              <a:t>, </a:t>
            </a:r>
            <a:r>
              <a:rPr lang="en-US" sz="1600" dirty="0"/>
              <a:t>“loopback</a:t>
            </a:r>
            <a:r>
              <a:rPr lang="en-US" sz="1600" dirty="0" smtClean="0"/>
              <a:t>”:</a:t>
            </a:r>
          </a:p>
          <a:p>
            <a:pPr marL="0" indent="0">
              <a:buNone/>
            </a:pPr>
            <a:endParaRPr lang="en-US" sz="1600" dirty="0"/>
          </a:p>
          <a:p>
            <a:pPr marL="0" indent="0">
              <a:buNone/>
            </a:pPr>
            <a:r>
              <a:rPr lang="uk-UA" sz="1600" dirty="0" smtClean="0"/>
              <a:t>Дається</a:t>
            </a:r>
            <a:r>
              <a:rPr lang="en-US" sz="1600" dirty="0" smtClean="0"/>
              <a:t> </a:t>
            </a:r>
            <a:r>
              <a:rPr lang="en-US" sz="1600" dirty="0"/>
              <a:t>IP </a:t>
            </a:r>
            <a:r>
              <a:rPr lang="en-US" sz="1600" dirty="0" smtClean="0"/>
              <a:t>:</a:t>
            </a:r>
            <a:endParaRPr lang="ru-RU" sz="1600" dirty="0" smtClean="0"/>
          </a:p>
          <a:p>
            <a:pPr marL="0" indent="0">
              <a:buNone/>
            </a:pPr>
            <a:endParaRPr lang="ru-RU" sz="1600" dirty="0"/>
          </a:p>
          <a:p>
            <a:pPr marL="0" indent="0">
              <a:buNone/>
            </a:pPr>
            <a:r>
              <a:rPr lang="uk-UA" sz="1600" dirty="0" smtClean="0"/>
              <a:t>Налаштовується </a:t>
            </a:r>
            <a:r>
              <a:rPr lang="en-US" sz="1600" dirty="0" smtClean="0"/>
              <a:t>router-id </a:t>
            </a:r>
            <a:r>
              <a:rPr lang="uk-UA" sz="1600" dirty="0" smtClean="0"/>
              <a:t>як</a:t>
            </a:r>
            <a:r>
              <a:rPr lang="en-US" sz="1600" dirty="0" smtClean="0"/>
              <a:t> </a:t>
            </a:r>
            <a:r>
              <a:rPr lang="en-US" sz="1600" dirty="0"/>
              <a:t>loopback</a:t>
            </a:r>
            <a:r>
              <a:rPr lang="en-US" sz="1600" dirty="0" smtClean="0"/>
              <a:t>:</a:t>
            </a:r>
            <a:endParaRPr lang="ru-RU" sz="1600" dirty="0" smtClean="0"/>
          </a:p>
          <a:p>
            <a:pPr marL="0" indent="0">
              <a:buNone/>
            </a:pPr>
            <a:endParaRPr lang="ru-RU" sz="1600" dirty="0"/>
          </a:p>
          <a:p>
            <a:pPr marL="0" indent="0">
              <a:buNone/>
            </a:pPr>
            <a:r>
              <a:rPr lang="uk-UA" sz="1600" dirty="0"/>
              <a:t>Це можна зробити і на інших маршрутизаторах (R2, R3). </a:t>
            </a:r>
            <a:endParaRPr lang="uk-UA" sz="1600" dirty="0" smtClean="0"/>
          </a:p>
          <a:p>
            <a:pPr marL="0" indent="0">
              <a:buNone/>
            </a:pPr>
            <a:endParaRPr lang="uk-UA" sz="1600" dirty="0"/>
          </a:p>
          <a:p>
            <a:pPr marL="0" indent="0">
              <a:buNone/>
            </a:pPr>
            <a:endParaRPr lang="uk-UA" sz="1600" dirty="0" smtClean="0"/>
          </a:p>
          <a:p>
            <a:pPr marL="0" indent="0" algn="ctr">
              <a:buNone/>
            </a:pPr>
            <a:r>
              <a:rPr lang="uk-UA" sz="1600" b="1" dirty="0" smtClean="0"/>
              <a:t>Налаштування </a:t>
            </a:r>
            <a:r>
              <a:rPr lang="uk-UA" sz="1600" b="1" dirty="0"/>
              <a:t>області OSPF. </a:t>
            </a:r>
            <a:endParaRPr lang="uk-UA" sz="1600" b="1" dirty="0" smtClean="0"/>
          </a:p>
          <a:p>
            <a:pPr marL="0" indent="0">
              <a:buNone/>
            </a:pPr>
            <a:r>
              <a:rPr lang="uk-UA" sz="1600" dirty="0" smtClean="0"/>
              <a:t>Основна </a:t>
            </a:r>
            <a:r>
              <a:rPr lang="uk-UA" sz="1600" dirty="0"/>
              <a:t>область створюється під час встановлення RouterOS, і додаткова конфігурація не потрібна</a:t>
            </a:r>
            <a:r>
              <a:rPr lang="uk-UA" sz="1600" dirty="0" smtClean="0"/>
              <a:t>.</a:t>
            </a:r>
          </a:p>
          <a:p>
            <a:pPr marL="0" indent="0">
              <a:buNone/>
            </a:pPr>
            <a:r>
              <a:rPr lang="uk-UA" sz="1600" b="1" dirty="0" smtClean="0"/>
              <a:t>Пам’ятайте</a:t>
            </a:r>
            <a:r>
              <a:rPr lang="en-US" sz="1600" dirty="0"/>
              <a:t/>
            </a:r>
            <a:br>
              <a:rPr lang="en-US" sz="1600" dirty="0"/>
            </a:br>
            <a:r>
              <a:rPr lang="en-US" sz="1600" dirty="0" smtClean="0"/>
              <a:t>backbone </a:t>
            </a:r>
            <a:r>
              <a:rPr lang="en-US" sz="1600" dirty="0"/>
              <a:t>area-id </a:t>
            </a:r>
            <a:r>
              <a:rPr lang="uk-UA" sz="1600" dirty="0" smtClean="0"/>
              <a:t>завжди нульова </a:t>
            </a:r>
            <a:r>
              <a:rPr lang="en-US" sz="1600" dirty="0" smtClean="0"/>
              <a:t> </a:t>
            </a:r>
            <a:r>
              <a:rPr lang="en-US" sz="1600" dirty="0"/>
              <a:t>0.0.0.0.</a:t>
            </a:r>
          </a:p>
          <a:p>
            <a:pPr marL="0" indent="0">
              <a:buNone/>
            </a:pPr>
            <a:endParaRPr lang="en-US" sz="1600" dirty="0"/>
          </a:p>
        </p:txBody>
      </p:sp>
      <p:pic>
        <p:nvPicPr>
          <p:cNvPr id="2" name="Picture 1"/>
          <p:cNvPicPr>
            <a:picLocks noChangeAspect="1"/>
          </p:cNvPicPr>
          <p:nvPr/>
        </p:nvPicPr>
        <p:blipFill>
          <a:blip r:embed="rId2"/>
          <a:stretch>
            <a:fillRect/>
          </a:stretch>
        </p:blipFill>
        <p:spPr>
          <a:xfrm>
            <a:off x="457729" y="532342"/>
            <a:ext cx="4791075" cy="323850"/>
          </a:xfrm>
          <a:prstGeom prst="rect">
            <a:avLst/>
          </a:prstGeom>
        </p:spPr>
      </p:pic>
      <p:pic>
        <p:nvPicPr>
          <p:cNvPr id="5" name="Picture 4"/>
          <p:cNvPicPr>
            <a:picLocks noChangeAspect="1"/>
          </p:cNvPicPr>
          <p:nvPr/>
        </p:nvPicPr>
        <p:blipFill>
          <a:blip r:embed="rId3"/>
          <a:stretch>
            <a:fillRect/>
          </a:stretch>
        </p:blipFill>
        <p:spPr>
          <a:xfrm>
            <a:off x="457729" y="1180305"/>
            <a:ext cx="6372225" cy="381000"/>
          </a:xfrm>
          <a:prstGeom prst="rect">
            <a:avLst/>
          </a:prstGeom>
        </p:spPr>
      </p:pic>
      <p:pic>
        <p:nvPicPr>
          <p:cNvPr id="6" name="Picture 5"/>
          <p:cNvPicPr>
            <a:picLocks noChangeAspect="1"/>
          </p:cNvPicPr>
          <p:nvPr/>
        </p:nvPicPr>
        <p:blipFill>
          <a:blip r:embed="rId4"/>
          <a:stretch>
            <a:fillRect/>
          </a:stretch>
        </p:blipFill>
        <p:spPr>
          <a:xfrm>
            <a:off x="457729" y="1885418"/>
            <a:ext cx="5829300" cy="39052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729" y="4742150"/>
            <a:ext cx="7143750" cy="1114425"/>
          </a:xfrm>
          <a:prstGeom prst="rect">
            <a:avLst/>
          </a:prstGeom>
        </p:spPr>
      </p:pic>
    </p:spTree>
    <p:extLst>
      <p:ext uri="{BB962C8B-B14F-4D97-AF65-F5344CB8AC3E}">
        <p14:creationId xmlns:p14="http://schemas.microsoft.com/office/powerpoint/2010/main" val="2011474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794" y="163175"/>
            <a:ext cx="11455400" cy="6468533"/>
          </a:xfrm>
        </p:spPr>
        <p:txBody>
          <a:bodyPr>
            <a:normAutofit/>
          </a:bodyPr>
          <a:lstStyle/>
          <a:p>
            <a:pPr marL="0" indent="0" algn="ctr">
              <a:buNone/>
            </a:pPr>
            <a:r>
              <a:rPr lang="uk-UA" sz="1600" b="1" dirty="0"/>
              <a:t>Налаштування мережі </a:t>
            </a:r>
            <a:endParaRPr lang="uk-UA" sz="1600" b="1" dirty="0" smtClean="0"/>
          </a:p>
          <a:p>
            <a:pPr marL="0" indent="0">
              <a:buNone/>
            </a:pPr>
            <a:r>
              <a:rPr lang="uk-UA" sz="1600" dirty="0" smtClean="0"/>
              <a:t>Відкриваємо </a:t>
            </a:r>
            <a:r>
              <a:rPr lang="uk-UA" sz="1600" dirty="0"/>
              <a:t>меню Routing-OSPF вкладка Network, Натискаємо кнопку </a:t>
            </a:r>
            <a:r>
              <a:rPr lang="uk-UA" sz="1600" dirty="0" smtClean="0"/>
              <a:t>додати</a:t>
            </a:r>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323" y="855951"/>
            <a:ext cx="3324225" cy="34004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379" y="3641572"/>
            <a:ext cx="5943600" cy="2867025"/>
          </a:xfrm>
          <a:prstGeom prst="rect">
            <a:avLst/>
          </a:prstGeom>
        </p:spPr>
      </p:pic>
      <p:sp>
        <p:nvSpPr>
          <p:cNvPr id="6" name="Rectangle 5"/>
          <p:cNvSpPr/>
          <p:nvPr/>
        </p:nvSpPr>
        <p:spPr>
          <a:xfrm>
            <a:off x="5527964" y="2687465"/>
            <a:ext cx="6298430" cy="830997"/>
          </a:xfrm>
          <a:prstGeom prst="rect">
            <a:avLst/>
          </a:prstGeom>
        </p:spPr>
        <p:txBody>
          <a:bodyPr wrap="square">
            <a:spAutoFit/>
          </a:bodyPr>
          <a:lstStyle/>
          <a:p>
            <a:r>
              <a:rPr lang="uk-UA" sz="1600" dirty="0"/>
              <a:t>У полі Network, прописуємо мережу, Area вибираємо backbone. Для роутера R1 прописуємо адресацію відповідно до схем 10.10.1.0/30, 210.13.1.0/28 та 10.10.1.4/30. </a:t>
            </a:r>
          </a:p>
        </p:txBody>
      </p:sp>
    </p:spTree>
    <p:extLst>
      <p:ext uri="{BB962C8B-B14F-4D97-AF65-F5344CB8AC3E}">
        <p14:creationId xmlns:p14="http://schemas.microsoft.com/office/powerpoint/2010/main" val="3255854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735" y="193964"/>
            <a:ext cx="11489465" cy="6317672"/>
          </a:xfrm>
        </p:spPr>
        <p:txBody>
          <a:bodyPr>
            <a:normAutofit/>
          </a:bodyPr>
          <a:lstStyle/>
          <a:p>
            <a:pPr marL="0" indent="0">
              <a:buNone/>
            </a:pPr>
            <a:r>
              <a:rPr lang="uk-UA" sz="1600" dirty="0"/>
              <a:t>В принципі, для префіксів 10.10.1.0/30 та 10.10.1.4.30 можна було прописати 10.10.1.0/24, тоді вийшло б так</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420" y="499319"/>
            <a:ext cx="3107465" cy="2567342"/>
          </a:xfrm>
          <a:prstGeom prst="rect">
            <a:avLst/>
          </a:prstGeom>
        </p:spPr>
      </p:pic>
      <p:sp>
        <p:nvSpPr>
          <p:cNvPr id="5" name="Rectangle 4"/>
          <p:cNvSpPr/>
          <p:nvPr/>
        </p:nvSpPr>
        <p:spPr>
          <a:xfrm>
            <a:off x="404884" y="3094765"/>
            <a:ext cx="2736134" cy="338554"/>
          </a:xfrm>
          <a:prstGeom prst="rect">
            <a:avLst/>
          </a:prstGeom>
        </p:spPr>
        <p:txBody>
          <a:bodyPr wrap="none">
            <a:spAutoFit/>
          </a:bodyPr>
          <a:lstStyle/>
          <a:p>
            <a:r>
              <a:rPr lang="uk-UA" sz="1600" dirty="0"/>
              <a:t>Аналогічно налаштовуємо R2</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63" y="3461422"/>
            <a:ext cx="6175133" cy="1415479"/>
          </a:xfrm>
          <a:prstGeom prst="rect">
            <a:avLst/>
          </a:prstGeom>
        </p:spPr>
      </p:pic>
      <p:sp>
        <p:nvSpPr>
          <p:cNvPr id="7" name="Rectangle 6"/>
          <p:cNvSpPr/>
          <p:nvPr/>
        </p:nvSpPr>
        <p:spPr>
          <a:xfrm>
            <a:off x="404884" y="4793239"/>
            <a:ext cx="401072" cy="338554"/>
          </a:xfrm>
          <a:prstGeom prst="rect">
            <a:avLst/>
          </a:prstGeom>
        </p:spPr>
        <p:txBody>
          <a:bodyPr wrap="none">
            <a:spAutoFit/>
          </a:bodyPr>
          <a:lstStyle/>
          <a:p>
            <a:r>
              <a:rPr lang="en-US" sz="1600" dirty="0"/>
              <a:t>R3</a:t>
            </a:r>
            <a:endParaRPr lang="uk-UA" sz="16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065" y="5066044"/>
            <a:ext cx="6213657" cy="1634734"/>
          </a:xfrm>
          <a:prstGeom prst="rect">
            <a:avLst/>
          </a:prstGeom>
        </p:spPr>
      </p:pic>
    </p:spTree>
    <p:extLst>
      <p:ext uri="{BB962C8B-B14F-4D97-AF65-F5344CB8AC3E}">
        <p14:creationId xmlns:p14="http://schemas.microsoft.com/office/powerpoint/2010/main" val="2505691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952" y="2540000"/>
            <a:ext cx="10709916" cy="4094970"/>
          </a:xfrm>
        </p:spPr>
        <p:txBody>
          <a:bodyPr>
            <a:normAutofit/>
          </a:bodyPr>
          <a:lstStyle/>
          <a:p>
            <a:pPr marL="0" indent="0">
              <a:buNone/>
            </a:pPr>
            <a:r>
              <a:rPr lang="en-US" sz="1400" dirty="0"/>
              <a:t>R2</a:t>
            </a:r>
            <a:r>
              <a:rPr lang="en-US" sz="1400" dirty="0" smtClean="0"/>
              <a:t>:</a:t>
            </a:r>
            <a:endParaRPr lang="ru-RU" sz="1400" dirty="0" smtClean="0"/>
          </a:p>
          <a:p>
            <a:pPr marL="0" indent="0">
              <a:buNone/>
            </a:pPr>
            <a:endParaRPr lang="ru-RU" sz="1400" dirty="0"/>
          </a:p>
          <a:p>
            <a:pPr marL="0" indent="0">
              <a:buNone/>
            </a:pPr>
            <a:endParaRPr lang="ru-RU" sz="1400" dirty="0" smtClean="0"/>
          </a:p>
          <a:p>
            <a:pPr marL="0" indent="0">
              <a:buNone/>
            </a:pPr>
            <a:r>
              <a:rPr lang="en-US" sz="1400" dirty="0"/>
              <a:t>R3</a:t>
            </a:r>
            <a:r>
              <a:rPr lang="en-US" sz="1400" dirty="0" smtClean="0"/>
              <a:t>:</a:t>
            </a:r>
            <a:endParaRPr lang="ru-RU" sz="1400" dirty="0" smtClean="0"/>
          </a:p>
          <a:p>
            <a:pPr marL="0" indent="0">
              <a:buNone/>
            </a:pPr>
            <a:endParaRPr lang="ru-RU" sz="1400" dirty="0"/>
          </a:p>
          <a:p>
            <a:pPr marL="0" indent="0">
              <a:buNone/>
            </a:pPr>
            <a:endParaRPr lang="ru-RU" sz="1400" dirty="0" smtClean="0"/>
          </a:p>
          <a:p>
            <a:pPr marL="0" indent="0">
              <a:buNone/>
            </a:pPr>
            <a:r>
              <a:rPr lang="uk-UA" sz="1400" dirty="0"/>
              <a:t>Ви можете перевірити роботу OSPF наступним чином </a:t>
            </a:r>
            <a:r>
              <a:rPr lang="en-US" sz="1400" dirty="0" smtClean="0"/>
              <a:t>:</a:t>
            </a:r>
            <a:endParaRPr lang="en-US" sz="1400" dirty="0"/>
          </a:p>
          <a:p>
            <a:r>
              <a:rPr lang="uk-UA" sz="1400" dirty="0"/>
              <a:t>Перегляньте меню інтерфейсу OSPF, щоб перевірити, чи створено динамічний запис </a:t>
            </a:r>
            <a:r>
              <a:rPr lang="en-US" sz="1400" dirty="0" smtClean="0"/>
              <a:t>:</a:t>
            </a:r>
            <a:endParaRPr lang="ru-RU" sz="1400" dirty="0" smtClean="0"/>
          </a:p>
          <a:p>
            <a:pPr marL="0" indent="0">
              <a:buNone/>
            </a:pPr>
            <a:endParaRPr lang="ru-RU" sz="1400" dirty="0"/>
          </a:p>
          <a:p>
            <a:r>
              <a:rPr lang="uk-UA" sz="1400" dirty="0"/>
              <a:t>Перевірте своїх сусідів OSPF, які DR та BDR обрано та встановлено суміжність </a:t>
            </a:r>
            <a:r>
              <a:rPr lang="en-US" sz="1400" dirty="0" smtClean="0"/>
              <a:t>:</a:t>
            </a:r>
            <a:endParaRPr lang="en-US" sz="1400" dirty="0"/>
          </a:p>
          <a:p>
            <a:pPr marL="0" indent="0">
              <a:buNone/>
            </a:pPr>
            <a:endParaRPr lang="ru-RU" sz="1400" dirty="0" smtClean="0"/>
          </a:p>
          <a:p>
            <a:r>
              <a:rPr lang="uk-UA" sz="1400" dirty="0"/>
              <a:t>Перевірте таблицю маршрутизації маршрутизатора (переконайтеся, що маршрути OSPF присутні):</a:t>
            </a:r>
            <a:endParaRPr lang="ru-RU" sz="1400" dirty="0" smtClean="0"/>
          </a:p>
          <a:p>
            <a:pPr marL="0" indent="0">
              <a:buNone/>
            </a:pPr>
            <a:endParaRPr lang="ru-RU" sz="1400" dirty="0"/>
          </a:p>
          <a:p>
            <a:pPr marL="0" indent="0">
              <a:buNone/>
            </a:pPr>
            <a:endParaRPr lang="ru-RU" sz="1400" dirty="0" smtClean="0"/>
          </a:p>
          <a:p>
            <a:pPr marL="0" indent="0">
              <a:buNone/>
            </a:pPr>
            <a:endParaRPr lang="ru-RU" sz="1400" dirty="0"/>
          </a:p>
          <a:p>
            <a:pPr marL="0" indent="0">
              <a:buNone/>
            </a:pPr>
            <a:endParaRPr lang="ru-RU" sz="1400" dirty="0" smtClean="0"/>
          </a:p>
          <a:p>
            <a:pPr marL="0" indent="0">
              <a:buNone/>
            </a:pPr>
            <a:endParaRPr lang="ru-RU" sz="1400" dirty="0"/>
          </a:p>
          <a:p>
            <a:pPr marL="0" indent="0">
              <a:buNone/>
            </a:pPr>
            <a:endParaRPr lang="uk-UA" sz="1400" dirty="0"/>
          </a:p>
        </p:txBody>
      </p:sp>
      <p:pic>
        <p:nvPicPr>
          <p:cNvPr id="2" name="Picture 1"/>
          <p:cNvPicPr>
            <a:picLocks noChangeAspect="1"/>
          </p:cNvPicPr>
          <p:nvPr/>
        </p:nvPicPr>
        <p:blipFill>
          <a:blip r:embed="rId2"/>
          <a:stretch>
            <a:fillRect/>
          </a:stretch>
        </p:blipFill>
        <p:spPr>
          <a:xfrm>
            <a:off x="254835" y="2874837"/>
            <a:ext cx="6705600" cy="590550"/>
          </a:xfrm>
          <a:prstGeom prst="rect">
            <a:avLst/>
          </a:prstGeom>
        </p:spPr>
      </p:pic>
      <p:pic>
        <p:nvPicPr>
          <p:cNvPr id="4" name="Picture 3"/>
          <p:cNvPicPr>
            <a:picLocks noChangeAspect="1"/>
          </p:cNvPicPr>
          <p:nvPr/>
        </p:nvPicPr>
        <p:blipFill>
          <a:blip r:embed="rId3"/>
          <a:stretch>
            <a:fillRect/>
          </a:stretch>
        </p:blipFill>
        <p:spPr>
          <a:xfrm>
            <a:off x="254835" y="3800224"/>
            <a:ext cx="6800850" cy="609600"/>
          </a:xfrm>
          <a:prstGeom prst="rect">
            <a:avLst/>
          </a:prstGeom>
        </p:spPr>
      </p:pic>
      <p:pic>
        <p:nvPicPr>
          <p:cNvPr id="5" name="Picture 4"/>
          <p:cNvPicPr>
            <a:picLocks noChangeAspect="1"/>
          </p:cNvPicPr>
          <p:nvPr/>
        </p:nvPicPr>
        <p:blipFill>
          <a:blip r:embed="rId4"/>
          <a:stretch>
            <a:fillRect/>
          </a:stretch>
        </p:blipFill>
        <p:spPr>
          <a:xfrm>
            <a:off x="245951" y="5003020"/>
            <a:ext cx="4210050" cy="428625"/>
          </a:xfrm>
          <a:prstGeom prst="rect">
            <a:avLst/>
          </a:prstGeom>
        </p:spPr>
      </p:pic>
      <p:pic>
        <p:nvPicPr>
          <p:cNvPr id="6" name="Picture 5"/>
          <p:cNvPicPr>
            <a:picLocks noChangeAspect="1"/>
          </p:cNvPicPr>
          <p:nvPr/>
        </p:nvPicPr>
        <p:blipFill>
          <a:blip r:embed="rId5"/>
          <a:stretch>
            <a:fillRect/>
          </a:stretch>
        </p:blipFill>
        <p:spPr>
          <a:xfrm>
            <a:off x="245951" y="5651249"/>
            <a:ext cx="4038600" cy="390525"/>
          </a:xfrm>
          <a:prstGeom prst="rect">
            <a:avLst/>
          </a:prstGeom>
        </p:spPr>
      </p:pic>
      <p:pic>
        <p:nvPicPr>
          <p:cNvPr id="7" name="Picture 6"/>
          <p:cNvPicPr>
            <a:picLocks noChangeAspect="1"/>
          </p:cNvPicPr>
          <p:nvPr/>
        </p:nvPicPr>
        <p:blipFill>
          <a:blip r:embed="rId6"/>
          <a:stretch>
            <a:fillRect/>
          </a:stretch>
        </p:blipFill>
        <p:spPr>
          <a:xfrm>
            <a:off x="245951" y="6261378"/>
            <a:ext cx="3505200" cy="390525"/>
          </a:xfrm>
          <a:prstGeom prst="rect">
            <a:avLst/>
          </a:prstGeom>
        </p:spPr>
      </p:pic>
      <p:sp>
        <p:nvSpPr>
          <p:cNvPr id="8" name="Rectangle 7"/>
          <p:cNvSpPr/>
          <p:nvPr/>
        </p:nvSpPr>
        <p:spPr>
          <a:xfrm>
            <a:off x="135465" y="101851"/>
            <a:ext cx="11734801" cy="1815882"/>
          </a:xfrm>
          <a:prstGeom prst="rect">
            <a:avLst/>
          </a:prstGeom>
        </p:spPr>
        <p:txBody>
          <a:bodyPr wrap="square">
            <a:spAutoFit/>
          </a:bodyPr>
          <a:lstStyle/>
          <a:p>
            <a:r>
              <a:rPr lang="en-US" sz="1400" dirty="0" smtClean="0"/>
              <a:t>R1</a:t>
            </a:r>
            <a:endParaRPr lang="uk-UA" sz="1400" dirty="0" smtClean="0"/>
          </a:p>
          <a:p>
            <a:endParaRPr lang="ru-RU" sz="1400" dirty="0"/>
          </a:p>
          <a:p>
            <a:endParaRPr lang="ru-RU" sz="1400" dirty="0"/>
          </a:p>
          <a:p>
            <a:endParaRPr lang="ru-RU" sz="1400" dirty="0"/>
          </a:p>
          <a:p>
            <a:endParaRPr lang="ru-RU" sz="1400" dirty="0"/>
          </a:p>
          <a:p>
            <a:r>
              <a:rPr lang="uk-UA" sz="1400" dirty="0"/>
              <a:t>Замість того, щоб вводити кожну мережу, ви можете об’єднати мережі за допомогою відповідної маски підмережі. Наприклад, щоб об’єднати мережі 10.10.1.0/30, 10.10.1.4/30, 10.10.1.8/30, ви можете налаштувати наступну мережу ospf </a:t>
            </a:r>
            <a:r>
              <a:rPr lang="en-US" sz="1400" dirty="0"/>
              <a:t>:</a:t>
            </a:r>
          </a:p>
          <a:p>
            <a:endParaRPr lang="ru-RU" sz="1400" dirty="0"/>
          </a:p>
        </p:txBody>
      </p:sp>
      <p:pic>
        <p:nvPicPr>
          <p:cNvPr id="9" name="Picture 8"/>
          <p:cNvPicPr>
            <a:picLocks noChangeAspect="1"/>
          </p:cNvPicPr>
          <p:nvPr/>
        </p:nvPicPr>
        <p:blipFill>
          <a:blip r:embed="rId7"/>
          <a:stretch>
            <a:fillRect/>
          </a:stretch>
        </p:blipFill>
        <p:spPr>
          <a:xfrm>
            <a:off x="245951" y="445540"/>
            <a:ext cx="6315716" cy="755043"/>
          </a:xfrm>
          <a:prstGeom prst="rect">
            <a:avLst/>
          </a:prstGeom>
        </p:spPr>
      </p:pic>
      <p:pic>
        <p:nvPicPr>
          <p:cNvPr id="10" name="Picture 9"/>
          <p:cNvPicPr>
            <a:picLocks noChangeAspect="1"/>
          </p:cNvPicPr>
          <p:nvPr/>
        </p:nvPicPr>
        <p:blipFill>
          <a:blip r:embed="rId8"/>
          <a:stretch>
            <a:fillRect/>
          </a:stretch>
        </p:blipFill>
        <p:spPr>
          <a:xfrm>
            <a:off x="175669" y="1713356"/>
            <a:ext cx="6959182" cy="450190"/>
          </a:xfrm>
          <a:prstGeom prst="rect">
            <a:avLst/>
          </a:prstGeom>
        </p:spPr>
      </p:pic>
    </p:spTree>
    <p:extLst>
      <p:ext uri="{BB962C8B-B14F-4D97-AF65-F5344CB8AC3E}">
        <p14:creationId xmlns:p14="http://schemas.microsoft.com/office/powerpoint/2010/main" val="3578209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Проста </a:t>
            </a:r>
            <a:r>
              <a:rPr lang="en-US" sz="1600" b="1" dirty="0" smtClean="0"/>
              <a:t>multi-area</a:t>
            </a:r>
            <a:r>
              <a:rPr lang="uk-UA" sz="1600" b="1" dirty="0" smtClean="0"/>
              <a:t> конфігурація </a:t>
            </a:r>
          </a:p>
          <a:p>
            <a:pPr marL="0" indent="0">
              <a:buNone/>
            </a:pPr>
            <a:r>
              <a:rPr lang="en-US" sz="1600" dirty="0"/>
              <a:t>Backbone area </a:t>
            </a:r>
            <a:r>
              <a:rPr lang="uk-UA" sz="1600" dirty="0" smtClean="0"/>
              <a:t>є </a:t>
            </a:r>
            <a:r>
              <a:rPr lang="uk-UA" sz="1600" dirty="0"/>
              <a:t>ядром усієї мережі OSPF, усі області повинні бути підключені до </a:t>
            </a:r>
            <a:r>
              <a:rPr lang="en-US" sz="1600" dirty="0" smtClean="0"/>
              <a:t>backbone </a:t>
            </a:r>
            <a:r>
              <a:rPr lang="en-US" sz="1600" dirty="0"/>
              <a:t>area</a:t>
            </a:r>
            <a:r>
              <a:rPr lang="uk-UA" sz="1600" dirty="0" smtClean="0"/>
              <a:t>. </a:t>
            </a:r>
            <a:r>
              <a:rPr lang="uk-UA" sz="1600" dirty="0"/>
              <a:t>Почніть налаштовувати OSPF з </a:t>
            </a:r>
            <a:r>
              <a:rPr lang="en-US" sz="1600" dirty="0"/>
              <a:t>backbone</a:t>
            </a:r>
            <a:r>
              <a:rPr lang="uk-UA" sz="1600" dirty="0" smtClean="0"/>
              <a:t>, </a:t>
            </a:r>
            <a:r>
              <a:rPr lang="uk-UA" sz="1600" dirty="0"/>
              <a:t>а потім розширте конфігурацію мережі на інші області</a:t>
            </a:r>
            <a:r>
              <a:rPr lang="en-US" sz="1600" dirty="0" smtClean="0"/>
              <a:t>.</a:t>
            </a:r>
            <a:endParaRPr lang="en-US" sz="1600" dirty="0"/>
          </a:p>
          <a:p>
            <a:pPr marL="0" indent="0">
              <a:buNone/>
            </a:pPr>
            <a:endParaRPr lang="uk-UA" sz="1600" dirty="0"/>
          </a:p>
        </p:txBody>
      </p:sp>
      <p:pic>
        <p:nvPicPr>
          <p:cNvPr id="2" name="Picture 1"/>
          <p:cNvPicPr>
            <a:picLocks noChangeAspect="1"/>
          </p:cNvPicPr>
          <p:nvPr/>
        </p:nvPicPr>
        <p:blipFill>
          <a:blip r:embed="rId2"/>
          <a:stretch>
            <a:fillRect/>
          </a:stretch>
        </p:blipFill>
        <p:spPr>
          <a:xfrm>
            <a:off x="322151" y="1116107"/>
            <a:ext cx="5648325" cy="2066925"/>
          </a:xfrm>
          <a:prstGeom prst="rect">
            <a:avLst/>
          </a:prstGeom>
        </p:spPr>
      </p:pic>
      <p:sp>
        <p:nvSpPr>
          <p:cNvPr id="4" name="Rectangle 3"/>
          <p:cNvSpPr/>
          <p:nvPr/>
        </p:nvSpPr>
        <p:spPr>
          <a:xfrm>
            <a:off x="322151" y="3163800"/>
            <a:ext cx="11048582" cy="1569660"/>
          </a:xfrm>
          <a:prstGeom prst="rect">
            <a:avLst/>
          </a:prstGeom>
        </p:spPr>
        <p:txBody>
          <a:bodyPr wrap="square">
            <a:spAutoFit/>
          </a:bodyPr>
          <a:lstStyle/>
          <a:p>
            <a:r>
              <a:rPr lang="uk-UA" sz="1600" dirty="0"/>
              <a:t>Припустимо, що IP-адреси вже налаштовано, а екземпляр OSPF за замовчуванням увімкнено. Все, що нам потрібно зробити, це: </a:t>
            </a:r>
            <a:endParaRPr lang="uk-UA" sz="1600" dirty="0" smtClean="0"/>
          </a:p>
          <a:p>
            <a:pPr marL="285750" indent="-285750">
              <a:buFont typeface="Arial" panose="020B0604020202020204" pitchFamily="34" charset="0"/>
              <a:buChar char="•"/>
            </a:pPr>
            <a:r>
              <a:rPr lang="uk-UA" sz="1600" dirty="0" smtClean="0"/>
              <a:t>створити </a:t>
            </a:r>
            <a:r>
              <a:rPr lang="uk-UA" sz="1600" dirty="0"/>
              <a:t>зону </a:t>
            </a:r>
            <a:endParaRPr lang="uk-UA" sz="1600" dirty="0" smtClean="0"/>
          </a:p>
          <a:p>
            <a:pPr marL="285750" indent="-285750">
              <a:buFont typeface="Arial" panose="020B0604020202020204" pitchFamily="34" charset="0"/>
              <a:buChar char="•"/>
            </a:pPr>
            <a:r>
              <a:rPr lang="uk-UA" sz="1600" dirty="0" smtClean="0"/>
              <a:t>підключити </a:t>
            </a:r>
            <a:r>
              <a:rPr lang="uk-UA" sz="1600" dirty="0"/>
              <a:t>мережі OSPF до </a:t>
            </a:r>
            <a:r>
              <a:rPr lang="uk-UA" sz="1600" dirty="0" smtClean="0"/>
              <a:t>області</a:t>
            </a:r>
            <a:endParaRPr lang="uk-UA" sz="1600" dirty="0"/>
          </a:p>
          <a:p>
            <a:endParaRPr lang="uk-UA" sz="1600" dirty="0"/>
          </a:p>
          <a:p>
            <a:r>
              <a:rPr lang="en-US" sz="1600" dirty="0" smtClean="0"/>
              <a:t>R1:</a:t>
            </a:r>
            <a:endParaRPr lang="en-US" sz="1600" dirty="0"/>
          </a:p>
        </p:txBody>
      </p:sp>
      <p:pic>
        <p:nvPicPr>
          <p:cNvPr id="5" name="Picture 4"/>
          <p:cNvPicPr>
            <a:picLocks noChangeAspect="1"/>
          </p:cNvPicPr>
          <p:nvPr/>
        </p:nvPicPr>
        <p:blipFill>
          <a:blip r:embed="rId3"/>
          <a:stretch>
            <a:fillRect/>
          </a:stretch>
        </p:blipFill>
        <p:spPr>
          <a:xfrm>
            <a:off x="398351" y="4660817"/>
            <a:ext cx="4429125" cy="733425"/>
          </a:xfrm>
          <a:prstGeom prst="rect">
            <a:avLst/>
          </a:prstGeom>
        </p:spPr>
      </p:pic>
      <p:sp>
        <p:nvSpPr>
          <p:cNvPr id="6" name="Rectangle 5"/>
          <p:cNvSpPr/>
          <p:nvPr/>
        </p:nvSpPr>
        <p:spPr>
          <a:xfrm>
            <a:off x="398351" y="5448813"/>
            <a:ext cx="455574" cy="338554"/>
          </a:xfrm>
          <a:prstGeom prst="rect">
            <a:avLst/>
          </a:prstGeom>
        </p:spPr>
        <p:txBody>
          <a:bodyPr wrap="none">
            <a:spAutoFit/>
          </a:bodyPr>
          <a:lstStyle/>
          <a:p>
            <a:r>
              <a:rPr lang="en-US" sz="1600" dirty="0" smtClean="0"/>
              <a:t>R2:</a:t>
            </a:r>
            <a:endParaRPr lang="uk-UA" sz="1600" dirty="0"/>
          </a:p>
        </p:txBody>
      </p:sp>
      <p:pic>
        <p:nvPicPr>
          <p:cNvPr id="7" name="Picture 6"/>
          <p:cNvPicPr>
            <a:picLocks noChangeAspect="1"/>
          </p:cNvPicPr>
          <p:nvPr/>
        </p:nvPicPr>
        <p:blipFill>
          <a:blip r:embed="rId4"/>
          <a:stretch>
            <a:fillRect/>
          </a:stretch>
        </p:blipFill>
        <p:spPr>
          <a:xfrm>
            <a:off x="412638" y="5829780"/>
            <a:ext cx="4400550" cy="733425"/>
          </a:xfrm>
          <a:prstGeom prst="rect">
            <a:avLst/>
          </a:prstGeom>
        </p:spPr>
      </p:pic>
      <p:sp>
        <p:nvSpPr>
          <p:cNvPr id="8" name="Rectangle 7"/>
          <p:cNvSpPr/>
          <p:nvPr/>
        </p:nvSpPr>
        <p:spPr>
          <a:xfrm>
            <a:off x="6452128" y="4297349"/>
            <a:ext cx="455574" cy="338554"/>
          </a:xfrm>
          <a:prstGeom prst="rect">
            <a:avLst/>
          </a:prstGeom>
        </p:spPr>
        <p:txBody>
          <a:bodyPr wrap="none">
            <a:spAutoFit/>
          </a:bodyPr>
          <a:lstStyle/>
          <a:p>
            <a:r>
              <a:rPr lang="en-US" sz="1600" dirty="0" smtClean="0"/>
              <a:t>R3:</a:t>
            </a:r>
            <a:endParaRPr lang="uk-UA" sz="1600" dirty="0"/>
          </a:p>
        </p:txBody>
      </p:sp>
      <p:pic>
        <p:nvPicPr>
          <p:cNvPr id="9" name="Picture 8"/>
          <p:cNvPicPr>
            <a:picLocks noChangeAspect="1"/>
          </p:cNvPicPr>
          <p:nvPr/>
        </p:nvPicPr>
        <p:blipFill>
          <a:blip r:embed="rId5"/>
          <a:stretch>
            <a:fillRect/>
          </a:stretch>
        </p:blipFill>
        <p:spPr>
          <a:xfrm>
            <a:off x="6452128" y="4684999"/>
            <a:ext cx="4143375" cy="542925"/>
          </a:xfrm>
          <a:prstGeom prst="rect">
            <a:avLst/>
          </a:prstGeom>
        </p:spPr>
      </p:pic>
      <p:sp>
        <p:nvSpPr>
          <p:cNvPr id="10" name="Rectangle 9"/>
          <p:cNvSpPr/>
          <p:nvPr/>
        </p:nvSpPr>
        <p:spPr>
          <a:xfrm>
            <a:off x="6452128" y="5411620"/>
            <a:ext cx="455574" cy="338554"/>
          </a:xfrm>
          <a:prstGeom prst="rect">
            <a:avLst/>
          </a:prstGeom>
        </p:spPr>
        <p:txBody>
          <a:bodyPr wrap="none">
            <a:spAutoFit/>
          </a:bodyPr>
          <a:lstStyle/>
          <a:p>
            <a:r>
              <a:rPr lang="en-US" sz="1600" dirty="0" smtClean="0"/>
              <a:t>R4:</a:t>
            </a:r>
            <a:endParaRPr lang="uk-UA" sz="1600" dirty="0"/>
          </a:p>
        </p:txBody>
      </p:sp>
      <p:pic>
        <p:nvPicPr>
          <p:cNvPr id="11" name="Picture 10"/>
          <p:cNvPicPr>
            <a:picLocks noChangeAspect="1"/>
          </p:cNvPicPr>
          <p:nvPr/>
        </p:nvPicPr>
        <p:blipFill>
          <a:blip r:embed="rId6"/>
          <a:stretch>
            <a:fillRect/>
          </a:stretch>
        </p:blipFill>
        <p:spPr>
          <a:xfrm>
            <a:off x="6452128" y="5789202"/>
            <a:ext cx="4314825" cy="561975"/>
          </a:xfrm>
          <a:prstGeom prst="rect">
            <a:avLst/>
          </a:prstGeom>
        </p:spPr>
      </p:pic>
    </p:spTree>
    <p:extLst>
      <p:ext uri="{BB962C8B-B14F-4D97-AF65-F5344CB8AC3E}">
        <p14:creationId xmlns:p14="http://schemas.microsoft.com/office/powerpoint/2010/main" val="3775670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179" y="1172730"/>
            <a:ext cx="3038475" cy="4457700"/>
          </a:xfrm>
        </p:spPr>
      </p:pic>
      <p:sp>
        <p:nvSpPr>
          <p:cNvPr id="4" name="Rectangle 3"/>
          <p:cNvSpPr/>
          <p:nvPr/>
        </p:nvSpPr>
        <p:spPr>
          <a:xfrm>
            <a:off x="318654" y="110836"/>
            <a:ext cx="4100946" cy="1077218"/>
          </a:xfrm>
          <a:prstGeom prst="rect">
            <a:avLst/>
          </a:prstGeom>
        </p:spPr>
        <p:txBody>
          <a:bodyPr wrap="square">
            <a:spAutoFit/>
          </a:bodyPr>
          <a:lstStyle/>
          <a:p>
            <a:r>
              <a:rPr lang="uk-UA" sz="1600" dirty="0"/>
              <a:t>Для маршрутизатора R1. Заходимо в Routing-OSPF вкладка Areas, натискаємо кнопку додати та додаємо нову область area1 c Area ID 0.0.0.1</a:t>
            </a:r>
          </a:p>
        </p:txBody>
      </p:sp>
      <p:sp>
        <p:nvSpPr>
          <p:cNvPr id="6" name="Rectangle 5"/>
          <p:cNvSpPr/>
          <p:nvPr/>
        </p:nvSpPr>
        <p:spPr>
          <a:xfrm>
            <a:off x="4627418" y="110836"/>
            <a:ext cx="2992582" cy="830997"/>
          </a:xfrm>
          <a:prstGeom prst="rect">
            <a:avLst/>
          </a:prstGeom>
        </p:spPr>
        <p:txBody>
          <a:bodyPr wrap="square">
            <a:spAutoFit/>
          </a:bodyPr>
          <a:lstStyle/>
          <a:p>
            <a:r>
              <a:rPr lang="uk-UA" sz="1600" dirty="0"/>
              <a:t>Налаштовуємо префікси відповідно до нашої схеми Область backbone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418" y="1188054"/>
            <a:ext cx="2181225" cy="2333625"/>
          </a:xfrm>
          <a:prstGeom prst="rect">
            <a:avLst/>
          </a:prstGeom>
        </p:spPr>
      </p:pic>
      <p:sp>
        <p:nvSpPr>
          <p:cNvPr id="8" name="Rectangle 7"/>
          <p:cNvSpPr/>
          <p:nvPr/>
        </p:nvSpPr>
        <p:spPr>
          <a:xfrm>
            <a:off x="7827818" y="595468"/>
            <a:ext cx="1430135" cy="338554"/>
          </a:xfrm>
          <a:prstGeom prst="rect">
            <a:avLst/>
          </a:prstGeom>
        </p:spPr>
        <p:txBody>
          <a:bodyPr wrap="none">
            <a:spAutoFit/>
          </a:bodyPr>
          <a:lstStyle/>
          <a:p>
            <a:r>
              <a:rPr lang="ru-RU" sz="1600" dirty="0"/>
              <a:t>Область </a:t>
            </a:r>
            <a:r>
              <a:rPr lang="en-US" sz="1600" dirty="0"/>
              <a:t>Area1</a:t>
            </a:r>
            <a:endParaRPr lang="uk-UA" sz="16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0134" y="1188054"/>
            <a:ext cx="2152650" cy="2343150"/>
          </a:xfrm>
          <a:prstGeom prst="rect">
            <a:avLst/>
          </a:prstGeom>
        </p:spPr>
      </p:pic>
      <p:sp>
        <p:nvSpPr>
          <p:cNvPr id="10" name="Rectangle 9"/>
          <p:cNvSpPr/>
          <p:nvPr/>
        </p:nvSpPr>
        <p:spPr>
          <a:xfrm>
            <a:off x="4675582" y="4518952"/>
            <a:ext cx="2250744" cy="338554"/>
          </a:xfrm>
          <a:prstGeom prst="rect">
            <a:avLst/>
          </a:prstGeom>
        </p:spPr>
        <p:txBody>
          <a:bodyPr wrap="none">
            <a:spAutoFit/>
          </a:bodyPr>
          <a:lstStyle/>
          <a:p>
            <a:r>
              <a:rPr lang="uk-UA" sz="1600" dirty="0" smtClean="0"/>
              <a:t>В результаті отримаємо</a:t>
            </a:r>
            <a:endParaRPr lang="uk-UA" sz="1600"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5084" y="4857506"/>
            <a:ext cx="7134225" cy="1781175"/>
          </a:xfrm>
          <a:prstGeom prst="rect">
            <a:avLst/>
          </a:prstGeom>
        </p:spPr>
      </p:pic>
    </p:spTree>
    <p:extLst>
      <p:ext uri="{BB962C8B-B14F-4D97-AF65-F5344CB8AC3E}">
        <p14:creationId xmlns:p14="http://schemas.microsoft.com/office/powerpoint/2010/main" val="1735872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374073"/>
            <a:ext cx="11035145" cy="5802890"/>
          </a:xfrm>
        </p:spPr>
        <p:txBody>
          <a:bodyPr>
            <a:normAutofit/>
          </a:bodyPr>
          <a:lstStyle/>
          <a:p>
            <a:pPr marL="0" indent="0">
              <a:buNone/>
            </a:pPr>
            <a:r>
              <a:rPr lang="uk-UA" sz="1600" dirty="0"/>
              <a:t>Конфігурація маршрутизатора R2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702684"/>
            <a:ext cx="3067050" cy="31527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4425661"/>
            <a:ext cx="7134225" cy="2190750"/>
          </a:xfrm>
          <a:prstGeom prst="rect">
            <a:avLst/>
          </a:prstGeom>
        </p:spPr>
      </p:pic>
    </p:spTree>
    <p:extLst>
      <p:ext uri="{BB962C8B-B14F-4D97-AF65-F5344CB8AC3E}">
        <p14:creationId xmlns:p14="http://schemas.microsoft.com/office/powerpoint/2010/main" val="1964821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Тепер ви можете перевірити таблицю маршрутизації за допомогою команди </a:t>
            </a:r>
            <a:r>
              <a:rPr lang="en-US" sz="1600" dirty="0"/>
              <a:t> </a:t>
            </a:r>
            <a:r>
              <a:rPr lang="en-US" sz="1600" i="1" dirty="0"/>
              <a:t>/</a:t>
            </a:r>
            <a:r>
              <a:rPr lang="en-US" sz="1600" i="1" dirty="0" err="1"/>
              <a:t>ip</a:t>
            </a:r>
            <a:r>
              <a:rPr lang="en-US" sz="1600" i="1" dirty="0"/>
              <a:t> route print</a:t>
            </a:r>
            <a:endParaRPr lang="en-US" sz="1600" dirty="0"/>
          </a:p>
          <a:p>
            <a:pPr marL="0" indent="0">
              <a:buNone/>
            </a:pPr>
            <a:r>
              <a:rPr lang="uk-UA" sz="1600" dirty="0"/>
              <a:t>Таблиця маршрутизації на маршрутизаторі R3</a:t>
            </a:r>
            <a:r>
              <a:rPr lang="uk-UA" sz="1600" dirty="0" smtClean="0"/>
              <a:t>:</a:t>
            </a:r>
          </a:p>
          <a:p>
            <a:pPr marL="0" indent="0">
              <a:buNone/>
            </a:pPr>
            <a:endParaRPr lang="ru-RU" sz="1600" dirty="0"/>
          </a:p>
          <a:p>
            <a:pPr marL="0" indent="0">
              <a:buNone/>
            </a:pPr>
            <a:endParaRPr lang="ru-RU" sz="1600" dirty="0" smtClean="0"/>
          </a:p>
          <a:p>
            <a:pPr marL="0" indent="0">
              <a:buNone/>
            </a:pPr>
            <a:endParaRPr lang="ru-RU" sz="1600" dirty="0"/>
          </a:p>
          <a:p>
            <a:pPr marL="0" indent="0">
              <a:buNone/>
            </a:pPr>
            <a:endParaRPr lang="ru-RU" sz="1600" dirty="0" smtClean="0"/>
          </a:p>
          <a:p>
            <a:pPr marL="0" indent="0">
              <a:buNone/>
            </a:pPr>
            <a:endParaRPr lang="ru-RU" sz="1600" dirty="0"/>
          </a:p>
          <a:p>
            <a:pPr marL="0" indent="0">
              <a:buNone/>
            </a:pPr>
            <a:endParaRPr lang="ru-RU" sz="1600" dirty="0" smtClean="0"/>
          </a:p>
          <a:p>
            <a:pPr marL="0" indent="0">
              <a:buNone/>
            </a:pPr>
            <a:r>
              <a:rPr lang="uk-UA" sz="1600" dirty="0"/>
              <a:t>Як бачите, віддалених мереж 172.16.0.0/16 і 192.168.2.0/24 немає в таблиці маршрутизації, оскільки вони не поширюються OSPF. Функція </a:t>
            </a:r>
            <a:r>
              <a:rPr lang="en-US" sz="1600" dirty="0" smtClean="0"/>
              <a:t>redistribution</a:t>
            </a:r>
            <a:r>
              <a:rPr lang="uk-UA" sz="1600" dirty="0" smtClean="0"/>
              <a:t> </a:t>
            </a:r>
            <a:r>
              <a:rPr lang="uk-UA" sz="1600" dirty="0"/>
              <a:t>дозволяє різним протоколам маршрутизації обмінюватися маршрутною інформацією, що дозволяє, наприклад, перерозподіляти статичні або підключені маршрути в OSPF. У наших налаштуваннях нам потрібно перерозподілити підключену мережу. Нам потрібно додати наступну конфігурацію на маршрутизаторах R1, R2 і R3.</a:t>
            </a:r>
            <a:endParaRPr lang="en-US" sz="1600" dirty="0"/>
          </a:p>
          <a:p>
            <a:pPr marL="0" indent="0">
              <a:buNone/>
            </a:pPr>
            <a:endParaRPr lang="uk-UA" sz="1600" dirty="0"/>
          </a:p>
        </p:txBody>
      </p:sp>
      <p:pic>
        <p:nvPicPr>
          <p:cNvPr id="2" name="Picture 1"/>
          <p:cNvPicPr>
            <a:picLocks noChangeAspect="1"/>
          </p:cNvPicPr>
          <p:nvPr/>
        </p:nvPicPr>
        <p:blipFill>
          <a:blip r:embed="rId2"/>
          <a:stretch>
            <a:fillRect/>
          </a:stretch>
        </p:blipFill>
        <p:spPr>
          <a:xfrm>
            <a:off x="468312" y="920220"/>
            <a:ext cx="5819775" cy="1952625"/>
          </a:xfrm>
          <a:prstGeom prst="rect">
            <a:avLst/>
          </a:prstGeom>
        </p:spPr>
      </p:pic>
      <p:pic>
        <p:nvPicPr>
          <p:cNvPr id="4" name="Picture 3"/>
          <p:cNvPicPr>
            <a:picLocks noChangeAspect="1"/>
          </p:cNvPicPr>
          <p:nvPr/>
        </p:nvPicPr>
        <p:blipFill>
          <a:blip r:embed="rId3"/>
          <a:stretch>
            <a:fillRect/>
          </a:stretch>
        </p:blipFill>
        <p:spPr>
          <a:xfrm>
            <a:off x="468312" y="4102100"/>
            <a:ext cx="6172200" cy="1905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1354" y="3991295"/>
            <a:ext cx="2721120" cy="2651526"/>
          </a:xfrm>
          <a:prstGeom prst="rect">
            <a:avLst/>
          </a:prstGeom>
        </p:spPr>
      </p:pic>
    </p:spTree>
    <p:extLst>
      <p:ext uri="{BB962C8B-B14F-4D97-AF65-F5344CB8AC3E}">
        <p14:creationId xmlns:p14="http://schemas.microsoft.com/office/powerpoint/2010/main" val="2719857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Тепер перевірте маршрутизатор R3, щоб перевірити, чи встановлено маршрути 192.168.2.0/24 і 172.16.0.0/16 в таблиці маршрутизації.</a:t>
            </a:r>
          </a:p>
        </p:txBody>
      </p:sp>
      <p:pic>
        <p:nvPicPr>
          <p:cNvPr id="2" name="Picture 1"/>
          <p:cNvPicPr>
            <a:picLocks noChangeAspect="1"/>
          </p:cNvPicPr>
          <p:nvPr/>
        </p:nvPicPr>
        <p:blipFill>
          <a:blip r:embed="rId2"/>
          <a:stretch>
            <a:fillRect/>
          </a:stretch>
        </p:blipFill>
        <p:spPr>
          <a:xfrm>
            <a:off x="525351" y="805391"/>
            <a:ext cx="6286500" cy="2419350"/>
          </a:xfrm>
          <a:prstGeom prst="rect">
            <a:avLst/>
          </a:prstGeom>
        </p:spPr>
      </p:pic>
    </p:spTree>
    <p:extLst>
      <p:ext uri="{BB962C8B-B14F-4D97-AF65-F5344CB8AC3E}">
        <p14:creationId xmlns:p14="http://schemas.microsoft.com/office/powerpoint/2010/main" val="3240075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 y="59267"/>
            <a:ext cx="11099800" cy="6117696"/>
          </a:xfrm>
        </p:spPr>
        <p:txBody>
          <a:bodyPr>
            <a:normAutofit/>
          </a:bodyPr>
          <a:lstStyle/>
          <a:p>
            <a:pPr marL="0" indent="0">
              <a:buNone/>
            </a:pPr>
            <a:r>
              <a:rPr lang="uk-UA" sz="1600" b="1" dirty="0"/>
              <a:t>Область (</a:t>
            </a:r>
            <a:r>
              <a:rPr lang="en-US" sz="1600" b="1" dirty="0"/>
              <a:t>Area) </a:t>
            </a:r>
            <a:r>
              <a:rPr lang="uk-UA" sz="1600" dirty="0"/>
              <a:t>області використовуються для створення ієрархічних мереж</a:t>
            </a:r>
            <a:r>
              <a:rPr lang="uk-UA" sz="1600" dirty="0" smtClean="0"/>
              <a:t>.</a:t>
            </a:r>
          </a:p>
          <a:p>
            <a:pPr marL="0" indent="0">
              <a:buNone/>
            </a:pPr>
            <a:endParaRPr lang="uk-UA" sz="1600" dirty="0"/>
          </a:p>
          <a:p>
            <a:pPr marL="0" indent="0">
              <a:buNone/>
            </a:pPr>
            <a:r>
              <a:rPr lang="uk-UA" sz="1600" b="1" dirty="0"/>
              <a:t>ABR </a:t>
            </a:r>
            <a:r>
              <a:rPr lang="uk-UA" sz="1600" b="1" dirty="0" smtClean="0"/>
              <a:t>(</a:t>
            </a:r>
            <a:r>
              <a:rPr lang="uk-UA" sz="1600" b="1" dirty="0"/>
              <a:t>Area Border Router</a:t>
            </a:r>
            <a:r>
              <a:rPr lang="uk-UA" sz="1600" b="1" dirty="0" smtClean="0"/>
              <a:t>)</a:t>
            </a:r>
            <a:r>
              <a:rPr lang="uk-UA" sz="1600" dirty="0" smtClean="0"/>
              <a:t> - </a:t>
            </a:r>
            <a:r>
              <a:rPr lang="uk-UA" sz="1600" dirty="0"/>
              <a:t>маршрутизатор, з'єднаний з кількома областями. </a:t>
            </a:r>
            <a:endParaRPr lang="uk-UA" sz="1600" dirty="0" smtClean="0"/>
          </a:p>
          <a:p>
            <a:pPr marL="0" indent="0">
              <a:buNone/>
            </a:pPr>
            <a:endParaRPr lang="uk-UA" sz="1600" dirty="0"/>
          </a:p>
          <a:p>
            <a:pPr marL="0" indent="0">
              <a:buNone/>
            </a:pPr>
            <a:r>
              <a:rPr lang="uk-UA" sz="1600" b="1" dirty="0"/>
              <a:t>ASBR</a:t>
            </a:r>
            <a:r>
              <a:rPr lang="uk-UA" sz="1600" dirty="0"/>
              <a:t> </a:t>
            </a:r>
            <a:r>
              <a:rPr lang="uk-UA" sz="1600" b="1" dirty="0" smtClean="0"/>
              <a:t>(</a:t>
            </a:r>
            <a:r>
              <a:rPr lang="uk-UA" sz="1600" b="1" dirty="0"/>
              <a:t>Autonomous System Boundary Router</a:t>
            </a:r>
            <a:r>
              <a:rPr lang="uk-UA" sz="1600" b="1" dirty="0" smtClean="0"/>
              <a:t>)</a:t>
            </a:r>
            <a:r>
              <a:rPr lang="uk-UA" sz="1600" dirty="0" smtClean="0"/>
              <a:t> -  </a:t>
            </a:r>
            <a:r>
              <a:rPr lang="uk-UA" sz="1600" dirty="0"/>
              <a:t>маршрутизатор, з'єднаний із зовнішньою мережею або декількома AS</a:t>
            </a:r>
            <a:r>
              <a:rPr lang="uk-UA" sz="1600" dirty="0" smtClean="0"/>
              <a:t>.</a:t>
            </a:r>
          </a:p>
          <a:p>
            <a:pPr marL="0" indent="0">
              <a:buNone/>
            </a:pPr>
            <a:endParaRPr lang="uk-UA" sz="1600" dirty="0"/>
          </a:p>
          <a:p>
            <a:pPr marL="0" indent="0">
              <a:buNone/>
            </a:pPr>
            <a:r>
              <a:rPr lang="uk-UA" sz="1600" b="1" dirty="0"/>
              <a:t>NBMA</a:t>
            </a:r>
            <a:r>
              <a:rPr lang="uk-UA" sz="1600" dirty="0"/>
              <a:t> </a:t>
            </a:r>
            <a:r>
              <a:rPr lang="uk-UA" sz="1600" b="1" dirty="0" smtClean="0"/>
              <a:t>(Non-broadcast </a:t>
            </a:r>
            <a:r>
              <a:rPr lang="uk-UA" sz="1600" b="1" dirty="0"/>
              <a:t>multi-access</a:t>
            </a:r>
            <a:r>
              <a:rPr lang="uk-UA" sz="1600" b="1" dirty="0" smtClean="0"/>
              <a:t>)</a:t>
            </a:r>
            <a:r>
              <a:rPr lang="uk-UA" sz="1600" dirty="0" smtClean="0"/>
              <a:t> - </a:t>
            </a:r>
            <a:r>
              <a:rPr lang="uk-UA" sz="1600" dirty="0"/>
              <a:t>мережі, що дозволяють множинний доступ, але не мають можливості </a:t>
            </a:r>
            <a:r>
              <a:rPr lang="uk-UA" sz="1600" dirty="0" smtClean="0"/>
              <a:t>широкомовнні розсилки </a:t>
            </a:r>
            <a:r>
              <a:rPr lang="uk-UA" sz="1600" dirty="0"/>
              <a:t>(наприклад, X.25, Frame Relay). Для таких мереж потрібна додаткова конфігурація. </a:t>
            </a:r>
            <a:endParaRPr lang="uk-UA" sz="1600" dirty="0" smtClean="0"/>
          </a:p>
          <a:p>
            <a:pPr marL="0" indent="0">
              <a:buNone/>
            </a:pPr>
            <a:endParaRPr lang="uk-UA" sz="1600" dirty="0"/>
          </a:p>
          <a:p>
            <a:pPr marL="0" indent="0">
              <a:buNone/>
            </a:pPr>
            <a:r>
              <a:rPr lang="uk-UA" sz="1600" b="1" dirty="0"/>
              <a:t>Broadcast</a:t>
            </a:r>
            <a:r>
              <a:rPr lang="uk-UA" sz="1600" dirty="0"/>
              <a:t> </a:t>
            </a:r>
            <a:r>
              <a:rPr lang="uk-UA" sz="1600" dirty="0" smtClean="0"/>
              <a:t>- мережі</a:t>
            </a:r>
            <a:r>
              <a:rPr lang="uk-UA" sz="1600" dirty="0"/>
              <a:t>, що дозволяють </a:t>
            </a:r>
            <a:r>
              <a:rPr lang="uk-UA" sz="1600" dirty="0" smtClean="0"/>
              <a:t>широкомовнні розсилки, </a:t>
            </a:r>
            <a:r>
              <a:rPr lang="uk-UA" sz="1600" dirty="0"/>
              <a:t>наприклад, Ethernet. </a:t>
            </a:r>
            <a:endParaRPr lang="uk-UA" sz="1600" dirty="0" smtClean="0"/>
          </a:p>
          <a:p>
            <a:pPr marL="0" indent="0">
              <a:buNone/>
            </a:pPr>
            <a:endParaRPr lang="uk-UA" sz="1600" dirty="0"/>
          </a:p>
          <a:p>
            <a:pPr marL="0" indent="0">
              <a:buNone/>
            </a:pPr>
            <a:r>
              <a:rPr lang="uk-UA" sz="1600" b="1" dirty="0"/>
              <a:t>Point-to-point </a:t>
            </a:r>
            <a:r>
              <a:rPr lang="uk-UA" sz="1600" dirty="0" smtClean="0"/>
              <a:t> - типи </a:t>
            </a:r>
            <a:r>
              <a:rPr lang="uk-UA" sz="1600" dirty="0"/>
              <a:t>мереж, що не потребують DR та BDR. </a:t>
            </a:r>
            <a:endParaRPr lang="uk-UA" sz="1600" dirty="0" smtClean="0"/>
          </a:p>
          <a:p>
            <a:pPr marL="0" indent="0">
              <a:buNone/>
            </a:pPr>
            <a:endParaRPr lang="uk-UA" sz="1600" dirty="0"/>
          </a:p>
          <a:p>
            <a:pPr marL="0" indent="0">
              <a:buNone/>
            </a:pPr>
            <a:r>
              <a:rPr lang="uk-UA" sz="1600" b="1" dirty="0"/>
              <a:t>Router-ID</a:t>
            </a:r>
            <a:r>
              <a:rPr lang="uk-UA" sz="1600" dirty="0"/>
              <a:t> </a:t>
            </a:r>
            <a:r>
              <a:rPr lang="uk-UA" sz="1600" dirty="0" smtClean="0"/>
              <a:t>- IP </a:t>
            </a:r>
            <a:r>
              <a:rPr lang="uk-UA" sz="1600" dirty="0"/>
              <a:t>адреса, яка використовується для ідентифікації маршрутизатора OSPF. OSPF використовує найвищу IP-адресу, присвоюється маршрутизатору автоматично, коли ця опція не використовується.</a:t>
            </a:r>
          </a:p>
          <a:p>
            <a:pPr marL="0" indent="0">
              <a:buNone/>
            </a:pPr>
            <a:endParaRPr lang="uk-UA" sz="1600" dirty="0"/>
          </a:p>
        </p:txBody>
      </p:sp>
    </p:spTree>
    <p:extLst>
      <p:ext uri="{BB962C8B-B14F-4D97-AF65-F5344CB8AC3E}">
        <p14:creationId xmlns:p14="http://schemas.microsoft.com/office/powerpoint/2010/main" val="2915029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en-US" sz="1600" b="1" dirty="0"/>
              <a:t>NBMA </a:t>
            </a:r>
            <a:endParaRPr lang="uk-UA" sz="1600" b="1" dirty="0" smtClean="0"/>
          </a:p>
          <a:p>
            <a:pPr marL="0" indent="0">
              <a:buNone/>
            </a:pPr>
            <a:r>
              <a:rPr lang="en-US" sz="1600" dirty="0" smtClean="0"/>
              <a:t>OSPF </a:t>
            </a:r>
            <a:r>
              <a:rPr lang="uk-UA" sz="1600" dirty="0" smtClean="0"/>
              <a:t>мережі типу </a:t>
            </a:r>
            <a:r>
              <a:rPr lang="en-US" sz="1600" dirty="0" smtClean="0"/>
              <a:t>NBMA </a:t>
            </a:r>
            <a:r>
              <a:rPr lang="en-US" sz="1600" dirty="0"/>
              <a:t>(Non-Broadcast Multiple Access) </a:t>
            </a:r>
            <a:r>
              <a:rPr lang="uk-UA" sz="1600" dirty="0"/>
              <a:t>використовує тільки одноадресний зв'язок, тому це кращий спосіб конфігурації OSPF у ситуаціях, коли багатоадресна адресація неможлива або бажана з певних причин. Приклади таких ситуацій </a:t>
            </a:r>
            <a:r>
              <a:rPr lang="en-US" sz="1600" dirty="0" smtClean="0"/>
              <a:t>:</a:t>
            </a:r>
            <a:endParaRPr lang="en-US" sz="1600" dirty="0"/>
          </a:p>
          <a:p>
            <a:r>
              <a:rPr lang="uk-UA" sz="1600" dirty="0"/>
              <a:t>у бездротових мережах 802.11 пакети багатоадресної передачі не завжди надійно </a:t>
            </a:r>
            <a:r>
              <a:rPr lang="uk-UA" sz="1600" dirty="0" smtClean="0"/>
              <a:t>доставляються; </a:t>
            </a:r>
            <a:r>
              <a:rPr lang="uk-UA" sz="1600" dirty="0"/>
              <a:t>використання багатоадресної адресації може створити проблеми зі стабільністю OSPF; </a:t>
            </a:r>
            <a:endParaRPr lang="uk-UA" sz="1600" dirty="0" smtClean="0"/>
          </a:p>
          <a:p>
            <a:r>
              <a:rPr lang="uk-UA" sz="1600" dirty="0" smtClean="0"/>
              <a:t>використання </a:t>
            </a:r>
            <a:r>
              <a:rPr lang="uk-UA" sz="1600" dirty="0"/>
              <a:t>багатоадресної передачі може бути неефективним у мостових або змішаних мережах (тобто у великих широкомовних доменах рівня 2</a:t>
            </a:r>
            <a:r>
              <a:rPr lang="uk-UA" sz="1600" dirty="0" smtClean="0"/>
              <a:t>).</a:t>
            </a:r>
          </a:p>
          <a:p>
            <a:pPr marL="0" indent="0">
              <a:buNone/>
            </a:pPr>
            <a:r>
              <a:rPr lang="uk-UA" sz="1600" dirty="0"/>
              <a:t>Особливо ефективний спосіб налаштувати OSPF – дозволити лише кільком маршрутизаторам на з’єднанні стати </a:t>
            </a:r>
            <a:r>
              <a:rPr lang="en-US" sz="1600" dirty="0" smtClean="0"/>
              <a:t>DR</a:t>
            </a:r>
            <a:r>
              <a:rPr lang="uk-UA" sz="1600" dirty="0" smtClean="0"/>
              <a:t>. </a:t>
            </a:r>
            <a:r>
              <a:rPr lang="uk-UA" sz="1600" dirty="0"/>
              <a:t>(Але будьте обережні – якщо всі маршрутизатори, які можуть стати призначеними маршрутизаторами, будуть неактивними на якомусь з’єднанні, OSPF також не працюватиме!) Оскільки маршрутизатор може стати DR лише тоді, коли пріоритет на його інтерфейсі не дорівнює нулю, цей пріоритет можна налаштувати як нуль у конфігурації інтерфейсу та nbma-neighbor, щоб цього не сталося.</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319" y="3769176"/>
            <a:ext cx="4215982" cy="2916535"/>
          </a:xfrm>
          <a:prstGeom prst="rect">
            <a:avLst/>
          </a:prstGeom>
        </p:spPr>
      </p:pic>
    </p:spTree>
    <p:extLst>
      <p:ext uri="{BB962C8B-B14F-4D97-AF65-F5344CB8AC3E}">
        <p14:creationId xmlns:p14="http://schemas.microsoft.com/office/powerpoint/2010/main" val="852298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317120"/>
            <a:ext cx="11021291" cy="5844454"/>
          </a:xfrm>
        </p:spPr>
        <p:txBody>
          <a:bodyPr>
            <a:normAutofit/>
          </a:bodyPr>
          <a:lstStyle/>
          <a:p>
            <a:pPr marL="0" indent="0">
              <a:buNone/>
            </a:pPr>
            <a:r>
              <a:rPr lang="en-US" sz="1600" dirty="0" smtClean="0"/>
              <a:t>R1</a:t>
            </a:r>
            <a:r>
              <a:rPr lang="uk-UA" sz="1600" dirty="0" smtClean="0"/>
              <a:t>:</a:t>
            </a:r>
            <a:endParaRPr lang="uk-UA"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953" y="678007"/>
            <a:ext cx="6162675" cy="4476750"/>
          </a:xfrm>
          <a:prstGeom prst="rect">
            <a:avLst/>
          </a:prstGeom>
        </p:spPr>
      </p:pic>
      <p:sp>
        <p:nvSpPr>
          <p:cNvPr id="5" name="Rectangle 4"/>
          <p:cNvSpPr/>
          <p:nvPr/>
        </p:nvSpPr>
        <p:spPr>
          <a:xfrm>
            <a:off x="7177086" y="317120"/>
            <a:ext cx="3542252" cy="338554"/>
          </a:xfrm>
          <a:prstGeom prst="rect">
            <a:avLst/>
          </a:prstGeom>
        </p:spPr>
        <p:txBody>
          <a:bodyPr wrap="none">
            <a:spAutoFit/>
          </a:bodyPr>
          <a:lstStyle/>
          <a:p>
            <a:r>
              <a:rPr lang="uk-UA" sz="1600" dirty="0"/>
              <a:t>Налаштовуємо ip адресу на інтерфейсі</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086" y="671063"/>
            <a:ext cx="4819650" cy="3486150"/>
          </a:xfrm>
          <a:prstGeom prst="rect">
            <a:avLst/>
          </a:prstGeom>
        </p:spPr>
      </p:pic>
      <p:sp>
        <p:nvSpPr>
          <p:cNvPr id="7" name="Rectangle 6"/>
          <p:cNvSpPr/>
          <p:nvPr/>
        </p:nvSpPr>
        <p:spPr>
          <a:xfrm>
            <a:off x="700953" y="5346367"/>
            <a:ext cx="10410392" cy="338554"/>
          </a:xfrm>
          <a:prstGeom prst="rect">
            <a:avLst/>
          </a:prstGeom>
        </p:spPr>
        <p:txBody>
          <a:bodyPr wrap="square">
            <a:spAutoFit/>
          </a:bodyPr>
          <a:lstStyle/>
          <a:p>
            <a:r>
              <a:rPr lang="uk-UA" sz="1600" dirty="0"/>
              <a:t>За аналогією робимо налаштування на R2, R3, R4. Тільки router-id та ip адреса у кожного буде своя.</a:t>
            </a:r>
          </a:p>
        </p:txBody>
      </p:sp>
      <p:sp>
        <p:nvSpPr>
          <p:cNvPr id="8" name="Rectangle 7"/>
          <p:cNvSpPr/>
          <p:nvPr/>
        </p:nvSpPr>
        <p:spPr>
          <a:xfrm>
            <a:off x="700953" y="5795714"/>
            <a:ext cx="1917556" cy="830997"/>
          </a:xfrm>
          <a:prstGeom prst="rect">
            <a:avLst/>
          </a:prstGeom>
        </p:spPr>
        <p:txBody>
          <a:bodyPr wrap="square">
            <a:spAutoFit/>
          </a:bodyPr>
          <a:lstStyle/>
          <a:p>
            <a:r>
              <a:rPr lang="en-US" sz="1600" dirty="0"/>
              <a:t>R2</a:t>
            </a:r>
            <a:br>
              <a:rPr lang="en-US" sz="1600" dirty="0"/>
            </a:br>
            <a:r>
              <a:rPr lang="en-US" sz="1600" dirty="0"/>
              <a:t>router-id=0.0.0.2</a:t>
            </a:r>
            <a:br>
              <a:rPr lang="en-US" sz="1600" dirty="0"/>
            </a:br>
            <a:r>
              <a:rPr lang="en-US" sz="1600" dirty="0" err="1"/>
              <a:t>ip</a:t>
            </a:r>
            <a:r>
              <a:rPr lang="en-US" sz="1600" dirty="0"/>
              <a:t>=10.1.1.2/24</a:t>
            </a:r>
            <a:endParaRPr lang="uk-UA" sz="1600" dirty="0"/>
          </a:p>
        </p:txBody>
      </p:sp>
      <p:sp>
        <p:nvSpPr>
          <p:cNvPr id="9" name="Rectangle 8"/>
          <p:cNvSpPr/>
          <p:nvPr/>
        </p:nvSpPr>
        <p:spPr>
          <a:xfrm>
            <a:off x="2858149" y="5832821"/>
            <a:ext cx="1741560" cy="830997"/>
          </a:xfrm>
          <a:prstGeom prst="rect">
            <a:avLst/>
          </a:prstGeom>
        </p:spPr>
        <p:txBody>
          <a:bodyPr wrap="square">
            <a:spAutoFit/>
          </a:bodyPr>
          <a:lstStyle/>
          <a:p>
            <a:r>
              <a:rPr lang="en-US" sz="1600" dirty="0"/>
              <a:t>R3</a:t>
            </a:r>
            <a:br>
              <a:rPr lang="en-US" sz="1600" dirty="0"/>
            </a:br>
            <a:r>
              <a:rPr lang="en-US" sz="1600" dirty="0"/>
              <a:t>router-id=0.0.0.3</a:t>
            </a:r>
            <a:br>
              <a:rPr lang="en-US" sz="1600" dirty="0"/>
            </a:br>
            <a:r>
              <a:rPr lang="en-US" sz="1600" dirty="0" err="1"/>
              <a:t>ip</a:t>
            </a:r>
            <a:r>
              <a:rPr lang="en-US" sz="1600" dirty="0"/>
              <a:t>=10.1.1.3/24</a:t>
            </a:r>
            <a:endParaRPr lang="uk-UA" sz="1600" dirty="0"/>
          </a:p>
        </p:txBody>
      </p:sp>
      <p:sp>
        <p:nvSpPr>
          <p:cNvPr id="10" name="Rectangle 9"/>
          <p:cNvSpPr/>
          <p:nvPr/>
        </p:nvSpPr>
        <p:spPr>
          <a:xfrm>
            <a:off x="5044460" y="5804875"/>
            <a:ext cx="1723377" cy="830997"/>
          </a:xfrm>
          <a:prstGeom prst="rect">
            <a:avLst/>
          </a:prstGeom>
        </p:spPr>
        <p:txBody>
          <a:bodyPr wrap="square">
            <a:spAutoFit/>
          </a:bodyPr>
          <a:lstStyle/>
          <a:p>
            <a:r>
              <a:rPr lang="en-US" sz="1600" dirty="0"/>
              <a:t>R4</a:t>
            </a:r>
            <a:br>
              <a:rPr lang="en-US" sz="1600" dirty="0"/>
            </a:br>
            <a:r>
              <a:rPr lang="en-US" sz="1600" dirty="0"/>
              <a:t>router-id=0.0.0.4</a:t>
            </a:r>
            <a:br>
              <a:rPr lang="en-US" sz="1600" dirty="0"/>
            </a:br>
            <a:r>
              <a:rPr lang="en-US" sz="1600" dirty="0" err="1"/>
              <a:t>ip</a:t>
            </a:r>
            <a:r>
              <a:rPr lang="en-US" sz="1600" dirty="0"/>
              <a:t>=10.1.1.4/24</a:t>
            </a:r>
            <a:endParaRPr lang="uk-UA" sz="1600" dirty="0"/>
          </a:p>
        </p:txBody>
      </p:sp>
    </p:spTree>
    <p:extLst>
      <p:ext uri="{BB962C8B-B14F-4D97-AF65-F5344CB8AC3E}">
        <p14:creationId xmlns:p14="http://schemas.microsoft.com/office/powerpoint/2010/main" val="2171812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66689" y="3963811"/>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ru-RU" altLang="ru-RU" sz="1400" dirty="0">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dirty="0" smtClean="0">
              <a:ln>
                <a:noFill/>
              </a:ln>
              <a:solidFill>
                <a:schemeClr val="tx1"/>
              </a:solidFill>
              <a:effectLst/>
              <a:latin typeface="Arial Unicode MS" panose="020B0604020202020204" pitchFamily="34" charset="-128"/>
            </a:endParaRPr>
          </a:p>
        </p:txBody>
      </p:sp>
      <p:sp>
        <p:nvSpPr>
          <p:cNvPr id="5" name="Rectangle 4"/>
          <p:cNvSpPr/>
          <p:nvPr/>
        </p:nvSpPr>
        <p:spPr>
          <a:xfrm>
            <a:off x="166689" y="99352"/>
            <a:ext cx="447558" cy="338554"/>
          </a:xfrm>
          <a:prstGeom prst="rect">
            <a:avLst/>
          </a:prstGeom>
        </p:spPr>
        <p:txBody>
          <a:bodyPr wrap="none">
            <a:spAutoFit/>
          </a:bodyPr>
          <a:lstStyle/>
          <a:p>
            <a:pPr lvl="0" eaLnBrk="0" fontAlgn="base" hangingPunct="0">
              <a:spcBef>
                <a:spcPct val="0"/>
              </a:spcBef>
              <a:spcAft>
                <a:spcPct val="0"/>
              </a:spcAft>
            </a:pPr>
            <a:r>
              <a:rPr lang="ru-RU" altLang="ru-RU" sz="1600" dirty="0"/>
              <a:t>R1 </a:t>
            </a:r>
          </a:p>
        </p:txBody>
      </p:sp>
      <p:sp>
        <p:nvSpPr>
          <p:cNvPr id="6" name="Rectangle 5"/>
          <p:cNvSpPr/>
          <p:nvPr/>
        </p:nvSpPr>
        <p:spPr>
          <a:xfrm>
            <a:off x="166689" y="437906"/>
            <a:ext cx="9236728" cy="584775"/>
          </a:xfrm>
          <a:prstGeom prst="rect">
            <a:avLst/>
          </a:prstGeom>
          <a:solidFill>
            <a:schemeClr val="tx2">
              <a:lumMod val="20000"/>
              <a:lumOff val="80000"/>
            </a:schemeClr>
          </a:solidFill>
        </p:spPr>
        <p:txBody>
          <a:bodyPr wrap="square">
            <a:spAutoFit/>
          </a:bodyPr>
          <a:lstStyle/>
          <a:p>
            <a:pPr lvl="0" eaLnBrk="0" fontAlgn="base" hangingPunct="0">
              <a:spcBef>
                <a:spcPct val="0"/>
              </a:spcBef>
              <a:spcAft>
                <a:spcPct val="0"/>
              </a:spcAft>
            </a:pPr>
            <a:r>
              <a:rPr lang="ru-RU" altLang="ru-RU" sz="1600" dirty="0"/>
              <a:t>/routing ospf instance add name=ospf1 router-id=0.0.0.1 </a:t>
            </a:r>
          </a:p>
          <a:p>
            <a:pPr lvl="0" eaLnBrk="0" fontAlgn="base" hangingPunct="0">
              <a:spcBef>
                <a:spcPct val="0"/>
              </a:spcBef>
              <a:spcAft>
                <a:spcPct val="0"/>
              </a:spcAft>
            </a:pPr>
            <a:r>
              <a:rPr lang="ru-RU" altLang="ru-RU" sz="1600" dirty="0"/>
              <a:t>/ip address add address=10.1.1.1/24 interface=ether1 network=10.1.1.0 </a:t>
            </a:r>
          </a:p>
        </p:txBody>
      </p:sp>
      <p:sp>
        <p:nvSpPr>
          <p:cNvPr id="7" name="Rectangle 6"/>
          <p:cNvSpPr/>
          <p:nvPr/>
        </p:nvSpPr>
        <p:spPr>
          <a:xfrm>
            <a:off x="166689" y="1154418"/>
            <a:ext cx="447558" cy="338554"/>
          </a:xfrm>
          <a:prstGeom prst="rect">
            <a:avLst/>
          </a:prstGeom>
        </p:spPr>
        <p:txBody>
          <a:bodyPr wrap="none">
            <a:spAutoFit/>
          </a:bodyPr>
          <a:lstStyle/>
          <a:p>
            <a:pPr lvl="0" eaLnBrk="0" fontAlgn="base" hangingPunct="0">
              <a:spcBef>
                <a:spcPct val="0"/>
              </a:spcBef>
              <a:spcAft>
                <a:spcPct val="0"/>
              </a:spcAft>
            </a:pPr>
            <a:r>
              <a:rPr lang="ru-RU" altLang="ru-RU" sz="1600" dirty="0"/>
              <a:t>R2 </a:t>
            </a:r>
          </a:p>
        </p:txBody>
      </p:sp>
      <p:sp>
        <p:nvSpPr>
          <p:cNvPr id="8" name="Rectangle 7"/>
          <p:cNvSpPr/>
          <p:nvPr/>
        </p:nvSpPr>
        <p:spPr>
          <a:xfrm>
            <a:off x="142801" y="1482503"/>
            <a:ext cx="9260616" cy="584775"/>
          </a:xfrm>
          <a:prstGeom prst="rect">
            <a:avLst/>
          </a:prstGeom>
          <a:solidFill>
            <a:schemeClr val="tx2">
              <a:lumMod val="20000"/>
              <a:lumOff val="80000"/>
            </a:schemeClr>
          </a:solidFill>
        </p:spPr>
        <p:txBody>
          <a:bodyPr wrap="square">
            <a:spAutoFit/>
          </a:bodyPr>
          <a:lstStyle/>
          <a:p>
            <a:pPr lvl="0" eaLnBrk="0" fontAlgn="base" hangingPunct="0">
              <a:spcBef>
                <a:spcPct val="0"/>
              </a:spcBef>
              <a:spcAft>
                <a:spcPct val="0"/>
              </a:spcAft>
            </a:pPr>
            <a:r>
              <a:rPr lang="ru-RU" altLang="ru-RU" sz="1600" dirty="0"/>
              <a:t>/routing ospf instance add name=ospf1 router-id=0.0.0.2</a:t>
            </a:r>
          </a:p>
          <a:p>
            <a:pPr lvl="0" eaLnBrk="0" fontAlgn="base" hangingPunct="0">
              <a:spcBef>
                <a:spcPct val="0"/>
              </a:spcBef>
              <a:spcAft>
                <a:spcPct val="0"/>
              </a:spcAft>
            </a:pPr>
            <a:r>
              <a:rPr lang="ru-RU" altLang="ru-RU" sz="1600" dirty="0" smtClean="0"/>
              <a:t>/</a:t>
            </a:r>
            <a:r>
              <a:rPr lang="ru-RU" altLang="ru-RU" sz="1600" dirty="0"/>
              <a:t>ip address add address=10.1.1.2/24 interface=ether1 network=10.1.1.0 </a:t>
            </a:r>
          </a:p>
        </p:txBody>
      </p:sp>
      <p:sp>
        <p:nvSpPr>
          <p:cNvPr id="9" name="Rectangle 8"/>
          <p:cNvSpPr/>
          <p:nvPr/>
        </p:nvSpPr>
        <p:spPr>
          <a:xfrm>
            <a:off x="166689" y="2209671"/>
            <a:ext cx="447558" cy="338554"/>
          </a:xfrm>
          <a:prstGeom prst="rect">
            <a:avLst/>
          </a:prstGeom>
        </p:spPr>
        <p:txBody>
          <a:bodyPr wrap="none">
            <a:spAutoFit/>
          </a:bodyPr>
          <a:lstStyle/>
          <a:p>
            <a:pPr lvl="0" eaLnBrk="0" fontAlgn="base" hangingPunct="0">
              <a:spcBef>
                <a:spcPct val="0"/>
              </a:spcBef>
              <a:spcAft>
                <a:spcPct val="0"/>
              </a:spcAft>
            </a:pPr>
            <a:r>
              <a:rPr lang="ru-RU" altLang="ru-RU" sz="1600" dirty="0"/>
              <a:t>R3 </a:t>
            </a:r>
          </a:p>
        </p:txBody>
      </p:sp>
      <p:sp>
        <p:nvSpPr>
          <p:cNvPr id="10" name="Rectangle 9"/>
          <p:cNvSpPr/>
          <p:nvPr/>
        </p:nvSpPr>
        <p:spPr>
          <a:xfrm>
            <a:off x="142801" y="2509660"/>
            <a:ext cx="9228827" cy="584775"/>
          </a:xfrm>
          <a:prstGeom prst="rect">
            <a:avLst/>
          </a:prstGeom>
          <a:solidFill>
            <a:schemeClr val="tx2">
              <a:lumMod val="20000"/>
              <a:lumOff val="80000"/>
            </a:schemeClr>
          </a:solidFill>
        </p:spPr>
        <p:txBody>
          <a:bodyPr wrap="square">
            <a:spAutoFit/>
          </a:bodyPr>
          <a:lstStyle/>
          <a:p>
            <a:pPr lvl="0" eaLnBrk="0" fontAlgn="base" hangingPunct="0">
              <a:spcBef>
                <a:spcPct val="0"/>
              </a:spcBef>
              <a:spcAft>
                <a:spcPct val="0"/>
              </a:spcAft>
            </a:pPr>
            <a:r>
              <a:rPr lang="ru-RU" altLang="ru-RU" sz="1600" dirty="0"/>
              <a:t>/routing ospf instance add name=ospf1 router-id=0.0.0.3 </a:t>
            </a:r>
          </a:p>
          <a:p>
            <a:pPr lvl="0" eaLnBrk="0" fontAlgn="base" hangingPunct="0">
              <a:spcBef>
                <a:spcPct val="0"/>
              </a:spcBef>
              <a:spcAft>
                <a:spcPct val="0"/>
              </a:spcAft>
            </a:pPr>
            <a:r>
              <a:rPr lang="ru-RU" altLang="ru-RU" sz="1600" dirty="0"/>
              <a:t>/ip address add address=10.1.1.3/24 interface=ether1 network=10.1.1.0 </a:t>
            </a:r>
          </a:p>
        </p:txBody>
      </p:sp>
      <p:sp>
        <p:nvSpPr>
          <p:cNvPr id="11" name="Rectangle 10"/>
          <p:cNvSpPr/>
          <p:nvPr/>
        </p:nvSpPr>
        <p:spPr>
          <a:xfrm>
            <a:off x="213175" y="3154139"/>
            <a:ext cx="401072" cy="338554"/>
          </a:xfrm>
          <a:prstGeom prst="rect">
            <a:avLst/>
          </a:prstGeom>
        </p:spPr>
        <p:txBody>
          <a:bodyPr wrap="none">
            <a:spAutoFit/>
          </a:bodyPr>
          <a:lstStyle/>
          <a:p>
            <a:pPr lvl="0" eaLnBrk="0" fontAlgn="base" hangingPunct="0">
              <a:spcBef>
                <a:spcPct val="0"/>
              </a:spcBef>
              <a:spcAft>
                <a:spcPct val="0"/>
              </a:spcAft>
            </a:pPr>
            <a:r>
              <a:rPr lang="ru-RU" altLang="ru-RU" sz="1600" dirty="0"/>
              <a:t>R4</a:t>
            </a:r>
          </a:p>
        </p:txBody>
      </p:sp>
      <p:sp>
        <p:nvSpPr>
          <p:cNvPr id="12" name="Rectangle 11"/>
          <p:cNvSpPr/>
          <p:nvPr/>
        </p:nvSpPr>
        <p:spPr>
          <a:xfrm>
            <a:off x="166689" y="3525337"/>
            <a:ext cx="9204939" cy="584775"/>
          </a:xfrm>
          <a:prstGeom prst="rect">
            <a:avLst/>
          </a:prstGeom>
          <a:solidFill>
            <a:schemeClr val="tx2">
              <a:lumMod val="20000"/>
              <a:lumOff val="80000"/>
            </a:schemeClr>
          </a:solidFill>
        </p:spPr>
        <p:txBody>
          <a:bodyPr wrap="square">
            <a:spAutoFit/>
          </a:bodyPr>
          <a:lstStyle/>
          <a:p>
            <a:pPr lvl="0" eaLnBrk="0" fontAlgn="base" hangingPunct="0">
              <a:spcBef>
                <a:spcPct val="0"/>
              </a:spcBef>
              <a:spcAft>
                <a:spcPct val="0"/>
              </a:spcAft>
            </a:pPr>
            <a:r>
              <a:rPr lang="ru-RU" altLang="ru-RU" sz="1600" dirty="0"/>
              <a:t>/routing ospf instance add name=ospf1 router-id=0.0.0.4</a:t>
            </a:r>
          </a:p>
          <a:p>
            <a:pPr lvl="0" eaLnBrk="0" fontAlgn="base" hangingPunct="0">
              <a:spcBef>
                <a:spcPct val="0"/>
              </a:spcBef>
              <a:spcAft>
                <a:spcPct val="0"/>
              </a:spcAft>
            </a:pPr>
            <a:r>
              <a:rPr lang="ru-RU" altLang="ru-RU" sz="1600" dirty="0"/>
              <a:t>/ip address add address=10.1.1.4/24 interface=ether1 network=10.1.1.0 </a:t>
            </a:r>
          </a:p>
        </p:txBody>
      </p:sp>
      <p:sp>
        <p:nvSpPr>
          <p:cNvPr id="13" name="Rectangle 12"/>
          <p:cNvSpPr/>
          <p:nvPr/>
        </p:nvSpPr>
        <p:spPr>
          <a:xfrm>
            <a:off x="213174" y="4487031"/>
            <a:ext cx="9291043" cy="338554"/>
          </a:xfrm>
          <a:prstGeom prst="rect">
            <a:avLst/>
          </a:prstGeom>
        </p:spPr>
        <p:txBody>
          <a:bodyPr wrap="square">
            <a:spAutoFit/>
          </a:bodyPr>
          <a:lstStyle/>
          <a:p>
            <a:r>
              <a:rPr lang="uk-UA" sz="1600" dirty="0"/>
              <a:t>У прикладі лише маршрутизаторам C і D можна призначати маршрути.</a:t>
            </a:r>
          </a:p>
        </p:txBody>
      </p:sp>
    </p:spTree>
    <p:extLst>
      <p:ext uri="{BB962C8B-B14F-4D97-AF65-F5344CB8AC3E}">
        <p14:creationId xmlns:p14="http://schemas.microsoft.com/office/powerpoint/2010/main" val="176775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59743"/>
            <a:ext cx="5521037" cy="1163782"/>
          </a:xfrm>
        </p:spPr>
        <p:txBody>
          <a:bodyPr>
            <a:normAutofit/>
          </a:bodyPr>
          <a:lstStyle/>
          <a:p>
            <a:pPr marL="0" indent="0">
              <a:buNone/>
            </a:pPr>
            <a:r>
              <a:rPr lang="uk-UA" sz="1600" dirty="0"/>
              <a:t>Наступним кроком налаштовуємо префікс 10.1.1.0/24 у backbone. Заходимо на вкладку Networks та натискаємо кнопку додати, додаємо мережу.</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328" y="984971"/>
            <a:ext cx="2152650" cy="2324100"/>
          </a:xfrm>
          <a:prstGeom prst="rect">
            <a:avLst/>
          </a:prstGeom>
        </p:spPr>
      </p:pic>
      <p:sp>
        <p:nvSpPr>
          <p:cNvPr id="5" name="Rectangle 4"/>
          <p:cNvSpPr/>
          <p:nvPr/>
        </p:nvSpPr>
        <p:spPr>
          <a:xfrm>
            <a:off x="6858000" y="11689"/>
            <a:ext cx="4073235" cy="830997"/>
          </a:xfrm>
          <a:prstGeom prst="rect">
            <a:avLst/>
          </a:prstGeom>
        </p:spPr>
        <p:txBody>
          <a:bodyPr wrap="square">
            <a:spAutoFit/>
          </a:bodyPr>
          <a:lstStyle/>
          <a:p>
            <a:r>
              <a:rPr lang="uk-UA" sz="1600" dirty="0"/>
              <a:t>Далі заходимо на вкладку NBMA neighbor тиснемо додати і створюємо чотири правила</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2692" y="842686"/>
            <a:ext cx="2752725" cy="2371725"/>
          </a:xfrm>
          <a:prstGeom prst="rect">
            <a:avLst/>
          </a:prstGeom>
        </p:spPr>
      </p:pic>
      <p:sp>
        <p:nvSpPr>
          <p:cNvPr id="7" name="Rectangle 6"/>
          <p:cNvSpPr/>
          <p:nvPr/>
        </p:nvSpPr>
        <p:spPr>
          <a:xfrm>
            <a:off x="321250" y="3521517"/>
            <a:ext cx="11302713" cy="584775"/>
          </a:xfrm>
          <a:prstGeom prst="rect">
            <a:avLst/>
          </a:prstGeom>
        </p:spPr>
        <p:txBody>
          <a:bodyPr wrap="square">
            <a:spAutoFit/>
          </a:bodyPr>
          <a:lstStyle/>
          <a:p>
            <a:r>
              <a:rPr lang="uk-UA" sz="1600" dirty="0"/>
              <a:t>Робимо аналогічно для адреси 10.1.1.1 та 10.1.1.2 priority=0, а для адрес 10.1.1.3 та 10.1.1.4 priority=1 У результаті має вийти </a:t>
            </a:r>
            <a:r>
              <a:rPr lang="uk-UA" sz="1600" dirty="0" smtClean="0"/>
              <a:t>наступний реультат</a:t>
            </a:r>
            <a:endParaRPr lang="uk-UA" sz="16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826" y="4190964"/>
            <a:ext cx="5357381" cy="2632198"/>
          </a:xfrm>
          <a:prstGeom prst="rect">
            <a:avLst/>
          </a:prstGeom>
        </p:spPr>
      </p:pic>
      <p:sp>
        <p:nvSpPr>
          <p:cNvPr id="9" name="Rectangle 8"/>
          <p:cNvSpPr/>
          <p:nvPr/>
        </p:nvSpPr>
        <p:spPr>
          <a:xfrm>
            <a:off x="6096000" y="4546708"/>
            <a:ext cx="4059382" cy="584775"/>
          </a:xfrm>
          <a:prstGeom prst="rect">
            <a:avLst/>
          </a:prstGeom>
        </p:spPr>
        <p:txBody>
          <a:bodyPr wrap="square">
            <a:spAutoFit/>
          </a:bodyPr>
          <a:lstStyle/>
          <a:p>
            <a:r>
              <a:rPr lang="uk-UA" sz="1600" dirty="0"/>
              <a:t>Зверніть увагу, що адреси 10.1.1.3 і 10.1.1.4, тобто маршрутизатори R3 і R4 Priority = 1.</a:t>
            </a:r>
          </a:p>
        </p:txBody>
      </p:sp>
    </p:spTree>
    <p:extLst>
      <p:ext uri="{BB962C8B-B14F-4D97-AF65-F5344CB8AC3E}">
        <p14:creationId xmlns:p14="http://schemas.microsoft.com/office/powerpoint/2010/main" val="230395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4067" y="176789"/>
            <a:ext cx="9448800" cy="338554"/>
          </a:xfrm>
          <a:prstGeom prst="rect">
            <a:avLst/>
          </a:prstGeom>
        </p:spPr>
        <p:txBody>
          <a:bodyPr wrap="square">
            <a:spAutoFit/>
          </a:bodyPr>
          <a:lstStyle/>
          <a:p>
            <a:r>
              <a:rPr lang="uk-UA" sz="1600" dirty="0"/>
              <a:t>У цьому налаштуванні лише C і D можуть стати призначеними маршрутизаторами. На всіх роутерах </a:t>
            </a:r>
            <a:r>
              <a:rPr lang="en-US" sz="1600" dirty="0" smtClean="0"/>
              <a:t>:</a:t>
            </a:r>
            <a:endParaRPr lang="en-US" sz="1600" dirty="0"/>
          </a:p>
        </p:txBody>
      </p:sp>
      <p:sp>
        <p:nvSpPr>
          <p:cNvPr id="5" name="Rectangle 4"/>
          <p:cNvSpPr/>
          <p:nvPr/>
        </p:nvSpPr>
        <p:spPr>
          <a:xfrm>
            <a:off x="389612" y="1704055"/>
            <a:ext cx="10176787" cy="830997"/>
          </a:xfrm>
          <a:prstGeom prst="rect">
            <a:avLst/>
          </a:prstGeom>
        </p:spPr>
        <p:txBody>
          <a:bodyPr wrap="square">
            <a:spAutoFit/>
          </a:bodyPr>
          <a:lstStyle/>
          <a:p>
            <a:r>
              <a:rPr lang="uk-UA" sz="1600" dirty="0"/>
              <a:t>(Для простоти, щоб зберегти конфігурацію однаковою на всіх маршрутизаторах, також додається </a:t>
            </a:r>
            <a:r>
              <a:rPr lang="uk-UA" sz="1600" dirty="0" smtClean="0"/>
              <a:t>nbma-neighbor. </a:t>
            </a:r>
            <a:r>
              <a:rPr lang="uk-UA" sz="1600" dirty="0"/>
              <a:t>Зазвичай ви цього не робите, але це також не завдає шкоди.) Налаштуйте пріоритети інтерфейсу. На маршрутизаторах A, B:</a:t>
            </a:r>
            <a:endParaRPr lang="en-US" sz="1600" dirty="0"/>
          </a:p>
        </p:txBody>
      </p:sp>
      <p:sp>
        <p:nvSpPr>
          <p:cNvPr id="6" name="Rectangle 5"/>
          <p:cNvSpPr/>
          <p:nvPr/>
        </p:nvSpPr>
        <p:spPr>
          <a:xfrm>
            <a:off x="389612" y="3022863"/>
            <a:ext cx="3760068" cy="338554"/>
          </a:xfrm>
          <a:prstGeom prst="rect">
            <a:avLst/>
          </a:prstGeom>
        </p:spPr>
        <p:txBody>
          <a:bodyPr wrap="none">
            <a:spAutoFit/>
          </a:bodyPr>
          <a:lstStyle/>
          <a:p>
            <a:r>
              <a:rPr lang="uk-UA" sz="1600" dirty="0" smtClean="0"/>
              <a:t>На роутерах </a:t>
            </a:r>
            <a:r>
              <a:rPr lang="en-US" sz="1600" dirty="0" smtClean="0"/>
              <a:t>C</a:t>
            </a:r>
            <a:r>
              <a:rPr lang="en-US" sz="1600" dirty="0"/>
              <a:t>, D </a:t>
            </a:r>
            <a:r>
              <a:rPr lang="en-US" sz="1600" dirty="0" smtClean="0"/>
              <a:t>(</a:t>
            </a:r>
            <a:r>
              <a:rPr lang="uk-UA" sz="1600" dirty="0" smtClean="0"/>
              <a:t>вони можуть стати </a:t>
            </a:r>
            <a:r>
              <a:rPr lang="en-US" sz="1600" dirty="0" smtClean="0"/>
              <a:t>DR):</a:t>
            </a:r>
            <a:endParaRPr lang="uk-UA" sz="1600" dirty="0"/>
          </a:p>
        </p:txBody>
      </p:sp>
      <p:pic>
        <p:nvPicPr>
          <p:cNvPr id="7" name="Picture 6"/>
          <p:cNvPicPr>
            <a:picLocks noChangeAspect="1"/>
          </p:cNvPicPr>
          <p:nvPr/>
        </p:nvPicPr>
        <p:blipFill>
          <a:blip r:embed="rId2"/>
          <a:stretch>
            <a:fillRect/>
          </a:stretch>
        </p:blipFill>
        <p:spPr>
          <a:xfrm>
            <a:off x="471874" y="515343"/>
            <a:ext cx="4848225" cy="1104900"/>
          </a:xfrm>
          <a:prstGeom prst="rect">
            <a:avLst/>
          </a:prstGeom>
        </p:spPr>
      </p:pic>
      <p:pic>
        <p:nvPicPr>
          <p:cNvPr id="8" name="Picture 7"/>
          <p:cNvPicPr>
            <a:picLocks noChangeAspect="1"/>
          </p:cNvPicPr>
          <p:nvPr/>
        </p:nvPicPr>
        <p:blipFill>
          <a:blip r:embed="rId3"/>
          <a:stretch>
            <a:fillRect/>
          </a:stretch>
        </p:blipFill>
        <p:spPr>
          <a:xfrm>
            <a:off x="471874" y="2637505"/>
            <a:ext cx="5943600" cy="342900"/>
          </a:xfrm>
          <a:prstGeom prst="rect">
            <a:avLst/>
          </a:prstGeom>
        </p:spPr>
      </p:pic>
      <p:pic>
        <p:nvPicPr>
          <p:cNvPr id="9" name="Picture 8"/>
          <p:cNvPicPr>
            <a:picLocks noChangeAspect="1"/>
          </p:cNvPicPr>
          <p:nvPr/>
        </p:nvPicPr>
        <p:blipFill>
          <a:blip r:embed="rId4"/>
          <a:stretch>
            <a:fillRect/>
          </a:stretch>
        </p:blipFill>
        <p:spPr>
          <a:xfrm>
            <a:off x="471874" y="3403875"/>
            <a:ext cx="6105525" cy="390525"/>
          </a:xfrm>
          <a:prstGeom prst="rect">
            <a:avLst/>
          </a:prstGeom>
        </p:spPr>
      </p:pic>
    </p:spTree>
    <p:extLst>
      <p:ext uri="{BB962C8B-B14F-4D97-AF65-F5344CB8AC3E}">
        <p14:creationId xmlns:p14="http://schemas.microsoft.com/office/powerpoint/2010/main" val="3979077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833" y="228600"/>
            <a:ext cx="5012267" cy="673100"/>
          </a:xfrm>
        </p:spPr>
        <p:txBody>
          <a:bodyPr>
            <a:normAutofit/>
          </a:bodyPr>
          <a:lstStyle/>
          <a:p>
            <a:pPr marL="0" indent="0">
              <a:buNone/>
            </a:pPr>
            <a:r>
              <a:rPr lang="uk-UA" sz="1600" dirty="0"/>
              <a:t>Налаштовуємо пріоритети на роутерах A та B. Додаємо новий інтерфейс</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33" y="901700"/>
            <a:ext cx="5332858" cy="4006850"/>
          </a:xfrm>
          <a:prstGeom prst="rect">
            <a:avLst/>
          </a:prstGeom>
        </p:spPr>
      </p:pic>
      <p:sp>
        <p:nvSpPr>
          <p:cNvPr id="5" name="Rectangle 4"/>
          <p:cNvSpPr/>
          <p:nvPr/>
        </p:nvSpPr>
        <p:spPr>
          <a:xfrm>
            <a:off x="6286500" y="228600"/>
            <a:ext cx="6096000" cy="584775"/>
          </a:xfrm>
          <a:prstGeom prst="rect">
            <a:avLst/>
          </a:prstGeom>
        </p:spPr>
        <p:txBody>
          <a:bodyPr>
            <a:spAutoFit/>
          </a:bodyPr>
          <a:lstStyle/>
          <a:p>
            <a:r>
              <a:rPr lang="uk-UA" sz="1600" dirty="0"/>
              <a:t>На маршрутизаторах C, D (вони можуть стати призначеним маршрутизатором):</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4295" y="901700"/>
            <a:ext cx="3069399" cy="3978850"/>
          </a:xfrm>
          <a:prstGeom prst="rect">
            <a:avLst/>
          </a:prstGeom>
        </p:spPr>
      </p:pic>
    </p:spTree>
    <p:extLst>
      <p:ext uri="{BB962C8B-B14F-4D97-AF65-F5344CB8AC3E}">
        <p14:creationId xmlns:p14="http://schemas.microsoft.com/office/powerpoint/2010/main" val="4015484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smtClean="0"/>
              <a:t>Результат</a:t>
            </a:r>
            <a:endParaRPr lang="en-US" sz="1600" b="1" dirty="0"/>
          </a:p>
          <a:p>
            <a:pPr marL="0" indent="0">
              <a:buNone/>
            </a:pPr>
            <a:r>
              <a:rPr lang="uk-UA" sz="1600" dirty="0" smtClean="0"/>
              <a:t>На роутері </a:t>
            </a:r>
            <a:r>
              <a:rPr lang="en-US" sz="1600" dirty="0" smtClean="0"/>
              <a:t>A</a:t>
            </a:r>
            <a:r>
              <a:rPr lang="en-US" sz="1600" dirty="0"/>
              <a:t>:</a:t>
            </a:r>
          </a:p>
          <a:p>
            <a:pPr marL="0" indent="0">
              <a:buNone/>
            </a:pPr>
            <a:endParaRPr lang="uk-UA" sz="1600" dirty="0"/>
          </a:p>
        </p:txBody>
      </p:sp>
      <p:pic>
        <p:nvPicPr>
          <p:cNvPr id="2" name="Picture 1"/>
          <p:cNvPicPr>
            <a:picLocks noChangeAspect="1"/>
          </p:cNvPicPr>
          <p:nvPr/>
        </p:nvPicPr>
        <p:blipFill>
          <a:blip r:embed="rId2"/>
          <a:stretch>
            <a:fillRect/>
          </a:stretch>
        </p:blipFill>
        <p:spPr>
          <a:xfrm>
            <a:off x="398351" y="915459"/>
            <a:ext cx="7143750" cy="2571750"/>
          </a:xfrm>
          <a:prstGeom prst="rect">
            <a:avLst/>
          </a:prstGeom>
        </p:spPr>
      </p:pic>
      <p:sp>
        <p:nvSpPr>
          <p:cNvPr id="4" name="Rectangle 3"/>
          <p:cNvSpPr/>
          <p:nvPr/>
        </p:nvSpPr>
        <p:spPr>
          <a:xfrm>
            <a:off x="398351" y="3566067"/>
            <a:ext cx="1327608" cy="338554"/>
          </a:xfrm>
          <a:prstGeom prst="rect">
            <a:avLst/>
          </a:prstGeom>
        </p:spPr>
        <p:txBody>
          <a:bodyPr wrap="none">
            <a:spAutoFit/>
          </a:bodyPr>
          <a:lstStyle/>
          <a:p>
            <a:r>
              <a:rPr lang="uk-UA" sz="1600" dirty="0" smtClean="0"/>
              <a:t>На роутері </a:t>
            </a:r>
            <a:r>
              <a:rPr lang="en-US" sz="1600" dirty="0" smtClean="0"/>
              <a:t>D</a:t>
            </a:r>
            <a:r>
              <a:rPr lang="en-US" sz="1600" dirty="0"/>
              <a:t>:</a:t>
            </a:r>
            <a:endParaRPr lang="uk-UA" sz="1600" dirty="0"/>
          </a:p>
        </p:txBody>
      </p:sp>
      <p:pic>
        <p:nvPicPr>
          <p:cNvPr id="5" name="Picture 4"/>
          <p:cNvPicPr>
            <a:picLocks noChangeAspect="1"/>
          </p:cNvPicPr>
          <p:nvPr/>
        </p:nvPicPr>
        <p:blipFill>
          <a:blip r:embed="rId3"/>
          <a:stretch>
            <a:fillRect/>
          </a:stretch>
        </p:blipFill>
        <p:spPr>
          <a:xfrm>
            <a:off x="398351" y="3904621"/>
            <a:ext cx="7353300" cy="2838450"/>
          </a:xfrm>
          <a:prstGeom prst="rect">
            <a:avLst/>
          </a:prstGeom>
        </p:spPr>
      </p:pic>
    </p:spTree>
    <p:extLst>
      <p:ext uri="{BB962C8B-B14F-4D97-AF65-F5344CB8AC3E}">
        <p14:creationId xmlns:p14="http://schemas.microsoft.com/office/powerpoint/2010/main" val="972157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3123446"/>
            <a:ext cx="11579383" cy="1004934"/>
          </a:xfrm>
        </p:spPr>
        <p:txBody>
          <a:bodyPr>
            <a:normAutofit/>
          </a:bodyPr>
          <a:lstStyle/>
          <a:p>
            <a:pPr marL="0" indent="0" algn="ctr">
              <a:buNone/>
            </a:pPr>
            <a:r>
              <a:rPr lang="uk-UA" sz="6000" b="1" dirty="0" smtClean="0"/>
              <a:t>Дякую за увагу!</a:t>
            </a:r>
            <a:endParaRPr lang="uk-UA" sz="6000" b="1" dirty="0"/>
          </a:p>
        </p:txBody>
      </p:sp>
    </p:spTree>
    <p:extLst>
      <p:ext uri="{BB962C8B-B14F-4D97-AF65-F5344CB8AC3E}">
        <p14:creationId xmlns:p14="http://schemas.microsoft.com/office/powerpoint/2010/main" val="348666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471970"/>
          </a:xfrm>
        </p:spPr>
        <p:txBody>
          <a:bodyPr>
            <a:normAutofit/>
          </a:bodyPr>
          <a:lstStyle/>
          <a:p>
            <a:pPr marL="0" indent="0" algn="ctr">
              <a:buNone/>
            </a:pPr>
            <a:r>
              <a:rPr lang="uk-UA" sz="1600" b="1" dirty="0"/>
              <a:t>Функціонування OSPF </a:t>
            </a:r>
            <a:endParaRPr lang="uk-UA" sz="1600" b="1" dirty="0" smtClean="0"/>
          </a:p>
          <a:p>
            <a:pPr marL="0" indent="0">
              <a:buNone/>
            </a:pPr>
            <a:r>
              <a:rPr lang="uk-UA" sz="1600" dirty="0" smtClean="0"/>
              <a:t>Є </a:t>
            </a:r>
            <a:r>
              <a:rPr lang="uk-UA" sz="1600" dirty="0"/>
              <a:t>кілька кроків до того, як мережа OSPF стане повнофункціональною: </a:t>
            </a:r>
            <a:endParaRPr lang="uk-UA" sz="1600" dirty="0" smtClean="0"/>
          </a:p>
          <a:p>
            <a:r>
              <a:rPr lang="uk-UA" sz="1600" dirty="0" smtClean="0"/>
              <a:t>Виявлення </a:t>
            </a:r>
            <a:r>
              <a:rPr lang="uk-UA" sz="1600" dirty="0"/>
              <a:t>сусідів </a:t>
            </a:r>
            <a:endParaRPr lang="uk-UA" sz="1600" dirty="0" smtClean="0"/>
          </a:p>
          <a:p>
            <a:r>
              <a:rPr lang="uk-UA" sz="1600" dirty="0" smtClean="0"/>
              <a:t>Ініціалізація </a:t>
            </a:r>
            <a:r>
              <a:rPr lang="uk-UA" sz="1600" dirty="0"/>
              <a:t>відносини суміжності </a:t>
            </a:r>
            <a:endParaRPr lang="uk-UA" sz="1600" dirty="0" smtClean="0"/>
          </a:p>
          <a:p>
            <a:r>
              <a:rPr lang="uk-UA" sz="1600" dirty="0" smtClean="0"/>
              <a:t>Розсилка </a:t>
            </a:r>
            <a:r>
              <a:rPr lang="uk-UA" sz="1600" dirty="0"/>
              <a:t>LSA </a:t>
            </a:r>
            <a:endParaRPr lang="uk-UA" sz="1600" dirty="0" smtClean="0"/>
          </a:p>
          <a:p>
            <a:r>
              <a:rPr lang="uk-UA" sz="1600" dirty="0" smtClean="0"/>
              <a:t>Обчислення </a:t>
            </a:r>
            <a:r>
              <a:rPr lang="uk-UA" sz="1600" dirty="0"/>
              <a:t>дерева SPF </a:t>
            </a:r>
            <a:endParaRPr lang="uk-UA" sz="1600" dirty="0" smtClean="0"/>
          </a:p>
          <a:p>
            <a:pPr marL="0" indent="0">
              <a:buNone/>
            </a:pPr>
            <a:endParaRPr lang="uk-UA" sz="1600" dirty="0" smtClean="0"/>
          </a:p>
          <a:p>
            <a:pPr marL="0" indent="0">
              <a:buNone/>
            </a:pPr>
            <a:endParaRPr lang="uk-UA" sz="1600" dirty="0"/>
          </a:p>
          <a:p>
            <a:pPr marL="0" indent="0" algn="ctr">
              <a:buNone/>
            </a:pPr>
            <a:r>
              <a:rPr lang="uk-UA" sz="1600" b="1" dirty="0" smtClean="0"/>
              <a:t>Сусіди </a:t>
            </a:r>
          </a:p>
          <a:p>
            <a:pPr marL="0" indent="0">
              <a:buNone/>
            </a:pPr>
            <a:r>
              <a:rPr lang="uk-UA" sz="1600" dirty="0" smtClean="0"/>
              <a:t>Сусіди </a:t>
            </a:r>
            <a:r>
              <a:rPr lang="uk-UA" sz="1600" dirty="0"/>
              <a:t>визначаються за допомогою OSPF Hello пакетів, що розсилаються на multicast-адреси. Пакети Hello розсилаються періодично (з 10 секунд за промовчанням). Маршрутизатори стають сусідами щойно бачать себе у списку сусідів Hello пакету. ID Маршрутизатора, ID Області та інформація про аутентифікацію передаються у звичайних OSPF заголовках. </a:t>
            </a:r>
            <a:endParaRPr lang="uk-UA" sz="1600" dirty="0" smtClean="0"/>
          </a:p>
          <a:p>
            <a:pPr marL="0" indent="0">
              <a:buNone/>
            </a:pPr>
            <a:endParaRPr lang="uk-UA" sz="1600" dirty="0" smtClean="0"/>
          </a:p>
          <a:p>
            <a:pPr marL="0" indent="0">
              <a:buNone/>
            </a:pPr>
            <a:r>
              <a:rPr lang="uk-UA" sz="1600" dirty="0" smtClean="0"/>
              <a:t>Два </a:t>
            </a:r>
            <a:r>
              <a:rPr lang="uk-UA" sz="1600" dirty="0"/>
              <a:t>маршрутизатори не стануть сусідами доти, доки наступні умови не будуть задоволені</a:t>
            </a:r>
            <a:r>
              <a:rPr lang="uk-UA" sz="1600" dirty="0" smtClean="0"/>
              <a:t>:</a:t>
            </a:r>
          </a:p>
          <a:p>
            <a:r>
              <a:rPr lang="uk-UA" sz="1600" dirty="0" smtClean="0"/>
              <a:t>інтерфейси </a:t>
            </a:r>
            <a:r>
              <a:rPr lang="uk-UA" sz="1600" dirty="0"/>
              <a:t>повинні належати до однієї області </a:t>
            </a:r>
            <a:endParaRPr lang="uk-UA" sz="1600" dirty="0" smtClean="0"/>
          </a:p>
          <a:p>
            <a:r>
              <a:rPr lang="uk-UA" sz="1600" dirty="0" smtClean="0"/>
              <a:t>інтерфейси </a:t>
            </a:r>
            <a:r>
              <a:rPr lang="uk-UA" sz="1600" dirty="0"/>
              <a:t>повинні відноситися до однієї і тієї ж підмережі та мати однакову мережеву маску</a:t>
            </a:r>
            <a:r>
              <a:rPr lang="uk-UA" sz="1600" dirty="0" smtClean="0"/>
              <a:t>.</a:t>
            </a:r>
          </a:p>
          <a:p>
            <a:r>
              <a:rPr lang="uk-UA" sz="1600" dirty="0" smtClean="0"/>
              <a:t> </a:t>
            </a:r>
            <a:r>
              <a:rPr lang="uk-UA" sz="1600" dirty="0"/>
              <a:t>маршрутизатори повинні обмінятися однаковими паролями та повинні мати однакові опції аутентифікації. </a:t>
            </a:r>
            <a:endParaRPr lang="uk-UA" sz="1600" dirty="0" smtClean="0"/>
          </a:p>
          <a:p>
            <a:r>
              <a:rPr lang="uk-UA" sz="1600" dirty="0" smtClean="0"/>
              <a:t>hello </a:t>
            </a:r>
            <a:r>
              <a:rPr lang="uk-UA" sz="1600" dirty="0"/>
              <a:t>і dead інтервали повинні бути однаковими</a:t>
            </a:r>
            <a:r>
              <a:rPr lang="uk-UA" sz="1600" dirty="0" smtClean="0"/>
              <a:t>.</a:t>
            </a:r>
          </a:p>
          <a:p>
            <a:r>
              <a:rPr lang="uk-UA" sz="1600" dirty="0" smtClean="0"/>
              <a:t> </a:t>
            </a:r>
            <a:r>
              <a:rPr lang="uk-UA" sz="1600" dirty="0"/>
              <a:t>Прапор тупикової області повинен співпадати в пакеті Hello.</a:t>
            </a:r>
          </a:p>
        </p:txBody>
      </p:sp>
    </p:spTree>
    <p:extLst>
      <p:ext uri="{BB962C8B-B14F-4D97-AF65-F5344CB8AC3E}">
        <p14:creationId xmlns:p14="http://schemas.microsoft.com/office/powerpoint/2010/main" val="3986577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smtClean="0"/>
              <a:t>OSPF </a:t>
            </a:r>
            <a:r>
              <a:rPr lang="uk-UA" sz="1600" b="1" dirty="0"/>
              <a:t>hello пакет: </a:t>
            </a:r>
            <a:endParaRPr lang="uk-UA" sz="1600" b="1" dirty="0" smtClean="0"/>
          </a:p>
          <a:p>
            <a:pPr marL="0" indent="0">
              <a:buNone/>
            </a:pPr>
            <a:r>
              <a:rPr lang="uk-UA" sz="1600" b="1" dirty="0" smtClean="0"/>
              <a:t>router-id</a:t>
            </a:r>
            <a:r>
              <a:rPr lang="uk-UA" sz="1600" dirty="0" smtClean="0"/>
              <a:t> - найвища </a:t>
            </a:r>
            <a:r>
              <a:rPr lang="uk-UA" sz="1600" dirty="0"/>
              <a:t>активна IP-адреса на маршрутизаторі, доки не налаштована вручну </a:t>
            </a:r>
            <a:endParaRPr lang="uk-UA" sz="1600" dirty="0" smtClean="0"/>
          </a:p>
          <a:p>
            <a:pPr marL="0" indent="0">
              <a:buNone/>
            </a:pPr>
            <a:r>
              <a:rPr lang="uk-UA" sz="1600" b="1" dirty="0" smtClean="0"/>
              <a:t>area-id</a:t>
            </a:r>
            <a:r>
              <a:rPr lang="uk-UA" sz="1600" dirty="0" smtClean="0"/>
              <a:t> - область</a:t>
            </a:r>
            <a:r>
              <a:rPr lang="uk-UA" sz="1600" dirty="0"/>
              <a:t>, до якої належить маршрутизатор, що відправив пакет </a:t>
            </a:r>
            <a:endParaRPr lang="uk-UA" sz="1600" dirty="0" smtClean="0"/>
          </a:p>
          <a:p>
            <a:pPr marL="0" indent="0">
              <a:buNone/>
            </a:pPr>
            <a:r>
              <a:rPr lang="uk-UA" sz="1600" b="1" dirty="0" smtClean="0"/>
              <a:t>authentication </a:t>
            </a:r>
            <a:r>
              <a:rPr lang="uk-UA" sz="1600" b="1" dirty="0"/>
              <a:t>information </a:t>
            </a:r>
            <a:r>
              <a:rPr lang="uk-UA" sz="1600" b="1" dirty="0" smtClean="0"/>
              <a:t>- </a:t>
            </a:r>
            <a:r>
              <a:rPr lang="uk-UA" sz="1600" dirty="0" smtClean="0"/>
              <a:t>тип </a:t>
            </a:r>
            <a:r>
              <a:rPr lang="uk-UA" sz="1600" dirty="0"/>
              <a:t>аутентифікації та відповідні налаштування </a:t>
            </a:r>
            <a:endParaRPr lang="uk-UA" sz="1600" dirty="0" smtClean="0"/>
          </a:p>
          <a:p>
            <a:pPr marL="0" indent="0">
              <a:buNone/>
            </a:pPr>
            <a:r>
              <a:rPr lang="uk-UA" sz="1600" b="1" dirty="0" smtClean="0"/>
              <a:t>network </a:t>
            </a:r>
            <a:r>
              <a:rPr lang="uk-UA" sz="1600" b="1" dirty="0"/>
              <a:t>mask </a:t>
            </a:r>
            <a:r>
              <a:rPr lang="uk-UA" sz="1600" b="1" dirty="0" smtClean="0"/>
              <a:t> - </a:t>
            </a:r>
            <a:r>
              <a:rPr lang="uk-UA" sz="1600" dirty="0" smtClean="0"/>
              <a:t>мережна </a:t>
            </a:r>
            <a:r>
              <a:rPr lang="uk-UA" sz="1600" dirty="0"/>
              <a:t>маска IP адреси на інтерфейсі маршрутизатора, що надіслав пакет </a:t>
            </a:r>
            <a:endParaRPr lang="uk-UA" sz="1600" dirty="0" smtClean="0"/>
          </a:p>
          <a:p>
            <a:pPr marL="0" indent="0">
              <a:buNone/>
            </a:pPr>
            <a:r>
              <a:rPr lang="uk-UA" sz="1600" b="1" dirty="0" smtClean="0"/>
              <a:t>hello </a:t>
            </a:r>
            <a:r>
              <a:rPr lang="uk-UA" sz="1600" b="1" dirty="0"/>
              <a:t>interval </a:t>
            </a:r>
            <a:r>
              <a:rPr lang="uk-UA" sz="1600" b="1" dirty="0" smtClean="0"/>
              <a:t> - </a:t>
            </a:r>
            <a:r>
              <a:rPr lang="uk-UA" sz="1600" dirty="0" smtClean="0"/>
              <a:t>часовий </a:t>
            </a:r>
            <a:r>
              <a:rPr lang="uk-UA" sz="1600" dirty="0"/>
              <a:t>інтервал між відправкою Hello пакетів </a:t>
            </a:r>
            <a:endParaRPr lang="uk-UA" sz="1600" dirty="0" smtClean="0"/>
          </a:p>
          <a:p>
            <a:pPr marL="0" indent="0">
              <a:buNone/>
            </a:pPr>
            <a:r>
              <a:rPr lang="en-US" sz="1600" b="1" dirty="0" smtClean="0"/>
              <a:t>O</a:t>
            </a:r>
            <a:r>
              <a:rPr lang="uk-UA" sz="1600" b="1" dirty="0" smtClean="0"/>
              <a:t>ptions - </a:t>
            </a:r>
            <a:r>
              <a:rPr lang="uk-UA" sz="1600" dirty="0" smtClean="0"/>
              <a:t> </a:t>
            </a:r>
            <a:r>
              <a:rPr lang="uk-UA" sz="1600" dirty="0"/>
              <a:t>OSPF опції для інформування </a:t>
            </a:r>
            <a:r>
              <a:rPr lang="uk-UA" sz="1600" dirty="0" smtClean="0"/>
              <a:t>сусіда</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600" y="2469627"/>
            <a:ext cx="6197600" cy="4052538"/>
          </a:xfrm>
          <a:prstGeom prst="rect">
            <a:avLst/>
          </a:prstGeom>
        </p:spPr>
      </p:pic>
      <p:sp>
        <p:nvSpPr>
          <p:cNvPr id="4" name="Rectangle 3"/>
          <p:cNvSpPr/>
          <p:nvPr/>
        </p:nvSpPr>
        <p:spPr>
          <a:xfrm>
            <a:off x="398351" y="2769351"/>
            <a:ext cx="5291249" cy="3293209"/>
          </a:xfrm>
          <a:prstGeom prst="rect">
            <a:avLst/>
          </a:prstGeom>
        </p:spPr>
        <p:txBody>
          <a:bodyPr wrap="square">
            <a:spAutoFit/>
          </a:bodyPr>
          <a:lstStyle/>
          <a:p>
            <a:r>
              <a:rPr lang="uk-UA" sz="1600" b="1" dirty="0"/>
              <a:t>router priority - </a:t>
            </a:r>
            <a:r>
              <a:rPr lang="uk-UA" sz="1600" dirty="0"/>
              <a:t>8-бітове значення, яке використовується при виборах DR та BDR. (Не використовується в p2p лінках</a:t>
            </a:r>
            <a:r>
              <a:rPr lang="uk-UA" sz="1600" dirty="0" smtClean="0"/>
              <a:t>)</a:t>
            </a:r>
            <a:endParaRPr lang="en-US" sz="1600" dirty="0" smtClean="0"/>
          </a:p>
          <a:p>
            <a:endParaRPr lang="uk-UA" sz="1600" dirty="0"/>
          </a:p>
          <a:p>
            <a:r>
              <a:rPr lang="uk-UA" sz="1600" b="1" dirty="0"/>
              <a:t>router dead  - </a:t>
            </a:r>
            <a:r>
              <a:rPr lang="uk-UA" sz="1600" dirty="0"/>
              <a:t>interal часовий інтервал, після якого сусід вважається недоступним (За замовчуванням в чотири рази більше Hello інтервалу) </a:t>
            </a:r>
          </a:p>
          <a:p>
            <a:endParaRPr lang="en-US" sz="1600" b="1" dirty="0" smtClean="0"/>
          </a:p>
          <a:p>
            <a:r>
              <a:rPr lang="uk-UA" sz="1600" b="1" dirty="0" smtClean="0"/>
              <a:t>DR</a:t>
            </a:r>
            <a:r>
              <a:rPr lang="uk-UA" sz="1600" dirty="0" smtClean="0"/>
              <a:t>  </a:t>
            </a:r>
            <a:r>
              <a:rPr lang="uk-UA" sz="1600" dirty="0"/>
              <a:t>- router-id поточного DR </a:t>
            </a:r>
          </a:p>
          <a:p>
            <a:endParaRPr lang="en-US" sz="1600" b="1" dirty="0" smtClean="0"/>
          </a:p>
          <a:p>
            <a:r>
              <a:rPr lang="uk-UA" sz="1600" b="1" dirty="0" smtClean="0"/>
              <a:t>BDR  </a:t>
            </a:r>
            <a:r>
              <a:rPr lang="uk-UA" sz="1600" b="1" dirty="0"/>
              <a:t>- </a:t>
            </a:r>
            <a:r>
              <a:rPr lang="uk-UA" sz="1600" dirty="0"/>
              <a:t>router-id поточного BDR </a:t>
            </a:r>
          </a:p>
          <a:p>
            <a:endParaRPr lang="en-US" sz="1600" b="1" dirty="0" smtClean="0"/>
          </a:p>
          <a:p>
            <a:r>
              <a:rPr lang="uk-UA" sz="1600" b="1" dirty="0" smtClean="0"/>
              <a:t>Neighbor </a:t>
            </a:r>
            <a:r>
              <a:rPr lang="uk-UA" sz="1600" b="1" dirty="0"/>
              <a:t>router I</a:t>
            </a:r>
            <a:r>
              <a:rPr lang="en-US" sz="1600" b="1" dirty="0"/>
              <a:t>d</a:t>
            </a:r>
            <a:r>
              <a:rPr lang="uk-UA" sz="1600" b="1" dirty="0"/>
              <a:t>s  -  </a:t>
            </a:r>
            <a:r>
              <a:rPr lang="uk-UA" sz="1600" dirty="0"/>
              <a:t>список router-id сусідів маршрутизатора, який надіслав пакет</a:t>
            </a:r>
          </a:p>
        </p:txBody>
      </p:sp>
    </p:spTree>
    <p:extLst>
      <p:ext uri="{BB962C8B-B14F-4D97-AF65-F5344CB8AC3E}">
        <p14:creationId xmlns:p14="http://schemas.microsoft.com/office/powerpoint/2010/main" val="333708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Після того, як сусіди визначили один одного, сусідство має бути встановлене для обміну маршрутною інформацією. Маршрутизатор проходить кілька станів перед тим, як установить сусідство з іншим маршрутизатором: </a:t>
            </a:r>
            <a:endParaRPr lang="uk-UA" sz="16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418" y="1003404"/>
            <a:ext cx="6248400" cy="5581650"/>
          </a:xfrm>
          <a:prstGeom prst="rect">
            <a:avLst/>
          </a:prstGeom>
        </p:spPr>
      </p:pic>
      <p:sp>
        <p:nvSpPr>
          <p:cNvPr id="4" name="Rectangle 3"/>
          <p:cNvSpPr/>
          <p:nvPr/>
        </p:nvSpPr>
        <p:spPr>
          <a:xfrm>
            <a:off x="313267" y="918738"/>
            <a:ext cx="5266266" cy="5744529"/>
          </a:xfrm>
          <a:prstGeom prst="rect">
            <a:avLst/>
          </a:prstGeom>
        </p:spPr>
        <p:txBody>
          <a:bodyPr wrap="square">
            <a:spAutoFit/>
          </a:bodyPr>
          <a:lstStyle/>
          <a:p>
            <a:r>
              <a:rPr lang="uk-UA" sz="1600" b="1" dirty="0"/>
              <a:t>Down </a:t>
            </a:r>
            <a:r>
              <a:rPr lang="uk-UA" sz="1600" dirty="0"/>
              <a:t>- Hello пакети не отримані </a:t>
            </a:r>
          </a:p>
          <a:p>
            <a:r>
              <a:rPr lang="uk-UA" sz="1600" b="1" dirty="0"/>
              <a:t>Attempt</a:t>
            </a:r>
            <a:r>
              <a:rPr lang="uk-UA" sz="1600" dirty="0"/>
              <a:t> - застосовується лише до хмар NBMA. Стан вказує на те, що нещодавно було отримано інформацію від сусідів. </a:t>
            </a:r>
          </a:p>
          <a:p>
            <a:r>
              <a:rPr lang="uk-UA" sz="1600" b="1" dirty="0"/>
              <a:t>Init </a:t>
            </a:r>
            <a:r>
              <a:rPr lang="uk-UA" sz="1600" dirty="0"/>
              <a:t>- Hello пакет отримано від сусіда, але двостороннє з'єднання не встановлено.</a:t>
            </a:r>
          </a:p>
          <a:p>
            <a:r>
              <a:rPr lang="uk-UA" sz="1600" b="1" dirty="0"/>
              <a:t>2-way</a:t>
            </a:r>
            <a:r>
              <a:rPr lang="uk-UA" sz="1600" dirty="0"/>
              <a:t> - маршрутизатор побачив себе у Hello-пакеті сусіднього маршрутизатора. У перебігу цього стану відбуваються вибори DR і BDR, маршрутизатори будують суміжність (сусідство), залежно від цього, чи є маршрутизатор DR чи BDR, лінк є точкой-точкой чи віртуальним. </a:t>
            </a:r>
          </a:p>
          <a:p>
            <a:r>
              <a:rPr lang="uk-UA" sz="1600" b="1" dirty="0"/>
              <a:t>Exstart </a:t>
            </a:r>
            <a:r>
              <a:rPr lang="uk-UA" sz="1600" dirty="0"/>
              <a:t>- маршрутизатори намагаються встановити початкову послідовність, яка використовуватиметься під час обміну інформаційними пакетами. </a:t>
            </a:r>
          </a:p>
          <a:p>
            <a:r>
              <a:rPr lang="uk-UA" sz="1600" b="1" dirty="0"/>
              <a:t>Exchange </a:t>
            </a:r>
            <a:r>
              <a:rPr lang="uk-UA" sz="1600" dirty="0"/>
              <a:t>– маршрутизатори обмінюються пакетами опису бази даних (DD) </a:t>
            </a:r>
          </a:p>
          <a:p>
            <a:r>
              <a:rPr lang="uk-UA" sz="1600" b="1" dirty="0"/>
              <a:t>Loading</a:t>
            </a:r>
            <a:r>
              <a:rPr lang="uk-UA" sz="1600" dirty="0"/>
              <a:t> - пакет запиту стану каналу відправляється сусідові, щоб запросити нові LSA, які були виявлені протягом стану Exchange. </a:t>
            </a:r>
          </a:p>
          <a:p>
            <a:r>
              <a:rPr lang="uk-UA" sz="1600" b="1" dirty="0"/>
              <a:t>Full </a:t>
            </a:r>
            <a:r>
              <a:rPr lang="uk-UA" sz="1600" dirty="0"/>
              <a:t>– стан сусідства (сумежності) завершено, сусідні маршрутизатори повністю суміжні. Інформація LSA синхронізована між сусідніми маршрутизаторами.</a:t>
            </a:r>
          </a:p>
        </p:txBody>
      </p:sp>
    </p:spTree>
    <p:extLst>
      <p:ext uri="{BB962C8B-B14F-4D97-AF65-F5344CB8AC3E}">
        <p14:creationId xmlns:p14="http://schemas.microsoft.com/office/powerpoint/2010/main" val="1569037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smtClean="0"/>
              <a:t>Суміжність</a:t>
            </a:r>
          </a:p>
          <a:p>
            <a:pPr marL="0" indent="0">
              <a:buNone/>
            </a:pPr>
            <a:endParaRPr lang="uk-UA"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062" y="547805"/>
            <a:ext cx="3644259" cy="3644259"/>
          </a:xfrm>
          <a:prstGeom prst="rect">
            <a:avLst/>
          </a:prstGeom>
        </p:spPr>
      </p:pic>
      <p:sp>
        <p:nvSpPr>
          <p:cNvPr id="4" name="Rectangle 3"/>
          <p:cNvSpPr/>
          <p:nvPr/>
        </p:nvSpPr>
        <p:spPr>
          <a:xfrm>
            <a:off x="5098032" y="799764"/>
            <a:ext cx="6555137" cy="2554545"/>
          </a:xfrm>
          <a:prstGeom prst="rect">
            <a:avLst/>
          </a:prstGeom>
        </p:spPr>
        <p:txBody>
          <a:bodyPr wrap="square">
            <a:spAutoFit/>
          </a:bodyPr>
          <a:lstStyle/>
          <a:p>
            <a:r>
              <a:rPr lang="uk-UA" sz="1600" b="1" dirty="0"/>
              <a:t>DR BDR adjacency formation </a:t>
            </a:r>
            <a:endParaRPr lang="en-US" sz="1600" b="1" dirty="0" smtClean="0"/>
          </a:p>
          <a:p>
            <a:endParaRPr lang="uk-UA" sz="1600" b="1" dirty="0" smtClean="0"/>
          </a:p>
          <a:p>
            <a:r>
              <a:rPr lang="uk-UA" sz="1600" b="1" dirty="0" smtClean="0"/>
              <a:t>Сум</a:t>
            </a:r>
            <a:r>
              <a:rPr lang="uk-UA" sz="1600" b="1" dirty="0"/>
              <a:t>і</a:t>
            </a:r>
            <a:r>
              <a:rPr lang="uk-UA" sz="1600" b="1" dirty="0" smtClean="0"/>
              <a:t>жність</a:t>
            </a:r>
            <a:r>
              <a:rPr lang="uk-UA" sz="1600" dirty="0" smtClean="0"/>
              <a:t> </a:t>
            </a:r>
            <a:r>
              <a:rPr lang="uk-UA" sz="1600" dirty="0"/>
              <a:t>– це наступний крок після ідентифікації сусідів. Два кроки потрібно, щоб сусідній маршрутизатор став суміжним: </a:t>
            </a:r>
            <a:endParaRPr lang="uk-UA" sz="1600" dirty="0" smtClean="0"/>
          </a:p>
          <a:p>
            <a:pPr marL="285750" indent="-285750">
              <a:buFont typeface="Arial" panose="020B0604020202020204" pitchFamily="34" charset="0"/>
              <a:buChar char="•"/>
            </a:pPr>
            <a:r>
              <a:rPr lang="uk-UA" sz="1600" dirty="0" smtClean="0"/>
              <a:t>двостороння </a:t>
            </a:r>
            <a:r>
              <a:rPr lang="uk-UA" sz="1600" dirty="0"/>
              <a:t>комунікація; </a:t>
            </a:r>
            <a:endParaRPr lang="uk-UA" sz="1600" dirty="0" smtClean="0"/>
          </a:p>
          <a:p>
            <a:pPr marL="285750" indent="-285750">
              <a:buFont typeface="Arial" panose="020B0604020202020204" pitchFamily="34" charset="0"/>
              <a:buChar char="•"/>
            </a:pPr>
            <a:r>
              <a:rPr lang="uk-UA" sz="1600" dirty="0" smtClean="0"/>
              <a:t>синхронізація </a:t>
            </a:r>
            <a:r>
              <a:rPr lang="uk-UA" sz="1600" dirty="0"/>
              <a:t>бази даних - маршрутизатори обмінюються пакетами трьох типів: </a:t>
            </a:r>
            <a:endParaRPr lang="uk-UA" sz="1600" dirty="0" smtClean="0"/>
          </a:p>
          <a:p>
            <a:pPr marL="723900">
              <a:buFont typeface="Arial" panose="020B0604020202020204" pitchFamily="34" charset="0"/>
              <a:buChar char="•"/>
            </a:pPr>
            <a:r>
              <a:rPr lang="uk-UA" sz="1600" dirty="0" smtClean="0"/>
              <a:t>пакет </a:t>
            </a:r>
            <a:r>
              <a:rPr lang="uk-UA" sz="1600" dirty="0"/>
              <a:t>опису бази даних (DD); </a:t>
            </a:r>
            <a:endParaRPr lang="uk-UA" sz="1600" dirty="0" smtClean="0"/>
          </a:p>
          <a:p>
            <a:pPr marL="723900">
              <a:buFont typeface="Arial" panose="020B0604020202020204" pitchFamily="34" charset="0"/>
              <a:buChar char="•"/>
            </a:pPr>
            <a:r>
              <a:rPr lang="uk-UA" sz="1600" dirty="0" smtClean="0"/>
              <a:t>пакет </a:t>
            </a:r>
            <a:r>
              <a:rPr lang="uk-UA" sz="1600" dirty="0"/>
              <a:t>запиту стану каналу (LSR); </a:t>
            </a:r>
            <a:endParaRPr lang="uk-UA" sz="1600" dirty="0" smtClean="0"/>
          </a:p>
          <a:p>
            <a:pPr marL="723900">
              <a:buFont typeface="Arial" panose="020B0604020202020204" pitchFamily="34" charset="0"/>
              <a:buChar char="•"/>
            </a:pPr>
            <a:r>
              <a:rPr lang="uk-UA" sz="1600" dirty="0" smtClean="0"/>
              <a:t>пакет </a:t>
            </a:r>
            <a:r>
              <a:rPr lang="uk-UA" sz="1600" dirty="0"/>
              <a:t>оновлення стану каналу (LSU).</a:t>
            </a:r>
          </a:p>
        </p:txBody>
      </p:sp>
      <p:sp>
        <p:nvSpPr>
          <p:cNvPr id="5" name="Rectangle 4"/>
          <p:cNvSpPr/>
          <p:nvPr/>
        </p:nvSpPr>
        <p:spPr>
          <a:xfrm>
            <a:off x="285439" y="4176195"/>
            <a:ext cx="11805206" cy="2062103"/>
          </a:xfrm>
          <a:prstGeom prst="rect">
            <a:avLst/>
          </a:prstGeom>
        </p:spPr>
        <p:txBody>
          <a:bodyPr wrap="square">
            <a:spAutoFit/>
          </a:bodyPr>
          <a:lstStyle/>
          <a:p>
            <a:r>
              <a:rPr lang="uk-UA" sz="1600" dirty="0"/>
              <a:t>Після того, як база даних синхронізована, два маршрутизатори стають суміжними. На інтерфейсах точка-точка OSPF завжди формує суміжність зі своїм сусідом, причому не роблячи вибори DR і BDR маршрутизаторів. У широкомовних мережах з множинним доступом суміжність формується лише між OSPF маршрутизаторами мережі (DROther), DR і BDR. </a:t>
            </a:r>
            <a:endParaRPr lang="uk-UA" sz="1600" dirty="0" smtClean="0"/>
          </a:p>
          <a:p>
            <a:r>
              <a:rPr lang="uk-UA" sz="1600" b="1" dirty="0" smtClean="0"/>
              <a:t>DROther </a:t>
            </a:r>
            <a:r>
              <a:rPr lang="uk-UA" sz="1600" b="1" dirty="0"/>
              <a:t>маршрутизатори </a:t>
            </a:r>
            <a:r>
              <a:rPr lang="uk-UA" sz="1600" dirty="0"/>
              <a:t>- маршрутизатори, що відносяться до тієї ж мережі, що DR і BDR, але не відображають мережу через оновлення LSA. Формування суміжності показано на малюнку вище, формування суміжностей представлено пунктирною лінією. </a:t>
            </a:r>
            <a:endParaRPr lang="uk-UA" sz="1600" dirty="0" smtClean="0"/>
          </a:p>
          <a:p>
            <a:r>
              <a:rPr lang="uk-UA" sz="1600" dirty="0" smtClean="0"/>
              <a:t>DR </a:t>
            </a:r>
            <a:r>
              <a:rPr lang="uk-UA" sz="1600" dirty="0"/>
              <a:t>та BDR маршрутизатори виконують роль центральної точки інформаційного обміну для іншого маршрутизатора в даному сегменті. Усі маршрутизатори у кожному сегменті мають центральну точку обміну інформацією, яка зменшує обсяг інформаційного обміну між маршрутизаторами.</a:t>
            </a:r>
          </a:p>
        </p:txBody>
      </p:sp>
    </p:spTree>
    <p:extLst>
      <p:ext uri="{BB962C8B-B14F-4D97-AF65-F5344CB8AC3E}">
        <p14:creationId xmlns:p14="http://schemas.microsoft.com/office/powerpoint/2010/main" val="47226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Вибори DR </a:t>
            </a:r>
            <a:endParaRPr lang="uk-UA" sz="1600" b="1" dirty="0" smtClean="0"/>
          </a:p>
          <a:p>
            <a:pPr marL="0" indent="0">
              <a:buNone/>
            </a:pPr>
            <a:r>
              <a:rPr lang="uk-UA" sz="1600" dirty="0" smtClean="0"/>
              <a:t>OSPF </a:t>
            </a:r>
            <a:r>
              <a:rPr lang="uk-UA" sz="1600" dirty="0"/>
              <a:t>вибирає призначений маршрутизатор (DR) та резервний призначений маршрутизатор (BDR) у кожному сегменті. Вибори DR та BDR проводяться Hello протоколом. </a:t>
            </a:r>
            <a:r>
              <a:rPr lang="uk-UA" sz="1600" u="sng" dirty="0"/>
              <a:t>Маршрутизатор із найвищим OSPF пріоритетом у сегменті стає DR</a:t>
            </a:r>
            <a:r>
              <a:rPr lang="uk-UA" sz="1600" dirty="0"/>
              <a:t>. </a:t>
            </a:r>
            <a:r>
              <a:rPr lang="uk-UA" sz="1600" u="sng" dirty="0"/>
              <a:t>Маршрутизатор із найвищим Router-ID вибирається DR, коли у всіх маршрутизаторів пріоритет рівний</a:t>
            </a:r>
            <a:r>
              <a:rPr lang="uk-UA" sz="1600" dirty="0"/>
              <a:t>. Той самий процес повторюється для BDR. </a:t>
            </a:r>
            <a:endParaRPr lang="uk-UA" sz="1600" dirty="0" smtClean="0"/>
          </a:p>
          <a:p>
            <a:pPr marL="0" indent="0">
              <a:buNone/>
            </a:pPr>
            <a:r>
              <a:rPr lang="uk-UA" sz="1600" dirty="0" smtClean="0"/>
              <a:t>Маршрутизатор </a:t>
            </a:r>
            <a:r>
              <a:rPr lang="uk-UA" sz="1600" dirty="0"/>
              <a:t>вважається DROther і не обирається як DR або BDR, коли його пріоритет дорівнює нулю. </a:t>
            </a:r>
            <a:endParaRPr lang="uk-UA" sz="1600" dirty="0" smtClean="0"/>
          </a:p>
          <a:p>
            <a:pPr marL="0" indent="0">
              <a:buNone/>
            </a:pPr>
            <a:r>
              <a:rPr lang="uk-UA" sz="1600" dirty="0" smtClean="0"/>
              <a:t>Будь-які </a:t>
            </a:r>
            <a:r>
              <a:rPr lang="uk-UA" sz="1600" dirty="0"/>
              <a:t>нові інтерфейси приймають DR та BDR незалежно від власного Router ID або пріоритету маршрутизатора (Router Priority), якщо DR та BDR вже існують у цьому сегменті. </a:t>
            </a:r>
            <a:endParaRPr lang="uk-UA" sz="1600" dirty="0" smtClean="0"/>
          </a:p>
          <a:p>
            <a:pPr marL="0" indent="0">
              <a:buNone/>
            </a:pPr>
            <a:r>
              <a:rPr lang="uk-UA" sz="1600" dirty="0" smtClean="0"/>
              <a:t>Маршрутизатор </a:t>
            </a:r>
            <a:r>
              <a:rPr lang="uk-UA" sz="1600" dirty="0"/>
              <a:t>стає DR, коли в мережі існує тільки один активний маршрутизатор OSPF, наступний маршрутизатор стає BDR. Наступні маршрутизатори приймають існуючі DR та BDR і формують з ними відносини суміжності. </a:t>
            </a:r>
            <a:endParaRPr lang="uk-UA" sz="1600" dirty="0" smtClean="0"/>
          </a:p>
          <a:p>
            <a:pPr marL="0" indent="0">
              <a:buNone/>
            </a:pPr>
            <a:endParaRPr lang="uk-UA" sz="1600" b="1" dirty="0" smtClean="0"/>
          </a:p>
          <a:p>
            <a:pPr marL="0" indent="0">
              <a:buNone/>
            </a:pPr>
            <a:r>
              <a:rPr lang="uk-UA" sz="1600" b="1" dirty="0" smtClean="0"/>
              <a:t>Суміжність </a:t>
            </a:r>
            <a:r>
              <a:rPr lang="uk-UA" sz="1600" b="1" dirty="0"/>
              <a:t>у NBMA </a:t>
            </a:r>
            <a:r>
              <a:rPr lang="uk-UA" sz="1600" b="1" dirty="0" smtClean="0"/>
              <a:t>мережах</a:t>
            </a:r>
          </a:p>
          <a:p>
            <a:pPr marL="0" indent="0">
              <a:buNone/>
            </a:pPr>
            <a:endParaRPr lang="uk-UA" sz="1600" b="1" dirty="0" smtClean="0"/>
          </a:p>
          <a:p>
            <a:pPr marL="0" indent="0">
              <a:buNone/>
            </a:pPr>
            <a:r>
              <a:rPr lang="uk-UA" sz="1600" dirty="0" smtClean="0"/>
              <a:t>Потрібно </a:t>
            </a:r>
            <a:r>
              <a:rPr lang="uk-UA" sz="1600" dirty="0"/>
              <a:t>бути дуже акуратними при конфігурації OSPF в не широкомовних мережах з множинним доступом. Протокол розглядає ці мережі, як будь-які інші широкомовні мережі, такі, як Ethernet. DR і BDR повинні мати статичний список всіх маршрутизаторів, що додаються до мережі, через відсутність можливостей широкомовлення. </a:t>
            </a:r>
            <a:endParaRPr lang="uk-UA" sz="1600" dirty="0" smtClean="0"/>
          </a:p>
          <a:p>
            <a:pPr marL="0" indent="0">
              <a:buNone/>
            </a:pPr>
            <a:r>
              <a:rPr lang="uk-UA" sz="1600" dirty="0" smtClean="0"/>
              <a:t>Цей </a:t>
            </a:r>
            <a:r>
              <a:rPr lang="uk-UA" sz="1600" dirty="0"/>
              <a:t>список створюється в меню </a:t>
            </a:r>
            <a:r>
              <a:rPr lang="uk-UA" sz="1600" b="1" dirty="0"/>
              <a:t>/routig ospf nbma-neighbor.</a:t>
            </a:r>
          </a:p>
        </p:txBody>
      </p:sp>
    </p:spTree>
    <p:extLst>
      <p:ext uri="{BB962C8B-B14F-4D97-AF65-F5344CB8AC3E}">
        <p14:creationId xmlns:p14="http://schemas.microsoft.com/office/powerpoint/2010/main" val="3085576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1376</TotalTime>
  <Words>4702</Words>
  <Application>Microsoft Office PowerPoint</Application>
  <PresentationFormat>Widescreen</PresentationFormat>
  <Paragraphs>422</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 Unicode MS</vt:lpstr>
      <vt:lpstr>Arial</vt:lpstr>
      <vt:lpstr>Calibri</vt:lpstr>
      <vt:lpstr>Calibri Light</vt:lpstr>
      <vt:lpstr>Office Theme</vt:lpstr>
      <vt:lpstr>Лекція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dc:title>
  <dc:creator>Пользователь Windows</dc:creator>
  <cp:lastModifiedBy>Пользователь Windows</cp:lastModifiedBy>
  <cp:revision>104</cp:revision>
  <dcterms:created xsi:type="dcterms:W3CDTF">2022-02-12T14:17:58Z</dcterms:created>
  <dcterms:modified xsi:type="dcterms:W3CDTF">2022-04-29T11:10:15Z</dcterms:modified>
</cp:coreProperties>
</file>