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71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A13007B-B3E8-43F7-B84E-3798FAC2173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1AE4F28-A45F-46A7-8A84-F721E0E7D28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2959969"/>
          </a:xfrm>
        </p:spPr>
        <p:txBody>
          <a:bodyPr/>
          <a:lstStyle/>
          <a:p>
            <a:r>
              <a:rPr lang="ru-RU" sz="6000" b="1" cap="all" dirty="0" err="1">
                <a:effectLst/>
              </a:rPr>
              <a:t>Геосистема</a:t>
            </a:r>
            <a:r>
              <a:rPr lang="ru-RU" sz="6000" b="1" cap="all" dirty="0">
                <a:effectLst/>
              </a:rPr>
              <a:t> як предмет </a:t>
            </a:r>
            <a:r>
              <a:rPr lang="ru-RU" sz="6000" b="1" cap="all" dirty="0" err="1">
                <a:effectLst/>
              </a:rPr>
              <a:t>ландшафтної</a:t>
            </a:r>
            <a:r>
              <a:rPr lang="ru-RU" sz="6000" b="1" cap="all" dirty="0">
                <a:effectLst/>
              </a:rPr>
              <a:t> </a:t>
            </a:r>
            <a:r>
              <a:rPr lang="ru-RU" sz="6000" b="1" cap="all" dirty="0" err="1">
                <a:effectLst/>
              </a:rPr>
              <a:t>екології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6497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54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геосистему</a:t>
            </a:r>
            <a:r>
              <a:rPr lang="ru-RU" dirty="0"/>
              <a:t> </a:t>
            </a:r>
            <a:r>
              <a:rPr lang="ru-RU" dirty="0" err="1"/>
              <a:t>починають</a:t>
            </a:r>
            <a:r>
              <a:rPr lang="ru-RU" dirty="0"/>
              <a:t> </a:t>
            </a:r>
            <a:r>
              <a:rPr lang="ru-RU" dirty="0" err="1"/>
              <a:t>трактувати</a:t>
            </a:r>
            <a:r>
              <a:rPr lang="ru-RU" dirty="0"/>
              <a:t> не як </a:t>
            </a:r>
            <a:r>
              <a:rPr lang="ru-RU" dirty="0" err="1"/>
              <a:t>матеріальний</a:t>
            </a:r>
            <a:r>
              <a:rPr lang="ru-RU" dirty="0"/>
              <a:t> </a:t>
            </a:r>
            <a:r>
              <a:rPr lang="ru-RU" dirty="0" err="1"/>
              <a:t>об’єкт</a:t>
            </a:r>
            <a:r>
              <a:rPr lang="ru-RU" dirty="0"/>
              <a:t>, а як </a:t>
            </a:r>
            <a:r>
              <a:rPr lang="ru-RU" dirty="0" err="1"/>
              <a:t>його</a:t>
            </a:r>
            <a:r>
              <a:rPr lang="ru-RU" dirty="0"/>
              <a:t> модель, </a:t>
            </a:r>
            <a:r>
              <a:rPr lang="ru-RU" dirty="0" err="1"/>
              <a:t>абстраговане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(</a:t>
            </a:r>
            <a:r>
              <a:rPr lang="ru-RU" dirty="0" err="1"/>
              <a:t>німецька</a:t>
            </a:r>
            <a:r>
              <a:rPr lang="ru-RU" dirty="0"/>
              <a:t> школа).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8468" b="8011"/>
          <a:stretch/>
        </p:blipFill>
        <p:spPr>
          <a:xfrm>
            <a:off x="412924" y="2595637"/>
            <a:ext cx="835580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7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6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/>
          <a:lstStyle/>
          <a:p>
            <a:r>
              <a:rPr lang="ru-RU" sz="4000" dirty="0" err="1"/>
              <a:t>Територіальність-просторовість</a:t>
            </a:r>
            <a:r>
              <a:rPr lang="ru-RU" sz="40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/>
              <a:t>зовнішнього</a:t>
            </a:r>
            <a:r>
              <a:rPr lang="ru-RU" b="1" dirty="0"/>
              <a:t> </a:t>
            </a:r>
            <a:r>
              <a:rPr lang="ru-RU" b="1" dirty="0" err="1"/>
              <a:t>середовища</a:t>
            </a:r>
            <a:r>
              <a:rPr lang="ru-RU" b="1" dirty="0"/>
              <a:t> </a:t>
            </a:r>
            <a:r>
              <a:rPr lang="ru-RU" b="1" dirty="0" err="1"/>
              <a:t>геосистеми</a:t>
            </a:r>
            <a:r>
              <a:rPr lang="ru-RU" b="1" dirty="0"/>
              <a:t> </a:t>
            </a:r>
            <a:r>
              <a:rPr lang="ru-RU" b="1" dirty="0" err="1"/>
              <a:t>виділяються</a:t>
            </a:r>
            <a:r>
              <a:rPr lang="ru-RU" b="1" dirty="0"/>
              <a:t> як </a:t>
            </a:r>
            <a:r>
              <a:rPr lang="ru-RU" b="1" dirty="0" err="1"/>
              <a:t>певні</a:t>
            </a:r>
            <a:r>
              <a:rPr lang="ru-RU" b="1" dirty="0"/>
              <a:t> </a:t>
            </a:r>
            <a:r>
              <a:rPr lang="ru-RU" b="1" dirty="0" err="1"/>
              <a:t>ділянки</a:t>
            </a:r>
            <a:r>
              <a:rPr lang="ru-RU" b="1" dirty="0"/>
              <a:t> </a:t>
            </a:r>
            <a:r>
              <a:rPr lang="ru-RU" b="1" dirty="0" err="1"/>
              <a:t>території</a:t>
            </a:r>
            <a:r>
              <a:rPr lang="ru-RU" b="1" dirty="0"/>
              <a:t>. </a:t>
            </a:r>
            <a:r>
              <a:rPr lang="ru-RU" b="1" dirty="0" err="1"/>
              <a:t>Кожну</a:t>
            </a:r>
            <a:r>
              <a:rPr lang="ru-RU" b="1" dirty="0"/>
              <a:t> </a:t>
            </a:r>
            <a:r>
              <a:rPr lang="ru-RU" b="1" dirty="0" err="1"/>
              <a:t>геосистему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описати</a:t>
            </a:r>
            <a:r>
              <a:rPr lang="ru-RU" b="1" dirty="0"/>
              <a:t> </a:t>
            </a:r>
            <a:r>
              <a:rPr lang="ru-RU" b="1" dirty="0" err="1"/>
              <a:t>метричними</a:t>
            </a:r>
            <a:r>
              <a:rPr lang="ru-RU" b="1" dirty="0"/>
              <a:t> </a:t>
            </a:r>
            <a:r>
              <a:rPr lang="ru-RU" b="1" dirty="0" smtClean="0"/>
              <a:t>і </a:t>
            </a:r>
            <a:r>
              <a:rPr lang="ru-RU" b="1" dirty="0" err="1" smtClean="0"/>
              <a:t>топологічними</a:t>
            </a:r>
            <a:r>
              <a:rPr lang="ru-RU" b="1" dirty="0" smtClean="0"/>
              <a:t> </a:t>
            </a:r>
            <a:r>
              <a:rPr lang="ru-RU" b="1" dirty="0" err="1" smtClean="0"/>
              <a:t>показниками</a:t>
            </a:r>
            <a:r>
              <a:rPr lang="ru-RU" b="1" dirty="0" smtClean="0"/>
              <a:t>. </a:t>
            </a:r>
          </a:p>
          <a:p>
            <a:r>
              <a:rPr lang="ru-RU" dirty="0" err="1" smtClean="0"/>
              <a:t>Територіальність</a:t>
            </a:r>
            <a:r>
              <a:rPr lang="ru-RU" dirty="0" smtClean="0"/>
              <a:t> </a:t>
            </a:r>
            <a:r>
              <a:rPr lang="ru-RU" dirty="0" err="1"/>
              <a:t>геосистем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картографічні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при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виділенні</a:t>
            </a:r>
            <a:r>
              <a:rPr lang="ru-RU" dirty="0"/>
              <a:t>, </a:t>
            </a:r>
            <a:r>
              <a:rPr lang="ru-RU" dirty="0" err="1"/>
              <a:t>зображенні</a:t>
            </a:r>
            <a:r>
              <a:rPr lang="ru-RU" dirty="0"/>
              <a:t> та </a:t>
            </a:r>
            <a:r>
              <a:rPr lang="ru-RU" dirty="0" err="1"/>
              <a:t>аналізі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Структурні</a:t>
            </a:r>
            <a:r>
              <a:rPr lang="ru-RU" dirty="0"/>
              <a:t>, </a:t>
            </a:r>
            <a:r>
              <a:rPr lang="ru-RU" dirty="0" err="1"/>
              <a:t>динамічні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/>
              <a:t>геосистем</a:t>
            </a:r>
            <a:r>
              <a:rPr lang="ru-RU" dirty="0"/>
              <a:t> </a:t>
            </a:r>
            <a:r>
              <a:rPr lang="ru-RU" dirty="0" err="1" smtClean="0"/>
              <a:t>залежать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/>
              <a:t>того, яку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ділянку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/>
              <a:t>вона </a:t>
            </a:r>
            <a:r>
              <a:rPr lang="ru-RU" dirty="0" err="1"/>
              <a:t>займає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806"/>
          <a:stretch/>
        </p:blipFill>
        <p:spPr>
          <a:xfrm>
            <a:off x="6265019" y="4149080"/>
            <a:ext cx="2319933" cy="25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 smtClean="0"/>
              <a:t>Виділяється</a:t>
            </a:r>
            <a:r>
              <a:rPr lang="ru-RU" sz="3600" dirty="0" smtClean="0"/>
              <a:t> </a:t>
            </a:r>
            <a:r>
              <a:rPr lang="ru-RU" sz="3600" dirty="0" err="1"/>
              <a:t>шість</a:t>
            </a:r>
            <a:r>
              <a:rPr lang="ru-RU" sz="3600" dirty="0"/>
              <a:t> </a:t>
            </a:r>
            <a:r>
              <a:rPr lang="ru-RU" sz="3600" dirty="0" err="1"/>
              <a:t>класів</a:t>
            </a:r>
            <a:r>
              <a:rPr lang="ru-RU" sz="3600" dirty="0"/>
              <a:t> </a:t>
            </a:r>
            <a:r>
              <a:rPr lang="ru-RU" sz="3600" dirty="0" err="1"/>
              <a:t>просторового</a:t>
            </a:r>
            <a:r>
              <a:rPr lang="ru-RU" sz="3600" dirty="0"/>
              <a:t> </a:t>
            </a:r>
            <a:r>
              <a:rPr lang="ru-RU" sz="3600" dirty="0" err="1"/>
              <a:t>геосистемного</a:t>
            </a:r>
            <a:r>
              <a:rPr lang="ru-RU" sz="3600" dirty="0"/>
              <a:t> </a:t>
            </a:r>
            <a:r>
              <a:rPr lang="ru-RU" sz="3600" dirty="0" err="1"/>
              <a:t>аналізу</a:t>
            </a:r>
            <a:r>
              <a:rPr lang="ru-RU" sz="3600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363272" cy="4525963"/>
          </a:xfrm>
        </p:spPr>
        <p:txBody>
          <a:bodyPr/>
          <a:lstStyle/>
          <a:p>
            <a:r>
              <a:rPr lang="ru-RU" dirty="0" smtClean="0"/>
              <a:t>1)</a:t>
            </a:r>
            <a:r>
              <a:rPr lang="ru-RU" dirty="0" err="1" smtClean="0"/>
              <a:t>субтопічний</a:t>
            </a:r>
            <a:r>
              <a:rPr lang="ru-RU" dirty="0" smtClean="0"/>
              <a:t>(</a:t>
            </a:r>
            <a:r>
              <a:rPr lang="ru-RU" dirty="0" err="1" smtClean="0"/>
              <a:t>просторовий</a:t>
            </a:r>
            <a:r>
              <a:rPr lang="ru-RU" dirty="0" smtClean="0"/>
              <a:t> </a:t>
            </a:r>
            <a:r>
              <a:rPr lang="ru-RU" dirty="0"/>
              <a:t>масштаб 10</a:t>
            </a:r>
            <a:r>
              <a:rPr lang="ru-RU" baseline="30000" dirty="0"/>
              <a:t>0</a:t>
            </a:r>
            <a:r>
              <a:rPr lang="ru-RU" dirty="0"/>
              <a:t> – 10</a:t>
            </a:r>
            <a:r>
              <a:rPr lang="ru-RU" baseline="30000" dirty="0"/>
              <a:t>1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</a:t>
            </a:r>
            <a:r>
              <a:rPr lang="ru-RU" dirty="0" err="1"/>
              <a:t>топічний</a:t>
            </a:r>
            <a:r>
              <a:rPr lang="ru-RU" dirty="0"/>
              <a:t> (10</a:t>
            </a:r>
            <a:r>
              <a:rPr lang="ru-RU" baseline="30000" dirty="0"/>
              <a:t>2</a:t>
            </a:r>
            <a:r>
              <a:rPr lang="ru-RU" dirty="0"/>
              <a:t> – 10</a:t>
            </a:r>
            <a:r>
              <a:rPr lang="ru-RU" baseline="30000" dirty="0"/>
              <a:t>4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ru-RU" dirty="0" err="1"/>
              <a:t>хоричний</a:t>
            </a:r>
            <a:r>
              <a:rPr lang="ru-RU" dirty="0"/>
              <a:t> (10</a:t>
            </a:r>
            <a:r>
              <a:rPr lang="ru-RU" baseline="30000" dirty="0"/>
              <a:t>4</a:t>
            </a:r>
            <a:r>
              <a:rPr lang="ru-RU" dirty="0"/>
              <a:t> – 10</a:t>
            </a:r>
            <a:r>
              <a:rPr lang="ru-RU" baseline="30000" dirty="0"/>
              <a:t>8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) </a:t>
            </a:r>
            <a:r>
              <a:rPr lang="ru-RU" dirty="0" err="1"/>
              <a:t>регіональний</a:t>
            </a:r>
            <a:r>
              <a:rPr lang="ru-RU" dirty="0"/>
              <a:t> (10</a:t>
            </a:r>
            <a:r>
              <a:rPr lang="ru-RU" baseline="30000" dirty="0"/>
              <a:t>7</a:t>
            </a:r>
            <a:r>
              <a:rPr lang="ru-RU" dirty="0"/>
              <a:t> – 10</a:t>
            </a:r>
            <a:r>
              <a:rPr lang="ru-RU" baseline="30000" dirty="0"/>
              <a:t>12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5)</a:t>
            </a:r>
            <a:r>
              <a:rPr lang="ru-RU" dirty="0" err="1" smtClean="0"/>
              <a:t>субглобальний</a:t>
            </a:r>
            <a:r>
              <a:rPr lang="ru-RU" dirty="0" smtClean="0"/>
              <a:t> </a:t>
            </a:r>
            <a:r>
              <a:rPr lang="ru-RU" dirty="0"/>
              <a:t>(10</a:t>
            </a:r>
            <a:r>
              <a:rPr lang="ru-RU" baseline="30000" dirty="0"/>
              <a:t>10</a:t>
            </a:r>
            <a:r>
              <a:rPr lang="ru-RU" dirty="0"/>
              <a:t> – 10</a:t>
            </a:r>
            <a:r>
              <a:rPr lang="ru-RU" baseline="30000" dirty="0"/>
              <a:t>14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6)</a:t>
            </a:r>
            <a:r>
              <a:rPr lang="ru-RU" dirty="0" err="1" smtClean="0"/>
              <a:t>глобальний</a:t>
            </a:r>
            <a:r>
              <a:rPr lang="ru-RU" dirty="0" smtClean="0"/>
              <a:t> </a:t>
            </a:r>
            <a:r>
              <a:rPr lang="ru-RU" dirty="0"/>
              <a:t>(10</a:t>
            </a:r>
            <a:r>
              <a:rPr lang="ru-RU" baseline="30000" dirty="0"/>
              <a:t>14</a:t>
            </a:r>
            <a:r>
              <a:rPr lang="ru-RU" dirty="0"/>
              <a:t> – 10</a:t>
            </a:r>
            <a:r>
              <a:rPr lang="ru-RU" baseline="30000" dirty="0"/>
              <a:t>16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). 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err="1" smtClean="0"/>
              <a:t>Ландшафтна</a:t>
            </a:r>
            <a:r>
              <a:rPr lang="ru-RU" dirty="0" smtClean="0"/>
              <a:t> </a:t>
            </a:r>
            <a:r>
              <a:rPr lang="ru-RU" dirty="0" err="1"/>
              <a:t>екологія</a:t>
            </a:r>
            <a:r>
              <a:rPr lang="ru-RU" dirty="0"/>
              <a:t> </a:t>
            </a:r>
            <a:r>
              <a:rPr lang="ru-RU" dirty="0" err="1"/>
              <a:t>розглядає</a:t>
            </a:r>
            <a:r>
              <a:rPr lang="ru-RU" dirty="0"/>
              <a:t> </a:t>
            </a:r>
            <a:r>
              <a:rPr lang="ru-RU" dirty="0" err="1"/>
              <a:t>геосистеми</a:t>
            </a:r>
            <a:r>
              <a:rPr lang="ru-RU" dirty="0"/>
              <a:t> </a:t>
            </a:r>
            <a:r>
              <a:rPr lang="ru-RU" dirty="0" err="1"/>
              <a:t>розмірностей</a:t>
            </a:r>
            <a:r>
              <a:rPr lang="ru-RU" dirty="0"/>
              <a:t> 10</a:t>
            </a:r>
            <a:r>
              <a:rPr lang="ru-RU" baseline="30000" dirty="0"/>
              <a:t>0</a:t>
            </a:r>
            <a:r>
              <a:rPr lang="ru-RU" dirty="0"/>
              <a:t> – 10</a:t>
            </a:r>
            <a:r>
              <a:rPr lang="ru-RU" baseline="30000" dirty="0"/>
              <a:t>6</a:t>
            </a:r>
            <a:r>
              <a:rPr lang="ru-RU" dirty="0"/>
              <a:t> м</a:t>
            </a:r>
            <a:r>
              <a:rPr lang="ru-RU" baseline="30000" dirty="0"/>
              <a:t>2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420888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3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07504"/>
          </a:xfrm>
        </p:spPr>
        <p:txBody>
          <a:bodyPr/>
          <a:lstStyle/>
          <a:p>
            <a:r>
              <a:rPr lang="ru-RU" dirty="0" err="1" smtClean="0"/>
              <a:t>Поліструктурність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/>
          <a:lstStyle/>
          <a:p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/>
              <a:t>структурою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розуміють</a:t>
            </a:r>
            <a:r>
              <a:rPr lang="ru-RU" dirty="0"/>
              <a:t> характер </a:t>
            </a:r>
            <a:r>
              <a:rPr lang="ru-RU" dirty="0" err="1"/>
              <a:t>поєднання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певного</a:t>
            </a:r>
            <a:r>
              <a:rPr lang="ru-RU" dirty="0"/>
              <a:t> типу </a:t>
            </a:r>
            <a:r>
              <a:rPr lang="ru-RU" dirty="0" err="1"/>
              <a:t>відношеннями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672916"/>
            <a:ext cx="5308848" cy="39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-34404"/>
            <a:ext cx="8406527" cy="66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66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15"/>
            <a:ext cx="8229600" cy="835496"/>
          </a:xfrm>
        </p:spPr>
        <p:txBody>
          <a:bodyPr/>
          <a:lstStyle/>
          <a:p>
            <a:r>
              <a:rPr lang="ru-RU" dirty="0" err="1" smtClean="0"/>
              <a:t>Складність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933056"/>
            <a:ext cx="2729880" cy="27298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332" y="962311"/>
            <a:ext cx="8229600" cy="4525963"/>
          </a:xfrm>
        </p:spPr>
        <p:txBody>
          <a:bodyPr/>
          <a:lstStyle/>
          <a:p>
            <a:r>
              <a:rPr lang="ru-RU" dirty="0" err="1" smtClean="0"/>
              <a:t>Складними</a:t>
            </a:r>
            <a:r>
              <a:rPr lang="ru-RU" dirty="0" smtClean="0"/>
              <a:t>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сформовані</a:t>
            </a:r>
            <a:r>
              <a:rPr lang="ru-RU" dirty="0"/>
              <a:t> </a:t>
            </a:r>
            <a:r>
              <a:rPr lang="ru-RU" dirty="0" err="1"/>
              <a:t>багатьма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,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різнорідні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Зв’язки</a:t>
            </a:r>
            <a:r>
              <a:rPr lang="ru-RU" dirty="0" smtClean="0"/>
              <a:t> </a:t>
            </a:r>
            <a:r>
              <a:rPr lang="ru-RU" dirty="0"/>
              <a:t>–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геосистеми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стійко</a:t>
            </a:r>
            <a:r>
              <a:rPr lang="ru-RU" dirty="0"/>
              <a:t> </a:t>
            </a:r>
            <a:r>
              <a:rPr lang="ru-RU" dirty="0" err="1"/>
              <a:t>проявляються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Зв’язки</a:t>
            </a:r>
            <a:r>
              <a:rPr lang="ru-RU" dirty="0" smtClean="0"/>
              <a:t> </a:t>
            </a:r>
            <a:r>
              <a:rPr lang="ru-RU" dirty="0" err="1"/>
              <a:t>бувають</a:t>
            </a:r>
            <a:r>
              <a:rPr lang="ru-RU" dirty="0"/>
              <a:t> </a:t>
            </a:r>
            <a:r>
              <a:rPr lang="ru-RU" dirty="0" err="1"/>
              <a:t>прямими</a:t>
            </a:r>
            <a:r>
              <a:rPr lang="ru-RU" dirty="0"/>
              <a:t>(</a:t>
            </a:r>
            <a:r>
              <a:rPr lang="ru-RU" dirty="0" err="1"/>
              <a:t>причинними</a:t>
            </a:r>
            <a:r>
              <a:rPr lang="ru-RU" dirty="0"/>
              <a:t>, </a:t>
            </a:r>
            <a:r>
              <a:rPr lang="ru-RU" dirty="0" err="1"/>
              <a:t>речовинно-енергетичними</a:t>
            </a:r>
            <a:r>
              <a:rPr lang="ru-RU" dirty="0"/>
              <a:t>) та </a:t>
            </a:r>
            <a:r>
              <a:rPr lang="ru-RU" dirty="0" err="1"/>
              <a:t>зворотними</a:t>
            </a:r>
            <a:r>
              <a:rPr lang="ru-RU" dirty="0"/>
              <a:t>(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інформаційно-регульованими</a:t>
            </a:r>
            <a:r>
              <a:rPr lang="ru-RU" dirty="0" smtClean="0"/>
              <a:t>).</a:t>
            </a:r>
          </a:p>
          <a:p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зворотними</a:t>
            </a:r>
            <a:r>
              <a:rPr lang="ru-RU" dirty="0"/>
              <a:t> </a:t>
            </a:r>
            <a:r>
              <a:rPr lang="ru-RU" dirty="0" err="1"/>
              <a:t>зв’язками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 smtClean="0"/>
              <a:t>саморегульованими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37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653"/>
          <a:stretch/>
        </p:blipFill>
        <p:spPr>
          <a:xfrm>
            <a:off x="584312" y="2590535"/>
            <a:ext cx="8102488" cy="40324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282211"/>
            <a:ext cx="8075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Типи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зв’язків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в </a:t>
            </a:r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геосистемах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Пунктиром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показані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зворотні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зв’язки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Суцільною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лінією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-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прямі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а-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саморегульована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б, в –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відповідно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від’ємного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й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додатного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зворотного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зв’язку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419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1960"/>
            <a:ext cx="8229600" cy="979512"/>
          </a:xfrm>
        </p:spPr>
        <p:txBody>
          <a:bodyPr/>
          <a:lstStyle/>
          <a:p>
            <a:r>
              <a:rPr lang="ru-RU" dirty="0" err="1"/>
              <a:t>Цілісність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599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властивість</a:t>
            </a:r>
            <a:r>
              <a:rPr lang="ru-RU" dirty="0"/>
              <a:t> </a:t>
            </a:r>
            <a:r>
              <a:rPr lang="ru-RU" dirty="0" err="1"/>
              <a:t>геосистеми</a:t>
            </a:r>
            <a:r>
              <a:rPr lang="ru-RU" dirty="0"/>
              <a:t> , яка </a:t>
            </a:r>
            <a:r>
              <a:rPr lang="ru-RU" dirty="0" err="1"/>
              <a:t>проявляється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вилучення</a:t>
            </a:r>
            <a:r>
              <a:rPr lang="ru-RU" dirty="0"/>
              <a:t> з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певного</a:t>
            </a:r>
            <a:r>
              <a:rPr lang="ru-RU" dirty="0"/>
              <a:t> компоненту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кардинальної</a:t>
            </a:r>
            <a:r>
              <a:rPr lang="ru-RU" dirty="0"/>
              <a:t> </a:t>
            </a:r>
            <a:r>
              <a:rPr lang="ru-RU" dirty="0" err="1"/>
              <a:t>перебудови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загибелі</a:t>
            </a:r>
            <a:r>
              <a:rPr lang="ru-RU" dirty="0"/>
              <a:t>, а сам </a:t>
            </a:r>
            <a:r>
              <a:rPr lang="ru-RU" dirty="0" err="1"/>
              <a:t>цей</a:t>
            </a:r>
            <a:r>
              <a:rPr lang="ru-RU" dirty="0"/>
              <a:t> компонент </a:t>
            </a:r>
            <a:r>
              <a:rPr lang="ru-RU" dirty="0" err="1"/>
              <a:t>окремо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існувати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ж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змінюється</a:t>
            </a:r>
            <a:r>
              <a:rPr lang="ru-RU" dirty="0"/>
              <a:t>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40968"/>
            <a:ext cx="4686433" cy="35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26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сильним</a:t>
            </a:r>
            <a:r>
              <a:rPr lang="ru-RU" dirty="0"/>
              <a:t> </a:t>
            </a:r>
            <a:r>
              <a:rPr lang="ru-RU" dirty="0" err="1"/>
              <a:t>проявом</a:t>
            </a:r>
            <a:r>
              <a:rPr lang="ru-RU" dirty="0"/>
              <a:t> </a:t>
            </a:r>
            <a:r>
              <a:rPr lang="ru-RU" dirty="0" err="1"/>
              <a:t>цілісності</a:t>
            </a:r>
            <a:r>
              <a:rPr lang="ru-RU" dirty="0"/>
              <a:t> </a:t>
            </a:r>
            <a:r>
              <a:rPr lang="ru-RU" dirty="0" err="1"/>
              <a:t>геосистем</a:t>
            </a:r>
            <a:r>
              <a:rPr lang="ru-RU" dirty="0"/>
              <a:t> є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емерджентність</a:t>
            </a:r>
            <a:r>
              <a:rPr lang="ru-RU" dirty="0"/>
              <a:t>( </a:t>
            </a:r>
            <a:r>
              <a:rPr lang="ru-RU" dirty="0" err="1"/>
              <a:t>синонім</a:t>
            </a:r>
            <a:r>
              <a:rPr lang="ru-RU" dirty="0"/>
              <a:t> - </a:t>
            </a:r>
            <a:r>
              <a:rPr lang="ru-RU" dirty="0" err="1"/>
              <a:t>холістичність</a:t>
            </a:r>
            <a:r>
              <a:rPr lang="ru-RU" dirty="0"/>
              <a:t>),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притаманність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 таких </a:t>
            </a:r>
            <a:r>
              <a:rPr lang="ru-RU" dirty="0" err="1"/>
              <a:t>властивостей</a:t>
            </a:r>
            <a:r>
              <a:rPr lang="ru-RU" dirty="0"/>
              <a:t>, </a:t>
            </a:r>
            <a:r>
              <a:rPr lang="ru-RU" dirty="0" err="1"/>
              <a:t>якостей</a:t>
            </a:r>
            <a:r>
              <a:rPr lang="ru-RU" dirty="0"/>
              <a:t> та </a:t>
            </a:r>
            <a:r>
              <a:rPr lang="ru-RU" dirty="0" err="1"/>
              <a:t>функцій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жоден</a:t>
            </a:r>
            <a:r>
              <a:rPr lang="ru-RU" dirty="0"/>
              <a:t> з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і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виникнути</a:t>
            </a:r>
            <a:r>
              <a:rPr lang="ru-RU" dirty="0"/>
              <a:t> при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механічній</a:t>
            </a:r>
            <a:r>
              <a:rPr lang="ru-RU" dirty="0"/>
              <a:t> су </a:t>
            </a:r>
            <a:r>
              <a:rPr lang="ru-RU" dirty="0" err="1"/>
              <a:t>мушу</a:t>
            </a:r>
            <a:r>
              <a:rPr lang="ru-RU" dirty="0"/>
              <a:t>, а </a:t>
            </a:r>
            <a:r>
              <a:rPr lang="ru-RU" dirty="0" err="1"/>
              <a:t>тільки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(закон </a:t>
            </a:r>
            <a:r>
              <a:rPr lang="ru-RU" dirty="0" err="1"/>
              <a:t>емерджентності</a:t>
            </a:r>
            <a:r>
              <a:rPr lang="ru-RU" dirty="0"/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780" y="3017429"/>
            <a:ext cx="3538364" cy="35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48" y="404664"/>
            <a:ext cx="8229600" cy="936104"/>
          </a:xfrm>
        </p:spPr>
        <p:txBody>
          <a:bodyPr/>
          <a:lstStyle/>
          <a:p>
            <a:r>
              <a:rPr lang="ru-RU" sz="6000" dirty="0" err="1" smtClean="0"/>
              <a:t>Геосистема</a:t>
            </a:r>
            <a:r>
              <a:rPr lang="ru-RU" sz="6000" dirty="0" smtClean="0"/>
              <a:t>?</a:t>
            </a:r>
            <a:endParaRPr lang="ru-RU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2" y="1556792"/>
            <a:ext cx="7623412" cy="469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849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79512"/>
          </a:xfrm>
        </p:spPr>
        <p:txBody>
          <a:bodyPr/>
          <a:lstStyle/>
          <a:p>
            <a:r>
              <a:rPr lang="ru-RU" dirty="0" err="1" smtClean="0"/>
              <a:t>Відкритість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Відкритими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 з </a:t>
            </a:r>
            <a:r>
              <a:rPr lang="ru-RU" dirty="0" err="1"/>
              <a:t>елементами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належать до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Системи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вхідні</a:t>
            </a:r>
            <a:r>
              <a:rPr lang="ru-RU" dirty="0"/>
              <a:t>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 і практично не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вихідних</a:t>
            </a:r>
            <a:r>
              <a:rPr lang="ru-RU" dirty="0"/>
              <a:t>,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напівзакритими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663746"/>
            <a:ext cx="5066928" cy="30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49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24" y="260648"/>
            <a:ext cx="8229600" cy="1051520"/>
          </a:xfrm>
        </p:spPr>
        <p:txBody>
          <a:bodyPr/>
          <a:lstStyle/>
          <a:p>
            <a:r>
              <a:rPr lang="ru-RU" dirty="0" err="1" smtClean="0"/>
              <a:t>Динамічність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529" y="1312168"/>
            <a:ext cx="8229600" cy="4525963"/>
          </a:xfrm>
        </p:spPr>
        <p:txBody>
          <a:bodyPr/>
          <a:lstStyle/>
          <a:p>
            <a:r>
              <a:rPr lang="ru-RU" dirty="0" err="1" smtClean="0"/>
              <a:t>Динамічними</a:t>
            </a:r>
            <a:r>
              <a:rPr lang="ru-RU" dirty="0" smtClean="0"/>
              <a:t> </a:t>
            </a:r>
            <a:r>
              <a:rPr lang="ru-RU" dirty="0" err="1"/>
              <a:t>називаються</a:t>
            </a:r>
            <a:r>
              <a:rPr lang="ru-RU" dirty="0"/>
              <a:t> </a:t>
            </a:r>
            <a:r>
              <a:rPr lang="ru-RU" dirty="0" err="1"/>
              <a:t>геосистеми</a:t>
            </a:r>
            <a:r>
              <a:rPr lang="ru-RU" dirty="0"/>
              <a:t>, </a:t>
            </a:r>
            <a:r>
              <a:rPr lang="ru-RU" dirty="0" err="1"/>
              <a:t>значення</a:t>
            </a:r>
            <a:r>
              <a:rPr lang="ru-RU" dirty="0"/>
              <a:t> характеристик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змінюються</a:t>
            </a:r>
            <a:r>
              <a:rPr lang="ru-RU" dirty="0"/>
              <a:t> в </a:t>
            </a:r>
            <a:r>
              <a:rPr lang="ru-RU" dirty="0" err="1"/>
              <a:t>часі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1060"/>
          <a:stretch/>
        </p:blipFill>
        <p:spPr>
          <a:xfrm>
            <a:off x="971599" y="2492896"/>
            <a:ext cx="7079489" cy="40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55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293"/>
          <a:stretch/>
        </p:blipFill>
        <p:spPr>
          <a:xfrm>
            <a:off x="323528" y="1340768"/>
            <a:ext cx="8424703" cy="5135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Рівновага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геосистем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: 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а-</a:t>
            </a: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стійка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б-</a:t>
            </a: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метастійка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в-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нестійка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г-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довільна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1829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 err="1"/>
              <a:t>Динамічна</a:t>
            </a:r>
            <a:r>
              <a:rPr lang="ru-RU" b="1" dirty="0"/>
              <a:t> </a:t>
            </a:r>
            <a:r>
              <a:rPr lang="ru-RU" b="1" dirty="0" err="1"/>
              <a:t>рівновага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стан </a:t>
            </a:r>
            <a:r>
              <a:rPr lang="ru-RU" dirty="0" err="1"/>
              <a:t>геосистеми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вона </a:t>
            </a:r>
            <a:r>
              <a:rPr lang="ru-RU" dirty="0" err="1"/>
              <a:t>прямує</a:t>
            </a:r>
            <a:r>
              <a:rPr lang="ru-RU" dirty="0"/>
              <a:t> до </a:t>
            </a:r>
            <a:r>
              <a:rPr lang="ru-RU" dirty="0" err="1"/>
              <a:t>рівноважного</a:t>
            </a:r>
            <a:r>
              <a:rPr lang="ru-RU" dirty="0"/>
              <a:t> стану(як до </a:t>
            </a:r>
            <a:r>
              <a:rPr lang="ru-RU" dirty="0" err="1"/>
              <a:t>абсолюту</a:t>
            </a:r>
            <a:r>
              <a:rPr lang="ru-RU" dirty="0"/>
              <a:t>), але </a:t>
            </a:r>
            <a:r>
              <a:rPr lang="ru-RU" dirty="0" err="1"/>
              <a:t>жодного</a:t>
            </a:r>
            <a:r>
              <a:rPr lang="ru-RU" dirty="0"/>
              <a:t> разу </a:t>
            </a:r>
            <a:r>
              <a:rPr lang="ru-RU" dirty="0" err="1"/>
              <a:t>його</a:t>
            </a:r>
            <a:r>
              <a:rPr lang="ru-RU" dirty="0"/>
              <a:t> не </a:t>
            </a:r>
            <a:r>
              <a:rPr lang="ru-RU" dirty="0" err="1"/>
              <a:t>досягає</a:t>
            </a:r>
            <a:r>
              <a:rPr lang="ru-RU" dirty="0"/>
              <a:t> через </a:t>
            </a:r>
            <a:r>
              <a:rPr lang="ru-RU" dirty="0" err="1"/>
              <a:t>плинність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умов та </a:t>
            </a:r>
            <a:r>
              <a:rPr lang="ru-RU" dirty="0" err="1"/>
              <a:t>нестабільність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стану. </a:t>
            </a:r>
          </a:p>
          <a:p>
            <a:r>
              <a:rPr lang="ru-RU" b="1" dirty="0" err="1"/>
              <a:t>Стійка</a:t>
            </a:r>
            <a:r>
              <a:rPr lang="ru-RU" b="1" dirty="0"/>
              <a:t> </a:t>
            </a:r>
            <a:r>
              <a:rPr lang="ru-RU" b="1" dirty="0" err="1"/>
              <a:t>неврівноваженість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стан </a:t>
            </a:r>
            <a:r>
              <a:rPr lang="ru-RU" dirty="0" err="1"/>
              <a:t>геосистеми</a:t>
            </a:r>
            <a:r>
              <a:rPr lang="ru-RU" dirty="0"/>
              <a:t>, коли вона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, </a:t>
            </a:r>
            <a:r>
              <a:rPr lang="ru-RU" dirty="0" err="1"/>
              <a:t>використовуючи</a:t>
            </a:r>
            <a:r>
              <a:rPr lang="ru-RU" dirty="0"/>
              <a:t>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6550" b="6764"/>
          <a:stretch/>
        </p:blipFill>
        <p:spPr>
          <a:xfrm>
            <a:off x="683567" y="3994522"/>
            <a:ext cx="7920881" cy="22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39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Закони</a:t>
            </a:r>
            <a:r>
              <a:rPr lang="ru-RU" dirty="0" smtClean="0"/>
              <a:t>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ru-RU" dirty="0" err="1" smtClean="0"/>
              <a:t>геосистем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Так</a:t>
            </a:r>
            <a:r>
              <a:rPr lang="ru-RU" dirty="0"/>
              <a:t>, будь-яка система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саморозвитку</a:t>
            </a:r>
            <a:r>
              <a:rPr lang="ru-RU" dirty="0"/>
              <a:t> проходить </a:t>
            </a:r>
            <a:r>
              <a:rPr lang="ru-RU" dirty="0" err="1"/>
              <a:t>певну</a:t>
            </a: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smtClean="0"/>
              <a:t>фаз </a:t>
            </a:r>
            <a:r>
              <a:rPr lang="ru-RU" b="1" dirty="0" smtClean="0"/>
              <a:t>(закон </a:t>
            </a:r>
            <a:r>
              <a:rPr lang="ru-RU" b="1" dirty="0" err="1" smtClean="0"/>
              <a:t>послідовності</a:t>
            </a:r>
            <a:r>
              <a:rPr lang="ru-RU" b="1" dirty="0" smtClean="0"/>
              <a:t> фаз </a:t>
            </a:r>
            <a:r>
              <a:rPr lang="ru-RU" b="1" dirty="0" err="1"/>
              <a:t>розвитку</a:t>
            </a:r>
            <a:r>
              <a:rPr lang="ru-RU" dirty="0"/>
              <a:t>). </a:t>
            </a:r>
            <a:r>
              <a:rPr lang="ru-RU" dirty="0" err="1"/>
              <a:t>Фази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чергуватись</a:t>
            </a:r>
            <a:r>
              <a:rPr lang="ru-RU" dirty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певному</a:t>
            </a:r>
            <a:r>
              <a:rPr lang="ru-RU" dirty="0"/>
              <a:t> </a:t>
            </a:r>
            <a:r>
              <a:rPr lang="ru-RU" dirty="0" err="1"/>
              <a:t>еволюційно</a:t>
            </a:r>
            <a:r>
              <a:rPr lang="ru-RU" dirty="0"/>
              <a:t> </a:t>
            </a:r>
            <a:r>
              <a:rPr lang="ru-RU" dirty="0" err="1"/>
              <a:t>закріпленому</a:t>
            </a:r>
            <a:r>
              <a:rPr lang="ru-RU" dirty="0"/>
              <a:t> порядку(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долинних</a:t>
            </a:r>
            <a:r>
              <a:rPr lang="ru-RU" dirty="0"/>
              <a:t> </a:t>
            </a:r>
            <a:r>
              <a:rPr lang="ru-RU" dirty="0" err="1"/>
              <a:t>геосистем</a:t>
            </a:r>
            <a:r>
              <a:rPr lang="ru-RU" dirty="0"/>
              <a:t>.</a:t>
            </a:r>
          </a:p>
          <a:p>
            <a:r>
              <a:rPr lang="ru-RU" dirty="0" err="1"/>
              <a:t>Системи</a:t>
            </a:r>
            <a:r>
              <a:rPr lang="ru-RU" dirty="0"/>
              <a:t> одного </a:t>
            </a:r>
            <a:r>
              <a:rPr lang="ru-RU" dirty="0" err="1"/>
              <a:t>просторово</a:t>
            </a:r>
            <a:r>
              <a:rPr lang="ru-RU" dirty="0"/>
              <a:t>-часового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, як правило, несинхронно (</a:t>
            </a:r>
            <a:r>
              <a:rPr lang="ru-RU" b="1" dirty="0"/>
              <a:t>закон </a:t>
            </a:r>
            <a:r>
              <a:rPr lang="ru-RU" b="1" dirty="0" err="1"/>
              <a:t>метахронності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географічної</a:t>
            </a:r>
            <a:r>
              <a:rPr lang="ru-RU" b="1" dirty="0"/>
              <a:t> </a:t>
            </a:r>
            <a:r>
              <a:rPr lang="ru-RU" b="1" dirty="0" err="1"/>
              <a:t>оболонки</a:t>
            </a:r>
            <a:r>
              <a:rPr lang="ru-RU" dirty="0"/>
              <a:t>). Через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геосистеми</a:t>
            </a:r>
            <a:r>
              <a:rPr lang="ru-RU" dirty="0"/>
              <a:t> складно </a:t>
            </a:r>
            <a:r>
              <a:rPr lang="ru-RU" dirty="0" err="1"/>
              <a:t>взаємодіють</a:t>
            </a:r>
            <a:r>
              <a:rPr lang="ru-RU" dirty="0"/>
              <a:t> одна з одною, і </a:t>
            </a:r>
            <a:r>
              <a:rPr lang="ru-RU" dirty="0" err="1"/>
              <a:t>між</a:t>
            </a:r>
            <a:r>
              <a:rPr lang="ru-RU" dirty="0"/>
              <a:t> ними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функціональні</a:t>
            </a:r>
            <a:r>
              <a:rPr lang="ru-RU" dirty="0"/>
              <a:t> </a:t>
            </a:r>
            <a:r>
              <a:rPr lang="ru-RU" dirty="0" err="1"/>
              <a:t>стосунки</a:t>
            </a:r>
            <a:r>
              <a:rPr lang="ru-RU" dirty="0"/>
              <a:t>. </a:t>
            </a:r>
          </a:p>
          <a:p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конкурують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за </a:t>
            </a:r>
            <a:r>
              <a:rPr lang="ru-RU" dirty="0" err="1"/>
              <a:t>простір</a:t>
            </a:r>
            <a:r>
              <a:rPr lang="ru-RU" dirty="0"/>
              <a:t>, </a:t>
            </a:r>
            <a:r>
              <a:rPr lang="ru-RU" dirty="0" err="1"/>
              <a:t>енергію</a:t>
            </a:r>
            <a:r>
              <a:rPr lang="ru-RU" dirty="0"/>
              <a:t>, </a:t>
            </a:r>
            <a:r>
              <a:rPr lang="ru-RU" dirty="0" err="1"/>
              <a:t>речовину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суперництві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перемагає</a:t>
            </a:r>
            <a:r>
              <a:rPr lang="ru-RU" dirty="0"/>
              <a:t> та з систем,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найефективніше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надходженню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та </a:t>
            </a:r>
            <a:r>
              <a:rPr lang="ru-RU" dirty="0" err="1"/>
              <a:t>енергії</a:t>
            </a:r>
            <a:r>
              <a:rPr lang="ru-RU" dirty="0"/>
              <a:t> й </a:t>
            </a:r>
            <a:r>
              <a:rPr lang="ru-RU" dirty="0" err="1"/>
              <a:t>найефективніше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 smtClean="0"/>
              <a:t>переробляє</a:t>
            </a:r>
            <a:r>
              <a:rPr lang="ru-RU" dirty="0" smtClean="0"/>
              <a:t> (</a:t>
            </a:r>
            <a:r>
              <a:rPr lang="ru-RU" b="1" dirty="0"/>
              <a:t>закон </a:t>
            </a:r>
            <a:r>
              <a:rPr lang="ru-RU" b="1" dirty="0" err="1"/>
              <a:t>максимізації</a:t>
            </a:r>
            <a:r>
              <a:rPr lang="ru-RU" b="1" dirty="0"/>
              <a:t> </a:t>
            </a:r>
            <a:r>
              <a:rPr lang="ru-RU" b="1" dirty="0" err="1"/>
              <a:t>енергії</a:t>
            </a:r>
            <a:r>
              <a:rPr lang="ru-RU" b="1" dirty="0"/>
              <a:t> </a:t>
            </a:r>
            <a:r>
              <a:rPr lang="ru-RU" b="1" dirty="0" err="1"/>
              <a:t>Одума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519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732" y="332656"/>
            <a:ext cx="8229600" cy="835496"/>
          </a:xfrm>
        </p:spPr>
        <p:txBody>
          <a:bodyPr/>
          <a:lstStyle/>
          <a:p>
            <a:r>
              <a:rPr lang="ru-RU" dirty="0" err="1"/>
              <a:t>Стійкість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732" y="1340768"/>
            <a:ext cx="8229600" cy="4525963"/>
          </a:xfrm>
        </p:spPr>
        <p:txBody>
          <a:bodyPr/>
          <a:lstStyle/>
          <a:p>
            <a:r>
              <a:rPr lang="ru-RU" dirty="0" err="1"/>
              <a:t>Стійкість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геосистеми</a:t>
            </a:r>
            <a:r>
              <a:rPr lang="ru-RU" dirty="0"/>
              <a:t> </a:t>
            </a:r>
            <a:r>
              <a:rPr lang="ru-RU" dirty="0" err="1"/>
              <a:t>проявляється</a:t>
            </a:r>
            <a:r>
              <a:rPr lang="ru-RU" dirty="0"/>
              <a:t> в </a:t>
            </a:r>
            <a:r>
              <a:rPr lang="ru-RU" dirty="0" err="1"/>
              <a:t>багатьох</a:t>
            </a:r>
            <a:r>
              <a:rPr lang="ru-RU" dirty="0"/>
              <a:t> формах і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протистояти</a:t>
            </a:r>
            <a:r>
              <a:rPr lang="ru-RU" dirty="0"/>
              <a:t> 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/>
              <a:t>впливам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антропогенним</a:t>
            </a:r>
            <a:r>
              <a:rPr lang="ru-RU" dirty="0"/>
              <a:t>, </a:t>
            </a:r>
            <a:r>
              <a:rPr lang="ru-RU" dirty="0" err="1"/>
              <a:t>зберігати</a:t>
            </a:r>
            <a:r>
              <a:rPr lang="ru-RU" dirty="0"/>
              <a:t> при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 свою </a:t>
            </a:r>
            <a:r>
              <a:rPr lang="ru-RU" dirty="0" err="1"/>
              <a:t>цілісність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6300"/>
          <a:stretch/>
        </p:blipFill>
        <p:spPr>
          <a:xfrm>
            <a:off x="0" y="3603749"/>
            <a:ext cx="914400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02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002"/>
            <a:ext cx="9144000" cy="681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7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680" y="188640"/>
            <a:ext cx="8229600" cy="907504"/>
          </a:xfrm>
        </p:spPr>
        <p:txBody>
          <a:bodyPr/>
          <a:lstStyle/>
          <a:p>
            <a:r>
              <a:rPr lang="ru-RU" dirty="0" err="1" smtClean="0"/>
              <a:t>Стохастичність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680" y="1268760"/>
            <a:ext cx="8229600" cy="4525963"/>
          </a:xfrm>
        </p:spPr>
        <p:txBody>
          <a:bodyPr/>
          <a:lstStyle/>
          <a:p>
            <a:r>
              <a:rPr lang="ru-RU" dirty="0" err="1"/>
              <a:t>Стохастичними</a:t>
            </a:r>
            <a:r>
              <a:rPr lang="ru-RU" dirty="0"/>
              <a:t> </a:t>
            </a:r>
            <a:r>
              <a:rPr lang="ru-RU" dirty="0" err="1"/>
              <a:t>називаються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характеристиками </a:t>
            </a:r>
            <a:r>
              <a:rPr lang="ru-RU" dirty="0" err="1"/>
              <a:t>яких</a:t>
            </a:r>
            <a:r>
              <a:rPr lang="ru-RU" dirty="0"/>
              <a:t> та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 не </a:t>
            </a:r>
            <a:r>
              <a:rPr lang="ru-RU" dirty="0" err="1"/>
              <a:t>жорстко</a:t>
            </a:r>
            <a:r>
              <a:rPr lang="ru-RU" dirty="0"/>
              <a:t> </a:t>
            </a:r>
            <a:r>
              <a:rPr lang="ru-RU" dirty="0" err="1"/>
              <a:t>детерміновані</a:t>
            </a:r>
            <a:r>
              <a:rPr lang="ru-RU" dirty="0"/>
              <a:t> (</a:t>
            </a:r>
            <a:r>
              <a:rPr lang="ru-RU" dirty="0" err="1"/>
              <a:t>функціональні</a:t>
            </a:r>
            <a:r>
              <a:rPr lang="ru-RU" dirty="0"/>
              <a:t>), а </a:t>
            </a:r>
            <a:r>
              <a:rPr lang="ru-RU" dirty="0" err="1"/>
              <a:t>статистичні</a:t>
            </a:r>
            <a:r>
              <a:rPr lang="ru-RU" dirty="0"/>
              <a:t>, </a:t>
            </a:r>
            <a:r>
              <a:rPr lang="ru-RU" dirty="0" err="1"/>
              <a:t>імовірнісні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933056"/>
            <a:ext cx="3258543" cy="2268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612" y="3933056"/>
            <a:ext cx="3027586" cy="227069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3892898" y="5168479"/>
            <a:ext cx="180020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29015" y="4181119"/>
            <a:ext cx="1005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dirty="0" smtClean="0"/>
              <a:t>%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81356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768" y="0"/>
            <a:ext cx="914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8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032448"/>
          </a:xfrm>
        </p:spPr>
        <p:txBody>
          <a:bodyPr>
            <a:normAutofit/>
          </a:bodyPr>
          <a:lstStyle/>
          <a:p>
            <a:r>
              <a:rPr lang="uk-UA" dirty="0"/>
              <a:t>Термін „геосистема” ввів у 1963р. </a:t>
            </a:r>
            <a:r>
              <a:rPr lang="uk-UA" dirty="0" err="1"/>
              <a:t>В.Б.Сочава</a:t>
            </a:r>
            <a:r>
              <a:rPr lang="uk-UA" dirty="0"/>
              <a:t>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Під геосистемою він розумів „особливий клас керованих систем; земний простір усіх </a:t>
            </a:r>
            <a:r>
              <a:rPr lang="uk-UA" dirty="0" err="1" smtClean="0"/>
              <a:t>розмірностей</a:t>
            </a:r>
            <a:r>
              <a:rPr lang="uk-UA" dirty="0" smtClean="0"/>
              <a:t>, де окремі компоненти природи знаходяться в системному зв’язку один з одним і як певна цілісність взаємодіють з космічною сферою та людським суспільством.”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6300"/>
          <a:stretch/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4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2"/>
            <a:ext cx="9148994" cy="68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694" y="-11066"/>
            <a:ext cx="9170694" cy="68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1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28" y="4671419"/>
            <a:ext cx="6467872" cy="2166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Р.Чорлі</a:t>
            </a:r>
            <a:r>
              <a:rPr lang="ru-RU" dirty="0"/>
              <a:t> та </a:t>
            </a:r>
            <a:r>
              <a:rPr lang="ru-RU" dirty="0" err="1"/>
              <a:t>Б.Кеннеді</a:t>
            </a:r>
            <a:r>
              <a:rPr lang="ru-RU" dirty="0"/>
              <a:t> „</a:t>
            </a:r>
            <a:r>
              <a:rPr lang="ru-RU" dirty="0" err="1"/>
              <a:t>Фізична</a:t>
            </a:r>
            <a:r>
              <a:rPr lang="ru-RU" dirty="0"/>
              <a:t> </a:t>
            </a:r>
            <a:r>
              <a:rPr lang="ru-RU" dirty="0" err="1"/>
              <a:t>географія</a:t>
            </a:r>
            <a:r>
              <a:rPr lang="ru-RU" dirty="0"/>
              <a:t> : </a:t>
            </a:r>
            <a:r>
              <a:rPr lang="ru-RU" dirty="0" err="1"/>
              <a:t>системний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”(1971р.)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проголошено</a:t>
            </a:r>
            <a:r>
              <a:rPr lang="ru-RU" dirty="0"/>
              <a:t> </a:t>
            </a:r>
            <a:r>
              <a:rPr lang="ru-RU" dirty="0" err="1"/>
              <a:t>ідею</a:t>
            </a:r>
            <a:r>
              <a:rPr lang="ru-RU" dirty="0"/>
              <a:t> про </a:t>
            </a:r>
            <a:r>
              <a:rPr lang="ru-RU" dirty="0" err="1"/>
              <a:t>множинність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систем,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бути предметами </a:t>
            </a:r>
            <a:r>
              <a:rPr lang="ru-RU" dirty="0" err="1"/>
              <a:t>фізико-географічного</a:t>
            </a:r>
            <a:r>
              <a:rPr lang="ru-RU" dirty="0"/>
              <a:t> </a:t>
            </a:r>
            <a:r>
              <a:rPr lang="ru-RU" dirty="0" err="1"/>
              <a:t>аналізу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вони </a:t>
            </a:r>
            <a:r>
              <a:rPr lang="ru-RU" dirty="0" err="1"/>
              <a:t>відносять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r>
              <a:rPr lang="ru-RU" dirty="0" err="1" smtClean="0"/>
              <a:t>морфологічні</a:t>
            </a:r>
            <a:r>
              <a:rPr lang="ru-RU" dirty="0"/>
              <a:t>,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err="1" smtClean="0"/>
              <a:t>каскадні</a:t>
            </a:r>
            <a:r>
              <a:rPr lang="ru-RU" dirty="0"/>
              <a:t>,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/>
              <a:t>типу „</a:t>
            </a:r>
            <a:r>
              <a:rPr lang="ru-RU" dirty="0" err="1"/>
              <a:t>процес-відгук</a:t>
            </a:r>
            <a:r>
              <a:rPr lang="ru-RU" dirty="0"/>
              <a:t>”,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err="1" smtClean="0"/>
              <a:t>керовані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контрольовані</a:t>
            </a:r>
            <a:r>
              <a:rPr lang="ru-R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37722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М.О. </a:t>
            </a:r>
            <a:r>
              <a:rPr lang="ru-RU" dirty="0" err="1"/>
              <a:t>Гвоздецький</a:t>
            </a:r>
            <a:r>
              <a:rPr lang="ru-RU" dirty="0"/>
              <a:t> (173) та </a:t>
            </a:r>
            <a:r>
              <a:rPr lang="ru-RU" dirty="0" err="1"/>
              <a:t>К.МДьяконов</a:t>
            </a:r>
            <a:r>
              <a:rPr lang="ru-RU" dirty="0"/>
              <a:t> (1975) </a:t>
            </a:r>
            <a:r>
              <a:rPr lang="ru-RU" dirty="0" err="1"/>
              <a:t>запропонували</a:t>
            </a:r>
            <a:r>
              <a:rPr lang="ru-RU" dirty="0"/>
              <a:t> </a:t>
            </a:r>
            <a:r>
              <a:rPr lang="ru-RU" dirty="0" err="1"/>
              <a:t>вважати</a:t>
            </a:r>
            <a:r>
              <a:rPr lang="ru-RU" dirty="0"/>
              <a:t> за </a:t>
            </a:r>
            <a:r>
              <a:rPr lang="ru-RU" dirty="0" err="1"/>
              <a:t>геосистеми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в межах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діє</a:t>
            </a:r>
            <a:r>
              <a:rPr lang="ru-RU" dirty="0"/>
              <a:t> </a:t>
            </a:r>
            <a:r>
              <a:rPr lang="ru-RU" dirty="0" err="1"/>
              <a:t>односпрямований</a:t>
            </a:r>
            <a:r>
              <a:rPr lang="ru-RU" dirty="0"/>
              <a:t> </a:t>
            </a:r>
            <a:r>
              <a:rPr lang="ru-RU" dirty="0" err="1"/>
              <a:t>потік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488"/>
          <a:stretch/>
        </p:blipFill>
        <p:spPr>
          <a:xfrm>
            <a:off x="1763688" y="1926317"/>
            <a:ext cx="7380311" cy="49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8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Д.Л.Арманд</a:t>
            </a:r>
            <a:r>
              <a:rPr lang="ru-RU" dirty="0"/>
              <a:t>(1975) надавав </a:t>
            </a:r>
            <a:r>
              <a:rPr lang="ru-RU" dirty="0" err="1"/>
              <a:t>геосистемам</a:t>
            </a:r>
            <a:r>
              <a:rPr lang="ru-RU" dirty="0"/>
              <a:t> </a:t>
            </a:r>
            <a:r>
              <a:rPr lang="ru-RU" dirty="0" err="1"/>
              <a:t>функціонального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і </a:t>
            </a:r>
            <a:r>
              <a:rPr lang="ru-RU" dirty="0" err="1"/>
              <a:t>розумів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ними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пов’язують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регіони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геокомпоненти</a:t>
            </a:r>
            <a:r>
              <a:rPr lang="ru-RU" dirty="0"/>
              <a:t>. Як </a:t>
            </a:r>
            <a:r>
              <a:rPr lang="ru-RU" dirty="0" err="1"/>
              <a:t>геосистеми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розглядав</a:t>
            </a:r>
            <a:r>
              <a:rPr lang="ru-RU" dirty="0"/>
              <a:t> </a:t>
            </a:r>
            <a:r>
              <a:rPr lang="ru-RU" dirty="0" err="1"/>
              <a:t>атмосферну</a:t>
            </a:r>
            <a:r>
              <a:rPr lang="ru-RU" dirty="0"/>
              <a:t> </a:t>
            </a:r>
            <a:r>
              <a:rPr lang="ru-RU" dirty="0" err="1"/>
              <a:t>циркуляцію</a:t>
            </a:r>
            <a:r>
              <a:rPr lang="ru-RU" dirty="0"/>
              <a:t>, </a:t>
            </a:r>
            <a:r>
              <a:rPr lang="ru-RU" dirty="0" err="1"/>
              <a:t>кругообіги</a:t>
            </a:r>
            <a:r>
              <a:rPr lang="ru-RU" dirty="0"/>
              <a:t> води, </a:t>
            </a:r>
            <a:r>
              <a:rPr lang="ru-RU" dirty="0" err="1"/>
              <a:t>органічної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837367"/>
            <a:ext cx="4987255" cy="37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1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996952"/>
            <a:ext cx="5572125" cy="35337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124744"/>
            <a:ext cx="4151729" cy="2769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78259"/>
            <a:ext cx="615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Керован</a:t>
            </a:r>
            <a:r>
              <a:rPr lang="uk-UA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і (контрольовані) геосистеми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0451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296</TotalTime>
  <Words>763</Words>
  <Application>Microsoft Office PowerPoint</Application>
  <PresentationFormat>Экран (4:3)</PresentationFormat>
  <Paragraphs>66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Century Gothic</vt:lpstr>
      <vt:lpstr>Courier New</vt:lpstr>
      <vt:lpstr>Palatino Linotype</vt:lpstr>
      <vt:lpstr>Исполнительная</vt:lpstr>
      <vt:lpstr>Геосистема як предмет ландшафтної екології</vt:lpstr>
      <vt:lpstr>Геосистема?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Територіальність-просторовість </vt:lpstr>
      <vt:lpstr>Виділяється шість класів просторового геосистемного аналізу: </vt:lpstr>
      <vt:lpstr>Поліструктурність</vt:lpstr>
      <vt:lpstr>Презентация PowerPoint</vt:lpstr>
      <vt:lpstr>Складність </vt:lpstr>
      <vt:lpstr>Презентация PowerPoint</vt:lpstr>
      <vt:lpstr>Цілісність </vt:lpstr>
      <vt:lpstr>Презентация PowerPoint</vt:lpstr>
      <vt:lpstr>Відкритість </vt:lpstr>
      <vt:lpstr>Динамічність</vt:lpstr>
      <vt:lpstr>Презентация PowerPoint</vt:lpstr>
      <vt:lpstr>Презентация PowerPoint</vt:lpstr>
      <vt:lpstr>Закони функціонування геосистем</vt:lpstr>
      <vt:lpstr>Стійкість</vt:lpstr>
      <vt:lpstr>Презентация PowerPoint</vt:lpstr>
      <vt:lpstr>Стохастичність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Ландшафтна екологія як наука</dc:title>
  <dc:creator>night queen</dc:creator>
  <cp:lastModifiedBy>night queen</cp:lastModifiedBy>
  <cp:revision>20</cp:revision>
  <dcterms:created xsi:type="dcterms:W3CDTF">2020-02-06T18:35:18Z</dcterms:created>
  <dcterms:modified xsi:type="dcterms:W3CDTF">2020-02-11T17:10:28Z</dcterms:modified>
</cp:coreProperties>
</file>