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73" r:id="rId2"/>
    <p:sldId id="274" r:id="rId3"/>
    <p:sldId id="272" r:id="rId4"/>
    <p:sldId id="277" r:id="rId5"/>
    <p:sldId id="278" r:id="rId6"/>
    <p:sldId id="264" r:id="rId7"/>
    <p:sldId id="256" r:id="rId8"/>
    <p:sldId id="257" r:id="rId9"/>
    <p:sldId id="258" r:id="rId10"/>
    <p:sldId id="259" r:id="rId11"/>
    <p:sldId id="260" r:id="rId12"/>
    <p:sldId id="261" r:id="rId13"/>
    <p:sldId id="271" r:id="rId14"/>
    <p:sldId id="269" r:id="rId15"/>
    <p:sldId id="270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0B0D1CA7-9FA0-4B2A-8529-6ECD642562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3087D5B8-3FB1-4C71-BFC0-7EEE37BA7A0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51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1CA7-9FA0-4B2A-8529-6ECD642562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5B8-3FB1-4C71-BFC0-7EEE37BA7A0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4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B0D1CA7-9FA0-4B2A-8529-6ECD642562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087D5B8-3FB1-4C71-BFC0-7EEE37BA7A0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623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B0D1CA7-9FA0-4B2A-8529-6ECD642562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087D5B8-3FB1-4C71-BFC0-7EEE37BA7A0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3156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B0D1CA7-9FA0-4B2A-8529-6ECD642562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087D5B8-3FB1-4C71-BFC0-7EEE37BA7A0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624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1CA7-9FA0-4B2A-8529-6ECD642562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5B8-3FB1-4C71-BFC0-7EEE37BA7A0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814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1CA7-9FA0-4B2A-8529-6ECD642562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5B8-3FB1-4C71-BFC0-7EEE37BA7A0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312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1CA7-9FA0-4B2A-8529-6ECD642562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5B8-3FB1-4C71-BFC0-7EEE37BA7A0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73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B0D1CA7-9FA0-4B2A-8529-6ECD642562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087D5B8-3FB1-4C71-BFC0-7EEE37BA7A0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9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1CA7-9FA0-4B2A-8529-6ECD642562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5B8-3FB1-4C71-BFC0-7EEE37BA7A0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B0D1CA7-9FA0-4B2A-8529-6ECD642562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3087D5B8-3FB1-4C71-BFC0-7EEE37BA7A0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75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1CA7-9FA0-4B2A-8529-6ECD642562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5B8-3FB1-4C71-BFC0-7EEE37BA7A0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82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1CA7-9FA0-4B2A-8529-6ECD642562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5B8-3FB1-4C71-BFC0-7EEE37BA7A0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29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1CA7-9FA0-4B2A-8529-6ECD642562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5B8-3FB1-4C71-BFC0-7EEE37BA7A0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67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1CA7-9FA0-4B2A-8529-6ECD642562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5B8-3FB1-4C71-BFC0-7EEE37BA7A0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03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1CA7-9FA0-4B2A-8529-6ECD642562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5B8-3FB1-4C71-BFC0-7EEE37BA7A0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5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1CA7-9FA0-4B2A-8529-6ECD642562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D5B8-3FB1-4C71-BFC0-7EEE37BA7A0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98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D1CA7-9FA0-4B2A-8529-6ECD642562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7D5B8-3FB1-4C71-BFC0-7EEE37BA7A0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11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0" y="2403159"/>
            <a:ext cx="9144000" cy="1607126"/>
          </a:xfrm>
          <a:prstGeom prst="ribbon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Суть </a:t>
            </a:r>
            <a:r>
              <a:rPr lang="uk-UA" sz="2400" b="1" i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конфлікту і причини його виникнення</a:t>
            </a:r>
            <a:endParaRPr lang="uk-UA" sz="24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http://cabinet.minecraft.dp.ua/donat/images/0_6f438_62e1010c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8313">
            <a:off x="5730098" y="776868"/>
            <a:ext cx="3202620" cy="240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i.allday2.com/c1/a1/fa/thumbs/1363935252_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338" y="3445565"/>
            <a:ext cx="1048990" cy="241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i.allday2.com/39/b4/3f/thumbs/1363935362_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4" y="4651513"/>
            <a:ext cx="1472392" cy="19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6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81" y="2767672"/>
            <a:ext cx="8659092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800" b="1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Міжособистісний </a:t>
            </a:r>
            <a:r>
              <a:rPr lang="uk-UA" sz="2800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невміння ладнати один з одним через відмінності у характерах, поглядах, манері поведінки;</a:t>
            </a:r>
            <a:endParaRPr lang="ru-RU" sz="28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Gold Man(Золотые человечки, фигурк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9" y="658812"/>
            <a:ext cx="2041973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old Man(Золотые человечки, фигурки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129" y="4917138"/>
            <a:ext cx="1993508" cy="150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07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236" y="2459462"/>
            <a:ext cx="846512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400" b="1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 між індивідом і групою</a:t>
            </a:r>
            <a:r>
              <a:rPr lang="uk-UA" sz="2400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відступ від прийнятих у групі норм поведінки у спілкуванні (наприклад, конфлікт між групою і керівником);</a:t>
            </a:r>
            <a:endParaRPr lang="ru-RU" sz="24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Gold Man(Золотые человечки, фигурк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4" y="443145"/>
            <a:ext cx="2676525" cy="201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old Man(Золотые человечки, фигурки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952" y="4649788"/>
            <a:ext cx="2030412" cy="203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old Man(Золотые человечки, фигурки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6" y="4765675"/>
            <a:ext cx="2387570" cy="179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48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209" y="3009900"/>
            <a:ext cx="8582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Міжгруповий</a:t>
            </a:r>
            <a:r>
              <a:rPr lang="uk-UA" sz="2400" b="1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конфлікт</a:t>
            </a:r>
            <a:r>
              <a:rPr lang="uk-UA" sz="2400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організація складається з безлічі формальних і неформальних груп, між якими можуть виникати конфлікти.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6148" name="Picture 4" descr="Gold Man(Золотые человечки, фигурк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145" y="5350684"/>
            <a:ext cx="1762125" cy="132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old Man(Золотые человечки, фигурки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442612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Gold Man(Золотые человечки, фигурки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9" y="1408114"/>
            <a:ext cx="1333501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Gold Man(Золотые человечки, фигурки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928" y="470698"/>
            <a:ext cx="1338262" cy="133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94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9201" y="180108"/>
            <a:ext cx="6664036" cy="7204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53591" y="278716"/>
            <a:ext cx="6155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>
                <a:solidFill>
                  <a:srgbClr val="002060"/>
                </a:solidFill>
              </a:rPr>
              <a:t>Наслідки конфлікту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9932" y="1738281"/>
            <a:ext cx="3463637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/>
              <a:t>Позитивні</a:t>
            </a:r>
            <a:r>
              <a:rPr lang="en-US" sz="2800" b="1" i="1"/>
              <a:t> </a:t>
            </a:r>
            <a:endParaRPr lang="ru-RU" sz="2800">
              <a:effectLst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0761" y="1738281"/>
            <a:ext cx="3463637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/>
              <a:t>Негативні</a:t>
            </a:r>
            <a:endParaRPr lang="ru-RU" sz="2800">
              <a:effectLst/>
            </a:endParaRPr>
          </a:p>
        </p:txBody>
      </p:sp>
      <p:grpSp>
        <p:nvGrpSpPr>
          <p:cNvPr id="7" name="Diagram group"/>
          <p:cNvGrpSpPr/>
          <p:nvPr/>
        </p:nvGrpSpPr>
        <p:grpSpPr>
          <a:xfrm>
            <a:off x="4717471" y="2878050"/>
            <a:ext cx="4232566" cy="3799842"/>
            <a:chOff x="709377" y="1173381"/>
            <a:chExt cx="3259052" cy="5258267"/>
          </a:xfrm>
          <a:solidFill>
            <a:srgbClr val="92D050"/>
          </a:solidFill>
          <a:scene3d>
            <a:camera prst="orthographicFront" zoom="91000">
              <a:rot lat="0" lon="0" rev="0"/>
            </a:camera>
            <a:lightRig rig="contrasting" dir="t">
              <a:rot lat="0" lon="0" rev="7800000"/>
            </a:lightRig>
          </a:scene3d>
        </p:grpSpPr>
        <p:grpSp>
          <p:nvGrpSpPr>
            <p:cNvPr id="8" name="Группа 7"/>
            <p:cNvGrpSpPr/>
            <p:nvPr/>
          </p:nvGrpSpPr>
          <p:grpSpPr>
            <a:xfrm>
              <a:off x="709377" y="1173381"/>
              <a:ext cx="3259052" cy="5258267"/>
              <a:chOff x="709377" y="1173381"/>
              <a:chExt cx="3259052" cy="5258267"/>
            </a:xfrm>
            <a:grpFill/>
          </p:grpSpPr>
          <p:sp>
            <p:nvSpPr>
              <p:cNvPr id="9" name="Прямоугольник 8"/>
              <p:cNvSpPr/>
              <p:nvPr/>
            </p:nvSpPr>
            <p:spPr>
              <a:xfrm>
                <a:off x="709377" y="1173381"/>
                <a:ext cx="3259052" cy="5258267"/>
              </a:xfrm>
              <a:prstGeom prst="rect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0" name="Прямоугольник 9"/>
              <p:cNvSpPr/>
              <p:nvPr/>
            </p:nvSpPr>
            <p:spPr>
              <a:xfrm>
                <a:off x="927606" y="1246735"/>
                <a:ext cx="2794996" cy="4453038"/>
              </a:xfrm>
              <a:prstGeom prst="rect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70688" tIns="577046" rIns="170688" bIns="170688" numCol="1" spcCol="1270" anchor="t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000" b="1" i="1" kern="1200" dirty="0">
                    <a:solidFill>
                      <a:srgbClr val="002060"/>
                    </a:solidFill>
                  </a:rPr>
                  <a:t>Обмеження</a:t>
                </a:r>
                <a:r>
                  <a:rPr lang="ru-RU" sz="2000" b="1" i="1" kern="1200" dirty="0">
                    <a:solidFill>
                      <a:srgbClr val="002060"/>
                    </a:solidFill>
                  </a:rPr>
                  <a:t> </a:t>
                </a:r>
                <a:r>
                  <a:rPr lang="uk-UA" sz="2000" b="1" i="1" kern="1200" dirty="0">
                    <a:solidFill>
                      <a:srgbClr val="002060"/>
                    </a:solidFill>
                  </a:rPr>
                  <a:t>спілкування;</a:t>
                </a: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000" b="1" i="1" kern="1200" dirty="0">
                    <a:solidFill>
                      <a:srgbClr val="002060"/>
                    </a:solidFill>
                  </a:rPr>
                  <a:t>Соціальна пасивність;</a:t>
                </a: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000" b="1" i="1" kern="1200" dirty="0">
                    <a:solidFill>
                      <a:srgbClr val="002060"/>
                    </a:solidFill>
                  </a:rPr>
                  <a:t>Зниження якості діяльності</a:t>
                </a:r>
                <a:r>
                  <a:rPr lang="ru-RU" sz="2000" b="1" i="1" kern="1200" dirty="0">
                    <a:solidFill>
                      <a:srgbClr val="002060"/>
                    </a:solidFill>
                  </a:rPr>
                  <a:t>;</a:t>
                </a: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000" b="1" i="1" kern="1200" dirty="0">
                    <a:solidFill>
                      <a:srgbClr val="002060"/>
                    </a:solidFill>
                  </a:rPr>
                  <a:t>Депресія, загроза </a:t>
                </a:r>
                <a:r>
                  <a:rPr lang="ru-RU" sz="2000" b="1" i="1" dirty="0">
                    <a:solidFill>
                      <a:srgbClr val="002060"/>
                    </a:solidFill>
                  </a:rPr>
                  <a:t>для зд</a:t>
                </a:r>
                <a:r>
                  <a:rPr lang="ru-RU" sz="2000" b="1" i="1" kern="1200" dirty="0">
                    <a:solidFill>
                      <a:srgbClr val="002060"/>
                    </a:solidFill>
                  </a:rPr>
                  <a:t>оров</a:t>
                </a:r>
                <a:r>
                  <a:rPr lang="en-US" sz="2000" b="1" i="1" kern="1200" dirty="0">
                    <a:solidFill>
                      <a:srgbClr val="002060"/>
                    </a:solidFill>
                  </a:rPr>
                  <a:t>’</a:t>
                </a:r>
                <a:r>
                  <a:rPr lang="ru-RU" sz="2000" b="1" i="1" kern="1200" dirty="0">
                    <a:solidFill>
                      <a:srgbClr val="002060"/>
                    </a:solidFill>
                  </a:rPr>
                  <a:t>я;</a:t>
                </a: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000" b="1" i="1" kern="1200" dirty="0">
                    <a:solidFill>
                      <a:srgbClr val="002060"/>
                    </a:solidFill>
                  </a:rPr>
                  <a:t>Відчуття насилля, тиску;</a:t>
                </a: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000" b="1" i="1" kern="1200" dirty="0">
                    <a:solidFill>
                      <a:srgbClr val="002060"/>
                    </a:solidFill>
                  </a:rPr>
                  <a:t>Зниження самооцінки</a:t>
                </a:r>
                <a:r>
                  <a:rPr lang="ru-RU" sz="2000" b="1" i="1" kern="1200" dirty="0">
                    <a:solidFill>
                      <a:srgbClr val="002060"/>
                    </a:solidFill>
                  </a:rPr>
                  <a:t>.</a:t>
                </a:r>
                <a:r>
                  <a:rPr lang="en-US" sz="2000" b="1" i="1" kern="1200" dirty="0">
                    <a:solidFill>
                      <a:srgbClr val="002060"/>
                    </a:solidFill>
                  </a:rPr>
                  <a:t> </a:t>
                </a:r>
                <a:endParaRPr lang="ru-RU" sz="2000" b="1" i="1" kern="1200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6" name="Diagram group"/>
          <p:cNvGrpSpPr/>
          <p:nvPr/>
        </p:nvGrpSpPr>
        <p:grpSpPr>
          <a:xfrm>
            <a:off x="138544" y="2846645"/>
            <a:ext cx="4246415" cy="3748119"/>
            <a:chOff x="570694" y="1129922"/>
            <a:chExt cx="3269716" cy="5186692"/>
          </a:xfrm>
          <a:solidFill>
            <a:srgbClr val="92D050"/>
          </a:solidFill>
          <a:scene3d>
            <a:camera prst="orthographicFront" zoom="91000">
              <a:rot lat="0" lon="0" rev="0"/>
            </a:camera>
            <a:lightRig rig="contrasting" dir="t">
              <a:rot lat="0" lon="0" rev="7800000"/>
            </a:lightRig>
          </a:scene3d>
        </p:grpSpPr>
        <p:grpSp>
          <p:nvGrpSpPr>
            <p:cNvPr id="17" name="Группа 16"/>
            <p:cNvGrpSpPr/>
            <p:nvPr/>
          </p:nvGrpSpPr>
          <p:grpSpPr>
            <a:xfrm>
              <a:off x="570694" y="1129922"/>
              <a:ext cx="3269716" cy="5186692"/>
              <a:chOff x="570694" y="1129922"/>
              <a:chExt cx="3269716" cy="5186692"/>
            </a:xfrm>
            <a:grpFill/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70694" y="1129922"/>
                <a:ext cx="3269716" cy="5186692"/>
              </a:xfrm>
              <a:prstGeom prst="rect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9" name="Прямоугольник 18"/>
              <p:cNvSpPr/>
              <p:nvPr/>
            </p:nvSpPr>
            <p:spPr>
              <a:xfrm>
                <a:off x="917402" y="1173381"/>
                <a:ext cx="2794996" cy="4453038"/>
              </a:xfrm>
              <a:prstGeom prst="rect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70688" tIns="577046" rIns="170688" bIns="170688" numCol="1" spcCol="1270" anchor="t" anchorCtr="0">
                <a:noAutofit/>
              </a:bodyPr>
              <a:lstStyle/>
              <a:p>
                <a:pPr marL="228600" lvl="1" indent="-228600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000" b="1" i="1" dirty="0">
                    <a:solidFill>
                      <a:srgbClr val="002060"/>
                    </a:solidFill>
                  </a:rPr>
                  <a:t>Пізнання один одного;</a:t>
                </a:r>
              </a:p>
              <a:p>
                <a:pPr marL="228600" lvl="1" indent="-228600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000" b="1" i="1" dirty="0">
                    <a:solidFill>
                      <a:srgbClr val="002060"/>
                    </a:solidFill>
                  </a:rPr>
                  <a:t>Соціальна активність;</a:t>
                </a:r>
              </a:p>
              <a:p>
                <a:pPr marL="228600" lvl="1" indent="-228600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000" b="1" i="1" dirty="0">
                    <a:solidFill>
                      <a:srgbClr val="002060"/>
                    </a:solidFill>
                  </a:rPr>
                  <a:t>Підвищення якості діяльності;</a:t>
                </a:r>
              </a:p>
              <a:p>
                <a:pPr marL="228600" lvl="1" indent="-228600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000" b="1" i="1" dirty="0">
                    <a:solidFill>
                      <a:srgbClr val="002060"/>
                    </a:solidFill>
                  </a:rPr>
                  <a:t>Розвиток особистості;</a:t>
                </a:r>
              </a:p>
              <a:p>
                <a:pPr marL="228600" lvl="1" indent="-228600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000" b="1" i="1" dirty="0">
                    <a:solidFill>
                      <a:srgbClr val="002060"/>
                    </a:solidFill>
                  </a:rPr>
                  <a:t>Ослаблення психічної напруги;</a:t>
                </a:r>
              </a:p>
              <a:p>
                <a:pPr marL="228600" lvl="1" indent="-228600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000" b="1" i="1" dirty="0">
                    <a:solidFill>
                      <a:srgbClr val="002060"/>
                    </a:solidFill>
                  </a:rPr>
                  <a:t>Підвищення авторитету, самооцінки.</a:t>
                </a: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2000" b="1" i="1" kern="1200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20" name="Выгнутая вправо стрелка 19"/>
          <p:cNvSpPr/>
          <p:nvPr/>
        </p:nvSpPr>
        <p:spPr>
          <a:xfrm>
            <a:off x="7898411" y="571103"/>
            <a:ext cx="731520" cy="1091458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495997" y="571103"/>
            <a:ext cx="736998" cy="1091458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1777118" y="2423601"/>
            <a:ext cx="484632" cy="52647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6560263" y="2423601"/>
            <a:ext cx="484632" cy="52647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8" descr="http://i.allday2.com/c1/a1/fa/thumbs/1363935252_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530" y="1506821"/>
            <a:ext cx="861391" cy="207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://i.allday2.com/39/b4/3f/thumbs/1363935362_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5042" y="1859654"/>
            <a:ext cx="1046920" cy="163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7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08364" y="180109"/>
            <a:ext cx="7509163" cy="6511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Алгоритм </a:t>
            </a:r>
            <a:r>
              <a:rPr lang="ru-RU" sz="2800" b="1" i="1" dirty="0" err="1">
                <a:solidFill>
                  <a:srgbClr val="C00000"/>
                </a:solidFill>
              </a:rPr>
              <a:t>дії</a:t>
            </a:r>
            <a:r>
              <a:rPr lang="ru-RU" sz="2800" b="1" i="1" dirty="0">
                <a:solidFill>
                  <a:srgbClr val="C00000"/>
                </a:solidFill>
              </a:rPr>
              <a:t> в </a:t>
            </a:r>
            <a:r>
              <a:rPr lang="ru-RU" sz="2800" b="1" i="1" dirty="0" err="1">
                <a:solidFill>
                  <a:srgbClr val="C00000"/>
                </a:solidFill>
              </a:rPr>
              <a:t>конфліктній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</a:rPr>
              <a:t>ситуації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0835" y="976746"/>
            <a:ext cx="4752110" cy="117070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uk-UA" altLang="ru-RU" sz="2400" b="1" i="1" dirty="0">
                <a:solidFill>
                  <a:srgbClr val="C00000"/>
                </a:solidFill>
              </a:rPr>
              <a:t>Виділіть суть проблеми </a:t>
            </a:r>
          </a:p>
          <a:p>
            <a:pPr algn="ctr"/>
            <a:r>
              <a:rPr lang="uk-UA" altLang="ru-RU" i="1" dirty="0">
                <a:solidFill>
                  <a:srgbClr val="002060"/>
                </a:solidFill>
              </a:rPr>
              <a:t>(в чому проблема?)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10144" y="2299857"/>
            <a:ext cx="4849092" cy="128154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b="1" i="1" dirty="0">
                <a:solidFill>
                  <a:srgbClr val="C00000"/>
                </a:solidFill>
              </a:rPr>
              <a:t>2. </a:t>
            </a:r>
            <a:r>
              <a:rPr lang="uk-UA" altLang="ru-RU" sz="2400" b="1" i="1" dirty="0">
                <a:solidFill>
                  <a:srgbClr val="C00000"/>
                </a:solidFill>
              </a:rPr>
              <a:t>Поставте себе на місце іншого учасника конфлікту </a:t>
            </a:r>
          </a:p>
          <a:p>
            <a:pPr algn="ctr"/>
            <a:r>
              <a:rPr lang="uk-UA" altLang="ru-RU" sz="2400" i="1" dirty="0">
                <a:solidFill>
                  <a:srgbClr val="002060"/>
                </a:solidFill>
              </a:rPr>
              <a:t>(</a:t>
            </a:r>
            <a:r>
              <a:rPr lang="uk-UA" altLang="ru-RU" i="1" dirty="0">
                <a:solidFill>
                  <a:srgbClr val="002060"/>
                </a:solidFill>
              </a:rPr>
              <a:t>що б ти зробив в даній ситуації?)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13363" y="3719952"/>
            <a:ext cx="4752110" cy="131618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b="1" i="1" dirty="0">
                <a:solidFill>
                  <a:srgbClr val="C00000"/>
                </a:solidFill>
              </a:rPr>
              <a:t>3. </a:t>
            </a:r>
            <a:r>
              <a:rPr lang="ru-RU" altLang="ru-RU" sz="2400" b="1" i="1" dirty="0" err="1">
                <a:solidFill>
                  <a:srgbClr val="C00000"/>
                </a:solidFill>
              </a:rPr>
              <a:t>Подивіться</a:t>
            </a:r>
            <a:r>
              <a:rPr lang="ru-RU" altLang="ru-RU" sz="2400" b="1" i="1" dirty="0">
                <a:solidFill>
                  <a:srgbClr val="C00000"/>
                </a:solidFill>
              </a:rPr>
              <a:t> на </a:t>
            </a:r>
            <a:r>
              <a:rPr lang="ru-RU" altLang="ru-RU" sz="2400" b="1" i="1" dirty="0" err="1">
                <a:solidFill>
                  <a:srgbClr val="C00000"/>
                </a:solidFill>
              </a:rPr>
              <a:t>неї</a:t>
            </a:r>
            <a:r>
              <a:rPr lang="ru-RU" altLang="ru-RU" sz="2400" b="1" i="1" dirty="0">
                <a:solidFill>
                  <a:srgbClr val="C00000"/>
                </a:solidFill>
              </a:rPr>
              <a:t> з боку</a:t>
            </a:r>
            <a:r>
              <a:rPr lang="uk-UA" altLang="ru-RU" sz="2400" b="1" i="1" dirty="0">
                <a:solidFill>
                  <a:srgbClr val="C00000"/>
                </a:solidFill>
              </a:rPr>
              <a:t>.</a:t>
            </a:r>
            <a:endParaRPr lang="ru-RU" alt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34691" y="5174685"/>
            <a:ext cx="4918363" cy="11429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ru-RU" sz="2400" b="1" i="1" dirty="0">
                <a:solidFill>
                  <a:srgbClr val="C00000"/>
                </a:solidFill>
              </a:rPr>
              <a:t>4. Знайдіть конструктивне рішення проблеми </a:t>
            </a:r>
          </a:p>
          <a:p>
            <a:pPr algn="ctr"/>
            <a:r>
              <a:rPr lang="ru-RU" altLang="ru-RU" sz="1600" i="1" dirty="0">
                <a:solidFill>
                  <a:srgbClr val="002060"/>
                </a:solidFill>
              </a:rPr>
              <a:t>(</a:t>
            </a:r>
            <a:r>
              <a:rPr lang="ru-RU" altLang="ru-RU" sz="1600" i="1" dirty="0" err="1">
                <a:solidFill>
                  <a:srgbClr val="002060"/>
                </a:solidFill>
              </a:rPr>
              <a:t>що</a:t>
            </a:r>
            <a:r>
              <a:rPr lang="ru-RU" altLang="ru-RU" sz="1600" i="1" dirty="0">
                <a:solidFill>
                  <a:srgbClr val="002060"/>
                </a:solidFill>
              </a:rPr>
              <a:t> буде </a:t>
            </a:r>
            <a:r>
              <a:rPr lang="ru-RU" altLang="ru-RU" sz="1600" i="1" dirty="0" err="1">
                <a:solidFill>
                  <a:srgbClr val="002060"/>
                </a:solidFill>
              </a:rPr>
              <a:t>оптимальним</a:t>
            </a:r>
            <a:r>
              <a:rPr lang="ru-RU" altLang="ru-RU" sz="1600" i="1" dirty="0">
                <a:solidFill>
                  <a:srgbClr val="002060"/>
                </a:solidFill>
              </a:rPr>
              <a:t> для тебе й для </a:t>
            </a:r>
            <a:r>
              <a:rPr lang="ru-RU" altLang="ru-RU" sz="1600" i="1" dirty="0" err="1">
                <a:solidFill>
                  <a:srgbClr val="002060"/>
                </a:solidFill>
              </a:rPr>
              <a:t>іншого</a:t>
            </a:r>
            <a:r>
              <a:rPr lang="ru-RU" altLang="ru-RU" sz="1600" i="1" dirty="0">
                <a:solidFill>
                  <a:srgbClr val="002060"/>
                </a:solidFill>
              </a:rPr>
              <a:t>?)</a:t>
            </a:r>
            <a:endParaRPr lang="ru-RU" sz="1600" i="1" dirty="0">
              <a:solidFill>
                <a:srgbClr val="002060"/>
              </a:solidFill>
            </a:endParaRPr>
          </a:p>
        </p:txBody>
      </p:sp>
      <p:pic>
        <p:nvPicPr>
          <p:cNvPr id="11" name="Picture 4" descr="Gold Man(Золотые человечки, фигурк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5" y="4585421"/>
            <a:ext cx="2446575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img-fotki.yandex.ru/get/6110/36014149.b3/0_6f468_50cdfd09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107" y="1258957"/>
            <a:ext cx="1853645" cy="185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78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iagram group"/>
          <p:cNvGrpSpPr/>
          <p:nvPr/>
        </p:nvGrpSpPr>
        <p:grpSpPr>
          <a:xfrm>
            <a:off x="199376" y="3297380"/>
            <a:ext cx="4234080" cy="3283527"/>
            <a:chOff x="702921" y="1137999"/>
            <a:chExt cx="3231139" cy="5033602"/>
          </a:xfrm>
          <a:scene3d>
            <a:camera prst="orthographicFront" zoom="95000">
              <a:rot lat="0" lon="0" rev="0"/>
            </a:camera>
            <a:lightRig rig="contrasting" dir="t">
              <a:rot lat="0" lon="0" rev="7800000"/>
            </a:lightRig>
          </a:scene3d>
        </p:grpSpPr>
        <p:grpSp>
          <p:nvGrpSpPr>
            <p:cNvPr id="4" name="Группа 3"/>
            <p:cNvGrpSpPr/>
            <p:nvPr/>
          </p:nvGrpSpPr>
          <p:grpSpPr>
            <a:xfrm>
              <a:off x="702921" y="1137999"/>
              <a:ext cx="3231139" cy="5033602"/>
              <a:chOff x="702921" y="1137999"/>
              <a:chExt cx="3231139" cy="5033602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702921" y="1137999"/>
                <a:ext cx="3231139" cy="5033602"/>
              </a:xfrm>
              <a:prstGeom prst="rect">
                <a:avLst/>
              </a:prstGeom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Прямоугольник 5"/>
              <p:cNvSpPr/>
              <p:nvPr/>
            </p:nvSpPr>
            <p:spPr>
              <a:xfrm>
                <a:off x="702921" y="1137999"/>
                <a:ext cx="3231139" cy="5033602"/>
              </a:xfrm>
              <a:prstGeom prst="rect">
                <a:avLst/>
              </a:prstGeom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0688" tIns="572104" rIns="170688" bIns="170688" numCol="1" spcCol="1270" anchor="t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400" b="1" i="1" kern="1200" dirty="0">
                    <a:solidFill>
                      <a:schemeClr val="bg1"/>
                    </a:solidFill>
                    <a:ea typeface="Batang" pitchFamily="18" charset="-127"/>
                  </a:rPr>
                  <a:t>Загрози,насильство; </a:t>
                </a:r>
                <a:endParaRPr lang="uk-UA" sz="2400" b="1" i="1" kern="1200" dirty="0">
                  <a:solidFill>
                    <a:schemeClr val="bg1"/>
                  </a:solidFill>
                </a:endParaRP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400" b="1" i="1" kern="1200" dirty="0">
                    <a:solidFill>
                      <a:schemeClr val="bg1"/>
                    </a:solidFill>
                    <a:ea typeface="Batang" pitchFamily="18" charset="-127"/>
                  </a:rPr>
                  <a:t>Грубість,приниження; </a:t>
                </a: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400" b="1" i="1" kern="1200" dirty="0">
                    <a:solidFill>
                      <a:schemeClr val="bg1"/>
                    </a:solidFill>
                    <a:ea typeface="Batang" pitchFamily="18" charset="-127"/>
                  </a:rPr>
                  <a:t>Образа;</a:t>
                </a: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400" b="1" i="1" kern="1200" dirty="0">
                    <a:solidFill>
                      <a:schemeClr val="bg1"/>
                    </a:solidFill>
                    <a:ea typeface="Batang" pitchFamily="18" charset="-127"/>
                  </a:rPr>
                  <a:t>Відхід від вирішення проблеми; </a:t>
                </a: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400" b="1" i="1" kern="1200" dirty="0">
                    <a:solidFill>
                      <a:schemeClr val="bg1"/>
                    </a:solidFill>
                    <a:ea typeface="Batang" pitchFamily="18" charset="-127"/>
                  </a:rPr>
                  <a:t>Розрив відносин</a:t>
                </a:r>
                <a:r>
                  <a:rPr lang="ru-RU" sz="2400" b="1" i="1" kern="1200" dirty="0">
                    <a:solidFill>
                      <a:schemeClr val="bg1"/>
                    </a:solidFill>
                    <a:ea typeface="Batang" pitchFamily="18" charset="-127"/>
                  </a:rPr>
                  <a:t>.</a:t>
                </a:r>
              </a:p>
            </p:txBody>
          </p:sp>
        </p:grpSp>
      </p:grpSp>
      <p:sp>
        <p:nvSpPr>
          <p:cNvPr id="7" name="Скругленный прямоугольник 6"/>
          <p:cNvSpPr/>
          <p:nvPr/>
        </p:nvSpPr>
        <p:spPr>
          <a:xfrm>
            <a:off x="581892" y="1856510"/>
            <a:ext cx="3699164" cy="8866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/>
              <a:t>Деструктивні</a:t>
            </a:r>
            <a:endParaRPr lang="uk-UA" sz="3200" dirty="0">
              <a:effectLst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48380" y="235528"/>
            <a:ext cx="6054436" cy="706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bg1"/>
                </a:solidFill>
              </a:rPr>
              <a:t>Шляхи </a:t>
            </a:r>
            <a:r>
              <a:rPr lang="ru-RU" sz="2000" b="1" i="1" dirty="0" err="1">
                <a:solidFill>
                  <a:schemeClr val="bg1"/>
                </a:solidFill>
              </a:rPr>
              <a:t>вирішення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конфлікту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43056" y="1856510"/>
            <a:ext cx="3699164" cy="8866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b="1" i="1"/>
          </a:p>
          <a:p>
            <a:pPr algn="ctr"/>
            <a:r>
              <a:rPr lang="uk-UA" sz="3200" b="1" i="1"/>
              <a:t>Конструктивні</a:t>
            </a:r>
            <a:endParaRPr lang="uk-UA" sz="3200"/>
          </a:p>
          <a:p>
            <a:pPr algn="ctr"/>
            <a:endParaRPr lang="uk-UA" sz="3200">
              <a:effectLst/>
            </a:endParaRPr>
          </a:p>
        </p:txBody>
      </p:sp>
      <p:grpSp>
        <p:nvGrpSpPr>
          <p:cNvPr id="14" name="Diagram group"/>
          <p:cNvGrpSpPr/>
          <p:nvPr/>
        </p:nvGrpSpPr>
        <p:grpSpPr>
          <a:xfrm>
            <a:off x="4775598" y="3297379"/>
            <a:ext cx="4234080" cy="3283527"/>
            <a:chOff x="702921" y="1137999"/>
            <a:chExt cx="3231139" cy="5033602"/>
          </a:xfrm>
          <a:scene3d>
            <a:camera prst="orthographicFront" zoom="95000">
              <a:rot lat="0" lon="0" rev="0"/>
            </a:camera>
            <a:lightRig rig="contrasting" dir="t">
              <a:rot lat="0" lon="0" rev="7800000"/>
            </a:lightRig>
          </a:scene3d>
        </p:grpSpPr>
        <p:grpSp>
          <p:nvGrpSpPr>
            <p:cNvPr id="15" name="Группа 14"/>
            <p:cNvGrpSpPr/>
            <p:nvPr/>
          </p:nvGrpSpPr>
          <p:grpSpPr>
            <a:xfrm>
              <a:off x="702921" y="1137999"/>
              <a:ext cx="3231139" cy="5033602"/>
              <a:chOff x="702921" y="1137999"/>
              <a:chExt cx="3231139" cy="5033602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702921" y="1137999"/>
                <a:ext cx="3231139" cy="5033602"/>
              </a:xfrm>
              <a:prstGeom prst="rect">
                <a:avLst/>
              </a:prstGeom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Прямоугольник 16"/>
              <p:cNvSpPr/>
              <p:nvPr/>
            </p:nvSpPr>
            <p:spPr>
              <a:xfrm>
                <a:off x="702921" y="1137999"/>
                <a:ext cx="3231139" cy="5033602"/>
              </a:xfrm>
              <a:prstGeom prst="rect">
                <a:avLst/>
              </a:prstGeom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0688" tIns="572104" rIns="170688" bIns="170688" numCol="1" spcCol="1270" anchor="t" anchorCtr="0">
                <a:noAutofit/>
              </a:bodyPr>
              <a:lstStyle/>
              <a:p>
                <a:pPr marL="285750" lvl="1" indent="-285750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400" b="1" i="1" dirty="0">
                    <a:solidFill>
                      <a:schemeClr val="bg1"/>
                    </a:solidFill>
                    <a:ea typeface="Batang" pitchFamily="18" charset="-127"/>
                  </a:rPr>
                  <a:t>Гумор; </a:t>
                </a:r>
                <a:endParaRPr lang="uk-UA" sz="2400" b="1" i="1" dirty="0">
                  <a:solidFill>
                    <a:schemeClr val="bg1"/>
                  </a:solidFill>
                </a:endParaRPr>
              </a:p>
              <a:p>
                <a:pPr marL="285750" lvl="1" indent="-285750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400" b="1" i="1" dirty="0">
                    <a:solidFill>
                      <a:schemeClr val="bg1"/>
                    </a:solidFill>
                    <a:ea typeface="Batang" pitchFamily="18" charset="-127"/>
                  </a:rPr>
                  <a:t>Поступка;</a:t>
                </a:r>
              </a:p>
              <a:p>
                <a:pPr marL="285750" lvl="1" indent="-285750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400" b="1" i="1" dirty="0">
                    <a:solidFill>
                      <a:schemeClr val="bg1"/>
                    </a:solidFill>
                    <a:ea typeface="Batang" pitchFamily="18" charset="-127"/>
                  </a:rPr>
                  <a:t>Компроміс;</a:t>
                </a:r>
              </a:p>
              <a:p>
                <a:pPr marL="285750" lvl="1" indent="-285750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400" b="1" i="1" dirty="0">
                    <a:solidFill>
                      <a:schemeClr val="bg1"/>
                    </a:solidFill>
                    <a:ea typeface="Batang" pitchFamily="18" charset="-127"/>
                  </a:rPr>
                  <a:t>Співпраця;</a:t>
                </a:r>
              </a:p>
              <a:p>
                <a:pPr marL="285750" lvl="1" indent="-285750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uk-UA" sz="2400" b="1" i="1" dirty="0">
                    <a:solidFill>
                      <a:schemeClr val="bg1"/>
                    </a:solidFill>
                    <a:ea typeface="Batang" pitchFamily="18" charset="-127"/>
                  </a:rPr>
                  <a:t>Усвідомлення позицій сторін.</a:t>
                </a: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2400" b="1" i="1" kern="12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Batang" pitchFamily="18" charset="-127"/>
                </a:endParaRPr>
              </a:p>
            </p:txBody>
          </p:sp>
        </p:grpSp>
      </p:grpSp>
      <p:sp>
        <p:nvSpPr>
          <p:cNvPr id="18" name="Выгнутая вправо стрелка 17"/>
          <p:cNvSpPr/>
          <p:nvPr/>
        </p:nvSpPr>
        <p:spPr>
          <a:xfrm>
            <a:off x="7802816" y="834325"/>
            <a:ext cx="731520" cy="102218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>
            <a:off x="1016860" y="799688"/>
            <a:ext cx="731520" cy="109145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1946842" y="2770907"/>
            <a:ext cx="484632" cy="526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812218" y="2770907"/>
            <a:ext cx="484632" cy="526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http://img-fotki.yandex.ru/get/5703/valenta-mog.8b/0_65343_fdc08837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74" y="3060147"/>
            <a:ext cx="1295085" cy="151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Gold Man(Золотые человечки, фигурки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52" y="3059112"/>
            <a:ext cx="2025848" cy="152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61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layer.myshared.ru/466362/data/images/img8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92" y="719407"/>
            <a:ext cx="6336404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95700" y="2171700"/>
            <a:ext cx="2022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Дякую</a:t>
            </a:r>
            <a:r>
              <a:rPr lang="ru-RU" sz="32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за </a:t>
            </a:r>
            <a:r>
              <a:rPr lang="ru-RU" sz="3200" b="1" i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увагу</a:t>
            </a:r>
            <a:r>
              <a:rPr lang="ru-RU" sz="32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007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352800" y="291548"/>
            <a:ext cx="55659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"Життя – це процес вирішення нескінченної кількості конфліктів. Людина не може уникнути їх.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Вона може лише вирішити,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брати участь у виробленні рішень або залишити це іншим"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Б. </a:t>
            </a:r>
            <a:r>
              <a:rPr kumimoji="0" lang="uk-UA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Вул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 descr="Gold Man(Золотые человечки, фигурк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50" y="2387065"/>
            <a:ext cx="4870603" cy="401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669528"/>
            <a:ext cx="9143999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b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  <a:latin typeface="Bookman Old Style"/>
                <a:ea typeface="Times New Roman"/>
              </a:rPr>
              <a:t>Конфлікт</a:t>
            </a: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  <a:latin typeface="Bookman Old Style"/>
                <a:ea typeface="Times New Roman"/>
              </a:rPr>
              <a:t> </a:t>
            </a:r>
            <a:r>
              <a:rPr lang="uk-UA" sz="2000" b="1" i="1" dirty="0">
                <a:solidFill>
                  <a:srgbClr val="002060"/>
                </a:solidFill>
                <a:latin typeface="Bookman Old Style"/>
                <a:ea typeface="Times New Roman"/>
              </a:rPr>
              <a:t>– це зіткнення, серйозна незгода, під час якої вас переповнюють негативні почуття та переживання. Це процес різкого загострення протиріч і боротьби двох чи більше сторін. </a:t>
            </a:r>
          </a:p>
          <a:p>
            <a:pPr algn="ctr">
              <a:spcAft>
                <a:spcPts val="0"/>
              </a:spcAft>
            </a:pP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Конфліктна ситуація </a:t>
            </a:r>
            <a:r>
              <a:rPr lang="uk-UA" sz="2000" b="1" i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наявність суперечливих позицій, розбіжностей сторін з якого-небудь приводу.</a:t>
            </a:r>
            <a:r>
              <a:rPr lang="en-US" sz="2000" b="1" i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Конфліктна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ситуація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b="1" i="1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сигнал про те,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виникла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проблема.</a:t>
            </a:r>
            <a:r>
              <a:rPr lang="uk-UA" sz="2000" b="1" i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b="1" i="1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Словесне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змагання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коли </a:t>
            </a:r>
            <a:r>
              <a:rPr lang="ru-RU" sz="2000" b="1" i="1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кожен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відстоює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свою думку </a:t>
            </a:r>
            <a:r>
              <a:rPr lang="ru-RU" sz="2000" b="1" i="1" dirty="0" err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називають</a:t>
            </a:r>
            <a:r>
              <a:rPr lang="ru-RU" sz="2000" b="1" i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суперечкою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b="1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http://i.allday2.com/39/b4/3f/thumbs/1363935362_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27" y="5116899"/>
            <a:ext cx="1219200" cy="159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i.allday2.com/c1/a1/fa/thumbs/1363935252_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201" y="4765963"/>
            <a:ext cx="1010519" cy="194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79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450761" y="579549"/>
            <a:ext cx="8203841" cy="4559121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Gold Man(Золотые человечки, фигурк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804" y="3902298"/>
            <a:ext cx="3207131" cy="24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67437" y="695459"/>
            <a:ext cx="584700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Причини конфліктів: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Базові потреби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Нестача ресурсів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Психологічні проблеми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Відмінність інтересів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Відмінність у світосприйнятті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Відмінність цінностей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group"/>
          <p:cNvGrpSpPr/>
          <p:nvPr/>
        </p:nvGrpSpPr>
        <p:grpSpPr>
          <a:xfrm>
            <a:off x="199376" y="3297380"/>
            <a:ext cx="4234080" cy="3283527"/>
            <a:chOff x="702921" y="1137999"/>
            <a:chExt cx="3231139" cy="503360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 zoom="95000">
              <a:rot lat="0" lon="0" rev="0"/>
            </a:camera>
            <a:lightRig rig="contrasting" dir="t">
              <a:rot lat="0" lon="0" rev="7800000"/>
            </a:lightRig>
          </a:scene3d>
        </p:grpSpPr>
        <p:grpSp>
          <p:nvGrpSpPr>
            <p:cNvPr id="3" name="Группа 3"/>
            <p:cNvGrpSpPr/>
            <p:nvPr/>
          </p:nvGrpSpPr>
          <p:grpSpPr>
            <a:xfrm>
              <a:off x="702921" y="1137999"/>
              <a:ext cx="3231139" cy="5033602"/>
              <a:chOff x="702921" y="1137999"/>
              <a:chExt cx="3231139" cy="5033602"/>
            </a:xfrm>
            <a:grpFill/>
          </p:grpSpPr>
          <p:sp>
            <p:nvSpPr>
              <p:cNvPr id="5" name="Прямоугольник 4"/>
              <p:cNvSpPr/>
              <p:nvPr/>
            </p:nvSpPr>
            <p:spPr>
              <a:xfrm>
                <a:off x="702921" y="1137999"/>
                <a:ext cx="3231139" cy="5033602"/>
              </a:xfrm>
              <a:prstGeom prst="rect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Прямоугольник 5"/>
              <p:cNvSpPr/>
              <p:nvPr/>
            </p:nvSpPr>
            <p:spPr>
              <a:xfrm>
                <a:off x="702921" y="1137999"/>
                <a:ext cx="3231139" cy="5033602"/>
              </a:xfrm>
              <a:prstGeom prst="rect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0688" tIns="572104" rIns="170688" bIns="170688" numCol="1" spcCol="1270" anchor="t" anchorCtr="0">
                <a:noAutofit/>
              </a:bodyPr>
              <a:lstStyle/>
              <a:p>
                <a:pPr lvl="0">
                  <a:buFont typeface="Arial" pitchFamily="34" charset="0"/>
                  <a:buChar char="•"/>
                </a:pPr>
                <a:r>
                  <a:rPr lang="uk-UA" b="1" dirty="0">
                    <a:solidFill>
                      <a:srgbClr val="002060"/>
                    </a:solidFill>
                  </a:rPr>
                  <a:t>Призводить до нестабільності;</a:t>
                </a:r>
                <a:endParaRPr lang="ru-RU" b="1" dirty="0">
                  <a:solidFill>
                    <a:srgbClr val="002060"/>
                  </a:solidFill>
                </a:endParaRPr>
              </a:p>
              <a:p>
                <a:pPr lvl="0">
                  <a:buFont typeface="Arial" pitchFamily="34" charset="0"/>
                  <a:buChar char="•"/>
                </a:pPr>
                <a:r>
                  <a:rPr lang="uk-UA" b="1" dirty="0">
                    <a:solidFill>
                      <a:srgbClr val="002060"/>
                    </a:solidFill>
                  </a:rPr>
                  <a:t>Матеріальні і моральні витрати;</a:t>
                </a:r>
                <a:endParaRPr lang="ru-RU" b="1" dirty="0">
                  <a:solidFill>
                    <a:srgbClr val="002060"/>
                  </a:solidFill>
                </a:endParaRPr>
              </a:p>
              <a:p>
                <a:pPr lvl="0">
                  <a:buFont typeface="Arial" pitchFamily="34" charset="0"/>
                  <a:buChar char="•"/>
                </a:pPr>
                <a:r>
                  <a:rPr lang="uk-UA" b="1" dirty="0">
                    <a:solidFill>
                      <a:srgbClr val="002060"/>
                    </a:solidFill>
                  </a:rPr>
                  <a:t>Загроза життю і здоров’ю людей;</a:t>
                </a:r>
                <a:endParaRPr lang="ru-RU" b="1" dirty="0">
                  <a:solidFill>
                    <a:srgbClr val="002060"/>
                  </a:solidFill>
                </a:endParaRPr>
              </a:p>
              <a:p>
                <a:pPr lvl="0">
                  <a:buFont typeface="Arial" pitchFamily="34" charset="0"/>
                  <a:buChar char="•"/>
                </a:pPr>
                <a:r>
                  <a:rPr lang="uk-UA" b="1" dirty="0">
                    <a:solidFill>
                      <a:srgbClr val="002060"/>
                    </a:solidFill>
                  </a:rPr>
                  <a:t>Витрата енергії;</a:t>
                </a:r>
                <a:endParaRPr lang="ru-RU" b="1" dirty="0">
                  <a:solidFill>
                    <a:srgbClr val="002060"/>
                  </a:solidFill>
                </a:endParaRPr>
              </a:p>
              <a:p>
                <a:pPr lvl="0">
                  <a:buFont typeface="Arial" pitchFamily="34" charset="0"/>
                  <a:buChar char="•"/>
                </a:pPr>
                <a:r>
                  <a:rPr lang="uk-UA" b="1" dirty="0">
                    <a:solidFill>
                      <a:srgbClr val="002060"/>
                    </a:solidFill>
                  </a:rPr>
                  <a:t>Порушення психологічного стану учасників, спілкування;</a:t>
                </a:r>
                <a:endParaRPr lang="ru-RU" b="1" dirty="0">
                  <a:solidFill>
                    <a:srgbClr val="002060"/>
                  </a:solidFill>
                </a:endParaRPr>
              </a:p>
              <a:p>
                <a:pPr lvl="0">
                  <a:buFont typeface="Arial" pitchFamily="34" charset="0"/>
                  <a:buChar char="•"/>
                </a:pPr>
                <a:r>
                  <a:rPr lang="uk-UA" b="1" dirty="0">
                    <a:solidFill>
                      <a:srgbClr val="002060"/>
                    </a:solidFill>
                  </a:rPr>
                  <a:t>Негативно впливає на психологічний клімат, на розвиток особистості</a:t>
                </a:r>
                <a:endParaRPr lang="ru-RU" sz="3600" b="1" i="1" kern="1200" dirty="0">
                  <a:solidFill>
                    <a:srgbClr val="002060"/>
                  </a:solidFill>
                  <a:ea typeface="Batang" pitchFamily="18" charset="-127"/>
                </a:endParaRPr>
              </a:p>
            </p:txBody>
          </p:sp>
        </p:grpSp>
      </p:grpSp>
      <p:sp>
        <p:nvSpPr>
          <p:cNvPr id="7" name="Скругленный прямоугольник 6"/>
          <p:cNvSpPr/>
          <p:nvPr/>
        </p:nvSpPr>
        <p:spPr>
          <a:xfrm>
            <a:off x="581892" y="1856510"/>
            <a:ext cx="3699164" cy="8866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rgbClr val="002060"/>
                </a:solidFill>
              </a:rPr>
              <a:t>Деструктивний</a:t>
            </a:r>
            <a:endParaRPr lang="uk-UA" sz="3200" dirty="0">
              <a:solidFill>
                <a:srgbClr val="002060"/>
              </a:solidFill>
              <a:effectLst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48380" y="235528"/>
            <a:ext cx="6054436" cy="7065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rgbClr val="002060"/>
                </a:solidFill>
              </a:rPr>
              <a:t>КОНФЛІКТ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43056" y="1856510"/>
            <a:ext cx="3699164" cy="8866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b="1" i="1" dirty="0"/>
          </a:p>
          <a:p>
            <a:pPr algn="ctr"/>
            <a:r>
              <a:rPr lang="uk-UA" sz="3200" b="1" i="1" dirty="0">
                <a:solidFill>
                  <a:srgbClr val="002060"/>
                </a:solidFill>
              </a:rPr>
              <a:t>Конструктивний</a:t>
            </a:r>
            <a:endParaRPr lang="uk-UA" sz="3200" dirty="0">
              <a:solidFill>
                <a:srgbClr val="002060"/>
              </a:solidFill>
            </a:endParaRPr>
          </a:p>
          <a:p>
            <a:pPr algn="ctr"/>
            <a:endParaRPr lang="uk-UA" sz="3200" dirty="0">
              <a:effectLst/>
            </a:endParaRPr>
          </a:p>
        </p:txBody>
      </p:sp>
      <p:grpSp>
        <p:nvGrpSpPr>
          <p:cNvPr id="4" name="Diagram group"/>
          <p:cNvGrpSpPr/>
          <p:nvPr/>
        </p:nvGrpSpPr>
        <p:grpSpPr>
          <a:xfrm>
            <a:off x="4775598" y="3297379"/>
            <a:ext cx="4234080" cy="3283527"/>
            <a:chOff x="702921" y="1137999"/>
            <a:chExt cx="3231139" cy="503360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 zoom="95000">
              <a:rot lat="0" lon="0" rev="0"/>
            </a:camera>
            <a:lightRig rig="contrasting" dir="t">
              <a:rot lat="0" lon="0" rev="7800000"/>
            </a:lightRig>
          </a:scene3d>
        </p:grpSpPr>
        <p:grpSp>
          <p:nvGrpSpPr>
            <p:cNvPr id="10" name="Группа 14"/>
            <p:cNvGrpSpPr/>
            <p:nvPr/>
          </p:nvGrpSpPr>
          <p:grpSpPr>
            <a:xfrm>
              <a:off x="702921" y="1137999"/>
              <a:ext cx="3231139" cy="5033602"/>
              <a:chOff x="702921" y="1137999"/>
              <a:chExt cx="3231139" cy="5033602"/>
            </a:xfrm>
            <a:grpFill/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702921" y="1137999"/>
                <a:ext cx="3231139" cy="5033602"/>
              </a:xfrm>
              <a:prstGeom prst="rect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Прямоугольник 16"/>
              <p:cNvSpPr/>
              <p:nvPr/>
            </p:nvSpPr>
            <p:spPr>
              <a:xfrm>
                <a:off x="702921" y="1137999"/>
                <a:ext cx="3231139" cy="5033602"/>
              </a:xfrm>
              <a:prstGeom prst="rect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0688" tIns="572104" rIns="170688" bIns="170688" numCol="1" spcCol="1270" anchor="t" anchorCtr="0">
                <a:noAutofit/>
              </a:bodyPr>
              <a:lstStyle/>
              <a:p>
                <a:pPr lvl="0">
                  <a:buFont typeface="Arial" pitchFamily="34" charset="0"/>
                  <a:buChar char="•"/>
                </a:pPr>
                <a:r>
                  <a:rPr lang="uk-UA" b="1" dirty="0">
                    <a:solidFill>
                      <a:srgbClr val="002060"/>
                    </a:solidFill>
                  </a:rPr>
                  <a:t>Розкриває і розв’язує суперечності;</a:t>
                </a:r>
                <a:endParaRPr lang="ru-RU" b="1" dirty="0">
                  <a:solidFill>
                    <a:srgbClr val="002060"/>
                  </a:solidFill>
                </a:endParaRPr>
              </a:p>
              <a:p>
                <a:pPr lvl="0">
                  <a:buFont typeface="Arial" pitchFamily="34" charset="0"/>
                  <a:buChar char="•"/>
                </a:pPr>
                <a:r>
                  <a:rPr lang="uk-UA" b="1" dirty="0">
                    <a:solidFill>
                      <a:srgbClr val="002060"/>
                    </a:solidFill>
                  </a:rPr>
                  <a:t>Виявляє союзників і ворогів;</a:t>
                </a:r>
                <a:endParaRPr lang="ru-RU" b="1" dirty="0">
                  <a:solidFill>
                    <a:srgbClr val="002060"/>
                  </a:solidFill>
                </a:endParaRPr>
              </a:p>
              <a:p>
                <a:pPr lvl="0">
                  <a:buFont typeface="Arial" pitchFamily="34" charset="0"/>
                  <a:buChar char="•"/>
                </a:pPr>
                <a:r>
                  <a:rPr lang="uk-UA" b="1" dirty="0">
                    <a:solidFill>
                      <a:srgbClr val="002060"/>
                    </a:solidFill>
                  </a:rPr>
                  <a:t>Виявляє позиції, інтереси і цілі учасників;</a:t>
                </a:r>
                <a:endParaRPr lang="ru-RU" b="1" dirty="0">
                  <a:solidFill>
                    <a:srgbClr val="002060"/>
                  </a:solidFill>
                </a:endParaRPr>
              </a:p>
              <a:p>
                <a:pPr lvl="0">
                  <a:buFont typeface="Arial" pitchFamily="34" charset="0"/>
                  <a:buChar char="•"/>
                </a:pPr>
                <a:r>
                  <a:rPr lang="uk-UA" b="1" dirty="0">
                    <a:solidFill>
                      <a:srgbClr val="002060"/>
                    </a:solidFill>
                  </a:rPr>
                  <a:t>Цілком або частково усуває суперечності;</a:t>
                </a:r>
                <a:endParaRPr lang="ru-RU" b="1" dirty="0">
                  <a:solidFill>
                    <a:srgbClr val="002060"/>
                  </a:solidFill>
                </a:endParaRPr>
              </a:p>
              <a:p>
                <a:pPr lvl="0">
                  <a:buFont typeface="Arial" pitchFamily="34" charset="0"/>
                  <a:buChar char="•"/>
                </a:pPr>
                <a:r>
                  <a:rPr lang="uk-UA" b="1" dirty="0">
                    <a:solidFill>
                      <a:srgbClr val="002060"/>
                    </a:solidFill>
                  </a:rPr>
                  <a:t>Послаблює стан психологічної напруженості;</a:t>
                </a:r>
                <a:endParaRPr lang="ru-RU" b="1" dirty="0">
                  <a:solidFill>
                    <a:srgbClr val="002060"/>
                  </a:solidFill>
                </a:endParaRPr>
              </a:p>
              <a:p>
                <a:pPr lvl="0">
                  <a:buFont typeface="Arial" pitchFamily="34" charset="0"/>
                  <a:buChar char="•"/>
                </a:pPr>
                <a:r>
                  <a:rPr lang="uk-UA" b="1" dirty="0">
                    <a:solidFill>
                      <a:srgbClr val="002060"/>
                    </a:solidFill>
                  </a:rPr>
                  <a:t>Сприяє вирішенню проблем.</a:t>
                </a:r>
                <a:endParaRPr lang="ru-RU" b="1" dirty="0">
                  <a:solidFill>
                    <a:srgbClr val="002060"/>
                  </a:solidFill>
                </a:endParaRPr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2400" b="1" i="1" kern="1200" dirty="0">
                  <a:solidFill>
                    <a:srgbClr val="002060"/>
                  </a:solidFill>
                  <a:ea typeface="Batang" pitchFamily="18" charset="-127"/>
                </a:endParaRPr>
              </a:p>
            </p:txBody>
          </p:sp>
        </p:grpSp>
      </p:grpSp>
      <p:sp>
        <p:nvSpPr>
          <p:cNvPr id="18" name="Выгнутая вправо стрелка 17"/>
          <p:cNvSpPr/>
          <p:nvPr/>
        </p:nvSpPr>
        <p:spPr>
          <a:xfrm>
            <a:off x="7802816" y="834325"/>
            <a:ext cx="731520" cy="1022185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>
            <a:off x="1016860" y="799688"/>
            <a:ext cx="731520" cy="1091458"/>
          </a:xfrm>
          <a:prstGeom prst="curv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1946842" y="2770907"/>
            <a:ext cx="484632" cy="52647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812218" y="2770907"/>
            <a:ext cx="484632" cy="52647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http://img-fotki.yandex.ru/get/5703/valenta-mog.8b/0_65343_fdc08837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734">
            <a:off x="3416590" y="2993886"/>
            <a:ext cx="1295085" cy="151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Gold Man(Золотые человечки, фигурки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034" y="2402289"/>
            <a:ext cx="2025848" cy="152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61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old Man(Золотые человечки, фигурк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99" y="520532"/>
            <a:ext cx="2406073" cy="18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mg-fotki.yandex.ru/get/4808/valenta-mog.8b/0_65312_9467298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945" y="4487517"/>
            <a:ext cx="2089438" cy="205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нта лицом вверх 1"/>
          <p:cNvSpPr/>
          <p:nvPr/>
        </p:nvSpPr>
        <p:spPr>
          <a:xfrm>
            <a:off x="720435" y="2268830"/>
            <a:ext cx="8049491" cy="1607126"/>
          </a:xfrm>
          <a:prstGeom prst="ribbon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uk-UA" sz="2800" b="1" i="1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Види конфліктів</a:t>
            </a:r>
            <a:endParaRPr lang="ru-RU" sz="28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36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3702" y="2293558"/>
            <a:ext cx="8381998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800" b="1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Конструктивний</a:t>
            </a:r>
            <a:r>
              <a:rPr lang="uk-UA" sz="2800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спрямован</a:t>
            </a:r>
            <a:r>
              <a:rPr lang="uk-UA" sz="2800" i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ий</a:t>
            </a:r>
            <a:r>
              <a:rPr lang="uk-UA" sz="2800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розвиток взаємин, здійснення діяльності;</a:t>
            </a:r>
            <a:endParaRPr lang="ru-RU" sz="28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28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s://img-fotki.yandex.ru/get/6306/36014149.b1/0_6f3f8_3b0d4101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168775"/>
            <a:ext cx="22479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Gold Man(Золотые человечки, фигурки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2" y="4445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12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400" y="2392082"/>
            <a:ext cx="82931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400" b="1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Деструктивний</a:t>
            </a:r>
            <a:r>
              <a:rPr lang="uk-UA" sz="2400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спрямований на задоволення особистих амбіцій, домагань, самоствердження за рахунок інших, наклеп, заздрість, ухиляння від виконання обов’язків тощо;</a:t>
            </a:r>
            <a:endParaRPr lang="ru-RU" sz="24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Gold Man(Золотые человечки, фигурк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8" y="112712"/>
            <a:ext cx="2615159" cy="197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cabinet.minecraft.dp.ua/donat/images/0_6f438_62e1010c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1214">
            <a:off x="5847723" y="4618213"/>
            <a:ext cx="2594308" cy="19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3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654" y="1842958"/>
            <a:ext cx="865909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400" b="1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Внутрішньоособистісний</a:t>
            </a:r>
            <a:r>
              <a:rPr lang="uk-UA" sz="2400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незадоволеність людини якими-небудь обставинами свого життя, пов’язане з наявністю інтересів, прагнень і потреб, що суперечать одне одному;</a:t>
            </a:r>
            <a:endParaRPr lang="ru-RU" sz="24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Gold Man(Золотые человечки, фигурк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466016"/>
            <a:ext cx="1590675" cy="119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6209145" y="3254375"/>
            <a:ext cx="2768600" cy="1879600"/>
          </a:xfrm>
          <a:prstGeom prst="cloudCallout">
            <a:avLst>
              <a:gd name="adj1" fmla="val -62367"/>
              <a:gd name="adj2" fmla="val 8099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8" name="Picture 8" descr="Gold Man(Золотые человечки, фигурки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34798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Gold Man(Золотые человечки, фигурки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60"/>
            <a:ext cx="2477381" cy="186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68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318</TotalTime>
  <Words>459</Words>
  <Application>Microsoft Office PowerPoint</Application>
  <PresentationFormat>Екран (4:3)</PresentationFormat>
  <Paragraphs>80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3" baseType="lpstr">
      <vt:lpstr>Arial</vt:lpstr>
      <vt:lpstr>Bookman Old Style</vt:lpstr>
      <vt:lpstr>Calibri</vt:lpstr>
      <vt:lpstr>Century Gothic</vt:lpstr>
      <vt:lpstr>Times New Roman</vt:lpstr>
      <vt:lpstr>Wingdings</vt:lpstr>
      <vt:lpstr>След самолета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Olga</cp:lastModifiedBy>
  <cp:revision>34</cp:revision>
  <dcterms:created xsi:type="dcterms:W3CDTF">2016-02-15T09:36:33Z</dcterms:created>
  <dcterms:modified xsi:type="dcterms:W3CDTF">2023-12-12T14:26:13Z</dcterms:modified>
</cp:coreProperties>
</file>