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66" r:id="rId3"/>
    <p:sldId id="257" r:id="rId4"/>
    <p:sldId id="302" r:id="rId5"/>
    <p:sldId id="301" r:id="rId6"/>
    <p:sldId id="274" r:id="rId7"/>
    <p:sldId id="275" r:id="rId8"/>
    <p:sldId id="276" r:id="rId9"/>
    <p:sldId id="315" r:id="rId10"/>
    <p:sldId id="277" r:id="rId11"/>
    <p:sldId id="303" r:id="rId12"/>
    <p:sldId id="304" r:id="rId13"/>
    <p:sldId id="278" r:id="rId14"/>
    <p:sldId id="279" r:id="rId15"/>
    <p:sldId id="298" r:id="rId16"/>
    <p:sldId id="280" r:id="rId17"/>
    <p:sldId id="296" r:id="rId18"/>
    <p:sldId id="297" r:id="rId19"/>
    <p:sldId id="281" r:id="rId20"/>
    <p:sldId id="300" r:id="rId21"/>
    <p:sldId id="305" r:id="rId22"/>
    <p:sldId id="306" r:id="rId23"/>
    <p:sldId id="307" r:id="rId24"/>
    <p:sldId id="293" r:id="rId25"/>
    <p:sldId id="299" r:id="rId26"/>
    <p:sldId id="308" r:id="rId27"/>
    <p:sldId id="284" r:id="rId28"/>
    <p:sldId id="309" r:id="rId29"/>
    <p:sldId id="356" r:id="rId30"/>
    <p:sldId id="310" r:id="rId31"/>
    <p:sldId id="311" r:id="rId32"/>
    <p:sldId id="312" r:id="rId33"/>
    <p:sldId id="313" r:id="rId34"/>
    <p:sldId id="314" r:id="rId35"/>
    <p:sldId id="292" r:id="rId36"/>
    <p:sldId id="316" r:id="rId37"/>
    <p:sldId id="317" r:id="rId38"/>
    <p:sldId id="318" r:id="rId39"/>
    <p:sldId id="319" r:id="rId40"/>
    <p:sldId id="320" r:id="rId41"/>
    <p:sldId id="321" r:id="rId42"/>
    <p:sldId id="322" r:id="rId43"/>
    <p:sldId id="323" r:id="rId44"/>
    <p:sldId id="324" r:id="rId45"/>
    <p:sldId id="325" r:id="rId46"/>
    <p:sldId id="326" r:id="rId47"/>
    <p:sldId id="327" r:id="rId48"/>
    <p:sldId id="328" r:id="rId49"/>
    <p:sldId id="329" r:id="rId50"/>
    <p:sldId id="330" r:id="rId51"/>
    <p:sldId id="331" r:id="rId52"/>
    <p:sldId id="332" r:id="rId53"/>
    <p:sldId id="333" r:id="rId54"/>
    <p:sldId id="334" r:id="rId55"/>
    <p:sldId id="335" r:id="rId56"/>
    <p:sldId id="336" r:id="rId57"/>
    <p:sldId id="337" r:id="rId58"/>
    <p:sldId id="338" r:id="rId59"/>
    <p:sldId id="339" r:id="rId60"/>
    <p:sldId id="340" r:id="rId61"/>
    <p:sldId id="341" r:id="rId62"/>
    <p:sldId id="342" r:id="rId63"/>
    <p:sldId id="343" r:id="rId64"/>
    <p:sldId id="344" r:id="rId65"/>
    <p:sldId id="345" r:id="rId66"/>
    <p:sldId id="346" r:id="rId67"/>
    <p:sldId id="347" r:id="rId68"/>
    <p:sldId id="348" r:id="rId69"/>
    <p:sldId id="349" r:id="rId70"/>
    <p:sldId id="350" r:id="rId71"/>
    <p:sldId id="351" r:id="rId72"/>
    <p:sldId id="352" r:id="rId73"/>
    <p:sldId id="353" r:id="rId74"/>
    <p:sldId id="354" r:id="rId75"/>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7BC7B155-8896-45C1-93FF-403F773B839E}">
          <p14:sldIdLst>
            <p14:sldId id="256"/>
            <p14:sldId id="266"/>
          </p14:sldIdLst>
        </p14:section>
        <p14:section name="Сутність та склад місцевих подаків та зборів" id="{6A209AB9-4E20-4D07-AB0A-1FB98BCF6118}">
          <p14:sldIdLst>
            <p14:sldId id="257"/>
          </p14:sldIdLst>
        </p14:section>
        <p14:section name="нерухоме майно відмінне від земельної ділянки" id="{90479892-0298-4189-B0DB-2275F6AF9C5A}">
          <p14:sldIdLst>
            <p14:sldId id="302"/>
            <p14:sldId id="301"/>
            <p14:sldId id="274"/>
            <p14:sldId id="275"/>
            <p14:sldId id="276"/>
            <p14:sldId id="315"/>
            <p14:sldId id="277"/>
            <p14:sldId id="303"/>
            <p14:sldId id="304"/>
            <p14:sldId id="278"/>
            <p14:sldId id="279"/>
            <p14:sldId id="298"/>
            <p14:sldId id="280"/>
            <p14:sldId id="296"/>
            <p14:sldId id="297"/>
            <p14:sldId id="281"/>
            <p14:sldId id="300"/>
            <p14:sldId id="305"/>
            <p14:sldId id="306"/>
            <p14:sldId id="307"/>
            <p14:sldId id="293"/>
            <p14:sldId id="299"/>
          </p14:sldIdLst>
        </p14:section>
        <p14:section name="транспортний податок" id="{645073F4-C559-4A57-B83E-A5736CAAFCB4}">
          <p14:sldIdLst>
            <p14:sldId id="308"/>
            <p14:sldId id="284"/>
            <p14:sldId id="309"/>
            <p14:sldId id="356"/>
            <p14:sldId id="310"/>
            <p14:sldId id="311"/>
            <p14:sldId id="312"/>
            <p14:sldId id="313"/>
            <p14:sldId id="314"/>
            <p14:sldId id="292"/>
          </p14:sldIdLst>
        </p14:section>
        <p14:section name="Плата за землю" id="{8A133987-E2A2-4B70-AD8E-C47D0AA3522A}">
          <p14:sldIdLst>
            <p14:sldId id="316"/>
            <p14:sldId id="317"/>
            <p14:sldId id="318"/>
            <p14:sldId id="319"/>
            <p14:sldId id="320"/>
            <p14:sldId id="321"/>
            <p14:sldId id="322"/>
            <p14:sldId id="323"/>
            <p14:sldId id="324"/>
            <p14:sldId id="325"/>
            <p14:sldId id="326"/>
            <p14:sldId id="327"/>
            <p14:sldId id="328"/>
            <p14:sldId id="329"/>
            <p14:sldId id="330"/>
            <p14:sldId id="331"/>
            <p14:sldId id="332"/>
            <p14:sldId id="333"/>
            <p14:sldId id="334"/>
            <p14:sldId id="335"/>
            <p14:sldId id="336"/>
            <p14:sldId id="337"/>
            <p14:sldId id="338"/>
            <p14:sldId id="339"/>
            <p14:sldId id="340"/>
            <p14:sldId id="341"/>
          </p14:sldIdLst>
        </p14:section>
        <p14:section name="Туристичний збір" id="{15A8AA87-12E9-4DF3-95E9-86C9079931A4}">
          <p14:sldIdLst>
            <p14:sldId id="342"/>
            <p14:sldId id="343"/>
            <p14:sldId id="344"/>
            <p14:sldId id="345"/>
            <p14:sldId id="346"/>
            <p14:sldId id="347"/>
            <p14:sldId id="348"/>
            <p14:sldId id="349"/>
          </p14:sldIdLst>
        </p14:section>
        <p14:section name="Збір за місця для паркування транспортних засобів" id="{06046935-4689-4701-8CD4-0E2D0C803AD7}">
          <p14:sldIdLst>
            <p14:sldId id="350"/>
            <p14:sldId id="351"/>
            <p14:sldId id="352"/>
            <p14:sldId id="353"/>
            <p14:sldId id="35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59" autoAdjust="0"/>
    <p:restoredTop sz="95250" autoAdjust="0"/>
  </p:normalViewPr>
  <p:slideViewPr>
    <p:cSldViewPr snapToGrid="0">
      <p:cViewPr varScale="1">
        <p:scale>
          <a:sx n="56" d="100"/>
          <a:sy n="56" d="100"/>
        </p:scale>
        <p:origin x="101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a:t>Образец заголовка</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558D0336-FC4A-4F9B-9E89-127E3D1605BA}" type="datetimeFigureOut">
              <a:rPr lang="uk-UA" smtClean="0"/>
              <a:t>30.04.2024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C4E6D4E-8648-4C02-A804-37BD021BF0D5}" type="slidenum">
              <a:rPr lang="uk-UA" smtClean="0"/>
              <a:t>‹№›</a:t>
            </a:fld>
            <a:endParaRPr lang="uk-UA"/>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6749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58D0336-FC4A-4F9B-9E89-127E3D1605BA}" type="datetimeFigureOut">
              <a:rPr lang="uk-UA" smtClean="0"/>
              <a:t>30.04.2024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C4E6D4E-8648-4C02-A804-37BD021BF0D5}" type="slidenum">
              <a:rPr lang="uk-UA" smtClean="0"/>
              <a:t>‹№›</a:t>
            </a:fld>
            <a:endParaRPr lang="uk-UA"/>
          </a:p>
        </p:txBody>
      </p:sp>
    </p:spTree>
    <p:extLst>
      <p:ext uri="{BB962C8B-B14F-4D97-AF65-F5344CB8AC3E}">
        <p14:creationId xmlns:p14="http://schemas.microsoft.com/office/powerpoint/2010/main" val="2980719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58D0336-FC4A-4F9B-9E89-127E3D1605BA}" type="datetimeFigureOut">
              <a:rPr lang="uk-UA" smtClean="0"/>
              <a:t>30.04.2024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C4E6D4E-8648-4C02-A804-37BD021BF0D5}" type="slidenum">
              <a:rPr lang="uk-UA" smtClean="0"/>
              <a:t>‹№›</a:t>
            </a:fld>
            <a:endParaRPr lang="uk-UA"/>
          </a:p>
        </p:txBody>
      </p:sp>
    </p:spTree>
    <p:extLst>
      <p:ext uri="{BB962C8B-B14F-4D97-AF65-F5344CB8AC3E}">
        <p14:creationId xmlns:p14="http://schemas.microsoft.com/office/powerpoint/2010/main" val="3724291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58D0336-FC4A-4F9B-9E89-127E3D1605BA}" type="datetimeFigureOut">
              <a:rPr lang="uk-UA" smtClean="0"/>
              <a:t>30.04.2024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C4E6D4E-8648-4C02-A804-37BD021BF0D5}" type="slidenum">
              <a:rPr lang="uk-UA" smtClean="0"/>
              <a:t>‹№›</a:t>
            </a:fld>
            <a:endParaRPr lang="uk-UA"/>
          </a:p>
        </p:txBody>
      </p:sp>
    </p:spTree>
    <p:extLst>
      <p:ext uri="{BB962C8B-B14F-4D97-AF65-F5344CB8AC3E}">
        <p14:creationId xmlns:p14="http://schemas.microsoft.com/office/powerpoint/2010/main" val="3185409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558D0336-FC4A-4F9B-9E89-127E3D1605BA}" type="datetimeFigureOut">
              <a:rPr lang="uk-UA" smtClean="0"/>
              <a:t>30.04.2024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C4E6D4E-8648-4C02-A804-37BD021BF0D5}" type="slidenum">
              <a:rPr lang="uk-UA" smtClean="0"/>
              <a:t>‹№›</a:t>
            </a:fld>
            <a:endParaRPr lang="uk-UA"/>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69870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558D0336-FC4A-4F9B-9E89-127E3D1605BA}" type="datetimeFigureOut">
              <a:rPr lang="uk-UA" smtClean="0"/>
              <a:t>30.04.2024</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5C4E6D4E-8648-4C02-A804-37BD021BF0D5}" type="slidenum">
              <a:rPr lang="uk-UA" smtClean="0"/>
              <a:t>‹№›</a:t>
            </a:fld>
            <a:endParaRPr lang="uk-UA"/>
          </a:p>
        </p:txBody>
      </p:sp>
    </p:spTree>
    <p:extLst>
      <p:ext uri="{BB962C8B-B14F-4D97-AF65-F5344CB8AC3E}">
        <p14:creationId xmlns:p14="http://schemas.microsoft.com/office/powerpoint/2010/main" val="3098377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558D0336-FC4A-4F9B-9E89-127E3D1605BA}" type="datetimeFigureOut">
              <a:rPr lang="uk-UA" smtClean="0"/>
              <a:t>30.04.2024</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5C4E6D4E-8648-4C02-A804-37BD021BF0D5}" type="slidenum">
              <a:rPr lang="uk-UA" smtClean="0"/>
              <a:t>‹№›</a:t>
            </a:fld>
            <a:endParaRPr lang="uk-UA"/>
          </a:p>
        </p:txBody>
      </p:sp>
    </p:spTree>
    <p:extLst>
      <p:ext uri="{BB962C8B-B14F-4D97-AF65-F5344CB8AC3E}">
        <p14:creationId xmlns:p14="http://schemas.microsoft.com/office/powerpoint/2010/main" val="31752435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558D0336-FC4A-4F9B-9E89-127E3D1605BA}" type="datetimeFigureOut">
              <a:rPr lang="uk-UA" smtClean="0"/>
              <a:t>30.04.2024</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5C4E6D4E-8648-4C02-A804-37BD021BF0D5}" type="slidenum">
              <a:rPr lang="uk-UA" smtClean="0"/>
              <a:t>‹№›</a:t>
            </a:fld>
            <a:endParaRPr lang="uk-UA"/>
          </a:p>
        </p:txBody>
      </p:sp>
    </p:spTree>
    <p:extLst>
      <p:ext uri="{BB962C8B-B14F-4D97-AF65-F5344CB8AC3E}">
        <p14:creationId xmlns:p14="http://schemas.microsoft.com/office/powerpoint/2010/main" val="18713522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558D0336-FC4A-4F9B-9E89-127E3D1605BA}" type="datetimeFigureOut">
              <a:rPr lang="uk-UA" smtClean="0"/>
              <a:t>30.04.2024</a:t>
            </a:fld>
            <a:endParaRPr lang="uk-UA"/>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uk-UA"/>
          </a:p>
        </p:txBody>
      </p:sp>
      <p:sp>
        <p:nvSpPr>
          <p:cNvPr id="9" name="Slide Number Placeholder 8"/>
          <p:cNvSpPr>
            <a:spLocks noGrp="1"/>
          </p:cNvSpPr>
          <p:nvPr>
            <p:ph type="sldNum" sz="quarter" idx="12"/>
          </p:nvPr>
        </p:nvSpPr>
        <p:spPr/>
        <p:txBody>
          <a:bodyPr/>
          <a:lstStyle/>
          <a:p>
            <a:fld id="{5C4E6D4E-8648-4C02-A804-37BD021BF0D5}" type="slidenum">
              <a:rPr lang="uk-UA" smtClean="0"/>
              <a:t>‹№›</a:t>
            </a:fld>
            <a:endParaRPr lang="uk-UA"/>
          </a:p>
        </p:txBody>
      </p:sp>
    </p:spTree>
    <p:extLst>
      <p:ext uri="{BB962C8B-B14F-4D97-AF65-F5344CB8AC3E}">
        <p14:creationId xmlns:p14="http://schemas.microsoft.com/office/powerpoint/2010/main" val="32180568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558D0336-FC4A-4F9B-9E89-127E3D1605BA}" type="datetimeFigureOut">
              <a:rPr lang="uk-UA" smtClean="0"/>
              <a:t>30.04.2024</a:t>
            </a:fld>
            <a:endParaRPr lang="uk-UA"/>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uk-UA"/>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C4E6D4E-8648-4C02-A804-37BD021BF0D5}" type="slidenum">
              <a:rPr lang="uk-UA" smtClean="0"/>
              <a:t>‹№›</a:t>
            </a:fld>
            <a:endParaRPr lang="uk-UA"/>
          </a:p>
        </p:txBody>
      </p:sp>
    </p:spTree>
    <p:extLst>
      <p:ext uri="{BB962C8B-B14F-4D97-AF65-F5344CB8AC3E}">
        <p14:creationId xmlns:p14="http://schemas.microsoft.com/office/powerpoint/2010/main" val="14672775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558D0336-FC4A-4F9B-9E89-127E3D1605BA}" type="datetimeFigureOut">
              <a:rPr lang="uk-UA" smtClean="0"/>
              <a:t>30.04.2024</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5C4E6D4E-8648-4C02-A804-37BD021BF0D5}" type="slidenum">
              <a:rPr lang="uk-UA" smtClean="0"/>
              <a:t>‹№›</a:t>
            </a:fld>
            <a:endParaRPr lang="uk-UA"/>
          </a:p>
        </p:txBody>
      </p:sp>
    </p:spTree>
    <p:extLst>
      <p:ext uri="{BB962C8B-B14F-4D97-AF65-F5344CB8AC3E}">
        <p14:creationId xmlns:p14="http://schemas.microsoft.com/office/powerpoint/2010/main" val="18328468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558D0336-FC4A-4F9B-9E89-127E3D1605BA}" type="datetimeFigureOut">
              <a:rPr lang="uk-UA" smtClean="0"/>
              <a:t>30.04.2024</a:t>
            </a:fld>
            <a:endParaRPr lang="uk-UA"/>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uk-UA"/>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5C4E6D4E-8648-4C02-A804-37BD021BF0D5}" type="slidenum">
              <a:rPr lang="uk-UA" smtClean="0"/>
              <a:t>‹№›</a:t>
            </a:fld>
            <a:endParaRPr lang="uk-UA"/>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30449232"/>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zakon.rada.gov.ua/laws/show/871-2018-%D0%BF#n12"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l.facebook.com/l.php?u=https://zakon.rada.gov.ua/laws/show/2755-17/paran6392?fbclid%3DIwAR3kIa1Fb2_mVX9Cmx6VMg-jfYOh4TFJghZQ_VZMgIpLnO8095GOeg_IHeE#n6392&amp;h=AT01wHprZxnHA2p7PievdetLg7o9Za429zy8suAM92_n6utNF193kKoBEbSkWZ9PkcIR8qI_-yjeWZVTHDoUyJuY2VG26AqqHKKtQx9Qx-pMefnUvNKRkYitCZXNsNFBexqu77uhF4s"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zakon.rada.gov.ua/laws/show/2755-17/paran6341#n1091"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zakon.rada.gov.ua/laws/show/z0479-15#n15"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2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hyperlink" Target="https://www.me.gov.ua/Vehicles/CalculatePrice?lang=uk-UA"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s://www.me.gov.ua/Vehicles/CalculatePrice?lang=uk-UA"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s://zakon.rada.gov.ua/laws/show/z0474-15#Text"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http://zhytomyrska.land.gov.ua/groshova-ocinka/"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hyperlink" Target="http://zakon0.rada.gov.ua/laws/show/3551-12" TargetMode="Externa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hyperlink" Target="https://zakon.rada.gov.ua/laws/show/871-2018-%D0%BF#n15" TargetMode="External"/><Relationship Id="rId2" Type="http://schemas.openxmlformats.org/officeDocument/2006/relationships/hyperlink" Target="https://zakon.rada.gov.ua/laws/show/875-12"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hyperlink" Target="https://zakon.rada.gov.ua/laws/show/871-2018-%D0%BF#n18" TargetMode="Externa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hyperlink" Target="https://zakon.rada.gov.ua/laws/show/z0159-16#n21" TargetMode="Externa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hyperlink" Target="https://buhplatforma.com.ua/article/8778-podatkova-deklaratsya-z-plati-za-zemlyu-2021" TargetMode="External"/><Relationship Id="rId2" Type="http://schemas.openxmlformats.org/officeDocument/2006/relationships/hyperlink" Target="https://zakon.rada.gov.ua/laws/show/z0783-15#Text"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hyperlink" Target="https://zakon.rada.gov.ua/laws/show/z0912-15#Text"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hyperlink" Target="https://zakon.rada.gov.ua/laws/show/z0912-15#Text"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zakon.rada.gov.ua/laws/show/vb457609-10" TargetMode="External"/><Relationship Id="rId2" Type="http://schemas.openxmlformats.org/officeDocument/2006/relationships/hyperlink" Target="https://zakon.rada.gov.ua/laws/show/va507565-00"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97280" y="240145"/>
            <a:ext cx="10058400" cy="3066473"/>
          </a:xfrm>
        </p:spPr>
        <p:txBody>
          <a:bodyPr anchor="ctr">
            <a:normAutofit fontScale="90000"/>
          </a:bodyPr>
          <a:lstStyle/>
          <a:p>
            <a:pPr algn="ctr"/>
            <a:r>
              <a:rPr lang="ru-RU" dirty="0" err="1"/>
              <a:t>Облік</a:t>
            </a:r>
            <a:r>
              <a:rPr lang="ru-RU" dirty="0"/>
              <a:t> </a:t>
            </a:r>
            <a:r>
              <a:rPr lang="ru-RU" dirty="0" err="1"/>
              <a:t>розрахунків</a:t>
            </a:r>
            <a:r>
              <a:rPr lang="ru-RU" dirty="0"/>
              <a:t> і </a:t>
            </a:r>
            <a:r>
              <a:rPr lang="ru-RU" dirty="0" err="1"/>
              <a:t>звітність</a:t>
            </a:r>
            <a:r>
              <a:rPr lang="ru-RU" dirty="0"/>
              <a:t> за </a:t>
            </a:r>
            <a:r>
              <a:rPr lang="ru-RU" dirty="0" err="1"/>
              <a:t>місцевими</a:t>
            </a:r>
            <a:r>
              <a:rPr lang="ru-RU" dirty="0"/>
              <a:t> </a:t>
            </a:r>
            <a:r>
              <a:rPr lang="ru-RU" dirty="0" err="1"/>
              <a:t>податками</a:t>
            </a:r>
            <a:r>
              <a:rPr lang="ru-RU" dirty="0"/>
              <a:t> і </a:t>
            </a:r>
            <a:r>
              <a:rPr lang="ru-RU" dirty="0" err="1"/>
              <a:t>зборами</a:t>
            </a:r>
            <a:endParaRPr lang="uk-UA" dirty="0">
              <a:ln>
                <a:solidFill>
                  <a:schemeClr val="tx1"/>
                </a:solidFill>
              </a:ln>
            </a:endParaRPr>
          </a:p>
        </p:txBody>
      </p:sp>
      <p:sp>
        <p:nvSpPr>
          <p:cNvPr id="3" name="Подзаголовок 2"/>
          <p:cNvSpPr>
            <a:spLocks noGrp="1"/>
          </p:cNvSpPr>
          <p:nvPr>
            <p:ph type="subTitle" idx="1"/>
          </p:nvPr>
        </p:nvSpPr>
        <p:spPr>
          <a:xfrm>
            <a:off x="810953" y="4950691"/>
            <a:ext cx="10344727" cy="665018"/>
          </a:xfrm>
        </p:spPr>
        <p:txBody>
          <a:bodyPr/>
          <a:lstStyle/>
          <a:p>
            <a:r>
              <a:rPr lang="uk-UA" dirty="0">
                <a:solidFill>
                  <a:schemeClr val="tx1"/>
                </a:solidFill>
              </a:rPr>
              <a:t>Лектор: </a:t>
            </a:r>
            <a:r>
              <a:rPr lang="ru-RU" dirty="0" err="1">
                <a:solidFill>
                  <a:schemeClr val="tx1"/>
                </a:solidFill>
              </a:rPr>
              <a:t>д.е.н</a:t>
            </a:r>
            <a:r>
              <a:rPr lang="ru-RU" dirty="0">
                <a:solidFill>
                  <a:schemeClr val="tx1"/>
                </a:solidFill>
              </a:rPr>
              <a:t>., проф. </a:t>
            </a:r>
            <a:r>
              <a:rPr lang="ru-RU" dirty="0" err="1">
                <a:solidFill>
                  <a:schemeClr val="tx1"/>
                </a:solidFill>
              </a:rPr>
              <a:t>Ірина</a:t>
            </a:r>
            <a:r>
              <a:rPr lang="ru-RU" dirty="0">
                <a:solidFill>
                  <a:schemeClr val="tx1"/>
                </a:solidFill>
              </a:rPr>
              <a:t> </a:t>
            </a:r>
            <a:r>
              <a:rPr lang="ru-RU" dirty="0" err="1">
                <a:solidFill>
                  <a:schemeClr val="tx1"/>
                </a:solidFill>
              </a:rPr>
              <a:t>Вікторівна</a:t>
            </a:r>
            <a:r>
              <a:rPr lang="ru-RU" dirty="0">
                <a:solidFill>
                  <a:schemeClr val="tx1"/>
                </a:solidFill>
              </a:rPr>
              <a:t> </a:t>
            </a:r>
            <a:r>
              <a:rPr lang="ru-RU" dirty="0" err="1">
                <a:solidFill>
                  <a:schemeClr val="tx1"/>
                </a:solidFill>
              </a:rPr>
              <a:t>Жиглей</a:t>
            </a:r>
            <a:endParaRPr lang="uk-UA" dirty="0">
              <a:solidFill>
                <a:schemeClr val="tx1"/>
              </a:solidFill>
            </a:endParaRPr>
          </a:p>
        </p:txBody>
      </p:sp>
    </p:spTree>
    <p:extLst>
      <p:ext uri="{BB962C8B-B14F-4D97-AF65-F5344CB8AC3E}">
        <p14:creationId xmlns:p14="http://schemas.microsoft.com/office/powerpoint/2010/main" val="22509732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5A49C0CB-47A8-40D7-B6D8-1C3041391426}"/>
              </a:ext>
            </a:extLst>
          </p:cNvPr>
          <p:cNvSpPr>
            <a:spLocks noGrp="1"/>
          </p:cNvSpPr>
          <p:nvPr>
            <p:ph idx="1"/>
          </p:nvPr>
        </p:nvSpPr>
        <p:spPr>
          <a:xfrm>
            <a:off x="1" y="-1"/>
            <a:ext cx="12191999" cy="6585527"/>
          </a:xfrm>
        </p:spPr>
        <p:txBody>
          <a:bodyPr>
            <a:normAutofit fontScale="85000" lnSpcReduction="10000"/>
          </a:bodyPr>
          <a:lstStyle/>
          <a:p>
            <a:pPr algn="just"/>
            <a:r>
              <a:rPr lang="uk-UA" dirty="0">
                <a:solidFill>
                  <a:schemeClr val="tx1"/>
                </a:solidFill>
                <a:latin typeface="Times New Roman" panose="02020603050405020304" pitchFamily="18" charset="0"/>
                <a:cs typeface="Times New Roman" panose="02020603050405020304" pitchFamily="18" charset="0"/>
              </a:rPr>
              <a:t>з) об’єкти житлової та нежитлової нерухомості, які перебувають у власності громадських об’єднань осіб з інвалідністю та їх підприємств;</a:t>
            </a:r>
          </a:p>
          <a:p>
            <a:pPr algn="just"/>
            <a:r>
              <a:rPr lang="uk-UA" dirty="0">
                <a:solidFill>
                  <a:schemeClr val="tx1"/>
                </a:solidFill>
                <a:latin typeface="Times New Roman" panose="02020603050405020304" pitchFamily="18" charset="0"/>
                <a:cs typeface="Times New Roman" panose="02020603050405020304" pitchFamily="18" charset="0"/>
              </a:rPr>
              <a:t>и) об’єкти нерухомості, що перебувають у власності релігійних організацій, статути (положення) яких зареєстровано у встановленому законом порядку, та використовуються виключно для забезпечення їхньої статутної діяльності, включаючи ті, в яких здійснюють діяльність засновані такими релігійними організаціями добродійні заклади (притулки, інтернати, лікарні тощо), крім об’єктів нерухомості, в яких здійснюється виробнича та/або господарська діяльність;</a:t>
            </a:r>
          </a:p>
          <a:p>
            <a:pPr algn="just"/>
            <a:r>
              <a:rPr lang="uk-UA" dirty="0">
                <a:solidFill>
                  <a:schemeClr val="tx1"/>
                </a:solidFill>
                <a:latin typeface="Times New Roman" panose="02020603050405020304" pitchFamily="18" charset="0"/>
                <a:cs typeface="Times New Roman" panose="02020603050405020304" pitchFamily="18" charset="0"/>
              </a:rPr>
              <a:t>і) будівлі дошкільних та загальноосвітніх навчальних закладів незалежно від форми власності та джерел фінансування, що використовуються для надання освітніх послуг;</a:t>
            </a:r>
          </a:p>
          <a:p>
            <a:pPr algn="just"/>
            <a:r>
              <a:rPr lang="uk-UA" dirty="0">
                <a:solidFill>
                  <a:schemeClr val="tx1"/>
                </a:solidFill>
                <a:latin typeface="Times New Roman" panose="02020603050405020304" pitchFamily="18" charset="0"/>
                <a:cs typeface="Times New Roman" panose="02020603050405020304" pitchFamily="18" charset="0"/>
              </a:rPr>
              <a:t>ї) об’єкти нежитлової нерухомості державних та комунальних дитячих санаторно-курортних закладів та закладів оздоровлення та відпочинку дітей, а також дитячих санаторно-курортних закладів та закладів оздоровлення і відпочинку дітей, які знаходяться на балансі підприємств, установ та організацій, які є неприбутковими і внесені контролюючим органом до Реєстру неприбуткових установ та організацій. У разі виключення з Реєстру неприбуткових установ та організацій декларація подається платником податку протягом 30 календарних днів з дня виключення, а податок сплачується починаючи з місяця, наступного за місяцем, в якому відбулося виключення з Реєстру неприбуткових установ та організацій;</a:t>
            </a:r>
          </a:p>
          <a:p>
            <a:pPr algn="just"/>
            <a:r>
              <a:rPr lang="uk-UA" dirty="0">
                <a:solidFill>
                  <a:schemeClr val="tx1"/>
                </a:solidFill>
                <a:latin typeface="Times New Roman" panose="02020603050405020304" pitchFamily="18" charset="0"/>
                <a:cs typeface="Times New Roman" panose="02020603050405020304" pitchFamily="18" charset="0"/>
              </a:rPr>
              <a:t>й) об’єкти нежитлової нерухомості державних та комунальних центрів олімпійської підготовки, шкіл вищої спортивної майстерності, центрів фізичного здоров’я населення, центрів з розвитку фізичної культури і спорту осіб з інвалідністю, дитячо-юнацьких спортивних шкіл, а також центрів олімпійської підготовки, шкіл вищої спортивної майстерності, дитячо-юнацьких спортивних шкіл і спортивних споруд всеукраїнських фізкультурно-спортивних товариств, їх місцевих осередків та відокремлених підрозділів, що є неприбутковими та включені до Реєстру неприбуткових установ та організацій. У разі виключення таких установ та організацій з Реєстру неприбуткових установ та організацій декларація подається платником податку протягом 30 календарних днів з дня виключення, а податок сплачується починаючи з місяця, наступного за місяцем, в якому відбулося виключення з Реєстру неприбуткових установ та організацій;</a:t>
            </a:r>
          </a:p>
          <a:p>
            <a:pPr algn="just"/>
            <a:r>
              <a:rPr lang="uk-UA" dirty="0">
                <a:solidFill>
                  <a:schemeClr val="tx1"/>
                </a:solidFill>
                <a:latin typeface="Times New Roman" panose="02020603050405020304" pitchFamily="18" charset="0"/>
                <a:cs typeface="Times New Roman" panose="02020603050405020304" pitchFamily="18" charset="0"/>
              </a:rPr>
              <a:t>к) об’єкти нежитлової нерухомості баз олімпійської та </a:t>
            </a:r>
            <a:r>
              <a:rPr lang="uk-UA" dirty="0" err="1">
                <a:solidFill>
                  <a:schemeClr val="tx1"/>
                </a:solidFill>
                <a:latin typeface="Times New Roman" panose="02020603050405020304" pitchFamily="18" charset="0"/>
                <a:cs typeface="Times New Roman" panose="02020603050405020304" pitchFamily="18" charset="0"/>
              </a:rPr>
              <a:t>паралімпійської</a:t>
            </a:r>
            <a:r>
              <a:rPr lang="uk-UA" dirty="0">
                <a:solidFill>
                  <a:schemeClr val="tx1"/>
                </a:solidFill>
                <a:latin typeface="Times New Roman" panose="02020603050405020304" pitchFamily="18" charset="0"/>
                <a:cs typeface="Times New Roman" panose="02020603050405020304" pitchFamily="18" charset="0"/>
              </a:rPr>
              <a:t> підготовки. </a:t>
            </a:r>
            <a:r>
              <a:rPr lang="uk-UA" u="sng" dirty="0">
                <a:solidFill>
                  <a:schemeClr val="tx1"/>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Перелік</a:t>
            </a:r>
            <a:r>
              <a:rPr lang="uk-UA" dirty="0">
                <a:solidFill>
                  <a:schemeClr val="tx1"/>
                </a:solidFill>
                <a:latin typeface="Times New Roman" panose="02020603050405020304" pitchFamily="18" charset="0"/>
                <a:cs typeface="Times New Roman" panose="02020603050405020304" pitchFamily="18" charset="0"/>
              </a:rPr>
              <a:t> таких баз затверджується Кабінетом Міністрів України;</a:t>
            </a:r>
          </a:p>
          <a:p>
            <a:pPr algn="just"/>
            <a:r>
              <a:rPr lang="uk-UA" dirty="0">
                <a:solidFill>
                  <a:schemeClr val="tx1"/>
                </a:solidFill>
                <a:latin typeface="Times New Roman" panose="02020603050405020304" pitchFamily="18" charset="0"/>
                <a:cs typeface="Times New Roman" panose="02020603050405020304" pitchFamily="18" charset="0"/>
              </a:rPr>
              <a:t>л) об’єкти житлової нерухомості, які належать багатодітним або прийомним сім’ям, у яких виховується п’ять та більше дітей.</a:t>
            </a:r>
          </a:p>
          <a:p>
            <a:endParaRPr lang="aa-ET" dirty="0"/>
          </a:p>
        </p:txBody>
      </p:sp>
    </p:spTree>
    <p:extLst>
      <p:ext uri="{BB962C8B-B14F-4D97-AF65-F5344CB8AC3E}">
        <p14:creationId xmlns:p14="http://schemas.microsoft.com/office/powerpoint/2010/main" val="22767150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b="1" dirty="0"/>
              <a:t>Місцеві пільги зі сплати податку на нерухомість</a:t>
            </a:r>
          </a:p>
        </p:txBody>
      </p:sp>
      <p:sp>
        <p:nvSpPr>
          <p:cNvPr id="3" name="Объект 2"/>
          <p:cNvSpPr>
            <a:spLocks noGrp="1"/>
          </p:cNvSpPr>
          <p:nvPr>
            <p:ph idx="1"/>
          </p:nvPr>
        </p:nvSpPr>
        <p:spPr/>
        <p:txBody>
          <a:bodyPr>
            <a:normAutofit/>
          </a:bodyPr>
          <a:lstStyle/>
          <a:p>
            <a:pPr marL="90488" indent="354013" algn="just"/>
            <a:r>
              <a:rPr lang="uk-UA" sz="2400" dirty="0"/>
              <a:t>Окрім наведених вище об’єктів органи місцевого самоврядування також можуть встановлювати певні пільги, звільняючи об’єкти нерухомості від оподаткування на відповідній території (</a:t>
            </a:r>
            <a:r>
              <a:rPr lang="uk-UA" sz="2400" dirty="0" err="1"/>
              <a:t>пп</a:t>
            </a:r>
            <a:r>
              <a:rPr lang="uk-UA" sz="2400" dirty="0"/>
              <a:t>. 266.4.2 ПКУ). </a:t>
            </a:r>
          </a:p>
          <a:p>
            <a:pPr marL="90488" indent="354013" algn="just"/>
            <a:r>
              <a:rPr lang="uk-UA" sz="2400" dirty="0"/>
              <a:t>Наприклад, це можуть бути пільги для неприбуткових організацій. Пільги з податку, що сплачують на відповідній території з об’єктів житлової та нежитлової нерухомості, для </a:t>
            </a:r>
            <a:r>
              <a:rPr lang="uk-UA" sz="2400" dirty="0" err="1"/>
              <a:t>фізосіб</a:t>
            </a:r>
            <a:r>
              <a:rPr lang="uk-UA" sz="2400" dirty="0"/>
              <a:t> визначають виходячи з їхнього майнового стану та рівня доходів.</a:t>
            </a:r>
          </a:p>
        </p:txBody>
      </p:sp>
    </p:spTree>
    <p:extLst>
      <p:ext uri="{BB962C8B-B14F-4D97-AF65-F5344CB8AC3E}">
        <p14:creationId xmlns:p14="http://schemas.microsoft.com/office/powerpoint/2010/main" val="18055862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err="1"/>
              <a:t>Якщо</a:t>
            </a:r>
            <a:r>
              <a:rPr lang="ru-RU" b="1" dirty="0"/>
              <a:t> </a:t>
            </a:r>
            <a:r>
              <a:rPr lang="ru-RU" b="1" dirty="0" err="1"/>
              <a:t>частина</a:t>
            </a:r>
            <a:r>
              <a:rPr lang="ru-RU" b="1" dirty="0"/>
              <a:t> </a:t>
            </a:r>
            <a:r>
              <a:rPr lang="ru-RU" b="1" dirty="0" err="1"/>
              <a:t>неоподатковуваної</a:t>
            </a:r>
            <a:r>
              <a:rPr lang="ru-RU" b="1" dirty="0"/>
              <a:t> </a:t>
            </a:r>
            <a:r>
              <a:rPr lang="ru-RU" b="1" dirty="0" err="1"/>
              <a:t>нерухомості</a:t>
            </a:r>
            <a:r>
              <a:rPr lang="ru-RU" b="1" dirty="0"/>
              <a:t> </a:t>
            </a:r>
            <a:r>
              <a:rPr lang="ru-RU" b="1" dirty="0" err="1"/>
              <a:t>здається</a:t>
            </a:r>
            <a:r>
              <a:rPr lang="ru-RU" b="1" dirty="0"/>
              <a:t> в </a:t>
            </a:r>
            <a:r>
              <a:rPr lang="ru-RU" b="1" dirty="0" err="1"/>
              <a:t>оренду</a:t>
            </a:r>
            <a:endParaRPr lang="uk-UA" b="1" dirty="0"/>
          </a:p>
        </p:txBody>
      </p:sp>
      <p:sp>
        <p:nvSpPr>
          <p:cNvPr id="3" name="Объект 2"/>
          <p:cNvSpPr>
            <a:spLocks noGrp="1"/>
          </p:cNvSpPr>
          <p:nvPr>
            <p:ph idx="1"/>
          </p:nvPr>
        </p:nvSpPr>
        <p:spPr/>
        <p:txBody>
          <a:bodyPr>
            <a:normAutofit/>
          </a:bodyPr>
          <a:lstStyle/>
          <a:p>
            <a:pPr marL="90488" indent="354013" algn="just"/>
            <a:r>
              <a:rPr lang="ru-RU" sz="2800" dirty="0" err="1"/>
              <a:t>Якщо</a:t>
            </a:r>
            <a:r>
              <a:rPr lang="ru-RU" sz="2800" dirty="0"/>
              <a:t> </a:t>
            </a:r>
            <a:r>
              <a:rPr lang="ru-RU" sz="2800" dirty="0" err="1"/>
              <a:t>частина</a:t>
            </a:r>
            <a:r>
              <a:rPr lang="ru-RU" sz="2800" dirty="0"/>
              <a:t> </a:t>
            </a:r>
            <a:r>
              <a:rPr lang="ru-RU" sz="2800" dirty="0" err="1"/>
              <a:t>промислової</a:t>
            </a:r>
            <a:r>
              <a:rPr lang="ru-RU" sz="2800" dirty="0"/>
              <a:t> </a:t>
            </a:r>
            <a:r>
              <a:rPr lang="ru-RU" sz="2800" dirty="0" err="1"/>
              <a:t>будівлі</a:t>
            </a:r>
            <a:r>
              <a:rPr lang="ru-RU" sz="2800" dirty="0"/>
              <a:t> з кодом 125 за ДК 018:2000 </a:t>
            </a:r>
            <a:r>
              <a:rPr lang="ru-RU" sz="2800" dirty="0" err="1"/>
              <a:t>здається</a:t>
            </a:r>
            <a:r>
              <a:rPr lang="ru-RU" sz="2800" dirty="0"/>
              <a:t> в </a:t>
            </a:r>
            <a:r>
              <a:rPr lang="ru-RU" sz="2800" dirty="0" err="1"/>
              <a:t>оренду</a:t>
            </a:r>
            <a:r>
              <a:rPr lang="ru-RU" sz="2800" dirty="0"/>
              <a:t>, то </a:t>
            </a:r>
            <a:r>
              <a:rPr lang="ru-RU" sz="2800" dirty="0" err="1"/>
              <a:t>податок</a:t>
            </a:r>
            <a:r>
              <a:rPr lang="ru-RU" sz="2800" dirty="0"/>
              <a:t> не </a:t>
            </a:r>
            <a:r>
              <a:rPr lang="ru-RU" sz="2800" dirty="0" err="1"/>
              <a:t>нерухомість</a:t>
            </a:r>
            <a:r>
              <a:rPr lang="ru-RU" sz="2800" dirty="0"/>
              <a:t> </a:t>
            </a:r>
            <a:r>
              <a:rPr lang="ru-RU" sz="2800" dirty="0" err="1"/>
              <a:t>сплачується</a:t>
            </a:r>
            <a:r>
              <a:rPr lang="ru-RU" sz="2800" dirty="0"/>
              <a:t> </a:t>
            </a:r>
            <a:r>
              <a:rPr lang="ru-RU" sz="2800" dirty="0" err="1"/>
              <a:t>саме</a:t>
            </a:r>
            <a:r>
              <a:rPr lang="ru-RU" sz="2800" dirty="0"/>
              <a:t> за </a:t>
            </a:r>
            <a:r>
              <a:rPr lang="ru-RU" sz="2800" dirty="0" err="1"/>
              <a:t>цю</a:t>
            </a:r>
            <a:r>
              <a:rPr lang="ru-RU" sz="2800" dirty="0"/>
              <a:t> </a:t>
            </a:r>
            <a:r>
              <a:rPr lang="ru-RU" sz="2800" dirty="0" err="1"/>
              <a:t>передану</a:t>
            </a:r>
            <a:r>
              <a:rPr lang="ru-RU" sz="2800" dirty="0"/>
              <a:t> в </a:t>
            </a:r>
            <a:r>
              <a:rPr lang="ru-RU" sz="2800" dirty="0" err="1"/>
              <a:t>оренду</a:t>
            </a:r>
            <a:r>
              <a:rPr lang="ru-RU" sz="2800" dirty="0"/>
              <a:t> </a:t>
            </a:r>
            <a:r>
              <a:rPr lang="ru-RU" sz="2800" dirty="0" err="1"/>
              <a:t>частину</a:t>
            </a:r>
            <a:r>
              <a:rPr lang="ru-RU" sz="2800" dirty="0"/>
              <a:t> </a:t>
            </a:r>
            <a:r>
              <a:rPr lang="ru-RU" sz="2800" dirty="0" err="1"/>
              <a:t>будівлі</a:t>
            </a:r>
            <a:r>
              <a:rPr lang="ru-RU" sz="2800" dirty="0"/>
              <a:t> (</a:t>
            </a:r>
            <a:r>
              <a:rPr lang="ru-RU" sz="2800" dirty="0" err="1"/>
              <a:t>роз’яснення</a:t>
            </a:r>
            <a:r>
              <a:rPr lang="ru-RU" sz="2800" dirty="0"/>
              <a:t> ДПС 106.02). </a:t>
            </a:r>
            <a:r>
              <a:rPr lang="ru-RU" sz="2800" dirty="0" err="1"/>
              <a:t>Наприклад</a:t>
            </a:r>
            <a:r>
              <a:rPr lang="ru-RU" sz="2800" dirty="0"/>
              <a:t>, </a:t>
            </a:r>
            <a:r>
              <a:rPr lang="ru-RU" sz="2800" dirty="0" err="1"/>
              <a:t>загальна</a:t>
            </a:r>
            <a:r>
              <a:rPr lang="ru-RU" sz="2800" dirty="0"/>
              <a:t> </a:t>
            </a:r>
            <a:r>
              <a:rPr lang="ru-RU" sz="2800" dirty="0" err="1"/>
              <a:t>площа</a:t>
            </a:r>
            <a:r>
              <a:rPr lang="ru-RU" sz="2800" dirty="0"/>
              <a:t> </a:t>
            </a:r>
            <a:r>
              <a:rPr lang="ru-RU" sz="2800" dirty="0" err="1"/>
              <a:t>будівлі</a:t>
            </a:r>
            <a:r>
              <a:rPr lang="ru-RU" sz="2800" dirty="0"/>
              <a:t> 500 м2, а передано в </a:t>
            </a:r>
            <a:r>
              <a:rPr lang="ru-RU" sz="2800" dirty="0" err="1"/>
              <a:t>оренду</a:t>
            </a:r>
            <a:r>
              <a:rPr lang="ru-RU" sz="2800" dirty="0"/>
              <a:t> 200 м2 – </a:t>
            </a:r>
            <a:r>
              <a:rPr lang="ru-RU" sz="2800" dirty="0" err="1"/>
              <a:t>тоді</a:t>
            </a:r>
            <a:r>
              <a:rPr lang="ru-RU" sz="2800" dirty="0"/>
              <a:t> </a:t>
            </a:r>
            <a:r>
              <a:rPr lang="ru-RU" sz="2800" dirty="0" err="1"/>
              <a:t>податок</a:t>
            </a:r>
            <a:r>
              <a:rPr lang="ru-RU" sz="2800" dirty="0"/>
              <a:t> на </a:t>
            </a:r>
            <a:r>
              <a:rPr lang="ru-RU" sz="2800" dirty="0" err="1"/>
              <a:t>нерухомість</a:t>
            </a:r>
            <a:r>
              <a:rPr lang="ru-RU" sz="2800" dirty="0"/>
              <a:t> </a:t>
            </a:r>
            <a:r>
              <a:rPr lang="ru-RU" sz="2800" dirty="0" err="1"/>
              <a:t>сплачується</a:t>
            </a:r>
            <a:r>
              <a:rPr lang="ru-RU" sz="2800" dirty="0"/>
              <a:t> за </a:t>
            </a:r>
            <a:r>
              <a:rPr lang="ru-RU" sz="2800" dirty="0" err="1"/>
              <a:t>ці</a:t>
            </a:r>
            <a:r>
              <a:rPr lang="ru-RU" sz="2800" dirty="0"/>
              <a:t> 200 м2.</a:t>
            </a:r>
            <a:endParaRPr lang="uk-UA" sz="2800" dirty="0"/>
          </a:p>
        </p:txBody>
      </p:sp>
    </p:spTree>
    <p:extLst>
      <p:ext uri="{BB962C8B-B14F-4D97-AF65-F5344CB8AC3E}">
        <p14:creationId xmlns:p14="http://schemas.microsoft.com/office/powerpoint/2010/main" val="25356802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CADBEBB-0593-4C79-8C36-5C6A032FE396}"/>
              </a:ext>
            </a:extLst>
          </p:cNvPr>
          <p:cNvSpPr>
            <a:spLocks noGrp="1"/>
          </p:cNvSpPr>
          <p:nvPr>
            <p:ph type="title"/>
          </p:nvPr>
        </p:nvSpPr>
        <p:spPr>
          <a:xfrm>
            <a:off x="1097280" y="286603"/>
            <a:ext cx="10058400" cy="702303"/>
          </a:xfrm>
        </p:spPr>
        <p:txBody>
          <a:bodyPr>
            <a:normAutofit fontScale="90000"/>
          </a:bodyPr>
          <a:lstStyle/>
          <a:p>
            <a:pPr algn="ctr"/>
            <a:r>
              <a:rPr lang="uk-UA" dirty="0">
                <a:latin typeface="Times New Roman" panose="02020603050405020304" pitchFamily="18" charset="0"/>
                <a:cs typeface="Times New Roman" panose="02020603050405020304" pitchFamily="18" charset="0"/>
              </a:rPr>
              <a:t>Пільги зі сплати податку </a:t>
            </a:r>
            <a:endParaRPr lang="aa-ET" dirty="0">
              <a:latin typeface="Times New Roman" panose="02020603050405020304" pitchFamily="18"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DD982308-DBD8-49B6-9539-95875A6248D2}"/>
              </a:ext>
            </a:extLst>
          </p:cNvPr>
          <p:cNvSpPr>
            <a:spLocks noGrp="1"/>
          </p:cNvSpPr>
          <p:nvPr>
            <p:ph idx="1"/>
          </p:nvPr>
        </p:nvSpPr>
        <p:spPr>
          <a:xfrm>
            <a:off x="321425" y="988906"/>
            <a:ext cx="11538065" cy="2899603"/>
          </a:xfrm>
        </p:spPr>
        <p:txBody>
          <a:bodyPr/>
          <a:lstStyle/>
          <a:p>
            <a:pPr algn="just"/>
            <a:r>
              <a:rPr lang="ru-RU" dirty="0" err="1">
                <a:solidFill>
                  <a:schemeClr val="tx1"/>
                </a:solidFill>
                <a:latin typeface="Times New Roman" panose="02020603050405020304" pitchFamily="18" charset="0"/>
                <a:cs typeface="Times New Roman" panose="02020603050405020304" pitchFamily="18" charset="0"/>
              </a:rPr>
              <a:t>Надаються</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фізичним</a:t>
            </a:r>
            <a:r>
              <a:rPr lang="ru-RU" dirty="0">
                <a:solidFill>
                  <a:schemeClr val="tx1"/>
                </a:solidFill>
                <a:latin typeface="Times New Roman" panose="02020603050405020304" pitchFamily="18" charset="0"/>
                <a:cs typeface="Times New Roman" panose="02020603050405020304" pitchFamily="18" charset="0"/>
              </a:rPr>
              <a:t> особам у </a:t>
            </a:r>
            <a:r>
              <a:rPr lang="ru-RU" dirty="0" err="1">
                <a:solidFill>
                  <a:schemeClr val="tx1"/>
                </a:solidFill>
                <a:latin typeface="Times New Roman" panose="02020603050405020304" pitchFamily="18" charset="0"/>
                <a:cs typeface="Times New Roman" panose="02020603050405020304" pitchFamily="18" charset="0"/>
              </a:rPr>
              <a:t>вигляді</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зменшення</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бази</a:t>
            </a:r>
            <a:r>
              <a:rPr lang="ru-RU" dirty="0">
                <a:solidFill>
                  <a:schemeClr val="tx1"/>
                </a:solidFill>
                <a:latin typeface="Times New Roman" panose="02020603050405020304" pitchFamily="18" charset="0"/>
                <a:cs typeface="Times New Roman" panose="02020603050405020304" pitchFamily="18" charset="0"/>
              </a:rPr>
              <a:t> оподаткування:</a:t>
            </a:r>
          </a:p>
          <a:p>
            <a:pPr algn="just"/>
            <a:r>
              <a:rPr lang="uk-UA" dirty="0">
                <a:solidFill>
                  <a:schemeClr val="tx1"/>
                </a:solidFill>
                <a:latin typeface="Times New Roman" panose="02020603050405020304" pitchFamily="18" charset="0"/>
                <a:cs typeface="Times New Roman" panose="02020603050405020304" pitchFamily="18" charset="0"/>
              </a:rPr>
              <a:t>1) для квартири/квартир незалежно від їх кількості - на 60 </a:t>
            </a:r>
            <a:r>
              <a:rPr lang="uk-UA" dirty="0" err="1">
                <a:solidFill>
                  <a:schemeClr val="tx1"/>
                </a:solidFill>
                <a:latin typeface="Times New Roman" panose="02020603050405020304" pitchFamily="18" charset="0"/>
                <a:cs typeface="Times New Roman" panose="02020603050405020304" pitchFamily="18" charset="0"/>
              </a:rPr>
              <a:t>кв</a:t>
            </a:r>
            <a:r>
              <a:rPr lang="uk-UA" dirty="0">
                <a:solidFill>
                  <a:schemeClr val="tx1"/>
                </a:solidFill>
                <a:latin typeface="Times New Roman" panose="02020603050405020304" pitchFamily="18" charset="0"/>
                <a:cs typeface="Times New Roman" panose="02020603050405020304" pitchFamily="18" charset="0"/>
              </a:rPr>
              <a:t>. метрів; </a:t>
            </a:r>
          </a:p>
          <a:p>
            <a:pPr algn="just"/>
            <a:r>
              <a:rPr lang="uk-UA" dirty="0">
                <a:solidFill>
                  <a:schemeClr val="tx1"/>
                </a:solidFill>
                <a:latin typeface="Times New Roman" panose="02020603050405020304" pitchFamily="18" charset="0"/>
                <a:cs typeface="Times New Roman" panose="02020603050405020304" pitchFamily="18" charset="0"/>
              </a:rPr>
              <a:t>2) для житлового будинку/будинків незалежно від їх кількості - на 120 </a:t>
            </a:r>
            <a:r>
              <a:rPr lang="uk-UA" dirty="0" err="1">
                <a:solidFill>
                  <a:schemeClr val="tx1"/>
                </a:solidFill>
                <a:latin typeface="Times New Roman" panose="02020603050405020304" pitchFamily="18" charset="0"/>
                <a:cs typeface="Times New Roman" panose="02020603050405020304" pitchFamily="18" charset="0"/>
              </a:rPr>
              <a:t>кв</a:t>
            </a:r>
            <a:r>
              <a:rPr lang="uk-UA" dirty="0">
                <a:solidFill>
                  <a:schemeClr val="tx1"/>
                </a:solidFill>
                <a:latin typeface="Times New Roman" panose="02020603050405020304" pitchFamily="18" charset="0"/>
                <a:cs typeface="Times New Roman" panose="02020603050405020304" pitchFamily="18" charset="0"/>
              </a:rPr>
              <a:t>. метрів; </a:t>
            </a:r>
          </a:p>
          <a:p>
            <a:pPr algn="just"/>
            <a:r>
              <a:rPr lang="uk-UA" dirty="0">
                <a:solidFill>
                  <a:schemeClr val="tx1"/>
                </a:solidFill>
                <a:latin typeface="Times New Roman" panose="02020603050405020304" pitchFamily="18" charset="0"/>
                <a:cs typeface="Times New Roman" panose="02020603050405020304" pitchFamily="18" charset="0"/>
              </a:rPr>
              <a:t>3) для різних типів об’єктів житлової нерухомості (у разі одночасного перебування у власності квартири/квартир та житлового будинку/будинків) - на 180 </a:t>
            </a:r>
            <a:r>
              <a:rPr lang="uk-UA" dirty="0" err="1">
                <a:solidFill>
                  <a:schemeClr val="tx1"/>
                </a:solidFill>
                <a:latin typeface="Times New Roman" panose="02020603050405020304" pitchFamily="18" charset="0"/>
                <a:cs typeface="Times New Roman" panose="02020603050405020304" pitchFamily="18" charset="0"/>
              </a:rPr>
              <a:t>кв</a:t>
            </a:r>
            <a:r>
              <a:rPr lang="uk-UA" dirty="0">
                <a:solidFill>
                  <a:schemeClr val="tx1"/>
                </a:solidFill>
                <a:latin typeface="Times New Roman" panose="02020603050405020304" pitchFamily="18" charset="0"/>
                <a:cs typeface="Times New Roman" panose="02020603050405020304" pitchFamily="18" charset="0"/>
              </a:rPr>
              <a:t>. метрів.</a:t>
            </a:r>
          </a:p>
          <a:p>
            <a:pPr algn="just"/>
            <a:r>
              <a:rPr lang="uk-UA" dirty="0">
                <a:solidFill>
                  <a:schemeClr val="tx1"/>
                </a:solidFill>
                <a:latin typeface="Times New Roman" panose="02020603050405020304" pitchFamily="18" charset="0"/>
                <a:cs typeface="Times New Roman" panose="02020603050405020304" pitchFamily="18" charset="0"/>
              </a:rPr>
              <a:t>Дане зменшення надається один раз за кожний базовий податковий (звітний) період (рік).</a:t>
            </a:r>
            <a:endParaRPr lang="aa-ET" dirty="0">
              <a:solidFill>
                <a:schemeClr val="tx1"/>
              </a:solidFill>
              <a:latin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B1913220-2793-465C-AD22-6E5BE756127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5156" y="3808268"/>
            <a:ext cx="2913062" cy="2016125"/>
          </a:xfrm>
          <a:prstGeom prst="rect">
            <a:avLst/>
          </a:prstGeom>
          <a:ln>
            <a:noFill/>
          </a:ln>
          <a:effectLst>
            <a:softEdge rad="112500"/>
          </a:effectLst>
        </p:spPr>
      </p:pic>
      <p:pic>
        <p:nvPicPr>
          <p:cNvPr id="7" name="Рисунок 6">
            <a:extLst>
              <a:ext uri="{FF2B5EF4-FFF2-40B4-BE49-F238E27FC236}">
                <a16:creationId xmlns:a16="http://schemas.microsoft.com/office/drawing/2014/main" id="{AEBCB5FD-68D6-45C1-9F5A-3FE939A6D0D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99200" y="3808268"/>
            <a:ext cx="3151332" cy="1790700"/>
          </a:xfrm>
          <a:prstGeom prst="rect">
            <a:avLst/>
          </a:prstGeom>
          <a:ln>
            <a:noFill/>
          </a:ln>
          <a:effectLst>
            <a:softEdge rad="112500"/>
          </a:effectLst>
        </p:spPr>
      </p:pic>
    </p:spTree>
    <p:extLst>
      <p:ext uri="{BB962C8B-B14F-4D97-AF65-F5344CB8AC3E}">
        <p14:creationId xmlns:p14="http://schemas.microsoft.com/office/powerpoint/2010/main" val="42744650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574DD773-8AC8-4262-9369-EAFD642D3F0E}"/>
              </a:ext>
            </a:extLst>
          </p:cNvPr>
          <p:cNvSpPr>
            <a:spLocks noGrp="1"/>
          </p:cNvSpPr>
          <p:nvPr>
            <p:ph idx="1"/>
          </p:nvPr>
        </p:nvSpPr>
        <p:spPr>
          <a:xfrm>
            <a:off x="589279" y="674254"/>
            <a:ext cx="11381047" cy="5231785"/>
          </a:xfrm>
        </p:spPr>
        <p:txBody>
          <a:bodyPr>
            <a:normAutofit/>
          </a:bodyPr>
          <a:lstStyle/>
          <a:p>
            <a:pPr algn="just"/>
            <a:r>
              <a:rPr lang="uk-UA" sz="2800" dirty="0">
                <a:solidFill>
                  <a:schemeClr val="tx1"/>
                </a:solidFill>
                <a:latin typeface="Times New Roman" panose="02020603050405020304" pitchFamily="18" charset="0"/>
                <a:cs typeface="Times New Roman" panose="02020603050405020304" pitchFamily="18" charset="0"/>
              </a:rPr>
              <a:t>Пільги для фізичних осіб не надаються на: </a:t>
            </a:r>
          </a:p>
          <a:p>
            <a:pPr algn="just"/>
            <a:r>
              <a:rPr lang="uk-UA" sz="2800" dirty="0">
                <a:solidFill>
                  <a:schemeClr val="tx1"/>
                </a:solidFill>
                <a:latin typeface="Times New Roman" panose="02020603050405020304" pitchFamily="18" charset="0"/>
                <a:cs typeface="Times New Roman" panose="02020603050405020304" pitchFamily="18" charset="0"/>
              </a:rPr>
              <a:t>➢ об’єкти оподаткування, якщо їх площа перевищує п’ятикратний розмір неоподатковуваної площі, затвердженої рішенням органів місцевого самоврядування;</a:t>
            </a:r>
          </a:p>
          <a:p>
            <a:pPr algn="just"/>
            <a:r>
              <a:rPr lang="uk-UA" sz="2800" dirty="0">
                <a:solidFill>
                  <a:schemeClr val="tx1"/>
                </a:solidFill>
                <a:latin typeface="Times New Roman" panose="02020603050405020304" pitchFamily="18" charset="0"/>
                <a:cs typeface="Times New Roman" panose="02020603050405020304" pitchFamily="18" charset="0"/>
              </a:rPr>
              <a:t>➢ об’єкти оподаткування, що використовуються їх власниками з метою одержання доходів (здаються в оренду, використовуються у підприємницькій діяльності тощо).</a:t>
            </a:r>
            <a:endParaRPr lang="aa-ET" sz="2800" dirty="0">
              <a:solidFill>
                <a:schemeClr val="tx1"/>
              </a:solidFill>
              <a:latin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A3DAB9C3-7FD2-455B-AA5B-E3903975E74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8667" y="3842327"/>
            <a:ext cx="3469987" cy="1975427"/>
          </a:xfrm>
          <a:prstGeom prst="rect">
            <a:avLst/>
          </a:prstGeom>
          <a:ln>
            <a:noFill/>
          </a:ln>
          <a:effectLst>
            <a:softEdge rad="112500"/>
          </a:effectLst>
        </p:spPr>
      </p:pic>
      <p:pic>
        <p:nvPicPr>
          <p:cNvPr id="7" name="Рисунок 6">
            <a:extLst>
              <a:ext uri="{FF2B5EF4-FFF2-40B4-BE49-F238E27FC236}">
                <a16:creationId xmlns:a16="http://schemas.microsoft.com/office/drawing/2014/main" id="{55401B95-FB53-4F66-97C8-92D45754D8D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92177" y="3842327"/>
            <a:ext cx="3818805" cy="1830675"/>
          </a:xfrm>
          <a:prstGeom prst="rect">
            <a:avLst/>
          </a:prstGeom>
          <a:ln>
            <a:noFill/>
          </a:ln>
          <a:effectLst>
            <a:softEdge rad="112500"/>
          </a:effectLst>
        </p:spPr>
      </p:pic>
    </p:spTree>
    <p:extLst>
      <p:ext uri="{BB962C8B-B14F-4D97-AF65-F5344CB8AC3E}">
        <p14:creationId xmlns:p14="http://schemas.microsoft.com/office/powerpoint/2010/main" val="25259669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normAutofit/>
          </a:bodyPr>
          <a:lstStyle/>
          <a:p>
            <a:pPr algn="just"/>
            <a:r>
              <a:rPr lang="uk-UA" sz="2800" dirty="0"/>
              <a:t>Підпунктом 38.6 пункту 38 підрозділу 10 розділу ХХ “Перехідні положення” ПКУ визначено, що </a:t>
            </a:r>
            <a:r>
              <a:rPr lang="uk-UA" sz="2800" b="1" dirty="0"/>
              <a:t>об’єкти житлової та нежитлової нерухомості, що розташовані на тимчасово окупованій території та/або території населених пунктів на лінії зіткнення</a:t>
            </a:r>
            <a:r>
              <a:rPr lang="uk-UA" sz="2800" dirty="0"/>
              <a:t>, які перебувають у власності фізичних або юридичних осіб, </a:t>
            </a:r>
            <a:r>
              <a:rPr lang="uk-UA" sz="2800" b="1" dirty="0"/>
              <a:t>не є об’єктом оподаткування податком на нерухоме майно, відмінне від земельної ділянки</a:t>
            </a:r>
            <a:r>
              <a:rPr lang="uk-UA" sz="2800" dirty="0"/>
              <a:t>, відповідно до </a:t>
            </a:r>
            <a:r>
              <a:rPr lang="uk-UA" sz="2800" dirty="0">
                <a:hlinkClick r:id="rId2"/>
              </a:rPr>
              <a:t>статті 266</a:t>
            </a:r>
            <a:r>
              <a:rPr lang="uk-UA" sz="2800" dirty="0"/>
              <a:t> цього Кодексу </a:t>
            </a:r>
            <a:r>
              <a:rPr lang="uk-UA" sz="2800" b="1" dirty="0"/>
              <a:t>у період з 14 квітня 2014 року по 31 грудня року</a:t>
            </a:r>
            <a:r>
              <a:rPr lang="uk-UA" sz="2800" dirty="0"/>
              <a:t>, в якому завершено проведення антитерористичної операції та/або операції Об’єднаних сил (ООС).</a:t>
            </a:r>
          </a:p>
        </p:txBody>
      </p:sp>
    </p:spTree>
    <p:extLst>
      <p:ext uri="{BB962C8B-B14F-4D97-AF65-F5344CB8AC3E}">
        <p14:creationId xmlns:p14="http://schemas.microsoft.com/office/powerpoint/2010/main" val="18920111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C7DE8EF-3F81-4BDA-94A2-840910520FF7}"/>
              </a:ext>
            </a:extLst>
          </p:cNvPr>
          <p:cNvSpPr>
            <a:spLocks noGrp="1"/>
          </p:cNvSpPr>
          <p:nvPr>
            <p:ph type="title"/>
          </p:nvPr>
        </p:nvSpPr>
        <p:spPr>
          <a:xfrm>
            <a:off x="1097280" y="286603"/>
            <a:ext cx="10058400" cy="877179"/>
          </a:xfrm>
        </p:spPr>
        <p:txBody>
          <a:bodyPr/>
          <a:lstStyle/>
          <a:p>
            <a:pPr algn="ctr"/>
            <a:r>
              <a:rPr lang="uk-UA" dirty="0">
                <a:solidFill>
                  <a:schemeClr val="tx1"/>
                </a:solidFill>
                <a:latin typeface="Times New Roman" panose="02020603050405020304" pitchFamily="18" charset="0"/>
                <a:cs typeface="Times New Roman" panose="02020603050405020304" pitchFamily="18" charset="0"/>
              </a:rPr>
              <a:t>Ставка податку </a:t>
            </a:r>
            <a:endParaRPr lang="aa-ET" dirty="0">
              <a:solidFill>
                <a:schemeClr val="tx1"/>
              </a:solidFill>
              <a:latin typeface="Times New Roman" panose="02020603050405020304" pitchFamily="18"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379417FA-7306-4457-8DEB-661B3F40E5BB}"/>
              </a:ext>
            </a:extLst>
          </p:cNvPr>
          <p:cNvSpPr>
            <a:spLocks noGrp="1"/>
          </p:cNvSpPr>
          <p:nvPr>
            <p:ph idx="1"/>
          </p:nvPr>
        </p:nvSpPr>
        <p:spPr>
          <a:xfrm>
            <a:off x="314035" y="1845734"/>
            <a:ext cx="11656291" cy="2633902"/>
          </a:xfrm>
        </p:spPr>
        <p:txBody>
          <a:bodyPr>
            <a:normAutofit/>
          </a:bodyPr>
          <a:lstStyle/>
          <a:p>
            <a:pPr algn="just"/>
            <a:r>
              <a:rPr lang="uk-UA" sz="2400" dirty="0">
                <a:solidFill>
                  <a:schemeClr val="tx1"/>
                </a:solidFill>
                <a:latin typeface="Times New Roman" panose="02020603050405020304" pitchFamily="18" charset="0"/>
                <a:cs typeface="Times New Roman" panose="02020603050405020304" pitchFamily="18" charset="0"/>
              </a:rPr>
              <a:t>Ставки податку для об’єктів житлової та/або нежитлової нерухомості, що перебувають у власності фізичних та юридичних осіб, встановлюються за рішенням сільської, селищної, міської ради або ради об’єднаних територіальних громад, що створені згідно із законом та перспективним планом формування територій громад, залежно від місця розташування (зональності) та типів таких об’єктів нерухомості у розмірі, що </a:t>
            </a:r>
            <a:r>
              <a:rPr lang="uk-UA" sz="2400" b="1" dirty="0">
                <a:solidFill>
                  <a:schemeClr val="tx1"/>
                </a:solidFill>
                <a:latin typeface="Times New Roman" panose="02020603050405020304" pitchFamily="18" charset="0"/>
                <a:cs typeface="Times New Roman" panose="02020603050405020304" pitchFamily="18" charset="0"/>
              </a:rPr>
              <a:t>не перевищує 1,5 відсотка</a:t>
            </a:r>
            <a:r>
              <a:rPr lang="uk-UA" sz="2400" dirty="0">
                <a:solidFill>
                  <a:schemeClr val="tx1"/>
                </a:solidFill>
                <a:latin typeface="Times New Roman" panose="02020603050405020304" pitchFamily="18" charset="0"/>
                <a:cs typeface="Times New Roman" panose="02020603050405020304" pitchFamily="18" charset="0"/>
              </a:rPr>
              <a:t> розміру мінімальної заробітної плати, встановленої законом на 1 січня звітного (податкового) року, за 1 квадратний метр бази оподаткування</a:t>
            </a:r>
            <a:r>
              <a:rPr lang="uk-UA" sz="2400" dirty="0">
                <a:solidFill>
                  <a:schemeClr val="tx1"/>
                </a:solidFill>
              </a:rPr>
              <a:t>.</a:t>
            </a:r>
            <a:endParaRPr lang="aa-ET" sz="2400" dirty="0">
              <a:solidFill>
                <a:schemeClr val="tx1"/>
              </a:solidFill>
            </a:endParaRPr>
          </a:p>
        </p:txBody>
      </p:sp>
      <p:pic>
        <p:nvPicPr>
          <p:cNvPr id="5" name="Рисунок 4">
            <a:extLst>
              <a:ext uri="{FF2B5EF4-FFF2-40B4-BE49-F238E27FC236}">
                <a16:creationId xmlns:a16="http://schemas.microsoft.com/office/drawing/2014/main" id="{A79958C5-3C3E-4A0F-83BA-6499A79242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4716" y="4299575"/>
            <a:ext cx="2657475" cy="1724025"/>
          </a:xfrm>
          <a:prstGeom prst="rect">
            <a:avLst/>
          </a:prstGeom>
          <a:ln>
            <a:noFill/>
          </a:ln>
          <a:effectLst>
            <a:softEdge rad="112500"/>
          </a:effectLst>
        </p:spPr>
      </p:pic>
      <p:pic>
        <p:nvPicPr>
          <p:cNvPr id="7" name="Рисунок 6">
            <a:extLst>
              <a:ext uri="{FF2B5EF4-FFF2-40B4-BE49-F238E27FC236}">
                <a16:creationId xmlns:a16="http://schemas.microsoft.com/office/drawing/2014/main" id="{E638E193-E313-4A4D-8E65-C78FBFA3DFE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28872" y="4236665"/>
            <a:ext cx="3494807" cy="1914753"/>
          </a:xfrm>
          <a:prstGeom prst="rect">
            <a:avLst/>
          </a:prstGeom>
          <a:ln>
            <a:noFill/>
          </a:ln>
          <a:effectLst>
            <a:softEdge rad="112500"/>
          </a:effectLst>
        </p:spPr>
      </p:pic>
    </p:spTree>
    <p:extLst>
      <p:ext uri="{BB962C8B-B14F-4D97-AF65-F5344CB8AC3E}">
        <p14:creationId xmlns:p14="http://schemas.microsoft.com/office/powerpoint/2010/main" val="41915417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normAutofit/>
          </a:bodyPr>
          <a:lstStyle/>
          <a:p>
            <a:pPr algn="just"/>
            <a:r>
              <a:rPr lang="ru-RU" sz="2800" dirty="0" err="1"/>
              <a:t>Мінімальна</a:t>
            </a:r>
            <a:r>
              <a:rPr lang="ru-RU" sz="2800" dirty="0"/>
              <a:t> </a:t>
            </a:r>
            <a:r>
              <a:rPr lang="ru-RU" sz="2800" dirty="0" err="1"/>
              <a:t>заробітна</a:t>
            </a:r>
            <a:r>
              <a:rPr lang="ru-RU" sz="2800" dirty="0"/>
              <a:t> плата станом на 01.01.2021 року становила 6 000,00 грн. </a:t>
            </a:r>
            <a:r>
              <a:rPr lang="ru-RU" sz="2800" dirty="0" err="1"/>
              <a:t>Отже</a:t>
            </a:r>
            <a:r>
              <a:rPr lang="ru-RU" sz="2800" dirty="0"/>
              <a:t>, </a:t>
            </a:r>
            <a:r>
              <a:rPr lang="ru-RU" sz="2800" dirty="0" err="1"/>
              <a:t>граничний</a:t>
            </a:r>
            <a:r>
              <a:rPr lang="ru-RU" sz="2800" dirty="0"/>
              <a:t> </a:t>
            </a:r>
            <a:r>
              <a:rPr lang="ru-RU" sz="2800" dirty="0" err="1"/>
              <a:t>розмір</a:t>
            </a:r>
            <a:r>
              <a:rPr lang="ru-RU" sz="2800" dirty="0"/>
              <a:t> ставок, </a:t>
            </a:r>
            <a:r>
              <a:rPr lang="ru-RU" sz="2800" dirty="0" err="1"/>
              <a:t>передбачений</a:t>
            </a:r>
            <a:r>
              <a:rPr lang="ru-RU" sz="2800" dirty="0"/>
              <a:t> для </a:t>
            </a:r>
            <a:r>
              <a:rPr lang="ru-RU" sz="2800" dirty="0" err="1"/>
              <a:t>розрахунку</a:t>
            </a:r>
            <a:r>
              <a:rPr lang="ru-RU" sz="2800" dirty="0"/>
              <a:t> </a:t>
            </a:r>
            <a:r>
              <a:rPr lang="ru-RU" sz="2800" dirty="0" err="1"/>
              <a:t>податку</a:t>
            </a:r>
            <a:r>
              <a:rPr lang="ru-RU" sz="2800" dirty="0"/>
              <a:t> на </a:t>
            </a:r>
            <a:r>
              <a:rPr lang="ru-RU" sz="2800" dirty="0" err="1"/>
              <a:t>нерухоме</a:t>
            </a:r>
            <a:r>
              <a:rPr lang="ru-RU" sz="2800" dirty="0"/>
              <a:t> </a:t>
            </a:r>
            <a:r>
              <a:rPr lang="ru-RU" sz="2800" dirty="0" err="1"/>
              <a:t>майно</a:t>
            </a:r>
            <a:r>
              <a:rPr lang="ru-RU" sz="2800" dirty="0"/>
              <a:t> в 2022 </a:t>
            </a:r>
            <a:r>
              <a:rPr lang="ru-RU" sz="2800" dirty="0" err="1"/>
              <a:t>році</a:t>
            </a:r>
            <a:r>
              <a:rPr lang="ru-RU" sz="2800" dirty="0"/>
              <a:t> за </a:t>
            </a:r>
            <a:r>
              <a:rPr lang="ru-RU" sz="2800" dirty="0" err="1"/>
              <a:t>звітний</a:t>
            </a:r>
            <a:r>
              <a:rPr lang="ru-RU" sz="2800" dirty="0"/>
              <a:t> 2021 </a:t>
            </a:r>
            <a:r>
              <a:rPr lang="ru-RU" sz="2800" dirty="0" err="1"/>
              <a:t>рік</a:t>
            </a:r>
            <a:r>
              <a:rPr lang="ru-RU" sz="2800" dirty="0"/>
              <a:t>, не повинен </a:t>
            </a:r>
            <a:r>
              <a:rPr lang="ru-RU" sz="2800" dirty="0" err="1"/>
              <a:t>перевищувати</a:t>
            </a:r>
            <a:r>
              <a:rPr lang="ru-RU" sz="2800" dirty="0"/>
              <a:t> 90,00 грн. за 1 </a:t>
            </a:r>
            <a:r>
              <a:rPr lang="ru-RU" sz="2800" dirty="0" err="1"/>
              <a:t>кв.м</a:t>
            </a:r>
            <a:r>
              <a:rPr lang="ru-RU" sz="2800" dirty="0"/>
              <a:t> </a:t>
            </a:r>
            <a:r>
              <a:rPr lang="ru-RU" sz="2800" dirty="0" err="1"/>
              <a:t>бази</a:t>
            </a:r>
            <a:r>
              <a:rPr lang="ru-RU" sz="2800" dirty="0"/>
              <a:t> </a:t>
            </a:r>
            <a:r>
              <a:rPr lang="ru-RU" sz="2800" dirty="0" err="1"/>
              <a:t>оподаткування</a:t>
            </a:r>
            <a:endParaRPr lang="ru-RU" sz="2800" dirty="0"/>
          </a:p>
          <a:p>
            <a:pPr algn="just"/>
            <a:r>
              <a:rPr lang="uk-UA" sz="2800" dirty="0"/>
              <a:t>У 2022 році це 97,50 грн (= 6500×0,015), </a:t>
            </a:r>
          </a:p>
          <a:p>
            <a:pPr algn="just"/>
            <a:r>
              <a:rPr lang="uk-UA" sz="2800" dirty="0"/>
              <a:t>у 2023 році – 100,50 грн (= 6700×0,015)</a:t>
            </a:r>
          </a:p>
          <a:p>
            <a:pPr algn="just"/>
            <a:r>
              <a:rPr lang="uk-UA" sz="2800" dirty="0"/>
              <a:t>У 2024 році – 106,5 (=7100х0,015)</a:t>
            </a:r>
          </a:p>
        </p:txBody>
      </p:sp>
    </p:spTree>
    <p:extLst>
      <p:ext uri="{BB962C8B-B14F-4D97-AF65-F5344CB8AC3E}">
        <p14:creationId xmlns:p14="http://schemas.microsoft.com/office/powerpoint/2010/main" val="27223335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t>Для фізичних осіб</a:t>
            </a:r>
          </a:p>
        </p:txBody>
      </p:sp>
      <p:sp>
        <p:nvSpPr>
          <p:cNvPr id="3" name="Объект 2"/>
          <p:cNvSpPr>
            <a:spLocks noGrp="1"/>
          </p:cNvSpPr>
          <p:nvPr>
            <p:ph idx="1"/>
          </p:nvPr>
        </p:nvSpPr>
        <p:spPr/>
        <p:txBody>
          <a:bodyPr>
            <a:normAutofit/>
          </a:bodyPr>
          <a:lstStyle/>
          <a:p>
            <a:pPr algn="just"/>
            <a:r>
              <a:rPr lang="ru-RU" sz="2800" b="1" dirty="0"/>
              <a:t>Сума </a:t>
            </a:r>
            <a:r>
              <a:rPr lang="ru-RU" sz="2800" b="1" dirty="0" err="1"/>
              <a:t>податку</a:t>
            </a:r>
            <a:r>
              <a:rPr lang="ru-RU" sz="2800" b="1" dirty="0"/>
              <a:t> </a:t>
            </a:r>
            <a:r>
              <a:rPr lang="ru-RU" sz="2800" b="1" dirty="0" err="1"/>
              <a:t>збільшується</a:t>
            </a:r>
            <a:r>
              <a:rPr lang="ru-RU" sz="2800" b="1" dirty="0"/>
              <a:t> на 25000,00 </a:t>
            </a:r>
            <a:r>
              <a:rPr lang="ru-RU" sz="2800" b="1" dirty="0" err="1"/>
              <a:t>гривень</a:t>
            </a:r>
            <a:r>
              <a:rPr lang="ru-RU" sz="2800" dirty="0"/>
              <a:t> на </a:t>
            </a:r>
            <a:r>
              <a:rPr lang="ru-RU" sz="2800" dirty="0" err="1"/>
              <a:t>рік</a:t>
            </a:r>
            <a:r>
              <a:rPr lang="ru-RU" sz="2800" dirty="0"/>
              <a:t> за </a:t>
            </a:r>
            <a:r>
              <a:rPr lang="ru-RU" sz="2800" dirty="0" err="1"/>
              <a:t>кожен</a:t>
            </a:r>
            <a:r>
              <a:rPr lang="ru-RU" sz="2800" dirty="0"/>
              <a:t> </a:t>
            </a:r>
            <a:r>
              <a:rPr lang="ru-RU" sz="2800" dirty="0" err="1"/>
              <a:t>об’єкт</a:t>
            </a:r>
            <a:r>
              <a:rPr lang="ru-RU" sz="2800" dirty="0"/>
              <a:t> </a:t>
            </a:r>
            <a:r>
              <a:rPr lang="ru-RU" sz="2800" dirty="0" err="1"/>
              <a:t>житлової</a:t>
            </a:r>
            <a:r>
              <a:rPr lang="ru-RU" sz="2800" dirty="0"/>
              <a:t> </a:t>
            </a:r>
            <a:r>
              <a:rPr lang="ru-RU" sz="2800" dirty="0" err="1"/>
              <a:t>нерухомості</a:t>
            </a:r>
            <a:r>
              <a:rPr lang="ru-RU" sz="2800" dirty="0"/>
              <a:t> (</a:t>
            </a:r>
            <a:r>
              <a:rPr lang="ru-RU" sz="2800" dirty="0" err="1"/>
              <a:t>його</a:t>
            </a:r>
            <a:r>
              <a:rPr lang="ru-RU" sz="2800" dirty="0"/>
              <a:t> </a:t>
            </a:r>
            <a:r>
              <a:rPr lang="ru-RU" sz="2800" dirty="0" err="1"/>
              <a:t>частку</a:t>
            </a:r>
            <a:r>
              <a:rPr lang="ru-RU" sz="2800" dirty="0"/>
              <a:t>), за </a:t>
            </a:r>
            <a:r>
              <a:rPr lang="ru-RU" sz="2800" dirty="0" err="1"/>
              <a:t>наявності</a:t>
            </a:r>
            <a:r>
              <a:rPr lang="ru-RU" sz="2800" dirty="0"/>
              <a:t> у </a:t>
            </a:r>
            <a:r>
              <a:rPr lang="ru-RU" sz="2800" dirty="0" err="1"/>
              <a:t>власності</a:t>
            </a:r>
            <a:r>
              <a:rPr lang="ru-RU" sz="2800" dirty="0"/>
              <a:t> </a:t>
            </a:r>
            <a:r>
              <a:rPr lang="ru-RU" sz="2800" dirty="0" err="1"/>
              <a:t>платника</a:t>
            </a:r>
            <a:r>
              <a:rPr lang="ru-RU" sz="2800" dirty="0"/>
              <a:t> </a:t>
            </a:r>
            <a:r>
              <a:rPr lang="ru-RU" sz="2800" dirty="0" err="1"/>
              <a:t>податку</a:t>
            </a:r>
            <a:r>
              <a:rPr lang="ru-RU" sz="2800" dirty="0"/>
              <a:t> </a:t>
            </a:r>
            <a:r>
              <a:rPr lang="ru-RU" sz="2800" dirty="0" err="1"/>
              <a:t>об’єкта</a:t>
            </a:r>
            <a:r>
              <a:rPr lang="ru-RU" sz="2800" dirty="0"/>
              <a:t> (</a:t>
            </a:r>
            <a:r>
              <a:rPr lang="ru-RU" sz="2800" dirty="0" err="1"/>
              <a:t>об’єктів</a:t>
            </a:r>
            <a:r>
              <a:rPr lang="ru-RU" sz="2800" dirty="0"/>
              <a:t>) </a:t>
            </a:r>
            <a:r>
              <a:rPr lang="ru-RU" sz="2800" dirty="0" err="1"/>
              <a:t>житлової</a:t>
            </a:r>
            <a:r>
              <a:rPr lang="ru-RU" sz="2800" dirty="0"/>
              <a:t> </a:t>
            </a:r>
            <a:r>
              <a:rPr lang="ru-RU" sz="2800" dirty="0" err="1"/>
              <a:t>нерухомості</a:t>
            </a:r>
            <a:r>
              <a:rPr lang="ru-RU" sz="2800" dirty="0"/>
              <a:t>, у тому </a:t>
            </a:r>
            <a:r>
              <a:rPr lang="ru-RU" sz="2800" dirty="0" err="1"/>
              <a:t>числі</a:t>
            </a:r>
            <a:r>
              <a:rPr lang="ru-RU" sz="2800" dirty="0"/>
              <a:t> </a:t>
            </a:r>
            <a:r>
              <a:rPr lang="ru-RU" sz="2800" dirty="0" err="1"/>
              <a:t>його</a:t>
            </a:r>
            <a:r>
              <a:rPr lang="ru-RU" sz="2800" dirty="0"/>
              <a:t> </a:t>
            </a:r>
            <a:r>
              <a:rPr lang="ru-RU" sz="2800" dirty="0" err="1"/>
              <a:t>частки</a:t>
            </a:r>
            <a:r>
              <a:rPr lang="ru-RU" sz="2800" dirty="0"/>
              <a:t>, </a:t>
            </a:r>
            <a:r>
              <a:rPr lang="ru-RU" sz="2800" dirty="0" err="1"/>
              <a:t>що</a:t>
            </a:r>
            <a:r>
              <a:rPr lang="ru-RU" sz="2800" dirty="0"/>
              <a:t> </a:t>
            </a:r>
            <a:r>
              <a:rPr lang="ru-RU" sz="2800" dirty="0" err="1"/>
              <a:t>перебуває</a:t>
            </a:r>
            <a:r>
              <a:rPr lang="ru-RU" sz="2800" dirty="0"/>
              <a:t> у </a:t>
            </a:r>
            <a:r>
              <a:rPr lang="ru-RU" sz="2800" dirty="0" err="1"/>
              <a:t>власності</a:t>
            </a:r>
            <a:r>
              <a:rPr lang="ru-RU" sz="2800" dirty="0"/>
              <a:t> </a:t>
            </a:r>
            <a:r>
              <a:rPr lang="ru-RU" sz="2800" dirty="0" err="1"/>
              <a:t>фізичної</a:t>
            </a:r>
            <a:r>
              <a:rPr lang="ru-RU" sz="2800" dirty="0"/>
              <a:t> — </a:t>
            </a:r>
            <a:r>
              <a:rPr lang="ru-RU" sz="2800" dirty="0" err="1"/>
              <a:t>платника</a:t>
            </a:r>
            <a:r>
              <a:rPr lang="ru-RU" sz="2800" dirty="0"/>
              <a:t> </a:t>
            </a:r>
            <a:r>
              <a:rPr lang="ru-RU" sz="2800" dirty="0" err="1"/>
              <a:t>податку</a:t>
            </a:r>
            <a:r>
              <a:rPr lang="ru-RU" sz="2800" dirty="0"/>
              <a:t>, </a:t>
            </a:r>
            <a:r>
              <a:rPr lang="ru-RU" sz="2800" b="1" dirty="0" err="1"/>
              <a:t>загальна</a:t>
            </a:r>
            <a:r>
              <a:rPr lang="ru-RU" sz="2800" b="1" dirty="0"/>
              <a:t> </a:t>
            </a:r>
            <a:r>
              <a:rPr lang="ru-RU" sz="2800" b="1" dirty="0" err="1"/>
              <a:t>площа</a:t>
            </a:r>
            <a:r>
              <a:rPr lang="ru-RU" sz="2800" b="1" dirty="0"/>
              <a:t> </a:t>
            </a:r>
            <a:r>
              <a:rPr lang="ru-RU" sz="2800" b="1" dirty="0" err="1"/>
              <a:t>якого</a:t>
            </a:r>
            <a:r>
              <a:rPr lang="ru-RU" sz="2800" b="1" dirty="0"/>
              <a:t> </a:t>
            </a:r>
            <a:r>
              <a:rPr lang="ru-RU" sz="2800" b="1" dirty="0" err="1"/>
              <a:t>перевищує</a:t>
            </a:r>
            <a:r>
              <a:rPr lang="ru-RU" sz="2800" b="1" dirty="0"/>
              <a:t> 300 </a:t>
            </a:r>
            <a:r>
              <a:rPr lang="ru-RU" sz="2800" b="1" dirty="0" err="1"/>
              <a:t>квадратних</a:t>
            </a:r>
            <a:r>
              <a:rPr lang="ru-RU" sz="2800" b="1" dirty="0"/>
              <a:t> </a:t>
            </a:r>
            <a:r>
              <a:rPr lang="ru-RU" sz="2800" b="1" dirty="0" err="1"/>
              <a:t>метрів</a:t>
            </a:r>
            <a:r>
              <a:rPr lang="ru-RU" sz="2800" b="1" dirty="0"/>
              <a:t> (для </a:t>
            </a:r>
            <a:r>
              <a:rPr lang="ru-RU" sz="2800" b="1" dirty="0" err="1"/>
              <a:t>квартири</a:t>
            </a:r>
            <a:r>
              <a:rPr lang="ru-RU" sz="2800" b="1" dirty="0"/>
              <a:t>) та/</a:t>
            </a:r>
            <a:r>
              <a:rPr lang="ru-RU" sz="2800" b="1" dirty="0" err="1"/>
              <a:t>або</a:t>
            </a:r>
            <a:r>
              <a:rPr lang="ru-RU" sz="2800" b="1" dirty="0"/>
              <a:t> 500 </a:t>
            </a:r>
            <a:r>
              <a:rPr lang="ru-RU" sz="2800" b="1" dirty="0" err="1"/>
              <a:t>квадратних</a:t>
            </a:r>
            <a:r>
              <a:rPr lang="ru-RU" sz="2800" b="1" dirty="0"/>
              <a:t> </a:t>
            </a:r>
            <a:r>
              <a:rPr lang="ru-RU" sz="2800" b="1" dirty="0" err="1"/>
              <a:t>метрів</a:t>
            </a:r>
            <a:r>
              <a:rPr lang="ru-RU" sz="2800" b="1" dirty="0"/>
              <a:t> (для </a:t>
            </a:r>
            <a:r>
              <a:rPr lang="ru-RU" sz="2800" b="1" dirty="0" err="1"/>
              <a:t>будинку</a:t>
            </a:r>
            <a:r>
              <a:rPr lang="ru-RU" sz="2800" b="1" dirty="0"/>
              <a:t>)</a:t>
            </a:r>
            <a:endParaRPr lang="uk-UA" sz="2800" dirty="0"/>
          </a:p>
        </p:txBody>
      </p:sp>
    </p:spTree>
    <p:extLst>
      <p:ext uri="{BB962C8B-B14F-4D97-AF65-F5344CB8AC3E}">
        <p14:creationId xmlns:p14="http://schemas.microsoft.com/office/powerpoint/2010/main" val="13451108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7FC575-C844-4A4B-A625-70C9FEEF2C83}"/>
              </a:ext>
            </a:extLst>
          </p:cNvPr>
          <p:cNvSpPr>
            <a:spLocks noGrp="1"/>
          </p:cNvSpPr>
          <p:nvPr>
            <p:ph type="title"/>
          </p:nvPr>
        </p:nvSpPr>
        <p:spPr>
          <a:xfrm>
            <a:off x="1097280" y="286603"/>
            <a:ext cx="10058400" cy="637033"/>
          </a:xfrm>
        </p:spPr>
        <p:txBody>
          <a:bodyPr>
            <a:normAutofit fontScale="90000"/>
          </a:bodyPr>
          <a:lstStyle/>
          <a:p>
            <a:r>
              <a:rPr lang="uk-UA" dirty="0" err="1">
                <a:latin typeface="Times New Roman" panose="02020603050405020304" pitchFamily="18" charset="0"/>
                <a:cs typeface="Times New Roman" panose="02020603050405020304" pitchFamily="18" charset="0"/>
              </a:rPr>
              <a:t>Пріод</a:t>
            </a:r>
            <a:r>
              <a:rPr lang="uk-UA" dirty="0">
                <a:latin typeface="Times New Roman" panose="02020603050405020304" pitchFamily="18" charset="0"/>
                <a:cs typeface="Times New Roman" panose="02020603050405020304" pitchFamily="18" charset="0"/>
              </a:rPr>
              <a:t> сплати податку </a:t>
            </a:r>
            <a:endParaRPr lang="aa-ET" dirty="0">
              <a:latin typeface="Times New Roman" panose="02020603050405020304" pitchFamily="18"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1ECD81F9-6E84-4F72-A874-5E42ABEF5C44}"/>
              </a:ext>
            </a:extLst>
          </p:cNvPr>
          <p:cNvSpPr>
            <a:spLocks noGrp="1"/>
          </p:cNvSpPr>
          <p:nvPr>
            <p:ph idx="1"/>
          </p:nvPr>
        </p:nvSpPr>
        <p:spPr>
          <a:xfrm>
            <a:off x="471055" y="988291"/>
            <a:ext cx="10684625" cy="4880803"/>
          </a:xfrm>
        </p:spPr>
        <p:txBody>
          <a:bodyPr/>
          <a:lstStyle/>
          <a:p>
            <a:pPr algn="just"/>
            <a:r>
              <a:rPr lang="uk-UA" dirty="0">
                <a:solidFill>
                  <a:schemeClr val="tx1"/>
                </a:solidFill>
                <a:latin typeface="Times New Roman" panose="02020603050405020304" pitchFamily="18" charset="0"/>
                <a:cs typeface="Times New Roman" panose="02020603050405020304" pitchFamily="18" charset="0"/>
              </a:rPr>
              <a:t>Базовим податковим періодом для даного податку є </a:t>
            </a:r>
            <a:r>
              <a:rPr lang="uk-UA" b="1" dirty="0">
                <a:solidFill>
                  <a:schemeClr val="tx1"/>
                </a:solidFill>
                <a:latin typeface="Times New Roman" panose="02020603050405020304" pitchFamily="18" charset="0"/>
                <a:cs typeface="Times New Roman" panose="02020603050405020304" pitchFamily="18" charset="0"/>
              </a:rPr>
              <a:t>календарний рік.</a:t>
            </a:r>
          </a:p>
          <a:p>
            <a:pPr algn="just"/>
            <a:r>
              <a:rPr lang="uk-UA" dirty="0">
                <a:solidFill>
                  <a:schemeClr val="tx1"/>
                </a:solidFill>
                <a:latin typeface="Times New Roman" panose="02020603050405020304" pitchFamily="18" charset="0"/>
                <a:cs typeface="Times New Roman" panose="02020603050405020304" pitchFamily="18" charset="0"/>
              </a:rPr>
              <a:t>Стосовно розміру податку, то: </a:t>
            </a:r>
          </a:p>
          <a:p>
            <a:pPr algn="just"/>
            <a:r>
              <a:rPr lang="uk-UA" b="1" dirty="0">
                <a:solidFill>
                  <a:schemeClr val="tx1"/>
                </a:solidFill>
                <a:latin typeface="Times New Roman" panose="02020603050405020304" pitchFamily="18" charset="0"/>
                <a:cs typeface="Times New Roman" panose="02020603050405020304" pitchFamily="18" charset="0"/>
              </a:rPr>
              <a:t>Фізичним особам  </a:t>
            </a:r>
            <a:r>
              <a:rPr lang="ru-RU" dirty="0" err="1">
                <a:solidFill>
                  <a:schemeClr val="tx1"/>
                </a:solidFill>
                <a:latin typeface="Times New Roman" panose="02020603050405020304" pitchFamily="18" charset="0"/>
                <a:cs typeface="Times New Roman" panose="02020603050405020304" pitchFamily="18" charset="0"/>
              </a:rPr>
              <a:t>органи</a:t>
            </a:r>
            <a:r>
              <a:rPr lang="ru-RU" dirty="0">
                <a:solidFill>
                  <a:schemeClr val="tx1"/>
                </a:solidFill>
                <a:latin typeface="Times New Roman" panose="02020603050405020304" pitchFamily="18" charset="0"/>
                <a:cs typeface="Times New Roman" panose="02020603050405020304" pitchFamily="18" charset="0"/>
              </a:rPr>
              <a:t> ДПС  </a:t>
            </a:r>
            <a:r>
              <a:rPr lang="ru-RU" dirty="0" err="1">
                <a:solidFill>
                  <a:schemeClr val="tx1"/>
                </a:solidFill>
                <a:latin typeface="Times New Roman" panose="02020603050405020304" pitchFamily="18" charset="0"/>
                <a:cs typeface="Times New Roman" panose="02020603050405020304" pitchFamily="18" charset="0"/>
              </a:rPr>
              <a:t>надають</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податкове</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повідомлення-рішення</a:t>
            </a:r>
            <a:r>
              <a:rPr lang="ru-RU" dirty="0">
                <a:solidFill>
                  <a:schemeClr val="tx1"/>
                </a:solidFill>
                <a:latin typeface="Times New Roman" panose="02020603050405020304" pitchFamily="18" charset="0"/>
                <a:cs typeface="Times New Roman" panose="02020603050405020304" pitchFamily="18" charset="0"/>
              </a:rPr>
              <a:t>, де </a:t>
            </a:r>
            <a:r>
              <a:rPr lang="ru-RU" dirty="0" err="1">
                <a:solidFill>
                  <a:schemeClr val="tx1"/>
                </a:solidFill>
                <a:latin typeface="Times New Roman" panose="02020603050405020304" pitchFamily="18" charset="0"/>
                <a:cs typeface="Times New Roman" panose="02020603050405020304" pitchFamily="18" charset="0"/>
              </a:rPr>
              <a:t>зазначається</a:t>
            </a:r>
            <a:r>
              <a:rPr lang="ru-RU" dirty="0">
                <a:solidFill>
                  <a:schemeClr val="tx1"/>
                </a:solidFill>
                <a:latin typeface="Times New Roman" panose="02020603050405020304" pitchFamily="18" charset="0"/>
                <a:cs typeface="Times New Roman" panose="02020603050405020304" pitchFamily="18" charset="0"/>
              </a:rPr>
              <a:t> дана  сума.</a:t>
            </a:r>
          </a:p>
          <a:p>
            <a:pPr algn="just"/>
            <a:r>
              <a:rPr lang="ru-RU" dirty="0">
                <a:solidFill>
                  <a:schemeClr val="tx1"/>
                </a:solidFill>
                <a:latin typeface="Times New Roman" panose="02020603050405020304" pitchFamily="18" charset="0"/>
                <a:cs typeface="Times New Roman" panose="02020603050405020304" pitchFamily="18" charset="0"/>
              </a:rPr>
              <a:t>Стосовно </a:t>
            </a:r>
            <a:r>
              <a:rPr lang="ru-RU" dirty="0" err="1">
                <a:solidFill>
                  <a:schemeClr val="tx1"/>
                </a:solidFill>
                <a:latin typeface="Times New Roman" panose="02020603050405020304" pitchFamily="18" charset="0"/>
                <a:cs typeface="Times New Roman" panose="02020603050405020304" pitchFamily="18" charset="0"/>
              </a:rPr>
              <a:t>юридичних</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осіб</a:t>
            </a:r>
            <a:r>
              <a:rPr lang="ru-RU" dirty="0">
                <a:solidFill>
                  <a:schemeClr val="tx1"/>
                </a:solidFill>
                <a:latin typeface="Times New Roman" panose="02020603050405020304" pitchFamily="18" charset="0"/>
                <a:cs typeface="Times New Roman" panose="02020603050405020304" pitchFamily="18" charset="0"/>
              </a:rPr>
              <a:t>, то </a:t>
            </a:r>
            <a:r>
              <a:rPr lang="uk-UA" dirty="0">
                <a:solidFill>
                  <a:schemeClr val="tx1"/>
                </a:solidFill>
                <a:latin typeface="Times New Roman" panose="02020603050405020304" pitchFamily="18" charset="0"/>
                <a:cs typeface="Times New Roman" panose="02020603050405020304" pitchFamily="18" charset="0"/>
              </a:rPr>
              <a:t>вони </a:t>
            </a:r>
            <a:r>
              <a:rPr lang="ru-RU" dirty="0" err="1">
                <a:solidFill>
                  <a:schemeClr val="tx1"/>
                </a:solidFill>
                <a:latin typeface="Times New Roman" panose="02020603050405020304" pitchFamily="18" charset="0"/>
                <a:cs typeface="Times New Roman" panose="02020603050405020304" pitchFamily="18" charset="0"/>
              </a:rPr>
              <a:t>обчислюють</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самостійно</a:t>
            </a:r>
            <a:r>
              <a:rPr lang="ru-RU" dirty="0">
                <a:solidFill>
                  <a:schemeClr val="tx1"/>
                </a:solidFill>
                <a:latin typeface="Times New Roman" panose="02020603050405020304" pitchFamily="18" charset="0"/>
                <a:cs typeface="Times New Roman" panose="02020603050405020304" pitchFamily="18" charset="0"/>
              </a:rPr>
              <a:t>, виходячи із загальної площі кожного окремого об'єкта оподаткування на підставі документів, що підтверджують право власності на такий </a:t>
            </a:r>
            <a:r>
              <a:rPr lang="uk-UA" dirty="0">
                <a:solidFill>
                  <a:schemeClr val="tx1"/>
                </a:solidFill>
                <a:latin typeface="Times New Roman" panose="02020603050405020304" pitchFamily="18" charset="0"/>
                <a:cs typeface="Times New Roman" panose="02020603050405020304" pitchFamily="18" charset="0"/>
              </a:rPr>
              <a:t>об’єкт</a:t>
            </a:r>
            <a:r>
              <a:rPr lang="ru-RU" dirty="0">
                <a:latin typeface="Times New Roman" panose="02020603050405020304" pitchFamily="18" charset="0"/>
                <a:cs typeface="Times New Roman" panose="02020603050405020304" pitchFamily="18" charset="0"/>
              </a:rPr>
              <a:t>. </a:t>
            </a:r>
            <a:endParaRPr lang="aa-ET" dirty="0">
              <a:latin typeface="Times New Roman" panose="02020603050405020304" pitchFamily="18" charset="0"/>
              <a:cs typeface="Times New Roman" panose="02020603050405020304" pitchFamily="18" charset="0"/>
            </a:endParaRPr>
          </a:p>
        </p:txBody>
      </p:sp>
      <p:graphicFrame>
        <p:nvGraphicFramePr>
          <p:cNvPr id="4" name="Таблиця 3">
            <a:extLst>
              <a:ext uri="{FF2B5EF4-FFF2-40B4-BE49-F238E27FC236}">
                <a16:creationId xmlns:a16="http://schemas.microsoft.com/office/drawing/2014/main" id="{137DF99F-8960-4EC4-848A-005F787E67F8}"/>
              </a:ext>
            </a:extLst>
          </p:cNvPr>
          <p:cNvGraphicFramePr>
            <a:graphicFrameLocks noGrp="1"/>
          </p:cNvGraphicFramePr>
          <p:nvPr>
            <p:extLst>
              <p:ext uri="{D42A27DB-BD31-4B8C-83A1-F6EECF244321}">
                <p14:modId xmlns:p14="http://schemas.microsoft.com/office/powerpoint/2010/main" val="2035443984"/>
              </p:ext>
            </p:extLst>
          </p:nvPr>
        </p:nvGraphicFramePr>
        <p:xfrm>
          <a:off x="690563" y="3754639"/>
          <a:ext cx="10058400" cy="1920240"/>
        </p:xfrm>
        <a:graphic>
          <a:graphicData uri="http://schemas.openxmlformats.org/drawingml/2006/table">
            <a:tbl>
              <a:tblPr/>
              <a:tblGrid>
                <a:gridCol w="5029200">
                  <a:extLst>
                    <a:ext uri="{9D8B030D-6E8A-4147-A177-3AD203B41FA5}">
                      <a16:colId xmlns:a16="http://schemas.microsoft.com/office/drawing/2014/main" val="1017424143"/>
                    </a:ext>
                  </a:extLst>
                </a:gridCol>
                <a:gridCol w="5029200">
                  <a:extLst>
                    <a:ext uri="{9D8B030D-6E8A-4147-A177-3AD203B41FA5}">
                      <a16:colId xmlns:a16="http://schemas.microsoft.com/office/drawing/2014/main" val="3929334655"/>
                    </a:ext>
                  </a:extLst>
                </a:gridCol>
              </a:tblGrid>
              <a:tr h="0">
                <a:tc>
                  <a:txBody>
                    <a:bodyPr/>
                    <a:lstStyle/>
                    <a:p>
                      <a:pPr marL="0" indent="0"/>
                      <a:r>
                        <a:rPr lang="uk-UA" dirty="0">
                          <a:solidFill>
                            <a:schemeClr val="tx1"/>
                          </a:solidFill>
                          <a:effectLst/>
                          <a:latin typeface="Times New Roman" panose="02020603050405020304" pitchFamily="18" charset="0"/>
                          <a:cs typeface="Times New Roman" panose="02020603050405020304" pitchFamily="18" charset="0"/>
                        </a:rPr>
                        <a:t>Особи </a:t>
                      </a:r>
                    </a:p>
                  </a:txBody>
                  <a:tcPr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uk-UA" noProof="0" dirty="0">
                          <a:solidFill>
                            <a:schemeClr val="tx1"/>
                          </a:solidFill>
                          <a:effectLst/>
                          <a:latin typeface="Times New Roman" panose="02020603050405020304" pitchFamily="18" charset="0"/>
                          <a:cs typeface="Times New Roman" panose="02020603050405020304" pitchFamily="18" charset="0"/>
                        </a:rPr>
                        <a:t> Період протягом якого потрібно  сплати податок </a:t>
                      </a:r>
                    </a:p>
                  </a:txBody>
                  <a:tcPr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2285833150"/>
                  </a:ext>
                </a:extLst>
              </a:tr>
              <a:tr h="0">
                <a:tc>
                  <a:txBody>
                    <a:bodyPr/>
                    <a:lstStyle/>
                    <a:p>
                      <a:pPr marL="0" indent="0"/>
                      <a:r>
                        <a:rPr lang="uk-UA" dirty="0">
                          <a:solidFill>
                            <a:schemeClr val="tx1"/>
                          </a:solidFill>
                          <a:effectLst/>
                          <a:latin typeface="Times New Roman" panose="02020603050405020304" pitchFamily="18" charset="0"/>
                          <a:cs typeface="Times New Roman" panose="02020603050405020304" pitchFamily="18" charset="0"/>
                        </a:rPr>
                        <a:t> фізичними особами</a:t>
                      </a:r>
                    </a:p>
                  </a:txBody>
                  <a:tcPr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uk-UA" noProof="0" dirty="0">
                          <a:solidFill>
                            <a:schemeClr val="tx1"/>
                          </a:solidFill>
                          <a:effectLst/>
                          <a:latin typeface="Times New Roman" panose="02020603050405020304" pitchFamily="18" charset="0"/>
                          <a:cs typeface="Times New Roman" panose="02020603050405020304" pitchFamily="18" charset="0"/>
                        </a:rPr>
                        <a:t>протягом 60 днів з дня вручення податкового повідомлення-рішення;</a:t>
                      </a:r>
                    </a:p>
                  </a:txBody>
                  <a:tcPr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3020001866"/>
                  </a:ext>
                </a:extLst>
              </a:tr>
              <a:tr h="0">
                <a:tc>
                  <a:txBody>
                    <a:bodyPr/>
                    <a:lstStyle/>
                    <a:p>
                      <a:r>
                        <a:rPr lang="uk-UA" dirty="0">
                          <a:solidFill>
                            <a:schemeClr val="tx1"/>
                          </a:solidFill>
                          <a:effectLst/>
                          <a:latin typeface="Times New Roman" panose="02020603050405020304" pitchFamily="18" charset="0"/>
                          <a:cs typeface="Times New Roman" panose="02020603050405020304" pitchFamily="18" charset="0"/>
                        </a:rPr>
                        <a:t>юридичними особами</a:t>
                      </a:r>
                    </a:p>
                  </a:txBody>
                  <a:tcPr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uk-UA" noProof="0" dirty="0">
                          <a:solidFill>
                            <a:schemeClr val="tx1"/>
                          </a:solidFill>
                          <a:effectLst/>
                          <a:latin typeface="Times New Roman" panose="02020603050405020304" pitchFamily="18" charset="0"/>
                          <a:cs typeface="Times New Roman" panose="02020603050405020304" pitchFamily="18" charset="0"/>
                        </a:rPr>
                        <a:t>авансовими внесками щокварталу до 30 числа місяця, що наступає за звітним кварталом, які відображаються в річній податковій декларації</a:t>
                      </a:r>
                    </a:p>
                  </a:txBody>
                  <a:tcPr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2969054962"/>
                  </a:ext>
                </a:extLst>
              </a:tr>
            </a:tbl>
          </a:graphicData>
        </a:graphic>
      </p:graphicFrame>
    </p:spTree>
    <p:extLst>
      <p:ext uri="{BB962C8B-B14F-4D97-AF65-F5344CB8AC3E}">
        <p14:creationId xmlns:p14="http://schemas.microsoft.com/office/powerpoint/2010/main" val="21039605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36AA7A7-E261-476D-9A26-235F482AB181}"/>
              </a:ext>
            </a:extLst>
          </p:cNvPr>
          <p:cNvSpPr>
            <a:spLocks noGrp="1"/>
          </p:cNvSpPr>
          <p:nvPr>
            <p:ph type="title"/>
          </p:nvPr>
        </p:nvSpPr>
        <p:spPr>
          <a:xfrm>
            <a:off x="1097280" y="64655"/>
            <a:ext cx="10058400" cy="757381"/>
          </a:xfrm>
        </p:spPr>
        <p:txBody>
          <a:bodyPr>
            <a:normAutofit/>
          </a:bodyPr>
          <a:lstStyle/>
          <a:p>
            <a:pPr algn="ctr"/>
            <a:r>
              <a:rPr lang="uk-UA" dirty="0">
                <a:latin typeface="Times New Roman" panose="02020603050405020304" pitchFamily="18" charset="0"/>
                <a:cs typeface="Times New Roman" panose="02020603050405020304" pitchFamily="18" charset="0"/>
              </a:rPr>
              <a:t>План лекції</a:t>
            </a:r>
            <a:endParaRPr lang="aa-ET" dirty="0">
              <a:latin typeface="Times New Roman" panose="02020603050405020304" pitchFamily="18"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489D412E-9B9A-4786-9274-4C27CB60606B}"/>
              </a:ext>
            </a:extLst>
          </p:cNvPr>
          <p:cNvSpPr>
            <a:spLocks noGrp="1"/>
          </p:cNvSpPr>
          <p:nvPr>
            <p:ph idx="1"/>
          </p:nvPr>
        </p:nvSpPr>
        <p:spPr>
          <a:xfrm>
            <a:off x="1036320" y="1274618"/>
            <a:ext cx="10058400" cy="4747490"/>
          </a:xfrm>
        </p:spPr>
        <p:txBody>
          <a:bodyPr>
            <a:normAutofit/>
          </a:bodyPr>
          <a:lstStyle/>
          <a:p>
            <a:r>
              <a:rPr lang="uk-UA" sz="2400" dirty="0">
                <a:latin typeface="Times New Roman" panose="02020603050405020304" pitchFamily="18" charset="0"/>
                <a:cs typeface="Times New Roman" panose="02020603050405020304" pitchFamily="18" charset="0"/>
              </a:rPr>
              <a:t>1. Сутність та склад місцевих податків і зборів </a:t>
            </a:r>
          </a:p>
          <a:p>
            <a:r>
              <a:rPr lang="uk-UA" sz="2400" dirty="0">
                <a:latin typeface="Times New Roman" panose="02020603050405020304" pitchFamily="18" charset="0"/>
                <a:cs typeface="Times New Roman" panose="02020603050405020304" pitchFamily="18" charset="0"/>
              </a:rPr>
              <a:t>2. Платники, порядок обчислення, звітності, обліку і сплати податку на нерухоме майно, відмінне від земельної ділянки </a:t>
            </a:r>
          </a:p>
          <a:p>
            <a:r>
              <a:rPr lang="uk-UA" sz="2400" dirty="0">
                <a:latin typeface="Times New Roman" panose="02020603050405020304" pitchFamily="18" charset="0"/>
                <a:cs typeface="Times New Roman" panose="02020603050405020304" pitchFamily="18" charset="0"/>
              </a:rPr>
              <a:t>3. Платники, порядок обчислення, звітності, обліку і сплати транспортного податку </a:t>
            </a:r>
          </a:p>
          <a:p>
            <a:r>
              <a:rPr lang="uk-UA" sz="2400" dirty="0">
                <a:latin typeface="Times New Roman" panose="02020603050405020304" pitchFamily="18" charset="0"/>
                <a:cs typeface="Times New Roman" panose="02020603050405020304" pitchFamily="18" charset="0"/>
              </a:rPr>
              <a:t>4. Платники, порядок обчислення, обліку звітності з плати за землю</a:t>
            </a:r>
          </a:p>
          <a:p>
            <a:r>
              <a:rPr lang="uk-UA" sz="2400" dirty="0">
                <a:latin typeface="Times New Roman" panose="02020603050405020304" pitchFamily="18" charset="0"/>
                <a:cs typeface="Times New Roman" panose="02020603050405020304" pitchFamily="18" charset="0"/>
              </a:rPr>
              <a:t>5. Платники, порядок обчислення, звітності, обліку і сплати туристичного збору </a:t>
            </a:r>
          </a:p>
          <a:p>
            <a:r>
              <a:rPr lang="uk-UA" sz="2400" dirty="0">
                <a:latin typeface="Times New Roman" panose="02020603050405020304" pitchFamily="18" charset="0"/>
                <a:cs typeface="Times New Roman" panose="02020603050405020304" pitchFamily="18" charset="0"/>
              </a:rPr>
              <a:t>6. Платники, порядок обчислення, звітності, обліку і сплати збору за місця для паркування транспортних засобів </a:t>
            </a:r>
          </a:p>
        </p:txBody>
      </p:sp>
    </p:spTree>
    <p:extLst>
      <p:ext uri="{BB962C8B-B14F-4D97-AF65-F5344CB8AC3E}">
        <p14:creationId xmlns:p14="http://schemas.microsoft.com/office/powerpoint/2010/main" val="25066486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t>Для фізичних осіб</a:t>
            </a:r>
          </a:p>
        </p:txBody>
      </p:sp>
      <p:sp>
        <p:nvSpPr>
          <p:cNvPr id="3" name="Объект 2"/>
          <p:cNvSpPr>
            <a:spLocks noGrp="1"/>
          </p:cNvSpPr>
          <p:nvPr>
            <p:ph idx="1"/>
          </p:nvPr>
        </p:nvSpPr>
        <p:spPr/>
        <p:txBody>
          <a:bodyPr>
            <a:normAutofit/>
          </a:bodyPr>
          <a:lstStyle/>
          <a:p>
            <a:pPr algn="just"/>
            <a:r>
              <a:rPr lang="uk-UA" sz="2800" dirty="0"/>
              <a:t>Податкове/податкові повідомлення-рішення про сплату суми/сум податку, обчисленого згідно з підпунктом 266.7.1 пункту 266.7 ПКУ, </a:t>
            </a:r>
            <a:r>
              <a:rPr lang="uk-UA" sz="2800" b="1" dirty="0"/>
              <a:t>разом з детальним розрахунком суми/сум податку,</a:t>
            </a:r>
            <a:r>
              <a:rPr lang="uk-UA" sz="2800" dirty="0"/>
              <a:t> та відповідні платіжні реквізити, зокрема, органів місцевого самоврядування за місцезнаходженням кожного з об’єктів житлової та/або нежитлової нерухомості, </a:t>
            </a:r>
            <a:r>
              <a:rPr lang="uk-UA" sz="2800" b="1" dirty="0"/>
              <a:t>надсилаються</a:t>
            </a:r>
            <a:r>
              <a:rPr lang="uk-UA" sz="2800" dirty="0"/>
              <a:t> платнику податку контролюючим органом у порядку, визначеному </a:t>
            </a:r>
            <a:r>
              <a:rPr lang="uk-UA" sz="2800" dirty="0">
                <a:hlinkClick r:id="rId2"/>
              </a:rPr>
              <a:t>статтею 42</a:t>
            </a:r>
            <a:r>
              <a:rPr lang="uk-UA" sz="2800" dirty="0"/>
              <a:t> ПКУ, </a:t>
            </a:r>
            <a:r>
              <a:rPr lang="uk-UA" sz="2800" b="1" dirty="0"/>
              <a:t>до 1 липня року</a:t>
            </a:r>
            <a:r>
              <a:rPr lang="uk-UA" sz="2800" dirty="0"/>
              <a:t>, що настає за базовим податковим (звітним) періодом (роком).</a:t>
            </a:r>
          </a:p>
        </p:txBody>
      </p:sp>
    </p:spTree>
    <p:extLst>
      <p:ext uri="{BB962C8B-B14F-4D97-AF65-F5344CB8AC3E}">
        <p14:creationId xmlns:p14="http://schemas.microsoft.com/office/powerpoint/2010/main" val="14187806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54741" y="286603"/>
            <a:ext cx="10200939" cy="1450757"/>
          </a:xfrm>
        </p:spPr>
        <p:txBody>
          <a:bodyPr>
            <a:normAutofit fontScale="90000"/>
          </a:bodyPr>
          <a:lstStyle/>
          <a:p>
            <a:pPr algn="ctr"/>
            <a:r>
              <a:rPr lang="ru-RU" b="1" dirty="0" err="1"/>
              <a:t>Податкова</a:t>
            </a:r>
            <a:r>
              <a:rPr lang="ru-RU" b="1" dirty="0"/>
              <a:t> </a:t>
            </a:r>
            <a:r>
              <a:rPr lang="ru-RU" b="1" dirty="0" err="1"/>
              <a:t>декларація</a:t>
            </a:r>
            <a:r>
              <a:rPr lang="ru-RU" b="1" dirty="0"/>
              <a:t> з </a:t>
            </a:r>
            <a:r>
              <a:rPr lang="ru-RU" b="1" dirty="0" err="1"/>
              <a:t>податку</a:t>
            </a:r>
            <a:r>
              <a:rPr lang="ru-RU" b="1" dirty="0"/>
              <a:t> на </a:t>
            </a:r>
            <a:r>
              <a:rPr lang="ru-RU" b="1" dirty="0" err="1"/>
              <a:t>нерухоме</a:t>
            </a:r>
            <a:r>
              <a:rPr lang="ru-RU" b="1" dirty="0"/>
              <a:t> </a:t>
            </a:r>
            <a:r>
              <a:rPr lang="ru-RU" b="1" dirty="0" err="1"/>
              <a:t>майно</a:t>
            </a:r>
            <a:r>
              <a:rPr lang="ru-RU" b="1" dirty="0"/>
              <a:t>, </a:t>
            </a:r>
            <a:r>
              <a:rPr lang="ru-RU" b="1" dirty="0" err="1"/>
              <a:t>відмінне</a:t>
            </a:r>
            <a:r>
              <a:rPr lang="ru-RU" b="1" dirty="0"/>
              <a:t> </a:t>
            </a:r>
            <a:r>
              <a:rPr lang="ru-RU" b="1" dirty="0" err="1"/>
              <a:t>від</a:t>
            </a:r>
            <a:r>
              <a:rPr lang="ru-RU" b="1" dirty="0"/>
              <a:t> </a:t>
            </a:r>
            <a:r>
              <a:rPr lang="ru-RU" b="1" dirty="0" err="1"/>
              <a:t>земельної</a:t>
            </a:r>
            <a:r>
              <a:rPr lang="ru-RU" b="1" dirty="0"/>
              <a:t> </a:t>
            </a:r>
            <a:r>
              <a:rPr lang="ru-RU" b="1" dirty="0" err="1"/>
              <a:t>ділянки</a:t>
            </a:r>
            <a:br>
              <a:rPr lang="ru-RU" b="1" dirty="0"/>
            </a:br>
            <a:r>
              <a:rPr lang="en-US" sz="3600" b="1" dirty="0">
                <a:hlinkClick r:id="rId2"/>
              </a:rPr>
              <a:t>https://zakon.rada.gov.ua/laws/show/z0479-15#n15</a:t>
            </a:r>
            <a:r>
              <a:rPr lang="uk-UA" sz="3600" b="1" dirty="0"/>
              <a:t> </a:t>
            </a:r>
          </a:p>
        </p:txBody>
      </p:sp>
      <p:sp>
        <p:nvSpPr>
          <p:cNvPr id="3" name="Объект 2"/>
          <p:cNvSpPr>
            <a:spLocks noGrp="1"/>
          </p:cNvSpPr>
          <p:nvPr>
            <p:ph idx="1"/>
          </p:nvPr>
        </p:nvSpPr>
        <p:spPr>
          <a:xfrm>
            <a:off x="954741" y="1845734"/>
            <a:ext cx="10200939" cy="4023360"/>
          </a:xfrm>
        </p:spPr>
        <p:txBody>
          <a:bodyPr>
            <a:normAutofit fontScale="70000" lnSpcReduction="20000"/>
          </a:bodyPr>
          <a:lstStyle/>
          <a:p>
            <a:pPr marL="0" indent="363538" algn="just">
              <a:spcBef>
                <a:spcPts val="600"/>
              </a:spcBef>
            </a:pPr>
            <a:r>
              <a:rPr lang="uk-UA" sz="2400" dirty="0"/>
              <a:t>Бланк декларації на нерухоме майно має 2 додатки, які є невід’ємною частиною декларації та стосуються:</a:t>
            </a:r>
          </a:p>
          <a:p>
            <a:pPr marL="0" indent="363538" algn="just">
              <a:spcBef>
                <a:spcPts val="600"/>
              </a:spcBef>
              <a:buFont typeface="Wingdings" panose="05000000000000000000" pitchFamily="2" charset="2"/>
              <a:buChar char="§"/>
            </a:pPr>
            <a:r>
              <a:rPr lang="uk-UA" sz="2400" dirty="0"/>
              <a:t>житлової нерухомості – Додаток 1;</a:t>
            </a:r>
          </a:p>
          <a:p>
            <a:pPr marL="0" indent="363538" algn="just">
              <a:spcBef>
                <a:spcPts val="600"/>
              </a:spcBef>
              <a:buFont typeface="Wingdings" panose="05000000000000000000" pitchFamily="2" charset="2"/>
              <a:buChar char="§"/>
            </a:pPr>
            <a:r>
              <a:rPr lang="uk-UA" sz="2400" dirty="0"/>
              <a:t>нежитлової нерухомості – Додаток 2.</a:t>
            </a:r>
          </a:p>
          <a:p>
            <a:pPr marL="0" indent="363538" algn="just">
              <a:spcBef>
                <a:spcPts val="600"/>
              </a:spcBef>
              <a:buNone/>
            </a:pPr>
            <a:r>
              <a:rPr lang="uk-UA" sz="2400" dirty="0"/>
              <a:t>Всі ці додатки мають однакову побудову та різняться лише типом нерухомості щодо якої обчислюються податкові зобов’язання й </a:t>
            </a:r>
            <a:r>
              <a:rPr lang="uk-UA" sz="2400" dirty="0" err="1"/>
              <a:t>уточнюються</a:t>
            </a:r>
            <a:r>
              <a:rPr lang="uk-UA" sz="2400" dirty="0"/>
              <a:t> дані раніше поданих декларацій. </a:t>
            </a:r>
          </a:p>
          <a:p>
            <a:pPr marL="0" indent="363538" algn="just">
              <a:spcBef>
                <a:spcPts val="600"/>
              </a:spcBef>
              <a:buNone/>
            </a:pPr>
            <a:r>
              <a:rPr lang="uk-UA" sz="2400" dirty="0"/>
              <a:t>Типи об’єктів нерухомості визначають на підставі оригіналів документів, що підтверджують право власності на такі об’єкти.</a:t>
            </a:r>
          </a:p>
          <a:p>
            <a:pPr marL="0" indent="363538" algn="just">
              <a:spcBef>
                <a:spcPts val="600"/>
              </a:spcBef>
              <a:buNone/>
            </a:pPr>
            <a:r>
              <a:rPr lang="uk-UA" sz="2400" dirty="0"/>
              <a:t>Правила щодо кількості додатків такі:</a:t>
            </a:r>
          </a:p>
          <a:p>
            <a:pPr marL="0" indent="363538" algn="just">
              <a:spcBef>
                <a:spcPts val="600"/>
              </a:spcBef>
              <a:buFont typeface="Wingdings" panose="05000000000000000000" pitchFamily="2" charset="2"/>
              <a:buChar char="§"/>
            </a:pPr>
            <a:r>
              <a:rPr lang="uk-UA" sz="2400" dirty="0"/>
              <a:t>якщо одного зі згаданих типів нерухомості – житлової чи нежитлової – немає, то й відповідного додатка подавати не треба;</a:t>
            </a:r>
          </a:p>
          <a:p>
            <a:pPr marL="0" indent="363538" algn="just">
              <a:spcBef>
                <a:spcPts val="600"/>
              </a:spcBef>
              <a:buFont typeface="Wingdings" panose="05000000000000000000" pitchFamily="2" charset="2"/>
              <a:buChar char="§"/>
            </a:pPr>
            <a:r>
              <a:rPr lang="uk-UA" sz="2400" dirty="0"/>
              <a:t>додатків кожного виду має бути стільки, скільки окремих кодів за КОАТУ має орган місцевого самоврядування громади, де розташовані об’єкти відповідного типу нерухомості. </a:t>
            </a:r>
          </a:p>
          <a:p>
            <a:pPr marL="0" indent="363538" algn="just">
              <a:spcBef>
                <a:spcPts val="600"/>
              </a:spcBef>
              <a:buNone/>
            </a:pPr>
            <a:r>
              <a:rPr lang="uk-UA" sz="2400" dirty="0"/>
              <a:t> Якщо декларація подається як звітна, то у відповідному додатку заповнюється лише розділ І щодо розрахунку податкового зобов’язання. Щодо розділу ІІ, то він заповнюється при уточненні податкових зобов’язань, тобто виправленні помилок.</a:t>
            </a:r>
          </a:p>
        </p:txBody>
      </p:sp>
    </p:spTree>
    <p:extLst>
      <p:ext uri="{BB962C8B-B14F-4D97-AF65-F5344CB8AC3E}">
        <p14:creationId xmlns:p14="http://schemas.microsoft.com/office/powerpoint/2010/main" val="16871258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Строки подання декларації</a:t>
            </a:r>
          </a:p>
        </p:txBody>
      </p:sp>
      <p:sp>
        <p:nvSpPr>
          <p:cNvPr id="3" name="Объект 2"/>
          <p:cNvSpPr>
            <a:spLocks noGrp="1"/>
          </p:cNvSpPr>
          <p:nvPr>
            <p:ph idx="1"/>
          </p:nvPr>
        </p:nvSpPr>
        <p:spPr>
          <a:xfrm>
            <a:off x="1097280" y="1845734"/>
            <a:ext cx="10058400" cy="4528172"/>
          </a:xfrm>
        </p:spPr>
        <p:txBody>
          <a:bodyPr>
            <a:normAutofit fontScale="92500" lnSpcReduction="20000"/>
          </a:bodyPr>
          <a:lstStyle/>
          <a:p>
            <a:pPr marL="90488" indent="354013" algn="just"/>
            <a:r>
              <a:rPr lang="uk-UA" dirty="0"/>
              <a:t>Загальним правилом є подача декларації не пізніше 20 лютого звітного року (</a:t>
            </a:r>
            <a:r>
              <a:rPr lang="uk-UA" dirty="0" err="1"/>
              <a:t>пп</a:t>
            </a:r>
            <a:r>
              <a:rPr lang="uk-UA" dirty="0"/>
              <a:t>. 266.7.5 ПКУ)</a:t>
            </a:r>
          </a:p>
          <a:p>
            <a:pPr marL="90488" indent="354013" algn="just"/>
            <a:r>
              <a:rPr lang="uk-UA" dirty="0"/>
              <a:t>Останній день подачі декларації з податку на нерухомість за 2022 рік – 21 лютого 2022 року (понеділок). Таким чином, у поточному році декларується поточний рік (та нерухомість, яка була у власності станом на 01 січня 2022 року). </a:t>
            </a:r>
          </a:p>
          <a:p>
            <a:pPr marL="90488" indent="354013" algn="just"/>
            <a:r>
              <a:rPr lang="uk-UA" dirty="0"/>
              <a:t>У 2023 році останній день подачі декларації припадає на 20 лютого 2023 року (понеділок).</a:t>
            </a:r>
          </a:p>
          <a:p>
            <a:pPr marL="90488" indent="354013" algn="just"/>
            <a:r>
              <a:rPr lang="uk-UA" dirty="0"/>
              <a:t>Однак з податку на нерухомість подати один раз на рік декларацію – це ще може бути не все. Якщо виникає новий об’єкт оподаткування, то його власник має подати декларацію протягом 30 к. д. з дня виникнення права власності. І це стосується лише юридичних осіб, так як фізичні особи взагалі декларацію не подають (</a:t>
            </a:r>
            <a:r>
              <a:rPr lang="uk-UA" dirty="0" err="1"/>
              <a:t>пп</a:t>
            </a:r>
            <a:r>
              <a:rPr lang="uk-UA" dirty="0"/>
              <a:t>. 266.7.5 ПКУ). </a:t>
            </a:r>
          </a:p>
          <a:p>
            <a:pPr marL="90488" indent="354013" algn="just"/>
            <a:r>
              <a:rPr lang="uk-UA" dirty="0"/>
              <a:t>Таким чином, впродовж звітного року у юридичних осіб необхідність подати додаткову декларацію може виникнути будь-коли. </a:t>
            </a:r>
          </a:p>
          <a:p>
            <a:pPr marL="90488" indent="354013" algn="just"/>
            <a:r>
              <a:rPr lang="uk-UA" dirty="0"/>
              <a:t>У декларації сума податку розбивається на 4 рівні частини, які сплачуються до 30-го числа місяця, який настає за звітним кварталом (</a:t>
            </a:r>
            <a:r>
              <a:rPr lang="uk-UA" dirty="0" err="1"/>
              <a:t>пп</a:t>
            </a:r>
            <a:r>
              <a:rPr lang="uk-UA" dirty="0"/>
              <a:t>. «б» </a:t>
            </a:r>
            <a:r>
              <a:rPr lang="uk-UA" dirty="0" err="1"/>
              <a:t>пп</a:t>
            </a:r>
            <a:r>
              <a:rPr lang="uk-UA" dirty="0"/>
              <a:t>. 266.10 ПКУ). У разі попадання 30-го дня на вихідний платити треба у найближчий робочий день (див. </a:t>
            </a:r>
            <a:r>
              <a:rPr lang="uk-UA" dirty="0" err="1"/>
              <a:t>абз</a:t>
            </a:r>
            <a:r>
              <a:rPr lang="uk-UA" dirty="0"/>
              <a:t>. 13 п. 57.1 ПКУ), але рекомендуємо все ж таки зробити платіж з податку перед вихідними</a:t>
            </a:r>
          </a:p>
        </p:txBody>
      </p:sp>
    </p:spTree>
    <p:extLst>
      <p:ext uri="{BB962C8B-B14F-4D97-AF65-F5344CB8AC3E}">
        <p14:creationId xmlns:p14="http://schemas.microsoft.com/office/powerpoint/2010/main" val="8397342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Місце подання декларації</a:t>
            </a:r>
            <a:endParaRPr lang="uk-UA" dirty="0"/>
          </a:p>
        </p:txBody>
      </p:sp>
      <p:sp>
        <p:nvSpPr>
          <p:cNvPr id="3" name="Объект 2"/>
          <p:cNvSpPr>
            <a:spLocks noGrp="1"/>
          </p:cNvSpPr>
          <p:nvPr>
            <p:ph idx="1"/>
          </p:nvPr>
        </p:nvSpPr>
        <p:spPr/>
        <p:txBody>
          <a:bodyPr>
            <a:noAutofit/>
          </a:bodyPr>
          <a:lstStyle/>
          <a:p>
            <a:pPr algn="just"/>
            <a:r>
              <a:rPr lang="uk-UA" sz="2400" dirty="0"/>
              <a:t>Задекларувати слід всі об’єкти нерухомості, якими володіє </a:t>
            </a:r>
            <a:r>
              <a:rPr lang="uk-UA" sz="2400" dirty="0" err="1"/>
              <a:t>юрособа</a:t>
            </a:r>
            <a:r>
              <a:rPr lang="uk-UA" sz="2400" dirty="0"/>
              <a:t>. Ускладнює ситуацію розташування нерухомості у різних адміністративно-територіальних одиницях під віданням різних місцевих податкових. Тоді дотримуємося таких правил:</a:t>
            </a:r>
          </a:p>
          <a:p>
            <a:pPr algn="just">
              <a:buFont typeface="Wingdings" panose="05000000000000000000" pitchFamily="2" charset="2"/>
              <a:buChar char="§"/>
            </a:pPr>
            <a:r>
              <a:rPr lang="uk-UA" sz="2400" dirty="0"/>
              <a:t>подаємо до кожної з податкових за місцезнаходженням відповідних об’єктів нерухомості (див. </a:t>
            </a:r>
            <a:r>
              <a:rPr lang="uk-UA" sz="2400" dirty="0" err="1"/>
              <a:t>пп</a:t>
            </a:r>
            <a:r>
              <a:rPr lang="uk-UA" sz="2400" dirty="0"/>
              <a:t>. 266.7.5 ПКУ). Виняток – платник податку обслуговується Міжрегіональним управлінням ДПС по роботі з великими платниками податків;</a:t>
            </a:r>
          </a:p>
          <a:p>
            <a:pPr algn="just">
              <a:buFont typeface="Wingdings" panose="05000000000000000000" pitchFamily="2" charset="2"/>
              <a:buChar char="§"/>
            </a:pPr>
            <a:r>
              <a:rPr lang="uk-UA" sz="2400" dirty="0"/>
              <a:t>якщо об’єкти нерухомості у межах території однієї об’єднаної територіальної громади (ОТГ), яка охопила території з різними КОАТУУ, – подаємо одну декларацію до податкової за місцезнаходженням такої ОТГ (див. примітку 6 до декларації).</a:t>
            </a:r>
          </a:p>
        </p:txBody>
      </p:sp>
    </p:spTree>
    <p:extLst>
      <p:ext uri="{BB962C8B-B14F-4D97-AF65-F5344CB8AC3E}">
        <p14:creationId xmlns:p14="http://schemas.microsoft.com/office/powerpoint/2010/main" val="6947309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D34B51B-79BA-4F8B-9AA8-4CC01FD44D72}"/>
              </a:ext>
            </a:extLst>
          </p:cNvPr>
          <p:cNvSpPr>
            <a:spLocks noGrp="1"/>
          </p:cNvSpPr>
          <p:nvPr>
            <p:ph type="title"/>
          </p:nvPr>
        </p:nvSpPr>
        <p:spPr>
          <a:xfrm>
            <a:off x="544945" y="286603"/>
            <a:ext cx="10610735" cy="1450757"/>
          </a:xfrm>
        </p:spPr>
        <p:txBody>
          <a:bodyPr>
            <a:normAutofit fontScale="90000"/>
          </a:bodyPr>
          <a:lstStyle/>
          <a:p>
            <a:pPr algn="just"/>
            <a:r>
              <a:rPr lang="ru-RU" dirty="0" err="1">
                <a:latin typeface="Times New Roman" panose="02020603050405020304" pitchFamily="18" charset="0"/>
                <a:cs typeface="Times New Roman" panose="02020603050405020304" pitchFamily="18" charset="0"/>
              </a:rPr>
              <a:t>Відображення</a:t>
            </a:r>
            <a:r>
              <a:rPr lang="ru-RU" dirty="0">
                <a:latin typeface="Times New Roman" panose="02020603050405020304" pitchFamily="18" charset="0"/>
                <a:cs typeface="Times New Roman" panose="02020603050405020304" pitchFamily="18" charset="0"/>
              </a:rPr>
              <a:t> в </a:t>
            </a:r>
            <a:r>
              <a:rPr lang="ru-RU" dirty="0" err="1">
                <a:latin typeface="Times New Roman" panose="02020603050405020304" pitchFamily="18" charset="0"/>
                <a:cs typeface="Times New Roman" panose="02020603050405020304" pitchFamily="18" charset="0"/>
              </a:rPr>
              <a:t>обліку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операцій</a:t>
            </a:r>
            <a:r>
              <a:rPr lang="ru-RU" dirty="0">
                <a:latin typeface="Times New Roman" panose="02020603050405020304" pitchFamily="18" charset="0"/>
                <a:cs typeface="Times New Roman" panose="02020603050405020304" pitchFamily="18" charset="0"/>
              </a:rPr>
              <a:t> з </a:t>
            </a:r>
            <a:r>
              <a:rPr lang="ru-RU" dirty="0" err="1">
                <a:latin typeface="Times New Roman" panose="02020603050405020304" pitchFamily="18" charset="0"/>
                <a:cs typeface="Times New Roman" panose="02020603050405020304" pitchFamily="18" charset="0"/>
              </a:rPr>
              <a:t>нарахування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податку</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нерухоме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майно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відмінне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від</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земельної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ділянки</a:t>
            </a:r>
            <a:endParaRPr lang="aa-ET" dirty="0">
              <a:latin typeface="Times New Roman" panose="02020603050405020304" pitchFamily="18" charset="0"/>
              <a:cs typeface="Times New Roman" panose="02020603050405020304" pitchFamily="18" charset="0"/>
            </a:endParaRPr>
          </a:p>
        </p:txBody>
      </p:sp>
      <p:graphicFrame>
        <p:nvGraphicFramePr>
          <p:cNvPr id="4" name="Таблиця 3">
            <a:extLst>
              <a:ext uri="{FF2B5EF4-FFF2-40B4-BE49-F238E27FC236}">
                <a16:creationId xmlns:a16="http://schemas.microsoft.com/office/drawing/2014/main" id="{58AE8330-8357-46CF-8F06-387190B4B036}"/>
              </a:ext>
            </a:extLst>
          </p:cNvPr>
          <p:cNvGraphicFramePr>
            <a:graphicFrameLocks noGrp="1"/>
          </p:cNvGraphicFramePr>
          <p:nvPr>
            <p:extLst>
              <p:ext uri="{D42A27DB-BD31-4B8C-83A1-F6EECF244321}">
                <p14:modId xmlns:p14="http://schemas.microsoft.com/office/powerpoint/2010/main" val="418862948"/>
              </p:ext>
            </p:extLst>
          </p:nvPr>
        </p:nvGraphicFramePr>
        <p:xfrm>
          <a:off x="1096963" y="1846263"/>
          <a:ext cx="9653848" cy="3158836"/>
        </p:xfrm>
        <a:graphic>
          <a:graphicData uri="http://schemas.openxmlformats.org/drawingml/2006/table">
            <a:tbl>
              <a:tblPr firstRow="1" bandRow="1">
                <a:tableStyleId>{5C22544A-7EE6-4342-B048-85BDC9FD1C3A}</a:tableStyleId>
              </a:tblPr>
              <a:tblGrid>
                <a:gridCol w="781084">
                  <a:extLst>
                    <a:ext uri="{9D8B030D-6E8A-4147-A177-3AD203B41FA5}">
                      <a16:colId xmlns:a16="http://schemas.microsoft.com/office/drawing/2014/main" val="3934048327"/>
                    </a:ext>
                  </a:extLst>
                </a:gridCol>
                <a:gridCol w="4045840">
                  <a:extLst>
                    <a:ext uri="{9D8B030D-6E8A-4147-A177-3AD203B41FA5}">
                      <a16:colId xmlns:a16="http://schemas.microsoft.com/office/drawing/2014/main" val="505753528"/>
                    </a:ext>
                  </a:extLst>
                </a:gridCol>
                <a:gridCol w="2413462">
                  <a:extLst>
                    <a:ext uri="{9D8B030D-6E8A-4147-A177-3AD203B41FA5}">
                      <a16:colId xmlns:a16="http://schemas.microsoft.com/office/drawing/2014/main" val="1653746208"/>
                    </a:ext>
                  </a:extLst>
                </a:gridCol>
                <a:gridCol w="2413462">
                  <a:extLst>
                    <a:ext uri="{9D8B030D-6E8A-4147-A177-3AD203B41FA5}">
                      <a16:colId xmlns:a16="http://schemas.microsoft.com/office/drawing/2014/main" val="3376030093"/>
                    </a:ext>
                  </a:extLst>
                </a:gridCol>
              </a:tblGrid>
              <a:tr h="663079">
                <a:tc rowSpan="2">
                  <a:txBody>
                    <a:bodyPr/>
                    <a:lstStyle/>
                    <a:p>
                      <a:r>
                        <a:rPr lang="uk-UA" dirty="0">
                          <a:latin typeface="Times New Roman" panose="02020603050405020304" pitchFamily="18" charset="0"/>
                          <a:cs typeface="Times New Roman" panose="02020603050405020304" pitchFamily="18" charset="0"/>
                        </a:rPr>
                        <a:t>№ з/п</a:t>
                      </a:r>
                      <a:endParaRPr lang="aa-ET" dirty="0">
                        <a:latin typeface="Times New Roman" panose="02020603050405020304" pitchFamily="18" charset="0"/>
                        <a:cs typeface="Times New Roman" panose="02020603050405020304" pitchFamily="18" charset="0"/>
                      </a:endParaRPr>
                    </a:p>
                  </a:txBody>
                  <a:tcPr/>
                </a:tc>
                <a:tc rowSpan="2">
                  <a:txBody>
                    <a:bodyPr/>
                    <a:lstStyle/>
                    <a:p>
                      <a:r>
                        <a:rPr lang="uk-UA" dirty="0">
                          <a:latin typeface="Times New Roman" panose="02020603050405020304" pitchFamily="18" charset="0"/>
                          <a:cs typeface="Times New Roman" panose="02020603050405020304" pitchFamily="18" charset="0"/>
                        </a:rPr>
                        <a:t>Зміст господарської операції </a:t>
                      </a:r>
                      <a:endParaRPr lang="aa-ET" dirty="0">
                        <a:latin typeface="Times New Roman" panose="02020603050405020304" pitchFamily="18" charset="0"/>
                        <a:cs typeface="Times New Roman" panose="02020603050405020304" pitchFamily="18" charset="0"/>
                      </a:endParaRPr>
                    </a:p>
                  </a:txBody>
                  <a:tcPr/>
                </a:tc>
                <a:tc gridSpan="2">
                  <a:txBody>
                    <a:bodyPr/>
                    <a:lstStyle/>
                    <a:p>
                      <a:r>
                        <a:rPr lang="uk-UA" dirty="0">
                          <a:latin typeface="Times New Roman" panose="02020603050405020304" pitchFamily="18" charset="0"/>
                          <a:cs typeface="Times New Roman" panose="02020603050405020304" pitchFamily="18" charset="0"/>
                        </a:rPr>
                        <a:t>Кореспонденція рахунків </a:t>
                      </a:r>
                      <a:endParaRPr lang="aa-ET" dirty="0">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tcPr>
                </a:tc>
                <a:tc hMerge="1">
                  <a:txBody>
                    <a:bodyPr/>
                    <a:lstStyle/>
                    <a:p>
                      <a:endParaRPr lang="aa-ET"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47977584"/>
                  </a:ext>
                </a:extLst>
              </a:tr>
              <a:tr h="663079">
                <a:tc vMerge="1">
                  <a:txBody>
                    <a:bodyPr/>
                    <a:lstStyle/>
                    <a:p>
                      <a:endParaRPr lang="aa-ET"/>
                    </a:p>
                  </a:txBody>
                  <a:tcPr/>
                </a:tc>
                <a:tc vMerge="1">
                  <a:txBody>
                    <a:bodyPr/>
                    <a:lstStyle/>
                    <a:p>
                      <a:endParaRPr lang="aa-ET"/>
                    </a:p>
                  </a:txBody>
                  <a:tcPr/>
                </a:tc>
                <a:tc>
                  <a:txBody>
                    <a:bodyPr/>
                    <a:lstStyle/>
                    <a:p>
                      <a:r>
                        <a:rPr lang="uk-UA" dirty="0">
                          <a:latin typeface="Times New Roman" panose="02020603050405020304" pitchFamily="18" charset="0"/>
                          <a:cs typeface="Times New Roman" panose="02020603050405020304" pitchFamily="18" charset="0"/>
                        </a:rPr>
                        <a:t>Дебет </a:t>
                      </a:r>
                      <a:endParaRPr lang="aa-ET"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tcPr>
                </a:tc>
                <a:tc>
                  <a:txBody>
                    <a:bodyPr/>
                    <a:lstStyle/>
                    <a:p>
                      <a:r>
                        <a:rPr lang="uk-UA" dirty="0">
                          <a:latin typeface="Times New Roman" panose="02020603050405020304" pitchFamily="18" charset="0"/>
                          <a:cs typeface="Times New Roman" panose="02020603050405020304" pitchFamily="18" charset="0"/>
                        </a:rPr>
                        <a:t>Кредит </a:t>
                      </a:r>
                      <a:endParaRPr lang="aa-ET"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197647101"/>
                  </a:ext>
                </a:extLst>
              </a:tr>
              <a:tr h="1160389">
                <a:tc>
                  <a:txBody>
                    <a:bodyPr/>
                    <a:lstStyle/>
                    <a:p>
                      <a:r>
                        <a:rPr lang="uk-UA" dirty="0">
                          <a:latin typeface="Times New Roman" panose="02020603050405020304" pitchFamily="18" charset="0"/>
                          <a:cs typeface="Times New Roman" panose="02020603050405020304" pitchFamily="18" charset="0"/>
                        </a:rPr>
                        <a:t>1</a:t>
                      </a:r>
                      <a:endParaRPr lang="aa-ET" dirty="0">
                        <a:latin typeface="Times New Roman" panose="02020603050405020304" pitchFamily="18" charset="0"/>
                        <a:cs typeface="Times New Roman" panose="02020603050405020304" pitchFamily="18" charset="0"/>
                      </a:endParaRPr>
                    </a:p>
                  </a:txBody>
                  <a:tcPr/>
                </a:tc>
                <a:tc>
                  <a:txBody>
                    <a:bodyPr/>
                    <a:lstStyle/>
                    <a:p>
                      <a:r>
                        <a:rPr lang="ru-RU" dirty="0" err="1">
                          <a:latin typeface="Times New Roman" panose="02020603050405020304" pitchFamily="18" charset="0"/>
                          <a:cs typeface="Times New Roman" panose="02020603050405020304" pitchFamily="18" charset="0"/>
                        </a:rPr>
                        <a:t>Нараховане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податок</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нерухоме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майно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відмінне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від</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земельної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ділянки</a:t>
                      </a:r>
                      <a:endParaRPr lang="aa-ET" dirty="0">
                        <a:latin typeface="Times New Roman" panose="02020603050405020304" pitchFamily="18" charset="0"/>
                        <a:cs typeface="Times New Roman" panose="02020603050405020304" pitchFamily="18" charset="0"/>
                      </a:endParaRPr>
                    </a:p>
                  </a:txBody>
                  <a:tcPr/>
                </a:tc>
                <a:tc>
                  <a:txBody>
                    <a:bodyPr/>
                    <a:lstStyle/>
                    <a:p>
                      <a:r>
                        <a:rPr lang="uk-UA" dirty="0">
                          <a:latin typeface="Times New Roman" panose="02020603050405020304" pitchFamily="18" charset="0"/>
                          <a:cs typeface="Times New Roman" panose="02020603050405020304" pitchFamily="18" charset="0"/>
                        </a:rPr>
                        <a:t>92</a:t>
                      </a:r>
                      <a:endParaRPr lang="aa-ET" dirty="0">
                        <a:latin typeface="Times New Roman" panose="02020603050405020304" pitchFamily="18" charset="0"/>
                        <a:cs typeface="Times New Roman" panose="02020603050405020304" pitchFamily="18" charset="0"/>
                      </a:endParaRPr>
                    </a:p>
                  </a:txBody>
                  <a:tcPr/>
                </a:tc>
                <a:tc>
                  <a:txBody>
                    <a:bodyPr/>
                    <a:lstStyle/>
                    <a:p>
                      <a:r>
                        <a:rPr lang="uk-UA" dirty="0">
                          <a:latin typeface="Times New Roman" panose="02020603050405020304" pitchFamily="18" charset="0"/>
                          <a:cs typeface="Times New Roman" panose="02020603050405020304" pitchFamily="18" charset="0"/>
                        </a:rPr>
                        <a:t>641</a:t>
                      </a:r>
                      <a:endParaRPr lang="aa-ET"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719469861"/>
                  </a:ext>
                </a:extLst>
              </a:tr>
              <a:tr h="672289">
                <a:tc>
                  <a:txBody>
                    <a:bodyPr/>
                    <a:lstStyle/>
                    <a:p>
                      <a:r>
                        <a:rPr lang="uk-UA" dirty="0">
                          <a:latin typeface="Times New Roman" panose="02020603050405020304" pitchFamily="18" charset="0"/>
                          <a:cs typeface="Times New Roman" panose="02020603050405020304" pitchFamily="18" charset="0"/>
                        </a:rPr>
                        <a:t>2</a:t>
                      </a:r>
                      <a:endParaRPr lang="aa-ET" dirty="0">
                        <a:latin typeface="Times New Roman" panose="02020603050405020304" pitchFamily="18" charset="0"/>
                        <a:cs typeface="Times New Roman" panose="02020603050405020304" pitchFamily="18" charset="0"/>
                      </a:endParaRPr>
                    </a:p>
                  </a:txBody>
                  <a:tcPr/>
                </a:tc>
                <a:tc>
                  <a:txBody>
                    <a:bodyPr/>
                    <a:lstStyle/>
                    <a:p>
                      <a:r>
                        <a:rPr lang="uk-UA" dirty="0">
                          <a:latin typeface="Times New Roman" panose="02020603050405020304" pitchFamily="18" charset="0"/>
                          <a:cs typeface="Times New Roman" panose="02020603050405020304" pitchFamily="18" charset="0"/>
                        </a:rPr>
                        <a:t>Сплачено податок </a:t>
                      </a:r>
                      <a:r>
                        <a:rPr lang="ru-RU" dirty="0">
                          <a:latin typeface="Times New Roman" panose="02020603050405020304" pitchFamily="18" charset="0"/>
                          <a:cs typeface="Times New Roman" panose="02020603050405020304" pitchFamily="18" charset="0"/>
                        </a:rPr>
                        <a:t>на </a:t>
                      </a:r>
                      <a:r>
                        <a:rPr lang="ru-RU" dirty="0" err="1">
                          <a:latin typeface="Times New Roman" panose="02020603050405020304" pitchFamily="18" charset="0"/>
                          <a:cs typeface="Times New Roman" panose="02020603050405020304" pitchFamily="18" charset="0"/>
                        </a:rPr>
                        <a:t>нерухоме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майно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відмінне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від</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земельної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ділянки</a:t>
                      </a:r>
                      <a:endParaRPr lang="aa-ET" dirty="0">
                        <a:latin typeface="Times New Roman" panose="02020603050405020304" pitchFamily="18" charset="0"/>
                        <a:cs typeface="Times New Roman" panose="02020603050405020304" pitchFamily="18" charset="0"/>
                      </a:endParaRPr>
                    </a:p>
                  </a:txBody>
                  <a:tcPr/>
                </a:tc>
                <a:tc>
                  <a:txBody>
                    <a:bodyPr/>
                    <a:lstStyle/>
                    <a:p>
                      <a:r>
                        <a:rPr lang="uk-UA" dirty="0">
                          <a:latin typeface="Times New Roman" panose="02020603050405020304" pitchFamily="18" charset="0"/>
                          <a:cs typeface="Times New Roman" panose="02020603050405020304" pitchFamily="18" charset="0"/>
                        </a:rPr>
                        <a:t>641</a:t>
                      </a:r>
                      <a:endParaRPr lang="aa-ET" dirty="0">
                        <a:latin typeface="Times New Roman" panose="02020603050405020304" pitchFamily="18" charset="0"/>
                        <a:cs typeface="Times New Roman" panose="02020603050405020304" pitchFamily="18" charset="0"/>
                      </a:endParaRPr>
                    </a:p>
                  </a:txBody>
                  <a:tcPr/>
                </a:tc>
                <a:tc>
                  <a:txBody>
                    <a:bodyPr/>
                    <a:lstStyle/>
                    <a:p>
                      <a:r>
                        <a:rPr lang="uk-UA" dirty="0">
                          <a:latin typeface="Times New Roman" panose="02020603050405020304" pitchFamily="18" charset="0"/>
                          <a:cs typeface="Times New Roman" panose="02020603050405020304" pitchFamily="18" charset="0"/>
                        </a:rPr>
                        <a:t>311</a:t>
                      </a:r>
                      <a:endParaRPr lang="aa-ET"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417658748"/>
                  </a:ext>
                </a:extLst>
              </a:tr>
            </a:tbl>
          </a:graphicData>
        </a:graphic>
      </p:graphicFrame>
    </p:spTree>
    <p:extLst>
      <p:ext uri="{BB962C8B-B14F-4D97-AF65-F5344CB8AC3E}">
        <p14:creationId xmlns:p14="http://schemas.microsoft.com/office/powerpoint/2010/main" val="41746031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a:t>Сплата податку на нерухомість на період дії воєнного стану</a:t>
            </a:r>
          </a:p>
        </p:txBody>
      </p:sp>
      <p:sp>
        <p:nvSpPr>
          <p:cNvPr id="3" name="Объект 2"/>
          <p:cNvSpPr>
            <a:spLocks noGrp="1"/>
          </p:cNvSpPr>
          <p:nvPr>
            <p:ph idx="1"/>
          </p:nvPr>
        </p:nvSpPr>
        <p:spPr/>
        <p:txBody>
          <a:bodyPr>
            <a:normAutofit fontScale="92500" lnSpcReduction="20000"/>
          </a:bodyPr>
          <a:lstStyle/>
          <a:p>
            <a:pPr algn="just"/>
            <a:r>
              <a:rPr lang="uk-UA" b="1" dirty="0"/>
              <a:t>за 2021 та 2022 податкові (звітні) роки не нараховується та не сплачується податок на нерухоме майно, відмінне від земельної ділянки, за об’єкти житлової нерухомості,</a:t>
            </a:r>
            <a:r>
              <a:rPr lang="uk-UA" dirty="0"/>
              <a:t> у тому числі їх частки, які перебувають у власності фізичних осіб, що розташовані на територіях, на яких ведуться (велися) бойові дії, або на територіях, тимчасово окупованих збройними формуваннями російської федерації, та за об’єкти житлової нерухомості, що стала непридатною для проживання у зв’язку з військовою агресією російської федерації проти України;</a:t>
            </a:r>
          </a:p>
          <a:p>
            <a:pPr algn="just"/>
            <a:r>
              <a:rPr lang="uk-UA" b="1" dirty="0"/>
              <a:t>тимчасово на період з 1 березня 2022 року по 31 грудня року, в якому припинено або скасовано воєнний стан, </a:t>
            </a:r>
            <a:r>
              <a:rPr lang="uk-UA" dirty="0"/>
              <a:t>введений Указом Президента України «Про введення воєнного стану в Україні» від 24.02.2022 року №64/2022, затвердженим ЗУ «Про затвердження Указу Президента України «Про введення воєнного стану в Україні» від 24.02.2022 року №2102-ІХ,</a:t>
            </a:r>
            <a:r>
              <a:rPr lang="uk-UA" b="1" dirty="0"/>
              <a:t> не нараховується та не сплачується податок на нерухоме майно, відмінне від земельної ділянки, за об’єкти нежитлової нерухомості, у тому числі їх частки, що розташовані на територіях, на яких ведуться (велися) бойові дії, або на територіях, тимчасово окупованих збройними формуваннями російської федерації.</a:t>
            </a:r>
            <a:endParaRPr lang="uk-UA" dirty="0"/>
          </a:p>
          <a:p>
            <a:pPr algn="just"/>
            <a:r>
              <a:rPr lang="uk-UA" i="1" dirty="0"/>
              <a:t>Для платників податку на нерухомість — фізичних осіб контролюючий орган самостійно обчислює податкове зобов'язання за період </a:t>
            </a:r>
            <a:r>
              <a:rPr lang="uk-UA" b="1" i="1" dirty="0"/>
              <a:t>з 1 січня по 1 березня 2022 року</a:t>
            </a:r>
            <a:r>
              <a:rPr lang="uk-UA" i="1" dirty="0"/>
              <a:t>.</a:t>
            </a:r>
            <a:endParaRPr lang="uk-UA" dirty="0"/>
          </a:p>
          <a:p>
            <a:pPr algn="just"/>
            <a:endParaRPr lang="uk-UA" dirty="0"/>
          </a:p>
        </p:txBody>
      </p:sp>
    </p:spTree>
    <p:extLst>
      <p:ext uri="{BB962C8B-B14F-4D97-AF65-F5344CB8AC3E}">
        <p14:creationId xmlns:p14="http://schemas.microsoft.com/office/powerpoint/2010/main" val="35191105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32965" y="1815353"/>
            <a:ext cx="9278470" cy="2616101"/>
          </a:xfrm>
          <a:prstGeom prst="rect">
            <a:avLst/>
          </a:prstGeom>
        </p:spPr>
        <p:txBody>
          <a:bodyPr wrap="square">
            <a:spAutoFit/>
          </a:bodyPr>
          <a:lstStyle/>
          <a:p>
            <a:pPr algn="ctr"/>
            <a:r>
              <a:rPr lang="uk-UA" sz="4400" b="1" dirty="0"/>
              <a:t>3. Платники, порядок обчислення, звітності, обліку і сплати транспортного податку </a:t>
            </a:r>
          </a:p>
          <a:p>
            <a:pPr algn="ctr"/>
            <a:r>
              <a:rPr lang="ru-RU" sz="3200" dirty="0"/>
              <a:t>ст. 266 ПКУ</a:t>
            </a:r>
            <a:endParaRPr lang="uk-UA" sz="3200" dirty="0"/>
          </a:p>
        </p:txBody>
      </p:sp>
    </p:spTree>
    <p:extLst>
      <p:ext uri="{BB962C8B-B14F-4D97-AF65-F5344CB8AC3E}">
        <p14:creationId xmlns:p14="http://schemas.microsoft.com/office/powerpoint/2010/main" val="1850057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373314" y="94801"/>
            <a:ext cx="9328487" cy="616334"/>
            <a:chOff x="3260386" y="141732"/>
            <a:chExt cx="8610304" cy="567675"/>
          </a:xfrm>
        </p:grpSpPr>
        <p:sp>
          <p:nvSpPr>
            <p:cNvPr id="3" name="object 3"/>
            <p:cNvSpPr/>
            <p:nvPr/>
          </p:nvSpPr>
          <p:spPr>
            <a:xfrm>
              <a:off x="3260386" y="143255"/>
              <a:ext cx="8563610" cy="566152"/>
            </a:xfrm>
            <a:custGeom>
              <a:avLst/>
              <a:gdLst/>
              <a:ahLst/>
              <a:cxnLst/>
              <a:rect l="l" t="t" r="r" b="b"/>
              <a:pathLst>
                <a:path w="8563610" h="452755">
                  <a:moveTo>
                    <a:pt x="8518144" y="0"/>
                  </a:moveTo>
                  <a:lnTo>
                    <a:pt x="45212" y="0"/>
                  </a:lnTo>
                  <a:lnTo>
                    <a:pt x="27646" y="3563"/>
                  </a:lnTo>
                  <a:lnTo>
                    <a:pt x="13271" y="13271"/>
                  </a:lnTo>
                  <a:lnTo>
                    <a:pt x="3563" y="27646"/>
                  </a:lnTo>
                  <a:lnTo>
                    <a:pt x="0" y="45212"/>
                  </a:lnTo>
                  <a:lnTo>
                    <a:pt x="0" y="407416"/>
                  </a:lnTo>
                  <a:lnTo>
                    <a:pt x="3563" y="424981"/>
                  </a:lnTo>
                  <a:lnTo>
                    <a:pt x="13271" y="439356"/>
                  </a:lnTo>
                  <a:lnTo>
                    <a:pt x="27646" y="449064"/>
                  </a:lnTo>
                  <a:lnTo>
                    <a:pt x="45212" y="452628"/>
                  </a:lnTo>
                  <a:lnTo>
                    <a:pt x="8518144" y="452628"/>
                  </a:lnTo>
                  <a:lnTo>
                    <a:pt x="8535709" y="449064"/>
                  </a:lnTo>
                  <a:lnTo>
                    <a:pt x="8550084" y="439356"/>
                  </a:lnTo>
                  <a:lnTo>
                    <a:pt x="8559792" y="424981"/>
                  </a:lnTo>
                  <a:lnTo>
                    <a:pt x="8563356" y="407416"/>
                  </a:lnTo>
                  <a:lnTo>
                    <a:pt x="8563356" y="45212"/>
                  </a:lnTo>
                  <a:lnTo>
                    <a:pt x="8559792" y="27646"/>
                  </a:lnTo>
                  <a:lnTo>
                    <a:pt x="8550084" y="13271"/>
                  </a:lnTo>
                  <a:lnTo>
                    <a:pt x="8535709" y="3563"/>
                  </a:lnTo>
                  <a:lnTo>
                    <a:pt x="8518144" y="0"/>
                  </a:lnTo>
                  <a:close/>
                </a:path>
              </a:pathLst>
            </a:custGeom>
            <a:solidFill>
              <a:srgbClr val="FFFFFF"/>
            </a:solidFill>
            <a:ln>
              <a:noFill/>
            </a:ln>
          </p:spPr>
          <p:txBody>
            <a:bodyPr wrap="square" lIns="0" tIns="0" rIns="0" bIns="0" rtlCol="0"/>
            <a:lstStyle/>
            <a:p>
              <a:pPr marL="635" algn="ctr">
                <a:lnSpc>
                  <a:spcPts val="1905"/>
                </a:lnSpc>
                <a:spcBef>
                  <a:spcPts val="95"/>
                </a:spcBef>
              </a:pPr>
              <a:r>
                <a:rPr lang="uk-UA" sz="2400" u="heavy" spc="-5" dirty="0">
                  <a:uFill>
                    <a:solidFill>
                      <a:srgbClr val="000000"/>
                    </a:solidFill>
                  </a:uFill>
                  <a:latin typeface="Times New Roman" panose="02020603050405020304" pitchFamily="18" charset="0"/>
                  <a:cs typeface="Times New Roman" panose="02020603050405020304" pitchFamily="18" charset="0"/>
                </a:rPr>
                <a:t>База</a:t>
              </a:r>
              <a:r>
                <a:rPr lang="uk-UA" sz="2400" u="heavy" spc="-40" dirty="0">
                  <a:uFill>
                    <a:solidFill>
                      <a:srgbClr val="000000"/>
                    </a:solidFill>
                  </a:uFill>
                  <a:latin typeface="Times New Roman" panose="02020603050405020304" pitchFamily="18" charset="0"/>
                  <a:cs typeface="Times New Roman" panose="02020603050405020304" pitchFamily="18" charset="0"/>
                </a:rPr>
                <a:t> </a:t>
              </a:r>
              <a:r>
                <a:rPr lang="uk-UA" sz="2400" u="heavy" spc="-10" dirty="0">
                  <a:uFill>
                    <a:solidFill>
                      <a:srgbClr val="000000"/>
                    </a:solidFill>
                  </a:uFill>
                  <a:latin typeface="Times New Roman" panose="02020603050405020304" pitchFamily="18" charset="0"/>
                  <a:cs typeface="Times New Roman" panose="02020603050405020304" pitchFamily="18" charset="0"/>
                </a:rPr>
                <a:t>оподаткування:</a:t>
              </a:r>
              <a:endParaRPr lang="uk-UA" sz="2400" dirty="0">
                <a:latin typeface="Times New Roman" panose="02020603050405020304" pitchFamily="18" charset="0"/>
                <a:cs typeface="Times New Roman" panose="02020603050405020304" pitchFamily="18" charset="0"/>
              </a:endParaRPr>
            </a:p>
            <a:p>
              <a:pPr algn="ctr">
                <a:lnSpc>
                  <a:spcPts val="1425"/>
                </a:lnSpc>
              </a:pPr>
              <a:endParaRPr lang="uk-UA" spc="-5" dirty="0">
                <a:latin typeface="Times New Roman" panose="02020603050405020304" pitchFamily="18" charset="0"/>
                <a:cs typeface="Times New Roman" panose="02020603050405020304" pitchFamily="18" charset="0"/>
              </a:endParaRPr>
            </a:p>
            <a:p>
              <a:pPr algn="ctr">
                <a:lnSpc>
                  <a:spcPts val="1425"/>
                </a:lnSpc>
              </a:pPr>
              <a:r>
                <a:rPr lang="uk-UA" spc="-5" dirty="0">
                  <a:latin typeface="Times New Roman" panose="02020603050405020304" pitchFamily="18" charset="0"/>
                  <a:cs typeface="Times New Roman" panose="02020603050405020304" pitchFamily="18" charset="0"/>
                </a:rPr>
                <a:t>Легковий автомобіль,</a:t>
              </a:r>
              <a:r>
                <a:rPr lang="uk-UA" spc="-20" dirty="0">
                  <a:latin typeface="Times New Roman" panose="02020603050405020304" pitchFamily="18" charset="0"/>
                  <a:cs typeface="Times New Roman" panose="02020603050405020304" pitchFamily="18" charset="0"/>
                </a:rPr>
                <a:t> </a:t>
              </a:r>
              <a:r>
                <a:rPr lang="uk-UA" spc="-10" dirty="0">
                  <a:latin typeface="Times New Roman" panose="02020603050405020304" pitchFamily="18" charset="0"/>
                  <a:cs typeface="Times New Roman" panose="02020603050405020304" pitchFamily="18" charset="0"/>
                </a:rPr>
                <a:t>що</a:t>
              </a:r>
              <a:r>
                <a:rPr lang="uk-UA" dirty="0">
                  <a:latin typeface="Times New Roman" panose="02020603050405020304" pitchFamily="18" charset="0"/>
                  <a:cs typeface="Times New Roman" panose="02020603050405020304" pitchFamily="18" charset="0"/>
                </a:rPr>
                <a:t> є </a:t>
              </a:r>
              <a:r>
                <a:rPr lang="uk-UA" spc="-10" dirty="0">
                  <a:latin typeface="Times New Roman" panose="02020603050405020304" pitchFamily="18" charset="0"/>
                  <a:cs typeface="Times New Roman" panose="02020603050405020304" pitchFamily="18" charset="0"/>
                </a:rPr>
                <a:t>об’єктом</a:t>
              </a:r>
              <a:r>
                <a:rPr lang="uk-UA" spc="15" dirty="0">
                  <a:latin typeface="Times New Roman" panose="02020603050405020304" pitchFamily="18" charset="0"/>
                  <a:cs typeface="Times New Roman" panose="02020603050405020304" pitchFamily="18" charset="0"/>
                </a:rPr>
                <a:t> </a:t>
              </a:r>
              <a:r>
                <a:rPr lang="uk-UA" spc="-10" dirty="0">
                  <a:latin typeface="Times New Roman" panose="02020603050405020304" pitchFamily="18" charset="0"/>
                  <a:cs typeface="Times New Roman" panose="02020603050405020304" pitchFamily="18" charset="0"/>
                </a:rPr>
                <a:t>оподаткування</a:t>
              </a:r>
              <a:endParaRPr lang="uk-UA" dirty="0">
                <a:latin typeface="Times New Roman" panose="02020603050405020304" pitchFamily="18" charset="0"/>
                <a:cs typeface="Times New Roman" panose="02020603050405020304" pitchFamily="18" charset="0"/>
              </a:endParaRPr>
            </a:p>
          </p:txBody>
        </p:sp>
        <p:sp>
          <p:nvSpPr>
            <p:cNvPr id="4" name="object 4"/>
            <p:cNvSpPr/>
            <p:nvPr/>
          </p:nvSpPr>
          <p:spPr>
            <a:xfrm>
              <a:off x="3307080" y="141732"/>
              <a:ext cx="8563610" cy="452755"/>
            </a:xfrm>
            <a:custGeom>
              <a:avLst/>
              <a:gdLst/>
              <a:ahLst/>
              <a:cxnLst/>
              <a:rect l="l" t="t" r="r" b="b"/>
              <a:pathLst>
                <a:path w="8563610" h="452755">
                  <a:moveTo>
                    <a:pt x="0" y="45212"/>
                  </a:moveTo>
                  <a:lnTo>
                    <a:pt x="3563" y="27646"/>
                  </a:lnTo>
                  <a:lnTo>
                    <a:pt x="13271" y="13271"/>
                  </a:lnTo>
                  <a:lnTo>
                    <a:pt x="27646" y="3563"/>
                  </a:lnTo>
                  <a:lnTo>
                    <a:pt x="45212" y="0"/>
                  </a:lnTo>
                  <a:lnTo>
                    <a:pt x="8518144" y="0"/>
                  </a:lnTo>
                  <a:lnTo>
                    <a:pt x="8535709" y="3563"/>
                  </a:lnTo>
                  <a:lnTo>
                    <a:pt x="8550084" y="13271"/>
                  </a:lnTo>
                  <a:lnTo>
                    <a:pt x="8559792" y="27646"/>
                  </a:lnTo>
                  <a:lnTo>
                    <a:pt x="8563356" y="45212"/>
                  </a:lnTo>
                  <a:lnTo>
                    <a:pt x="8563356" y="407416"/>
                  </a:lnTo>
                  <a:lnTo>
                    <a:pt x="8559792" y="424981"/>
                  </a:lnTo>
                  <a:lnTo>
                    <a:pt x="8550084" y="439356"/>
                  </a:lnTo>
                  <a:lnTo>
                    <a:pt x="8535709" y="449064"/>
                  </a:lnTo>
                  <a:lnTo>
                    <a:pt x="8518144" y="452628"/>
                  </a:lnTo>
                  <a:lnTo>
                    <a:pt x="45212" y="452628"/>
                  </a:lnTo>
                  <a:lnTo>
                    <a:pt x="27646" y="449064"/>
                  </a:lnTo>
                  <a:lnTo>
                    <a:pt x="13271" y="439356"/>
                  </a:lnTo>
                  <a:lnTo>
                    <a:pt x="3563" y="424981"/>
                  </a:lnTo>
                  <a:lnTo>
                    <a:pt x="0" y="407416"/>
                  </a:lnTo>
                  <a:lnTo>
                    <a:pt x="0" y="45212"/>
                  </a:lnTo>
                  <a:close/>
                </a:path>
              </a:pathLst>
            </a:custGeom>
            <a:ln w="12192">
              <a:noFill/>
            </a:ln>
          </p:spPr>
          <p:txBody>
            <a:bodyPr wrap="square" lIns="0" tIns="0" rIns="0" bIns="0" rtlCol="0"/>
            <a:lstStyle/>
            <a:p>
              <a:endParaRPr/>
            </a:p>
          </p:txBody>
        </p:sp>
      </p:grpSp>
      <p:grpSp>
        <p:nvGrpSpPr>
          <p:cNvPr id="6" name="object 6"/>
          <p:cNvGrpSpPr/>
          <p:nvPr/>
        </p:nvGrpSpPr>
        <p:grpSpPr>
          <a:xfrm>
            <a:off x="1514475" y="797469"/>
            <a:ext cx="2687320" cy="370840"/>
            <a:chOff x="3320796" y="768095"/>
            <a:chExt cx="2687320" cy="370840"/>
          </a:xfrm>
        </p:grpSpPr>
        <p:sp>
          <p:nvSpPr>
            <p:cNvPr id="7" name="object 7"/>
            <p:cNvSpPr/>
            <p:nvPr/>
          </p:nvSpPr>
          <p:spPr>
            <a:xfrm>
              <a:off x="3326892" y="774191"/>
              <a:ext cx="2674620" cy="358140"/>
            </a:xfrm>
            <a:custGeom>
              <a:avLst/>
              <a:gdLst/>
              <a:ahLst/>
              <a:cxnLst/>
              <a:rect l="l" t="t" r="r" b="b"/>
              <a:pathLst>
                <a:path w="2674620" h="358140">
                  <a:moveTo>
                    <a:pt x="2638806" y="0"/>
                  </a:moveTo>
                  <a:lnTo>
                    <a:pt x="35813" y="0"/>
                  </a:lnTo>
                  <a:lnTo>
                    <a:pt x="21859" y="2809"/>
                  </a:lnTo>
                  <a:lnTo>
                    <a:pt x="10477" y="10477"/>
                  </a:lnTo>
                  <a:lnTo>
                    <a:pt x="2809" y="21859"/>
                  </a:lnTo>
                  <a:lnTo>
                    <a:pt x="0" y="35813"/>
                  </a:lnTo>
                  <a:lnTo>
                    <a:pt x="0" y="322325"/>
                  </a:lnTo>
                  <a:lnTo>
                    <a:pt x="2809" y="336280"/>
                  </a:lnTo>
                  <a:lnTo>
                    <a:pt x="10477" y="347662"/>
                  </a:lnTo>
                  <a:lnTo>
                    <a:pt x="21859" y="355330"/>
                  </a:lnTo>
                  <a:lnTo>
                    <a:pt x="35813" y="358140"/>
                  </a:lnTo>
                  <a:lnTo>
                    <a:pt x="2638806" y="358140"/>
                  </a:lnTo>
                  <a:lnTo>
                    <a:pt x="2652760" y="355330"/>
                  </a:lnTo>
                  <a:lnTo>
                    <a:pt x="2664142" y="347662"/>
                  </a:lnTo>
                  <a:lnTo>
                    <a:pt x="2671810" y="336280"/>
                  </a:lnTo>
                  <a:lnTo>
                    <a:pt x="2674620" y="322325"/>
                  </a:lnTo>
                  <a:lnTo>
                    <a:pt x="2674620" y="35813"/>
                  </a:lnTo>
                  <a:lnTo>
                    <a:pt x="2671810" y="21859"/>
                  </a:lnTo>
                  <a:lnTo>
                    <a:pt x="2664142" y="10477"/>
                  </a:lnTo>
                  <a:lnTo>
                    <a:pt x="2652760" y="2809"/>
                  </a:lnTo>
                  <a:lnTo>
                    <a:pt x="2638806" y="0"/>
                  </a:lnTo>
                  <a:close/>
                </a:path>
              </a:pathLst>
            </a:custGeom>
            <a:solidFill>
              <a:srgbClr val="FFFFFF"/>
            </a:solidFill>
          </p:spPr>
          <p:txBody>
            <a:bodyPr wrap="square" lIns="0" tIns="0" rIns="0" bIns="0" rtlCol="0"/>
            <a:lstStyle/>
            <a:p>
              <a:pPr algn="ctr"/>
              <a:r>
                <a:rPr lang="uk-UA" dirty="0">
                  <a:latin typeface="Times New Roman" panose="02020603050405020304" pitchFamily="18" charset="0"/>
                  <a:cs typeface="Times New Roman" panose="02020603050405020304" pitchFamily="18" charset="0"/>
                </a:rPr>
                <a:t>Платники</a:t>
              </a:r>
              <a:endParaRPr dirty="0">
                <a:latin typeface="Times New Roman" panose="02020603050405020304" pitchFamily="18" charset="0"/>
                <a:cs typeface="Times New Roman" panose="02020603050405020304" pitchFamily="18" charset="0"/>
              </a:endParaRPr>
            </a:p>
          </p:txBody>
        </p:sp>
        <p:sp>
          <p:nvSpPr>
            <p:cNvPr id="8" name="object 8"/>
            <p:cNvSpPr/>
            <p:nvPr/>
          </p:nvSpPr>
          <p:spPr>
            <a:xfrm>
              <a:off x="3326892" y="774191"/>
              <a:ext cx="2674620" cy="358140"/>
            </a:xfrm>
            <a:custGeom>
              <a:avLst/>
              <a:gdLst/>
              <a:ahLst/>
              <a:cxnLst/>
              <a:rect l="l" t="t" r="r" b="b"/>
              <a:pathLst>
                <a:path w="2674620" h="358140">
                  <a:moveTo>
                    <a:pt x="0" y="35813"/>
                  </a:moveTo>
                  <a:lnTo>
                    <a:pt x="2809" y="21859"/>
                  </a:lnTo>
                  <a:lnTo>
                    <a:pt x="10477" y="10477"/>
                  </a:lnTo>
                  <a:lnTo>
                    <a:pt x="21859" y="2809"/>
                  </a:lnTo>
                  <a:lnTo>
                    <a:pt x="35813" y="0"/>
                  </a:lnTo>
                  <a:lnTo>
                    <a:pt x="2638806" y="0"/>
                  </a:lnTo>
                  <a:lnTo>
                    <a:pt x="2652760" y="2809"/>
                  </a:lnTo>
                  <a:lnTo>
                    <a:pt x="2664142" y="10477"/>
                  </a:lnTo>
                  <a:lnTo>
                    <a:pt x="2671810" y="21859"/>
                  </a:lnTo>
                  <a:lnTo>
                    <a:pt x="2674620" y="35813"/>
                  </a:lnTo>
                  <a:lnTo>
                    <a:pt x="2674620" y="322325"/>
                  </a:lnTo>
                  <a:lnTo>
                    <a:pt x="2671810" y="336280"/>
                  </a:lnTo>
                  <a:lnTo>
                    <a:pt x="2664142" y="347662"/>
                  </a:lnTo>
                  <a:lnTo>
                    <a:pt x="2652760" y="355330"/>
                  </a:lnTo>
                  <a:lnTo>
                    <a:pt x="2638806" y="358140"/>
                  </a:lnTo>
                  <a:lnTo>
                    <a:pt x="35813" y="358140"/>
                  </a:lnTo>
                  <a:lnTo>
                    <a:pt x="21859" y="355330"/>
                  </a:lnTo>
                  <a:lnTo>
                    <a:pt x="10477" y="347662"/>
                  </a:lnTo>
                  <a:lnTo>
                    <a:pt x="2809" y="336280"/>
                  </a:lnTo>
                  <a:lnTo>
                    <a:pt x="0" y="322325"/>
                  </a:lnTo>
                  <a:lnTo>
                    <a:pt x="0" y="35813"/>
                  </a:lnTo>
                  <a:close/>
                </a:path>
              </a:pathLst>
            </a:custGeom>
            <a:ln w="12192">
              <a:solidFill>
                <a:srgbClr val="005D9B"/>
              </a:solidFill>
            </a:ln>
          </p:spPr>
          <p:txBody>
            <a:bodyPr wrap="square" lIns="0" tIns="0" rIns="0" bIns="0" rtlCol="0"/>
            <a:lstStyle/>
            <a:p>
              <a:endParaRPr/>
            </a:p>
          </p:txBody>
        </p:sp>
      </p:grpSp>
      <p:grpSp>
        <p:nvGrpSpPr>
          <p:cNvPr id="10" name="object 10"/>
          <p:cNvGrpSpPr/>
          <p:nvPr/>
        </p:nvGrpSpPr>
        <p:grpSpPr>
          <a:xfrm>
            <a:off x="1367218" y="1670685"/>
            <a:ext cx="2710180" cy="1276126"/>
            <a:chOff x="3297935" y="1395983"/>
            <a:chExt cx="2710180" cy="1066800"/>
          </a:xfrm>
        </p:grpSpPr>
        <p:sp>
          <p:nvSpPr>
            <p:cNvPr id="11" name="object 11"/>
            <p:cNvSpPr/>
            <p:nvPr/>
          </p:nvSpPr>
          <p:spPr>
            <a:xfrm>
              <a:off x="3304031" y="1402079"/>
              <a:ext cx="2697480" cy="1054735"/>
            </a:xfrm>
            <a:custGeom>
              <a:avLst/>
              <a:gdLst/>
              <a:ahLst/>
              <a:cxnLst/>
              <a:rect l="l" t="t" r="r" b="b"/>
              <a:pathLst>
                <a:path w="2697479" h="1054735">
                  <a:moveTo>
                    <a:pt x="2592069" y="0"/>
                  </a:moveTo>
                  <a:lnTo>
                    <a:pt x="105409" y="0"/>
                  </a:lnTo>
                  <a:lnTo>
                    <a:pt x="64400" y="8290"/>
                  </a:lnTo>
                  <a:lnTo>
                    <a:pt x="30892" y="30892"/>
                  </a:lnTo>
                  <a:lnTo>
                    <a:pt x="8290" y="64400"/>
                  </a:lnTo>
                  <a:lnTo>
                    <a:pt x="0" y="105410"/>
                  </a:lnTo>
                  <a:lnTo>
                    <a:pt x="0" y="949198"/>
                  </a:lnTo>
                  <a:lnTo>
                    <a:pt x="8290" y="990207"/>
                  </a:lnTo>
                  <a:lnTo>
                    <a:pt x="30892" y="1023715"/>
                  </a:lnTo>
                  <a:lnTo>
                    <a:pt x="64400" y="1046317"/>
                  </a:lnTo>
                  <a:lnTo>
                    <a:pt x="105409" y="1054608"/>
                  </a:lnTo>
                  <a:lnTo>
                    <a:pt x="2592069" y="1054608"/>
                  </a:lnTo>
                  <a:lnTo>
                    <a:pt x="2633079" y="1046317"/>
                  </a:lnTo>
                  <a:lnTo>
                    <a:pt x="2666587" y="1023715"/>
                  </a:lnTo>
                  <a:lnTo>
                    <a:pt x="2689189" y="990207"/>
                  </a:lnTo>
                  <a:lnTo>
                    <a:pt x="2697479" y="949198"/>
                  </a:lnTo>
                  <a:lnTo>
                    <a:pt x="2697479" y="105410"/>
                  </a:lnTo>
                  <a:lnTo>
                    <a:pt x="2689189" y="64400"/>
                  </a:lnTo>
                  <a:lnTo>
                    <a:pt x="2666587" y="30892"/>
                  </a:lnTo>
                  <a:lnTo>
                    <a:pt x="2633079" y="8290"/>
                  </a:lnTo>
                  <a:lnTo>
                    <a:pt x="2592069" y="0"/>
                  </a:lnTo>
                  <a:close/>
                </a:path>
              </a:pathLst>
            </a:custGeom>
            <a:solidFill>
              <a:srgbClr val="FFFFFF"/>
            </a:solidFill>
          </p:spPr>
          <p:txBody>
            <a:bodyPr wrap="square" lIns="0" tIns="0" rIns="0" bIns="0" rtlCol="0"/>
            <a:lstStyle/>
            <a:p>
              <a:endParaRPr dirty="0"/>
            </a:p>
          </p:txBody>
        </p:sp>
        <p:sp>
          <p:nvSpPr>
            <p:cNvPr id="12" name="object 12"/>
            <p:cNvSpPr/>
            <p:nvPr/>
          </p:nvSpPr>
          <p:spPr>
            <a:xfrm>
              <a:off x="3304031" y="1402079"/>
              <a:ext cx="2697480" cy="1054735"/>
            </a:xfrm>
            <a:custGeom>
              <a:avLst/>
              <a:gdLst/>
              <a:ahLst/>
              <a:cxnLst/>
              <a:rect l="l" t="t" r="r" b="b"/>
              <a:pathLst>
                <a:path w="2697479" h="1054735">
                  <a:moveTo>
                    <a:pt x="0" y="105410"/>
                  </a:moveTo>
                  <a:lnTo>
                    <a:pt x="8290" y="64400"/>
                  </a:lnTo>
                  <a:lnTo>
                    <a:pt x="30892" y="30892"/>
                  </a:lnTo>
                  <a:lnTo>
                    <a:pt x="64400" y="8290"/>
                  </a:lnTo>
                  <a:lnTo>
                    <a:pt x="105409" y="0"/>
                  </a:lnTo>
                  <a:lnTo>
                    <a:pt x="2592069" y="0"/>
                  </a:lnTo>
                  <a:lnTo>
                    <a:pt x="2633079" y="8290"/>
                  </a:lnTo>
                  <a:lnTo>
                    <a:pt x="2666587" y="30892"/>
                  </a:lnTo>
                  <a:lnTo>
                    <a:pt x="2689189" y="64400"/>
                  </a:lnTo>
                  <a:lnTo>
                    <a:pt x="2697479" y="105410"/>
                  </a:lnTo>
                  <a:lnTo>
                    <a:pt x="2697479" y="949198"/>
                  </a:lnTo>
                  <a:lnTo>
                    <a:pt x="2689189" y="990207"/>
                  </a:lnTo>
                  <a:lnTo>
                    <a:pt x="2666587" y="1023715"/>
                  </a:lnTo>
                  <a:lnTo>
                    <a:pt x="2633079" y="1046317"/>
                  </a:lnTo>
                  <a:lnTo>
                    <a:pt x="2592069" y="1054608"/>
                  </a:lnTo>
                  <a:lnTo>
                    <a:pt x="105409" y="1054608"/>
                  </a:lnTo>
                  <a:lnTo>
                    <a:pt x="64400" y="1046317"/>
                  </a:lnTo>
                  <a:lnTo>
                    <a:pt x="30892" y="1023715"/>
                  </a:lnTo>
                  <a:lnTo>
                    <a:pt x="8290" y="990207"/>
                  </a:lnTo>
                  <a:lnTo>
                    <a:pt x="0" y="949198"/>
                  </a:lnTo>
                  <a:lnTo>
                    <a:pt x="0" y="105410"/>
                  </a:lnTo>
                  <a:close/>
                </a:path>
              </a:pathLst>
            </a:custGeom>
            <a:ln w="12192">
              <a:solidFill>
                <a:srgbClr val="005D9B"/>
              </a:solidFill>
            </a:ln>
          </p:spPr>
          <p:txBody>
            <a:bodyPr wrap="square" lIns="0" tIns="0" rIns="0" bIns="0" rtlCol="0"/>
            <a:lstStyle/>
            <a:p>
              <a:endParaRPr/>
            </a:p>
          </p:txBody>
        </p:sp>
      </p:grpSp>
      <p:grpSp>
        <p:nvGrpSpPr>
          <p:cNvPr id="14" name="object 14"/>
          <p:cNvGrpSpPr/>
          <p:nvPr/>
        </p:nvGrpSpPr>
        <p:grpSpPr>
          <a:xfrm>
            <a:off x="4559298" y="772576"/>
            <a:ext cx="2539366" cy="395774"/>
            <a:chOff x="6240779" y="751797"/>
            <a:chExt cx="2539366" cy="395774"/>
          </a:xfrm>
        </p:grpSpPr>
        <p:sp>
          <p:nvSpPr>
            <p:cNvPr id="15" name="object 15"/>
            <p:cNvSpPr/>
            <p:nvPr/>
          </p:nvSpPr>
          <p:spPr>
            <a:xfrm>
              <a:off x="6240779" y="751797"/>
              <a:ext cx="2539365" cy="388620"/>
            </a:xfrm>
            <a:custGeom>
              <a:avLst/>
              <a:gdLst/>
              <a:ahLst/>
              <a:cxnLst/>
              <a:rect l="l" t="t" r="r" b="b"/>
              <a:pathLst>
                <a:path w="2539365" h="388619">
                  <a:moveTo>
                    <a:pt x="2500122" y="0"/>
                  </a:moveTo>
                  <a:lnTo>
                    <a:pt x="38862" y="0"/>
                  </a:lnTo>
                  <a:lnTo>
                    <a:pt x="23735" y="3053"/>
                  </a:lnTo>
                  <a:lnTo>
                    <a:pt x="11382" y="11382"/>
                  </a:lnTo>
                  <a:lnTo>
                    <a:pt x="3053" y="23735"/>
                  </a:lnTo>
                  <a:lnTo>
                    <a:pt x="0" y="38862"/>
                  </a:lnTo>
                  <a:lnTo>
                    <a:pt x="0" y="349758"/>
                  </a:lnTo>
                  <a:lnTo>
                    <a:pt x="3053" y="364884"/>
                  </a:lnTo>
                  <a:lnTo>
                    <a:pt x="11382" y="377237"/>
                  </a:lnTo>
                  <a:lnTo>
                    <a:pt x="23735" y="385566"/>
                  </a:lnTo>
                  <a:lnTo>
                    <a:pt x="38862" y="388620"/>
                  </a:lnTo>
                  <a:lnTo>
                    <a:pt x="2500122" y="388620"/>
                  </a:lnTo>
                  <a:lnTo>
                    <a:pt x="2515248" y="385566"/>
                  </a:lnTo>
                  <a:lnTo>
                    <a:pt x="2527601" y="377237"/>
                  </a:lnTo>
                  <a:lnTo>
                    <a:pt x="2535930" y="364884"/>
                  </a:lnTo>
                  <a:lnTo>
                    <a:pt x="2538984" y="349758"/>
                  </a:lnTo>
                  <a:lnTo>
                    <a:pt x="2538984" y="38862"/>
                  </a:lnTo>
                  <a:lnTo>
                    <a:pt x="2535930" y="23735"/>
                  </a:lnTo>
                  <a:lnTo>
                    <a:pt x="2527601" y="11382"/>
                  </a:lnTo>
                  <a:lnTo>
                    <a:pt x="2515248" y="3053"/>
                  </a:lnTo>
                  <a:lnTo>
                    <a:pt x="2500122" y="0"/>
                  </a:lnTo>
                  <a:close/>
                </a:path>
              </a:pathLst>
            </a:custGeom>
            <a:solidFill>
              <a:srgbClr val="FFFFFF"/>
            </a:solidFill>
          </p:spPr>
          <p:txBody>
            <a:bodyPr wrap="square" lIns="0" tIns="0" rIns="0" bIns="0" rtlCol="0"/>
            <a:lstStyle/>
            <a:p>
              <a:r>
                <a:rPr lang="uk-UA" dirty="0">
                  <a:latin typeface="Times New Roman" panose="02020603050405020304" pitchFamily="18" charset="0"/>
                  <a:cs typeface="Times New Roman" panose="02020603050405020304" pitchFamily="18" charset="0"/>
                </a:rPr>
                <a:t>    Об’єкт оподаткування</a:t>
              </a:r>
              <a:endParaRPr dirty="0">
                <a:latin typeface="Times New Roman" panose="02020603050405020304" pitchFamily="18" charset="0"/>
                <a:cs typeface="Times New Roman" panose="02020603050405020304" pitchFamily="18" charset="0"/>
              </a:endParaRPr>
            </a:p>
          </p:txBody>
        </p:sp>
        <p:sp>
          <p:nvSpPr>
            <p:cNvPr id="16" name="object 16"/>
            <p:cNvSpPr/>
            <p:nvPr/>
          </p:nvSpPr>
          <p:spPr>
            <a:xfrm>
              <a:off x="6240780" y="758951"/>
              <a:ext cx="2539365" cy="388620"/>
            </a:xfrm>
            <a:custGeom>
              <a:avLst/>
              <a:gdLst/>
              <a:ahLst/>
              <a:cxnLst/>
              <a:rect l="l" t="t" r="r" b="b"/>
              <a:pathLst>
                <a:path w="2539365" h="388619">
                  <a:moveTo>
                    <a:pt x="0" y="38862"/>
                  </a:moveTo>
                  <a:lnTo>
                    <a:pt x="3053" y="23735"/>
                  </a:lnTo>
                  <a:lnTo>
                    <a:pt x="11382" y="11382"/>
                  </a:lnTo>
                  <a:lnTo>
                    <a:pt x="23735" y="3053"/>
                  </a:lnTo>
                  <a:lnTo>
                    <a:pt x="38862" y="0"/>
                  </a:lnTo>
                  <a:lnTo>
                    <a:pt x="2500122" y="0"/>
                  </a:lnTo>
                  <a:lnTo>
                    <a:pt x="2515248" y="3053"/>
                  </a:lnTo>
                  <a:lnTo>
                    <a:pt x="2527601" y="11382"/>
                  </a:lnTo>
                  <a:lnTo>
                    <a:pt x="2535930" y="23735"/>
                  </a:lnTo>
                  <a:lnTo>
                    <a:pt x="2538984" y="38862"/>
                  </a:lnTo>
                  <a:lnTo>
                    <a:pt x="2538984" y="349758"/>
                  </a:lnTo>
                  <a:lnTo>
                    <a:pt x="2535930" y="364884"/>
                  </a:lnTo>
                  <a:lnTo>
                    <a:pt x="2527601" y="377237"/>
                  </a:lnTo>
                  <a:lnTo>
                    <a:pt x="2515248" y="385566"/>
                  </a:lnTo>
                  <a:lnTo>
                    <a:pt x="2500122" y="388620"/>
                  </a:lnTo>
                  <a:lnTo>
                    <a:pt x="38862" y="388620"/>
                  </a:lnTo>
                  <a:lnTo>
                    <a:pt x="23735" y="385566"/>
                  </a:lnTo>
                  <a:lnTo>
                    <a:pt x="11382" y="377237"/>
                  </a:lnTo>
                  <a:lnTo>
                    <a:pt x="3053" y="364884"/>
                  </a:lnTo>
                  <a:lnTo>
                    <a:pt x="0" y="349758"/>
                  </a:lnTo>
                  <a:lnTo>
                    <a:pt x="0" y="38862"/>
                  </a:lnTo>
                  <a:close/>
                </a:path>
              </a:pathLst>
            </a:custGeom>
            <a:ln w="12192">
              <a:solidFill>
                <a:srgbClr val="005D9B"/>
              </a:solidFill>
            </a:ln>
          </p:spPr>
          <p:txBody>
            <a:bodyPr wrap="square" lIns="0" tIns="0" rIns="0" bIns="0" rtlCol="0"/>
            <a:lstStyle/>
            <a:p>
              <a:endParaRPr/>
            </a:p>
          </p:txBody>
        </p:sp>
      </p:grpSp>
      <p:grpSp>
        <p:nvGrpSpPr>
          <p:cNvPr id="18" name="object 18"/>
          <p:cNvGrpSpPr/>
          <p:nvPr/>
        </p:nvGrpSpPr>
        <p:grpSpPr>
          <a:xfrm>
            <a:off x="4572768" y="1464246"/>
            <a:ext cx="2711450" cy="1391920"/>
            <a:chOff x="6153911" y="1456944"/>
            <a:chExt cx="2711450" cy="1391920"/>
          </a:xfrm>
        </p:grpSpPr>
        <p:sp>
          <p:nvSpPr>
            <p:cNvPr id="19" name="object 19"/>
            <p:cNvSpPr/>
            <p:nvPr/>
          </p:nvSpPr>
          <p:spPr>
            <a:xfrm>
              <a:off x="6160007" y="1463040"/>
              <a:ext cx="2699385" cy="1379220"/>
            </a:xfrm>
            <a:custGeom>
              <a:avLst/>
              <a:gdLst/>
              <a:ahLst/>
              <a:cxnLst/>
              <a:rect l="l" t="t" r="r" b="b"/>
              <a:pathLst>
                <a:path w="2699384" h="1379220">
                  <a:moveTo>
                    <a:pt x="2561082" y="0"/>
                  </a:moveTo>
                  <a:lnTo>
                    <a:pt x="137921" y="0"/>
                  </a:lnTo>
                  <a:lnTo>
                    <a:pt x="94317" y="7028"/>
                  </a:lnTo>
                  <a:lnTo>
                    <a:pt x="56455" y="26602"/>
                  </a:lnTo>
                  <a:lnTo>
                    <a:pt x="26602" y="56455"/>
                  </a:lnTo>
                  <a:lnTo>
                    <a:pt x="7028" y="94317"/>
                  </a:lnTo>
                  <a:lnTo>
                    <a:pt x="0" y="137922"/>
                  </a:lnTo>
                  <a:lnTo>
                    <a:pt x="0" y="1241298"/>
                  </a:lnTo>
                  <a:lnTo>
                    <a:pt x="7028" y="1284902"/>
                  </a:lnTo>
                  <a:lnTo>
                    <a:pt x="26602" y="1322764"/>
                  </a:lnTo>
                  <a:lnTo>
                    <a:pt x="56455" y="1352617"/>
                  </a:lnTo>
                  <a:lnTo>
                    <a:pt x="94317" y="1372191"/>
                  </a:lnTo>
                  <a:lnTo>
                    <a:pt x="137921" y="1379220"/>
                  </a:lnTo>
                  <a:lnTo>
                    <a:pt x="2561082" y="1379220"/>
                  </a:lnTo>
                  <a:lnTo>
                    <a:pt x="2604686" y="1372191"/>
                  </a:lnTo>
                  <a:lnTo>
                    <a:pt x="2642548" y="1352617"/>
                  </a:lnTo>
                  <a:lnTo>
                    <a:pt x="2672401" y="1322764"/>
                  </a:lnTo>
                  <a:lnTo>
                    <a:pt x="2691975" y="1284902"/>
                  </a:lnTo>
                  <a:lnTo>
                    <a:pt x="2699003" y="1241298"/>
                  </a:lnTo>
                  <a:lnTo>
                    <a:pt x="2699003" y="137922"/>
                  </a:lnTo>
                  <a:lnTo>
                    <a:pt x="2691975" y="94317"/>
                  </a:lnTo>
                  <a:lnTo>
                    <a:pt x="2672401" y="56455"/>
                  </a:lnTo>
                  <a:lnTo>
                    <a:pt x="2642548" y="26602"/>
                  </a:lnTo>
                  <a:lnTo>
                    <a:pt x="2604686" y="7028"/>
                  </a:lnTo>
                  <a:lnTo>
                    <a:pt x="2561082" y="0"/>
                  </a:lnTo>
                  <a:close/>
                </a:path>
              </a:pathLst>
            </a:custGeom>
            <a:solidFill>
              <a:srgbClr val="FFFFFF"/>
            </a:solidFill>
          </p:spPr>
          <p:txBody>
            <a:bodyPr wrap="square" lIns="0" tIns="0" rIns="0" bIns="0" rtlCol="0"/>
            <a:lstStyle/>
            <a:p>
              <a:endParaRPr dirty="0"/>
            </a:p>
          </p:txBody>
        </p:sp>
        <p:sp>
          <p:nvSpPr>
            <p:cNvPr id="20" name="object 20"/>
            <p:cNvSpPr/>
            <p:nvPr/>
          </p:nvSpPr>
          <p:spPr>
            <a:xfrm>
              <a:off x="6160007" y="1463040"/>
              <a:ext cx="2699385" cy="1379220"/>
            </a:xfrm>
            <a:custGeom>
              <a:avLst/>
              <a:gdLst/>
              <a:ahLst/>
              <a:cxnLst/>
              <a:rect l="l" t="t" r="r" b="b"/>
              <a:pathLst>
                <a:path w="2699384" h="1379220">
                  <a:moveTo>
                    <a:pt x="0" y="137922"/>
                  </a:moveTo>
                  <a:lnTo>
                    <a:pt x="7028" y="94317"/>
                  </a:lnTo>
                  <a:lnTo>
                    <a:pt x="26602" y="56455"/>
                  </a:lnTo>
                  <a:lnTo>
                    <a:pt x="56455" y="26602"/>
                  </a:lnTo>
                  <a:lnTo>
                    <a:pt x="94317" y="7028"/>
                  </a:lnTo>
                  <a:lnTo>
                    <a:pt x="137921" y="0"/>
                  </a:lnTo>
                  <a:lnTo>
                    <a:pt x="2561082" y="0"/>
                  </a:lnTo>
                  <a:lnTo>
                    <a:pt x="2604686" y="7028"/>
                  </a:lnTo>
                  <a:lnTo>
                    <a:pt x="2642548" y="26602"/>
                  </a:lnTo>
                  <a:lnTo>
                    <a:pt x="2672401" y="56455"/>
                  </a:lnTo>
                  <a:lnTo>
                    <a:pt x="2691975" y="94317"/>
                  </a:lnTo>
                  <a:lnTo>
                    <a:pt x="2699003" y="137922"/>
                  </a:lnTo>
                  <a:lnTo>
                    <a:pt x="2699003" y="1241298"/>
                  </a:lnTo>
                  <a:lnTo>
                    <a:pt x="2691975" y="1284902"/>
                  </a:lnTo>
                  <a:lnTo>
                    <a:pt x="2672401" y="1322764"/>
                  </a:lnTo>
                  <a:lnTo>
                    <a:pt x="2642548" y="1352617"/>
                  </a:lnTo>
                  <a:lnTo>
                    <a:pt x="2604686" y="1372191"/>
                  </a:lnTo>
                  <a:lnTo>
                    <a:pt x="2561082" y="1379220"/>
                  </a:lnTo>
                  <a:lnTo>
                    <a:pt x="137921" y="1379220"/>
                  </a:lnTo>
                  <a:lnTo>
                    <a:pt x="94317" y="1372191"/>
                  </a:lnTo>
                  <a:lnTo>
                    <a:pt x="56455" y="1352617"/>
                  </a:lnTo>
                  <a:lnTo>
                    <a:pt x="26602" y="1322764"/>
                  </a:lnTo>
                  <a:lnTo>
                    <a:pt x="7028" y="1284902"/>
                  </a:lnTo>
                  <a:lnTo>
                    <a:pt x="0" y="1241298"/>
                  </a:lnTo>
                  <a:lnTo>
                    <a:pt x="0" y="137922"/>
                  </a:lnTo>
                  <a:close/>
                </a:path>
              </a:pathLst>
            </a:custGeom>
            <a:ln w="12191">
              <a:solidFill>
                <a:srgbClr val="005D9B"/>
              </a:solidFill>
            </a:ln>
          </p:spPr>
          <p:txBody>
            <a:bodyPr wrap="square" lIns="0" tIns="0" rIns="0" bIns="0" rtlCol="0"/>
            <a:lstStyle/>
            <a:p>
              <a:endParaRPr/>
            </a:p>
          </p:txBody>
        </p:sp>
      </p:grpSp>
      <p:grpSp>
        <p:nvGrpSpPr>
          <p:cNvPr id="22" name="object 22"/>
          <p:cNvGrpSpPr/>
          <p:nvPr/>
        </p:nvGrpSpPr>
        <p:grpSpPr>
          <a:xfrm>
            <a:off x="7897114" y="810210"/>
            <a:ext cx="2707005" cy="358140"/>
            <a:chOff x="9148571" y="754380"/>
            <a:chExt cx="2707005" cy="358140"/>
          </a:xfrm>
        </p:grpSpPr>
        <p:sp>
          <p:nvSpPr>
            <p:cNvPr id="23" name="object 23"/>
            <p:cNvSpPr/>
            <p:nvPr/>
          </p:nvSpPr>
          <p:spPr>
            <a:xfrm>
              <a:off x="9154667" y="760476"/>
              <a:ext cx="2694940" cy="346075"/>
            </a:xfrm>
            <a:custGeom>
              <a:avLst/>
              <a:gdLst/>
              <a:ahLst/>
              <a:cxnLst/>
              <a:rect l="l" t="t" r="r" b="b"/>
              <a:pathLst>
                <a:path w="2694940" h="346075">
                  <a:moveTo>
                    <a:pt x="2659887" y="0"/>
                  </a:moveTo>
                  <a:lnTo>
                    <a:pt x="34543" y="0"/>
                  </a:lnTo>
                  <a:lnTo>
                    <a:pt x="21109" y="2718"/>
                  </a:lnTo>
                  <a:lnTo>
                    <a:pt x="10128" y="10128"/>
                  </a:lnTo>
                  <a:lnTo>
                    <a:pt x="2718" y="21109"/>
                  </a:lnTo>
                  <a:lnTo>
                    <a:pt x="0" y="34544"/>
                  </a:lnTo>
                  <a:lnTo>
                    <a:pt x="0" y="311403"/>
                  </a:lnTo>
                  <a:lnTo>
                    <a:pt x="2718" y="324838"/>
                  </a:lnTo>
                  <a:lnTo>
                    <a:pt x="10128" y="335819"/>
                  </a:lnTo>
                  <a:lnTo>
                    <a:pt x="21109" y="343229"/>
                  </a:lnTo>
                  <a:lnTo>
                    <a:pt x="34543" y="345948"/>
                  </a:lnTo>
                  <a:lnTo>
                    <a:pt x="2659887" y="345948"/>
                  </a:lnTo>
                  <a:lnTo>
                    <a:pt x="2673322" y="343229"/>
                  </a:lnTo>
                  <a:lnTo>
                    <a:pt x="2684303" y="335819"/>
                  </a:lnTo>
                  <a:lnTo>
                    <a:pt x="2691713" y="324838"/>
                  </a:lnTo>
                  <a:lnTo>
                    <a:pt x="2694431" y="311403"/>
                  </a:lnTo>
                  <a:lnTo>
                    <a:pt x="2694431" y="34544"/>
                  </a:lnTo>
                  <a:lnTo>
                    <a:pt x="2691713" y="21109"/>
                  </a:lnTo>
                  <a:lnTo>
                    <a:pt x="2684303" y="10128"/>
                  </a:lnTo>
                  <a:lnTo>
                    <a:pt x="2673322" y="2718"/>
                  </a:lnTo>
                  <a:lnTo>
                    <a:pt x="2659887" y="0"/>
                  </a:lnTo>
                  <a:close/>
                </a:path>
              </a:pathLst>
            </a:custGeom>
            <a:solidFill>
              <a:srgbClr val="FFFFFF"/>
            </a:solidFill>
          </p:spPr>
          <p:txBody>
            <a:bodyPr wrap="square" lIns="0" tIns="0" rIns="0" bIns="0" rtlCol="0"/>
            <a:lstStyle/>
            <a:p>
              <a:pPr algn="ctr"/>
              <a:r>
                <a:rPr lang="uk-UA" dirty="0">
                  <a:latin typeface="Times New Roman" panose="02020603050405020304" pitchFamily="18" charset="0"/>
                  <a:cs typeface="Times New Roman" panose="02020603050405020304" pitchFamily="18" charset="0"/>
                </a:rPr>
                <a:t>Ставка</a:t>
              </a:r>
              <a:endParaRPr dirty="0">
                <a:latin typeface="Times New Roman" panose="02020603050405020304" pitchFamily="18" charset="0"/>
                <a:cs typeface="Times New Roman" panose="02020603050405020304" pitchFamily="18" charset="0"/>
              </a:endParaRPr>
            </a:p>
          </p:txBody>
        </p:sp>
        <p:sp>
          <p:nvSpPr>
            <p:cNvPr id="24" name="object 24"/>
            <p:cNvSpPr/>
            <p:nvPr/>
          </p:nvSpPr>
          <p:spPr>
            <a:xfrm>
              <a:off x="9154667" y="760476"/>
              <a:ext cx="2694940" cy="346075"/>
            </a:xfrm>
            <a:custGeom>
              <a:avLst/>
              <a:gdLst/>
              <a:ahLst/>
              <a:cxnLst/>
              <a:rect l="l" t="t" r="r" b="b"/>
              <a:pathLst>
                <a:path w="2694940" h="346075">
                  <a:moveTo>
                    <a:pt x="0" y="34544"/>
                  </a:moveTo>
                  <a:lnTo>
                    <a:pt x="2718" y="21109"/>
                  </a:lnTo>
                  <a:lnTo>
                    <a:pt x="10128" y="10128"/>
                  </a:lnTo>
                  <a:lnTo>
                    <a:pt x="21109" y="2718"/>
                  </a:lnTo>
                  <a:lnTo>
                    <a:pt x="34543" y="0"/>
                  </a:lnTo>
                  <a:lnTo>
                    <a:pt x="2659887" y="0"/>
                  </a:lnTo>
                  <a:lnTo>
                    <a:pt x="2673322" y="2718"/>
                  </a:lnTo>
                  <a:lnTo>
                    <a:pt x="2684303" y="10128"/>
                  </a:lnTo>
                  <a:lnTo>
                    <a:pt x="2691713" y="21109"/>
                  </a:lnTo>
                  <a:lnTo>
                    <a:pt x="2694431" y="34544"/>
                  </a:lnTo>
                  <a:lnTo>
                    <a:pt x="2694431" y="311403"/>
                  </a:lnTo>
                  <a:lnTo>
                    <a:pt x="2691713" y="324838"/>
                  </a:lnTo>
                  <a:lnTo>
                    <a:pt x="2684303" y="335819"/>
                  </a:lnTo>
                  <a:lnTo>
                    <a:pt x="2673322" y="343229"/>
                  </a:lnTo>
                  <a:lnTo>
                    <a:pt x="2659887" y="345948"/>
                  </a:lnTo>
                  <a:lnTo>
                    <a:pt x="34543" y="345948"/>
                  </a:lnTo>
                  <a:lnTo>
                    <a:pt x="21109" y="343229"/>
                  </a:lnTo>
                  <a:lnTo>
                    <a:pt x="10128" y="335819"/>
                  </a:lnTo>
                  <a:lnTo>
                    <a:pt x="2718" y="324838"/>
                  </a:lnTo>
                  <a:lnTo>
                    <a:pt x="0" y="311403"/>
                  </a:lnTo>
                  <a:lnTo>
                    <a:pt x="0" y="34544"/>
                  </a:lnTo>
                  <a:close/>
                </a:path>
              </a:pathLst>
            </a:custGeom>
            <a:ln w="12192">
              <a:solidFill>
                <a:srgbClr val="005D9B"/>
              </a:solidFill>
            </a:ln>
          </p:spPr>
          <p:txBody>
            <a:bodyPr wrap="square" lIns="0" tIns="0" rIns="0" bIns="0" rtlCol="0"/>
            <a:lstStyle/>
            <a:p>
              <a:endParaRPr/>
            </a:p>
          </p:txBody>
        </p:sp>
      </p:grpSp>
      <p:grpSp>
        <p:nvGrpSpPr>
          <p:cNvPr id="26" name="object 26"/>
          <p:cNvGrpSpPr/>
          <p:nvPr/>
        </p:nvGrpSpPr>
        <p:grpSpPr>
          <a:xfrm>
            <a:off x="8024121" y="1613010"/>
            <a:ext cx="2710180" cy="626745"/>
            <a:chOff x="9169907" y="1527047"/>
            <a:chExt cx="2710180" cy="626745"/>
          </a:xfrm>
        </p:grpSpPr>
        <p:sp>
          <p:nvSpPr>
            <p:cNvPr id="27" name="object 27"/>
            <p:cNvSpPr/>
            <p:nvPr/>
          </p:nvSpPr>
          <p:spPr>
            <a:xfrm>
              <a:off x="9176003" y="1533143"/>
              <a:ext cx="2697480" cy="614680"/>
            </a:xfrm>
            <a:custGeom>
              <a:avLst/>
              <a:gdLst/>
              <a:ahLst/>
              <a:cxnLst/>
              <a:rect l="l" t="t" r="r" b="b"/>
              <a:pathLst>
                <a:path w="2697479" h="614680">
                  <a:moveTo>
                    <a:pt x="2636012" y="0"/>
                  </a:moveTo>
                  <a:lnTo>
                    <a:pt x="61468" y="0"/>
                  </a:lnTo>
                  <a:lnTo>
                    <a:pt x="37558" y="4835"/>
                  </a:lnTo>
                  <a:lnTo>
                    <a:pt x="18018" y="18018"/>
                  </a:lnTo>
                  <a:lnTo>
                    <a:pt x="4835" y="37558"/>
                  </a:lnTo>
                  <a:lnTo>
                    <a:pt x="0" y="61467"/>
                  </a:lnTo>
                  <a:lnTo>
                    <a:pt x="0" y="552703"/>
                  </a:lnTo>
                  <a:lnTo>
                    <a:pt x="4835" y="576613"/>
                  </a:lnTo>
                  <a:lnTo>
                    <a:pt x="18018" y="596153"/>
                  </a:lnTo>
                  <a:lnTo>
                    <a:pt x="37558" y="609336"/>
                  </a:lnTo>
                  <a:lnTo>
                    <a:pt x="61468" y="614171"/>
                  </a:lnTo>
                  <a:lnTo>
                    <a:pt x="2636012" y="614171"/>
                  </a:lnTo>
                  <a:lnTo>
                    <a:pt x="2659921" y="609336"/>
                  </a:lnTo>
                  <a:lnTo>
                    <a:pt x="2679461" y="596153"/>
                  </a:lnTo>
                  <a:lnTo>
                    <a:pt x="2692644" y="576613"/>
                  </a:lnTo>
                  <a:lnTo>
                    <a:pt x="2697479" y="552703"/>
                  </a:lnTo>
                  <a:lnTo>
                    <a:pt x="2697479" y="61467"/>
                  </a:lnTo>
                  <a:lnTo>
                    <a:pt x="2692644" y="37558"/>
                  </a:lnTo>
                  <a:lnTo>
                    <a:pt x="2679461" y="18018"/>
                  </a:lnTo>
                  <a:lnTo>
                    <a:pt x="2659921" y="4835"/>
                  </a:lnTo>
                  <a:lnTo>
                    <a:pt x="2636012" y="0"/>
                  </a:lnTo>
                  <a:close/>
                </a:path>
              </a:pathLst>
            </a:custGeom>
            <a:solidFill>
              <a:srgbClr val="FFFFFF"/>
            </a:solidFill>
          </p:spPr>
          <p:txBody>
            <a:bodyPr wrap="square" lIns="0" tIns="0" rIns="0" bIns="0" rtlCol="0"/>
            <a:lstStyle/>
            <a:p>
              <a:endParaRPr dirty="0"/>
            </a:p>
          </p:txBody>
        </p:sp>
        <p:sp>
          <p:nvSpPr>
            <p:cNvPr id="28" name="object 28"/>
            <p:cNvSpPr/>
            <p:nvPr/>
          </p:nvSpPr>
          <p:spPr>
            <a:xfrm>
              <a:off x="9176003" y="1533143"/>
              <a:ext cx="2697480" cy="614680"/>
            </a:xfrm>
            <a:custGeom>
              <a:avLst/>
              <a:gdLst/>
              <a:ahLst/>
              <a:cxnLst/>
              <a:rect l="l" t="t" r="r" b="b"/>
              <a:pathLst>
                <a:path w="2697479" h="614680">
                  <a:moveTo>
                    <a:pt x="0" y="61467"/>
                  </a:moveTo>
                  <a:lnTo>
                    <a:pt x="4835" y="37558"/>
                  </a:lnTo>
                  <a:lnTo>
                    <a:pt x="18018" y="18018"/>
                  </a:lnTo>
                  <a:lnTo>
                    <a:pt x="37558" y="4835"/>
                  </a:lnTo>
                  <a:lnTo>
                    <a:pt x="61468" y="0"/>
                  </a:lnTo>
                  <a:lnTo>
                    <a:pt x="2636012" y="0"/>
                  </a:lnTo>
                  <a:lnTo>
                    <a:pt x="2659921" y="4835"/>
                  </a:lnTo>
                  <a:lnTo>
                    <a:pt x="2679461" y="18018"/>
                  </a:lnTo>
                  <a:lnTo>
                    <a:pt x="2692644" y="37558"/>
                  </a:lnTo>
                  <a:lnTo>
                    <a:pt x="2697479" y="61467"/>
                  </a:lnTo>
                  <a:lnTo>
                    <a:pt x="2697479" y="552703"/>
                  </a:lnTo>
                  <a:lnTo>
                    <a:pt x="2692644" y="576613"/>
                  </a:lnTo>
                  <a:lnTo>
                    <a:pt x="2679461" y="596153"/>
                  </a:lnTo>
                  <a:lnTo>
                    <a:pt x="2659921" y="609336"/>
                  </a:lnTo>
                  <a:lnTo>
                    <a:pt x="2636012" y="614171"/>
                  </a:lnTo>
                  <a:lnTo>
                    <a:pt x="61468" y="614171"/>
                  </a:lnTo>
                  <a:lnTo>
                    <a:pt x="37558" y="609336"/>
                  </a:lnTo>
                  <a:lnTo>
                    <a:pt x="18018" y="596153"/>
                  </a:lnTo>
                  <a:lnTo>
                    <a:pt x="4835" y="576613"/>
                  </a:lnTo>
                  <a:lnTo>
                    <a:pt x="0" y="552703"/>
                  </a:lnTo>
                  <a:lnTo>
                    <a:pt x="0" y="61467"/>
                  </a:lnTo>
                  <a:close/>
                </a:path>
              </a:pathLst>
            </a:custGeom>
            <a:ln w="12192">
              <a:solidFill>
                <a:srgbClr val="005D9B"/>
              </a:solidFill>
            </a:ln>
          </p:spPr>
          <p:txBody>
            <a:bodyPr wrap="square" lIns="0" tIns="0" rIns="0" bIns="0" rtlCol="0"/>
            <a:lstStyle/>
            <a:p>
              <a:endParaRPr/>
            </a:p>
          </p:txBody>
        </p:sp>
      </p:grpSp>
      <p:sp>
        <p:nvSpPr>
          <p:cNvPr id="29" name="object 29"/>
          <p:cNvSpPr txBox="1"/>
          <p:nvPr/>
        </p:nvSpPr>
        <p:spPr>
          <a:xfrm>
            <a:off x="8471109" y="1658682"/>
            <a:ext cx="2127041" cy="535403"/>
          </a:xfrm>
          <a:prstGeom prst="rect">
            <a:avLst/>
          </a:prstGeom>
        </p:spPr>
        <p:txBody>
          <a:bodyPr vert="horz" wrap="square" lIns="0" tIns="65405" rIns="0" bIns="0" rtlCol="0">
            <a:spAutoFit/>
          </a:bodyPr>
          <a:lstStyle/>
          <a:p>
            <a:pPr marR="50165" algn="ctr">
              <a:lnSpc>
                <a:spcPct val="100000"/>
              </a:lnSpc>
              <a:spcBef>
                <a:spcPts val="515"/>
              </a:spcBef>
            </a:pPr>
            <a:r>
              <a:rPr sz="1400" b="1" spc="-5" dirty="0">
                <a:latin typeface="Times New Roman" panose="02020603050405020304" pitchFamily="18" charset="0"/>
                <a:cs typeface="Times New Roman" panose="02020603050405020304" pitchFamily="18" charset="0"/>
              </a:rPr>
              <a:t>25</a:t>
            </a:r>
            <a:r>
              <a:rPr sz="1400" b="1" spc="-25" dirty="0">
                <a:latin typeface="Times New Roman" panose="02020603050405020304" pitchFamily="18" charset="0"/>
                <a:cs typeface="Times New Roman" panose="02020603050405020304" pitchFamily="18" charset="0"/>
              </a:rPr>
              <a:t> </a:t>
            </a:r>
            <a:r>
              <a:rPr sz="1400" b="1" spc="-5" dirty="0">
                <a:latin typeface="Times New Roman" panose="02020603050405020304" pitchFamily="18" charset="0"/>
                <a:cs typeface="Times New Roman" panose="02020603050405020304" pitchFamily="18" charset="0"/>
              </a:rPr>
              <a:t>000</a:t>
            </a:r>
            <a:r>
              <a:rPr sz="1400" b="1" spc="-10" dirty="0">
                <a:latin typeface="Times New Roman" panose="02020603050405020304" pitchFamily="18" charset="0"/>
                <a:cs typeface="Times New Roman" panose="02020603050405020304" pitchFamily="18" charset="0"/>
              </a:rPr>
              <a:t> грн.</a:t>
            </a:r>
            <a:endParaRPr sz="1400" dirty="0">
              <a:latin typeface="Times New Roman" panose="02020603050405020304" pitchFamily="18" charset="0"/>
              <a:cs typeface="Times New Roman" panose="02020603050405020304" pitchFamily="18" charset="0"/>
            </a:endParaRPr>
          </a:p>
          <a:p>
            <a:pPr algn="ctr">
              <a:lnSpc>
                <a:spcPct val="100000"/>
              </a:lnSpc>
              <a:spcBef>
                <a:spcPts val="315"/>
              </a:spcBef>
            </a:pPr>
            <a:r>
              <a:rPr sz="1400" dirty="0">
                <a:latin typeface="Times New Roman" panose="02020603050405020304" pitchFamily="18" charset="0"/>
                <a:cs typeface="Times New Roman" panose="02020603050405020304" pitchFamily="18" charset="0"/>
              </a:rPr>
              <a:t>в </a:t>
            </a:r>
            <a:r>
              <a:rPr sz="1400" spc="-30" dirty="0">
                <a:latin typeface="Times New Roman" panose="02020603050405020304" pitchFamily="18" charset="0"/>
                <a:cs typeface="Times New Roman" panose="02020603050405020304" pitchFamily="18" charset="0"/>
              </a:rPr>
              <a:t>рік</a:t>
            </a:r>
            <a:r>
              <a:rPr sz="1400" spc="-10" dirty="0">
                <a:latin typeface="Times New Roman" panose="02020603050405020304" pitchFamily="18" charset="0"/>
                <a:cs typeface="Times New Roman" panose="02020603050405020304" pitchFamily="18" charset="0"/>
              </a:rPr>
              <a:t> </a:t>
            </a:r>
            <a:r>
              <a:rPr sz="1400" spc="-30" dirty="0">
                <a:latin typeface="Times New Roman" panose="02020603050405020304" pitchFamily="18" charset="0"/>
                <a:cs typeface="Times New Roman" panose="02020603050405020304" pitchFamily="18" charset="0"/>
              </a:rPr>
              <a:t>за</a:t>
            </a:r>
            <a:r>
              <a:rPr sz="1400" spc="10" dirty="0">
                <a:latin typeface="Times New Roman" panose="02020603050405020304" pitchFamily="18" charset="0"/>
                <a:cs typeface="Times New Roman" panose="02020603050405020304" pitchFamily="18" charset="0"/>
              </a:rPr>
              <a:t> </a:t>
            </a:r>
            <a:r>
              <a:rPr sz="1400" spc="-10" dirty="0">
                <a:latin typeface="Times New Roman" panose="02020603050405020304" pitchFamily="18" charset="0"/>
                <a:cs typeface="Times New Roman" panose="02020603050405020304" pitchFamily="18" charset="0"/>
              </a:rPr>
              <a:t>один автомобіль</a:t>
            </a:r>
            <a:endParaRPr sz="1400" dirty="0">
              <a:latin typeface="Times New Roman" panose="02020603050405020304" pitchFamily="18" charset="0"/>
              <a:cs typeface="Times New Roman" panose="02020603050405020304" pitchFamily="18" charset="0"/>
            </a:endParaRPr>
          </a:p>
        </p:txBody>
      </p:sp>
      <p:grpSp>
        <p:nvGrpSpPr>
          <p:cNvPr id="33" name="object 33"/>
          <p:cNvGrpSpPr/>
          <p:nvPr/>
        </p:nvGrpSpPr>
        <p:grpSpPr>
          <a:xfrm>
            <a:off x="1313879" y="3669333"/>
            <a:ext cx="413384" cy="227329"/>
            <a:chOff x="4346447" y="3697223"/>
            <a:chExt cx="413384" cy="227329"/>
          </a:xfrm>
        </p:grpSpPr>
        <p:sp>
          <p:nvSpPr>
            <p:cNvPr id="34" name="object 34"/>
            <p:cNvSpPr/>
            <p:nvPr/>
          </p:nvSpPr>
          <p:spPr>
            <a:xfrm>
              <a:off x="4352543" y="3703319"/>
              <a:ext cx="401320" cy="215265"/>
            </a:xfrm>
            <a:custGeom>
              <a:avLst/>
              <a:gdLst/>
              <a:ahLst/>
              <a:cxnLst/>
              <a:rect l="l" t="t" r="r" b="b"/>
              <a:pathLst>
                <a:path w="401320" h="215264">
                  <a:moveTo>
                    <a:pt x="300608" y="0"/>
                  </a:moveTo>
                  <a:lnTo>
                    <a:pt x="100202" y="0"/>
                  </a:lnTo>
                  <a:lnTo>
                    <a:pt x="100202" y="107441"/>
                  </a:lnTo>
                  <a:lnTo>
                    <a:pt x="0" y="107441"/>
                  </a:lnTo>
                  <a:lnTo>
                    <a:pt x="200405" y="214883"/>
                  </a:lnTo>
                  <a:lnTo>
                    <a:pt x="400811" y="107441"/>
                  </a:lnTo>
                  <a:lnTo>
                    <a:pt x="300608" y="107441"/>
                  </a:lnTo>
                  <a:lnTo>
                    <a:pt x="300608" y="0"/>
                  </a:lnTo>
                  <a:close/>
                </a:path>
              </a:pathLst>
            </a:custGeom>
            <a:solidFill>
              <a:srgbClr val="FFFFFF"/>
            </a:solidFill>
          </p:spPr>
          <p:txBody>
            <a:bodyPr wrap="square" lIns="0" tIns="0" rIns="0" bIns="0" rtlCol="0"/>
            <a:lstStyle/>
            <a:p>
              <a:endParaRPr/>
            </a:p>
          </p:txBody>
        </p:sp>
        <p:sp>
          <p:nvSpPr>
            <p:cNvPr id="35" name="object 35"/>
            <p:cNvSpPr/>
            <p:nvPr/>
          </p:nvSpPr>
          <p:spPr>
            <a:xfrm>
              <a:off x="4352543" y="3703319"/>
              <a:ext cx="401320" cy="215265"/>
            </a:xfrm>
            <a:custGeom>
              <a:avLst/>
              <a:gdLst/>
              <a:ahLst/>
              <a:cxnLst/>
              <a:rect l="l" t="t" r="r" b="b"/>
              <a:pathLst>
                <a:path w="401320" h="215264">
                  <a:moveTo>
                    <a:pt x="0" y="107441"/>
                  </a:moveTo>
                  <a:lnTo>
                    <a:pt x="100202" y="107441"/>
                  </a:lnTo>
                  <a:lnTo>
                    <a:pt x="100202" y="0"/>
                  </a:lnTo>
                  <a:lnTo>
                    <a:pt x="300608" y="0"/>
                  </a:lnTo>
                  <a:lnTo>
                    <a:pt x="300608" y="107441"/>
                  </a:lnTo>
                  <a:lnTo>
                    <a:pt x="400811" y="107441"/>
                  </a:lnTo>
                  <a:lnTo>
                    <a:pt x="200405" y="214883"/>
                  </a:lnTo>
                  <a:lnTo>
                    <a:pt x="0" y="107441"/>
                  </a:lnTo>
                  <a:close/>
                </a:path>
              </a:pathLst>
            </a:custGeom>
            <a:ln w="12192">
              <a:solidFill>
                <a:srgbClr val="005D9B"/>
              </a:solidFill>
            </a:ln>
          </p:spPr>
          <p:txBody>
            <a:bodyPr wrap="square" lIns="0" tIns="0" rIns="0" bIns="0" rtlCol="0"/>
            <a:lstStyle/>
            <a:p>
              <a:endParaRPr/>
            </a:p>
          </p:txBody>
        </p:sp>
      </p:grpSp>
      <p:grpSp>
        <p:nvGrpSpPr>
          <p:cNvPr id="36" name="object 36"/>
          <p:cNvGrpSpPr/>
          <p:nvPr/>
        </p:nvGrpSpPr>
        <p:grpSpPr>
          <a:xfrm>
            <a:off x="8273795" y="3985259"/>
            <a:ext cx="482600" cy="345440"/>
            <a:chOff x="8273795" y="3985259"/>
            <a:chExt cx="482600" cy="345440"/>
          </a:xfrm>
        </p:grpSpPr>
        <p:pic>
          <p:nvPicPr>
            <p:cNvPr id="37" name="object 37"/>
            <p:cNvPicPr/>
            <p:nvPr/>
          </p:nvPicPr>
          <p:blipFill>
            <a:blip r:embed="rId2" cstate="print"/>
            <a:stretch>
              <a:fillRect/>
            </a:stretch>
          </p:blipFill>
          <p:spPr>
            <a:xfrm>
              <a:off x="8273795" y="3985259"/>
              <a:ext cx="412254" cy="345186"/>
            </a:xfrm>
            <a:prstGeom prst="rect">
              <a:avLst/>
            </a:prstGeom>
          </p:spPr>
        </p:pic>
        <p:pic>
          <p:nvPicPr>
            <p:cNvPr id="38" name="object 38"/>
            <p:cNvPicPr/>
            <p:nvPr/>
          </p:nvPicPr>
          <p:blipFill>
            <a:blip r:embed="rId3" cstate="print"/>
            <a:stretch>
              <a:fillRect/>
            </a:stretch>
          </p:blipFill>
          <p:spPr>
            <a:xfrm>
              <a:off x="8365235" y="4192555"/>
              <a:ext cx="229374" cy="32861"/>
            </a:xfrm>
            <a:prstGeom prst="rect">
              <a:avLst/>
            </a:prstGeom>
          </p:spPr>
        </p:pic>
        <p:pic>
          <p:nvPicPr>
            <p:cNvPr id="39" name="object 39"/>
            <p:cNvPicPr/>
            <p:nvPr/>
          </p:nvPicPr>
          <p:blipFill>
            <a:blip r:embed="rId4" cstate="print"/>
            <a:stretch>
              <a:fillRect/>
            </a:stretch>
          </p:blipFill>
          <p:spPr>
            <a:xfrm>
              <a:off x="8478011" y="3985259"/>
              <a:ext cx="278117" cy="345186"/>
            </a:xfrm>
            <a:prstGeom prst="rect">
              <a:avLst/>
            </a:prstGeom>
          </p:spPr>
        </p:pic>
      </p:grpSp>
      <p:grpSp>
        <p:nvGrpSpPr>
          <p:cNvPr id="41" name="object 41"/>
          <p:cNvGrpSpPr/>
          <p:nvPr/>
        </p:nvGrpSpPr>
        <p:grpSpPr>
          <a:xfrm>
            <a:off x="8273795" y="4582667"/>
            <a:ext cx="527050" cy="345440"/>
            <a:chOff x="8273795" y="4582667"/>
            <a:chExt cx="527050" cy="345440"/>
          </a:xfrm>
        </p:grpSpPr>
        <p:pic>
          <p:nvPicPr>
            <p:cNvPr id="42" name="object 42"/>
            <p:cNvPicPr/>
            <p:nvPr/>
          </p:nvPicPr>
          <p:blipFill>
            <a:blip r:embed="rId5" cstate="print"/>
            <a:stretch>
              <a:fillRect/>
            </a:stretch>
          </p:blipFill>
          <p:spPr>
            <a:xfrm>
              <a:off x="8273795" y="4582667"/>
              <a:ext cx="526542" cy="345186"/>
            </a:xfrm>
            <a:prstGeom prst="rect">
              <a:avLst/>
            </a:prstGeom>
          </p:spPr>
        </p:pic>
        <p:pic>
          <p:nvPicPr>
            <p:cNvPr id="43" name="object 43"/>
            <p:cNvPicPr/>
            <p:nvPr/>
          </p:nvPicPr>
          <p:blipFill>
            <a:blip r:embed="rId6" cstate="print"/>
            <a:stretch>
              <a:fillRect/>
            </a:stretch>
          </p:blipFill>
          <p:spPr>
            <a:xfrm>
              <a:off x="8365235" y="4786852"/>
              <a:ext cx="343674" cy="35718"/>
            </a:xfrm>
            <a:prstGeom prst="rect">
              <a:avLst/>
            </a:prstGeom>
          </p:spPr>
        </p:pic>
      </p:grpSp>
      <p:sp>
        <p:nvSpPr>
          <p:cNvPr id="48" name="object 48"/>
          <p:cNvSpPr txBox="1"/>
          <p:nvPr/>
        </p:nvSpPr>
        <p:spPr>
          <a:xfrm>
            <a:off x="805900" y="3419093"/>
            <a:ext cx="11127481" cy="259045"/>
          </a:xfrm>
          <a:prstGeom prst="rect">
            <a:avLst/>
          </a:prstGeom>
        </p:spPr>
        <p:txBody>
          <a:bodyPr vert="horz" wrap="square" lIns="0" tIns="12700" rIns="0" bIns="0" rtlCol="0">
            <a:spAutoFit/>
          </a:bodyPr>
          <a:lstStyle/>
          <a:p>
            <a:pPr marL="12700">
              <a:lnSpc>
                <a:spcPct val="100000"/>
              </a:lnSpc>
              <a:spcBef>
                <a:spcPts val="100"/>
              </a:spcBef>
              <a:tabLst>
                <a:tab pos="2270760" algn="l"/>
                <a:tab pos="5156835" algn="l"/>
              </a:tabLst>
            </a:pPr>
            <a:r>
              <a:rPr sz="2400" spc="-52" baseline="2314" dirty="0">
                <a:latin typeface="Times New Roman" panose="02020603050405020304" pitchFamily="18" charset="0"/>
                <a:cs typeface="Times New Roman" panose="02020603050405020304" pitchFamily="18" charset="0"/>
              </a:rPr>
              <a:t>Фізичні</a:t>
            </a:r>
            <a:r>
              <a:rPr sz="2400" spc="22" baseline="2314" dirty="0">
                <a:latin typeface="Times New Roman" panose="02020603050405020304" pitchFamily="18" charset="0"/>
                <a:cs typeface="Times New Roman" panose="02020603050405020304" pitchFamily="18" charset="0"/>
              </a:rPr>
              <a:t> </a:t>
            </a:r>
            <a:r>
              <a:rPr sz="2400" baseline="2314" dirty="0">
                <a:latin typeface="Times New Roman" panose="02020603050405020304" pitchFamily="18" charset="0"/>
                <a:cs typeface="Times New Roman" panose="02020603050405020304" pitchFamily="18" charset="0"/>
              </a:rPr>
              <a:t>особи</a:t>
            </a:r>
            <a:r>
              <a:rPr sz="1600" baseline="2314" dirty="0">
                <a:latin typeface="Times New Roman" panose="02020603050405020304" pitchFamily="18" charset="0"/>
                <a:cs typeface="Times New Roman" panose="02020603050405020304" pitchFamily="18" charset="0"/>
              </a:rPr>
              <a:t>	</a:t>
            </a:r>
            <a:r>
              <a:rPr lang="uk-UA" sz="1600" baseline="2314" dirty="0">
                <a:latin typeface="Times New Roman" panose="02020603050405020304" pitchFamily="18" charset="0"/>
                <a:cs typeface="Times New Roman" panose="02020603050405020304" pitchFamily="18" charset="0"/>
              </a:rPr>
              <a:t>                         </a:t>
            </a:r>
            <a:r>
              <a:rPr sz="1600" spc="-10" dirty="0" err="1">
                <a:latin typeface="Times New Roman" panose="02020603050405020304" pitchFamily="18" charset="0"/>
                <a:cs typeface="Times New Roman" panose="02020603050405020304" pitchFamily="18" charset="0"/>
              </a:rPr>
              <a:t>Юридичні</a:t>
            </a:r>
            <a:r>
              <a:rPr sz="1600" spc="25"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особи	</a:t>
            </a:r>
            <a:r>
              <a:rPr lang="uk-UA" sz="1600" dirty="0">
                <a:latin typeface="Times New Roman" panose="02020603050405020304" pitchFamily="18" charset="0"/>
                <a:cs typeface="Times New Roman" panose="02020603050405020304" pitchFamily="18" charset="0"/>
              </a:rPr>
              <a:t>                                     </a:t>
            </a:r>
            <a:r>
              <a:rPr sz="1600" b="1" spc="-5" dirty="0" err="1">
                <a:latin typeface="Times New Roman" panose="02020603050405020304" pitchFamily="18" charset="0"/>
                <a:cs typeface="Times New Roman" panose="02020603050405020304" pitchFamily="18" charset="0"/>
              </a:rPr>
              <a:t>Строки</a:t>
            </a:r>
            <a:r>
              <a:rPr sz="1600" b="1" spc="-10" dirty="0">
                <a:latin typeface="Times New Roman" panose="02020603050405020304" pitchFamily="18" charset="0"/>
                <a:cs typeface="Times New Roman" panose="02020603050405020304" pitchFamily="18" charset="0"/>
              </a:rPr>
              <a:t> </a:t>
            </a:r>
            <a:r>
              <a:rPr sz="1600" b="1" spc="-5" dirty="0">
                <a:latin typeface="Times New Roman" panose="02020603050405020304" pitchFamily="18" charset="0"/>
                <a:cs typeface="Times New Roman" panose="02020603050405020304" pitchFamily="18" charset="0"/>
              </a:rPr>
              <a:t>сплати</a:t>
            </a:r>
            <a:r>
              <a:rPr sz="1600" b="1" spc="-35" dirty="0">
                <a:latin typeface="Times New Roman" panose="02020603050405020304" pitchFamily="18" charset="0"/>
                <a:cs typeface="Times New Roman" panose="02020603050405020304" pitchFamily="18" charset="0"/>
              </a:rPr>
              <a:t> </a:t>
            </a:r>
            <a:r>
              <a:rPr sz="1600" b="1" spc="-10" dirty="0">
                <a:latin typeface="Times New Roman" panose="02020603050405020304" pitchFamily="18" charset="0"/>
                <a:cs typeface="Times New Roman" panose="02020603050405020304" pitchFamily="18" charset="0"/>
              </a:rPr>
              <a:t>податку</a:t>
            </a:r>
            <a:endParaRPr sz="1600" dirty="0">
              <a:latin typeface="Times New Roman" panose="02020603050405020304" pitchFamily="18" charset="0"/>
              <a:cs typeface="Times New Roman" panose="02020603050405020304" pitchFamily="18" charset="0"/>
            </a:endParaRPr>
          </a:p>
        </p:txBody>
      </p:sp>
      <p:grpSp>
        <p:nvGrpSpPr>
          <p:cNvPr id="49" name="object 49"/>
          <p:cNvGrpSpPr/>
          <p:nvPr/>
        </p:nvGrpSpPr>
        <p:grpSpPr>
          <a:xfrm>
            <a:off x="4372172" y="3669396"/>
            <a:ext cx="413384" cy="227329"/>
            <a:chOff x="6751319" y="3697223"/>
            <a:chExt cx="413384" cy="227329"/>
          </a:xfrm>
        </p:grpSpPr>
        <p:sp>
          <p:nvSpPr>
            <p:cNvPr id="50" name="object 50"/>
            <p:cNvSpPr/>
            <p:nvPr/>
          </p:nvSpPr>
          <p:spPr>
            <a:xfrm>
              <a:off x="6757415" y="3703319"/>
              <a:ext cx="401320" cy="215265"/>
            </a:xfrm>
            <a:custGeom>
              <a:avLst/>
              <a:gdLst/>
              <a:ahLst/>
              <a:cxnLst/>
              <a:rect l="l" t="t" r="r" b="b"/>
              <a:pathLst>
                <a:path w="401320" h="215264">
                  <a:moveTo>
                    <a:pt x="300608" y="0"/>
                  </a:moveTo>
                  <a:lnTo>
                    <a:pt x="100202" y="0"/>
                  </a:lnTo>
                  <a:lnTo>
                    <a:pt x="100202" y="107441"/>
                  </a:lnTo>
                  <a:lnTo>
                    <a:pt x="0" y="107441"/>
                  </a:lnTo>
                  <a:lnTo>
                    <a:pt x="200405" y="214883"/>
                  </a:lnTo>
                  <a:lnTo>
                    <a:pt x="400811" y="107441"/>
                  </a:lnTo>
                  <a:lnTo>
                    <a:pt x="300608" y="107441"/>
                  </a:lnTo>
                  <a:lnTo>
                    <a:pt x="300608" y="0"/>
                  </a:lnTo>
                  <a:close/>
                </a:path>
              </a:pathLst>
            </a:custGeom>
            <a:solidFill>
              <a:srgbClr val="FFFFFF"/>
            </a:solidFill>
          </p:spPr>
          <p:txBody>
            <a:bodyPr wrap="square" lIns="0" tIns="0" rIns="0" bIns="0" rtlCol="0"/>
            <a:lstStyle/>
            <a:p>
              <a:endParaRPr/>
            </a:p>
          </p:txBody>
        </p:sp>
        <p:sp>
          <p:nvSpPr>
            <p:cNvPr id="51" name="object 51"/>
            <p:cNvSpPr/>
            <p:nvPr/>
          </p:nvSpPr>
          <p:spPr>
            <a:xfrm>
              <a:off x="6757415" y="3703319"/>
              <a:ext cx="401320" cy="215265"/>
            </a:xfrm>
            <a:custGeom>
              <a:avLst/>
              <a:gdLst/>
              <a:ahLst/>
              <a:cxnLst/>
              <a:rect l="l" t="t" r="r" b="b"/>
              <a:pathLst>
                <a:path w="401320" h="215264">
                  <a:moveTo>
                    <a:pt x="0" y="107441"/>
                  </a:moveTo>
                  <a:lnTo>
                    <a:pt x="100202" y="107441"/>
                  </a:lnTo>
                  <a:lnTo>
                    <a:pt x="100202" y="0"/>
                  </a:lnTo>
                  <a:lnTo>
                    <a:pt x="300608" y="0"/>
                  </a:lnTo>
                  <a:lnTo>
                    <a:pt x="300608" y="107441"/>
                  </a:lnTo>
                  <a:lnTo>
                    <a:pt x="400811" y="107441"/>
                  </a:lnTo>
                  <a:lnTo>
                    <a:pt x="200405" y="214883"/>
                  </a:lnTo>
                  <a:lnTo>
                    <a:pt x="0" y="107441"/>
                  </a:lnTo>
                  <a:close/>
                </a:path>
              </a:pathLst>
            </a:custGeom>
            <a:ln w="12192">
              <a:solidFill>
                <a:srgbClr val="005D9B"/>
              </a:solidFill>
            </a:ln>
          </p:spPr>
          <p:txBody>
            <a:bodyPr wrap="square" lIns="0" tIns="0" rIns="0" bIns="0" rtlCol="0"/>
            <a:lstStyle/>
            <a:p>
              <a:endParaRPr/>
            </a:p>
          </p:txBody>
        </p:sp>
      </p:grpSp>
      <p:sp>
        <p:nvSpPr>
          <p:cNvPr id="53" name="object 53"/>
          <p:cNvSpPr txBox="1"/>
          <p:nvPr/>
        </p:nvSpPr>
        <p:spPr>
          <a:xfrm>
            <a:off x="805900" y="3034894"/>
            <a:ext cx="11127481" cy="318677"/>
          </a:xfrm>
          <a:prstGeom prst="rect">
            <a:avLst/>
          </a:prstGeom>
          <a:ln w="6096">
            <a:noFill/>
          </a:ln>
        </p:spPr>
        <p:txBody>
          <a:bodyPr vert="horz" wrap="square" lIns="0" tIns="41275" rIns="0" bIns="0" rtlCol="0">
            <a:spAutoFit/>
          </a:bodyPr>
          <a:lstStyle/>
          <a:p>
            <a:pPr marL="5715" algn="ctr">
              <a:lnSpc>
                <a:spcPct val="100000"/>
              </a:lnSpc>
              <a:spcBef>
                <a:spcPts val="325"/>
              </a:spcBef>
            </a:pPr>
            <a:r>
              <a:rPr b="1" spc="-10" dirty="0">
                <a:latin typeface="Times New Roman" panose="02020603050405020304" pitchFamily="18" charset="0"/>
                <a:cs typeface="Times New Roman" panose="02020603050405020304" pitchFamily="18" charset="0"/>
              </a:rPr>
              <a:t>Порядок</a:t>
            </a:r>
            <a:r>
              <a:rPr b="1" spc="-15" dirty="0">
                <a:latin typeface="Times New Roman" panose="02020603050405020304" pitchFamily="18" charset="0"/>
                <a:cs typeface="Times New Roman" panose="02020603050405020304" pitchFamily="18" charset="0"/>
              </a:rPr>
              <a:t> </a:t>
            </a:r>
            <a:r>
              <a:rPr b="1" spc="-10" dirty="0">
                <a:latin typeface="Times New Roman" panose="02020603050405020304" pitchFamily="18" charset="0"/>
                <a:cs typeface="Times New Roman" panose="02020603050405020304" pitchFamily="18" charset="0"/>
              </a:rPr>
              <a:t>обчислення</a:t>
            </a:r>
            <a:r>
              <a:rPr b="1" spc="-40" dirty="0">
                <a:latin typeface="Times New Roman" panose="02020603050405020304" pitchFamily="18" charset="0"/>
                <a:cs typeface="Times New Roman" panose="02020603050405020304" pitchFamily="18" charset="0"/>
              </a:rPr>
              <a:t> </a:t>
            </a:r>
            <a:r>
              <a:rPr b="1" spc="-10" dirty="0">
                <a:latin typeface="Times New Roman" panose="02020603050405020304" pitchFamily="18" charset="0"/>
                <a:cs typeface="Times New Roman" panose="02020603050405020304" pitchFamily="18" charset="0"/>
              </a:rPr>
              <a:t>та</a:t>
            </a:r>
            <a:r>
              <a:rPr b="1" dirty="0">
                <a:latin typeface="Times New Roman" panose="02020603050405020304" pitchFamily="18" charset="0"/>
                <a:cs typeface="Times New Roman" panose="02020603050405020304" pitchFamily="18" charset="0"/>
              </a:rPr>
              <a:t> </a:t>
            </a:r>
            <a:r>
              <a:rPr b="1" spc="-5" dirty="0">
                <a:latin typeface="Times New Roman" panose="02020603050405020304" pitchFamily="18" charset="0"/>
                <a:cs typeface="Times New Roman" panose="02020603050405020304" pitchFamily="18" charset="0"/>
              </a:rPr>
              <a:t>сплати</a:t>
            </a:r>
            <a:r>
              <a:rPr b="1" dirty="0">
                <a:latin typeface="Times New Roman" panose="02020603050405020304" pitchFamily="18" charset="0"/>
                <a:cs typeface="Times New Roman" panose="02020603050405020304" pitchFamily="18" charset="0"/>
              </a:rPr>
              <a:t> </a:t>
            </a:r>
            <a:r>
              <a:rPr b="1" spc="-5" dirty="0">
                <a:latin typeface="Times New Roman" panose="02020603050405020304" pitchFamily="18" charset="0"/>
                <a:cs typeface="Times New Roman" panose="02020603050405020304" pitchFamily="18" charset="0"/>
              </a:rPr>
              <a:t>податку</a:t>
            </a:r>
            <a:endParaRPr dirty="0">
              <a:latin typeface="Times New Roman" panose="02020603050405020304" pitchFamily="18" charset="0"/>
              <a:cs typeface="Times New Roman" panose="02020603050405020304" pitchFamily="18" charset="0"/>
            </a:endParaRPr>
          </a:p>
        </p:txBody>
      </p:sp>
      <p:cxnSp>
        <p:nvCxnSpPr>
          <p:cNvPr id="58" name="Пряма зі стрілкою 57">
            <a:extLst>
              <a:ext uri="{FF2B5EF4-FFF2-40B4-BE49-F238E27FC236}">
                <a16:creationId xmlns:a16="http://schemas.microsoft.com/office/drawing/2014/main" id="{20B9DF1D-B4F5-4EA7-9628-3187C7743AB9}"/>
              </a:ext>
            </a:extLst>
          </p:cNvPr>
          <p:cNvCxnSpPr>
            <a:cxnSpLocks/>
            <a:endCxn id="63" idx="0"/>
          </p:cNvCxnSpPr>
          <p:nvPr/>
        </p:nvCxnSpPr>
        <p:spPr>
          <a:xfrm>
            <a:off x="2722308" y="1161705"/>
            <a:ext cx="9941" cy="543333"/>
          </a:xfrm>
          <a:prstGeom prst="straightConnector1">
            <a:avLst/>
          </a:prstGeom>
          <a:ln w="9525" cap="flat" cmpd="sng" algn="ctr">
            <a:solidFill>
              <a:schemeClr val="dk1"/>
            </a:solidFill>
            <a:prstDash val="dash"/>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63" name="object 13">
            <a:extLst>
              <a:ext uri="{FF2B5EF4-FFF2-40B4-BE49-F238E27FC236}">
                <a16:creationId xmlns:a16="http://schemas.microsoft.com/office/drawing/2014/main" id="{EC0EEAB6-B1D4-428B-8FB2-C96D92E961B7}"/>
              </a:ext>
            </a:extLst>
          </p:cNvPr>
          <p:cNvSpPr txBox="1"/>
          <p:nvPr/>
        </p:nvSpPr>
        <p:spPr>
          <a:xfrm>
            <a:off x="1520571" y="1705038"/>
            <a:ext cx="2423356" cy="1101584"/>
          </a:xfrm>
          <a:prstGeom prst="rect">
            <a:avLst/>
          </a:prstGeom>
        </p:spPr>
        <p:txBody>
          <a:bodyPr vert="horz" wrap="square" lIns="0" tIns="67310" rIns="0" bIns="0" rtlCol="0">
            <a:spAutoFit/>
          </a:bodyPr>
          <a:lstStyle/>
          <a:p>
            <a:pPr marL="12700">
              <a:lnSpc>
                <a:spcPct val="100000"/>
              </a:lnSpc>
              <a:spcBef>
                <a:spcPts val="530"/>
              </a:spcBef>
            </a:pPr>
            <a:r>
              <a:rPr sz="1400" b="1" dirty="0">
                <a:latin typeface="Times New Roman" panose="02020603050405020304" pitchFamily="18" charset="0"/>
                <a:cs typeface="Times New Roman" panose="02020603050405020304" pitchFamily="18" charset="0"/>
              </a:rPr>
              <a:t>Фізичні</a:t>
            </a:r>
            <a:r>
              <a:rPr sz="1400" b="1" spc="-40" dirty="0">
                <a:latin typeface="Times New Roman" panose="02020603050405020304" pitchFamily="18" charset="0"/>
                <a:cs typeface="Times New Roman" panose="02020603050405020304" pitchFamily="18" charset="0"/>
              </a:rPr>
              <a:t> </a:t>
            </a:r>
            <a:r>
              <a:rPr sz="1400" b="1" spc="-10" dirty="0">
                <a:latin typeface="Times New Roman" panose="02020603050405020304" pitchFamily="18" charset="0"/>
                <a:cs typeface="Times New Roman" panose="02020603050405020304" pitchFamily="18" charset="0"/>
              </a:rPr>
              <a:t>та</a:t>
            </a:r>
            <a:r>
              <a:rPr sz="1400" b="1" spc="-15" dirty="0">
                <a:latin typeface="Times New Roman" panose="02020603050405020304" pitchFamily="18" charset="0"/>
                <a:cs typeface="Times New Roman" panose="02020603050405020304" pitchFamily="18" charset="0"/>
              </a:rPr>
              <a:t> </a:t>
            </a:r>
            <a:r>
              <a:rPr sz="1400" b="1" dirty="0">
                <a:latin typeface="Times New Roman" panose="02020603050405020304" pitchFamily="18" charset="0"/>
                <a:cs typeface="Times New Roman" panose="02020603050405020304" pitchFamily="18" charset="0"/>
              </a:rPr>
              <a:t>юридичні</a:t>
            </a:r>
            <a:r>
              <a:rPr sz="1400" b="1" spc="-30" dirty="0">
                <a:latin typeface="Times New Roman" panose="02020603050405020304" pitchFamily="18" charset="0"/>
                <a:cs typeface="Times New Roman" panose="02020603050405020304" pitchFamily="18" charset="0"/>
              </a:rPr>
              <a:t> </a:t>
            </a:r>
            <a:r>
              <a:rPr sz="1400" b="1" spc="-10" dirty="0">
                <a:latin typeface="Times New Roman" panose="02020603050405020304" pitchFamily="18" charset="0"/>
                <a:cs typeface="Times New Roman" panose="02020603050405020304" pitchFamily="18" charset="0"/>
              </a:rPr>
              <a:t>особи</a:t>
            </a:r>
            <a:endParaRPr sz="1400" dirty="0">
              <a:latin typeface="Times New Roman" panose="02020603050405020304" pitchFamily="18" charset="0"/>
              <a:cs typeface="Times New Roman" panose="02020603050405020304" pitchFamily="18" charset="0"/>
            </a:endParaRPr>
          </a:p>
          <a:p>
            <a:pPr marL="12700" marR="158750">
              <a:lnSpc>
                <a:spcPct val="86400"/>
              </a:lnSpc>
              <a:spcBef>
                <a:spcPts val="565"/>
              </a:spcBef>
            </a:pPr>
            <a:r>
              <a:rPr sz="1400" dirty="0">
                <a:latin typeface="Times New Roman" panose="02020603050405020304" pitchFamily="18" charset="0"/>
                <a:cs typeface="Times New Roman" panose="02020603050405020304" pitchFamily="18" charset="0"/>
              </a:rPr>
              <a:t>в </a:t>
            </a:r>
            <a:r>
              <a:rPr sz="1400" spc="-40" dirty="0">
                <a:latin typeface="Times New Roman" panose="02020603050405020304" pitchFamily="18" charset="0"/>
                <a:cs typeface="Times New Roman" panose="02020603050405020304" pitchFamily="18" charset="0"/>
              </a:rPr>
              <a:t>т.ч.</a:t>
            </a:r>
            <a:r>
              <a:rPr sz="1400" dirty="0">
                <a:latin typeface="Times New Roman" panose="02020603050405020304" pitchFamily="18" charset="0"/>
                <a:cs typeface="Times New Roman" panose="02020603050405020304" pitchFamily="18" charset="0"/>
              </a:rPr>
              <a:t> </a:t>
            </a:r>
            <a:r>
              <a:rPr sz="1400" spc="-10" dirty="0">
                <a:latin typeface="Times New Roman" panose="02020603050405020304" pitchFamily="18" charset="0"/>
                <a:cs typeface="Times New Roman" panose="02020603050405020304" pitchFamily="18" charset="0"/>
              </a:rPr>
              <a:t>нерезиденти, </a:t>
            </a:r>
            <a:r>
              <a:rPr sz="1400" spc="-30" dirty="0">
                <a:latin typeface="Times New Roman" panose="02020603050405020304" pitchFamily="18" charset="0"/>
                <a:cs typeface="Times New Roman" panose="02020603050405020304" pitchFamily="18" charset="0"/>
              </a:rPr>
              <a:t>які</a:t>
            </a:r>
            <a:r>
              <a:rPr sz="1400" spc="5" dirty="0">
                <a:latin typeface="Times New Roman" panose="02020603050405020304" pitchFamily="18" charset="0"/>
                <a:cs typeface="Times New Roman" panose="02020603050405020304" pitchFamily="18" charset="0"/>
              </a:rPr>
              <a:t> </a:t>
            </a:r>
            <a:r>
              <a:rPr sz="1400" spc="-10" dirty="0">
                <a:latin typeface="Times New Roman" panose="02020603050405020304" pitchFamily="18" charset="0"/>
                <a:cs typeface="Times New Roman" panose="02020603050405020304" pitchFamily="18" charset="0"/>
              </a:rPr>
              <a:t>мають </a:t>
            </a:r>
            <a:r>
              <a:rPr sz="1400" spc="-5" dirty="0">
                <a:latin typeface="Times New Roman" panose="02020603050405020304" pitchFamily="18" charset="0"/>
                <a:cs typeface="Times New Roman" panose="02020603050405020304" pitchFamily="18" charset="0"/>
              </a:rPr>
              <a:t> </a:t>
            </a:r>
            <a:r>
              <a:rPr sz="1400" spc="-10" dirty="0">
                <a:latin typeface="Times New Roman" panose="02020603050405020304" pitchFamily="18" charset="0"/>
                <a:cs typeface="Times New Roman" panose="02020603050405020304" pitchFamily="18" charset="0"/>
              </a:rPr>
              <a:t>зареєстровані</a:t>
            </a:r>
            <a:r>
              <a:rPr sz="1400" spc="-20" dirty="0">
                <a:latin typeface="Times New Roman" panose="02020603050405020304" pitchFamily="18" charset="0"/>
                <a:cs typeface="Times New Roman" panose="02020603050405020304" pitchFamily="18" charset="0"/>
              </a:rPr>
              <a:t> </a:t>
            </a:r>
            <a:r>
              <a:rPr sz="1400" dirty="0">
                <a:latin typeface="Times New Roman" panose="02020603050405020304" pitchFamily="18" charset="0"/>
                <a:cs typeface="Times New Roman" panose="02020603050405020304" pitchFamily="18" charset="0"/>
              </a:rPr>
              <a:t>в</a:t>
            </a:r>
            <a:r>
              <a:rPr sz="1400" spc="5" dirty="0">
                <a:latin typeface="Times New Roman" panose="02020603050405020304" pitchFamily="18" charset="0"/>
                <a:cs typeface="Times New Roman" panose="02020603050405020304" pitchFamily="18" charset="0"/>
              </a:rPr>
              <a:t> </a:t>
            </a:r>
            <a:r>
              <a:rPr sz="1400" spc="-15" dirty="0">
                <a:latin typeface="Times New Roman" panose="02020603050405020304" pitchFamily="18" charset="0"/>
                <a:cs typeface="Times New Roman" panose="02020603050405020304" pitchFamily="18" charset="0"/>
              </a:rPr>
              <a:t>Україні</a:t>
            </a:r>
            <a:r>
              <a:rPr sz="1400" spc="-5" dirty="0">
                <a:latin typeface="Times New Roman" panose="02020603050405020304" pitchFamily="18" charset="0"/>
                <a:cs typeface="Times New Roman" panose="02020603050405020304" pitchFamily="18" charset="0"/>
              </a:rPr>
              <a:t> </a:t>
            </a:r>
            <a:r>
              <a:rPr sz="1400" spc="-20" dirty="0">
                <a:latin typeface="Times New Roman" panose="02020603050405020304" pitchFamily="18" charset="0"/>
                <a:cs typeface="Times New Roman" panose="02020603050405020304" pitchFamily="18" charset="0"/>
              </a:rPr>
              <a:t>згідно</a:t>
            </a:r>
            <a:r>
              <a:rPr sz="1400" spc="15" dirty="0">
                <a:latin typeface="Times New Roman" panose="02020603050405020304" pitchFamily="18" charset="0"/>
                <a:cs typeface="Times New Roman" panose="02020603050405020304" pitchFamily="18" charset="0"/>
              </a:rPr>
              <a:t> </a:t>
            </a:r>
            <a:r>
              <a:rPr sz="1400" spc="-50" dirty="0">
                <a:latin typeface="Times New Roman" panose="02020603050405020304" pitchFamily="18" charset="0"/>
                <a:cs typeface="Times New Roman" panose="02020603050405020304" pitchFamily="18" charset="0"/>
              </a:rPr>
              <a:t>з </a:t>
            </a:r>
            <a:r>
              <a:rPr sz="1400" spc="-305" dirty="0">
                <a:latin typeface="Times New Roman" panose="02020603050405020304" pitchFamily="18" charset="0"/>
                <a:cs typeface="Times New Roman" panose="02020603050405020304" pitchFamily="18" charset="0"/>
              </a:rPr>
              <a:t> </a:t>
            </a:r>
            <a:r>
              <a:rPr sz="1400" spc="-15" dirty="0">
                <a:latin typeface="Times New Roman" panose="02020603050405020304" pitchFamily="18" charset="0"/>
                <a:cs typeface="Times New Roman" panose="02020603050405020304" pitchFamily="18" charset="0"/>
              </a:rPr>
              <a:t>чинним</a:t>
            </a:r>
            <a:r>
              <a:rPr sz="1400" spc="25" dirty="0">
                <a:latin typeface="Times New Roman" panose="02020603050405020304" pitchFamily="18" charset="0"/>
                <a:cs typeface="Times New Roman" panose="02020603050405020304" pitchFamily="18" charset="0"/>
              </a:rPr>
              <a:t> </a:t>
            </a:r>
            <a:r>
              <a:rPr sz="1400" spc="-20" dirty="0">
                <a:latin typeface="Times New Roman" panose="02020603050405020304" pitchFamily="18" charset="0"/>
                <a:cs typeface="Times New Roman" panose="02020603050405020304" pitchFamily="18" charset="0"/>
              </a:rPr>
              <a:t>законодавством</a:t>
            </a:r>
            <a:r>
              <a:rPr sz="1400" dirty="0">
                <a:latin typeface="Times New Roman" panose="02020603050405020304" pitchFamily="18" charset="0"/>
                <a:cs typeface="Times New Roman" panose="02020603050405020304" pitchFamily="18" charset="0"/>
              </a:rPr>
              <a:t> </a:t>
            </a:r>
            <a:r>
              <a:rPr sz="1400" spc="-10" dirty="0">
                <a:latin typeface="Times New Roman" panose="02020603050405020304" pitchFamily="18" charset="0"/>
                <a:cs typeface="Times New Roman" panose="02020603050405020304" pitchFamily="18" charset="0"/>
              </a:rPr>
              <a:t>власні </a:t>
            </a:r>
            <a:r>
              <a:rPr sz="1400" spc="-305" dirty="0">
                <a:latin typeface="Times New Roman" panose="02020603050405020304" pitchFamily="18" charset="0"/>
                <a:cs typeface="Times New Roman" panose="02020603050405020304" pitchFamily="18" charset="0"/>
              </a:rPr>
              <a:t> </a:t>
            </a:r>
            <a:r>
              <a:rPr sz="1400" spc="-15" dirty="0">
                <a:latin typeface="Times New Roman" panose="02020603050405020304" pitchFamily="18" charset="0"/>
                <a:cs typeface="Times New Roman" panose="02020603050405020304" pitchFamily="18" charset="0"/>
              </a:rPr>
              <a:t>легкові</a:t>
            </a:r>
            <a:r>
              <a:rPr sz="1400" spc="10" dirty="0">
                <a:latin typeface="Times New Roman" panose="02020603050405020304" pitchFamily="18" charset="0"/>
                <a:cs typeface="Times New Roman" panose="02020603050405020304" pitchFamily="18" charset="0"/>
              </a:rPr>
              <a:t> </a:t>
            </a:r>
            <a:r>
              <a:rPr sz="1400" spc="-10" dirty="0">
                <a:latin typeface="Times New Roman" panose="02020603050405020304" pitchFamily="18" charset="0"/>
                <a:cs typeface="Times New Roman" panose="02020603050405020304" pitchFamily="18" charset="0"/>
              </a:rPr>
              <a:t>автомобілі;</a:t>
            </a:r>
            <a:endParaRPr sz="1400" dirty="0">
              <a:latin typeface="Times New Roman" panose="02020603050405020304" pitchFamily="18" charset="0"/>
              <a:cs typeface="Times New Roman" panose="02020603050405020304" pitchFamily="18" charset="0"/>
            </a:endParaRPr>
          </a:p>
        </p:txBody>
      </p:sp>
      <p:sp>
        <p:nvSpPr>
          <p:cNvPr id="65" name="object 21">
            <a:extLst>
              <a:ext uri="{FF2B5EF4-FFF2-40B4-BE49-F238E27FC236}">
                <a16:creationId xmlns:a16="http://schemas.microsoft.com/office/drawing/2014/main" id="{D2174395-B906-49CD-BF2D-5F3657EF9FA1}"/>
              </a:ext>
            </a:extLst>
          </p:cNvPr>
          <p:cNvSpPr txBox="1"/>
          <p:nvPr/>
        </p:nvSpPr>
        <p:spPr>
          <a:xfrm>
            <a:off x="4741426" y="1548553"/>
            <a:ext cx="2382214" cy="1334981"/>
          </a:xfrm>
          <a:prstGeom prst="rect">
            <a:avLst/>
          </a:prstGeom>
        </p:spPr>
        <p:txBody>
          <a:bodyPr vert="horz" wrap="square" lIns="0" tIns="37465" rIns="0" bIns="0" rtlCol="0">
            <a:spAutoFit/>
          </a:bodyPr>
          <a:lstStyle/>
          <a:p>
            <a:pPr marL="12700" marR="5080" algn="just">
              <a:lnSpc>
                <a:spcPct val="86400"/>
              </a:lnSpc>
              <a:spcBef>
                <a:spcPts val="295"/>
              </a:spcBef>
            </a:pPr>
            <a:r>
              <a:rPr sz="1400" spc="-10" dirty="0">
                <a:latin typeface="Times New Roman" panose="02020603050405020304" pitchFamily="18" charset="0"/>
                <a:cs typeface="Times New Roman" panose="02020603050405020304" pitchFamily="18" charset="0"/>
              </a:rPr>
              <a:t>автомобілі,</a:t>
            </a:r>
            <a:r>
              <a:rPr sz="1400" spc="25" dirty="0">
                <a:latin typeface="Times New Roman" panose="02020603050405020304" pitchFamily="18" charset="0"/>
                <a:cs typeface="Times New Roman" panose="02020603050405020304" pitchFamily="18" charset="0"/>
              </a:rPr>
              <a:t> </a:t>
            </a:r>
            <a:r>
              <a:rPr sz="1400" spc="-50" dirty="0">
                <a:latin typeface="Times New Roman" panose="02020603050405020304" pitchFamily="18" charset="0"/>
                <a:cs typeface="Times New Roman" panose="02020603050405020304" pitchFamily="18" charset="0"/>
              </a:rPr>
              <a:t>з</a:t>
            </a:r>
            <a:r>
              <a:rPr sz="1400" dirty="0">
                <a:latin typeface="Times New Roman" panose="02020603050405020304" pitchFamily="18" charset="0"/>
                <a:cs typeface="Times New Roman" panose="02020603050405020304" pitchFamily="18" charset="0"/>
              </a:rPr>
              <a:t> </a:t>
            </a:r>
            <a:r>
              <a:rPr sz="1400" spc="-20" dirty="0">
                <a:latin typeface="Times New Roman" panose="02020603050405020304" pitchFamily="18" charset="0"/>
                <a:cs typeface="Times New Roman" panose="02020603050405020304" pitchFamily="18" charset="0"/>
              </a:rPr>
              <a:t>року</a:t>
            </a:r>
            <a:r>
              <a:rPr sz="1400" spc="-5" dirty="0">
                <a:latin typeface="Times New Roman" panose="02020603050405020304" pitchFamily="18" charset="0"/>
                <a:cs typeface="Times New Roman" panose="02020603050405020304" pitchFamily="18" charset="0"/>
              </a:rPr>
              <a:t> </a:t>
            </a:r>
            <a:r>
              <a:rPr sz="1400" spc="-20" dirty="0">
                <a:latin typeface="Times New Roman" panose="02020603050405020304" pitchFamily="18" charset="0"/>
                <a:cs typeface="Times New Roman" panose="02020603050405020304" pitchFamily="18" charset="0"/>
              </a:rPr>
              <a:t>випуску</a:t>
            </a:r>
            <a:r>
              <a:rPr sz="1400" spc="20" dirty="0">
                <a:latin typeface="Times New Roman" panose="02020603050405020304" pitchFamily="18" charset="0"/>
                <a:cs typeface="Times New Roman" panose="02020603050405020304" pitchFamily="18" charset="0"/>
              </a:rPr>
              <a:t> </a:t>
            </a:r>
            <a:r>
              <a:rPr sz="1400" spc="-20" dirty="0">
                <a:latin typeface="Times New Roman" panose="02020603050405020304" pitchFamily="18" charset="0"/>
                <a:cs typeface="Times New Roman" panose="02020603050405020304" pitchFamily="18" charset="0"/>
              </a:rPr>
              <a:t>яких </a:t>
            </a:r>
            <a:r>
              <a:rPr sz="1400" spc="-15" dirty="0">
                <a:latin typeface="Times New Roman" panose="02020603050405020304" pitchFamily="18" charset="0"/>
                <a:cs typeface="Times New Roman" panose="02020603050405020304" pitchFamily="18" charset="0"/>
              </a:rPr>
              <a:t> минуло</a:t>
            </a:r>
            <a:r>
              <a:rPr sz="1400" spc="15" dirty="0">
                <a:latin typeface="Times New Roman" panose="02020603050405020304" pitchFamily="18" charset="0"/>
                <a:cs typeface="Times New Roman" panose="02020603050405020304" pitchFamily="18" charset="0"/>
              </a:rPr>
              <a:t> </a:t>
            </a:r>
            <a:r>
              <a:rPr sz="1400" b="1" dirty="0">
                <a:latin typeface="Times New Roman" panose="02020603050405020304" pitchFamily="18" charset="0"/>
                <a:cs typeface="Times New Roman" panose="02020603050405020304" pitchFamily="18" charset="0"/>
              </a:rPr>
              <a:t>не</a:t>
            </a:r>
            <a:r>
              <a:rPr sz="1400" b="1" spc="-5" dirty="0">
                <a:latin typeface="Times New Roman" panose="02020603050405020304" pitchFamily="18" charset="0"/>
                <a:cs typeface="Times New Roman" panose="02020603050405020304" pitchFamily="18" charset="0"/>
              </a:rPr>
              <a:t> більше</a:t>
            </a:r>
            <a:r>
              <a:rPr sz="1400" b="1" spc="-10" dirty="0">
                <a:latin typeface="Times New Roman" panose="02020603050405020304" pitchFamily="18" charset="0"/>
                <a:cs typeface="Times New Roman" panose="02020603050405020304" pitchFamily="18" charset="0"/>
              </a:rPr>
              <a:t> </a:t>
            </a:r>
            <a:r>
              <a:rPr sz="1400" b="1" dirty="0">
                <a:latin typeface="Times New Roman" panose="02020603050405020304" pitchFamily="18" charset="0"/>
                <a:cs typeface="Times New Roman" panose="02020603050405020304" pitchFamily="18" charset="0"/>
              </a:rPr>
              <a:t>5</a:t>
            </a:r>
            <a:r>
              <a:rPr sz="1400" b="1" spc="-15" dirty="0">
                <a:latin typeface="Times New Roman" panose="02020603050405020304" pitchFamily="18" charset="0"/>
                <a:cs typeface="Times New Roman" panose="02020603050405020304" pitchFamily="18" charset="0"/>
              </a:rPr>
              <a:t> </a:t>
            </a:r>
            <a:r>
              <a:rPr sz="1400" b="1" spc="-5" dirty="0">
                <a:latin typeface="Times New Roman" panose="02020603050405020304" pitchFamily="18" charset="0"/>
                <a:cs typeface="Times New Roman" panose="02020603050405020304" pitchFamily="18" charset="0"/>
              </a:rPr>
              <a:t>років </a:t>
            </a:r>
            <a:r>
              <a:rPr sz="1400" b="1" dirty="0">
                <a:latin typeface="Times New Roman" panose="02020603050405020304" pitchFamily="18" charset="0"/>
                <a:cs typeface="Times New Roman" panose="02020603050405020304" pitchFamily="18" charset="0"/>
              </a:rPr>
              <a:t> </a:t>
            </a:r>
            <a:r>
              <a:rPr sz="1400" b="1" spc="-5" dirty="0">
                <a:latin typeface="Times New Roman" panose="02020603050405020304" pitchFamily="18" charset="0"/>
                <a:cs typeface="Times New Roman" panose="02020603050405020304" pitchFamily="18" charset="0"/>
              </a:rPr>
              <a:t>(включно) </a:t>
            </a:r>
            <a:r>
              <a:rPr sz="1400" spc="-5" dirty="0">
                <a:latin typeface="Times New Roman" panose="02020603050405020304" pitchFamily="18" charset="0"/>
                <a:cs typeface="Times New Roman" panose="02020603050405020304" pitchFamily="18" charset="0"/>
              </a:rPr>
              <a:t>та </a:t>
            </a:r>
            <a:r>
              <a:rPr sz="1400" spc="-10" dirty="0">
                <a:latin typeface="Times New Roman" panose="02020603050405020304" pitchFamily="18" charset="0"/>
                <a:cs typeface="Times New Roman" panose="02020603050405020304" pitchFamily="18" charset="0"/>
              </a:rPr>
              <a:t>середньоринкова </a:t>
            </a:r>
            <a:r>
              <a:rPr sz="1400" spc="-5" dirty="0">
                <a:latin typeface="Times New Roman" panose="02020603050405020304" pitchFamily="18" charset="0"/>
                <a:cs typeface="Times New Roman" panose="02020603050405020304" pitchFamily="18" charset="0"/>
              </a:rPr>
              <a:t> </a:t>
            </a:r>
            <a:r>
              <a:rPr sz="1400" spc="-10" dirty="0">
                <a:latin typeface="Times New Roman" panose="02020603050405020304" pitchFamily="18" charset="0"/>
                <a:cs typeface="Times New Roman" panose="02020603050405020304" pitchFamily="18" charset="0"/>
              </a:rPr>
              <a:t>вартість</a:t>
            </a:r>
            <a:r>
              <a:rPr sz="1400" dirty="0">
                <a:latin typeface="Times New Roman" panose="02020603050405020304" pitchFamily="18" charset="0"/>
                <a:cs typeface="Times New Roman" panose="02020603050405020304" pitchFamily="18" charset="0"/>
              </a:rPr>
              <a:t> </a:t>
            </a:r>
            <a:r>
              <a:rPr sz="1400" spc="-20" dirty="0">
                <a:latin typeface="Times New Roman" panose="02020603050405020304" pitchFamily="18" charset="0"/>
                <a:cs typeface="Times New Roman" panose="02020603050405020304" pitchFamily="18" charset="0"/>
              </a:rPr>
              <a:t>яких</a:t>
            </a:r>
            <a:r>
              <a:rPr sz="1400" spc="5" dirty="0">
                <a:latin typeface="Times New Roman" panose="02020603050405020304" pitchFamily="18" charset="0"/>
                <a:cs typeface="Times New Roman" panose="02020603050405020304" pitchFamily="18" charset="0"/>
              </a:rPr>
              <a:t> </a:t>
            </a:r>
            <a:r>
              <a:rPr sz="1400" b="1" spc="-10" dirty="0">
                <a:latin typeface="Times New Roman" panose="02020603050405020304" pitchFamily="18" charset="0"/>
                <a:cs typeface="Times New Roman" panose="02020603050405020304" pitchFamily="18" charset="0"/>
              </a:rPr>
              <a:t>становить</a:t>
            </a:r>
            <a:r>
              <a:rPr sz="1400" b="1" spc="30" dirty="0">
                <a:latin typeface="Times New Roman" panose="02020603050405020304" pitchFamily="18" charset="0"/>
                <a:cs typeface="Times New Roman" panose="02020603050405020304" pitchFamily="18" charset="0"/>
              </a:rPr>
              <a:t> </a:t>
            </a:r>
            <a:r>
              <a:rPr sz="1400" b="1" dirty="0">
                <a:latin typeface="Times New Roman" panose="02020603050405020304" pitchFamily="18" charset="0"/>
                <a:cs typeface="Times New Roman" panose="02020603050405020304" pitchFamily="18" charset="0"/>
              </a:rPr>
              <a:t>понад </a:t>
            </a:r>
            <a:r>
              <a:rPr sz="1400" b="1" spc="5" dirty="0">
                <a:latin typeface="Times New Roman" panose="02020603050405020304" pitchFamily="18" charset="0"/>
                <a:cs typeface="Times New Roman" panose="02020603050405020304" pitchFamily="18" charset="0"/>
              </a:rPr>
              <a:t> </a:t>
            </a:r>
            <a:r>
              <a:rPr sz="1400" b="1" spc="-5" dirty="0">
                <a:latin typeface="Times New Roman" panose="02020603050405020304" pitchFamily="18" charset="0"/>
                <a:cs typeface="Times New Roman" panose="02020603050405020304" pitchFamily="18" charset="0"/>
              </a:rPr>
              <a:t>375 </a:t>
            </a:r>
            <a:r>
              <a:rPr sz="1400" b="1" spc="-10" dirty="0">
                <a:latin typeface="Times New Roman" panose="02020603050405020304" pitchFamily="18" charset="0"/>
                <a:cs typeface="Times New Roman" panose="02020603050405020304" pitchFamily="18" charset="0"/>
              </a:rPr>
              <a:t>розмірів </a:t>
            </a:r>
            <a:r>
              <a:rPr sz="1400" b="1" spc="-5" dirty="0">
                <a:latin typeface="Times New Roman" panose="02020603050405020304" pitchFamily="18" charset="0"/>
                <a:cs typeface="Times New Roman" panose="02020603050405020304" pitchFamily="18" charset="0"/>
              </a:rPr>
              <a:t>мінімальної </a:t>
            </a:r>
            <a:r>
              <a:rPr sz="1400" b="1" dirty="0">
                <a:latin typeface="Times New Roman" panose="02020603050405020304" pitchFamily="18" charset="0"/>
                <a:cs typeface="Times New Roman" panose="02020603050405020304" pitchFamily="18" charset="0"/>
              </a:rPr>
              <a:t> </a:t>
            </a:r>
            <a:r>
              <a:rPr sz="1400" b="1" spc="-10" dirty="0" err="1">
                <a:latin typeface="Times New Roman" panose="02020603050405020304" pitchFamily="18" charset="0"/>
                <a:cs typeface="Times New Roman" panose="02020603050405020304" pitchFamily="18" charset="0"/>
              </a:rPr>
              <a:t>заробітньої</a:t>
            </a:r>
            <a:r>
              <a:rPr sz="1400" b="1" spc="10" dirty="0">
                <a:latin typeface="Times New Roman" panose="02020603050405020304" pitchFamily="18" charset="0"/>
                <a:cs typeface="Times New Roman" panose="02020603050405020304" pitchFamily="18" charset="0"/>
              </a:rPr>
              <a:t> </a:t>
            </a:r>
            <a:r>
              <a:rPr sz="1400" b="1" spc="-5" dirty="0" err="1">
                <a:latin typeface="Times New Roman" panose="02020603050405020304" pitchFamily="18" charset="0"/>
                <a:cs typeface="Times New Roman" panose="02020603050405020304" pitchFamily="18" charset="0"/>
              </a:rPr>
              <a:t>плати</a:t>
            </a:r>
            <a:endParaRPr sz="1400" dirty="0">
              <a:latin typeface="Times New Roman" panose="02020603050405020304" pitchFamily="18" charset="0"/>
              <a:cs typeface="Times New Roman" panose="02020603050405020304" pitchFamily="18" charset="0"/>
            </a:endParaRPr>
          </a:p>
        </p:txBody>
      </p:sp>
      <p:cxnSp>
        <p:nvCxnSpPr>
          <p:cNvPr id="66" name="Пряма зі стрілкою 65">
            <a:extLst>
              <a:ext uri="{FF2B5EF4-FFF2-40B4-BE49-F238E27FC236}">
                <a16:creationId xmlns:a16="http://schemas.microsoft.com/office/drawing/2014/main" id="{66941F0D-5531-4BA4-83CB-7B69AEF3D2B0}"/>
              </a:ext>
            </a:extLst>
          </p:cNvPr>
          <p:cNvCxnSpPr>
            <a:cxnSpLocks/>
          </p:cNvCxnSpPr>
          <p:nvPr/>
        </p:nvCxnSpPr>
        <p:spPr>
          <a:xfrm>
            <a:off x="5758092" y="1175787"/>
            <a:ext cx="0" cy="329193"/>
          </a:xfrm>
          <a:prstGeom prst="straightConnector1">
            <a:avLst/>
          </a:prstGeom>
          <a:ln w="9525" cap="flat" cmpd="sng" algn="ctr">
            <a:solidFill>
              <a:schemeClr val="dk1"/>
            </a:solidFill>
            <a:prstDash val="dash"/>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68" name="Пряма зі стрілкою 67">
            <a:extLst>
              <a:ext uri="{FF2B5EF4-FFF2-40B4-BE49-F238E27FC236}">
                <a16:creationId xmlns:a16="http://schemas.microsoft.com/office/drawing/2014/main" id="{6D28EEAD-B366-45B2-B7F7-F9B5867ACA79}"/>
              </a:ext>
            </a:extLst>
          </p:cNvPr>
          <p:cNvCxnSpPr>
            <a:cxnSpLocks/>
          </p:cNvCxnSpPr>
          <p:nvPr/>
        </p:nvCxnSpPr>
        <p:spPr>
          <a:xfrm>
            <a:off x="9250680" y="1161705"/>
            <a:ext cx="0" cy="436685"/>
          </a:xfrm>
          <a:prstGeom prst="straightConnector1">
            <a:avLst/>
          </a:prstGeom>
          <a:ln w="9525" cap="flat" cmpd="sng" algn="ctr">
            <a:solidFill>
              <a:schemeClr val="dk1"/>
            </a:solidFill>
            <a:prstDash val="dash"/>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71" name="Прямокутник: округлені кути 70">
            <a:extLst>
              <a:ext uri="{FF2B5EF4-FFF2-40B4-BE49-F238E27FC236}">
                <a16:creationId xmlns:a16="http://schemas.microsoft.com/office/drawing/2014/main" id="{3AABF7E8-903D-45DA-B3F3-1A5A2C9D7651}"/>
              </a:ext>
            </a:extLst>
          </p:cNvPr>
          <p:cNvSpPr/>
          <p:nvPr/>
        </p:nvSpPr>
        <p:spPr>
          <a:xfrm>
            <a:off x="314036" y="3921158"/>
            <a:ext cx="2715400" cy="214306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12700" marR="278130" algn="just">
              <a:lnSpc>
                <a:spcPct val="100000"/>
              </a:lnSpc>
              <a:spcBef>
                <a:spcPts val="100"/>
              </a:spcBef>
            </a:pPr>
            <a:r>
              <a:rPr lang="uk-UA" b="1" spc="-15" dirty="0">
                <a:latin typeface="Times New Roman" panose="02020603050405020304" pitchFamily="18" charset="0"/>
                <a:cs typeface="Times New Roman" panose="02020603050405020304" pitchFamily="18" charset="0"/>
              </a:rPr>
              <a:t>контролюючим </a:t>
            </a:r>
            <a:r>
              <a:rPr lang="uk-UA" b="1" spc="-10" dirty="0">
                <a:latin typeface="Times New Roman" panose="02020603050405020304" pitchFamily="18" charset="0"/>
                <a:cs typeface="Times New Roman" panose="02020603050405020304" pitchFamily="18" charset="0"/>
              </a:rPr>
              <a:t> </a:t>
            </a:r>
            <a:r>
              <a:rPr lang="uk-UA" b="1" spc="-5" dirty="0">
                <a:latin typeface="Times New Roman" panose="02020603050405020304" pitchFamily="18" charset="0"/>
                <a:cs typeface="Times New Roman" panose="02020603050405020304" pitchFamily="18" charset="0"/>
              </a:rPr>
              <a:t>органом</a:t>
            </a:r>
            <a:r>
              <a:rPr lang="uk-UA" b="1" spc="-65" dirty="0">
                <a:latin typeface="Times New Roman" panose="02020603050405020304" pitchFamily="18" charset="0"/>
                <a:cs typeface="Times New Roman" panose="02020603050405020304" pitchFamily="18" charset="0"/>
              </a:rPr>
              <a:t> </a:t>
            </a:r>
            <a:r>
              <a:rPr lang="uk-UA" spc="-30" dirty="0">
                <a:latin typeface="Times New Roman" panose="02020603050405020304" pitchFamily="18" charset="0"/>
                <a:cs typeface="Times New Roman" panose="02020603050405020304" pitchFamily="18" charset="0"/>
              </a:rPr>
              <a:t>за</a:t>
            </a:r>
            <a:r>
              <a:rPr lang="uk-UA" spc="-25" dirty="0">
                <a:latin typeface="Times New Roman" panose="02020603050405020304" pitchFamily="18" charset="0"/>
                <a:cs typeface="Times New Roman" panose="02020603050405020304" pitchFamily="18" charset="0"/>
              </a:rPr>
              <a:t> </a:t>
            </a:r>
            <a:r>
              <a:rPr lang="uk-UA" spc="-15" dirty="0">
                <a:latin typeface="Times New Roman" panose="02020603050405020304" pitchFamily="18" charset="0"/>
                <a:cs typeface="Times New Roman" panose="02020603050405020304" pitchFamily="18" charset="0"/>
              </a:rPr>
              <a:t>місцем </a:t>
            </a:r>
            <a:r>
              <a:rPr lang="uk-UA" spc="-305"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реєстрації </a:t>
            </a:r>
            <a:r>
              <a:rPr lang="uk-UA" spc="-15" dirty="0">
                <a:latin typeface="Times New Roman" panose="02020603050405020304" pitchFamily="18" charset="0"/>
                <a:cs typeface="Times New Roman" panose="02020603050405020304" pitchFamily="18" charset="0"/>
              </a:rPr>
              <a:t>платника </a:t>
            </a:r>
            <a:r>
              <a:rPr lang="uk-UA" spc="-10" dirty="0">
                <a:latin typeface="Times New Roman" panose="02020603050405020304" pitchFamily="18" charset="0"/>
                <a:cs typeface="Times New Roman" panose="02020603050405020304" pitchFamily="18" charset="0"/>
              </a:rPr>
              <a:t> </a:t>
            </a:r>
            <a:r>
              <a:rPr lang="uk-UA" spc="-20" dirty="0">
                <a:latin typeface="Times New Roman" panose="02020603050405020304" pitchFamily="18" charset="0"/>
                <a:cs typeface="Times New Roman" panose="02020603050405020304" pitchFamily="18" charset="0"/>
              </a:rPr>
              <a:t>податку </a:t>
            </a:r>
            <a:r>
              <a:rPr lang="uk-UA" b="1" spc="-5" dirty="0">
                <a:latin typeface="Times New Roman" panose="02020603050405020304" pitchFamily="18" charset="0"/>
                <a:cs typeface="Times New Roman" panose="02020603050405020304" pitchFamily="18" charset="0"/>
              </a:rPr>
              <a:t>до </a:t>
            </a:r>
            <a:r>
              <a:rPr lang="uk-UA" b="1" dirty="0">
                <a:latin typeface="Times New Roman" panose="02020603050405020304" pitchFamily="18" charset="0"/>
                <a:cs typeface="Times New Roman" panose="02020603050405020304" pitchFamily="18" charset="0"/>
              </a:rPr>
              <a:t>1 </a:t>
            </a:r>
            <a:r>
              <a:rPr lang="uk-UA" b="1" spc="-5" dirty="0">
                <a:latin typeface="Times New Roman" panose="02020603050405020304" pitchFamily="18" charset="0"/>
                <a:cs typeface="Times New Roman" panose="02020603050405020304" pitchFamily="18" charset="0"/>
              </a:rPr>
              <a:t>липня </a:t>
            </a:r>
            <a:r>
              <a:rPr lang="uk-UA" b="1" dirty="0">
                <a:latin typeface="Times New Roman" panose="02020603050405020304" pitchFamily="18" charset="0"/>
                <a:cs typeface="Times New Roman" panose="02020603050405020304" pitchFamily="18" charset="0"/>
              </a:rPr>
              <a:t> </a:t>
            </a:r>
            <a:r>
              <a:rPr lang="uk-UA" spc="-25" dirty="0">
                <a:latin typeface="Times New Roman" panose="02020603050405020304" pitchFamily="18" charset="0"/>
                <a:cs typeface="Times New Roman" panose="02020603050405020304" pitchFamily="18" charset="0"/>
              </a:rPr>
              <a:t>базового </a:t>
            </a:r>
            <a:r>
              <a:rPr lang="uk-UA" spc="-20" dirty="0">
                <a:latin typeface="Times New Roman" panose="02020603050405020304" pitchFamily="18" charset="0"/>
                <a:cs typeface="Times New Roman" panose="02020603050405020304" pitchFamily="18" charset="0"/>
              </a:rPr>
              <a:t>року</a:t>
            </a:r>
            <a:endParaRPr lang="uk-UA" dirty="0">
              <a:latin typeface="Times New Roman" panose="02020603050405020304" pitchFamily="18" charset="0"/>
              <a:cs typeface="Times New Roman" panose="02020603050405020304" pitchFamily="18" charset="0"/>
            </a:endParaRPr>
          </a:p>
          <a:p>
            <a:pPr marL="12700" marR="5080" algn="just">
              <a:lnSpc>
                <a:spcPct val="100000"/>
              </a:lnSpc>
              <a:spcBef>
                <a:spcPts val="10"/>
              </a:spcBef>
            </a:pPr>
            <a:r>
              <a:rPr lang="uk-UA" spc="-5" dirty="0">
                <a:latin typeface="Times New Roman" panose="02020603050405020304" pitchFamily="18" charset="0"/>
                <a:cs typeface="Times New Roman" panose="02020603050405020304" pitchFamily="18" charset="0"/>
              </a:rPr>
              <a:t>надсилається </a:t>
            </a:r>
            <a:r>
              <a:rPr lang="uk-UA" spc="-20" dirty="0">
                <a:latin typeface="Times New Roman" panose="02020603050405020304" pitchFamily="18" charset="0"/>
                <a:cs typeface="Times New Roman" panose="02020603050405020304" pitchFamily="18" charset="0"/>
              </a:rPr>
              <a:t>податкове </a:t>
            </a:r>
            <a:r>
              <a:rPr lang="uk-UA" spc="-305" dirty="0">
                <a:latin typeface="Times New Roman" panose="02020603050405020304" pitchFamily="18" charset="0"/>
                <a:cs typeface="Times New Roman" panose="02020603050405020304" pitchFamily="18" charset="0"/>
              </a:rPr>
              <a:t> </a:t>
            </a:r>
            <a:r>
              <a:rPr lang="uk-UA" spc="-5" dirty="0">
                <a:latin typeface="Times New Roman" panose="02020603050405020304" pitchFamily="18" charset="0"/>
                <a:cs typeface="Times New Roman" panose="02020603050405020304" pitchFamily="18" charset="0"/>
              </a:rPr>
              <a:t>повідомлення</a:t>
            </a:r>
            <a:endParaRPr lang="uk-UA" dirty="0">
              <a:latin typeface="Times New Roman" panose="02020603050405020304" pitchFamily="18" charset="0"/>
              <a:cs typeface="Times New Roman" panose="02020603050405020304" pitchFamily="18" charset="0"/>
            </a:endParaRPr>
          </a:p>
          <a:p>
            <a:pPr algn="ctr"/>
            <a:endParaRPr lang="aa-ET" dirty="0"/>
          </a:p>
        </p:txBody>
      </p:sp>
      <p:sp>
        <p:nvSpPr>
          <p:cNvPr id="73" name="Прямокутник: округлені кути 72">
            <a:extLst>
              <a:ext uri="{FF2B5EF4-FFF2-40B4-BE49-F238E27FC236}">
                <a16:creationId xmlns:a16="http://schemas.microsoft.com/office/drawing/2014/main" id="{9C26C635-5FFA-4690-9879-C2272F06697E}"/>
              </a:ext>
            </a:extLst>
          </p:cNvPr>
          <p:cNvSpPr/>
          <p:nvPr/>
        </p:nvSpPr>
        <p:spPr>
          <a:xfrm>
            <a:off x="3155340" y="3892759"/>
            <a:ext cx="3258185" cy="209896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12700" marR="5080" algn="just">
              <a:lnSpc>
                <a:spcPct val="100000"/>
              </a:lnSpc>
              <a:spcBef>
                <a:spcPts val="105"/>
              </a:spcBef>
            </a:pPr>
            <a:r>
              <a:rPr lang="uk-UA" sz="1600" b="1" spc="-5" dirty="0">
                <a:latin typeface="Times New Roman" panose="02020603050405020304" pitchFamily="18" charset="0"/>
                <a:cs typeface="Times New Roman" panose="02020603050405020304" pitchFamily="18" charset="0"/>
              </a:rPr>
              <a:t>самостійно</a:t>
            </a:r>
            <a:r>
              <a:rPr lang="uk-UA" sz="1600" b="1" spc="-70" dirty="0">
                <a:latin typeface="Times New Roman" panose="02020603050405020304" pitchFamily="18" charset="0"/>
                <a:cs typeface="Times New Roman" panose="02020603050405020304" pitchFamily="18" charset="0"/>
              </a:rPr>
              <a:t> </a:t>
            </a:r>
            <a:r>
              <a:rPr lang="uk-UA" sz="1600" spc="-10" dirty="0">
                <a:latin typeface="Times New Roman" panose="02020603050405020304" pitchFamily="18" charset="0"/>
                <a:cs typeface="Times New Roman" panose="02020603050405020304" pitchFamily="18" charset="0"/>
              </a:rPr>
              <a:t>обчислюють </a:t>
            </a:r>
            <a:r>
              <a:rPr lang="uk-UA" sz="1600" spc="-300" dirty="0">
                <a:latin typeface="Times New Roman" panose="02020603050405020304" pitchFamily="18" charset="0"/>
                <a:cs typeface="Times New Roman" panose="02020603050405020304" pitchFamily="18" charset="0"/>
              </a:rPr>
              <a:t> </a:t>
            </a:r>
            <a:r>
              <a:rPr lang="uk-UA" sz="1600" spc="-15" dirty="0">
                <a:latin typeface="Times New Roman" panose="02020603050405020304" pitchFamily="18" charset="0"/>
                <a:cs typeface="Times New Roman" panose="02020603050405020304" pitchFamily="18" charset="0"/>
              </a:rPr>
              <a:t>суму</a:t>
            </a:r>
            <a:r>
              <a:rPr lang="uk-UA" sz="1600" spc="15" dirty="0">
                <a:latin typeface="Times New Roman" panose="02020603050405020304" pitchFamily="18" charset="0"/>
                <a:cs typeface="Times New Roman" panose="02020603050405020304" pitchFamily="18" charset="0"/>
              </a:rPr>
              <a:t> </a:t>
            </a:r>
            <a:r>
              <a:rPr lang="uk-UA" sz="1600" spc="-20" dirty="0">
                <a:latin typeface="Times New Roman" panose="02020603050405020304" pitchFamily="18" charset="0"/>
                <a:cs typeface="Times New Roman" panose="02020603050405020304" pitchFamily="18" charset="0"/>
              </a:rPr>
              <a:t>податку</a:t>
            </a:r>
            <a:r>
              <a:rPr lang="uk-UA" sz="1600" spc="-15" dirty="0">
                <a:latin typeface="Times New Roman" panose="02020603050405020304" pitchFamily="18" charset="0"/>
                <a:cs typeface="Times New Roman" panose="02020603050405020304" pitchFamily="18" charset="0"/>
              </a:rPr>
              <a:t> </a:t>
            </a:r>
            <a:r>
              <a:rPr lang="uk-UA" sz="1600" spc="-10" dirty="0">
                <a:latin typeface="Times New Roman" panose="02020603050405020304" pitchFamily="18" charset="0"/>
                <a:cs typeface="Times New Roman" panose="02020603050405020304" pitchFamily="18" charset="0"/>
              </a:rPr>
              <a:t>станом </a:t>
            </a:r>
            <a:r>
              <a:rPr lang="uk-UA" sz="1600" b="1" dirty="0">
                <a:latin typeface="Times New Roman" panose="02020603050405020304" pitchFamily="18" charset="0"/>
                <a:cs typeface="Times New Roman" panose="02020603050405020304" pitchFamily="18" charset="0"/>
              </a:rPr>
              <a:t>на</a:t>
            </a:r>
            <a:r>
              <a:rPr lang="uk-UA" sz="1600" b="1" spc="-15" dirty="0">
                <a:latin typeface="Times New Roman" panose="02020603050405020304" pitchFamily="18" charset="0"/>
                <a:cs typeface="Times New Roman" panose="02020603050405020304" pitchFamily="18" charset="0"/>
              </a:rPr>
              <a:t> </a:t>
            </a:r>
            <a:r>
              <a:rPr lang="uk-UA" sz="1600" b="1" dirty="0">
                <a:latin typeface="Times New Roman" panose="02020603050405020304" pitchFamily="18" charset="0"/>
                <a:cs typeface="Times New Roman" panose="02020603050405020304" pitchFamily="18" charset="0"/>
              </a:rPr>
              <a:t>1 </a:t>
            </a:r>
            <a:r>
              <a:rPr lang="uk-UA" sz="1600" b="1" spc="5" dirty="0">
                <a:latin typeface="Times New Roman" panose="02020603050405020304" pitchFamily="18" charset="0"/>
                <a:cs typeface="Times New Roman" panose="02020603050405020304" pitchFamily="18" charset="0"/>
              </a:rPr>
              <a:t> </a:t>
            </a:r>
            <a:r>
              <a:rPr lang="uk-UA" sz="1600" b="1" dirty="0">
                <a:latin typeface="Times New Roman" panose="02020603050405020304" pitchFamily="18" charset="0"/>
                <a:cs typeface="Times New Roman" panose="02020603050405020304" pitchFamily="18" charset="0"/>
              </a:rPr>
              <a:t>січня </a:t>
            </a:r>
            <a:r>
              <a:rPr lang="uk-UA" sz="1600" b="1" spc="-5" dirty="0">
                <a:latin typeface="Times New Roman" panose="02020603050405020304" pitchFamily="18" charset="0"/>
                <a:cs typeface="Times New Roman" panose="02020603050405020304" pitchFamily="18" charset="0"/>
              </a:rPr>
              <a:t>звітного року </a:t>
            </a:r>
            <a:r>
              <a:rPr lang="uk-UA" sz="1600" b="1" dirty="0">
                <a:latin typeface="Times New Roman" panose="02020603050405020304" pitchFamily="18" charset="0"/>
                <a:cs typeface="Times New Roman" panose="02020603050405020304" pitchFamily="18" charset="0"/>
              </a:rPr>
              <a:t>і </a:t>
            </a:r>
            <a:r>
              <a:rPr lang="uk-UA" sz="1600" b="1" spc="5" dirty="0">
                <a:latin typeface="Times New Roman" panose="02020603050405020304" pitchFamily="18" charset="0"/>
                <a:cs typeface="Times New Roman" panose="02020603050405020304" pitchFamily="18" charset="0"/>
              </a:rPr>
              <a:t> </a:t>
            </a:r>
            <a:r>
              <a:rPr lang="uk-UA" sz="1600" b="1" dirty="0">
                <a:latin typeface="Times New Roman" panose="02020603050405020304" pitchFamily="18" charset="0"/>
                <a:cs typeface="Times New Roman" panose="02020603050405020304" pitchFamily="18" charset="0"/>
              </a:rPr>
              <a:t>до</a:t>
            </a:r>
            <a:r>
              <a:rPr lang="uk-UA" sz="1600" b="1" spc="-25" dirty="0">
                <a:latin typeface="Times New Roman" panose="02020603050405020304" pitchFamily="18" charset="0"/>
                <a:cs typeface="Times New Roman" panose="02020603050405020304" pitchFamily="18" charset="0"/>
              </a:rPr>
              <a:t> </a:t>
            </a:r>
            <a:r>
              <a:rPr lang="uk-UA" sz="1600" b="1" spc="-5" dirty="0">
                <a:latin typeface="Times New Roman" panose="02020603050405020304" pitchFamily="18" charset="0"/>
                <a:cs typeface="Times New Roman" panose="02020603050405020304" pitchFamily="18" charset="0"/>
              </a:rPr>
              <a:t>20</a:t>
            </a:r>
            <a:r>
              <a:rPr lang="uk-UA" sz="1600" b="1" spc="-15" dirty="0">
                <a:latin typeface="Times New Roman" panose="02020603050405020304" pitchFamily="18" charset="0"/>
                <a:cs typeface="Times New Roman" panose="02020603050405020304" pitchFamily="18" charset="0"/>
              </a:rPr>
              <a:t> </a:t>
            </a:r>
            <a:r>
              <a:rPr lang="uk-UA" sz="1600" b="1" spc="-20" dirty="0">
                <a:latin typeface="Times New Roman" panose="02020603050405020304" pitchFamily="18" charset="0"/>
                <a:cs typeface="Times New Roman" panose="02020603050405020304" pitchFamily="18" charset="0"/>
              </a:rPr>
              <a:t>лютого</a:t>
            </a:r>
            <a:r>
              <a:rPr lang="uk-UA" sz="1600" b="1" dirty="0">
                <a:latin typeface="Times New Roman" panose="02020603050405020304" pitchFamily="18" charset="0"/>
                <a:cs typeface="Times New Roman" panose="02020603050405020304" pitchFamily="18" charset="0"/>
              </a:rPr>
              <a:t> </a:t>
            </a:r>
            <a:r>
              <a:rPr lang="uk-UA" sz="1600" spc="-15" dirty="0">
                <a:latin typeface="Times New Roman" panose="02020603050405020304" pitchFamily="18" charset="0"/>
                <a:cs typeface="Times New Roman" panose="02020603050405020304" pitchFamily="18" charset="0"/>
              </a:rPr>
              <a:t>цього</a:t>
            </a:r>
            <a:r>
              <a:rPr lang="uk-UA" sz="1600" spc="5" dirty="0">
                <a:latin typeface="Times New Roman" panose="02020603050405020304" pitchFamily="18" charset="0"/>
                <a:cs typeface="Times New Roman" panose="02020603050405020304" pitchFamily="18" charset="0"/>
              </a:rPr>
              <a:t> </a:t>
            </a:r>
            <a:r>
              <a:rPr lang="uk-UA" sz="1600" spc="-50" dirty="0">
                <a:latin typeface="Times New Roman" panose="02020603050405020304" pitchFamily="18" charset="0"/>
                <a:cs typeface="Times New Roman" panose="02020603050405020304" pitchFamily="18" charset="0"/>
              </a:rPr>
              <a:t>ж </a:t>
            </a:r>
            <a:r>
              <a:rPr lang="uk-UA" sz="1600" spc="-45" dirty="0">
                <a:latin typeface="Times New Roman" panose="02020603050405020304" pitchFamily="18" charset="0"/>
                <a:cs typeface="Times New Roman" panose="02020603050405020304" pitchFamily="18" charset="0"/>
              </a:rPr>
              <a:t> </a:t>
            </a:r>
            <a:r>
              <a:rPr lang="uk-UA" sz="1600" spc="-20" dirty="0">
                <a:latin typeface="Times New Roman" panose="02020603050405020304" pitchFamily="18" charset="0"/>
                <a:cs typeface="Times New Roman" panose="02020603050405020304" pitchFamily="18" charset="0"/>
              </a:rPr>
              <a:t>року</a:t>
            </a:r>
            <a:r>
              <a:rPr lang="uk-UA" sz="1600" spc="-10" dirty="0">
                <a:latin typeface="Times New Roman" panose="02020603050405020304" pitchFamily="18" charset="0"/>
                <a:cs typeface="Times New Roman" panose="02020603050405020304" pitchFamily="18" charset="0"/>
              </a:rPr>
              <a:t> </a:t>
            </a:r>
            <a:r>
              <a:rPr lang="uk-UA" sz="1600" spc="-15" dirty="0">
                <a:latin typeface="Times New Roman" panose="02020603050405020304" pitchFamily="18" charset="0"/>
                <a:cs typeface="Times New Roman" panose="02020603050405020304" pitchFamily="18" charset="0"/>
              </a:rPr>
              <a:t>подають</a:t>
            </a:r>
            <a:r>
              <a:rPr lang="uk-UA" sz="1600" b="1" spc="-15" dirty="0">
                <a:latin typeface="Times New Roman" panose="02020603050405020304" pitchFamily="18" charset="0"/>
                <a:cs typeface="Times New Roman" panose="02020603050405020304" pitchFamily="18" charset="0"/>
              </a:rPr>
              <a:t> </a:t>
            </a:r>
            <a:r>
              <a:rPr lang="uk-UA" sz="1600" b="1" spc="-10" dirty="0">
                <a:latin typeface="Times New Roman" panose="02020603050405020304" pitchFamily="18" charset="0"/>
                <a:cs typeface="Times New Roman" panose="02020603050405020304" pitchFamily="18" charset="0"/>
              </a:rPr>
              <a:t> </a:t>
            </a:r>
            <a:r>
              <a:rPr lang="uk-UA" sz="1600" spc="-15" dirty="0">
                <a:latin typeface="Times New Roman" panose="02020603050405020304" pitchFamily="18" charset="0"/>
                <a:cs typeface="Times New Roman" panose="02020603050405020304" pitchFamily="18" charset="0"/>
              </a:rPr>
              <a:t>контролюючому</a:t>
            </a:r>
            <a:r>
              <a:rPr lang="uk-UA" sz="1600" spc="-20" dirty="0">
                <a:latin typeface="Times New Roman" panose="02020603050405020304" pitchFamily="18" charset="0"/>
                <a:cs typeface="Times New Roman" panose="02020603050405020304" pitchFamily="18" charset="0"/>
              </a:rPr>
              <a:t> </a:t>
            </a:r>
            <a:r>
              <a:rPr lang="uk-UA" sz="1600" spc="-15" dirty="0">
                <a:latin typeface="Times New Roman" panose="02020603050405020304" pitchFamily="18" charset="0"/>
                <a:cs typeface="Times New Roman" panose="02020603050405020304" pitchFamily="18" charset="0"/>
              </a:rPr>
              <a:t>органу</a:t>
            </a:r>
            <a:r>
              <a:rPr lang="uk-UA" sz="1600" spc="-10" dirty="0">
                <a:latin typeface="Times New Roman" panose="02020603050405020304" pitchFamily="18" charset="0"/>
                <a:cs typeface="Times New Roman" panose="02020603050405020304" pitchFamily="18" charset="0"/>
              </a:rPr>
              <a:t> </a:t>
            </a:r>
            <a:r>
              <a:rPr lang="uk-UA" sz="1600" spc="-30" dirty="0">
                <a:latin typeface="Times New Roman" panose="02020603050405020304" pitchFamily="18" charset="0"/>
                <a:cs typeface="Times New Roman" panose="02020603050405020304" pitchFamily="18" charset="0"/>
              </a:rPr>
              <a:t>за </a:t>
            </a:r>
            <a:r>
              <a:rPr lang="uk-UA" sz="1600" spc="-25" dirty="0">
                <a:latin typeface="Times New Roman" panose="02020603050405020304" pitchFamily="18" charset="0"/>
                <a:cs typeface="Times New Roman" panose="02020603050405020304" pitchFamily="18" charset="0"/>
              </a:rPr>
              <a:t> </a:t>
            </a:r>
            <a:r>
              <a:rPr lang="uk-UA" sz="1600" spc="-15" dirty="0">
                <a:latin typeface="Times New Roman" panose="02020603050405020304" pitchFamily="18" charset="0"/>
                <a:cs typeface="Times New Roman" panose="02020603050405020304" pitchFamily="18" charset="0"/>
              </a:rPr>
              <a:t>місцем </a:t>
            </a:r>
            <a:r>
              <a:rPr lang="uk-UA" sz="1600" dirty="0">
                <a:latin typeface="Times New Roman" panose="02020603050405020304" pitchFamily="18" charset="0"/>
                <a:cs typeface="Times New Roman" panose="02020603050405020304" pitchFamily="18" charset="0"/>
              </a:rPr>
              <a:t>реєстрації </a:t>
            </a:r>
            <a:r>
              <a:rPr lang="uk-UA" sz="1600" spc="-15" dirty="0">
                <a:latin typeface="Times New Roman" panose="02020603050405020304" pitchFamily="18" charset="0"/>
                <a:cs typeface="Times New Roman" panose="02020603050405020304" pitchFamily="18" charset="0"/>
              </a:rPr>
              <a:t>об’єкта </a:t>
            </a:r>
            <a:r>
              <a:rPr lang="uk-UA" sz="1600" spc="-10" dirty="0">
                <a:latin typeface="Times New Roman" panose="02020603050405020304" pitchFamily="18" charset="0"/>
                <a:cs typeface="Times New Roman" panose="02020603050405020304" pitchFamily="18" charset="0"/>
              </a:rPr>
              <a:t> </a:t>
            </a:r>
            <a:r>
              <a:rPr lang="uk-UA" sz="1600" spc="-15" dirty="0">
                <a:latin typeface="Times New Roman" panose="02020603050405020304" pitchFamily="18" charset="0"/>
                <a:cs typeface="Times New Roman" panose="02020603050405020304" pitchFamily="18" charset="0"/>
              </a:rPr>
              <a:t>оподаткування</a:t>
            </a:r>
            <a:r>
              <a:rPr lang="uk-UA" sz="1600" dirty="0">
                <a:latin typeface="Times New Roman" panose="02020603050405020304" pitchFamily="18" charset="0"/>
                <a:cs typeface="Times New Roman" panose="02020603050405020304" pitchFamily="18" charset="0"/>
              </a:rPr>
              <a:t> </a:t>
            </a:r>
            <a:r>
              <a:rPr lang="uk-UA" sz="1600" spc="-5" dirty="0">
                <a:latin typeface="Times New Roman" panose="02020603050405020304" pitchFamily="18" charset="0"/>
                <a:cs typeface="Times New Roman" panose="02020603050405020304" pitchFamily="18" charset="0"/>
              </a:rPr>
              <a:t>декларацію</a:t>
            </a:r>
            <a:endParaRPr lang="uk-UA" sz="1600" dirty="0">
              <a:latin typeface="Times New Roman" panose="02020603050405020304" pitchFamily="18" charset="0"/>
              <a:cs typeface="Times New Roman" panose="02020603050405020304" pitchFamily="18" charset="0"/>
            </a:endParaRPr>
          </a:p>
          <a:p>
            <a:pPr algn="ctr"/>
            <a:endParaRPr lang="aa-ET" dirty="0"/>
          </a:p>
        </p:txBody>
      </p:sp>
      <p:sp>
        <p:nvSpPr>
          <p:cNvPr id="75" name="Прямокутник: округлені кути 74">
            <a:extLst>
              <a:ext uri="{FF2B5EF4-FFF2-40B4-BE49-F238E27FC236}">
                <a16:creationId xmlns:a16="http://schemas.microsoft.com/office/drawing/2014/main" id="{F2BADA80-BF9E-42DD-8E5A-641425DE7A49}"/>
              </a:ext>
            </a:extLst>
          </p:cNvPr>
          <p:cNvSpPr/>
          <p:nvPr/>
        </p:nvSpPr>
        <p:spPr>
          <a:xfrm>
            <a:off x="6690000" y="4052450"/>
            <a:ext cx="2105891" cy="171103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endParaRPr lang="ru-RU" u="sng" spc="5" dirty="0">
              <a:uFill>
                <a:solidFill>
                  <a:srgbClr val="000000"/>
                </a:solidFill>
              </a:uFill>
              <a:latin typeface="Calibri Light"/>
              <a:cs typeface="Calibri Light"/>
            </a:endParaRPr>
          </a:p>
          <a:p>
            <a:pPr algn="just"/>
            <a:r>
              <a:rPr lang="uk-UA" sz="1600" u="sng" spc="5" dirty="0">
                <a:uFill>
                  <a:solidFill>
                    <a:srgbClr val="000000"/>
                  </a:solidFill>
                </a:uFill>
                <a:latin typeface="Times New Roman" panose="02020603050405020304" pitchFamily="18" charset="0"/>
                <a:cs typeface="Times New Roman" panose="02020603050405020304" pitchFamily="18" charset="0"/>
              </a:rPr>
              <a:t>Фізичні особи </a:t>
            </a:r>
            <a:r>
              <a:rPr lang="uk-UA" sz="1600" i="1" dirty="0">
                <a:latin typeface="Times New Roman" panose="02020603050405020304" pitchFamily="18" charset="0"/>
                <a:cs typeface="Times New Roman" panose="02020603050405020304" pitchFamily="18" charset="0"/>
              </a:rPr>
              <a:t>п</a:t>
            </a:r>
            <a:r>
              <a:rPr lang="uk-UA" sz="1600" i="1" spc="5" dirty="0">
                <a:latin typeface="Times New Roman" panose="02020603050405020304" pitchFamily="18" charset="0"/>
                <a:cs typeface="Times New Roman" panose="02020603050405020304" pitchFamily="18" charset="0"/>
              </a:rPr>
              <a:t>р</a:t>
            </a:r>
            <a:r>
              <a:rPr lang="uk-UA" sz="1600" i="1" spc="-10" dirty="0">
                <a:latin typeface="Times New Roman" panose="02020603050405020304" pitchFamily="18" charset="0"/>
                <a:cs typeface="Times New Roman" panose="02020603050405020304" pitchFamily="18" charset="0"/>
              </a:rPr>
              <a:t>о</a:t>
            </a:r>
            <a:r>
              <a:rPr lang="uk-UA" sz="1600" i="1" spc="-5" dirty="0">
                <a:latin typeface="Times New Roman" panose="02020603050405020304" pitchFamily="18" charset="0"/>
                <a:cs typeface="Times New Roman" panose="02020603050405020304" pitchFamily="18" charset="0"/>
              </a:rPr>
              <a:t>т</a:t>
            </a:r>
            <a:r>
              <a:rPr lang="uk-UA" sz="1600" i="1" spc="-15" dirty="0">
                <a:latin typeface="Times New Roman" panose="02020603050405020304" pitchFamily="18" charset="0"/>
                <a:cs typeface="Times New Roman" panose="02020603050405020304" pitchFamily="18" charset="0"/>
              </a:rPr>
              <a:t>я</a:t>
            </a:r>
            <a:r>
              <a:rPr lang="uk-UA" sz="1600" i="1" spc="-10" dirty="0">
                <a:latin typeface="Times New Roman" panose="02020603050405020304" pitchFamily="18" charset="0"/>
                <a:cs typeface="Times New Roman" panose="02020603050405020304" pitchFamily="18" charset="0"/>
              </a:rPr>
              <a:t>го</a:t>
            </a:r>
            <a:r>
              <a:rPr lang="uk-UA" sz="1600" i="1" dirty="0">
                <a:latin typeface="Times New Roman" panose="02020603050405020304" pitchFamily="18" charset="0"/>
                <a:cs typeface="Times New Roman" panose="02020603050405020304" pitchFamily="18" charset="0"/>
              </a:rPr>
              <a:t>м</a:t>
            </a:r>
            <a:r>
              <a:rPr lang="uk-UA" sz="1600" i="1" spc="-65" dirty="0">
                <a:latin typeface="Times New Roman" panose="02020603050405020304" pitchFamily="18" charset="0"/>
                <a:cs typeface="Times New Roman" panose="02020603050405020304" pitchFamily="18" charset="0"/>
              </a:rPr>
              <a:t> </a:t>
            </a:r>
            <a:r>
              <a:rPr lang="uk-UA" sz="1600" i="1" dirty="0">
                <a:latin typeface="Times New Roman" panose="02020603050405020304" pitchFamily="18" charset="0"/>
                <a:cs typeface="Times New Roman" panose="02020603050405020304" pitchFamily="18" charset="0"/>
              </a:rPr>
              <a:t>60</a:t>
            </a:r>
            <a:r>
              <a:rPr lang="uk-UA" sz="1600" i="1" spc="-35" dirty="0">
                <a:latin typeface="Times New Roman" panose="02020603050405020304" pitchFamily="18" charset="0"/>
                <a:cs typeface="Times New Roman" panose="02020603050405020304" pitchFamily="18" charset="0"/>
              </a:rPr>
              <a:t> </a:t>
            </a:r>
            <a:r>
              <a:rPr lang="uk-UA" sz="1600" i="1" spc="10" dirty="0">
                <a:latin typeface="Times New Roman" panose="02020603050405020304" pitchFamily="18" charset="0"/>
                <a:cs typeface="Times New Roman" panose="02020603050405020304" pitchFamily="18" charset="0"/>
              </a:rPr>
              <a:t>д</a:t>
            </a:r>
            <a:r>
              <a:rPr lang="uk-UA" sz="1600" i="1" dirty="0">
                <a:latin typeface="Times New Roman" panose="02020603050405020304" pitchFamily="18" charset="0"/>
                <a:cs typeface="Times New Roman" panose="02020603050405020304" pitchFamily="18" charset="0"/>
              </a:rPr>
              <a:t>нів</a:t>
            </a:r>
            <a:r>
              <a:rPr lang="uk-UA" sz="1600" i="1" spc="-60" dirty="0">
                <a:latin typeface="Times New Roman" panose="02020603050405020304" pitchFamily="18" charset="0"/>
                <a:cs typeface="Times New Roman" panose="02020603050405020304" pitchFamily="18" charset="0"/>
              </a:rPr>
              <a:t> </a:t>
            </a:r>
            <a:r>
              <a:rPr lang="uk-UA" sz="1600" dirty="0">
                <a:latin typeface="Times New Roman" panose="02020603050405020304" pitchFamily="18" charset="0"/>
                <a:cs typeface="Times New Roman" panose="02020603050405020304" pitchFamily="18" charset="0"/>
              </a:rPr>
              <a:t>з</a:t>
            </a:r>
            <a:r>
              <a:rPr lang="uk-UA" sz="1600" spc="-10" dirty="0">
                <a:latin typeface="Times New Roman" panose="02020603050405020304" pitchFamily="18" charset="0"/>
                <a:cs typeface="Times New Roman" panose="02020603050405020304" pitchFamily="18" charset="0"/>
              </a:rPr>
              <a:t> </a:t>
            </a:r>
            <a:r>
              <a:rPr lang="uk-UA" sz="1600" dirty="0">
                <a:latin typeface="Times New Roman" panose="02020603050405020304" pitchFamily="18" charset="0"/>
                <a:cs typeface="Times New Roman" panose="02020603050405020304" pitchFamily="18" charset="0"/>
              </a:rPr>
              <a:t>дня</a:t>
            </a:r>
            <a:r>
              <a:rPr lang="uk-UA" sz="1600" spc="-10" dirty="0">
                <a:latin typeface="Times New Roman" panose="02020603050405020304" pitchFamily="18" charset="0"/>
                <a:cs typeface="Times New Roman" panose="02020603050405020304" pitchFamily="18" charset="0"/>
              </a:rPr>
              <a:t> </a:t>
            </a:r>
            <a:r>
              <a:rPr lang="uk-UA" sz="1600" dirty="0">
                <a:latin typeface="Times New Roman" panose="02020603050405020304" pitchFamily="18" charset="0"/>
                <a:cs typeface="Times New Roman" panose="02020603050405020304" pitchFamily="18" charset="0"/>
              </a:rPr>
              <a:t>вруч</a:t>
            </a:r>
            <a:r>
              <a:rPr lang="uk-UA" sz="1600" spc="-5" dirty="0">
                <a:latin typeface="Times New Roman" panose="02020603050405020304" pitchFamily="18" charset="0"/>
                <a:cs typeface="Times New Roman" panose="02020603050405020304" pitchFamily="18" charset="0"/>
              </a:rPr>
              <a:t>е</a:t>
            </a:r>
            <a:r>
              <a:rPr lang="uk-UA" sz="1600" dirty="0">
                <a:latin typeface="Times New Roman" panose="02020603050405020304" pitchFamily="18" charset="0"/>
                <a:cs typeface="Times New Roman" panose="02020603050405020304" pitchFamily="18" charset="0"/>
              </a:rPr>
              <a:t>ння</a:t>
            </a:r>
            <a:r>
              <a:rPr lang="uk-UA" sz="1600" spc="5" dirty="0">
                <a:latin typeface="Times New Roman" panose="02020603050405020304" pitchFamily="18" charset="0"/>
                <a:cs typeface="Times New Roman" panose="02020603050405020304" pitchFamily="18" charset="0"/>
              </a:rPr>
              <a:t> </a:t>
            </a:r>
            <a:r>
              <a:rPr lang="uk-UA" sz="1600" spc="-5" dirty="0">
                <a:latin typeface="Times New Roman" panose="02020603050405020304" pitchFamily="18" charset="0"/>
                <a:cs typeface="Times New Roman" panose="02020603050405020304" pitchFamily="18" charset="0"/>
              </a:rPr>
              <a:t>по</a:t>
            </a:r>
            <a:r>
              <a:rPr lang="uk-UA" sz="1600" dirty="0">
                <a:latin typeface="Times New Roman" panose="02020603050405020304" pitchFamily="18" charset="0"/>
                <a:cs typeface="Times New Roman" panose="02020603050405020304" pitchFamily="18" charset="0"/>
              </a:rPr>
              <a:t>датк</a:t>
            </a:r>
            <a:r>
              <a:rPr lang="uk-UA" sz="1600" spc="-5" dirty="0">
                <a:latin typeface="Times New Roman" panose="02020603050405020304" pitchFamily="18" charset="0"/>
                <a:cs typeface="Times New Roman" panose="02020603050405020304" pitchFamily="18" charset="0"/>
              </a:rPr>
              <a:t>ового  повідомлення-</a:t>
            </a:r>
            <a:r>
              <a:rPr lang="uk-UA" sz="1600" spc="-20" dirty="0">
                <a:latin typeface="Times New Roman" panose="02020603050405020304" pitchFamily="18" charset="0"/>
                <a:cs typeface="Times New Roman" panose="02020603050405020304" pitchFamily="18" charset="0"/>
              </a:rPr>
              <a:t> </a:t>
            </a:r>
            <a:r>
              <a:rPr lang="uk-UA" sz="1600" spc="-5" dirty="0">
                <a:latin typeface="Times New Roman" panose="02020603050405020304" pitchFamily="18" charset="0"/>
                <a:cs typeface="Times New Roman" panose="02020603050405020304" pitchFamily="18" charset="0"/>
              </a:rPr>
              <a:t>рішення</a:t>
            </a:r>
            <a:endParaRPr lang="uk-UA" sz="1600" dirty="0">
              <a:latin typeface="Times New Roman" panose="02020603050405020304" pitchFamily="18" charset="0"/>
              <a:cs typeface="Times New Roman" panose="02020603050405020304" pitchFamily="18" charset="0"/>
            </a:endParaRPr>
          </a:p>
          <a:p>
            <a:pPr algn="ctr"/>
            <a:endParaRPr lang="aa-ET" dirty="0"/>
          </a:p>
        </p:txBody>
      </p:sp>
      <p:sp>
        <p:nvSpPr>
          <p:cNvPr id="76" name="Прямокутник: округлені кути 75">
            <a:extLst>
              <a:ext uri="{FF2B5EF4-FFF2-40B4-BE49-F238E27FC236}">
                <a16:creationId xmlns:a16="http://schemas.microsoft.com/office/drawing/2014/main" id="{981765AF-7F33-41D2-BA37-4B7B9906A399}"/>
              </a:ext>
            </a:extLst>
          </p:cNvPr>
          <p:cNvSpPr/>
          <p:nvPr/>
        </p:nvSpPr>
        <p:spPr>
          <a:xfrm>
            <a:off x="8921795" y="4052450"/>
            <a:ext cx="3077627" cy="209896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12700" marR="5080" algn="just">
              <a:lnSpc>
                <a:spcPct val="100000"/>
              </a:lnSpc>
              <a:spcBef>
                <a:spcPts val="100"/>
              </a:spcBef>
            </a:pPr>
            <a:r>
              <a:rPr lang="uk-UA" sz="1600" b="1" u="sng" spc="-5" dirty="0">
                <a:uFill>
                  <a:solidFill>
                    <a:srgbClr val="000000"/>
                  </a:solidFill>
                </a:uFill>
                <a:latin typeface="Times New Roman" panose="02020603050405020304" pitchFamily="18" charset="0"/>
                <a:cs typeface="Times New Roman" panose="02020603050405020304" pitchFamily="18" charset="0"/>
              </a:rPr>
              <a:t>Юридичні особи :</a:t>
            </a:r>
          </a:p>
          <a:p>
            <a:pPr marL="12700" marR="5080" algn="just">
              <a:lnSpc>
                <a:spcPct val="100000"/>
              </a:lnSpc>
              <a:spcBef>
                <a:spcPts val="100"/>
              </a:spcBef>
            </a:pPr>
            <a:r>
              <a:rPr lang="uk-UA" sz="1600" b="1" spc="-10" dirty="0">
                <a:latin typeface="Times New Roman" panose="02020603050405020304" pitchFamily="18" charset="0"/>
                <a:cs typeface="Times New Roman" panose="02020603050405020304" pitchFamily="18" charset="0"/>
              </a:rPr>
              <a:t> </a:t>
            </a:r>
            <a:r>
              <a:rPr lang="uk-UA" sz="1600" spc="-5" dirty="0">
                <a:latin typeface="Times New Roman" panose="02020603050405020304" pitchFamily="18" charset="0"/>
                <a:cs typeface="Times New Roman" panose="02020603050405020304" pitchFamily="18" charset="0"/>
              </a:rPr>
              <a:t>авансовими</a:t>
            </a:r>
            <a:r>
              <a:rPr lang="uk-UA" sz="1600" spc="10" dirty="0">
                <a:latin typeface="Times New Roman" panose="02020603050405020304" pitchFamily="18" charset="0"/>
                <a:cs typeface="Times New Roman" panose="02020603050405020304" pitchFamily="18" charset="0"/>
              </a:rPr>
              <a:t> </a:t>
            </a:r>
            <a:r>
              <a:rPr lang="uk-UA" sz="1600" spc="-5" dirty="0">
                <a:latin typeface="Times New Roman" panose="02020603050405020304" pitchFamily="18" charset="0"/>
                <a:cs typeface="Times New Roman" panose="02020603050405020304" pitchFamily="18" charset="0"/>
              </a:rPr>
              <a:t>внесками</a:t>
            </a:r>
            <a:r>
              <a:rPr lang="uk-UA" sz="1600" spc="10" dirty="0">
                <a:latin typeface="Times New Roman" panose="02020603050405020304" pitchFamily="18" charset="0"/>
                <a:cs typeface="Times New Roman" panose="02020603050405020304" pitchFamily="18" charset="0"/>
              </a:rPr>
              <a:t> </a:t>
            </a:r>
            <a:r>
              <a:rPr lang="uk-UA" sz="1600" spc="-5" dirty="0">
                <a:latin typeface="Times New Roman" panose="02020603050405020304" pitchFamily="18" charset="0"/>
                <a:cs typeface="Times New Roman" panose="02020603050405020304" pitchFamily="18" charset="0"/>
              </a:rPr>
              <a:t>щокварталу</a:t>
            </a:r>
            <a:r>
              <a:rPr lang="uk-UA" sz="1600" spc="-10" dirty="0">
                <a:latin typeface="Times New Roman" panose="02020603050405020304" pitchFamily="18" charset="0"/>
                <a:cs typeface="Times New Roman" panose="02020603050405020304" pitchFamily="18" charset="0"/>
              </a:rPr>
              <a:t> </a:t>
            </a:r>
            <a:r>
              <a:rPr lang="uk-UA" sz="1600" b="1" i="1" dirty="0">
                <a:latin typeface="Times New Roman" panose="02020603050405020304" pitchFamily="18" charset="0"/>
                <a:cs typeface="Times New Roman" panose="02020603050405020304" pitchFamily="18" charset="0"/>
              </a:rPr>
              <a:t>до</a:t>
            </a:r>
            <a:r>
              <a:rPr lang="uk-UA" sz="1600" b="1" i="1" spc="-10" dirty="0">
                <a:latin typeface="Times New Roman" panose="02020603050405020304" pitchFamily="18" charset="0"/>
                <a:cs typeface="Times New Roman" panose="02020603050405020304" pitchFamily="18" charset="0"/>
              </a:rPr>
              <a:t> </a:t>
            </a:r>
            <a:r>
              <a:rPr lang="uk-UA" sz="1600" b="1" i="1" dirty="0">
                <a:latin typeface="Times New Roman" panose="02020603050405020304" pitchFamily="18" charset="0"/>
                <a:cs typeface="Times New Roman" panose="02020603050405020304" pitchFamily="18" charset="0"/>
              </a:rPr>
              <a:t>30 </a:t>
            </a:r>
            <a:r>
              <a:rPr lang="uk-UA" sz="1600" b="1" i="1" spc="-254" dirty="0">
                <a:latin typeface="Times New Roman" panose="02020603050405020304" pitchFamily="18" charset="0"/>
                <a:cs typeface="Times New Roman" panose="02020603050405020304" pitchFamily="18" charset="0"/>
              </a:rPr>
              <a:t> </a:t>
            </a:r>
            <a:r>
              <a:rPr lang="uk-UA" sz="1600" b="1" i="1" spc="-5" dirty="0">
                <a:latin typeface="Times New Roman" panose="02020603050405020304" pitchFamily="18" charset="0"/>
                <a:cs typeface="Times New Roman" panose="02020603050405020304" pitchFamily="18" charset="0"/>
              </a:rPr>
              <a:t>числа</a:t>
            </a:r>
            <a:r>
              <a:rPr lang="uk-UA" sz="1600" b="1" i="1" spc="5" dirty="0">
                <a:latin typeface="Times New Roman" panose="02020603050405020304" pitchFamily="18" charset="0"/>
                <a:cs typeface="Times New Roman" panose="02020603050405020304" pitchFamily="18" charset="0"/>
              </a:rPr>
              <a:t> </a:t>
            </a:r>
            <a:r>
              <a:rPr lang="uk-UA" sz="1600" b="1" i="1" spc="-5" dirty="0">
                <a:latin typeface="Times New Roman" panose="02020603050405020304" pitchFamily="18" charset="0"/>
                <a:cs typeface="Times New Roman" panose="02020603050405020304" pitchFamily="18" charset="0"/>
              </a:rPr>
              <a:t>місяця,</a:t>
            </a:r>
            <a:r>
              <a:rPr lang="uk-UA" sz="1600" b="1" i="1" spc="15" dirty="0">
                <a:latin typeface="Times New Roman" panose="02020603050405020304" pitchFamily="18" charset="0"/>
                <a:cs typeface="Times New Roman" panose="02020603050405020304" pitchFamily="18" charset="0"/>
              </a:rPr>
              <a:t> </a:t>
            </a:r>
            <a:r>
              <a:rPr lang="uk-UA" sz="1600" b="1" i="1" spc="-10" dirty="0">
                <a:latin typeface="Times New Roman" panose="02020603050405020304" pitchFamily="18" charset="0"/>
                <a:cs typeface="Times New Roman" panose="02020603050405020304" pitchFamily="18" charset="0"/>
              </a:rPr>
              <a:t>що</a:t>
            </a:r>
            <a:r>
              <a:rPr lang="uk-UA" sz="1600" b="1" i="1" spc="5" dirty="0">
                <a:latin typeface="Times New Roman" panose="02020603050405020304" pitchFamily="18" charset="0"/>
                <a:cs typeface="Times New Roman" panose="02020603050405020304" pitchFamily="18" charset="0"/>
              </a:rPr>
              <a:t> </a:t>
            </a:r>
            <a:r>
              <a:rPr lang="uk-UA" sz="1600" b="1" i="1" spc="-5" dirty="0">
                <a:latin typeface="Times New Roman" panose="02020603050405020304" pitchFamily="18" charset="0"/>
                <a:cs typeface="Times New Roman" panose="02020603050405020304" pitchFamily="18" charset="0"/>
              </a:rPr>
              <a:t>наступає</a:t>
            </a:r>
            <a:r>
              <a:rPr lang="uk-UA" sz="1600" b="1" i="1" spc="15" dirty="0">
                <a:latin typeface="Times New Roman" panose="02020603050405020304" pitchFamily="18" charset="0"/>
                <a:cs typeface="Times New Roman" panose="02020603050405020304" pitchFamily="18" charset="0"/>
              </a:rPr>
              <a:t> </a:t>
            </a:r>
            <a:r>
              <a:rPr lang="uk-UA" sz="1600" b="1" i="1" dirty="0">
                <a:latin typeface="Times New Roman" panose="02020603050405020304" pitchFamily="18" charset="0"/>
                <a:cs typeface="Times New Roman" panose="02020603050405020304" pitchFamily="18" charset="0"/>
              </a:rPr>
              <a:t>за</a:t>
            </a:r>
            <a:r>
              <a:rPr lang="uk-UA" sz="1600" b="1" i="1" spc="10" dirty="0">
                <a:latin typeface="Times New Roman" panose="02020603050405020304" pitchFamily="18" charset="0"/>
                <a:cs typeface="Times New Roman" panose="02020603050405020304" pitchFamily="18" charset="0"/>
              </a:rPr>
              <a:t> </a:t>
            </a:r>
            <a:r>
              <a:rPr lang="uk-UA" sz="1600" b="1" i="1" spc="-5" dirty="0">
                <a:latin typeface="Times New Roman" panose="02020603050405020304" pitchFamily="18" charset="0"/>
                <a:cs typeface="Times New Roman" panose="02020603050405020304" pitchFamily="18" charset="0"/>
              </a:rPr>
              <a:t>звітним</a:t>
            </a:r>
            <a:r>
              <a:rPr lang="uk-UA" sz="1600" dirty="0">
                <a:latin typeface="Times New Roman" panose="02020603050405020304" pitchFamily="18" charset="0"/>
                <a:cs typeface="Times New Roman" panose="02020603050405020304" pitchFamily="18" charset="0"/>
              </a:rPr>
              <a:t> </a:t>
            </a:r>
            <a:r>
              <a:rPr lang="uk-UA" sz="1600" b="1" i="1" spc="-5" dirty="0">
                <a:latin typeface="Times New Roman" panose="02020603050405020304" pitchFamily="18" charset="0"/>
                <a:cs typeface="Times New Roman" panose="02020603050405020304" pitchFamily="18" charset="0"/>
              </a:rPr>
              <a:t>кварталом, </a:t>
            </a:r>
            <a:r>
              <a:rPr lang="uk-UA" sz="1600" spc="-5" dirty="0">
                <a:latin typeface="Times New Roman" panose="02020603050405020304" pitchFamily="18" charset="0"/>
                <a:cs typeface="Times New Roman" panose="02020603050405020304" pitchFamily="18" charset="0"/>
              </a:rPr>
              <a:t>які відображаються </a:t>
            </a:r>
            <a:r>
              <a:rPr lang="uk-UA" sz="1600" dirty="0">
                <a:latin typeface="Times New Roman" panose="02020603050405020304" pitchFamily="18" charset="0"/>
                <a:cs typeface="Times New Roman" panose="02020603050405020304" pitchFamily="18" charset="0"/>
              </a:rPr>
              <a:t>в </a:t>
            </a:r>
            <a:r>
              <a:rPr lang="uk-UA" sz="1600" spc="-5" dirty="0">
                <a:latin typeface="Times New Roman" panose="02020603050405020304" pitchFamily="18" charset="0"/>
                <a:cs typeface="Times New Roman" panose="02020603050405020304" pitchFamily="18" charset="0"/>
              </a:rPr>
              <a:t>річній </a:t>
            </a:r>
            <a:r>
              <a:rPr lang="uk-UA" sz="1600" spc="-260" dirty="0">
                <a:latin typeface="Times New Roman" panose="02020603050405020304" pitchFamily="18" charset="0"/>
                <a:cs typeface="Times New Roman" panose="02020603050405020304" pitchFamily="18" charset="0"/>
              </a:rPr>
              <a:t> </a:t>
            </a:r>
            <a:r>
              <a:rPr lang="uk-UA" sz="1600" spc="-10" dirty="0">
                <a:latin typeface="Times New Roman" panose="02020603050405020304" pitchFamily="18" charset="0"/>
                <a:cs typeface="Times New Roman" panose="02020603050405020304" pitchFamily="18" charset="0"/>
              </a:rPr>
              <a:t>податковій</a:t>
            </a:r>
            <a:r>
              <a:rPr lang="uk-UA" sz="1600" dirty="0">
                <a:latin typeface="Times New Roman" panose="02020603050405020304" pitchFamily="18" charset="0"/>
                <a:cs typeface="Times New Roman" panose="02020603050405020304" pitchFamily="18" charset="0"/>
              </a:rPr>
              <a:t> </a:t>
            </a:r>
            <a:r>
              <a:rPr lang="uk-UA" sz="1600" spc="-5" dirty="0">
                <a:latin typeface="Times New Roman" panose="02020603050405020304" pitchFamily="18" charset="0"/>
                <a:cs typeface="Times New Roman" panose="02020603050405020304" pitchFamily="18" charset="0"/>
              </a:rPr>
              <a:t>декларації;</a:t>
            </a:r>
            <a:endParaRPr lang="uk-UA" sz="1600" dirty="0">
              <a:latin typeface="Times New Roman" panose="02020603050405020304" pitchFamily="18" charset="0"/>
              <a:cs typeface="Times New Roman" panose="02020603050405020304" pitchFamily="18" charset="0"/>
            </a:endParaRPr>
          </a:p>
          <a:p>
            <a:pPr algn="ctr"/>
            <a:endParaRPr lang="aa-ET" dirty="0"/>
          </a:p>
        </p:txBody>
      </p:sp>
      <p:grpSp>
        <p:nvGrpSpPr>
          <p:cNvPr id="77" name="object 49">
            <a:extLst>
              <a:ext uri="{FF2B5EF4-FFF2-40B4-BE49-F238E27FC236}">
                <a16:creationId xmlns:a16="http://schemas.microsoft.com/office/drawing/2014/main" id="{9D7E0935-7DA2-4422-91B7-56737B6AC748}"/>
              </a:ext>
            </a:extLst>
          </p:cNvPr>
          <p:cNvGrpSpPr/>
          <p:nvPr/>
        </p:nvGrpSpPr>
        <p:grpSpPr>
          <a:xfrm>
            <a:off x="7790628" y="3696339"/>
            <a:ext cx="413384" cy="345187"/>
            <a:chOff x="6751319" y="3697223"/>
            <a:chExt cx="413384" cy="227329"/>
          </a:xfrm>
        </p:grpSpPr>
        <p:sp>
          <p:nvSpPr>
            <p:cNvPr id="78" name="object 50">
              <a:extLst>
                <a:ext uri="{FF2B5EF4-FFF2-40B4-BE49-F238E27FC236}">
                  <a16:creationId xmlns:a16="http://schemas.microsoft.com/office/drawing/2014/main" id="{EA565E68-F206-4399-8400-570A7BEAF629}"/>
                </a:ext>
              </a:extLst>
            </p:cNvPr>
            <p:cNvSpPr/>
            <p:nvPr/>
          </p:nvSpPr>
          <p:spPr>
            <a:xfrm>
              <a:off x="6757415" y="3703319"/>
              <a:ext cx="401320" cy="215265"/>
            </a:xfrm>
            <a:custGeom>
              <a:avLst/>
              <a:gdLst/>
              <a:ahLst/>
              <a:cxnLst/>
              <a:rect l="l" t="t" r="r" b="b"/>
              <a:pathLst>
                <a:path w="401320" h="215264">
                  <a:moveTo>
                    <a:pt x="300608" y="0"/>
                  </a:moveTo>
                  <a:lnTo>
                    <a:pt x="100202" y="0"/>
                  </a:lnTo>
                  <a:lnTo>
                    <a:pt x="100202" y="107441"/>
                  </a:lnTo>
                  <a:lnTo>
                    <a:pt x="0" y="107441"/>
                  </a:lnTo>
                  <a:lnTo>
                    <a:pt x="200405" y="214883"/>
                  </a:lnTo>
                  <a:lnTo>
                    <a:pt x="400811" y="107441"/>
                  </a:lnTo>
                  <a:lnTo>
                    <a:pt x="300608" y="107441"/>
                  </a:lnTo>
                  <a:lnTo>
                    <a:pt x="300608" y="0"/>
                  </a:lnTo>
                  <a:close/>
                </a:path>
              </a:pathLst>
            </a:custGeom>
            <a:solidFill>
              <a:srgbClr val="FFFFFF"/>
            </a:solidFill>
          </p:spPr>
          <p:txBody>
            <a:bodyPr wrap="square" lIns="0" tIns="0" rIns="0" bIns="0" rtlCol="0"/>
            <a:lstStyle/>
            <a:p>
              <a:endParaRPr/>
            </a:p>
          </p:txBody>
        </p:sp>
        <p:sp>
          <p:nvSpPr>
            <p:cNvPr id="79" name="object 51">
              <a:extLst>
                <a:ext uri="{FF2B5EF4-FFF2-40B4-BE49-F238E27FC236}">
                  <a16:creationId xmlns:a16="http://schemas.microsoft.com/office/drawing/2014/main" id="{61C1158C-FC25-4AF2-83C1-C0A654EE0C84}"/>
                </a:ext>
              </a:extLst>
            </p:cNvPr>
            <p:cNvSpPr/>
            <p:nvPr/>
          </p:nvSpPr>
          <p:spPr>
            <a:xfrm>
              <a:off x="6757415" y="3703319"/>
              <a:ext cx="401320" cy="215265"/>
            </a:xfrm>
            <a:custGeom>
              <a:avLst/>
              <a:gdLst/>
              <a:ahLst/>
              <a:cxnLst/>
              <a:rect l="l" t="t" r="r" b="b"/>
              <a:pathLst>
                <a:path w="401320" h="215264">
                  <a:moveTo>
                    <a:pt x="0" y="107441"/>
                  </a:moveTo>
                  <a:lnTo>
                    <a:pt x="100202" y="107441"/>
                  </a:lnTo>
                  <a:lnTo>
                    <a:pt x="100202" y="0"/>
                  </a:lnTo>
                  <a:lnTo>
                    <a:pt x="300608" y="0"/>
                  </a:lnTo>
                  <a:lnTo>
                    <a:pt x="300608" y="107441"/>
                  </a:lnTo>
                  <a:lnTo>
                    <a:pt x="400811" y="107441"/>
                  </a:lnTo>
                  <a:lnTo>
                    <a:pt x="200405" y="214883"/>
                  </a:lnTo>
                  <a:lnTo>
                    <a:pt x="0" y="107441"/>
                  </a:lnTo>
                  <a:close/>
                </a:path>
              </a:pathLst>
            </a:custGeom>
            <a:ln w="12192">
              <a:solidFill>
                <a:srgbClr val="005D9B"/>
              </a:solidFill>
            </a:ln>
          </p:spPr>
          <p:txBody>
            <a:bodyPr wrap="square" lIns="0" tIns="0" rIns="0" bIns="0" rtlCol="0"/>
            <a:lstStyle/>
            <a:p>
              <a:endParaRPr/>
            </a:p>
          </p:txBody>
        </p:sp>
      </p:grpSp>
      <p:sp>
        <p:nvSpPr>
          <p:cNvPr id="5" name="Прямоугольник 4"/>
          <p:cNvSpPr/>
          <p:nvPr/>
        </p:nvSpPr>
        <p:spPr>
          <a:xfrm>
            <a:off x="147918" y="6254090"/>
            <a:ext cx="12044081" cy="646331"/>
          </a:xfrm>
          <a:prstGeom prst="rect">
            <a:avLst/>
          </a:prstGeom>
        </p:spPr>
        <p:txBody>
          <a:bodyPr wrap="square">
            <a:spAutoFit/>
          </a:bodyPr>
          <a:lstStyle/>
          <a:p>
            <a:pPr algn="ctr"/>
            <a:r>
              <a:rPr lang="uk-UA" b="1" dirty="0">
                <a:solidFill>
                  <a:schemeClr val="bg1"/>
                </a:solidFill>
              </a:rPr>
              <a:t>за вантажні, вантажопасажирські, спеціалізовані автомобілі, автобуси й інші транспортні засоби, які не належать до легкових автомобілів, сплачувати транспортний податок не потрібно</a:t>
            </a:r>
          </a:p>
        </p:txBody>
      </p:sp>
    </p:spTree>
    <p:extLst>
      <p:ext uri="{BB962C8B-B14F-4D97-AF65-F5344CB8AC3E}">
        <p14:creationId xmlns:p14="http://schemas.microsoft.com/office/powerpoint/2010/main" val="26109419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70543EE3-283D-780A-25A4-3379F8C23E69}"/>
              </a:ext>
            </a:extLst>
          </p:cNvPr>
          <p:cNvPicPr>
            <a:picLocks noChangeAspect="1"/>
          </p:cNvPicPr>
          <p:nvPr/>
        </p:nvPicPr>
        <p:blipFill>
          <a:blip r:embed="rId2"/>
          <a:stretch>
            <a:fillRect/>
          </a:stretch>
        </p:blipFill>
        <p:spPr>
          <a:xfrm>
            <a:off x="1604513" y="-31881"/>
            <a:ext cx="8505645" cy="6553962"/>
          </a:xfrm>
          <a:prstGeom prst="rect">
            <a:avLst/>
          </a:prstGeom>
        </p:spPr>
      </p:pic>
    </p:spTree>
    <p:extLst>
      <p:ext uri="{BB962C8B-B14F-4D97-AF65-F5344CB8AC3E}">
        <p14:creationId xmlns:p14="http://schemas.microsoft.com/office/powerpoint/2010/main" val="4112466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50EEAE5-F7F0-DFAC-EB1F-68E07DF8926F}"/>
              </a:ext>
            </a:extLst>
          </p:cNvPr>
          <p:cNvSpPr>
            <a:spLocks noGrp="1"/>
          </p:cNvSpPr>
          <p:nvPr>
            <p:ph type="title"/>
          </p:nvPr>
        </p:nvSpPr>
        <p:spPr/>
        <p:txBody>
          <a:bodyPr>
            <a:normAutofit/>
          </a:bodyPr>
          <a:lstStyle/>
          <a:p>
            <a:pPr algn="ctr"/>
            <a:r>
              <a:rPr lang="uk-UA" b="0" i="0" cap="all" dirty="0">
                <a:solidFill>
                  <a:srgbClr val="1D1D1B"/>
                </a:solidFill>
                <a:effectLst/>
                <a:latin typeface="Proba Pro"/>
              </a:rPr>
              <a:t>ТРАНСПОРТНІ ЗАСОБИ: РОЗРАХУНОК ВАРТОСТІ</a:t>
            </a:r>
            <a:endParaRPr lang="uk-UA" dirty="0"/>
          </a:p>
        </p:txBody>
      </p:sp>
      <p:sp>
        <p:nvSpPr>
          <p:cNvPr id="3" name="Місце для вмісту 2">
            <a:extLst>
              <a:ext uri="{FF2B5EF4-FFF2-40B4-BE49-F238E27FC236}">
                <a16:creationId xmlns:a16="http://schemas.microsoft.com/office/drawing/2014/main" id="{AABF14E4-832C-C4FD-7A2B-27F9679CAF13}"/>
              </a:ext>
            </a:extLst>
          </p:cNvPr>
          <p:cNvSpPr>
            <a:spLocks noGrp="1"/>
          </p:cNvSpPr>
          <p:nvPr>
            <p:ph idx="1"/>
          </p:nvPr>
        </p:nvSpPr>
        <p:spPr/>
        <p:txBody>
          <a:bodyPr/>
          <a:lstStyle/>
          <a:p>
            <a:r>
              <a:rPr lang="en-US" dirty="0">
                <a:hlinkClick r:id="rId2"/>
              </a:rPr>
              <a:t>https://www.me.gov.ua/Vehicles/CalculatePrice?lang=uk-UA</a:t>
            </a:r>
            <a:r>
              <a:rPr lang="uk-UA" dirty="0"/>
              <a:t> </a:t>
            </a:r>
          </a:p>
        </p:txBody>
      </p:sp>
    </p:spTree>
    <p:extLst>
      <p:ext uri="{BB962C8B-B14F-4D97-AF65-F5344CB8AC3E}">
        <p14:creationId xmlns:p14="http://schemas.microsoft.com/office/powerpoint/2010/main" val="693026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316" y="201942"/>
            <a:ext cx="11658140" cy="978773"/>
          </a:xfrm>
        </p:spPr>
        <p:txBody>
          <a:bodyPr anchor="ctr">
            <a:normAutofit fontScale="90000"/>
          </a:bodyPr>
          <a:lstStyle/>
          <a:p>
            <a:pPr algn="ctr"/>
            <a:r>
              <a:rPr lang="uk-UA" dirty="0">
                <a:latin typeface="Times New Roman" panose="02020603050405020304" pitchFamily="18" charset="0"/>
                <a:cs typeface="Times New Roman" panose="02020603050405020304" pitchFamily="18" charset="0"/>
              </a:rPr>
              <a:t>Сутність та склад місцевих </a:t>
            </a:r>
            <a:br>
              <a:rPr lang="uk-UA" dirty="0">
                <a:latin typeface="Times New Roman" panose="02020603050405020304" pitchFamily="18" charset="0"/>
                <a:cs typeface="Times New Roman" panose="02020603050405020304" pitchFamily="18" charset="0"/>
              </a:rPr>
            </a:br>
            <a:r>
              <a:rPr lang="uk-UA" dirty="0">
                <a:latin typeface="Times New Roman" panose="02020603050405020304" pitchFamily="18" charset="0"/>
                <a:cs typeface="Times New Roman" panose="02020603050405020304" pitchFamily="18" charset="0"/>
              </a:rPr>
              <a:t>податків та зборів </a:t>
            </a:r>
          </a:p>
        </p:txBody>
      </p:sp>
      <p:sp>
        <p:nvSpPr>
          <p:cNvPr id="3" name="TextBox 2">
            <a:extLst>
              <a:ext uri="{FF2B5EF4-FFF2-40B4-BE49-F238E27FC236}">
                <a16:creationId xmlns:a16="http://schemas.microsoft.com/office/drawing/2014/main" id="{3EE84400-D087-4039-B7B6-F397729172B9}"/>
              </a:ext>
            </a:extLst>
          </p:cNvPr>
          <p:cNvSpPr txBox="1"/>
          <p:nvPr/>
        </p:nvSpPr>
        <p:spPr>
          <a:xfrm>
            <a:off x="545803" y="1375097"/>
            <a:ext cx="10999652" cy="923330"/>
          </a:xfrm>
          <a:prstGeom prst="rect">
            <a:avLst/>
          </a:prstGeom>
          <a:noFill/>
        </p:spPr>
        <p:txBody>
          <a:bodyPr wrap="square" rtlCol="0">
            <a:spAutoFit/>
          </a:bodyPr>
          <a:lstStyle/>
          <a:p>
            <a:pPr algn="just"/>
            <a:r>
              <a:rPr lang="uk-UA" dirty="0">
                <a:latin typeface="Times New Roman" panose="02020603050405020304" pitchFamily="18" charset="0"/>
                <a:cs typeface="Times New Roman" panose="02020603050405020304" pitchFamily="18" charset="0"/>
              </a:rPr>
              <a:t>Під </a:t>
            </a:r>
            <a:r>
              <a:rPr lang="uk-UA" b="1" dirty="0">
                <a:latin typeface="Times New Roman" panose="02020603050405020304" pitchFamily="18" charset="0"/>
                <a:cs typeface="Times New Roman" panose="02020603050405020304" pitchFamily="18" charset="0"/>
              </a:rPr>
              <a:t>місцевими податками і зборами </a:t>
            </a:r>
            <a:r>
              <a:rPr lang="uk-UA" dirty="0">
                <a:latin typeface="Times New Roman" panose="02020603050405020304" pitchFamily="18" charset="0"/>
                <a:cs typeface="Times New Roman" panose="02020603050405020304" pitchFamily="18" charset="0"/>
              </a:rPr>
              <a:t>розуміються обов'язкові платежі, суми яких установлюються згідно із законодавством України органом місцевого самоврядування на території відповідної адміністративно-територіальної одиниці та які зараховуються до її місцевого бюджету. </a:t>
            </a:r>
            <a:endParaRPr lang="aa-ET" dirty="0">
              <a:latin typeface="Times New Roman" panose="02020603050405020304" pitchFamily="18" charset="0"/>
              <a:cs typeface="Times New Roman" panose="02020603050405020304" pitchFamily="18" charset="0"/>
            </a:endParaRPr>
          </a:p>
        </p:txBody>
      </p:sp>
      <p:sp>
        <p:nvSpPr>
          <p:cNvPr id="5" name="Прямокутник: округлені кути 4">
            <a:extLst>
              <a:ext uri="{FF2B5EF4-FFF2-40B4-BE49-F238E27FC236}">
                <a16:creationId xmlns:a16="http://schemas.microsoft.com/office/drawing/2014/main" id="{D8BECF3B-AE25-4E17-B5EA-BA862BF8D1F7}"/>
              </a:ext>
            </a:extLst>
          </p:cNvPr>
          <p:cNvSpPr/>
          <p:nvPr/>
        </p:nvSpPr>
        <p:spPr>
          <a:xfrm>
            <a:off x="699743" y="2549319"/>
            <a:ext cx="10233019" cy="48983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uk-UA" dirty="0">
                <a:latin typeface="Times New Roman" panose="02020603050405020304" pitchFamily="18" charset="0"/>
                <a:cs typeface="Times New Roman" panose="02020603050405020304" pitchFamily="18" charset="0"/>
              </a:rPr>
              <a:t>Місцеві</a:t>
            </a:r>
            <a:r>
              <a:rPr lang="uk-UA" dirty="0"/>
              <a:t> </a:t>
            </a:r>
            <a:endParaRPr lang="aa-ET" dirty="0"/>
          </a:p>
        </p:txBody>
      </p:sp>
      <p:cxnSp>
        <p:nvCxnSpPr>
          <p:cNvPr id="7" name="Пряма зі стрілкою 6">
            <a:extLst>
              <a:ext uri="{FF2B5EF4-FFF2-40B4-BE49-F238E27FC236}">
                <a16:creationId xmlns:a16="http://schemas.microsoft.com/office/drawing/2014/main" id="{FCBE413A-BD83-4A6C-805D-446C1E85589C}"/>
              </a:ext>
            </a:extLst>
          </p:cNvPr>
          <p:cNvCxnSpPr>
            <a:cxnSpLocks/>
            <a:endCxn id="11" idx="0"/>
          </p:cNvCxnSpPr>
          <p:nvPr/>
        </p:nvCxnSpPr>
        <p:spPr>
          <a:xfrm flipH="1">
            <a:off x="2298439" y="3078969"/>
            <a:ext cx="13406" cy="263648"/>
          </a:xfrm>
          <a:prstGeom prst="straightConnector1">
            <a:avLst/>
          </a:prstGeom>
          <a:ln w="9525" cap="flat" cmpd="sng" algn="ctr">
            <a:solidFill>
              <a:schemeClr val="dk1"/>
            </a:solidFill>
            <a:prstDash val="dash"/>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21" name="Пряма зі стрілкою 20">
            <a:extLst>
              <a:ext uri="{FF2B5EF4-FFF2-40B4-BE49-F238E27FC236}">
                <a16:creationId xmlns:a16="http://schemas.microsoft.com/office/drawing/2014/main" id="{C96F6CFC-1FC7-4D34-BB31-30800D9F8B47}"/>
              </a:ext>
            </a:extLst>
          </p:cNvPr>
          <p:cNvCxnSpPr>
            <a:cxnSpLocks/>
          </p:cNvCxnSpPr>
          <p:nvPr/>
        </p:nvCxnSpPr>
        <p:spPr>
          <a:xfrm>
            <a:off x="9153236" y="3084946"/>
            <a:ext cx="0" cy="263648"/>
          </a:xfrm>
          <a:prstGeom prst="straightConnector1">
            <a:avLst/>
          </a:prstGeom>
          <a:ln w="9525" cap="flat" cmpd="sng" algn="ctr">
            <a:solidFill>
              <a:schemeClr val="dk1"/>
            </a:solidFill>
            <a:prstDash val="dash"/>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1" name="Прямокутник: округлені кути 10">
            <a:extLst>
              <a:ext uri="{FF2B5EF4-FFF2-40B4-BE49-F238E27FC236}">
                <a16:creationId xmlns:a16="http://schemas.microsoft.com/office/drawing/2014/main" id="{4E9445A9-AE12-4727-9353-1F55FA21B371}"/>
              </a:ext>
            </a:extLst>
          </p:cNvPr>
          <p:cNvSpPr/>
          <p:nvPr/>
        </p:nvSpPr>
        <p:spPr>
          <a:xfrm>
            <a:off x="663126" y="3342617"/>
            <a:ext cx="3270626" cy="618811"/>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uk-UA" dirty="0">
                <a:latin typeface="Times New Roman" panose="02020603050405020304" pitchFamily="18" charset="0"/>
                <a:cs typeface="Times New Roman" panose="02020603050405020304" pitchFamily="18" charset="0"/>
              </a:rPr>
              <a:t>Збори</a:t>
            </a:r>
            <a:r>
              <a:rPr lang="uk-UA" dirty="0"/>
              <a:t> </a:t>
            </a:r>
            <a:endParaRPr lang="aa-ET" dirty="0"/>
          </a:p>
        </p:txBody>
      </p:sp>
      <p:sp>
        <p:nvSpPr>
          <p:cNvPr id="23" name="Прямокутник: округлені кути 22">
            <a:extLst>
              <a:ext uri="{FF2B5EF4-FFF2-40B4-BE49-F238E27FC236}">
                <a16:creationId xmlns:a16="http://schemas.microsoft.com/office/drawing/2014/main" id="{1D97AF0F-4D49-4912-8357-4D951C26144D}"/>
              </a:ext>
            </a:extLst>
          </p:cNvPr>
          <p:cNvSpPr/>
          <p:nvPr/>
        </p:nvSpPr>
        <p:spPr>
          <a:xfrm>
            <a:off x="7746099" y="3355062"/>
            <a:ext cx="3799356" cy="61881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uk-UA" dirty="0">
                <a:latin typeface="Times New Roman" panose="02020603050405020304" pitchFamily="18" charset="0"/>
                <a:cs typeface="Times New Roman" panose="02020603050405020304" pitchFamily="18" charset="0"/>
              </a:rPr>
              <a:t>Податки</a:t>
            </a:r>
            <a:r>
              <a:rPr lang="uk-UA" dirty="0"/>
              <a:t> </a:t>
            </a:r>
            <a:endParaRPr lang="aa-ET" dirty="0"/>
          </a:p>
        </p:txBody>
      </p:sp>
      <p:cxnSp>
        <p:nvCxnSpPr>
          <p:cNvPr id="31" name="Пряма зі стрілкою 30">
            <a:extLst>
              <a:ext uri="{FF2B5EF4-FFF2-40B4-BE49-F238E27FC236}">
                <a16:creationId xmlns:a16="http://schemas.microsoft.com/office/drawing/2014/main" id="{086A81CE-B358-4C26-AB61-040016CD6509}"/>
              </a:ext>
            </a:extLst>
          </p:cNvPr>
          <p:cNvCxnSpPr>
            <a:cxnSpLocks/>
          </p:cNvCxnSpPr>
          <p:nvPr/>
        </p:nvCxnSpPr>
        <p:spPr>
          <a:xfrm>
            <a:off x="11402291" y="3967405"/>
            <a:ext cx="0" cy="1264398"/>
          </a:xfrm>
          <a:prstGeom prst="straightConnector1">
            <a:avLst/>
          </a:prstGeom>
          <a:ln w="952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3" name="Пряма зі стрілкою 32">
            <a:extLst>
              <a:ext uri="{FF2B5EF4-FFF2-40B4-BE49-F238E27FC236}">
                <a16:creationId xmlns:a16="http://schemas.microsoft.com/office/drawing/2014/main" id="{D0F3EFDF-5E5A-4484-A9F2-B0757EC32B3F}"/>
              </a:ext>
            </a:extLst>
          </p:cNvPr>
          <p:cNvCxnSpPr>
            <a:cxnSpLocks/>
          </p:cNvCxnSpPr>
          <p:nvPr/>
        </p:nvCxnSpPr>
        <p:spPr>
          <a:xfrm rot="5400000">
            <a:off x="11203556" y="4165906"/>
            <a:ext cx="0" cy="397470"/>
          </a:xfrm>
          <a:prstGeom prst="straightConnector1">
            <a:avLst/>
          </a:prstGeom>
          <a:ln w="9525" cap="flat" cmpd="sng" algn="ctr">
            <a:solidFill>
              <a:schemeClr val="dk1"/>
            </a:solidFill>
            <a:prstDash val="dash"/>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35" name="Пряма зі стрілкою 34">
            <a:extLst>
              <a:ext uri="{FF2B5EF4-FFF2-40B4-BE49-F238E27FC236}">
                <a16:creationId xmlns:a16="http://schemas.microsoft.com/office/drawing/2014/main" id="{67583BE5-E5F3-45F5-9359-C7E86FA89BD7}"/>
              </a:ext>
            </a:extLst>
          </p:cNvPr>
          <p:cNvCxnSpPr>
            <a:cxnSpLocks/>
          </p:cNvCxnSpPr>
          <p:nvPr/>
        </p:nvCxnSpPr>
        <p:spPr>
          <a:xfrm rot="5400000">
            <a:off x="11203556" y="5033068"/>
            <a:ext cx="0" cy="397470"/>
          </a:xfrm>
          <a:prstGeom prst="straightConnector1">
            <a:avLst/>
          </a:prstGeom>
          <a:ln w="9525" cap="flat" cmpd="sng" algn="ctr">
            <a:solidFill>
              <a:schemeClr val="dk1"/>
            </a:solidFill>
            <a:prstDash val="dash"/>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25" name="Прямокутник: округлені кути 24">
            <a:extLst>
              <a:ext uri="{FF2B5EF4-FFF2-40B4-BE49-F238E27FC236}">
                <a16:creationId xmlns:a16="http://schemas.microsoft.com/office/drawing/2014/main" id="{02BD9899-5875-47CB-AD04-67FD35912E10}"/>
              </a:ext>
            </a:extLst>
          </p:cNvPr>
          <p:cNvSpPr/>
          <p:nvPr/>
        </p:nvSpPr>
        <p:spPr>
          <a:xfrm>
            <a:off x="7752032" y="4141581"/>
            <a:ext cx="3252785" cy="47098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uk-UA" dirty="0"/>
              <a:t>Податок на майно</a:t>
            </a:r>
            <a:endParaRPr lang="aa-ET" dirty="0"/>
          </a:p>
        </p:txBody>
      </p:sp>
      <p:sp>
        <p:nvSpPr>
          <p:cNvPr id="37" name="Прямокутник: округлені кути 36">
            <a:extLst>
              <a:ext uri="{FF2B5EF4-FFF2-40B4-BE49-F238E27FC236}">
                <a16:creationId xmlns:a16="http://schemas.microsoft.com/office/drawing/2014/main" id="{F70C113E-306D-4FE4-AC0F-DECC884E87D7}"/>
              </a:ext>
            </a:extLst>
          </p:cNvPr>
          <p:cNvSpPr/>
          <p:nvPr/>
        </p:nvSpPr>
        <p:spPr>
          <a:xfrm>
            <a:off x="7746098" y="4996309"/>
            <a:ext cx="3258719" cy="47098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uk-UA" dirty="0"/>
              <a:t>Єдиний податок </a:t>
            </a:r>
            <a:endParaRPr lang="aa-ET" dirty="0"/>
          </a:p>
        </p:txBody>
      </p:sp>
      <p:cxnSp>
        <p:nvCxnSpPr>
          <p:cNvPr id="39" name="Пряма зі стрілкою 38">
            <a:extLst>
              <a:ext uri="{FF2B5EF4-FFF2-40B4-BE49-F238E27FC236}">
                <a16:creationId xmlns:a16="http://schemas.microsoft.com/office/drawing/2014/main" id="{CACDDBC9-615E-4F36-B3C6-59DBED62EC07}"/>
              </a:ext>
            </a:extLst>
          </p:cNvPr>
          <p:cNvCxnSpPr>
            <a:cxnSpLocks/>
          </p:cNvCxnSpPr>
          <p:nvPr/>
        </p:nvCxnSpPr>
        <p:spPr>
          <a:xfrm>
            <a:off x="766619" y="3967405"/>
            <a:ext cx="0" cy="1232975"/>
          </a:xfrm>
          <a:prstGeom prst="straightConnector1">
            <a:avLst/>
          </a:prstGeom>
          <a:ln w="952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3" name="Пряма зі стрілкою 42">
            <a:extLst>
              <a:ext uri="{FF2B5EF4-FFF2-40B4-BE49-F238E27FC236}">
                <a16:creationId xmlns:a16="http://schemas.microsoft.com/office/drawing/2014/main" id="{FED0D52C-069E-4091-88C4-0182BA886151}"/>
              </a:ext>
            </a:extLst>
          </p:cNvPr>
          <p:cNvCxnSpPr>
            <a:cxnSpLocks/>
          </p:cNvCxnSpPr>
          <p:nvPr/>
        </p:nvCxnSpPr>
        <p:spPr>
          <a:xfrm rot="16200000" flipH="1">
            <a:off x="965354" y="4165754"/>
            <a:ext cx="0" cy="397470"/>
          </a:xfrm>
          <a:prstGeom prst="straightConnector1">
            <a:avLst/>
          </a:prstGeom>
          <a:ln w="9525" cap="flat" cmpd="sng" algn="ctr">
            <a:solidFill>
              <a:schemeClr val="dk1"/>
            </a:solidFill>
            <a:prstDash val="dash"/>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47" name="Прямокутник: округлені кути 46">
            <a:extLst>
              <a:ext uri="{FF2B5EF4-FFF2-40B4-BE49-F238E27FC236}">
                <a16:creationId xmlns:a16="http://schemas.microsoft.com/office/drawing/2014/main" id="{FE409496-879F-4191-BF19-EE35C4E6CCEA}"/>
              </a:ext>
            </a:extLst>
          </p:cNvPr>
          <p:cNvSpPr/>
          <p:nvPr/>
        </p:nvSpPr>
        <p:spPr>
          <a:xfrm>
            <a:off x="1164089" y="4128994"/>
            <a:ext cx="2922998" cy="47098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uk-UA" dirty="0">
                <a:latin typeface="Times New Roman" panose="02020603050405020304" pitchFamily="18" charset="0"/>
                <a:cs typeface="Times New Roman" panose="02020603050405020304" pitchFamily="18" charset="0"/>
              </a:rPr>
              <a:t>Туристичний збір </a:t>
            </a:r>
            <a:endParaRPr lang="aa-ET" dirty="0">
              <a:latin typeface="Times New Roman" panose="02020603050405020304" pitchFamily="18" charset="0"/>
              <a:cs typeface="Times New Roman" panose="02020603050405020304" pitchFamily="18" charset="0"/>
            </a:endParaRPr>
          </a:p>
        </p:txBody>
      </p:sp>
      <p:cxnSp>
        <p:nvCxnSpPr>
          <p:cNvPr id="48" name="Пряма зі стрілкою 47">
            <a:extLst>
              <a:ext uri="{FF2B5EF4-FFF2-40B4-BE49-F238E27FC236}">
                <a16:creationId xmlns:a16="http://schemas.microsoft.com/office/drawing/2014/main" id="{E1CAAEA7-73B3-4553-B61E-D1A54EBD33AB}"/>
              </a:ext>
            </a:extLst>
          </p:cNvPr>
          <p:cNvCxnSpPr>
            <a:cxnSpLocks/>
          </p:cNvCxnSpPr>
          <p:nvPr/>
        </p:nvCxnSpPr>
        <p:spPr>
          <a:xfrm rot="16200000" flipH="1">
            <a:off x="965354" y="5001645"/>
            <a:ext cx="0" cy="397470"/>
          </a:xfrm>
          <a:prstGeom prst="straightConnector1">
            <a:avLst/>
          </a:prstGeom>
          <a:ln w="9525" cap="flat" cmpd="sng" algn="ctr">
            <a:solidFill>
              <a:schemeClr val="dk1"/>
            </a:solidFill>
            <a:prstDash val="dash"/>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49" name="Прямокутник: округлені кути 48">
            <a:extLst>
              <a:ext uri="{FF2B5EF4-FFF2-40B4-BE49-F238E27FC236}">
                <a16:creationId xmlns:a16="http://schemas.microsoft.com/office/drawing/2014/main" id="{9FDF4F44-79E3-4872-BFE3-D0E45EB0EC84}"/>
              </a:ext>
            </a:extLst>
          </p:cNvPr>
          <p:cNvSpPr/>
          <p:nvPr/>
        </p:nvSpPr>
        <p:spPr>
          <a:xfrm>
            <a:off x="1164089" y="4761572"/>
            <a:ext cx="2922998" cy="82131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uk-UA" dirty="0">
                <a:latin typeface="Times New Roman" panose="02020603050405020304" pitchFamily="18" charset="0"/>
                <a:cs typeface="Times New Roman" panose="02020603050405020304" pitchFamily="18" charset="0"/>
              </a:rPr>
              <a:t>Збір за місця для паркування транспортних засобів</a:t>
            </a:r>
          </a:p>
        </p:txBody>
      </p:sp>
      <p:cxnSp>
        <p:nvCxnSpPr>
          <p:cNvPr id="50" name="Пряма зі стрілкою 49">
            <a:extLst>
              <a:ext uri="{FF2B5EF4-FFF2-40B4-BE49-F238E27FC236}">
                <a16:creationId xmlns:a16="http://schemas.microsoft.com/office/drawing/2014/main" id="{12DE0940-8A74-420C-B500-EEDE916D21AE}"/>
              </a:ext>
            </a:extLst>
          </p:cNvPr>
          <p:cNvCxnSpPr>
            <a:cxnSpLocks/>
          </p:cNvCxnSpPr>
          <p:nvPr/>
        </p:nvCxnSpPr>
        <p:spPr>
          <a:xfrm flipH="1">
            <a:off x="7373340" y="4364489"/>
            <a:ext cx="378692" cy="0"/>
          </a:xfrm>
          <a:prstGeom prst="straightConnector1">
            <a:avLst/>
          </a:prstGeom>
          <a:ln w="952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1" name="Пряма зі стрілкою 50">
            <a:extLst>
              <a:ext uri="{FF2B5EF4-FFF2-40B4-BE49-F238E27FC236}">
                <a16:creationId xmlns:a16="http://schemas.microsoft.com/office/drawing/2014/main" id="{1D5F1FDA-13A5-4285-9B0A-D3F4EF5A5BC4}"/>
              </a:ext>
            </a:extLst>
          </p:cNvPr>
          <p:cNvCxnSpPr>
            <a:cxnSpLocks/>
          </p:cNvCxnSpPr>
          <p:nvPr/>
        </p:nvCxnSpPr>
        <p:spPr>
          <a:xfrm>
            <a:off x="7369647" y="3559906"/>
            <a:ext cx="9608" cy="1922997"/>
          </a:xfrm>
          <a:prstGeom prst="straightConnector1">
            <a:avLst/>
          </a:prstGeom>
          <a:ln w="952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2" name="Пряма зі стрілкою 51">
            <a:extLst>
              <a:ext uri="{FF2B5EF4-FFF2-40B4-BE49-F238E27FC236}">
                <a16:creationId xmlns:a16="http://schemas.microsoft.com/office/drawing/2014/main" id="{132A16AB-98E5-4505-AEE0-F5CCA1DB2B4B}"/>
              </a:ext>
            </a:extLst>
          </p:cNvPr>
          <p:cNvCxnSpPr>
            <a:cxnSpLocks/>
          </p:cNvCxnSpPr>
          <p:nvPr/>
        </p:nvCxnSpPr>
        <p:spPr>
          <a:xfrm rot="5400000">
            <a:off x="7140285" y="5268563"/>
            <a:ext cx="0" cy="397470"/>
          </a:xfrm>
          <a:prstGeom prst="straightConnector1">
            <a:avLst/>
          </a:prstGeom>
          <a:ln w="9525" cap="flat" cmpd="sng" algn="ctr">
            <a:solidFill>
              <a:schemeClr val="dk1"/>
            </a:solidFill>
            <a:prstDash val="dash"/>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30" name="Прямокутник: округлені кути 29">
            <a:extLst>
              <a:ext uri="{FF2B5EF4-FFF2-40B4-BE49-F238E27FC236}">
                <a16:creationId xmlns:a16="http://schemas.microsoft.com/office/drawing/2014/main" id="{F4487711-0777-450A-A104-29A95267008A}"/>
              </a:ext>
            </a:extLst>
          </p:cNvPr>
          <p:cNvSpPr/>
          <p:nvPr/>
        </p:nvSpPr>
        <p:spPr>
          <a:xfrm>
            <a:off x="4680336" y="4910221"/>
            <a:ext cx="2291841" cy="109374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uk-UA" dirty="0">
                <a:latin typeface="Times New Roman" panose="02020603050405020304" pitchFamily="18" charset="0"/>
                <a:cs typeface="Times New Roman" panose="02020603050405020304" pitchFamily="18" charset="0"/>
              </a:rPr>
              <a:t>Податок на нерухоме майно відмінне від земельної ділянки </a:t>
            </a:r>
            <a:endParaRPr lang="aa-ET" dirty="0">
              <a:latin typeface="Times New Roman" panose="02020603050405020304" pitchFamily="18" charset="0"/>
              <a:cs typeface="Times New Roman" panose="02020603050405020304" pitchFamily="18" charset="0"/>
            </a:endParaRPr>
          </a:p>
        </p:txBody>
      </p:sp>
      <p:cxnSp>
        <p:nvCxnSpPr>
          <p:cNvPr id="54" name="Пряма зі стрілкою 53">
            <a:extLst>
              <a:ext uri="{FF2B5EF4-FFF2-40B4-BE49-F238E27FC236}">
                <a16:creationId xmlns:a16="http://schemas.microsoft.com/office/drawing/2014/main" id="{40709480-9EB3-4BF5-BFB3-B16371D67516}"/>
              </a:ext>
            </a:extLst>
          </p:cNvPr>
          <p:cNvCxnSpPr>
            <a:cxnSpLocks/>
          </p:cNvCxnSpPr>
          <p:nvPr/>
        </p:nvCxnSpPr>
        <p:spPr>
          <a:xfrm rot="5400000">
            <a:off x="7170912" y="4165753"/>
            <a:ext cx="0" cy="397470"/>
          </a:xfrm>
          <a:prstGeom prst="straightConnector1">
            <a:avLst/>
          </a:prstGeom>
          <a:ln w="9525" cap="flat" cmpd="sng" algn="ctr">
            <a:solidFill>
              <a:schemeClr val="dk1"/>
            </a:solidFill>
            <a:prstDash val="dash"/>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55" name="Прямокутник: округлені кути 54">
            <a:extLst>
              <a:ext uri="{FF2B5EF4-FFF2-40B4-BE49-F238E27FC236}">
                <a16:creationId xmlns:a16="http://schemas.microsoft.com/office/drawing/2014/main" id="{70AEA84E-3BE6-448C-B9B1-E6D52B5C9759}"/>
              </a:ext>
            </a:extLst>
          </p:cNvPr>
          <p:cNvSpPr/>
          <p:nvPr/>
        </p:nvSpPr>
        <p:spPr>
          <a:xfrm>
            <a:off x="4680336" y="4045208"/>
            <a:ext cx="2282233" cy="720661"/>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uk-UA" dirty="0">
                <a:latin typeface="Times New Roman" panose="02020603050405020304" pitchFamily="18" charset="0"/>
                <a:cs typeface="Times New Roman" panose="02020603050405020304" pitchFamily="18" charset="0"/>
              </a:rPr>
              <a:t>Транспортний  податок </a:t>
            </a:r>
            <a:endParaRPr lang="aa-ET" dirty="0">
              <a:latin typeface="Times New Roman" panose="02020603050405020304" pitchFamily="18" charset="0"/>
              <a:cs typeface="Times New Roman" panose="02020603050405020304" pitchFamily="18" charset="0"/>
            </a:endParaRPr>
          </a:p>
        </p:txBody>
      </p:sp>
      <p:cxnSp>
        <p:nvCxnSpPr>
          <p:cNvPr id="57" name="Пряма зі стрілкою 56">
            <a:extLst>
              <a:ext uri="{FF2B5EF4-FFF2-40B4-BE49-F238E27FC236}">
                <a16:creationId xmlns:a16="http://schemas.microsoft.com/office/drawing/2014/main" id="{AFD11E30-E66C-4D33-AF5F-61FF306D981B}"/>
              </a:ext>
            </a:extLst>
          </p:cNvPr>
          <p:cNvCxnSpPr>
            <a:cxnSpLocks/>
          </p:cNvCxnSpPr>
          <p:nvPr/>
        </p:nvCxnSpPr>
        <p:spPr>
          <a:xfrm rot="5400000">
            <a:off x="7163529" y="3361171"/>
            <a:ext cx="0" cy="397470"/>
          </a:xfrm>
          <a:prstGeom prst="straightConnector1">
            <a:avLst/>
          </a:prstGeom>
          <a:ln w="9525" cap="flat" cmpd="sng" algn="ctr">
            <a:solidFill>
              <a:schemeClr val="dk1"/>
            </a:solidFill>
            <a:prstDash val="dash"/>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58" name="Прямокутник: округлені кути 57">
            <a:extLst>
              <a:ext uri="{FF2B5EF4-FFF2-40B4-BE49-F238E27FC236}">
                <a16:creationId xmlns:a16="http://schemas.microsoft.com/office/drawing/2014/main" id="{CCB39843-7F9B-4D0A-8609-6C351001E5C9}"/>
              </a:ext>
            </a:extLst>
          </p:cNvPr>
          <p:cNvSpPr/>
          <p:nvPr/>
        </p:nvSpPr>
        <p:spPr>
          <a:xfrm>
            <a:off x="4680336" y="3303078"/>
            <a:ext cx="2271834" cy="59777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uk-UA" dirty="0">
                <a:latin typeface="Times New Roman" panose="02020603050405020304" pitchFamily="18" charset="0"/>
                <a:cs typeface="Times New Roman" panose="02020603050405020304" pitchFamily="18" charset="0"/>
              </a:rPr>
              <a:t>Плата за землю </a:t>
            </a:r>
            <a:endParaRPr lang="aa-ET" dirty="0">
              <a:latin typeface="Times New Roman" panose="02020603050405020304" pitchFamily="18" charset="0"/>
              <a:cs typeface="Times New Roman" panose="02020603050405020304" pitchFamily="18" charset="0"/>
            </a:endParaRPr>
          </a:p>
        </p:txBody>
      </p:sp>
      <p:sp>
        <p:nvSpPr>
          <p:cNvPr id="63" name="TextBox 62">
            <a:extLst>
              <a:ext uri="{FF2B5EF4-FFF2-40B4-BE49-F238E27FC236}">
                <a16:creationId xmlns:a16="http://schemas.microsoft.com/office/drawing/2014/main" id="{81D4D54C-0395-445B-812E-4F1A1050EA2C}"/>
              </a:ext>
            </a:extLst>
          </p:cNvPr>
          <p:cNvSpPr txBox="1"/>
          <p:nvPr/>
        </p:nvSpPr>
        <p:spPr>
          <a:xfrm>
            <a:off x="1597891" y="6391564"/>
            <a:ext cx="8717304" cy="369332"/>
          </a:xfrm>
          <a:prstGeom prst="rect">
            <a:avLst/>
          </a:prstGeom>
          <a:noFill/>
        </p:spPr>
        <p:txBody>
          <a:bodyPr wrap="square" rtlCol="0">
            <a:spAutoFit/>
          </a:bodyPr>
          <a:lstStyle/>
          <a:p>
            <a:pPr algn="ctr"/>
            <a:r>
              <a:rPr lang="uk-UA" dirty="0">
                <a:latin typeface="Times New Roman" panose="02020603050405020304" pitchFamily="18" charset="0"/>
                <a:cs typeface="Times New Roman" panose="02020603050405020304" pitchFamily="18" charset="0"/>
              </a:rPr>
              <a:t>Рис.1. Склад місцевих податків та зборів </a:t>
            </a:r>
            <a:endParaRPr lang="aa-E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541521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97280" y="403412"/>
            <a:ext cx="10058400" cy="5465682"/>
          </a:xfrm>
        </p:spPr>
        <p:txBody>
          <a:bodyPr>
            <a:normAutofit fontScale="92500" lnSpcReduction="10000"/>
          </a:bodyPr>
          <a:lstStyle/>
          <a:p>
            <a:pPr marL="90488" indent="354013" algn="just"/>
            <a:r>
              <a:rPr lang="uk-UA" dirty="0"/>
              <a:t>Отже, для оподаткування авто транспортним податком:</a:t>
            </a:r>
          </a:p>
          <a:p>
            <a:pPr marL="90488" indent="354013" algn="just">
              <a:buFont typeface="Wingdings" panose="05000000000000000000" pitchFamily="2" charset="2"/>
              <a:buChar char="§"/>
            </a:pPr>
            <a:r>
              <a:rPr lang="uk-UA" dirty="0"/>
              <a:t>не має значення фактична ціна, за якою придбали автомобіль. Визначальною є середня вартість на ринку такої моделі, яку рахує не платник податку самостійно, а державний орган — </a:t>
            </a:r>
            <a:r>
              <a:rPr lang="uk-UA" dirty="0" err="1"/>
              <a:t>Мінекономрозвитку</a:t>
            </a:r>
            <a:r>
              <a:rPr lang="uk-UA" dirty="0"/>
              <a:t> на основі інформації ДПС;</a:t>
            </a:r>
          </a:p>
          <a:p>
            <a:pPr marL="90488" indent="354013" algn="just">
              <a:buFont typeface="Wingdings" panose="05000000000000000000" pitchFamily="2" charset="2"/>
              <a:buChar char="§"/>
            </a:pPr>
            <a:r>
              <a:rPr lang="uk-UA" dirty="0"/>
              <a:t>варто періодично заглядати до Переліку, який щороку до 1 лютого має оприлюднювати </a:t>
            </a:r>
            <a:r>
              <a:rPr lang="uk-UA" dirty="0" err="1"/>
              <a:t>Мінекономрозвитку</a:t>
            </a:r>
            <a:r>
              <a:rPr lang="uk-UA" dirty="0"/>
              <a:t>. Знайти його можна на сайті </a:t>
            </a:r>
            <a:r>
              <a:rPr lang="uk-UA" dirty="0" err="1"/>
              <a:t>Мінекономрозвитку</a:t>
            </a:r>
            <a:r>
              <a:rPr lang="uk-UA" dirty="0"/>
              <a:t>. Там є ще й калькулятор вартості, але керуватися слід саме Переліком, він є визначальним. Навіть якщо </a:t>
            </a:r>
            <a:r>
              <a:rPr lang="uk-UA" dirty="0" err="1"/>
              <a:t>середньоринкова</a:t>
            </a:r>
            <a:r>
              <a:rPr lang="uk-UA" dirty="0"/>
              <a:t> вартість вашої </a:t>
            </a:r>
            <a:r>
              <a:rPr lang="uk-UA" dirty="0" err="1"/>
              <a:t>автівки</a:t>
            </a:r>
            <a:r>
              <a:rPr lang="uk-UA" dirty="0"/>
              <a:t> нижче за межу в 375 мінімальних зарплат, але автомобіль є в Переліку, то податок маєте сплатити (</a:t>
            </a:r>
            <a:r>
              <a:rPr lang="en-US" dirty="0">
                <a:hlinkClick r:id="rId2"/>
              </a:rPr>
              <a:t>https://www.me.gov.ua/Vehicles/CalculatePrice?lang=uk-UA</a:t>
            </a:r>
            <a:r>
              <a:rPr lang="uk-UA" dirty="0"/>
              <a:t> );</a:t>
            </a:r>
          </a:p>
          <a:p>
            <a:pPr marL="90488" indent="354013" algn="just">
              <a:buFont typeface="Wingdings" panose="05000000000000000000" pitchFamily="2" charset="2"/>
              <a:buChar char="§"/>
            </a:pPr>
            <a:r>
              <a:rPr lang="uk-UA" dirty="0"/>
              <a:t>платити треба до початку місяця, що настає за місяцем в якому автомобілю виповнюється 5 років (</a:t>
            </a:r>
            <a:r>
              <a:rPr lang="uk-UA" dirty="0" err="1"/>
              <a:t>пп</a:t>
            </a:r>
            <a:r>
              <a:rPr lang="uk-UA" dirty="0"/>
              <a:t>. 267.6.7 ПКУ). Наприклад, якщо автомобіль був випущений у червні 2015 року і він ще досі фігурує у Переліку, то сплачувати транспортний податок потрібно по червень 2021 року </a:t>
            </a:r>
            <a:r>
              <a:rPr lang="uk-UA" dirty="0" err="1"/>
              <a:t>включно.Увага</a:t>
            </a:r>
            <a:r>
              <a:rPr lang="uk-UA" dirty="0"/>
              <a:t>: наявність автомобіля у Переліку автомобілів, які підлягають оподаткування транспортним податком — це вирішальний критерій сплати транспортного податку.</a:t>
            </a:r>
          </a:p>
          <a:p>
            <a:pPr marL="90488" indent="354013" algn="just"/>
            <a:r>
              <a:rPr lang="uk-UA" dirty="0"/>
              <a:t>Так наразі оподаткуванню підлягають 172 </a:t>
            </a:r>
            <a:r>
              <a:rPr lang="uk-UA" dirty="0" err="1"/>
              <a:t>автівки</a:t>
            </a:r>
            <a:r>
              <a:rPr lang="uk-UA" dirty="0"/>
              <a:t>, серед них такі марки автомобілів: </a:t>
            </a:r>
            <a:r>
              <a:rPr lang="en-US" dirty="0" err="1"/>
              <a:t>AstonMartin</a:t>
            </a:r>
            <a:r>
              <a:rPr lang="en-US" dirty="0"/>
              <a:t>, Audi, Bentley, BMW, Cadillac, Chevrolet, Dodge, Ferrari, Ford, GMC, Lamborghini, </a:t>
            </a:r>
            <a:r>
              <a:rPr lang="en-US" dirty="0" err="1"/>
              <a:t>LandRover</a:t>
            </a:r>
            <a:r>
              <a:rPr lang="en-US" dirty="0"/>
              <a:t>, Lexus, Lincoln, Maserati, </a:t>
            </a:r>
            <a:r>
              <a:rPr lang="en-US" dirty="0" err="1"/>
              <a:t>Mclaren</a:t>
            </a:r>
            <a:r>
              <a:rPr lang="en-US" dirty="0"/>
              <a:t>, Mercedes-Benz, Polestar, Porsche, </a:t>
            </a:r>
            <a:r>
              <a:rPr lang="en-US" dirty="0" err="1"/>
              <a:t>RezvaniBeast</a:t>
            </a:r>
            <a:r>
              <a:rPr lang="en-US" dirty="0"/>
              <a:t>, Rolls-Royce, Tesla, Toyota.</a:t>
            </a:r>
            <a:endParaRPr lang="uk-UA" dirty="0"/>
          </a:p>
        </p:txBody>
      </p:sp>
    </p:spTree>
    <p:extLst>
      <p:ext uri="{BB962C8B-B14F-4D97-AF65-F5344CB8AC3E}">
        <p14:creationId xmlns:p14="http://schemas.microsoft.com/office/powerpoint/2010/main" val="2173970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b="1" dirty="0"/>
              <a:t>Термін сплати</a:t>
            </a:r>
          </a:p>
        </p:txBody>
      </p:sp>
      <p:sp>
        <p:nvSpPr>
          <p:cNvPr id="3" name="Объект 2"/>
          <p:cNvSpPr>
            <a:spLocks noGrp="1"/>
          </p:cNvSpPr>
          <p:nvPr>
            <p:ph idx="1"/>
          </p:nvPr>
        </p:nvSpPr>
        <p:spPr>
          <a:xfrm>
            <a:off x="414067" y="1737361"/>
            <a:ext cx="11162581" cy="4834036"/>
          </a:xfrm>
        </p:spPr>
        <p:txBody>
          <a:bodyPr>
            <a:normAutofit lnSpcReduction="10000"/>
          </a:bodyPr>
          <a:lstStyle/>
          <a:p>
            <a:pPr marL="90488" indent="354013" algn="just">
              <a:lnSpc>
                <a:spcPct val="120000"/>
              </a:lnSpc>
              <a:spcBef>
                <a:spcPts val="0"/>
              </a:spcBef>
            </a:pPr>
            <a:r>
              <a:rPr lang="ru-RU" sz="1800" dirty="0" err="1"/>
              <a:t>Якщо</a:t>
            </a:r>
            <a:r>
              <a:rPr lang="ru-RU" sz="1800" dirty="0"/>
              <a:t> </a:t>
            </a:r>
            <a:r>
              <a:rPr lang="ru-RU" sz="1800" dirty="0" err="1"/>
              <a:t>легковий</a:t>
            </a:r>
            <a:r>
              <a:rPr lang="ru-RU" sz="1800" dirty="0"/>
              <a:t> </a:t>
            </a:r>
            <a:r>
              <a:rPr lang="ru-RU" sz="1800" dirty="0" err="1"/>
              <a:t>автомобіль</a:t>
            </a:r>
            <a:r>
              <a:rPr lang="ru-RU" sz="1800" dirty="0"/>
              <a:t> </a:t>
            </a:r>
            <a:r>
              <a:rPr lang="ru-RU" sz="1800" dirty="0" err="1"/>
              <a:t>придбали</a:t>
            </a:r>
            <a:r>
              <a:rPr lang="ru-RU" sz="1800" dirty="0"/>
              <a:t> </a:t>
            </a:r>
            <a:r>
              <a:rPr lang="ru-RU" sz="1800" dirty="0" err="1"/>
              <a:t>упродовж</a:t>
            </a:r>
            <a:r>
              <a:rPr lang="ru-RU" sz="1800" dirty="0"/>
              <a:t> року, </a:t>
            </a:r>
            <a:r>
              <a:rPr lang="ru-RU" sz="1800" dirty="0" err="1"/>
              <a:t>декларація</a:t>
            </a:r>
            <a:r>
              <a:rPr lang="ru-RU" sz="1800" dirty="0"/>
              <a:t> </a:t>
            </a:r>
            <a:r>
              <a:rPr lang="ru-RU" sz="1800" dirty="0" err="1"/>
              <a:t>подається</a:t>
            </a:r>
            <a:r>
              <a:rPr lang="ru-RU" sz="1800" dirty="0"/>
              <a:t> </a:t>
            </a:r>
            <a:r>
              <a:rPr lang="ru-RU" sz="1800" dirty="0" err="1"/>
              <a:t>протягом</a:t>
            </a:r>
            <a:r>
              <a:rPr lang="ru-RU" sz="1800" dirty="0"/>
              <a:t> </a:t>
            </a:r>
            <a:r>
              <a:rPr lang="ru-RU" sz="1800" dirty="0" err="1"/>
              <a:t>місяця</a:t>
            </a:r>
            <a:r>
              <a:rPr lang="ru-RU" sz="1800" dirty="0"/>
              <a:t> </a:t>
            </a:r>
            <a:r>
              <a:rPr lang="ru-RU" sz="1800" dirty="0" err="1"/>
              <a:t>із</a:t>
            </a:r>
            <a:r>
              <a:rPr lang="ru-RU" sz="1800" dirty="0"/>
              <a:t> дня </a:t>
            </a:r>
            <a:r>
              <a:rPr lang="ru-RU" sz="1800" dirty="0" err="1"/>
              <a:t>виникнення</a:t>
            </a:r>
            <a:r>
              <a:rPr lang="ru-RU" sz="1800" dirty="0"/>
              <a:t> права </a:t>
            </a:r>
            <a:r>
              <a:rPr lang="ru-RU" sz="1800" dirty="0" err="1"/>
              <a:t>власності</a:t>
            </a:r>
            <a:r>
              <a:rPr lang="ru-RU" sz="1800" dirty="0"/>
              <a:t> на </a:t>
            </a:r>
            <a:r>
              <a:rPr lang="ru-RU" sz="1800" dirty="0" err="1"/>
              <a:t>такий</a:t>
            </a:r>
            <a:r>
              <a:rPr lang="ru-RU" sz="1800" dirty="0"/>
              <a:t> </a:t>
            </a:r>
            <a:r>
              <a:rPr lang="ru-RU" sz="1800" dirty="0" err="1"/>
              <a:t>автомобіль</a:t>
            </a:r>
            <a:r>
              <a:rPr lang="ru-RU" sz="1800" dirty="0"/>
              <a:t>, а </a:t>
            </a:r>
            <a:r>
              <a:rPr lang="ru-RU" sz="1800" dirty="0" err="1"/>
              <a:t>податок</a:t>
            </a:r>
            <a:r>
              <a:rPr lang="ru-RU" sz="1800" dirty="0"/>
              <a:t> </a:t>
            </a:r>
            <a:r>
              <a:rPr lang="ru-RU" sz="1800" dirty="0" err="1"/>
              <a:t>сплачується</a:t>
            </a:r>
            <a:r>
              <a:rPr lang="ru-RU" sz="1800" dirty="0"/>
              <a:t> </a:t>
            </a:r>
            <a:r>
              <a:rPr lang="ru-RU" sz="1800" dirty="0" err="1"/>
              <a:t>починаючи</a:t>
            </a:r>
            <a:r>
              <a:rPr lang="ru-RU" sz="1800" dirty="0"/>
              <a:t> з </a:t>
            </a:r>
            <a:r>
              <a:rPr lang="ru-RU" sz="1800" dirty="0" err="1"/>
              <a:t>місяця</a:t>
            </a:r>
            <a:r>
              <a:rPr lang="ru-RU" sz="1800" dirty="0"/>
              <a:t>, у </a:t>
            </a:r>
            <a:r>
              <a:rPr lang="ru-RU" sz="1800" dirty="0" err="1"/>
              <a:t>якому</a:t>
            </a:r>
            <a:r>
              <a:rPr lang="ru-RU" sz="1800" dirty="0"/>
              <a:t> </a:t>
            </a:r>
            <a:r>
              <a:rPr lang="ru-RU" sz="1800" dirty="0" err="1"/>
              <a:t>виникло</a:t>
            </a:r>
            <a:r>
              <a:rPr lang="ru-RU" sz="1800" dirty="0"/>
              <a:t> право </a:t>
            </a:r>
            <a:r>
              <a:rPr lang="ru-RU" sz="1800" dirty="0" err="1"/>
              <a:t>власності</a:t>
            </a:r>
            <a:r>
              <a:rPr lang="ru-RU" sz="1800" dirty="0"/>
              <a:t> на </a:t>
            </a:r>
            <a:r>
              <a:rPr lang="ru-RU" sz="1800" dirty="0" err="1"/>
              <a:t>нього</a:t>
            </a:r>
            <a:r>
              <a:rPr lang="ru-RU" sz="1800" dirty="0"/>
              <a:t> (</a:t>
            </a:r>
            <a:r>
              <a:rPr lang="ru-RU" sz="1800" dirty="0" err="1"/>
              <a:t>пп</a:t>
            </a:r>
            <a:r>
              <a:rPr lang="ru-RU" sz="1800" dirty="0"/>
              <a:t>. 267.6.4 ПКУ).</a:t>
            </a:r>
          </a:p>
          <a:p>
            <a:pPr marL="90488" indent="354013" algn="just">
              <a:lnSpc>
                <a:spcPct val="120000"/>
              </a:lnSpc>
              <a:spcBef>
                <a:spcPts val="0"/>
              </a:spcBef>
            </a:pPr>
            <a:r>
              <a:rPr lang="ru-RU" sz="1800" dirty="0"/>
              <a:t>У </a:t>
            </a:r>
            <a:r>
              <a:rPr lang="ru-RU" sz="1800" dirty="0" err="1"/>
              <a:t>разі</a:t>
            </a:r>
            <a:r>
              <a:rPr lang="ru-RU" sz="1800" dirty="0"/>
              <a:t> </a:t>
            </a:r>
            <a:r>
              <a:rPr lang="ru-RU" sz="1800" dirty="0" err="1"/>
              <a:t>спливу</a:t>
            </a:r>
            <a:r>
              <a:rPr lang="ru-RU" sz="1800" dirty="0"/>
              <a:t> </a:t>
            </a:r>
            <a:r>
              <a:rPr lang="ru-RU" sz="1800" dirty="0" err="1"/>
              <a:t>п’ятирічного</a:t>
            </a:r>
            <a:r>
              <a:rPr lang="ru-RU" sz="1800" dirty="0"/>
              <a:t> </a:t>
            </a:r>
            <a:r>
              <a:rPr lang="ru-RU" sz="1800" dirty="0" err="1"/>
              <a:t>віку</a:t>
            </a:r>
            <a:r>
              <a:rPr lang="ru-RU" sz="1800" dirty="0"/>
              <a:t> легкового </a:t>
            </a:r>
            <a:r>
              <a:rPr lang="ru-RU" sz="1800" dirty="0" err="1"/>
              <a:t>автомобіля</a:t>
            </a:r>
            <a:r>
              <a:rPr lang="ru-RU" sz="1800" dirty="0"/>
              <a:t> </a:t>
            </a:r>
            <a:r>
              <a:rPr lang="ru-RU" sz="1800" dirty="0" err="1"/>
              <a:t>протягом</a:t>
            </a:r>
            <a:r>
              <a:rPr lang="ru-RU" sz="1800" dirty="0"/>
              <a:t> </a:t>
            </a:r>
            <a:r>
              <a:rPr lang="ru-RU" sz="1800" dirty="0" err="1"/>
              <a:t>звітного</a:t>
            </a:r>
            <a:r>
              <a:rPr lang="ru-RU" sz="1800" dirty="0"/>
              <a:t> року </a:t>
            </a:r>
            <a:r>
              <a:rPr lang="ru-RU" sz="1800" dirty="0" err="1"/>
              <a:t>податок</a:t>
            </a:r>
            <a:r>
              <a:rPr lang="ru-RU" sz="1800" dirty="0"/>
              <a:t> </a:t>
            </a:r>
            <a:r>
              <a:rPr lang="ru-RU" sz="1800" dirty="0" err="1"/>
              <a:t>сплачується</a:t>
            </a:r>
            <a:r>
              <a:rPr lang="ru-RU" sz="1800" dirty="0"/>
              <a:t> за </a:t>
            </a:r>
            <a:r>
              <a:rPr lang="ru-RU" sz="1800" dirty="0" err="1"/>
              <a:t>період</a:t>
            </a:r>
            <a:r>
              <a:rPr lang="ru-RU" sz="1800" dirty="0"/>
              <a:t> </a:t>
            </a:r>
            <a:r>
              <a:rPr lang="ru-RU" sz="1800" dirty="0" err="1"/>
              <a:t>із</a:t>
            </a:r>
            <a:r>
              <a:rPr lang="ru-RU" sz="1800" dirty="0"/>
              <a:t> 1 </a:t>
            </a:r>
            <a:r>
              <a:rPr lang="ru-RU" sz="1800" dirty="0" err="1"/>
              <a:t>січня</a:t>
            </a:r>
            <a:r>
              <a:rPr lang="ru-RU" sz="1800" dirty="0"/>
              <a:t> </a:t>
            </a:r>
            <a:r>
              <a:rPr lang="ru-RU" sz="1800" dirty="0" err="1"/>
              <a:t>цього</a:t>
            </a:r>
            <a:r>
              <a:rPr lang="ru-RU" sz="1800" dirty="0"/>
              <a:t> року до початку </a:t>
            </a:r>
            <a:r>
              <a:rPr lang="ru-RU" sz="1800" dirty="0" err="1"/>
              <a:t>місяця</a:t>
            </a:r>
            <a:r>
              <a:rPr lang="ru-RU" sz="1800" dirty="0"/>
              <a:t>, </a:t>
            </a:r>
            <a:r>
              <a:rPr lang="ru-RU" sz="1800" dirty="0" err="1"/>
              <a:t>наступного</a:t>
            </a:r>
            <a:r>
              <a:rPr lang="ru-RU" sz="1800" dirty="0"/>
              <a:t> за </a:t>
            </a:r>
            <a:r>
              <a:rPr lang="ru-RU" sz="1800" dirty="0" err="1"/>
              <a:t>місяцем</a:t>
            </a:r>
            <a:r>
              <a:rPr lang="ru-RU" sz="1800" dirty="0"/>
              <a:t>, у </a:t>
            </a:r>
            <a:r>
              <a:rPr lang="ru-RU" sz="1800" dirty="0" err="1"/>
              <a:t>якому</a:t>
            </a:r>
            <a:r>
              <a:rPr lang="ru-RU" sz="1800" dirty="0"/>
              <a:t> </a:t>
            </a:r>
            <a:r>
              <a:rPr lang="ru-RU" sz="1800" dirty="0" err="1"/>
              <a:t>вік</a:t>
            </a:r>
            <a:r>
              <a:rPr lang="ru-RU" sz="1800" dirty="0"/>
              <a:t> такого </a:t>
            </a:r>
            <a:r>
              <a:rPr lang="ru-RU" sz="1800" dirty="0" err="1"/>
              <a:t>автомобіля</a:t>
            </a:r>
            <a:r>
              <a:rPr lang="ru-RU" sz="1800" dirty="0"/>
              <a:t> </a:t>
            </a:r>
            <a:r>
              <a:rPr lang="ru-RU" sz="1800" dirty="0" err="1"/>
              <a:t>досяг</a:t>
            </a:r>
            <a:r>
              <a:rPr lang="ru-RU" sz="1800" dirty="0"/>
              <a:t> (</a:t>
            </a:r>
            <a:r>
              <a:rPr lang="ru-RU" sz="1800" dirty="0" err="1"/>
              <a:t>досягне</a:t>
            </a:r>
            <a:r>
              <a:rPr lang="ru-RU" sz="1800" dirty="0"/>
              <a:t>) 5-ти </a:t>
            </a:r>
            <a:r>
              <a:rPr lang="ru-RU" sz="1800" dirty="0" err="1"/>
              <a:t>років</a:t>
            </a:r>
            <a:r>
              <a:rPr lang="ru-RU" sz="1800" dirty="0"/>
              <a:t> (</a:t>
            </a:r>
            <a:r>
              <a:rPr lang="ru-RU" sz="1800" dirty="0" err="1"/>
              <a:t>пп</a:t>
            </a:r>
            <a:r>
              <a:rPr lang="ru-RU" sz="1800" dirty="0"/>
              <a:t>. 267.6.7 ПКУ).</a:t>
            </a:r>
          </a:p>
          <a:p>
            <a:pPr marL="90488" indent="354013" algn="just">
              <a:lnSpc>
                <a:spcPct val="120000"/>
              </a:lnSpc>
              <a:spcBef>
                <a:spcPts val="0"/>
              </a:spcBef>
            </a:pPr>
            <a:r>
              <a:rPr lang="ru-RU" sz="1800" dirty="0" err="1"/>
              <a:t>Під</a:t>
            </a:r>
            <a:r>
              <a:rPr lang="ru-RU" sz="1800" dirty="0"/>
              <a:t> час переходу права </a:t>
            </a:r>
            <a:r>
              <a:rPr lang="ru-RU" sz="1800" dirty="0" err="1"/>
              <a:t>власності</a:t>
            </a:r>
            <a:r>
              <a:rPr lang="ru-RU" sz="1800" dirty="0"/>
              <a:t> на авто </a:t>
            </a:r>
            <a:r>
              <a:rPr lang="ru-RU" sz="1800" dirty="0" err="1"/>
              <a:t>від</a:t>
            </a:r>
            <a:r>
              <a:rPr lang="ru-RU" sz="1800" dirty="0"/>
              <a:t> одного </a:t>
            </a:r>
            <a:r>
              <a:rPr lang="ru-RU" sz="1800" dirty="0" err="1"/>
              <a:t>власника</a:t>
            </a:r>
            <a:r>
              <a:rPr lang="ru-RU" sz="1800" dirty="0"/>
              <a:t> до </a:t>
            </a:r>
            <a:r>
              <a:rPr lang="ru-RU" sz="1800" dirty="0" err="1"/>
              <a:t>іншого</a:t>
            </a:r>
            <a:r>
              <a:rPr lang="ru-RU" sz="1800" dirty="0"/>
              <a:t> </a:t>
            </a:r>
            <a:r>
              <a:rPr lang="ru-RU" sz="1800" dirty="0" err="1"/>
              <a:t>протягом</a:t>
            </a:r>
            <a:r>
              <a:rPr lang="ru-RU" sz="1800" dirty="0"/>
              <a:t> року </a:t>
            </a:r>
            <a:r>
              <a:rPr lang="ru-RU" sz="1800" dirty="0" err="1"/>
              <a:t>податок</a:t>
            </a:r>
            <a:r>
              <a:rPr lang="ru-RU" sz="1800" dirty="0"/>
              <a:t> </a:t>
            </a:r>
            <a:r>
              <a:rPr lang="ru-RU" sz="1800" dirty="0" err="1"/>
              <a:t>обчислюється</a:t>
            </a:r>
            <a:r>
              <a:rPr lang="ru-RU" sz="1800" dirty="0"/>
              <a:t> </a:t>
            </a:r>
            <a:r>
              <a:rPr lang="ru-RU" sz="1800" dirty="0" err="1"/>
              <a:t>попереднім</a:t>
            </a:r>
            <a:r>
              <a:rPr lang="ru-RU" sz="1800" dirty="0"/>
              <a:t> </a:t>
            </a:r>
            <a:r>
              <a:rPr lang="ru-RU" sz="1800" dirty="0" err="1"/>
              <a:t>власником</a:t>
            </a:r>
            <a:r>
              <a:rPr lang="ru-RU" sz="1800" dirty="0"/>
              <a:t> за </a:t>
            </a:r>
            <a:r>
              <a:rPr lang="ru-RU" sz="1800" dirty="0" err="1"/>
              <a:t>період</a:t>
            </a:r>
            <a:r>
              <a:rPr lang="ru-RU" sz="1800" dirty="0"/>
              <a:t> </a:t>
            </a:r>
            <a:r>
              <a:rPr lang="ru-RU" sz="1800" dirty="0" err="1"/>
              <a:t>із</a:t>
            </a:r>
            <a:r>
              <a:rPr lang="ru-RU" sz="1800" dirty="0"/>
              <a:t> 1 </a:t>
            </a:r>
            <a:r>
              <a:rPr lang="ru-RU" sz="1800" dirty="0" err="1"/>
              <a:t>січня</a:t>
            </a:r>
            <a:r>
              <a:rPr lang="ru-RU" sz="1800" dirty="0"/>
              <a:t> </a:t>
            </a:r>
            <a:r>
              <a:rPr lang="ru-RU" sz="1800" dirty="0" err="1"/>
              <a:t>цього</a:t>
            </a:r>
            <a:r>
              <a:rPr lang="ru-RU" sz="1800" dirty="0"/>
              <a:t> року до початку того </a:t>
            </a:r>
            <a:r>
              <a:rPr lang="ru-RU" sz="1800" dirty="0" err="1"/>
              <a:t>місяця</a:t>
            </a:r>
            <a:r>
              <a:rPr lang="ru-RU" sz="1800" dirty="0"/>
              <a:t>, у </a:t>
            </a:r>
            <a:r>
              <a:rPr lang="ru-RU" sz="1800" dirty="0" err="1"/>
              <a:t>якому</a:t>
            </a:r>
            <a:r>
              <a:rPr lang="ru-RU" sz="1800" dirty="0"/>
              <a:t> </a:t>
            </a:r>
            <a:r>
              <a:rPr lang="ru-RU" sz="1800" dirty="0" err="1"/>
              <a:t>він</a:t>
            </a:r>
            <a:r>
              <a:rPr lang="ru-RU" sz="1800" dirty="0"/>
              <a:t> </a:t>
            </a:r>
            <a:r>
              <a:rPr lang="ru-RU" sz="1800" dirty="0" err="1"/>
              <a:t>втратив</a:t>
            </a:r>
            <a:r>
              <a:rPr lang="ru-RU" sz="1800" dirty="0"/>
              <a:t> право </a:t>
            </a:r>
            <a:r>
              <a:rPr lang="ru-RU" sz="1800" dirty="0" err="1"/>
              <a:t>власності</a:t>
            </a:r>
            <a:r>
              <a:rPr lang="ru-RU" sz="1800" dirty="0"/>
              <a:t>, а </a:t>
            </a:r>
            <a:r>
              <a:rPr lang="ru-RU" sz="1800" dirty="0" err="1"/>
              <a:t>новим</a:t>
            </a:r>
            <a:r>
              <a:rPr lang="ru-RU" sz="1800" dirty="0"/>
              <a:t> </a:t>
            </a:r>
            <a:r>
              <a:rPr lang="ru-RU" sz="1800" dirty="0" err="1"/>
              <a:t>власником</a:t>
            </a:r>
            <a:r>
              <a:rPr lang="ru-RU" sz="1800" dirty="0"/>
              <a:t> — </a:t>
            </a:r>
            <a:r>
              <a:rPr lang="ru-RU" sz="1800" dirty="0" err="1"/>
              <a:t>починаючи</a:t>
            </a:r>
            <a:r>
              <a:rPr lang="ru-RU" sz="1800" dirty="0"/>
              <a:t> з </a:t>
            </a:r>
            <a:r>
              <a:rPr lang="ru-RU" sz="1800" dirty="0" err="1"/>
              <a:t>місяця</a:t>
            </a:r>
            <a:r>
              <a:rPr lang="ru-RU" sz="1800" dirty="0"/>
              <a:t>, у </a:t>
            </a:r>
            <a:r>
              <a:rPr lang="ru-RU" sz="1800" dirty="0" err="1"/>
              <a:t>якому</a:t>
            </a:r>
            <a:r>
              <a:rPr lang="ru-RU" sz="1800" dirty="0"/>
              <a:t> </a:t>
            </a:r>
            <a:r>
              <a:rPr lang="ru-RU" sz="1800" dirty="0" err="1"/>
              <a:t>він</a:t>
            </a:r>
            <a:r>
              <a:rPr lang="ru-RU" sz="1800" dirty="0"/>
              <a:t> </a:t>
            </a:r>
            <a:r>
              <a:rPr lang="ru-RU" sz="1800" dirty="0" err="1"/>
              <a:t>набув</a:t>
            </a:r>
            <a:r>
              <a:rPr lang="ru-RU" sz="1800" dirty="0"/>
              <a:t> право </a:t>
            </a:r>
            <a:r>
              <a:rPr lang="ru-RU" sz="1800" dirty="0" err="1"/>
              <a:t>власності</a:t>
            </a:r>
            <a:r>
              <a:rPr lang="ru-RU" sz="1800" dirty="0"/>
              <a:t> на </a:t>
            </a:r>
            <a:r>
              <a:rPr lang="ru-RU" sz="1800" dirty="0" err="1"/>
              <a:t>цей</a:t>
            </a:r>
            <a:r>
              <a:rPr lang="ru-RU" sz="1800" dirty="0"/>
              <a:t> </a:t>
            </a:r>
            <a:r>
              <a:rPr lang="ru-RU" sz="1800" dirty="0" err="1"/>
              <a:t>об’єкт</a:t>
            </a:r>
            <a:r>
              <a:rPr lang="ru-RU" sz="1800" dirty="0"/>
              <a:t> (</a:t>
            </a:r>
            <a:r>
              <a:rPr lang="ru-RU" sz="1800" dirty="0" err="1"/>
              <a:t>пп</a:t>
            </a:r>
            <a:r>
              <a:rPr lang="ru-RU" sz="1800" dirty="0"/>
              <a:t>. 267.6.5 ПКУ).</a:t>
            </a:r>
          </a:p>
          <a:p>
            <a:pPr marL="90488" indent="354013" algn="just">
              <a:lnSpc>
                <a:spcPct val="120000"/>
              </a:lnSpc>
              <a:spcBef>
                <a:spcPts val="0"/>
              </a:spcBef>
            </a:pPr>
            <a:r>
              <a:rPr lang="ru-RU" sz="1800" dirty="0" err="1"/>
              <a:t>Транспортний</a:t>
            </a:r>
            <a:r>
              <a:rPr lang="ru-RU" sz="1800" dirty="0"/>
              <a:t> </a:t>
            </a:r>
            <a:r>
              <a:rPr lang="ru-RU" sz="1800" dirty="0" err="1"/>
              <a:t>податок</a:t>
            </a:r>
            <a:r>
              <a:rPr lang="ru-RU" sz="1800" dirty="0"/>
              <a:t> 2024 </a:t>
            </a:r>
            <a:r>
              <a:rPr lang="ru-RU" sz="1800" dirty="0" err="1"/>
              <a:t>сплачують</a:t>
            </a:r>
            <a:r>
              <a:rPr lang="ru-RU" sz="1800" dirty="0"/>
              <a:t>:</a:t>
            </a:r>
          </a:p>
          <a:p>
            <a:pPr>
              <a:lnSpc>
                <a:spcPct val="120000"/>
              </a:lnSpc>
              <a:spcBef>
                <a:spcPts val="0"/>
              </a:spcBef>
              <a:buFont typeface="Wingdings" panose="05000000000000000000" pitchFamily="2" charset="2"/>
              <a:buChar char="§"/>
            </a:pPr>
            <a:r>
              <a:rPr lang="ru-RU" sz="1800" dirty="0" err="1"/>
              <a:t>транспортний</a:t>
            </a:r>
            <a:r>
              <a:rPr lang="ru-RU" sz="1800" dirty="0"/>
              <a:t> </a:t>
            </a:r>
            <a:r>
              <a:rPr lang="ru-RU" sz="1800" dirty="0" err="1"/>
              <a:t>податок</a:t>
            </a:r>
            <a:r>
              <a:rPr lang="ru-RU" sz="1800" dirty="0"/>
              <a:t> для </a:t>
            </a:r>
            <a:r>
              <a:rPr lang="ru-RU" sz="1800" dirty="0" err="1"/>
              <a:t>фізичних</a:t>
            </a:r>
            <a:r>
              <a:rPr lang="ru-RU" sz="1800" dirty="0"/>
              <a:t> </a:t>
            </a:r>
            <a:r>
              <a:rPr lang="ru-RU" sz="1800" dirty="0" err="1"/>
              <a:t>осіб</a:t>
            </a:r>
            <a:r>
              <a:rPr lang="ru-RU" sz="1800" dirty="0"/>
              <a:t> — </a:t>
            </a:r>
            <a:r>
              <a:rPr lang="ru-RU" sz="1800" dirty="0" err="1"/>
              <a:t>протягом</a:t>
            </a:r>
            <a:r>
              <a:rPr lang="ru-RU" sz="1800" dirty="0"/>
              <a:t> 60 </a:t>
            </a:r>
            <a:r>
              <a:rPr lang="ru-RU" sz="1800" dirty="0" err="1"/>
              <a:t>днів</a:t>
            </a:r>
            <a:r>
              <a:rPr lang="ru-RU" sz="1800" dirty="0"/>
              <a:t> </a:t>
            </a:r>
            <a:r>
              <a:rPr lang="ru-RU" sz="1800" dirty="0" err="1"/>
              <a:t>із</a:t>
            </a:r>
            <a:r>
              <a:rPr lang="ru-RU" sz="1800" dirty="0"/>
              <a:t> дня </a:t>
            </a:r>
            <a:r>
              <a:rPr lang="ru-RU" sz="1800" dirty="0" err="1"/>
              <a:t>вручення</a:t>
            </a:r>
            <a:r>
              <a:rPr lang="ru-RU" sz="1800" dirty="0"/>
              <a:t> </a:t>
            </a:r>
            <a:r>
              <a:rPr lang="ru-RU" sz="1800" dirty="0" err="1"/>
              <a:t>податкового</a:t>
            </a:r>
            <a:r>
              <a:rPr lang="ru-RU" sz="1800" dirty="0"/>
              <a:t> </a:t>
            </a:r>
            <a:r>
              <a:rPr lang="ru-RU" sz="1800" dirty="0" err="1"/>
              <a:t>повідомлення-рішення</a:t>
            </a:r>
            <a:r>
              <a:rPr lang="ru-RU" sz="1800" dirty="0"/>
              <a:t>;</a:t>
            </a:r>
          </a:p>
          <a:p>
            <a:pPr>
              <a:lnSpc>
                <a:spcPct val="120000"/>
              </a:lnSpc>
              <a:spcBef>
                <a:spcPts val="0"/>
              </a:spcBef>
              <a:buFont typeface="Wingdings" panose="05000000000000000000" pitchFamily="2" charset="2"/>
              <a:buChar char="§"/>
            </a:pPr>
            <a:r>
              <a:rPr lang="ru-RU" sz="1800" dirty="0" err="1"/>
              <a:t>транспортний</a:t>
            </a:r>
            <a:r>
              <a:rPr lang="ru-RU" sz="1800" dirty="0"/>
              <a:t> </a:t>
            </a:r>
            <a:r>
              <a:rPr lang="ru-RU" sz="1800" dirty="0" err="1"/>
              <a:t>податок</a:t>
            </a:r>
            <a:r>
              <a:rPr lang="ru-RU" sz="1800" dirty="0"/>
              <a:t> для </a:t>
            </a:r>
            <a:r>
              <a:rPr lang="ru-RU" sz="1800" dirty="0" err="1"/>
              <a:t>юридичних</a:t>
            </a:r>
            <a:r>
              <a:rPr lang="ru-RU" sz="1800" dirty="0"/>
              <a:t> </a:t>
            </a:r>
            <a:r>
              <a:rPr lang="ru-RU" sz="1800" dirty="0" err="1"/>
              <a:t>осіб</a:t>
            </a:r>
            <a:r>
              <a:rPr lang="ru-RU" sz="1800" dirty="0"/>
              <a:t> — </a:t>
            </a:r>
            <a:r>
              <a:rPr lang="ru-RU" sz="1800" dirty="0" err="1"/>
              <a:t>авансовими</a:t>
            </a:r>
            <a:r>
              <a:rPr lang="ru-RU" sz="1800" dirty="0"/>
              <a:t> </a:t>
            </a:r>
            <a:r>
              <a:rPr lang="ru-RU" sz="1800" dirty="0" err="1"/>
              <a:t>внесками</a:t>
            </a:r>
            <a:r>
              <a:rPr lang="ru-RU" sz="1800" dirty="0"/>
              <a:t> </a:t>
            </a:r>
            <a:r>
              <a:rPr lang="ru-RU" sz="1800" dirty="0" err="1"/>
              <a:t>щокварталу</a:t>
            </a:r>
            <a:r>
              <a:rPr lang="ru-RU" sz="1800" dirty="0"/>
              <a:t> до 30 числа </a:t>
            </a:r>
            <a:r>
              <a:rPr lang="ru-RU" sz="1800" dirty="0" err="1"/>
              <a:t>місяця</a:t>
            </a:r>
            <a:r>
              <a:rPr lang="ru-RU" sz="1800" dirty="0"/>
              <a:t>, </a:t>
            </a:r>
            <a:r>
              <a:rPr lang="ru-RU" sz="1800" dirty="0" err="1"/>
              <a:t>що</a:t>
            </a:r>
            <a:r>
              <a:rPr lang="ru-RU" sz="1800" dirty="0"/>
              <a:t> </a:t>
            </a:r>
            <a:r>
              <a:rPr lang="ru-RU" sz="1800" dirty="0" err="1"/>
              <a:t>настає</a:t>
            </a:r>
            <a:r>
              <a:rPr lang="ru-RU" sz="1800" dirty="0"/>
              <a:t> за </a:t>
            </a:r>
            <a:r>
              <a:rPr lang="ru-RU" sz="1800" dirty="0" err="1"/>
              <a:t>звітним</a:t>
            </a:r>
            <a:r>
              <a:rPr lang="ru-RU" sz="1800" dirty="0"/>
              <a:t> кварталом</a:t>
            </a:r>
            <a:endParaRPr lang="uk-UA" sz="1800" dirty="0"/>
          </a:p>
        </p:txBody>
      </p:sp>
    </p:spTree>
    <p:extLst>
      <p:ext uri="{BB962C8B-B14F-4D97-AF65-F5344CB8AC3E}">
        <p14:creationId xmlns:p14="http://schemas.microsoft.com/office/powerpoint/2010/main" val="29571654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b="1" dirty="0" err="1"/>
              <a:t>Податкова</a:t>
            </a:r>
            <a:r>
              <a:rPr lang="ru-RU" b="1" dirty="0"/>
              <a:t> </a:t>
            </a:r>
            <a:r>
              <a:rPr lang="ru-RU" b="1" dirty="0" err="1"/>
              <a:t>декларація</a:t>
            </a:r>
            <a:r>
              <a:rPr lang="ru-RU" b="1" dirty="0"/>
              <a:t> з транспортного </a:t>
            </a:r>
            <a:r>
              <a:rPr lang="ru-RU" b="1" dirty="0" err="1"/>
              <a:t>податку</a:t>
            </a:r>
            <a:br>
              <a:rPr lang="ru-RU" b="1" dirty="0"/>
            </a:br>
            <a:r>
              <a:rPr lang="en-US" sz="3600" b="1" dirty="0">
                <a:hlinkClick r:id="rId2"/>
              </a:rPr>
              <a:t>https://zakon.rada.gov.ua/laws/show/z0474-15#Text</a:t>
            </a:r>
            <a:r>
              <a:rPr lang="uk-UA" sz="3600" b="1" dirty="0"/>
              <a:t> </a:t>
            </a:r>
          </a:p>
        </p:txBody>
      </p:sp>
      <p:sp>
        <p:nvSpPr>
          <p:cNvPr id="3" name="Объект 2"/>
          <p:cNvSpPr>
            <a:spLocks noGrp="1"/>
          </p:cNvSpPr>
          <p:nvPr>
            <p:ph idx="1"/>
          </p:nvPr>
        </p:nvSpPr>
        <p:spPr/>
        <p:txBody>
          <a:bodyPr>
            <a:normAutofit/>
          </a:bodyPr>
          <a:lstStyle/>
          <a:p>
            <a:pPr algn="just"/>
            <a:r>
              <a:rPr lang="ru-RU" sz="2800" dirty="0" err="1"/>
              <a:t>Декларацію</a:t>
            </a:r>
            <a:r>
              <a:rPr lang="ru-RU" sz="2800" dirty="0"/>
              <a:t> з транспортного </a:t>
            </a:r>
            <a:r>
              <a:rPr lang="ru-RU" sz="2800" dirty="0" err="1"/>
              <a:t>податку</a:t>
            </a:r>
            <a:r>
              <a:rPr lang="ru-RU" sz="2800" dirty="0"/>
              <a:t> </a:t>
            </a:r>
            <a:r>
              <a:rPr lang="ru-RU" sz="2800" dirty="0" err="1"/>
              <a:t>подають</a:t>
            </a:r>
            <a:r>
              <a:rPr lang="ru-RU" sz="2800" dirty="0"/>
              <a:t> у </a:t>
            </a:r>
            <a:r>
              <a:rPr lang="ru-RU" sz="2800" dirty="0" err="1"/>
              <a:t>звітному</a:t>
            </a:r>
            <a:r>
              <a:rPr lang="ru-RU" sz="2800" dirty="0"/>
              <a:t> </a:t>
            </a:r>
            <a:r>
              <a:rPr lang="ru-RU" sz="2800" dirty="0" err="1"/>
              <a:t>періоді</a:t>
            </a:r>
            <a:r>
              <a:rPr lang="ru-RU" sz="2800" dirty="0"/>
              <a:t> за </a:t>
            </a:r>
            <a:r>
              <a:rPr lang="ru-RU" sz="2800" dirty="0" err="1"/>
              <a:t>звітний</a:t>
            </a:r>
            <a:r>
              <a:rPr lang="ru-RU" sz="2800" dirty="0"/>
              <a:t> </a:t>
            </a:r>
            <a:r>
              <a:rPr lang="ru-RU" sz="2800" dirty="0" err="1"/>
              <a:t>період</a:t>
            </a:r>
            <a:r>
              <a:rPr lang="ru-RU" sz="2800" dirty="0"/>
              <a:t>. </a:t>
            </a:r>
            <a:r>
              <a:rPr lang="ru-RU" sz="2800" dirty="0" err="1"/>
              <a:t>Це</a:t>
            </a:r>
            <a:r>
              <a:rPr lang="ru-RU" sz="2800" dirty="0"/>
              <a:t> </a:t>
            </a:r>
            <a:r>
              <a:rPr lang="ru-RU" sz="2800" dirty="0" err="1"/>
              <a:t>означає</a:t>
            </a:r>
            <a:r>
              <a:rPr lang="ru-RU" sz="2800" dirty="0"/>
              <a:t>, </a:t>
            </a:r>
            <a:r>
              <a:rPr lang="ru-RU" sz="2800" dirty="0" err="1"/>
              <a:t>що</a:t>
            </a:r>
            <a:r>
              <a:rPr lang="ru-RU" sz="2800" dirty="0"/>
              <a:t> </a:t>
            </a:r>
            <a:r>
              <a:rPr lang="ru-RU" sz="2800" dirty="0" err="1"/>
              <a:t>декларацію</a:t>
            </a:r>
            <a:r>
              <a:rPr lang="ru-RU" sz="2800" dirty="0"/>
              <a:t> за 2024 </a:t>
            </a:r>
            <a:r>
              <a:rPr lang="ru-RU" sz="2800" dirty="0" err="1"/>
              <a:t>рік</a:t>
            </a:r>
            <a:r>
              <a:rPr lang="ru-RU" sz="2800" dirty="0"/>
              <a:t> </a:t>
            </a:r>
            <a:r>
              <a:rPr lang="ru-RU" sz="2800" dirty="0" err="1"/>
              <a:t>маєте</a:t>
            </a:r>
            <a:r>
              <a:rPr lang="ru-RU" sz="2800" dirty="0"/>
              <a:t> подати до 20 лютого поточного </a:t>
            </a:r>
            <a:r>
              <a:rPr lang="ru-RU" sz="2800" dirty="0" err="1"/>
              <a:t>звітного</a:t>
            </a:r>
            <a:r>
              <a:rPr lang="ru-RU" sz="2800" dirty="0"/>
              <a:t> року (</a:t>
            </a:r>
            <a:r>
              <a:rPr lang="ru-RU" sz="2800" dirty="0" err="1"/>
              <a:t>пп</a:t>
            </a:r>
            <a:r>
              <a:rPr lang="ru-RU" sz="2800" dirty="0"/>
              <a:t>. 267.6.4 ПКУ). </a:t>
            </a:r>
          </a:p>
          <a:p>
            <a:pPr algn="just"/>
            <a:r>
              <a:rPr lang="ru-RU" sz="2800" dirty="0" err="1"/>
              <a:t>Виняток</a:t>
            </a:r>
            <a:r>
              <a:rPr lang="ru-RU" sz="2800" dirty="0"/>
              <a:t>, коли </a:t>
            </a:r>
            <a:r>
              <a:rPr lang="ru-RU" sz="2800" dirty="0" err="1"/>
              <a:t>автомобіль</a:t>
            </a:r>
            <a:r>
              <a:rPr lang="ru-RU" sz="2800" dirty="0"/>
              <a:t> </a:t>
            </a:r>
            <a:r>
              <a:rPr lang="ru-RU" sz="2800" dirty="0" err="1"/>
              <a:t>придбали</a:t>
            </a:r>
            <a:r>
              <a:rPr lang="ru-RU" sz="2800" dirty="0"/>
              <a:t> </a:t>
            </a:r>
            <a:r>
              <a:rPr lang="ru-RU" sz="2800" dirty="0" err="1"/>
              <a:t>посеред</a:t>
            </a:r>
            <a:r>
              <a:rPr lang="ru-RU" sz="2800" dirty="0"/>
              <a:t> року. </a:t>
            </a:r>
            <a:r>
              <a:rPr lang="ru-RU" sz="2800" dirty="0" err="1"/>
              <a:t>Тоді</a:t>
            </a:r>
            <a:r>
              <a:rPr lang="ru-RU" sz="2800" dirty="0"/>
              <a:t> </a:t>
            </a:r>
            <a:r>
              <a:rPr lang="ru-RU" sz="2800" dirty="0" err="1"/>
              <a:t>декларацію</a:t>
            </a:r>
            <a:r>
              <a:rPr lang="ru-RU" sz="2800" dirty="0"/>
              <a:t> з транспортного </a:t>
            </a:r>
            <a:r>
              <a:rPr lang="ru-RU" sz="2800" dirty="0" err="1"/>
              <a:t>податку</a:t>
            </a:r>
            <a:r>
              <a:rPr lang="ru-RU" sz="2800" dirty="0"/>
              <a:t> </a:t>
            </a:r>
            <a:r>
              <a:rPr lang="ru-RU" sz="2800" dirty="0" err="1"/>
              <a:t>подають</a:t>
            </a:r>
            <a:r>
              <a:rPr lang="ru-RU" sz="2800" dirty="0"/>
              <a:t> </a:t>
            </a:r>
            <a:r>
              <a:rPr lang="ru-RU" sz="2800" dirty="0" err="1"/>
              <a:t>протягом</a:t>
            </a:r>
            <a:r>
              <a:rPr lang="ru-RU" sz="2800" dirty="0"/>
              <a:t> </a:t>
            </a:r>
            <a:r>
              <a:rPr lang="ru-RU" sz="2800" dirty="0" err="1"/>
              <a:t>місяця</a:t>
            </a:r>
            <a:r>
              <a:rPr lang="ru-RU" sz="2800" dirty="0"/>
              <a:t>.</a:t>
            </a:r>
            <a:endParaRPr lang="uk-UA" sz="2800" dirty="0"/>
          </a:p>
        </p:txBody>
      </p:sp>
    </p:spTree>
    <p:extLst>
      <p:ext uri="{BB962C8B-B14F-4D97-AF65-F5344CB8AC3E}">
        <p14:creationId xmlns:p14="http://schemas.microsoft.com/office/powerpoint/2010/main" val="400537369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83833" y="497541"/>
            <a:ext cx="10058400" cy="5680835"/>
          </a:xfrm>
        </p:spPr>
        <p:txBody>
          <a:bodyPr>
            <a:normAutofit/>
          </a:bodyPr>
          <a:lstStyle/>
          <a:p>
            <a:pPr algn="just"/>
            <a:r>
              <a:rPr lang="uk-UA" dirty="0"/>
              <a:t>Річну суму податку в декларації діліть рівними частинами за кварталами (колонки 11–14). Проте у разі досягнення 5-річного віку легковим автомобілем протягом звітного періоду розрахунок здійснюйте </a:t>
            </a:r>
            <a:r>
              <a:rPr lang="uk-UA" dirty="0" err="1"/>
              <a:t>пропорційно</a:t>
            </a:r>
            <a:r>
              <a:rPr lang="uk-UA" dirty="0"/>
              <a:t> кількості місяців у кварталі до досягнення цього віку за формулою:</a:t>
            </a:r>
          </a:p>
          <a:p>
            <a:pPr algn="just"/>
            <a:r>
              <a:rPr lang="uk-UA" b="1" dirty="0"/>
              <a:t>ставка ÷ 12 × кількість місяців у кварталі, протягом яких транспортний засіб іще не досягнув 5-річного віку (з урахуванням місяця, у якому цього віку вже досягнуто).</a:t>
            </a:r>
          </a:p>
          <a:p>
            <a:pPr algn="just"/>
            <a:r>
              <a:rPr lang="uk-UA" dirty="0"/>
              <a:t>Якщо надалі, протягом року, відбуватимуться будь-які зміни в об’єктах оподаткування (придбання/вибуття/ліквідація авто), подаваються уточнюючі декларації. У них показники в колонках 10–14 розраховуються із календарного місяця, у якому починає, та/або до календарного місяця, у якому припиняє діяти податкове зобов’язання платника.</a:t>
            </a:r>
          </a:p>
          <a:p>
            <a:pPr algn="just"/>
            <a:r>
              <a:rPr lang="uk-UA" dirty="0"/>
              <a:t>При поданні декларації щодо транспортних засобів, придбаних (отриманих) протягом звітного року, у реквізиті 2 шапки декларації заповнюється графа «починаючи з» (таку декларацію подають протягом місяця із дня виникнення права власності на легковий автомобіль)</a:t>
            </a:r>
          </a:p>
        </p:txBody>
      </p:sp>
    </p:spTree>
    <p:extLst>
      <p:ext uri="{BB962C8B-B14F-4D97-AF65-F5344CB8AC3E}">
        <p14:creationId xmlns:p14="http://schemas.microsoft.com/office/powerpoint/2010/main" val="18710052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51271" y="255494"/>
            <a:ext cx="8859273" cy="5976937"/>
          </a:xfrm>
          <a:prstGeom prst="rect">
            <a:avLst/>
          </a:prstGeom>
        </p:spPr>
      </p:pic>
    </p:spTree>
    <p:extLst>
      <p:ext uri="{BB962C8B-B14F-4D97-AF65-F5344CB8AC3E}">
        <p14:creationId xmlns:p14="http://schemas.microsoft.com/office/powerpoint/2010/main" val="345711915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A1F27B3-DC7F-4F42-9BC0-F78EC1FD6FE2}"/>
              </a:ext>
            </a:extLst>
          </p:cNvPr>
          <p:cNvSpPr>
            <a:spLocks noGrp="1"/>
          </p:cNvSpPr>
          <p:nvPr>
            <p:ph type="title"/>
          </p:nvPr>
        </p:nvSpPr>
        <p:spPr>
          <a:xfrm>
            <a:off x="461818" y="286603"/>
            <a:ext cx="10693862" cy="1450757"/>
          </a:xfrm>
        </p:spPr>
        <p:txBody>
          <a:bodyPr/>
          <a:lstStyle/>
          <a:p>
            <a:pPr algn="just"/>
            <a:r>
              <a:rPr lang="ru-RU" dirty="0" err="1">
                <a:latin typeface="Times New Roman" panose="02020603050405020304" pitchFamily="18" charset="0"/>
                <a:cs typeface="Times New Roman" panose="02020603050405020304" pitchFamily="18" charset="0"/>
              </a:rPr>
              <a:t>Відображення</a:t>
            </a:r>
            <a:r>
              <a:rPr lang="ru-RU" dirty="0">
                <a:latin typeface="Times New Roman" panose="02020603050405020304" pitchFamily="18" charset="0"/>
                <a:cs typeface="Times New Roman" panose="02020603050405020304" pitchFamily="18" charset="0"/>
              </a:rPr>
              <a:t> в </a:t>
            </a:r>
            <a:r>
              <a:rPr lang="ru-RU" dirty="0" err="1">
                <a:latin typeface="Times New Roman" panose="02020603050405020304" pitchFamily="18" charset="0"/>
                <a:cs typeface="Times New Roman" panose="02020603050405020304" pitchFamily="18" charset="0"/>
              </a:rPr>
              <a:t>обліку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операцій</a:t>
            </a:r>
            <a:r>
              <a:rPr lang="ru-RU" dirty="0">
                <a:latin typeface="Times New Roman" panose="02020603050405020304" pitchFamily="18" charset="0"/>
                <a:cs typeface="Times New Roman" panose="02020603050405020304" pitchFamily="18" charset="0"/>
              </a:rPr>
              <a:t> з </a:t>
            </a:r>
            <a:r>
              <a:rPr lang="ru-RU" dirty="0" err="1">
                <a:latin typeface="Times New Roman" panose="02020603050405020304" pitchFamily="18" charset="0"/>
                <a:cs typeface="Times New Roman" panose="02020603050405020304" pitchFamily="18" charset="0"/>
              </a:rPr>
              <a:t>нарахування</a:t>
            </a:r>
            <a:r>
              <a:rPr lang="ru-RU" dirty="0">
                <a:latin typeface="Times New Roman" panose="02020603050405020304" pitchFamily="18" charset="0"/>
                <a:cs typeface="Times New Roman" panose="02020603050405020304" pitchFamily="18" charset="0"/>
              </a:rPr>
              <a:t> транспортного </a:t>
            </a:r>
            <a:r>
              <a:rPr lang="ru-RU" dirty="0" err="1">
                <a:latin typeface="Times New Roman" panose="02020603050405020304" pitchFamily="18" charset="0"/>
                <a:cs typeface="Times New Roman" panose="02020603050405020304" pitchFamily="18" charset="0"/>
              </a:rPr>
              <a:t>податку</a:t>
            </a:r>
            <a:endParaRPr lang="aa-ET" dirty="0">
              <a:latin typeface="Times New Roman" panose="02020603050405020304" pitchFamily="18" charset="0"/>
              <a:cs typeface="Times New Roman" panose="02020603050405020304" pitchFamily="18" charset="0"/>
            </a:endParaRPr>
          </a:p>
        </p:txBody>
      </p:sp>
      <p:graphicFrame>
        <p:nvGraphicFramePr>
          <p:cNvPr id="4" name="Таблиця 4">
            <a:extLst>
              <a:ext uri="{FF2B5EF4-FFF2-40B4-BE49-F238E27FC236}">
                <a16:creationId xmlns:a16="http://schemas.microsoft.com/office/drawing/2014/main" id="{89771B5B-F378-4064-9604-5116EEF07CE3}"/>
              </a:ext>
            </a:extLst>
          </p:cNvPr>
          <p:cNvGraphicFramePr>
            <a:graphicFrameLocks noGrp="1"/>
          </p:cNvGraphicFramePr>
          <p:nvPr>
            <p:extLst>
              <p:ext uri="{D42A27DB-BD31-4B8C-83A1-F6EECF244321}">
                <p14:modId xmlns:p14="http://schemas.microsoft.com/office/powerpoint/2010/main" val="2869162689"/>
              </p:ext>
            </p:extLst>
          </p:nvPr>
        </p:nvGraphicFramePr>
        <p:xfrm>
          <a:off x="1097279" y="2133600"/>
          <a:ext cx="9653848" cy="3158836"/>
        </p:xfrm>
        <a:graphic>
          <a:graphicData uri="http://schemas.openxmlformats.org/drawingml/2006/table">
            <a:tbl>
              <a:tblPr firstRow="1" bandRow="1">
                <a:tableStyleId>{5C22544A-7EE6-4342-B048-85BDC9FD1C3A}</a:tableStyleId>
              </a:tblPr>
              <a:tblGrid>
                <a:gridCol w="781084">
                  <a:extLst>
                    <a:ext uri="{9D8B030D-6E8A-4147-A177-3AD203B41FA5}">
                      <a16:colId xmlns:a16="http://schemas.microsoft.com/office/drawing/2014/main" val="3267324734"/>
                    </a:ext>
                  </a:extLst>
                </a:gridCol>
                <a:gridCol w="4045840">
                  <a:extLst>
                    <a:ext uri="{9D8B030D-6E8A-4147-A177-3AD203B41FA5}">
                      <a16:colId xmlns:a16="http://schemas.microsoft.com/office/drawing/2014/main" val="364808025"/>
                    </a:ext>
                  </a:extLst>
                </a:gridCol>
                <a:gridCol w="2413462">
                  <a:extLst>
                    <a:ext uri="{9D8B030D-6E8A-4147-A177-3AD203B41FA5}">
                      <a16:colId xmlns:a16="http://schemas.microsoft.com/office/drawing/2014/main" val="2847081285"/>
                    </a:ext>
                  </a:extLst>
                </a:gridCol>
                <a:gridCol w="2413462">
                  <a:extLst>
                    <a:ext uri="{9D8B030D-6E8A-4147-A177-3AD203B41FA5}">
                      <a16:colId xmlns:a16="http://schemas.microsoft.com/office/drawing/2014/main" val="110989647"/>
                    </a:ext>
                  </a:extLst>
                </a:gridCol>
              </a:tblGrid>
              <a:tr h="663079">
                <a:tc rowSpan="2">
                  <a:txBody>
                    <a:bodyPr/>
                    <a:lstStyle/>
                    <a:p>
                      <a:r>
                        <a:rPr lang="uk-UA" dirty="0">
                          <a:latin typeface="Times New Roman" panose="02020603050405020304" pitchFamily="18" charset="0"/>
                          <a:cs typeface="Times New Roman" panose="02020603050405020304" pitchFamily="18" charset="0"/>
                        </a:rPr>
                        <a:t>№ з/п</a:t>
                      </a:r>
                      <a:endParaRPr lang="aa-ET" dirty="0">
                        <a:latin typeface="Times New Roman" panose="02020603050405020304" pitchFamily="18" charset="0"/>
                        <a:cs typeface="Times New Roman" panose="02020603050405020304" pitchFamily="18" charset="0"/>
                      </a:endParaRPr>
                    </a:p>
                  </a:txBody>
                  <a:tcPr/>
                </a:tc>
                <a:tc rowSpan="2">
                  <a:txBody>
                    <a:bodyPr/>
                    <a:lstStyle/>
                    <a:p>
                      <a:r>
                        <a:rPr lang="uk-UA" dirty="0">
                          <a:latin typeface="Times New Roman" panose="02020603050405020304" pitchFamily="18" charset="0"/>
                          <a:cs typeface="Times New Roman" panose="02020603050405020304" pitchFamily="18" charset="0"/>
                        </a:rPr>
                        <a:t>Зміст господарської операції </a:t>
                      </a:r>
                      <a:endParaRPr lang="aa-ET" dirty="0">
                        <a:latin typeface="Times New Roman" panose="02020603050405020304" pitchFamily="18" charset="0"/>
                        <a:cs typeface="Times New Roman" panose="02020603050405020304" pitchFamily="18" charset="0"/>
                      </a:endParaRPr>
                    </a:p>
                  </a:txBody>
                  <a:tcPr/>
                </a:tc>
                <a:tc gridSpan="2">
                  <a:txBody>
                    <a:bodyPr/>
                    <a:lstStyle/>
                    <a:p>
                      <a:r>
                        <a:rPr lang="uk-UA" dirty="0">
                          <a:latin typeface="Times New Roman" panose="02020603050405020304" pitchFamily="18" charset="0"/>
                          <a:cs typeface="Times New Roman" panose="02020603050405020304" pitchFamily="18" charset="0"/>
                        </a:rPr>
                        <a:t>Кореспонденція рахунків </a:t>
                      </a:r>
                      <a:endParaRPr lang="aa-ET" dirty="0">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tcPr>
                </a:tc>
                <a:tc hMerge="1">
                  <a:txBody>
                    <a:bodyPr/>
                    <a:lstStyle/>
                    <a:p>
                      <a:endParaRPr lang="aa-ET"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40998150"/>
                  </a:ext>
                </a:extLst>
              </a:tr>
              <a:tr h="663079">
                <a:tc vMerge="1">
                  <a:txBody>
                    <a:bodyPr/>
                    <a:lstStyle/>
                    <a:p>
                      <a:endParaRPr lang="aa-ET"/>
                    </a:p>
                  </a:txBody>
                  <a:tcPr/>
                </a:tc>
                <a:tc vMerge="1">
                  <a:txBody>
                    <a:bodyPr/>
                    <a:lstStyle/>
                    <a:p>
                      <a:endParaRPr lang="aa-ET"/>
                    </a:p>
                  </a:txBody>
                  <a:tcPr/>
                </a:tc>
                <a:tc>
                  <a:txBody>
                    <a:bodyPr/>
                    <a:lstStyle/>
                    <a:p>
                      <a:r>
                        <a:rPr lang="uk-UA" dirty="0">
                          <a:latin typeface="Times New Roman" panose="02020603050405020304" pitchFamily="18" charset="0"/>
                          <a:cs typeface="Times New Roman" panose="02020603050405020304" pitchFamily="18" charset="0"/>
                        </a:rPr>
                        <a:t>Дебет </a:t>
                      </a:r>
                      <a:endParaRPr lang="aa-ET"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tcPr>
                </a:tc>
                <a:tc>
                  <a:txBody>
                    <a:bodyPr/>
                    <a:lstStyle/>
                    <a:p>
                      <a:r>
                        <a:rPr lang="uk-UA" dirty="0">
                          <a:latin typeface="Times New Roman" panose="02020603050405020304" pitchFamily="18" charset="0"/>
                          <a:cs typeface="Times New Roman" panose="02020603050405020304" pitchFamily="18" charset="0"/>
                        </a:rPr>
                        <a:t>Кредит </a:t>
                      </a:r>
                      <a:endParaRPr lang="aa-ET"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358214663"/>
                  </a:ext>
                </a:extLst>
              </a:tr>
              <a:tr h="1160389">
                <a:tc>
                  <a:txBody>
                    <a:bodyPr/>
                    <a:lstStyle/>
                    <a:p>
                      <a:r>
                        <a:rPr lang="uk-UA" dirty="0">
                          <a:latin typeface="Times New Roman" panose="02020603050405020304" pitchFamily="18" charset="0"/>
                          <a:cs typeface="Times New Roman" panose="02020603050405020304" pitchFamily="18" charset="0"/>
                        </a:rPr>
                        <a:t>1</a:t>
                      </a:r>
                      <a:endParaRPr lang="aa-ET" dirty="0">
                        <a:latin typeface="Times New Roman" panose="02020603050405020304" pitchFamily="18" charset="0"/>
                        <a:cs typeface="Times New Roman" panose="02020603050405020304" pitchFamily="18" charset="0"/>
                      </a:endParaRPr>
                    </a:p>
                  </a:txBody>
                  <a:tcPr/>
                </a:tc>
                <a:tc>
                  <a:txBody>
                    <a:bodyPr/>
                    <a:lstStyle/>
                    <a:p>
                      <a:r>
                        <a:rPr lang="ru-RU" dirty="0" err="1">
                          <a:latin typeface="Times New Roman" panose="02020603050405020304" pitchFamily="18" charset="0"/>
                          <a:cs typeface="Times New Roman" panose="02020603050405020304" pitchFamily="18" charset="0"/>
                        </a:rPr>
                        <a:t>Нараховано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транспортний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податок</a:t>
                      </a:r>
                      <a:r>
                        <a:rPr lang="ru-RU" dirty="0">
                          <a:latin typeface="Times New Roman" panose="02020603050405020304" pitchFamily="18" charset="0"/>
                          <a:cs typeface="Times New Roman" panose="02020603050405020304" pitchFamily="18" charset="0"/>
                        </a:rPr>
                        <a:t> </a:t>
                      </a:r>
                      <a:endParaRPr lang="aa-ET" dirty="0">
                        <a:latin typeface="Times New Roman" panose="02020603050405020304" pitchFamily="18" charset="0"/>
                        <a:cs typeface="Times New Roman" panose="02020603050405020304" pitchFamily="18" charset="0"/>
                      </a:endParaRPr>
                    </a:p>
                  </a:txBody>
                  <a:tcPr/>
                </a:tc>
                <a:tc>
                  <a:txBody>
                    <a:bodyPr/>
                    <a:lstStyle/>
                    <a:p>
                      <a:r>
                        <a:rPr lang="uk-UA" dirty="0">
                          <a:latin typeface="Times New Roman" panose="02020603050405020304" pitchFamily="18" charset="0"/>
                          <a:cs typeface="Times New Roman" panose="02020603050405020304" pitchFamily="18" charset="0"/>
                        </a:rPr>
                        <a:t>92</a:t>
                      </a:r>
                      <a:endParaRPr lang="aa-ET" dirty="0">
                        <a:latin typeface="Times New Roman" panose="02020603050405020304" pitchFamily="18" charset="0"/>
                        <a:cs typeface="Times New Roman" panose="02020603050405020304" pitchFamily="18" charset="0"/>
                      </a:endParaRPr>
                    </a:p>
                  </a:txBody>
                  <a:tcPr/>
                </a:tc>
                <a:tc>
                  <a:txBody>
                    <a:bodyPr/>
                    <a:lstStyle/>
                    <a:p>
                      <a:r>
                        <a:rPr lang="uk-UA" dirty="0">
                          <a:latin typeface="Times New Roman" panose="02020603050405020304" pitchFamily="18" charset="0"/>
                          <a:cs typeface="Times New Roman" panose="02020603050405020304" pitchFamily="18" charset="0"/>
                        </a:rPr>
                        <a:t>641</a:t>
                      </a:r>
                      <a:endParaRPr lang="aa-ET"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233844398"/>
                  </a:ext>
                </a:extLst>
              </a:tr>
              <a:tr h="672289">
                <a:tc>
                  <a:txBody>
                    <a:bodyPr/>
                    <a:lstStyle/>
                    <a:p>
                      <a:r>
                        <a:rPr lang="uk-UA" dirty="0">
                          <a:latin typeface="Times New Roman" panose="02020603050405020304" pitchFamily="18" charset="0"/>
                          <a:cs typeface="Times New Roman" panose="02020603050405020304" pitchFamily="18" charset="0"/>
                        </a:rPr>
                        <a:t>2</a:t>
                      </a:r>
                      <a:endParaRPr lang="aa-ET" dirty="0">
                        <a:latin typeface="Times New Roman" panose="02020603050405020304" pitchFamily="18" charset="0"/>
                        <a:cs typeface="Times New Roman" panose="02020603050405020304" pitchFamily="18" charset="0"/>
                      </a:endParaRPr>
                    </a:p>
                  </a:txBody>
                  <a:tcPr/>
                </a:tc>
                <a:tc>
                  <a:txBody>
                    <a:bodyPr/>
                    <a:lstStyle/>
                    <a:p>
                      <a:r>
                        <a:rPr lang="uk-UA" dirty="0">
                          <a:latin typeface="Times New Roman" panose="02020603050405020304" pitchFamily="18" charset="0"/>
                          <a:cs typeface="Times New Roman" panose="02020603050405020304" pitchFamily="18" charset="0"/>
                        </a:rPr>
                        <a:t>Сплачено транспортний податок </a:t>
                      </a:r>
                      <a:endParaRPr lang="aa-ET" dirty="0">
                        <a:latin typeface="Times New Roman" panose="02020603050405020304" pitchFamily="18" charset="0"/>
                        <a:cs typeface="Times New Roman" panose="02020603050405020304" pitchFamily="18" charset="0"/>
                      </a:endParaRPr>
                    </a:p>
                  </a:txBody>
                  <a:tcPr/>
                </a:tc>
                <a:tc>
                  <a:txBody>
                    <a:bodyPr/>
                    <a:lstStyle/>
                    <a:p>
                      <a:r>
                        <a:rPr lang="uk-UA" dirty="0">
                          <a:latin typeface="Times New Roman" panose="02020603050405020304" pitchFamily="18" charset="0"/>
                          <a:cs typeface="Times New Roman" panose="02020603050405020304" pitchFamily="18" charset="0"/>
                        </a:rPr>
                        <a:t>641</a:t>
                      </a:r>
                      <a:endParaRPr lang="aa-ET" dirty="0">
                        <a:latin typeface="Times New Roman" panose="02020603050405020304" pitchFamily="18" charset="0"/>
                        <a:cs typeface="Times New Roman" panose="02020603050405020304" pitchFamily="18" charset="0"/>
                      </a:endParaRPr>
                    </a:p>
                  </a:txBody>
                  <a:tcPr/>
                </a:tc>
                <a:tc>
                  <a:txBody>
                    <a:bodyPr/>
                    <a:lstStyle/>
                    <a:p>
                      <a:r>
                        <a:rPr lang="uk-UA" dirty="0">
                          <a:latin typeface="Times New Roman" panose="02020603050405020304" pitchFamily="18" charset="0"/>
                          <a:cs typeface="Times New Roman" panose="02020603050405020304" pitchFamily="18" charset="0"/>
                        </a:rPr>
                        <a:t>311</a:t>
                      </a:r>
                      <a:endParaRPr lang="aa-ET"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702667743"/>
                  </a:ext>
                </a:extLst>
              </a:tr>
            </a:tbl>
          </a:graphicData>
        </a:graphic>
      </p:graphicFrame>
    </p:spTree>
    <p:extLst>
      <p:ext uri="{BB962C8B-B14F-4D97-AF65-F5344CB8AC3E}">
        <p14:creationId xmlns:p14="http://schemas.microsoft.com/office/powerpoint/2010/main" val="156440648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32965" y="1815353"/>
            <a:ext cx="9278470" cy="1938992"/>
          </a:xfrm>
          <a:prstGeom prst="rect">
            <a:avLst/>
          </a:prstGeom>
        </p:spPr>
        <p:txBody>
          <a:bodyPr wrap="square">
            <a:spAutoFit/>
          </a:bodyPr>
          <a:lstStyle/>
          <a:p>
            <a:pPr marL="271780" marR="5080" indent="-259715" algn="ctr">
              <a:spcBef>
                <a:spcPts val="95"/>
              </a:spcBef>
            </a:pPr>
            <a:r>
              <a:rPr lang="uk-UA" sz="4400" b="1" spc="-90" dirty="0">
                <a:cs typeface="Calibri"/>
              </a:rPr>
              <a:t>4. Платники, порядок обчислення, обліку звітності з плати за землю</a:t>
            </a:r>
          </a:p>
          <a:p>
            <a:pPr algn="ctr"/>
            <a:r>
              <a:rPr lang="ru-RU" sz="3200" dirty="0"/>
              <a:t>ст. 269-289 ПКУ</a:t>
            </a:r>
            <a:endParaRPr lang="uk-UA" sz="3200" dirty="0"/>
          </a:p>
        </p:txBody>
      </p:sp>
    </p:spTree>
    <p:extLst>
      <p:ext uri="{BB962C8B-B14F-4D97-AF65-F5344CB8AC3E}">
        <p14:creationId xmlns:p14="http://schemas.microsoft.com/office/powerpoint/2010/main" val="423679286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a:solidFill>
                  <a:schemeClr val="tx1"/>
                </a:solidFill>
              </a:rPr>
              <a:t>Плата за землю </a:t>
            </a:r>
            <a:endParaRPr lang="uk-UA" dirty="0">
              <a:solidFill>
                <a:schemeClr val="tx1"/>
              </a:solidFill>
            </a:endParaRPr>
          </a:p>
        </p:txBody>
      </p:sp>
      <p:sp>
        <p:nvSpPr>
          <p:cNvPr id="3" name="Объект 2"/>
          <p:cNvSpPr>
            <a:spLocks noGrp="1"/>
          </p:cNvSpPr>
          <p:nvPr>
            <p:ph idx="1"/>
          </p:nvPr>
        </p:nvSpPr>
        <p:spPr/>
        <p:txBody>
          <a:bodyPr>
            <a:normAutofit/>
          </a:bodyPr>
          <a:lstStyle/>
          <a:p>
            <a:pPr algn="just"/>
            <a:r>
              <a:rPr lang="uk-UA" sz="2800" dirty="0">
                <a:solidFill>
                  <a:schemeClr val="tx1"/>
                </a:solidFill>
              </a:rPr>
              <a:t> це обов’язковий платіж у складі податку на майно, що справляється у формі:</a:t>
            </a:r>
          </a:p>
          <a:p>
            <a:pPr marL="90488" indent="354013" algn="just"/>
            <a:r>
              <a:rPr lang="uk-UA" sz="2800" dirty="0">
                <a:solidFill>
                  <a:schemeClr val="tx1"/>
                </a:solidFill>
              </a:rPr>
              <a:t>1.Земельного податку</a:t>
            </a:r>
          </a:p>
          <a:p>
            <a:pPr marL="90488" indent="354013" algn="just"/>
            <a:r>
              <a:rPr lang="uk-UA" sz="2800" dirty="0">
                <a:solidFill>
                  <a:schemeClr val="tx1"/>
                </a:solidFill>
              </a:rPr>
              <a:t>2.Орендної плати за земельні ділянки державної і комунальної власності</a:t>
            </a:r>
          </a:p>
        </p:txBody>
      </p:sp>
    </p:spTree>
    <p:extLst>
      <p:ext uri="{BB962C8B-B14F-4D97-AF65-F5344CB8AC3E}">
        <p14:creationId xmlns:p14="http://schemas.microsoft.com/office/powerpoint/2010/main" val="7506492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err="1">
                <a:solidFill>
                  <a:schemeClr val="tx1"/>
                </a:solidFill>
              </a:rPr>
              <a:t>Платники</a:t>
            </a:r>
            <a:r>
              <a:rPr lang="ru-RU" b="1" dirty="0">
                <a:solidFill>
                  <a:schemeClr val="tx1"/>
                </a:solidFill>
              </a:rPr>
              <a:t> плати за землю</a:t>
            </a:r>
            <a:br>
              <a:rPr lang="ru-RU" b="1" dirty="0">
                <a:solidFill>
                  <a:schemeClr val="tx1"/>
                </a:solidFill>
              </a:rPr>
            </a:br>
            <a:endParaRPr lang="uk-UA" b="1" dirty="0">
              <a:solidFill>
                <a:schemeClr val="tx1"/>
              </a:solidFill>
            </a:endParaRPr>
          </a:p>
        </p:txBody>
      </p:sp>
      <p:sp>
        <p:nvSpPr>
          <p:cNvPr id="3" name="Объект 2"/>
          <p:cNvSpPr>
            <a:spLocks noGrp="1"/>
          </p:cNvSpPr>
          <p:nvPr>
            <p:ph idx="1"/>
          </p:nvPr>
        </p:nvSpPr>
        <p:spPr/>
        <p:txBody>
          <a:bodyPr/>
          <a:lstStyle/>
          <a:p>
            <a:pPr marL="90488" indent="273050" algn="just"/>
            <a:r>
              <a:rPr lang="uk-UA" sz="2400" dirty="0"/>
              <a:t>1. Платники земельного податку:</a:t>
            </a:r>
          </a:p>
          <a:p>
            <a:pPr marL="90488" indent="273050" algn="just">
              <a:buFont typeface="Wingdings" panose="05000000000000000000" pitchFamily="2" charset="2"/>
              <a:buChar char="§"/>
            </a:pPr>
            <a:r>
              <a:rPr lang="uk-UA" sz="2400" dirty="0"/>
              <a:t>власники земельних ділянок, земельних часток (паїв);</a:t>
            </a:r>
          </a:p>
          <a:p>
            <a:pPr marL="90488" indent="273050" algn="just">
              <a:buFont typeface="Wingdings" panose="05000000000000000000" pitchFamily="2" charset="2"/>
              <a:buChar char="§"/>
            </a:pPr>
            <a:r>
              <a:rPr lang="uk-UA" sz="2400" dirty="0"/>
              <a:t>землекористувачі, яким відповідно до закону надані у користування земельні ділянки державної та комунальної власності на правах постійного користування;</a:t>
            </a:r>
          </a:p>
          <a:p>
            <a:pPr marL="90488" indent="273050" algn="just"/>
            <a:r>
              <a:rPr lang="uk-UA" sz="2400" dirty="0"/>
              <a:t>2. Платники орендної плати - землекористувачі (орендарі) земельних ділянок державної та комунальної власності на умовах оренди.</a:t>
            </a:r>
          </a:p>
          <a:p>
            <a:pPr algn="just"/>
            <a:endParaRPr lang="uk-UA" dirty="0"/>
          </a:p>
        </p:txBody>
      </p:sp>
    </p:spTree>
    <p:extLst>
      <p:ext uri="{BB962C8B-B14F-4D97-AF65-F5344CB8AC3E}">
        <p14:creationId xmlns:p14="http://schemas.microsoft.com/office/powerpoint/2010/main" val="195740593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b="1" dirty="0">
                <a:solidFill>
                  <a:schemeClr val="tx1"/>
                </a:solidFill>
              </a:rPr>
              <a:t>Об’єкти оподаткування платою за землю</a:t>
            </a:r>
          </a:p>
        </p:txBody>
      </p:sp>
      <p:sp>
        <p:nvSpPr>
          <p:cNvPr id="3" name="Объект 2"/>
          <p:cNvSpPr>
            <a:spLocks noGrp="1"/>
          </p:cNvSpPr>
          <p:nvPr>
            <p:ph idx="1"/>
          </p:nvPr>
        </p:nvSpPr>
        <p:spPr/>
        <p:txBody>
          <a:bodyPr>
            <a:normAutofit/>
          </a:bodyPr>
          <a:lstStyle/>
          <a:p>
            <a:r>
              <a:rPr lang="uk-UA" sz="2400" dirty="0"/>
              <a:t>1. Об’єкти оподаткування земельним податком:</a:t>
            </a:r>
          </a:p>
          <a:p>
            <a:pPr marL="90488" indent="273050">
              <a:buFont typeface="Wingdings" panose="05000000000000000000" pitchFamily="2" charset="2"/>
              <a:buChar char="§"/>
            </a:pPr>
            <a:r>
              <a:rPr lang="uk-UA" sz="2400" dirty="0"/>
              <a:t>земельні ділянки, які перебувають у власності;</a:t>
            </a:r>
          </a:p>
          <a:p>
            <a:pPr marL="90488" indent="273050">
              <a:buFont typeface="Wingdings" panose="05000000000000000000" pitchFamily="2" charset="2"/>
              <a:buChar char="§"/>
            </a:pPr>
            <a:r>
              <a:rPr lang="uk-UA" sz="2400" dirty="0"/>
              <a:t>земельні частки (паї), які перебувають у власності;</a:t>
            </a:r>
          </a:p>
          <a:p>
            <a:pPr marL="90488" indent="273050">
              <a:buFont typeface="Wingdings" panose="05000000000000000000" pitchFamily="2" charset="2"/>
              <a:buChar char="§"/>
            </a:pPr>
            <a:r>
              <a:rPr lang="uk-UA" sz="2400" dirty="0"/>
              <a:t>земельні ділянки державної та комунальної власності, які перебувають у володінні на праві постійного користування;</a:t>
            </a:r>
          </a:p>
          <a:p>
            <a:r>
              <a:rPr lang="uk-UA" sz="2400" dirty="0"/>
              <a:t>2. Об’єкти оподаткування орендною платою - земельні ділянки державної та комунальної власності, надані в користування на умовах оренди.</a:t>
            </a:r>
          </a:p>
          <a:p>
            <a:endParaRPr lang="uk-UA" sz="2400" dirty="0"/>
          </a:p>
        </p:txBody>
      </p:sp>
    </p:spTree>
    <p:extLst>
      <p:ext uri="{BB962C8B-B14F-4D97-AF65-F5344CB8AC3E}">
        <p14:creationId xmlns:p14="http://schemas.microsoft.com/office/powerpoint/2010/main" val="38794148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32965" y="1815353"/>
            <a:ext cx="9278470" cy="3293209"/>
          </a:xfrm>
          <a:prstGeom prst="rect">
            <a:avLst/>
          </a:prstGeom>
        </p:spPr>
        <p:txBody>
          <a:bodyPr wrap="square">
            <a:spAutoFit/>
          </a:bodyPr>
          <a:lstStyle/>
          <a:p>
            <a:pPr algn="ctr"/>
            <a:r>
              <a:rPr lang="uk-UA" sz="4400" b="1" dirty="0">
                <a:latin typeface="Times New Roman" panose="02020603050405020304" pitchFamily="18" charset="0"/>
                <a:cs typeface="Times New Roman" panose="02020603050405020304" pitchFamily="18" charset="0"/>
              </a:rPr>
              <a:t>2. Платники, порядок обчислення, звітності, обліку і сплати податку на нерухоме майно, відмінне від земельної ділянки </a:t>
            </a:r>
          </a:p>
          <a:p>
            <a:pPr algn="ctr"/>
            <a:r>
              <a:rPr lang="ru-RU" sz="3200" dirty="0"/>
              <a:t>ст. 266 ПКУ</a:t>
            </a:r>
            <a:endParaRPr lang="uk-UA" sz="3200" dirty="0"/>
          </a:p>
        </p:txBody>
      </p:sp>
    </p:spTree>
    <p:extLst>
      <p:ext uri="{BB962C8B-B14F-4D97-AF65-F5344CB8AC3E}">
        <p14:creationId xmlns:p14="http://schemas.microsoft.com/office/powerpoint/2010/main" val="184903312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1" dirty="0"/>
              <a:t>База оподаткування </a:t>
            </a:r>
          </a:p>
        </p:txBody>
      </p:sp>
      <p:sp>
        <p:nvSpPr>
          <p:cNvPr id="3" name="Объект 2"/>
          <p:cNvSpPr>
            <a:spLocks noGrp="1"/>
          </p:cNvSpPr>
          <p:nvPr>
            <p:ph idx="1"/>
          </p:nvPr>
        </p:nvSpPr>
        <p:spPr/>
        <p:txBody>
          <a:bodyPr>
            <a:normAutofit/>
          </a:bodyPr>
          <a:lstStyle/>
          <a:p>
            <a:pPr marL="90488" indent="273050" algn="just">
              <a:buFont typeface="Wingdings" panose="05000000000000000000" pitchFamily="2" charset="2"/>
              <a:buChar char="§"/>
            </a:pPr>
            <a:r>
              <a:rPr lang="uk-UA" sz="2400" dirty="0"/>
              <a:t>нормативна грошова оцінка земельної ділянки з урахуванням коефіцієнта індексації, визначеного відповідно до порядку, встановленого цим розділом;</a:t>
            </a:r>
          </a:p>
          <a:p>
            <a:pPr marL="90488" indent="273050" algn="just">
              <a:buFont typeface="Wingdings" panose="05000000000000000000" pitchFamily="2" charset="2"/>
              <a:buChar char="§"/>
            </a:pPr>
            <a:r>
              <a:rPr lang="uk-UA" sz="2400" dirty="0"/>
              <a:t>площа земельної ділянки, нормативну грошову оцінку якої не проведено.</a:t>
            </a:r>
          </a:p>
          <a:p>
            <a:pPr marL="90488" indent="273050" algn="just"/>
            <a:r>
              <a:rPr lang="uk-UA" sz="2400" dirty="0"/>
              <a:t>Рішення рад щодо нормативної грошової оцінки земельних ділянок офіційно оприлюднюється відповідним органом місцевого самоврядування </a:t>
            </a:r>
            <a:r>
              <a:rPr lang="uk-UA" sz="2400" b="1" dirty="0"/>
              <a:t>до 15 липня року, що передує бюджетному періоду</a:t>
            </a:r>
            <a:r>
              <a:rPr lang="uk-UA" sz="2400" dirty="0"/>
              <a:t>, в якому планується застосування нормативної грошової оцінки земель або змін (плановий період). В іншому разі норми відповідних рішень застосовуються не раніше початку бюджетного періоду, що настає за плановим періодом.</a:t>
            </a:r>
          </a:p>
          <a:p>
            <a:endParaRPr lang="uk-UA" sz="2400" dirty="0"/>
          </a:p>
        </p:txBody>
      </p:sp>
    </p:spTree>
    <p:extLst>
      <p:ext uri="{BB962C8B-B14F-4D97-AF65-F5344CB8AC3E}">
        <p14:creationId xmlns:p14="http://schemas.microsoft.com/office/powerpoint/2010/main" val="141756446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a:t>Нормативна </a:t>
            </a:r>
            <a:r>
              <a:rPr lang="ru-RU" dirty="0" err="1"/>
              <a:t>грошова</a:t>
            </a:r>
            <a:r>
              <a:rPr lang="ru-RU" dirty="0"/>
              <a:t> </a:t>
            </a:r>
            <a:r>
              <a:rPr lang="ru-RU" dirty="0" err="1"/>
              <a:t>оцінка</a:t>
            </a:r>
            <a:r>
              <a:rPr lang="ru-RU" dirty="0"/>
              <a:t> </a:t>
            </a:r>
            <a:r>
              <a:rPr lang="ru-RU" dirty="0" err="1"/>
              <a:t>ріллі</a:t>
            </a:r>
            <a:r>
              <a:rPr lang="ru-RU" dirty="0"/>
              <a:t> по </a:t>
            </a:r>
            <a:r>
              <a:rPr lang="ru-RU" dirty="0" err="1"/>
              <a:t>Житомирській</a:t>
            </a:r>
            <a:r>
              <a:rPr lang="ru-RU" dirty="0"/>
              <a:t> </a:t>
            </a:r>
            <a:r>
              <a:rPr lang="ru-RU" dirty="0" err="1"/>
              <a:t>області</a:t>
            </a:r>
            <a:r>
              <a:rPr lang="ru-RU" dirty="0"/>
              <a:t> </a:t>
            </a:r>
            <a:br>
              <a:rPr lang="ru-RU" dirty="0"/>
            </a:br>
            <a:r>
              <a:rPr lang="en-US" sz="4000" dirty="0">
                <a:hlinkClick r:id="rId2"/>
              </a:rPr>
              <a:t>http://zhytomyrska.land.gov.ua/groshova-ocinka/</a:t>
            </a:r>
            <a:r>
              <a:rPr lang="uk-UA" sz="4000" dirty="0"/>
              <a:t> </a:t>
            </a:r>
          </a:p>
        </p:txBody>
      </p:sp>
      <p:sp>
        <p:nvSpPr>
          <p:cNvPr id="3" name="Объект 2"/>
          <p:cNvSpPr>
            <a:spLocks noGrp="1"/>
          </p:cNvSpPr>
          <p:nvPr>
            <p:ph idx="1"/>
          </p:nvPr>
        </p:nvSpPr>
        <p:spPr/>
        <p:txBody>
          <a:bodyPr>
            <a:normAutofit/>
          </a:bodyPr>
          <a:lstStyle/>
          <a:p>
            <a:pPr marL="90488" indent="273050" algn="just">
              <a:lnSpc>
                <a:spcPct val="100000"/>
              </a:lnSpc>
            </a:pPr>
            <a:r>
              <a:rPr lang="uk-UA" sz="2800" b="0" i="0" dirty="0">
                <a:solidFill>
                  <a:srgbClr val="444444"/>
                </a:solidFill>
                <a:effectLst/>
                <a:latin typeface="Open Sans" panose="020F0502020204030204" pitchFamily="34" charset="0"/>
              </a:rPr>
              <a:t>Нормативна грошова оцінка ріллі по Житомирській області з розрахунку на 1 га станом на 01 січня 2023 становить </a:t>
            </a:r>
            <a:r>
              <a:rPr lang="uk-UA" sz="2800" b="1" i="0" dirty="0">
                <a:solidFill>
                  <a:srgbClr val="444444"/>
                </a:solidFill>
                <a:effectLst/>
                <a:latin typeface="Open Sans" panose="020F0502020204030204" pitchFamily="34" charset="0"/>
              </a:rPr>
              <a:t>21 411,00 грн</a:t>
            </a:r>
            <a:r>
              <a:rPr lang="uk-UA" sz="2800" b="0" i="0" dirty="0">
                <a:solidFill>
                  <a:srgbClr val="444444"/>
                </a:solidFill>
                <a:effectLst/>
                <a:latin typeface="Open Sans" panose="020F0502020204030204" pitchFamily="34" charset="0"/>
              </a:rPr>
              <a:t>, визначена постановою Кабінету Міністрів України  від 03.11.2021 № 1147 «Про затвердження Методики нормативної грошової оцінки земельних ділянок».</a:t>
            </a:r>
            <a:endParaRPr lang="uk-UA" sz="3200" dirty="0"/>
          </a:p>
        </p:txBody>
      </p:sp>
    </p:spTree>
    <p:extLst>
      <p:ext uri="{BB962C8B-B14F-4D97-AF65-F5344CB8AC3E}">
        <p14:creationId xmlns:p14="http://schemas.microsoft.com/office/powerpoint/2010/main" val="241673074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Коефіцієнт індексації </a:t>
            </a:r>
            <a:r>
              <a:rPr lang="ru-RU" b="1" dirty="0" err="1"/>
              <a:t>нормативної</a:t>
            </a:r>
            <a:r>
              <a:rPr lang="ru-RU" b="1" dirty="0"/>
              <a:t> </a:t>
            </a:r>
            <a:r>
              <a:rPr lang="ru-RU" b="1" dirty="0" err="1"/>
              <a:t>грошової</a:t>
            </a:r>
            <a:r>
              <a:rPr lang="ru-RU" b="1" dirty="0"/>
              <a:t> </a:t>
            </a:r>
            <a:r>
              <a:rPr lang="ru-RU" b="1" dirty="0" err="1"/>
              <a:t>оцінки</a:t>
            </a:r>
            <a:r>
              <a:rPr lang="ru-RU" b="1" dirty="0"/>
              <a:t> </a:t>
            </a:r>
            <a:endParaRPr lang="uk-UA" b="1" dirty="0"/>
          </a:p>
        </p:txBody>
      </p:sp>
      <p:sp>
        <p:nvSpPr>
          <p:cNvPr id="3" name="Объект 2"/>
          <p:cNvSpPr>
            <a:spLocks noGrp="1"/>
          </p:cNvSpPr>
          <p:nvPr>
            <p:ph idx="1"/>
          </p:nvPr>
        </p:nvSpPr>
        <p:spPr/>
        <p:txBody>
          <a:bodyPr>
            <a:normAutofit/>
          </a:bodyPr>
          <a:lstStyle/>
          <a:p>
            <a:pPr marL="90488" indent="273050" algn="just"/>
            <a:r>
              <a:rPr lang="uk-UA" sz="2400" dirty="0"/>
              <a:t>Коефіцієнт індексації НГО земель розраховують за минулий період — рік. </a:t>
            </a:r>
          </a:p>
          <a:p>
            <a:pPr algn="l"/>
            <a:r>
              <a:rPr lang="uk-UA" sz="2400" dirty="0"/>
              <a:t>Відповідно, значення коефіцієнта індексації нормативної грошової оцінки земель і земельних ділянок за 2022 рік становить:</a:t>
            </a:r>
          </a:p>
          <a:p>
            <a:pPr algn="l"/>
            <a:r>
              <a:rPr lang="uk-UA" sz="2400" dirty="0"/>
              <a:t>для сільськогосподарських угідь (рілля, багаторічні насадження, сіножаті, пасовища та перелоги) – 1,0;</a:t>
            </a:r>
          </a:p>
          <a:p>
            <a:pPr algn="l"/>
            <a:r>
              <a:rPr lang="uk-UA" sz="2400" dirty="0"/>
              <a:t>для земель і земельних ділянок (крім сільськогосподарських угідь) – 1,15.</a:t>
            </a:r>
          </a:p>
        </p:txBody>
      </p:sp>
    </p:spTree>
    <p:extLst>
      <p:ext uri="{BB962C8B-B14F-4D97-AF65-F5344CB8AC3E}">
        <p14:creationId xmlns:p14="http://schemas.microsoft.com/office/powerpoint/2010/main" val="119999211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b="1" dirty="0" err="1"/>
              <a:t>Оподаткування</a:t>
            </a:r>
            <a:r>
              <a:rPr lang="ru-RU" b="1" dirty="0"/>
              <a:t> </a:t>
            </a:r>
            <a:r>
              <a:rPr lang="ru-RU" b="1" dirty="0" err="1"/>
              <a:t>земельних</a:t>
            </a:r>
            <a:r>
              <a:rPr lang="ru-RU" b="1" dirty="0"/>
              <a:t> </a:t>
            </a:r>
            <a:r>
              <a:rPr lang="ru-RU" b="1" dirty="0" err="1"/>
              <a:t>ділянок</a:t>
            </a:r>
            <a:r>
              <a:rPr lang="ru-RU" b="1" dirty="0"/>
              <a:t>, </a:t>
            </a:r>
            <a:r>
              <a:rPr lang="ru-RU" b="1" dirty="0" err="1"/>
              <a:t>наданих</a:t>
            </a:r>
            <a:r>
              <a:rPr lang="ru-RU" b="1" dirty="0"/>
              <a:t> на землях </a:t>
            </a:r>
            <a:r>
              <a:rPr lang="ru-RU" b="1" dirty="0" err="1"/>
              <a:t>лісогосподарського</a:t>
            </a:r>
            <a:r>
              <a:rPr lang="ru-RU" b="1" dirty="0"/>
              <a:t> </a:t>
            </a:r>
            <a:r>
              <a:rPr lang="ru-RU" b="1" dirty="0" err="1"/>
              <a:t>призначення</a:t>
            </a:r>
            <a:r>
              <a:rPr lang="ru-RU" b="1" dirty="0"/>
              <a:t> </a:t>
            </a:r>
            <a:endParaRPr lang="uk-UA" b="1" dirty="0"/>
          </a:p>
        </p:txBody>
      </p:sp>
      <p:sp>
        <p:nvSpPr>
          <p:cNvPr id="3" name="Объект 2"/>
          <p:cNvSpPr>
            <a:spLocks noGrp="1"/>
          </p:cNvSpPr>
          <p:nvPr>
            <p:ph idx="1"/>
          </p:nvPr>
        </p:nvSpPr>
        <p:spPr/>
        <p:txBody>
          <a:bodyPr>
            <a:normAutofit/>
          </a:bodyPr>
          <a:lstStyle/>
          <a:p>
            <a:r>
              <a:rPr lang="ru-RU" sz="2800" dirty="0" err="1"/>
              <a:t>Податок</a:t>
            </a:r>
            <a:r>
              <a:rPr lang="ru-RU" sz="2800" dirty="0"/>
              <a:t> за </a:t>
            </a:r>
            <a:r>
              <a:rPr lang="ru-RU" sz="2800" dirty="0" err="1"/>
              <a:t>лісові</a:t>
            </a:r>
            <a:r>
              <a:rPr lang="ru-RU" sz="2800" dirty="0"/>
              <a:t> </a:t>
            </a:r>
            <a:r>
              <a:rPr lang="ru-RU" sz="2800" dirty="0" err="1"/>
              <a:t>землі</a:t>
            </a:r>
            <a:r>
              <a:rPr lang="ru-RU" sz="2800" dirty="0"/>
              <a:t> </a:t>
            </a:r>
            <a:r>
              <a:rPr lang="ru-RU" sz="2800" dirty="0" err="1"/>
              <a:t>складається</a:t>
            </a:r>
            <a:r>
              <a:rPr lang="ru-RU" sz="2800" dirty="0"/>
              <a:t> </a:t>
            </a:r>
            <a:r>
              <a:rPr lang="ru-RU" sz="2800" dirty="0" err="1"/>
              <a:t>із</a:t>
            </a:r>
            <a:r>
              <a:rPr lang="ru-RU" sz="2800" dirty="0"/>
              <a:t> </a:t>
            </a:r>
          </a:p>
          <a:p>
            <a:pPr marL="90488" indent="273050">
              <a:buFont typeface="Wingdings" panose="05000000000000000000" pitchFamily="2" charset="2"/>
              <a:buChar char="§"/>
            </a:pPr>
            <a:r>
              <a:rPr lang="ru-RU" sz="2800" dirty="0"/>
              <a:t>земельного </a:t>
            </a:r>
            <a:r>
              <a:rPr lang="ru-RU" sz="2800" dirty="0" err="1"/>
              <a:t>податку</a:t>
            </a:r>
            <a:endParaRPr lang="ru-RU" sz="2800" dirty="0"/>
          </a:p>
          <a:p>
            <a:pPr marL="90488" indent="273050">
              <a:buFont typeface="Wingdings" panose="05000000000000000000" pitchFamily="2" charset="2"/>
              <a:buChar char="§"/>
            </a:pPr>
            <a:r>
              <a:rPr lang="ru-RU" sz="2800" dirty="0" err="1"/>
              <a:t>рентної</a:t>
            </a:r>
            <a:r>
              <a:rPr lang="ru-RU" sz="2800" dirty="0"/>
              <a:t> плати</a:t>
            </a:r>
            <a:endParaRPr lang="uk-UA" sz="2800" dirty="0"/>
          </a:p>
        </p:txBody>
      </p:sp>
    </p:spTree>
    <p:extLst>
      <p:ext uri="{BB962C8B-B14F-4D97-AF65-F5344CB8AC3E}">
        <p14:creationId xmlns:p14="http://schemas.microsoft.com/office/powerpoint/2010/main" val="229183261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91671" y="286603"/>
            <a:ext cx="10564009" cy="1450757"/>
          </a:xfrm>
        </p:spPr>
        <p:txBody>
          <a:bodyPr>
            <a:noAutofit/>
          </a:bodyPr>
          <a:lstStyle/>
          <a:p>
            <a:pPr algn="ctr"/>
            <a:r>
              <a:rPr lang="uk-UA" sz="3600" b="1" dirty="0"/>
              <a:t>Ставка земельного податку за земельні ділянки, у тому числі право на які фізичні особи мають як власники земельних часток (паїв), НГО яких </a:t>
            </a:r>
            <a:r>
              <a:rPr lang="uk-UA" sz="3600" b="1" u="sng" dirty="0"/>
              <a:t>проведено </a:t>
            </a:r>
          </a:p>
        </p:txBody>
      </p:sp>
      <p:sp>
        <p:nvSpPr>
          <p:cNvPr id="3" name="Объект 2"/>
          <p:cNvSpPr>
            <a:spLocks noGrp="1"/>
          </p:cNvSpPr>
          <p:nvPr>
            <p:ph idx="1"/>
          </p:nvPr>
        </p:nvSpPr>
        <p:spPr/>
        <p:txBody>
          <a:bodyPr>
            <a:noAutofit/>
          </a:bodyPr>
          <a:lstStyle/>
          <a:p>
            <a:pPr marL="90488" indent="273050" algn="just">
              <a:spcBef>
                <a:spcPts val="0"/>
              </a:spcBef>
              <a:buFont typeface="Wingdings" panose="05000000000000000000" pitchFamily="2" charset="2"/>
              <a:buChar char="§"/>
            </a:pPr>
            <a:r>
              <a:rPr lang="uk-UA" sz="2400" dirty="0"/>
              <a:t>за земельні ділянки, у тому числі право на які фізичні особи мають як власники земельних часток (паїв), НГО яких проведено, - не більше 3 % від їх нормативної грошової оцінки, </a:t>
            </a:r>
          </a:p>
          <a:p>
            <a:pPr marL="90488" indent="273050" algn="just">
              <a:spcBef>
                <a:spcPts val="0"/>
              </a:spcBef>
              <a:buFont typeface="Wingdings" panose="05000000000000000000" pitchFamily="2" charset="2"/>
              <a:buChar char="§"/>
            </a:pPr>
            <a:r>
              <a:rPr lang="uk-UA" sz="2400" dirty="0"/>
              <a:t>для земель загального користування - не більше 1 % від їх нормативної грошової оцінки, </a:t>
            </a:r>
          </a:p>
          <a:p>
            <a:pPr marL="90488" indent="273050" algn="just">
              <a:spcBef>
                <a:spcPts val="0"/>
              </a:spcBef>
              <a:buFont typeface="Wingdings" panose="05000000000000000000" pitchFamily="2" charset="2"/>
              <a:buChar char="§"/>
            </a:pPr>
            <a:r>
              <a:rPr lang="uk-UA" sz="2400" dirty="0"/>
              <a:t>для сільськогосподарських угідь - не менше 0,3 % та не більше 1 % від їх нормативної грошової оцінки,</a:t>
            </a:r>
          </a:p>
          <a:p>
            <a:pPr marL="90488" indent="273050" algn="just">
              <a:spcBef>
                <a:spcPts val="0"/>
              </a:spcBef>
              <a:buFont typeface="Wingdings" panose="05000000000000000000" pitchFamily="2" charset="2"/>
              <a:buChar char="§"/>
            </a:pPr>
            <a:r>
              <a:rPr lang="uk-UA" sz="2400" dirty="0"/>
              <a:t>для лісових земель - не більше 0,1 % від їх нормативної грошової оцінки.</a:t>
            </a:r>
          </a:p>
          <a:p>
            <a:pPr algn="just">
              <a:spcBef>
                <a:spcPts val="0"/>
              </a:spcBef>
            </a:pPr>
            <a:endParaRPr lang="uk-UA" sz="2400" dirty="0"/>
          </a:p>
          <a:p>
            <a:pPr marL="90488" indent="273050" algn="just">
              <a:spcBef>
                <a:spcPts val="0"/>
              </a:spcBef>
            </a:pPr>
            <a:r>
              <a:rPr lang="uk-UA" sz="2400" dirty="0"/>
              <a:t>Ставка податку встановлюється у розмірі не більше 12 відсотків від їх нормативної грошової оцінки за земельні ділянки, які перебувають у постійному користуванні суб’єктів господарювання (крім державної та комунальної форм власності).</a:t>
            </a:r>
          </a:p>
          <a:p>
            <a:pPr algn="just">
              <a:spcBef>
                <a:spcPts val="0"/>
              </a:spcBef>
            </a:pPr>
            <a:endParaRPr lang="uk-UA" sz="2400" dirty="0"/>
          </a:p>
        </p:txBody>
      </p:sp>
    </p:spTree>
    <p:extLst>
      <p:ext uri="{BB962C8B-B14F-4D97-AF65-F5344CB8AC3E}">
        <p14:creationId xmlns:p14="http://schemas.microsoft.com/office/powerpoint/2010/main" val="153721752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91671" y="286603"/>
            <a:ext cx="10564009" cy="1450757"/>
          </a:xfrm>
        </p:spPr>
        <p:txBody>
          <a:bodyPr>
            <a:noAutofit/>
          </a:bodyPr>
          <a:lstStyle/>
          <a:p>
            <a:pPr algn="ctr"/>
            <a:r>
              <a:rPr lang="uk-UA" sz="3600" b="1" dirty="0"/>
              <a:t>Ставка земельного податку за земельні ділянки, у тому числі право на які фізичні особи мають як власники земельних часток (паїв), НГО яких </a:t>
            </a:r>
            <a:r>
              <a:rPr lang="uk-UA" sz="3600" b="1" u="sng" dirty="0"/>
              <a:t>не проведено </a:t>
            </a:r>
          </a:p>
        </p:txBody>
      </p:sp>
      <p:sp>
        <p:nvSpPr>
          <p:cNvPr id="3" name="Объект 2"/>
          <p:cNvSpPr>
            <a:spLocks noGrp="1"/>
          </p:cNvSpPr>
          <p:nvPr>
            <p:ph idx="1"/>
          </p:nvPr>
        </p:nvSpPr>
        <p:spPr/>
        <p:txBody>
          <a:bodyPr>
            <a:noAutofit/>
          </a:bodyPr>
          <a:lstStyle/>
          <a:p>
            <a:pPr marL="90488" indent="273050" algn="just">
              <a:spcBef>
                <a:spcPts val="600"/>
              </a:spcBef>
              <a:buFont typeface="Wingdings" panose="05000000000000000000" pitchFamily="2" charset="2"/>
              <a:buChar char="§"/>
            </a:pPr>
            <a:r>
              <a:rPr lang="uk-UA" sz="2400" dirty="0"/>
              <a:t>за земельні ділянки, у тому числі право на які фізичні особи мають як власники земельних часток (паїв), розташовані за межами населених пунктів або в межах населених пунктів, встановлюється у розмірі не більше 5 % від нормативної грошової оцінки одиниці площі ріллі по Автономній Республіці Крим або по області, </a:t>
            </a:r>
          </a:p>
          <a:p>
            <a:pPr marL="90488" indent="273050" algn="just">
              <a:spcBef>
                <a:spcPts val="600"/>
              </a:spcBef>
              <a:buFont typeface="Wingdings" panose="05000000000000000000" pitchFamily="2" charset="2"/>
              <a:buChar char="§"/>
            </a:pPr>
            <a:r>
              <a:rPr lang="uk-UA" sz="2400" dirty="0"/>
              <a:t>для сільськогосподарських угідь - не менше 0,3 % та не більше 5 % від нормативної грошової оцінки одиниці площі ріллі по Автономній Республіці Крим або по області, </a:t>
            </a:r>
          </a:p>
          <a:p>
            <a:pPr marL="90488" indent="273050" algn="just">
              <a:spcBef>
                <a:spcPts val="600"/>
              </a:spcBef>
              <a:buFont typeface="Wingdings" panose="05000000000000000000" pitchFamily="2" charset="2"/>
              <a:buChar char="§"/>
            </a:pPr>
            <a:r>
              <a:rPr lang="uk-UA" sz="2400" dirty="0"/>
              <a:t>для лісових земель - не більше 0,1 % від нормативної грошової оцінки площі ріллі по Автономній Республіці Крим або по області.</a:t>
            </a:r>
          </a:p>
        </p:txBody>
      </p:sp>
    </p:spTree>
    <p:extLst>
      <p:ext uri="{BB962C8B-B14F-4D97-AF65-F5344CB8AC3E}">
        <p14:creationId xmlns:p14="http://schemas.microsoft.com/office/powerpoint/2010/main" val="199972609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a:extLst>
              <a:ext uri="{FF2B5EF4-FFF2-40B4-BE49-F238E27FC236}">
                <a16:creationId xmlns:a16="http://schemas.microsoft.com/office/drawing/2014/main" id="{A0269375-63AE-45AC-AAE3-CB740FE39E75}"/>
              </a:ext>
            </a:extLst>
          </p:cNvPr>
          <p:cNvSpPr txBox="1"/>
          <p:nvPr/>
        </p:nvSpPr>
        <p:spPr>
          <a:xfrm>
            <a:off x="1330036" y="498764"/>
            <a:ext cx="9633528" cy="646331"/>
          </a:xfrm>
          <a:prstGeom prst="rect">
            <a:avLst/>
          </a:prstGeom>
          <a:noFill/>
        </p:spPr>
        <p:txBody>
          <a:bodyPr wrap="square" rtlCol="0">
            <a:spAutoFit/>
          </a:bodyPr>
          <a:lstStyle/>
          <a:p>
            <a:pPr algn="ctr"/>
            <a:r>
              <a:rPr lang="uk-UA" sz="3600" b="1" spc="-50" dirty="0">
                <a:solidFill>
                  <a:schemeClr val="tx1">
                    <a:lumMod val="75000"/>
                    <a:lumOff val="25000"/>
                  </a:schemeClr>
                </a:solidFill>
                <a:latin typeface="+mj-lt"/>
                <a:ea typeface="+mj-ea"/>
                <a:cs typeface="+mj-cs"/>
              </a:rPr>
              <a:t>МЕХАНІЗМ РОЗРАХУНКУ ЗЕМЕЛЬНОГО ПОДАТКУ </a:t>
            </a:r>
            <a:endParaRPr lang="aa-ET" sz="3600" b="1" spc="-50" dirty="0">
              <a:solidFill>
                <a:schemeClr val="tx1">
                  <a:lumMod val="75000"/>
                  <a:lumOff val="25000"/>
                </a:schemeClr>
              </a:solidFill>
              <a:latin typeface="+mj-lt"/>
              <a:ea typeface="+mj-ea"/>
              <a:cs typeface="+mj-cs"/>
            </a:endParaRPr>
          </a:p>
        </p:txBody>
      </p:sp>
      <p:sp>
        <p:nvSpPr>
          <p:cNvPr id="30" name="Овал 29">
            <a:extLst>
              <a:ext uri="{FF2B5EF4-FFF2-40B4-BE49-F238E27FC236}">
                <a16:creationId xmlns:a16="http://schemas.microsoft.com/office/drawing/2014/main" id="{B7E0D0C6-BB6F-48D3-A489-4365BD23FB15}"/>
              </a:ext>
            </a:extLst>
          </p:cNvPr>
          <p:cNvSpPr/>
          <p:nvPr/>
        </p:nvSpPr>
        <p:spPr>
          <a:xfrm>
            <a:off x="138546" y="1745673"/>
            <a:ext cx="2082801" cy="2272145"/>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uk-UA" dirty="0"/>
              <a:t>Об’єкт справляння (площа земельної ділянки)</a:t>
            </a:r>
            <a:endParaRPr lang="aa-ET" dirty="0"/>
          </a:p>
        </p:txBody>
      </p:sp>
      <p:sp>
        <p:nvSpPr>
          <p:cNvPr id="31" name="Овал 30">
            <a:extLst>
              <a:ext uri="{FF2B5EF4-FFF2-40B4-BE49-F238E27FC236}">
                <a16:creationId xmlns:a16="http://schemas.microsoft.com/office/drawing/2014/main" id="{F701943D-F5E9-4175-A9C0-B45A1A35D44D}"/>
              </a:ext>
            </a:extLst>
          </p:cNvPr>
          <p:cNvSpPr/>
          <p:nvPr/>
        </p:nvSpPr>
        <p:spPr>
          <a:xfrm>
            <a:off x="2890982" y="1798711"/>
            <a:ext cx="1962456" cy="2198255"/>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uk-UA" dirty="0"/>
              <a:t>Грошова оцінка земельної ділянки (за 1 га)</a:t>
            </a:r>
            <a:endParaRPr lang="aa-ET" dirty="0"/>
          </a:p>
        </p:txBody>
      </p:sp>
      <p:sp>
        <p:nvSpPr>
          <p:cNvPr id="32" name="Овал 31">
            <a:extLst>
              <a:ext uri="{FF2B5EF4-FFF2-40B4-BE49-F238E27FC236}">
                <a16:creationId xmlns:a16="http://schemas.microsoft.com/office/drawing/2014/main" id="{8A00DF00-8C7C-4C86-86FF-E717A8F368C8}"/>
              </a:ext>
            </a:extLst>
          </p:cNvPr>
          <p:cNvSpPr/>
          <p:nvPr/>
        </p:nvSpPr>
        <p:spPr>
          <a:xfrm>
            <a:off x="5522794" y="1728009"/>
            <a:ext cx="1881639" cy="2198255"/>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uk-UA" dirty="0"/>
              <a:t>Ставка земельного податку </a:t>
            </a:r>
            <a:endParaRPr lang="aa-ET" dirty="0"/>
          </a:p>
        </p:txBody>
      </p:sp>
      <p:sp>
        <p:nvSpPr>
          <p:cNvPr id="33" name="Овал 32">
            <a:extLst>
              <a:ext uri="{FF2B5EF4-FFF2-40B4-BE49-F238E27FC236}">
                <a16:creationId xmlns:a16="http://schemas.microsoft.com/office/drawing/2014/main" id="{AAD263EC-3CFC-4C1D-8456-E6D5CF3DE8DE}"/>
              </a:ext>
            </a:extLst>
          </p:cNvPr>
          <p:cNvSpPr/>
          <p:nvPr/>
        </p:nvSpPr>
        <p:spPr>
          <a:xfrm>
            <a:off x="10053780" y="1721424"/>
            <a:ext cx="2138220" cy="2198255"/>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uk-UA" dirty="0"/>
              <a:t>Розмір земельного податку </a:t>
            </a:r>
            <a:endParaRPr lang="aa-ET" dirty="0"/>
          </a:p>
        </p:txBody>
      </p:sp>
      <p:sp>
        <p:nvSpPr>
          <p:cNvPr id="34" name="Знак множення 33">
            <a:extLst>
              <a:ext uri="{FF2B5EF4-FFF2-40B4-BE49-F238E27FC236}">
                <a16:creationId xmlns:a16="http://schemas.microsoft.com/office/drawing/2014/main" id="{D0AB71EC-008A-4652-BC08-D47EA00B8C99}"/>
              </a:ext>
            </a:extLst>
          </p:cNvPr>
          <p:cNvSpPr/>
          <p:nvPr/>
        </p:nvSpPr>
        <p:spPr>
          <a:xfrm>
            <a:off x="2177473" y="2414624"/>
            <a:ext cx="794327" cy="1046018"/>
          </a:xfrm>
          <a:prstGeom prst="mathMultiply">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aa-ET"/>
          </a:p>
        </p:txBody>
      </p:sp>
      <p:sp>
        <p:nvSpPr>
          <p:cNvPr id="35" name="Знак множення 34">
            <a:extLst>
              <a:ext uri="{FF2B5EF4-FFF2-40B4-BE49-F238E27FC236}">
                <a16:creationId xmlns:a16="http://schemas.microsoft.com/office/drawing/2014/main" id="{1F90C535-6CF7-47DD-A75F-2EA86CC0DC9F}"/>
              </a:ext>
            </a:extLst>
          </p:cNvPr>
          <p:cNvSpPr/>
          <p:nvPr/>
        </p:nvSpPr>
        <p:spPr>
          <a:xfrm>
            <a:off x="4790953" y="2358736"/>
            <a:ext cx="794327" cy="1046018"/>
          </a:xfrm>
          <a:prstGeom prst="mathMultiply">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aa-ET"/>
          </a:p>
        </p:txBody>
      </p:sp>
      <p:sp>
        <p:nvSpPr>
          <p:cNvPr id="36" name="Дорівнює 35">
            <a:extLst>
              <a:ext uri="{FF2B5EF4-FFF2-40B4-BE49-F238E27FC236}">
                <a16:creationId xmlns:a16="http://schemas.microsoft.com/office/drawing/2014/main" id="{6C9E0242-E41A-4C73-B2E7-D5E108E0F13F}"/>
              </a:ext>
            </a:extLst>
          </p:cNvPr>
          <p:cNvSpPr/>
          <p:nvPr/>
        </p:nvSpPr>
        <p:spPr>
          <a:xfrm>
            <a:off x="9421088" y="2438398"/>
            <a:ext cx="646545" cy="680025"/>
          </a:xfrm>
          <a:prstGeom prst="mathEqual">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aa-ET">
              <a:solidFill>
                <a:schemeClr val="tx1"/>
              </a:solidFill>
            </a:endParaRPr>
          </a:p>
        </p:txBody>
      </p:sp>
      <p:sp>
        <p:nvSpPr>
          <p:cNvPr id="10" name="Знак множення 34">
            <a:extLst>
              <a:ext uri="{FF2B5EF4-FFF2-40B4-BE49-F238E27FC236}">
                <a16:creationId xmlns:a16="http://schemas.microsoft.com/office/drawing/2014/main" id="{1F90C535-6CF7-47DD-A75F-2EA86CC0DC9F}"/>
              </a:ext>
            </a:extLst>
          </p:cNvPr>
          <p:cNvSpPr/>
          <p:nvPr/>
        </p:nvSpPr>
        <p:spPr>
          <a:xfrm>
            <a:off x="7360558" y="2358736"/>
            <a:ext cx="794327" cy="1046018"/>
          </a:xfrm>
          <a:prstGeom prst="mathMultiply">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aa-ET"/>
          </a:p>
        </p:txBody>
      </p:sp>
      <p:sp>
        <p:nvSpPr>
          <p:cNvPr id="11" name="Овал 10">
            <a:extLst>
              <a:ext uri="{FF2B5EF4-FFF2-40B4-BE49-F238E27FC236}">
                <a16:creationId xmlns:a16="http://schemas.microsoft.com/office/drawing/2014/main" id="{8A00DF00-8C7C-4C86-86FF-E717A8F368C8}"/>
              </a:ext>
            </a:extLst>
          </p:cNvPr>
          <p:cNvSpPr/>
          <p:nvPr/>
        </p:nvSpPr>
        <p:spPr>
          <a:xfrm>
            <a:off x="8037125" y="1679282"/>
            <a:ext cx="1430908" cy="2198255"/>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uk-UA"/>
              <a:t>К індексації</a:t>
            </a:r>
            <a:endParaRPr lang="aa-ET" dirty="0"/>
          </a:p>
        </p:txBody>
      </p:sp>
    </p:spTree>
    <p:extLst>
      <p:ext uri="{BB962C8B-B14F-4D97-AF65-F5344CB8AC3E}">
        <p14:creationId xmlns:p14="http://schemas.microsoft.com/office/powerpoint/2010/main" val="11569158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Заголовок 1">
            <a:extLst>
              <a:ext uri="{FF2B5EF4-FFF2-40B4-BE49-F238E27FC236}">
                <a16:creationId xmlns:a16="http://schemas.microsoft.com/office/drawing/2014/main" id="{8C8E3F3A-B34E-4DEC-ADDA-CAC6E8A66BFE}"/>
              </a:ext>
            </a:extLst>
          </p:cNvPr>
          <p:cNvSpPr txBox="1">
            <a:spLocks/>
          </p:cNvSpPr>
          <p:nvPr/>
        </p:nvSpPr>
        <p:spPr>
          <a:xfrm>
            <a:off x="144280" y="225586"/>
            <a:ext cx="11763958" cy="1440160"/>
          </a:xfrm>
          <a:prstGeom prst="rect">
            <a:avLst/>
          </a:prstGeom>
        </p:spPr>
        <p:txBody>
          <a:bodyPr vert="horz" lIns="91440" tIns="45720" rIns="91440" bIns="45720" rtlCol="0" anchor="b">
            <a:noAutofit/>
          </a:bodyPr>
          <a:lst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a:lstStyle>
          <a:p>
            <a:pPr lvl="0">
              <a:defRPr/>
            </a:pPr>
            <a:r>
              <a:rPr lang="ru-RU" sz="3600" b="1" spc="-50" dirty="0" err="1">
                <a:solidFill>
                  <a:schemeClr val="tx1">
                    <a:lumMod val="75000"/>
                    <a:lumOff val="25000"/>
                  </a:schemeClr>
                </a:solidFill>
                <a:latin typeface="+mj-lt"/>
              </a:rPr>
              <a:t>Від</a:t>
            </a:r>
            <a:r>
              <a:rPr lang="ru-RU" sz="3600" b="1" spc="-50" dirty="0">
                <a:solidFill>
                  <a:schemeClr val="tx1">
                    <a:lumMod val="75000"/>
                    <a:lumOff val="25000"/>
                  </a:schemeClr>
                </a:solidFill>
                <a:latin typeface="+mj-lt"/>
              </a:rPr>
              <a:t> </a:t>
            </a:r>
            <a:r>
              <a:rPr lang="ru-RU" sz="3600" b="1" spc="-50" dirty="0" err="1">
                <a:solidFill>
                  <a:schemeClr val="tx1">
                    <a:lumMod val="75000"/>
                    <a:lumOff val="25000"/>
                  </a:schemeClr>
                </a:solidFill>
                <a:latin typeface="+mj-lt"/>
              </a:rPr>
              <a:t>сплати</a:t>
            </a:r>
            <a:r>
              <a:rPr lang="ru-RU" sz="3600" b="1" spc="-50" dirty="0">
                <a:solidFill>
                  <a:schemeClr val="tx1">
                    <a:lumMod val="75000"/>
                    <a:lumOff val="25000"/>
                  </a:schemeClr>
                </a:solidFill>
                <a:latin typeface="+mj-lt"/>
              </a:rPr>
              <a:t> </a:t>
            </a:r>
            <a:r>
              <a:rPr lang="ru-RU" sz="3600" b="1" spc="-50" dirty="0" err="1">
                <a:solidFill>
                  <a:schemeClr val="tx1">
                    <a:lumMod val="75000"/>
                    <a:lumOff val="25000"/>
                  </a:schemeClr>
                </a:solidFill>
                <a:latin typeface="+mj-lt"/>
              </a:rPr>
              <a:t>податку</a:t>
            </a:r>
            <a:r>
              <a:rPr lang="ru-RU" sz="3600" b="1" spc="-50" dirty="0">
                <a:solidFill>
                  <a:schemeClr val="tx1">
                    <a:lumMod val="75000"/>
                    <a:lumOff val="25000"/>
                  </a:schemeClr>
                </a:solidFill>
                <a:latin typeface="+mj-lt"/>
              </a:rPr>
              <a:t> на землю </a:t>
            </a:r>
            <a:r>
              <a:rPr lang="ru-RU" sz="3600" b="1" spc="-50" dirty="0" err="1">
                <a:solidFill>
                  <a:schemeClr val="tx1">
                    <a:lumMod val="75000"/>
                    <a:lumOff val="25000"/>
                  </a:schemeClr>
                </a:solidFill>
                <a:latin typeface="+mj-lt"/>
              </a:rPr>
              <a:t>звільняються</a:t>
            </a:r>
            <a:r>
              <a:rPr lang="ru-RU" sz="3600" b="1" spc="-50" dirty="0">
                <a:solidFill>
                  <a:schemeClr val="tx1">
                    <a:lumMod val="75000"/>
                    <a:lumOff val="25000"/>
                  </a:schemeClr>
                </a:solidFill>
                <a:latin typeface="+mj-lt"/>
              </a:rPr>
              <a:t> (</a:t>
            </a:r>
            <a:r>
              <a:rPr lang="ru-RU" sz="3600" b="1" spc="-50" dirty="0" err="1">
                <a:solidFill>
                  <a:schemeClr val="tx1">
                    <a:lumMod val="75000"/>
                    <a:lumOff val="25000"/>
                  </a:schemeClr>
                </a:solidFill>
                <a:latin typeface="+mj-lt"/>
              </a:rPr>
              <a:t>фізичні</a:t>
            </a:r>
            <a:r>
              <a:rPr lang="ru-RU" sz="3600" b="1" spc="-50" dirty="0">
                <a:solidFill>
                  <a:schemeClr val="tx1">
                    <a:lumMod val="75000"/>
                    <a:lumOff val="25000"/>
                  </a:schemeClr>
                </a:solidFill>
                <a:latin typeface="+mj-lt"/>
              </a:rPr>
              <a:t> особи)</a:t>
            </a:r>
          </a:p>
        </p:txBody>
      </p:sp>
      <p:sp>
        <p:nvSpPr>
          <p:cNvPr id="11" name="Объект 2">
            <a:extLst>
              <a:ext uri="{FF2B5EF4-FFF2-40B4-BE49-F238E27FC236}">
                <a16:creationId xmlns:a16="http://schemas.microsoft.com/office/drawing/2014/main" id="{6BBF2DD8-94E2-49DF-B0FF-302CEA7B06A0}"/>
              </a:ext>
            </a:extLst>
          </p:cNvPr>
          <p:cNvSpPr txBox="1">
            <a:spLocks/>
          </p:cNvSpPr>
          <p:nvPr/>
        </p:nvSpPr>
        <p:spPr>
          <a:xfrm>
            <a:off x="563419" y="1809762"/>
            <a:ext cx="11037454" cy="424847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a:lstStyle>
          <a:p>
            <a:pPr marL="342900" marR="0" lvl="0" indent="-342900" algn="l" defTabSz="914400"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rPr>
              <a:t>особи з </a:t>
            </a:r>
            <a:r>
              <a:rPr kumimoji="0" lang="ru-RU" b="0" i="0" u="none" strike="noStrike" kern="1200" cap="none" spc="0" normalizeH="0" baseline="0" noProof="0" dirty="0" err="1">
                <a:ln>
                  <a:noFill/>
                </a:ln>
                <a:solidFill>
                  <a:sysClr val="windowText" lastClr="000000"/>
                </a:solidFill>
                <a:effectLst/>
                <a:uLnTx/>
                <a:uFillTx/>
                <a:latin typeface="+mn-lt"/>
                <a:ea typeface="+mn-ea"/>
                <a:cs typeface="Times New Roman" panose="02020603050405020304" pitchFamily="18" charset="0"/>
              </a:rPr>
              <a:t>інвалідністю</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rPr>
              <a:t> </a:t>
            </a:r>
            <a:r>
              <a:rPr kumimoji="0" lang="ru-RU" b="0" i="0" u="none" strike="noStrike" kern="1200" cap="none" spc="0" normalizeH="0" baseline="0" noProof="0" dirty="0" err="1">
                <a:ln>
                  <a:noFill/>
                </a:ln>
                <a:solidFill>
                  <a:sysClr val="windowText" lastClr="000000"/>
                </a:solidFill>
                <a:effectLst/>
                <a:uLnTx/>
                <a:uFillTx/>
                <a:latin typeface="+mn-lt"/>
                <a:ea typeface="+mn-ea"/>
                <a:cs typeface="Times New Roman" panose="02020603050405020304" pitchFamily="18" charset="0"/>
              </a:rPr>
              <a:t>першої</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rPr>
              <a:t> і </a:t>
            </a:r>
            <a:r>
              <a:rPr kumimoji="0" lang="ru-RU" b="0" i="0" u="none" strike="noStrike" kern="1200" cap="none" spc="0" normalizeH="0" baseline="0" noProof="0" dirty="0" err="1">
                <a:ln>
                  <a:noFill/>
                </a:ln>
                <a:solidFill>
                  <a:sysClr val="windowText" lastClr="000000"/>
                </a:solidFill>
                <a:effectLst/>
                <a:uLnTx/>
                <a:uFillTx/>
                <a:latin typeface="+mn-lt"/>
                <a:ea typeface="+mn-ea"/>
                <a:cs typeface="Times New Roman" panose="02020603050405020304" pitchFamily="18" charset="0"/>
              </a:rPr>
              <a:t>другої</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rPr>
              <a:t> </a:t>
            </a:r>
            <a:r>
              <a:rPr kumimoji="0" lang="ru-RU" b="0" i="0" u="none" strike="noStrike" kern="1200" cap="none" spc="0" normalizeH="0" baseline="0" noProof="0" dirty="0" err="1">
                <a:ln>
                  <a:noFill/>
                </a:ln>
                <a:solidFill>
                  <a:sysClr val="windowText" lastClr="000000"/>
                </a:solidFill>
                <a:effectLst/>
                <a:uLnTx/>
                <a:uFillTx/>
                <a:latin typeface="+mn-lt"/>
                <a:ea typeface="+mn-ea"/>
                <a:cs typeface="Times New Roman" panose="02020603050405020304" pitchFamily="18" charset="0"/>
              </a:rPr>
              <a:t>групи</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rPr>
              <a:t>;</a:t>
            </a:r>
          </a:p>
          <a:p>
            <a:pPr marL="342900" marR="0" lvl="0" indent="-342900" algn="l" defTabSz="914400"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kumimoji="0" lang="ru-RU" b="0" i="0" u="none" strike="noStrike" kern="1200" cap="none" spc="0" normalizeH="0" baseline="0" noProof="0" dirty="0" err="1">
                <a:ln>
                  <a:noFill/>
                </a:ln>
                <a:solidFill>
                  <a:sysClr val="windowText" lastClr="000000"/>
                </a:solidFill>
                <a:effectLst/>
                <a:uLnTx/>
                <a:uFillTx/>
                <a:latin typeface="+mn-lt"/>
                <a:ea typeface="+mn-ea"/>
                <a:cs typeface="Times New Roman" panose="02020603050405020304" pitchFamily="18" charset="0"/>
              </a:rPr>
              <a:t>фізичні</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rPr>
              <a:t> особи, </a:t>
            </a:r>
            <a:r>
              <a:rPr kumimoji="0" lang="ru-RU" b="0" i="0" u="none" strike="noStrike" kern="1200" cap="none" spc="0" normalizeH="0" baseline="0" noProof="0" dirty="0" err="1">
                <a:ln>
                  <a:noFill/>
                </a:ln>
                <a:solidFill>
                  <a:sysClr val="windowText" lastClr="000000"/>
                </a:solidFill>
                <a:effectLst/>
                <a:uLnTx/>
                <a:uFillTx/>
                <a:latin typeface="+mn-lt"/>
                <a:ea typeface="+mn-ea"/>
                <a:cs typeface="Times New Roman" panose="02020603050405020304" pitchFamily="18" charset="0"/>
              </a:rPr>
              <a:t>які</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rPr>
              <a:t> </a:t>
            </a:r>
            <a:r>
              <a:rPr kumimoji="0" lang="ru-RU" b="0" i="0" u="none" strike="noStrike" kern="1200" cap="none" spc="0" normalizeH="0" baseline="0" noProof="0" dirty="0" err="1">
                <a:ln>
                  <a:noFill/>
                </a:ln>
                <a:solidFill>
                  <a:sysClr val="windowText" lastClr="000000"/>
                </a:solidFill>
                <a:effectLst/>
                <a:uLnTx/>
                <a:uFillTx/>
                <a:latin typeface="+mn-lt"/>
                <a:ea typeface="+mn-ea"/>
                <a:cs typeface="Times New Roman" panose="02020603050405020304" pitchFamily="18" charset="0"/>
              </a:rPr>
              <a:t>виховують</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rPr>
              <a:t> </a:t>
            </a:r>
            <a:r>
              <a:rPr kumimoji="0" lang="ru-RU" b="0" i="0" u="none" strike="noStrike" kern="1200" cap="none" spc="0" normalizeH="0" baseline="0" noProof="0" dirty="0" err="1">
                <a:ln>
                  <a:noFill/>
                </a:ln>
                <a:solidFill>
                  <a:sysClr val="windowText" lastClr="000000"/>
                </a:solidFill>
                <a:effectLst/>
                <a:uLnTx/>
                <a:uFillTx/>
                <a:latin typeface="+mn-lt"/>
                <a:ea typeface="+mn-ea"/>
                <a:cs typeface="Times New Roman" panose="02020603050405020304" pitchFamily="18" charset="0"/>
              </a:rPr>
              <a:t>трьох</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rPr>
              <a:t> і </a:t>
            </a:r>
            <a:r>
              <a:rPr kumimoji="0" lang="ru-RU" b="0" i="0" u="none" strike="noStrike" kern="1200" cap="none" spc="0" normalizeH="0" baseline="0" noProof="0" dirty="0" err="1">
                <a:ln>
                  <a:noFill/>
                </a:ln>
                <a:solidFill>
                  <a:sysClr val="windowText" lastClr="000000"/>
                </a:solidFill>
                <a:effectLst/>
                <a:uLnTx/>
                <a:uFillTx/>
                <a:latin typeface="+mn-lt"/>
                <a:ea typeface="+mn-ea"/>
                <a:cs typeface="Times New Roman" panose="02020603050405020304" pitchFamily="18" charset="0"/>
              </a:rPr>
              <a:t>більше</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rPr>
              <a:t> </a:t>
            </a:r>
            <a:r>
              <a:rPr kumimoji="0" lang="ru-RU" b="0" i="0" u="none" strike="noStrike" kern="1200" cap="none" spc="0" normalizeH="0" baseline="0" noProof="0" dirty="0" err="1">
                <a:ln>
                  <a:noFill/>
                </a:ln>
                <a:solidFill>
                  <a:sysClr val="windowText" lastClr="000000"/>
                </a:solidFill>
                <a:effectLst/>
                <a:uLnTx/>
                <a:uFillTx/>
                <a:latin typeface="+mn-lt"/>
                <a:ea typeface="+mn-ea"/>
                <a:cs typeface="Times New Roman" panose="02020603050405020304" pitchFamily="18" charset="0"/>
              </a:rPr>
              <a:t>дітей</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rPr>
              <a:t> </a:t>
            </a:r>
            <a:r>
              <a:rPr kumimoji="0" lang="ru-RU" b="0" i="0" u="none" strike="noStrike" kern="1200" cap="none" spc="0" normalizeH="0" baseline="0" noProof="0" dirty="0" err="1">
                <a:ln>
                  <a:noFill/>
                </a:ln>
                <a:solidFill>
                  <a:sysClr val="windowText" lastClr="000000"/>
                </a:solidFill>
                <a:effectLst/>
                <a:uLnTx/>
                <a:uFillTx/>
                <a:latin typeface="+mn-lt"/>
                <a:ea typeface="+mn-ea"/>
                <a:cs typeface="Times New Roman" panose="02020603050405020304" pitchFamily="18" charset="0"/>
              </a:rPr>
              <a:t>віком</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rPr>
              <a:t> до 18 </a:t>
            </a:r>
            <a:r>
              <a:rPr kumimoji="0" lang="ru-RU" b="0" i="0" u="none" strike="noStrike" kern="1200" cap="none" spc="0" normalizeH="0" baseline="0" noProof="0" dirty="0" err="1">
                <a:ln>
                  <a:noFill/>
                </a:ln>
                <a:solidFill>
                  <a:sysClr val="windowText" lastClr="000000"/>
                </a:solidFill>
                <a:effectLst/>
                <a:uLnTx/>
                <a:uFillTx/>
                <a:latin typeface="+mn-lt"/>
                <a:ea typeface="+mn-ea"/>
                <a:cs typeface="Times New Roman" panose="02020603050405020304" pitchFamily="18" charset="0"/>
              </a:rPr>
              <a:t>років</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rPr>
              <a:t>;</a:t>
            </a:r>
          </a:p>
          <a:p>
            <a:pPr marL="342900" marR="0" lvl="0" indent="-342900" algn="l" defTabSz="914400"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kumimoji="0" lang="ru-RU" b="0" i="0" u="none" strike="noStrike" kern="1200" cap="none" spc="0" normalizeH="0" baseline="0" noProof="0" dirty="0" err="1">
                <a:ln>
                  <a:noFill/>
                </a:ln>
                <a:solidFill>
                  <a:sysClr val="windowText" lastClr="000000"/>
                </a:solidFill>
                <a:effectLst/>
                <a:uLnTx/>
                <a:uFillTx/>
                <a:latin typeface="+mn-lt"/>
                <a:ea typeface="+mn-ea"/>
                <a:cs typeface="Times New Roman" panose="02020603050405020304" pitchFamily="18" charset="0"/>
              </a:rPr>
              <a:t>пенсіонери</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rPr>
              <a:t> (за </a:t>
            </a:r>
            <a:r>
              <a:rPr kumimoji="0" lang="ru-RU" b="0" i="0" u="none" strike="noStrike" kern="1200" cap="none" spc="0" normalizeH="0" baseline="0" noProof="0" dirty="0" err="1">
                <a:ln>
                  <a:noFill/>
                </a:ln>
                <a:solidFill>
                  <a:sysClr val="windowText" lastClr="000000"/>
                </a:solidFill>
                <a:effectLst/>
                <a:uLnTx/>
                <a:uFillTx/>
                <a:latin typeface="+mn-lt"/>
                <a:ea typeface="+mn-ea"/>
                <a:cs typeface="Times New Roman" panose="02020603050405020304" pitchFamily="18" charset="0"/>
              </a:rPr>
              <a:t>віком</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rPr>
              <a:t>);</a:t>
            </a:r>
          </a:p>
          <a:p>
            <a:pPr marL="342900" marR="0" lvl="0" indent="-342900" algn="l" defTabSz="914400"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kumimoji="0" lang="ru-RU" b="0" i="0" u="none" strike="noStrike" kern="1200" cap="none" spc="0" normalizeH="0" baseline="0" noProof="0" dirty="0" err="1">
                <a:ln>
                  <a:noFill/>
                </a:ln>
                <a:solidFill>
                  <a:sysClr val="windowText" lastClr="000000"/>
                </a:solidFill>
                <a:effectLst/>
                <a:uLnTx/>
                <a:uFillTx/>
                <a:latin typeface="+mn-lt"/>
                <a:ea typeface="+mn-ea"/>
                <a:cs typeface="Times New Roman" panose="02020603050405020304" pitchFamily="18" charset="0"/>
              </a:rPr>
              <a:t>ветерани</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rPr>
              <a:t> </a:t>
            </a:r>
            <a:r>
              <a:rPr kumimoji="0" lang="ru-RU" b="0" i="0" u="none" strike="noStrike" kern="1200" cap="none" spc="0" normalizeH="0" baseline="0" noProof="0" dirty="0" err="1">
                <a:ln>
                  <a:noFill/>
                </a:ln>
                <a:solidFill>
                  <a:sysClr val="windowText" lastClr="000000"/>
                </a:solidFill>
                <a:effectLst/>
                <a:uLnTx/>
                <a:uFillTx/>
                <a:latin typeface="+mn-lt"/>
                <a:ea typeface="+mn-ea"/>
                <a:cs typeface="Times New Roman" panose="02020603050405020304" pitchFamily="18" charset="0"/>
              </a:rPr>
              <a:t>війни</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rPr>
              <a:t> та особи, на </a:t>
            </a:r>
            <a:r>
              <a:rPr kumimoji="0" lang="ru-RU" b="0" i="0" u="none" strike="noStrike" kern="1200" cap="none" spc="0" normalizeH="0" baseline="0" noProof="0" dirty="0" err="1">
                <a:ln>
                  <a:noFill/>
                </a:ln>
                <a:solidFill>
                  <a:sysClr val="windowText" lastClr="000000"/>
                </a:solidFill>
                <a:effectLst/>
                <a:uLnTx/>
                <a:uFillTx/>
                <a:latin typeface="+mn-lt"/>
                <a:ea typeface="+mn-ea"/>
                <a:cs typeface="Times New Roman" panose="02020603050405020304" pitchFamily="18" charset="0"/>
              </a:rPr>
              <a:t>яких</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rPr>
              <a:t> </a:t>
            </a:r>
            <a:r>
              <a:rPr kumimoji="0" lang="ru-RU" b="0" i="0" u="none" strike="noStrike" kern="1200" cap="none" spc="0" normalizeH="0" baseline="0" noProof="0" dirty="0" err="1">
                <a:ln>
                  <a:noFill/>
                </a:ln>
                <a:solidFill>
                  <a:sysClr val="windowText" lastClr="000000"/>
                </a:solidFill>
                <a:effectLst/>
                <a:uLnTx/>
                <a:uFillTx/>
                <a:latin typeface="+mn-lt"/>
                <a:ea typeface="+mn-ea"/>
                <a:cs typeface="Times New Roman" panose="02020603050405020304" pitchFamily="18" charset="0"/>
              </a:rPr>
              <a:t>поширюється</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rPr>
              <a:t> </a:t>
            </a:r>
            <a:r>
              <a:rPr kumimoji="0" lang="ru-RU" b="0" i="0" u="none" strike="noStrike" kern="1200" cap="none" spc="0" normalizeH="0" baseline="0" noProof="0" dirty="0" err="1">
                <a:ln>
                  <a:noFill/>
                </a:ln>
                <a:solidFill>
                  <a:sysClr val="windowText" lastClr="000000"/>
                </a:solidFill>
                <a:effectLst/>
                <a:uLnTx/>
                <a:uFillTx/>
                <a:latin typeface="+mn-lt"/>
                <a:ea typeface="+mn-ea"/>
                <a:cs typeface="Times New Roman" panose="02020603050405020304" pitchFamily="18" charset="0"/>
              </a:rPr>
              <a:t>дія</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rPr>
              <a:t> Закону </a:t>
            </a:r>
            <a:r>
              <a:rPr kumimoji="0" lang="ru-RU" b="0" i="0" u="none" strike="noStrike" kern="1200" cap="none" spc="0" normalizeH="0" baseline="0" noProof="0" dirty="0" err="1">
                <a:ln>
                  <a:noFill/>
                </a:ln>
                <a:solidFill>
                  <a:sysClr val="windowText" lastClr="000000"/>
                </a:solidFill>
                <a:effectLst/>
                <a:uLnTx/>
                <a:uFillTx/>
                <a:latin typeface="+mn-lt"/>
                <a:ea typeface="+mn-ea"/>
                <a:cs typeface="Times New Roman" panose="02020603050405020304" pitchFamily="18" charset="0"/>
              </a:rPr>
              <a:t>України</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rPr>
              <a:t> </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hlinkClick r:id="rId2"/>
              </a:rPr>
              <a:t>«Про статус </a:t>
            </a:r>
            <a:r>
              <a:rPr kumimoji="0" lang="ru-RU" b="0" i="0" u="none" strike="noStrike" kern="1200" cap="none" spc="0" normalizeH="0" baseline="0" noProof="0" dirty="0" err="1">
                <a:ln>
                  <a:noFill/>
                </a:ln>
                <a:solidFill>
                  <a:sysClr val="windowText" lastClr="000000"/>
                </a:solidFill>
                <a:effectLst/>
                <a:uLnTx/>
                <a:uFillTx/>
                <a:latin typeface="+mn-lt"/>
                <a:ea typeface="+mn-ea"/>
                <a:cs typeface="Times New Roman" panose="02020603050405020304" pitchFamily="18" charset="0"/>
                <a:hlinkClick r:id="rId2"/>
              </a:rPr>
              <a:t>ветеранів</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hlinkClick r:id="rId2"/>
              </a:rPr>
              <a:t> </a:t>
            </a:r>
            <a:r>
              <a:rPr kumimoji="0" lang="ru-RU" b="0" i="0" u="none" strike="noStrike" kern="1200" cap="none" spc="0" normalizeH="0" baseline="0" noProof="0" dirty="0" err="1">
                <a:ln>
                  <a:noFill/>
                </a:ln>
                <a:solidFill>
                  <a:sysClr val="windowText" lastClr="000000"/>
                </a:solidFill>
                <a:effectLst/>
                <a:uLnTx/>
                <a:uFillTx/>
                <a:latin typeface="+mn-lt"/>
                <a:ea typeface="+mn-ea"/>
                <a:cs typeface="Times New Roman" panose="02020603050405020304" pitchFamily="18" charset="0"/>
                <a:hlinkClick r:id="rId2"/>
              </a:rPr>
              <a:t>війни</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hlinkClick r:id="rId2"/>
              </a:rPr>
              <a:t>, </a:t>
            </a:r>
            <a:r>
              <a:rPr kumimoji="0" lang="ru-RU" b="0" i="0" u="none" strike="noStrike" kern="1200" cap="none" spc="0" normalizeH="0" baseline="0" noProof="0" dirty="0" err="1">
                <a:ln>
                  <a:noFill/>
                </a:ln>
                <a:solidFill>
                  <a:sysClr val="windowText" lastClr="000000"/>
                </a:solidFill>
                <a:effectLst/>
                <a:uLnTx/>
                <a:uFillTx/>
                <a:latin typeface="+mn-lt"/>
                <a:ea typeface="+mn-ea"/>
                <a:cs typeface="Times New Roman" panose="02020603050405020304" pitchFamily="18" charset="0"/>
                <a:hlinkClick r:id="rId2"/>
              </a:rPr>
              <a:t>гарантії</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hlinkClick r:id="rId2"/>
              </a:rPr>
              <a:t> </a:t>
            </a:r>
            <a:r>
              <a:rPr kumimoji="0" lang="ru-RU" b="0" i="0" u="none" strike="noStrike" kern="1200" cap="none" spc="0" normalizeH="0" baseline="0" noProof="0" dirty="0" err="1">
                <a:ln>
                  <a:noFill/>
                </a:ln>
                <a:solidFill>
                  <a:sysClr val="windowText" lastClr="000000"/>
                </a:solidFill>
                <a:effectLst/>
                <a:uLnTx/>
                <a:uFillTx/>
                <a:latin typeface="+mn-lt"/>
                <a:ea typeface="+mn-ea"/>
                <a:cs typeface="Times New Roman" panose="02020603050405020304" pitchFamily="18" charset="0"/>
                <a:hlinkClick r:id="rId2"/>
              </a:rPr>
              <a:t>їх</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hlinkClick r:id="rId2"/>
              </a:rPr>
              <a:t> </a:t>
            </a:r>
            <a:r>
              <a:rPr kumimoji="0" lang="ru-RU" b="0" i="0" u="none" strike="noStrike" kern="1200" cap="none" spc="0" normalizeH="0" baseline="0" noProof="0" dirty="0" err="1">
                <a:ln>
                  <a:noFill/>
                </a:ln>
                <a:solidFill>
                  <a:sysClr val="windowText" lastClr="000000"/>
                </a:solidFill>
                <a:effectLst/>
                <a:uLnTx/>
                <a:uFillTx/>
                <a:latin typeface="+mn-lt"/>
                <a:ea typeface="+mn-ea"/>
                <a:cs typeface="Times New Roman" panose="02020603050405020304" pitchFamily="18" charset="0"/>
                <a:hlinkClick r:id="rId2"/>
              </a:rPr>
              <a:t>соціального</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hlinkClick r:id="rId2"/>
              </a:rPr>
              <a:t> </a:t>
            </a:r>
            <a:r>
              <a:rPr kumimoji="0" lang="ru-RU" b="0" i="0" u="none" strike="noStrike" kern="1200" cap="none" spc="0" normalizeH="0" baseline="0" noProof="0" dirty="0" err="1">
                <a:ln>
                  <a:noFill/>
                </a:ln>
                <a:solidFill>
                  <a:sysClr val="windowText" lastClr="000000"/>
                </a:solidFill>
                <a:effectLst/>
                <a:uLnTx/>
                <a:uFillTx/>
                <a:latin typeface="+mn-lt"/>
                <a:ea typeface="+mn-ea"/>
                <a:cs typeface="Times New Roman" panose="02020603050405020304" pitchFamily="18" charset="0"/>
                <a:hlinkClick r:id="rId2"/>
              </a:rPr>
              <a:t>захисту</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hlinkClick r:id="rId2"/>
              </a:rPr>
              <a:t>»</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rPr>
              <a:t>;</a:t>
            </a:r>
          </a:p>
          <a:p>
            <a:pPr marL="342900" marR="0" lvl="0" indent="-342900" algn="l" defTabSz="914400"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kumimoji="0" lang="ru-RU" b="0" i="0" u="none" strike="noStrike" kern="1200" cap="none" spc="0" normalizeH="0" baseline="0" noProof="0" dirty="0" err="1">
                <a:ln>
                  <a:noFill/>
                </a:ln>
                <a:solidFill>
                  <a:sysClr val="windowText" lastClr="000000"/>
                </a:solidFill>
                <a:effectLst/>
                <a:uLnTx/>
                <a:uFillTx/>
                <a:latin typeface="+mn-lt"/>
                <a:ea typeface="+mn-ea"/>
                <a:cs typeface="Times New Roman" panose="02020603050405020304" pitchFamily="18" charset="0"/>
              </a:rPr>
              <a:t>фізичні</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rPr>
              <a:t> особи, </a:t>
            </a:r>
            <a:r>
              <a:rPr kumimoji="0" lang="ru-RU" b="0" i="0" u="none" strike="noStrike" kern="1200" cap="none" spc="0" normalizeH="0" baseline="0" noProof="0" dirty="0" err="1">
                <a:ln>
                  <a:noFill/>
                </a:ln>
                <a:solidFill>
                  <a:sysClr val="windowText" lastClr="000000"/>
                </a:solidFill>
                <a:effectLst/>
                <a:uLnTx/>
                <a:uFillTx/>
                <a:latin typeface="+mn-lt"/>
                <a:ea typeface="+mn-ea"/>
                <a:cs typeface="Times New Roman" panose="02020603050405020304" pitchFamily="18" charset="0"/>
              </a:rPr>
              <a:t>визнані</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rPr>
              <a:t> законом особами, </a:t>
            </a:r>
            <a:r>
              <a:rPr kumimoji="0" lang="ru-RU" b="0" i="0" u="none" strike="noStrike" kern="1200" cap="none" spc="0" normalizeH="0" baseline="0" noProof="0" dirty="0" err="1">
                <a:ln>
                  <a:noFill/>
                </a:ln>
                <a:solidFill>
                  <a:sysClr val="windowText" lastClr="000000"/>
                </a:solidFill>
                <a:effectLst/>
                <a:uLnTx/>
                <a:uFillTx/>
                <a:latin typeface="+mn-lt"/>
                <a:ea typeface="+mn-ea"/>
                <a:cs typeface="Times New Roman" panose="02020603050405020304" pitchFamily="18" charset="0"/>
              </a:rPr>
              <a:t>які</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rPr>
              <a:t> </a:t>
            </a:r>
            <a:r>
              <a:rPr kumimoji="0" lang="ru-RU" b="0" i="0" u="none" strike="noStrike" kern="1200" cap="none" spc="0" normalizeH="0" baseline="0" noProof="0" dirty="0" err="1">
                <a:ln>
                  <a:noFill/>
                </a:ln>
                <a:solidFill>
                  <a:sysClr val="windowText" lastClr="000000"/>
                </a:solidFill>
                <a:effectLst/>
                <a:uLnTx/>
                <a:uFillTx/>
                <a:latin typeface="+mn-lt"/>
                <a:ea typeface="+mn-ea"/>
                <a:cs typeface="Times New Roman" panose="02020603050405020304" pitchFamily="18" charset="0"/>
              </a:rPr>
              <a:t>постраждали</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rPr>
              <a:t> </a:t>
            </a:r>
            <a:r>
              <a:rPr kumimoji="0" lang="ru-RU" b="0" i="0" u="none" strike="noStrike" kern="1200" cap="none" spc="0" normalizeH="0" baseline="0" noProof="0" dirty="0" err="1">
                <a:ln>
                  <a:noFill/>
                </a:ln>
                <a:solidFill>
                  <a:sysClr val="windowText" lastClr="000000"/>
                </a:solidFill>
                <a:effectLst/>
                <a:uLnTx/>
                <a:uFillTx/>
                <a:latin typeface="+mn-lt"/>
                <a:ea typeface="+mn-ea"/>
                <a:cs typeface="Times New Roman" panose="02020603050405020304" pitchFamily="18" charset="0"/>
              </a:rPr>
              <a:t>внаслідок</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rPr>
              <a:t> </a:t>
            </a:r>
            <a:r>
              <a:rPr kumimoji="0" lang="ru-RU" b="0" i="0" u="none" strike="noStrike" kern="1200" cap="none" spc="0" normalizeH="0" baseline="0" noProof="0" dirty="0" err="1">
                <a:ln>
                  <a:noFill/>
                </a:ln>
                <a:solidFill>
                  <a:sysClr val="windowText" lastClr="000000"/>
                </a:solidFill>
                <a:effectLst/>
                <a:uLnTx/>
                <a:uFillTx/>
                <a:latin typeface="+mn-lt"/>
                <a:ea typeface="+mn-ea"/>
                <a:cs typeface="Times New Roman" panose="02020603050405020304" pitchFamily="18" charset="0"/>
              </a:rPr>
              <a:t>Чорнобильської</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rPr>
              <a:t> </a:t>
            </a:r>
            <a:r>
              <a:rPr kumimoji="0" lang="ru-RU" b="0" i="0" u="none" strike="noStrike" kern="1200" cap="none" spc="0" normalizeH="0" baseline="0" noProof="0" dirty="0" err="1">
                <a:ln>
                  <a:noFill/>
                </a:ln>
                <a:solidFill>
                  <a:sysClr val="windowText" lastClr="000000"/>
                </a:solidFill>
                <a:effectLst/>
                <a:uLnTx/>
                <a:uFillTx/>
                <a:latin typeface="+mn-lt"/>
                <a:ea typeface="+mn-ea"/>
                <a:cs typeface="Times New Roman" panose="02020603050405020304" pitchFamily="18" charset="0"/>
              </a:rPr>
              <a:t>катастрофи</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rPr>
              <a:t>;</a:t>
            </a:r>
          </a:p>
          <a:p>
            <a:pPr marL="342900" marR="0" lvl="0" indent="-342900" algn="l" defTabSz="914400"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kumimoji="0" lang="ru-RU" b="0" i="0" u="none" strike="noStrike" kern="1200" cap="none" spc="0" normalizeH="0" baseline="0" noProof="0" dirty="0" err="1">
                <a:ln>
                  <a:noFill/>
                </a:ln>
                <a:solidFill>
                  <a:sysClr val="windowText" lastClr="000000"/>
                </a:solidFill>
                <a:effectLst/>
                <a:uLnTx/>
                <a:uFillTx/>
                <a:latin typeface="+mn-lt"/>
                <a:ea typeface="+mn-ea"/>
                <a:cs typeface="Times New Roman" panose="02020603050405020304" pitchFamily="18" charset="0"/>
              </a:rPr>
              <a:t>власники</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rPr>
              <a:t> </a:t>
            </a:r>
            <a:r>
              <a:rPr kumimoji="0" lang="ru-RU" b="0" i="0" u="none" strike="noStrike" kern="1200" cap="none" spc="0" normalizeH="0" baseline="0" noProof="0" dirty="0" err="1">
                <a:ln>
                  <a:noFill/>
                </a:ln>
                <a:solidFill>
                  <a:sysClr val="windowText" lastClr="000000"/>
                </a:solidFill>
                <a:effectLst/>
                <a:uLnTx/>
                <a:uFillTx/>
                <a:latin typeface="+mn-lt"/>
                <a:ea typeface="+mn-ea"/>
                <a:cs typeface="Times New Roman" panose="02020603050405020304" pitchFamily="18" charset="0"/>
              </a:rPr>
              <a:t>земельних</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rPr>
              <a:t> </a:t>
            </a:r>
            <a:r>
              <a:rPr kumimoji="0" lang="ru-RU" b="0" i="0" u="none" strike="noStrike" kern="1200" cap="none" spc="0" normalizeH="0" baseline="0" noProof="0" dirty="0" err="1">
                <a:ln>
                  <a:noFill/>
                </a:ln>
                <a:solidFill>
                  <a:sysClr val="windowText" lastClr="000000"/>
                </a:solidFill>
                <a:effectLst/>
                <a:uLnTx/>
                <a:uFillTx/>
                <a:latin typeface="+mn-lt"/>
                <a:ea typeface="+mn-ea"/>
                <a:cs typeface="Times New Roman" panose="02020603050405020304" pitchFamily="18" charset="0"/>
              </a:rPr>
              <a:t>ділянок</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rPr>
              <a:t>, </a:t>
            </a:r>
            <a:r>
              <a:rPr kumimoji="0" lang="ru-RU" b="0" i="0" u="none" strike="noStrike" kern="1200" cap="none" spc="0" normalizeH="0" baseline="0" noProof="0" dirty="0" err="1">
                <a:ln>
                  <a:noFill/>
                </a:ln>
                <a:solidFill>
                  <a:sysClr val="windowText" lastClr="000000"/>
                </a:solidFill>
                <a:effectLst/>
                <a:uLnTx/>
                <a:uFillTx/>
                <a:latin typeface="+mn-lt"/>
                <a:ea typeface="+mn-ea"/>
                <a:cs typeface="Times New Roman" panose="02020603050405020304" pitchFamily="18" charset="0"/>
              </a:rPr>
              <a:t>земельних</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rPr>
              <a:t> </a:t>
            </a:r>
            <a:r>
              <a:rPr kumimoji="0" lang="ru-RU" b="0" i="0" u="none" strike="noStrike" kern="1200" cap="none" spc="0" normalizeH="0" baseline="0" noProof="0" dirty="0" err="1">
                <a:ln>
                  <a:noFill/>
                </a:ln>
                <a:solidFill>
                  <a:sysClr val="windowText" lastClr="000000"/>
                </a:solidFill>
                <a:effectLst/>
                <a:uLnTx/>
                <a:uFillTx/>
                <a:latin typeface="+mn-lt"/>
                <a:ea typeface="+mn-ea"/>
                <a:cs typeface="Times New Roman" panose="02020603050405020304" pitchFamily="18" charset="0"/>
              </a:rPr>
              <a:t>часток</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rPr>
              <a:t> (</a:t>
            </a:r>
            <a:r>
              <a:rPr kumimoji="0" lang="ru-RU" b="0" i="0" u="none" strike="noStrike" kern="1200" cap="none" spc="0" normalizeH="0" baseline="0" noProof="0" dirty="0" err="1">
                <a:ln>
                  <a:noFill/>
                </a:ln>
                <a:solidFill>
                  <a:sysClr val="windowText" lastClr="000000"/>
                </a:solidFill>
                <a:effectLst/>
                <a:uLnTx/>
                <a:uFillTx/>
                <a:latin typeface="+mn-lt"/>
                <a:ea typeface="+mn-ea"/>
                <a:cs typeface="Times New Roman" panose="02020603050405020304" pitchFamily="18" charset="0"/>
              </a:rPr>
              <a:t>паїв</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rPr>
              <a:t>) та </a:t>
            </a:r>
            <a:r>
              <a:rPr kumimoji="0" lang="ru-RU" b="0" i="0" u="none" strike="noStrike" kern="1200" cap="none" spc="0" normalizeH="0" baseline="0" noProof="0" dirty="0" err="1">
                <a:ln>
                  <a:noFill/>
                </a:ln>
                <a:solidFill>
                  <a:sysClr val="windowText" lastClr="000000"/>
                </a:solidFill>
                <a:effectLst/>
                <a:uLnTx/>
                <a:uFillTx/>
                <a:latin typeface="+mn-lt"/>
                <a:ea typeface="+mn-ea"/>
                <a:cs typeface="Times New Roman" panose="02020603050405020304" pitchFamily="18" charset="0"/>
              </a:rPr>
              <a:t>землекористувачі</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rPr>
              <a:t>, </a:t>
            </a:r>
            <a:r>
              <a:rPr kumimoji="0" lang="ru-RU" b="0" i="0" u="none" strike="noStrike" kern="1200" cap="none" spc="0" normalizeH="0" baseline="0" noProof="0" dirty="0" err="1">
                <a:ln>
                  <a:noFill/>
                </a:ln>
                <a:solidFill>
                  <a:sysClr val="windowText" lastClr="000000"/>
                </a:solidFill>
                <a:effectLst/>
                <a:uLnTx/>
                <a:uFillTx/>
                <a:latin typeface="+mn-lt"/>
                <a:ea typeface="+mn-ea"/>
                <a:cs typeface="Times New Roman" panose="02020603050405020304" pitchFamily="18" charset="0"/>
              </a:rPr>
              <a:t>які</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rPr>
              <a:t> передали </a:t>
            </a:r>
            <a:r>
              <a:rPr kumimoji="0" lang="ru-RU" b="0" i="0" u="none" strike="noStrike" kern="1200" cap="none" spc="0" normalizeH="0" baseline="0" noProof="0" dirty="0" err="1">
                <a:ln>
                  <a:noFill/>
                </a:ln>
                <a:solidFill>
                  <a:sysClr val="windowText" lastClr="000000"/>
                </a:solidFill>
                <a:effectLst/>
                <a:uLnTx/>
                <a:uFillTx/>
                <a:latin typeface="+mn-lt"/>
                <a:ea typeface="+mn-ea"/>
                <a:cs typeface="Times New Roman" panose="02020603050405020304" pitchFamily="18" charset="0"/>
              </a:rPr>
              <a:t>ці</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rPr>
              <a:t> </a:t>
            </a:r>
            <a:r>
              <a:rPr kumimoji="0" lang="ru-RU" b="0" i="0" u="none" strike="noStrike" kern="1200" cap="none" spc="0" normalizeH="0" baseline="0" noProof="0" dirty="0" err="1">
                <a:ln>
                  <a:noFill/>
                </a:ln>
                <a:solidFill>
                  <a:sysClr val="windowText" lastClr="000000"/>
                </a:solidFill>
                <a:effectLst/>
                <a:uLnTx/>
                <a:uFillTx/>
                <a:latin typeface="+mn-lt"/>
                <a:ea typeface="+mn-ea"/>
                <a:cs typeface="Times New Roman" panose="02020603050405020304" pitchFamily="18" charset="0"/>
              </a:rPr>
              <a:t>ділянки</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rPr>
              <a:t> та </a:t>
            </a:r>
            <a:r>
              <a:rPr kumimoji="0" lang="ru-RU" b="0" i="0" u="none" strike="noStrike" kern="1200" cap="none" spc="0" normalizeH="0" baseline="0" noProof="0" dirty="0" err="1">
                <a:ln>
                  <a:noFill/>
                </a:ln>
                <a:solidFill>
                  <a:sysClr val="windowText" lastClr="000000"/>
                </a:solidFill>
                <a:effectLst/>
                <a:uLnTx/>
                <a:uFillTx/>
                <a:latin typeface="+mn-lt"/>
                <a:ea typeface="+mn-ea"/>
                <a:cs typeface="Times New Roman" panose="02020603050405020304" pitchFamily="18" charset="0"/>
              </a:rPr>
              <a:t>паї</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rPr>
              <a:t> в </a:t>
            </a:r>
            <a:r>
              <a:rPr kumimoji="0" lang="ru-RU" b="0" i="0" u="none" strike="noStrike" kern="1200" cap="none" spc="0" normalizeH="0" baseline="0" noProof="0" dirty="0" err="1">
                <a:ln>
                  <a:noFill/>
                </a:ln>
                <a:solidFill>
                  <a:sysClr val="windowText" lastClr="000000"/>
                </a:solidFill>
                <a:effectLst/>
                <a:uLnTx/>
                <a:uFillTx/>
                <a:latin typeface="+mn-lt"/>
                <a:ea typeface="+mn-ea"/>
                <a:cs typeface="Times New Roman" panose="02020603050405020304" pitchFamily="18" charset="0"/>
              </a:rPr>
              <a:t>оренду</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rPr>
              <a:t> </a:t>
            </a:r>
            <a:r>
              <a:rPr kumimoji="0" lang="ru-RU" b="0" i="0" u="none" strike="noStrike" kern="1200" cap="none" spc="0" normalizeH="0" baseline="0" noProof="0" dirty="0" err="1">
                <a:ln>
                  <a:noFill/>
                </a:ln>
                <a:solidFill>
                  <a:sysClr val="windowText" lastClr="000000"/>
                </a:solidFill>
                <a:effectLst/>
                <a:uLnTx/>
                <a:uFillTx/>
                <a:latin typeface="+mn-lt"/>
                <a:ea typeface="+mn-ea"/>
                <a:cs typeface="Times New Roman" panose="02020603050405020304" pitchFamily="18" charset="0"/>
              </a:rPr>
              <a:t>платнику</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rPr>
              <a:t> </a:t>
            </a:r>
            <a:r>
              <a:rPr kumimoji="0" lang="ru-RU" b="0" i="0" u="none" strike="noStrike" kern="1200" cap="none" spc="0" normalizeH="0" baseline="0" noProof="0" dirty="0" err="1">
                <a:ln>
                  <a:noFill/>
                </a:ln>
                <a:solidFill>
                  <a:sysClr val="windowText" lastClr="000000"/>
                </a:solidFill>
                <a:effectLst/>
                <a:uLnTx/>
                <a:uFillTx/>
                <a:latin typeface="+mn-lt"/>
                <a:ea typeface="+mn-ea"/>
                <a:cs typeface="Times New Roman" panose="02020603050405020304" pitchFamily="18" charset="0"/>
              </a:rPr>
              <a:t>єдиного</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rPr>
              <a:t> </a:t>
            </a:r>
            <a:r>
              <a:rPr kumimoji="0" lang="ru-RU" b="0" i="0" u="none" strike="noStrike" kern="1200" cap="none" spc="0" normalizeH="0" baseline="0" noProof="0" dirty="0" err="1">
                <a:ln>
                  <a:noFill/>
                </a:ln>
                <a:solidFill>
                  <a:sysClr val="windowText" lastClr="000000"/>
                </a:solidFill>
                <a:effectLst/>
                <a:uLnTx/>
                <a:uFillTx/>
                <a:latin typeface="+mn-lt"/>
                <a:ea typeface="+mn-ea"/>
                <a:cs typeface="Times New Roman" panose="02020603050405020304" pitchFamily="18" charset="0"/>
              </a:rPr>
              <a:t>податку</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rPr>
              <a:t> </a:t>
            </a:r>
            <a:r>
              <a:rPr kumimoji="0" lang="ru-RU" b="0" i="0" u="none" strike="noStrike" kern="1200" cap="none" spc="0" normalizeH="0" baseline="0" noProof="0" dirty="0" err="1">
                <a:ln>
                  <a:noFill/>
                </a:ln>
                <a:solidFill>
                  <a:sysClr val="windowText" lastClr="000000"/>
                </a:solidFill>
                <a:effectLst/>
                <a:uLnTx/>
                <a:uFillTx/>
                <a:latin typeface="+mn-lt"/>
                <a:ea typeface="+mn-ea"/>
                <a:cs typeface="Times New Roman" panose="02020603050405020304" pitchFamily="18" charset="0"/>
              </a:rPr>
              <a:t>четвертої</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rPr>
              <a:t> </a:t>
            </a:r>
            <a:r>
              <a:rPr kumimoji="0" lang="ru-RU" b="0" i="0" u="none" strike="noStrike" kern="1200" cap="none" spc="0" normalizeH="0" baseline="0" noProof="0" dirty="0" err="1">
                <a:ln>
                  <a:noFill/>
                </a:ln>
                <a:solidFill>
                  <a:sysClr val="windowText" lastClr="000000"/>
                </a:solidFill>
                <a:effectLst/>
                <a:uLnTx/>
                <a:uFillTx/>
                <a:latin typeface="+mn-lt"/>
                <a:ea typeface="+mn-ea"/>
                <a:cs typeface="Times New Roman" panose="02020603050405020304" pitchFamily="18" charset="0"/>
              </a:rPr>
              <a:t>групи</a:t>
            </a:r>
            <a:r>
              <a:rPr kumimoji="0" lang="ru-RU" b="0" i="0" u="none" strike="noStrike" kern="1200" cap="none" spc="0" normalizeH="0" baseline="0" noProof="0" dirty="0">
                <a:ln>
                  <a:noFill/>
                </a:ln>
                <a:solidFill>
                  <a:sysClr val="windowText" lastClr="000000"/>
                </a:solidFill>
                <a:effectLst/>
                <a:uLnTx/>
                <a:uFillTx/>
                <a:latin typeface="+mn-lt"/>
                <a:ea typeface="+mn-ea"/>
                <a:cs typeface="Times New Roman" panose="02020603050405020304" pitchFamily="18" charset="0"/>
              </a:rPr>
              <a:t>.</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ru-RU" sz="2000" b="0" i="0" u="none" strike="noStrike" kern="1200" cap="none" spc="0" normalizeH="0" baseline="0" noProof="0" dirty="0">
              <a:ln>
                <a:noFill/>
              </a:ln>
              <a:solidFill>
                <a:sysClr val="windowText" lastClr="000000"/>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70568149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4B4F8B7B-42BE-487A-B8DE-75B5E72EF1CE}"/>
              </a:ext>
            </a:extLst>
          </p:cNvPr>
          <p:cNvSpPr>
            <a:spLocks noGrp="1"/>
          </p:cNvSpPr>
          <p:nvPr>
            <p:ph idx="1"/>
          </p:nvPr>
        </p:nvSpPr>
        <p:spPr>
          <a:xfrm>
            <a:off x="1102659" y="1855694"/>
            <a:ext cx="10139082" cy="4013400"/>
          </a:xfrm>
        </p:spPr>
        <p:txBody>
          <a:bodyPr>
            <a:noAutofit/>
          </a:bodyPr>
          <a:lstStyle/>
          <a:p>
            <a:pPr marL="0" indent="363538" algn="just">
              <a:spcBef>
                <a:spcPts val="600"/>
              </a:spcBef>
              <a:buNone/>
            </a:pPr>
            <a:r>
              <a:rPr lang="uk-UA" sz="2400" dirty="0">
                <a:solidFill>
                  <a:schemeClr val="tx1"/>
                </a:solidFill>
                <a:cs typeface="Times New Roman" panose="02020603050405020304" pitchFamily="18" charset="0"/>
              </a:rPr>
              <a:t>Звільнення від сплати податку за земельні ділянки, передбачене для відповідної категорії фізичних осіб, поширюється на земельні ділянки за кожним видом використання у межах граничних норм:</a:t>
            </a:r>
          </a:p>
          <a:p>
            <a:pPr marL="90488" indent="273050" algn="just">
              <a:spcBef>
                <a:spcPts val="600"/>
              </a:spcBef>
              <a:buFont typeface="Wingdings" panose="05000000000000000000" pitchFamily="2" charset="2"/>
              <a:buChar char="Ø"/>
              <a:tabLst>
                <a:tab pos="538163" algn="l"/>
              </a:tabLst>
            </a:pPr>
            <a:r>
              <a:rPr lang="uk-UA" sz="2400" dirty="0">
                <a:solidFill>
                  <a:schemeClr val="tx1"/>
                </a:solidFill>
                <a:cs typeface="Times New Roman" panose="02020603050405020304" pitchFamily="18" charset="0"/>
              </a:rPr>
              <a:t>для ведення особистого селянського господарства - у розмірі не більш як 2 гектари;</a:t>
            </a:r>
          </a:p>
          <a:p>
            <a:pPr marL="90488" indent="273050" algn="just">
              <a:spcBef>
                <a:spcPts val="600"/>
              </a:spcBef>
              <a:buFont typeface="Wingdings" panose="05000000000000000000" pitchFamily="2" charset="2"/>
              <a:buChar char="Ø"/>
              <a:tabLst>
                <a:tab pos="538163" algn="l"/>
              </a:tabLst>
            </a:pPr>
            <a:r>
              <a:rPr lang="uk-UA" sz="2400" dirty="0">
                <a:solidFill>
                  <a:schemeClr val="tx1"/>
                </a:solidFill>
                <a:cs typeface="Times New Roman" panose="02020603050405020304" pitchFamily="18" charset="0"/>
              </a:rPr>
              <a:t>для будівництва та обслуговування житлового будинку, господарських будівель і споруд (присадибна ділянка): у селах - не більш як 0,25 гектара, в селищах - не більш як 0,15 гектара, в містах - не більш як 0,10 гектара;</a:t>
            </a:r>
          </a:p>
          <a:p>
            <a:pPr marL="90488" indent="273050" algn="just">
              <a:spcBef>
                <a:spcPts val="600"/>
              </a:spcBef>
              <a:buFont typeface="Wingdings" panose="05000000000000000000" pitchFamily="2" charset="2"/>
              <a:buChar char="Ø"/>
              <a:tabLst>
                <a:tab pos="538163" algn="l"/>
              </a:tabLst>
            </a:pPr>
            <a:r>
              <a:rPr lang="uk-UA" sz="2400" dirty="0">
                <a:solidFill>
                  <a:schemeClr val="tx1"/>
                </a:solidFill>
                <a:cs typeface="Times New Roman" panose="02020603050405020304" pitchFamily="18" charset="0"/>
              </a:rPr>
              <a:t>для індивідуального дачного будівництва - не більш як 0,10 гектара;</a:t>
            </a:r>
          </a:p>
          <a:p>
            <a:pPr marL="90488" indent="273050" algn="just">
              <a:spcBef>
                <a:spcPts val="600"/>
              </a:spcBef>
              <a:buFont typeface="Wingdings" panose="05000000000000000000" pitchFamily="2" charset="2"/>
              <a:buChar char="Ø"/>
              <a:tabLst>
                <a:tab pos="538163" algn="l"/>
              </a:tabLst>
            </a:pPr>
            <a:r>
              <a:rPr lang="uk-UA" sz="2400" dirty="0">
                <a:solidFill>
                  <a:schemeClr val="tx1"/>
                </a:solidFill>
                <a:cs typeface="Times New Roman" panose="02020603050405020304" pitchFamily="18" charset="0"/>
              </a:rPr>
              <a:t>для будівництва індивідуальних гаражів - не більш як 0,01 гектара;</a:t>
            </a:r>
          </a:p>
          <a:p>
            <a:pPr marL="90488" indent="273050" algn="just">
              <a:spcBef>
                <a:spcPts val="600"/>
              </a:spcBef>
              <a:buFont typeface="Wingdings" panose="05000000000000000000" pitchFamily="2" charset="2"/>
              <a:buChar char="Ø"/>
              <a:tabLst>
                <a:tab pos="538163" algn="l"/>
              </a:tabLst>
            </a:pPr>
            <a:r>
              <a:rPr lang="uk-UA" sz="2400" dirty="0">
                <a:solidFill>
                  <a:schemeClr val="tx1"/>
                </a:solidFill>
                <a:cs typeface="Times New Roman" panose="02020603050405020304" pitchFamily="18" charset="0"/>
              </a:rPr>
              <a:t>для ведення садівництва - не більш як 0,12 гектара.</a:t>
            </a:r>
            <a:endParaRPr lang="uk-UA" sz="2400" dirty="0"/>
          </a:p>
        </p:txBody>
      </p:sp>
      <p:sp>
        <p:nvSpPr>
          <p:cNvPr id="4" name="Заголовок 1">
            <a:extLst>
              <a:ext uri="{FF2B5EF4-FFF2-40B4-BE49-F238E27FC236}">
                <a16:creationId xmlns:a16="http://schemas.microsoft.com/office/drawing/2014/main" id="{8C8E3F3A-B34E-4DEC-ADDA-CAC6E8A66BFE}"/>
              </a:ext>
            </a:extLst>
          </p:cNvPr>
          <p:cNvSpPr txBox="1">
            <a:spLocks/>
          </p:cNvSpPr>
          <p:nvPr/>
        </p:nvSpPr>
        <p:spPr>
          <a:xfrm>
            <a:off x="1102658" y="225586"/>
            <a:ext cx="10139083" cy="1440160"/>
          </a:xfrm>
          <a:prstGeom prst="rect">
            <a:avLst/>
          </a:prstGeom>
        </p:spPr>
        <p:txBody>
          <a:bodyPr vert="horz" lIns="91440" tIns="45720" rIns="91440" bIns="45720" rtlCol="0" anchor="b">
            <a:noAutofit/>
          </a:bodyPr>
          <a:lst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a:lstStyle>
          <a:p>
            <a:pPr lvl="0">
              <a:defRPr/>
            </a:pPr>
            <a:r>
              <a:rPr lang="uk-UA" sz="4400" b="1" spc="-50" dirty="0">
                <a:solidFill>
                  <a:schemeClr val="tx1">
                    <a:lumMod val="75000"/>
                    <a:lumOff val="25000"/>
                  </a:schemeClr>
                </a:solidFill>
                <a:latin typeface="+mj-lt"/>
              </a:rPr>
              <a:t>Граничні норми, на які поширюються пільги</a:t>
            </a:r>
          </a:p>
        </p:txBody>
      </p:sp>
    </p:spTree>
    <p:extLst>
      <p:ext uri="{BB962C8B-B14F-4D97-AF65-F5344CB8AC3E}">
        <p14:creationId xmlns:p14="http://schemas.microsoft.com/office/powerpoint/2010/main" val="415190821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err="1"/>
              <a:t>Пільги</a:t>
            </a:r>
            <a:r>
              <a:rPr lang="ru-RU" b="1" dirty="0"/>
              <a:t> </a:t>
            </a:r>
            <a:r>
              <a:rPr lang="ru-RU" b="1" dirty="0" err="1"/>
              <a:t>щодо</a:t>
            </a:r>
            <a:r>
              <a:rPr lang="ru-RU" b="1" dirty="0"/>
              <a:t> </a:t>
            </a:r>
            <a:r>
              <a:rPr lang="ru-RU" b="1" dirty="0" err="1"/>
              <a:t>сплати</a:t>
            </a:r>
            <a:r>
              <a:rPr lang="ru-RU" b="1" dirty="0"/>
              <a:t> </a:t>
            </a:r>
            <a:r>
              <a:rPr lang="ru-RU" b="1" dirty="0" err="1"/>
              <a:t>податку</a:t>
            </a:r>
            <a:r>
              <a:rPr lang="ru-RU" b="1" dirty="0"/>
              <a:t> для </a:t>
            </a:r>
            <a:r>
              <a:rPr lang="ru-RU" b="1" dirty="0" err="1"/>
              <a:t>юридичних</a:t>
            </a:r>
            <a:r>
              <a:rPr lang="ru-RU" b="1" dirty="0"/>
              <a:t> </a:t>
            </a:r>
            <a:r>
              <a:rPr lang="ru-RU" b="1" dirty="0" err="1"/>
              <a:t>осіб</a:t>
            </a:r>
            <a:endParaRPr lang="uk-UA" b="1" dirty="0"/>
          </a:p>
        </p:txBody>
      </p:sp>
      <p:sp>
        <p:nvSpPr>
          <p:cNvPr id="3" name="Объект 2"/>
          <p:cNvSpPr>
            <a:spLocks noGrp="1"/>
          </p:cNvSpPr>
          <p:nvPr>
            <p:ph idx="1"/>
          </p:nvPr>
        </p:nvSpPr>
        <p:spPr/>
        <p:txBody>
          <a:bodyPr>
            <a:noAutofit/>
          </a:bodyPr>
          <a:lstStyle/>
          <a:p>
            <a:pPr>
              <a:spcBef>
                <a:spcPts val="600"/>
              </a:spcBef>
            </a:pPr>
            <a:r>
              <a:rPr lang="uk-UA" dirty="0"/>
              <a:t>Від сплати податку звільняються:</a:t>
            </a:r>
          </a:p>
          <a:p>
            <a:pPr marL="90488" indent="273050">
              <a:spcBef>
                <a:spcPts val="600"/>
              </a:spcBef>
              <a:buFont typeface="Wingdings" panose="05000000000000000000" pitchFamily="2" charset="2"/>
              <a:buChar char="§"/>
            </a:pPr>
            <a:r>
              <a:rPr lang="uk-UA" dirty="0"/>
              <a:t>санаторно-курортні та оздоровчі заклади громадських об’єднань осіб з інвалідністю, реабілітаційні установи громадських об’єднань осіб з інвалідністю;</a:t>
            </a:r>
          </a:p>
          <a:p>
            <a:pPr marL="90488" indent="273050">
              <a:spcBef>
                <a:spcPts val="600"/>
              </a:spcBef>
              <a:buFont typeface="Wingdings" panose="05000000000000000000" pitchFamily="2" charset="2"/>
              <a:buChar char="§"/>
            </a:pPr>
            <a:r>
              <a:rPr lang="uk-UA" dirty="0"/>
              <a:t>громадські об’єднання осіб з інвалідністю України, підприємства та організації, які засновані громадськими об’єднаннями осіб з інвалідністю та спілками громадських об’єднань осіб з інвалідністю і є їх повною власністю, де протягом попереднього календарного місяця кількість осіб з інвалідністю, які мають там основне місце роботи, становить не менш як 50 відсотків середньооблікової чисельності штатних працівників облікового складу за умови, що фонд оплати праці таких осіб з інвалідністю становить протягом звітного періоду не менш як 25 відсотків суми загальних витрат на оплату праці (за наявності дозволу на право користування такою пільгою, який надається уповноваженим органом відповідно до </a:t>
            </a:r>
            <a:r>
              <a:rPr lang="uk-UA" u="sng" dirty="0">
                <a:hlinkClick r:id="rId2"/>
              </a:rPr>
              <a:t>Закону України</a:t>
            </a:r>
            <a:r>
              <a:rPr lang="uk-UA" dirty="0"/>
              <a:t> "Про основи соціальної захищеності осіб з інвалідністю в Україні«).</a:t>
            </a:r>
          </a:p>
          <a:p>
            <a:pPr marL="90488" indent="273050">
              <a:spcBef>
                <a:spcPts val="600"/>
              </a:spcBef>
              <a:buFont typeface="Wingdings" panose="05000000000000000000" pitchFamily="2" charset="2"/>
              <a:buChar char="§"/>
            </a:pPr>
            <a:r>
              <a:rPr lang="uk-UA" dirty="0"/>
              <a:t>бази олімпійської та </a:t>
            </a:r>
            <a:r>
              <a:rPr lang="uk-UA" dirty="0" err="1"/>
              <a:t>паралімпійської</a:t>
            </a:r>
            <a:r>
              <a:rPr lang="uk-UA" dirty="0"/>
              <a:t> підготовки, </a:t>
            </a:r>
            <a:r>
              <a:rPr lang="uk-UA" u="sng" dirty="0">
                <a:hlinkClick r:id="rId3"/>
              </a:rPr>
              <a:t>перелік</a:t>
            </a:r>
            <a:r>
              <a:rPr lang="uk-UA" dirty="0"/>
              <a:t> яких затверджується Кабінетом Міністрів України.</a:t>
            </a:r>
          </a:p>
          <a:p>
            <a:pPr>
              <a:spcBef>
                <a:spcPts val="600"/>
              </a:spcBef>
            </a:pPr>
            <a:endParaRPr lang="uk-UA" dirty="0"/>
          </a:p>
        </p:txBody>
      </p:sp>
    </p:spTree>
    <p:extLst>
      <p:ext uri="{BB962C8B-B14F-4D97-AF65-F5344CB8AC3E}">
        <p14:creationId xmlns:p14="http://schemas.microsoft.com/office/powerpoint/2010/main" val="39424947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err="1"/>
              <a:t>Податок</a:t>
            </a:r>
            <a:r>
              <a:rPr lang="ru-RU" b="1" dirty="0"/>
              <a:t> на </a:t>
            </a:r>
            <a:r>
              <a:rPr lang="ru-RU" b="1" dirty="0" err="1"/>
              <a:t>нерухоме</a:t>
            </a:r>
            <a:r>
              <a:rPr lang="ru-RU" b="1" dirty="0"/>
              <a:t> </a:t>
            </a:r>
            <a:r>
              <a:rPr lang="ru-RU" b="1" dirty="0" err="1"/>
              <a:t>майно</a:t>
            </a:r>
            <a:r>
              <a:rPr lang="ru-RU" b="1" dirty="0"/>
              <a:t> </a:t>
            </a:r>
            <a:endParaRPr lang="uk-UA" b="1" dirty="0"/>
          </a:p>
        </p:txBody>
      </p:sp>
      <p:sp>
        <p:nvSpPr>
          <p:cNvPr id="3" name="Объект 2"/>
          <p:cNvSpPr>
            <a:spLocks noGrp="1"/>
          </p:cNvSpPr>
          <p:nvPr>
            <p:ph idx="1"/>
          </p:nvPr>
        </p:nvSpPr>
        <p:spPr/>
        <p:txBody>
          <a:bodyPr>
            <a:normAutofit/>
          </a:bodyPr>
          <a:lstStyle/>
          <a:p>
            <a:pPr marL="90488" indent="354013" algn="just"/>
            <a:r>
              <a:rPr lang="ru-RU" sz="2800" dirty="0" err="1"/>
              <a:t>Податок</a:t>
            </a:r>
            <a:r>
              <a:rPr lang="ru-RU" sz="2800" dirty="0"/>
              <a:t> не </a:t>
            </a:r>
            <a:r>
              <a:rPr lang="ru-RU" sz="2800" dirty="0" err="1"/>
              <a:t>нерухоме</a:t>
            </a:r>
            <a:r>
              <a:rPr lang="ru-RU" sz="2800" dirty="0"/>
              <a:t> </a:t>
            </a:r>
            <a:r>
              <a:rPr lang="ru-RU" sz="2800" dirty="0" err="1"/>
              <a:t>майно</a:t>
            </a:r>
            <a:r>
              <a:rPr lang="ru-RU" sz="2800" dirty="0"/>
              <a:t>, </a:t>
            </a:r>
            <a:r>
              <a:rPr lang="ru-RU" sz="2800" dirty="0" err="1"/>
              <a:t>відмінне</a:t>
            </a:r>
            <a:r>
              <a:rPr lang="ru-RU" sz="2800" dirty="0"/>
              <a:t> </a:t>
            </a:r>
            <a:r>
              <a:rPr lang="ru-RU" sz="2800" dirty="0" err="1"/>
              <a:t>від</a:t>
            </a:r>
            <a:r>
              <a:rPr lang="ru-RU" sz="2800" dirty="0"/>
              <a:t> </a:t>
            </a:r>
            <a:r>
              <a:rPr lang="ru-RU" sz="2800" dirty="0" err="1"/>
              <a:t>земельної</a:t>
            </a:r>
            <a:r>
              <a:rPr lang="ru-RU" sz="2800" dirty="0"/>
              <a:t> </a:t>
            </a:r>
            <a:r>
              <a:rPr lang="ru-RU" sz="2800" dirty="0" err="1"/>
              <a:t>ділянки</a:t>
            </a:r>
            <a:r>
              <a:rPr lang="ru-RU" sz="2800" dirty="0"/>
              <a:t>, ст. 266 ПКУ – </a:t>
            </a:r>
            <a:r>
              <a:rPr lang="ru-RU" sz="2800" dirty="0" err="1"/>
              <a:t>це</a:t>
            </a:r>
            <a:r>
              <a:rPr lang="ru-RU" sz="2800" dirty="0"/>
              <a:t> </a:t>
            </a:r>
            <a:r>
              <a:rPr lang="ru-RU" sz="2800" dirty="0" err="1"/>
              <a:t>частина</a:t>
            </a:r>
            <a:r>
              <a:rPr lang="ru-RU" sz="2800" dirty="0"/>
              <a:t> комплексного </a:t>
            </a:r>
            <a:r>
              <a:rPr lang="ru-RU" sz="2800" dirty="0" err="1"/>
              <a:t>податку</a:t>
            </a:r>
            <a:r>
              <a:rPr lang="ru-RU" sz="2800" dirty="0"/>
              <a:t> на </a:t>
            </a:r>
            <a:r>
              <a:rPr lang="ru-RU" sz="2800" dirty="0" err="1"/>
              <a:t>майно</a:t>
            </a:r>
            <a:r>
              <a:rPr lang="ru-RU" sz="2800" dirty="0"/>
              <a:t> (до </a:t>
            </a:r>
            <a:r>
              <a:rPr lang="ru-RU" sz="2800" dirty="0" err="1"/>
              <a:t>нього</a:t>
            </a:r>
            <a:r>
              <a:rPr lang="ru-RU" sz="2800" dirty="0"/>
              <a:t> </a:t>
            </a:r>
            <a:r>
              <a:rPr lang="ru-RU" sz="2800" dirty="0" err="1"/>
              <a:t>ще</a:t>
            </a:r>
            <a:r>
              <a:rPr lang="ru-RU" sz="2800" dirty="0"/>
              <a:t> належать плата за землю та </a:t>
            </a:r>
            <a:r>
              <a:rPr lang="ru-RU" sz="2800" dirty="0" err="1"/>
              <a:t>транспортний</a:t>
            </a:r>
            <a:r>
              <a:rPr lang="ru-RU" sz="2800" dirty="0"/>
              <a:t> </a:t>
            </a:r>
            <a:r>
              <a:rPr lang="ru-RU" sz="2800" dirty="0" err="1"/>
              <a:t>податок</a:t>
            </a:r>
            <a:r>
              <a:rPr lang="ru-RU" sz="2800" dirty="0"/>
              <a:t>, ст. 265 ПКУ). </a:t>
            </a:r>
            <a:r>
              <a:rPr lang="ru-RU" sz="2800" dirty="0" err="1"/>
              <a:t>Сплачують</a:t>
            </a:r>
            <a:r>
              <a:rPr lang="ru-RU" sz="2800" dirty="0"/>
              <a:t> </a:t>
            </a:r>
            <a:r>
              <a:rPr lang="ru-RU" sz="2800" dirty="0" err="1"/>
              <a:t>податок</a:t>
            </a:r>
            <a:r>
              <a:rPr lang="ru-RU" sz="2800" dirty="0"/>
              <a:t> не </a:t>
            </a:r>
            <a:r>
              <a:rPr lang="ru-RU" sz="2800" dirty="0" err="1"/>
              <a:t>нерухомість</a:t>
            </a:r>
            <a:r>
              <a:rPr lang="ru-RU" sz="2800" dirty="0"/>
              <a:t> у </a:t>
            </a:r>
            <a:r>
              <a:rPr lang="ru-RU" sz="2800" dirty="0" err="1"/>
              <a:t>місцеві</a:t>
            </a:r>
            <a:r>
              <a:rPr lang="ru-RU" sz="2800" dirty="0"/>
              <a:t> </a:t>
            </a:r>
            <a:r>
              <a:rPr lang="ru-RU" sz="2800" dirty="0" err="1"/>
              <a:t>бюджети</a:t>
            </a:r>
            <a:r>
              <a:rPr lang="ru-RU" sz="2800" dirty="0"/>
              <a:t> (ст. 10 ПКУ).</a:t>
            </a:r>
            <a:endParaRPr lang="uk-UA" sz="2800" dirty="0"/>
          </a:p>
        </p:txBody>
      </p:sp>
    </p:spTree>
    <p:extLst>
      <p:ext uri="{BB962C8B-B14F-4D97-AF65-F5344CB8AC3E}">
        <p14:creationId xmlns:p14="http://schemas.microsoft.com/office/powerpoint/2010/main" val="258319163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err="1"/>
              <a:t>Пільги</a:t>
            </a:r>
            <a:r>
              <a:rPr lang="ru-RU" b="1" dirty="0"/>
              <a:t> </a:t>
            </a:r>
            <a:r>
              <a:rPr lang="ru-RU" b="1" dirty="0" err="1"/>
              <a:t>щодо</a:t>
            </a:r>
            <a:r>
              <a:rPr lang="ru-RU" b="1" dirty="0"/>
              <a:t> </a:t>
            </a:r>
            <a:r>
              <a:rPr lang="ru-RU" b="1" dirty="0" err="1"/>
              <a:t>сплати</a:t>
            </a:r>
            <a:r>
              <a:rPr lang="ru-RU" b="1" dirty="0"/>
              <a:t> </a:t>
            </a:r>
            <a:r>
              <a:rPr lang="ru-RU" b="1" dirty="0" err="1"/>
              <a:t>податку</a:t>
            </a:r>
            <a:r>
              <a:rPr lang="ru-RU" b="1" dirty="0"/>
              <a:t> для </a:t>
            </a:r>
            <a:r>
              <a:rPr lang="ru-RU" b="1" dirty="0" err="1"/>
              <a:t>юридичних</a:t>
            </a:r>
            <a:r>
              <a:rPr lang="ru-RU" b="1" dirty="0"/>
              <a:t> </a:t>
            </a:r>
            <a:r>
              <a:rPr lang="ru-RU" b="1" dirty="0" err="1"/>
              <a:t>осіб</a:t>
            </a:r>
            <a:r>
              <a:rPr lang="ru-RU" b="1" dirty="0"/>
              <a:t> (</a:t>
            </a:r>
            <a:r>
              <a:rPr lang="ru-RU" b="1" dirty="0" err="1"/>
              <a:t>продовження</a:t>
            </a:r>
            <a:r>
              <a:rPr lang="ru-RU" b="1" dirty="0"/>
              <a:t>)</a:t>
            </a:r>
            <a:endParaRPr lang="uk-UA" b="1" dirty="0"/>
          </a:p>
        </p:txBody>
      </p:sp>
      <p:sp>
        <p:nvSpPr>
          <p:cNvPr id="3" name="Объект 2"/>
          <p:cNvSpPr>
            <a:spLocks noGrp="1"/>
          </p:cNvSpPr>
          <p:nvPr>
            <p:ph idx="1"/>
          </p:nvPr>
        </p:nvSpPr>
        <p:spPr/>
        <p:txBody>
          <a:bodyPr>
            <a:noAutofit/>
          </a:bodyPr>
          <a:lstStyle/>
          <a:p>
            <a:pPr marL="90488" indent="273050" algn="just">
              <a:spcBef>
                <a:spcPts val="600"/>
              </a:spcBef>
              <a:buFont typeface="Wingdings" panose="05000000000000000000" pitchFamily="2" charset="2"/>
              <a:buChar char="§"/>
            </a:pPr>
            <a:r>
              <a:rPr lang="uk-UA" dirty="0"/>
              <a:t>дошкільні та загальноосвітні навчальні заклади незалежно від форми власності і джерел фінансування, заклади культури, науки (крім національних та державних дендрологічних парків) (за умови використання за цільовим призначенням), освіти, охорони здоров’я, соціального захисту, фізичної культури та спорту, які повністю утримуються за рахунок коштів державного або місцевих бюджетів;</a:t>
            </a:r>
          </a:p>
          <a:p>
            <a:pPr marL="90488" indent="273050" algn="just">
              <a:spcBef>
                <a:spcPts val="600"/>
              </a:spcBef>
              <a:buFont typeface="Wingdings" panose="05000000000000000000" pitchFamily="2" charset="2"/>
              <a:buChar char="§"/>
            </a:pPr>
            <a:r>
              <a:rPr lang="ru-RU" dirty="0" err="1"/>
              <a:t>державні</a:t>
            </a:r>
            <a:r>
              <a:rPr lang="ru-RU" dirty="0"/>
              <a:t> та </a:t>
            </a:r>
            <a:r>
              <a:rPr lang="ru-RU" dirty="0" err="1"/>
              <a:t>комунальні</a:t>
            </a:r>
            <a:r>
              <a:rPr lang="ru-RU" dirty="0"/>
              <a:t> </a:t>
            </a:r>
            <a:r>
              <a:rPr lang="ru-RU" dirty="0" err="1"/>
              <a:t>дитячі</a:t>
            </a:r>
            <a:r>
              <a:rPr lang="ru-RU" dirty="0"/>
              <a:t> санаторно-</a:t>
            </a:r>
            <a:r>
              <a:rPr lang="ru-RU" dirty="0" err="1"/>
              <a:t>курортні</a:t>
            </a:r>
            <a:r>
              <a:rPr lang="ru-RU" dirty="0"/>
              <a:t> </a:t>
            </a:r>
            <a:r>
              <a:rPr lang="ru-RU" dirty="0" err="1"/>
              <a:t>заклади</a:t>
            </a:r>
            <a:r>
              <a:rPr lang="ru-RU" dirty="0"/>
              <a:t> та </a:t>
            </a:r>
            <a:r>
              <a:rPr lang="ru-RU" dirty="0" err="1"/>
              <a:t>заклади</a:t>
            </a:r>
            <a:r>
              <a:rPr lang="ru-RU" dirty="0"/>
              <a:t> </a:t>
            </a:r>
            <a:r>
              <a:rPr lang="ru-RU" dirty="0" err="1"/>
              <a:t>оздоровлення</a:t>
            </a:r>
            <a:r>
              <a:rPr lang="ru-RU" dirty="0"/>
              <a:t> і </a:t>
            </a:r>
            <a:r>
              <a:rPr lang="ru-RU" dirty="0" err="1"/>
              <a:t>відпочинку</a:t>
            </a:r>
            <a:r>
              <a:rPr lang="ru-RU" dirty="0"/>
              <a:t>, а </a:t>
            </a:r>
            <a:r>
              <a:rPr lang="ru-RU" dirty="0" err="1"/>
              <a:t>ті</a:t>
            </a:r>
            <a:r>
              <a:rPr lang="ru-RU" dirty="0"/>
              <a:t>, </a:t>
            </a:r>
            <a:r>
              <a:rPr lang="ru-RU" dirty="0" err="1"/>
              <a:t>які</a:t>
            </a:r>
            <a:r>
              <a:rPr lang="ru-RU" dirty="0"/>
              <a:t> </a:t>
            </a:r>
            <a:r>
              <a:rPr lang="ru-RU" dirty="0" err="1"/>
              <a:t>знаходяться</a:t>
            </a:r>
            <a:r>
              <a:rPr lang="ru-RU" dirty="0"/>
              <a:t> на </a:t>
            </a:r>
            <a:r>
              <a:rPr lang="ru-RU" dirty="0" err="1"/>
              <a:t>балансі</a:t>
            </a:r>
            <a:r>
              <a:rPr lang="ru-RU" dirty="0"/>
              <a:t> </a:t>
            </a:r>
            <a:r>
              <a:rPr lang="ru-RU" dirty="0" err="1"/>
              <a:t>неприбутковими</a:t>
            </a:r>
            <a:r>
              <a:rPr lang="ru-RU" dirty="0"/>
              <a:t> </a:t>
            </a:r>
            <a:r>
              <a:rPr lang="ru-RU" dirty="0" err="1"/>
              <a:t>підприємств</a:t>
            </a:r>
            <a:r>
              <a:rPr lang="ru-RU" dirty="0"/>
              <a:t>, </a:t>
            </a:r>
          </a:p>
          <a:p>
            <a:pPr marL="90488" indent="273050" algn="just">
              <a:spcBef>
                <a:spcPts val="600"/>
              </a:spcBef>
              <a:buFont typeface="Wingdings" panose="05000000000000000000" pitchFamily="2" charset="2"/>
              <a:buChar char="§"/>
            </a:pPr>
            <a:r>
              <a:rPr lang="uk-UA" dirty="0"/>
              <a:t>державні та комунальні центри олімпійської підготовки, школи вищої спортивної майстерності, центри фізичного здоров’я населення, центри з розвитку фізичної культури і спорту осіб з інвалідністю, дитячо-юнацькі спортивні школи, а також центри олімпійської підготовки, школи вищої спортивної майстерності, дитячо-юнацькі спортивні школи і спортивні споруди всеукраїнських фізкультурно-спортивних товариств, їх місцевих осередків та відокремлених підрозділів, що є неприбутковими.</a:t>
            </a:r>
          </a:p>
        </p:txBody>
      </p:sp>
    </p:spTree>
    <p:extLst>
      <p:ext uri="{BB962C8B-B14F-4D97-AF65-F5344CB8AC3E}">
        <p14:creationId xmlns:p14="http://schemas.microsoft.com/office/powerpoint/2010/main" val="213151651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1" dirty="0"/>
              <a:t>Земельні ділянки, які не підлягають оподаткуванню земельним податком</a:t>
            </a:r>
          </a:p>
        </p:txBody>
      </p:sp>
      <p:sp>
        <p:nvSpPr>
          <p:cNvPr id="3" name="Объект 2"/>
          <p:cNvSpPr>
            <a:spLocks noGrp="1"/>
          </p:cNvSpPr>
          <p:nvPr>
            <p:ph idx="1"/>
          </p:nvPr>
        </p:nvSpPr>
        <p:spPr>
          <a:xfrm>
            <a:off x="685801" y="1845734"/>
            <a:ext cx="11066928" cy="4434042"/>
          </a:xfrm>
        </p:spPr>
        <p:txBody>
          <a:bodyPr>
            <a:normAutofit fontScale="70000" lnSpcReduction="20000"/>
          </a:bodyPr>
          <a:lstStyle/>
          <a:p>
            <a:pPr marL="90488" indent="273050" algn="just">
              <a:spcBef>
                <a:spcPts val="200"/>
              </a:spcBef>
              <a:spcAft>
                <a:spcPts val="600"/>
              </a:spcAft>
              <a:buFont typeface="Wingdings" panose="05000000000000000000" pitchFamily="2" charset="2"/>
              <a:buChar char="§"/>
            </a:pPr>
            <a:r>
              <a:rPr lang="ru-RU" sz="2600" dirty="0" err="1"/>
              <a:t>сільськогосподарські</a:t>
            </a:r>
            <a:r>
              <a:rPr lang="ru-RU" sz="2600" dirty="0"/>
              <a:t> </a:t>
            </a:r>
            <a:r>
              <a:rPr lang="ru-RU" sz="2600" dirty="0" err="1"/>
              <a:t>угіддя</a:t>
            </a:r>
            <a:r>
              <a:rPr lang="ru-RU" sz="2600" dirty="0"/>
              <a:t> зон </a:t>
            </a:r>
            <a:r>
              <a:rPr lang="ru-RU" sz="2600" dirty="0" err="1"/>
              <a:t>радіоактивно</a:t>
            </a:r>
            <a:r>
              <a:rPr lang="ru-RU" sz="2600" dirty="0"/>
              <a:t> </a:t>
            </a:r>
            <a:r>
              <a:rPr lang="ru-RU" sz="2600" dirty="0" err="1"/>
              <a:t>забруднених</a:t>
            </a:r>
            <a:r>
              <a:rPr lang="ru-RU" sz="2600" dirty="0"/>
              <a:t> </a:t>
            </a:r>
            <a:r>
              <a:rPr lang="ru-RU" sz="2600" dirty="0" err="1"/>
              <a:t>територій</a:t>
            </a:r>
            <a:r>
              <a:rPr lang="ru-RU" sz="2600" dirty="0"/>
              <a:t>;</a:t>
            </a:r>
          </a:p>
          <a:p>
            <a:pPr marL="90488" indent="273050" algn="just">
              <a:spcBef>
                <a:spcPts val="200"/>
              </a:spcBef>
              <a:spcAft>
                <a:spcPts val="600"/>
              </a:spcAft>
              <a:buFont typeface="Wingdings" panose="05000000000000000000" pitchFamily="2" charset="2"/>
              <a:buChar char="§"/>
            </a:pPr>
            <a:r>
              <a:rPr lang="uk-UA" sz="2600" dirty="0"/>
              <a:t>землі сільськогосподарських угідь, що перебувають у тимчасовій консервації або у стадії сільськогосподарського освоєння;</a:t>
            </a:r>
          </a:p>
          <a:p>
            <a:pPr marL="90488" indent="273050" algn="just">
              <a:spcBef>
                <a:spcPts val="200"/>
              </a:spcBef>
              <a:spcAft>
                <a:spcPts val="600"/>
              </a:spcAft>
              <a:buFont typeface="Wingdings" panose="05000000000000000000" pitchFamily="2" charset="2"/>
              <a:buChar char="§"/>
            </a:pPr>
            <a:r>
              <a:rPr lang="uk-UA" sz="2600" dirty="0"/>
              <a:t>земельні ділянки державних сортовипробувальних станцій і сортодільниць, які використовуються для випробування сортів сільськогосподарських культур;</a:t>
            </a:r>
          </a:p>
          <a:p>
            <a:pPr marL="90488" indent="273050" algn="just">
              <a:spcBef>
                <a:spcPts val="200"/>
              </a:spcBef>
              <a:spcAft>
                <a:spcPts val="600"/>
              </a:spcAft>
              <a:buFont typeface="Wingdings" panose="05000000000000000000" pitchFamily="2" charset="2"/>
              <a:buChar char="§"/>
            </a:pPr>
            <a:r>
              <a:rPr lang="uk-UA" sz="2600" dirty="0"/>
              <a:t>землі дорожнього господарства автомобільних доріг загального користування;</a:t>
            </a:r>
          </a:p>
          <a:p>
            <a:pPr marL="90488" indent="273050" algn="just">
              <a:spcBef>
                <a:spcPts val="200"/>
              </a:spcBef>
              <a:spcAft>
                <a:spcPts val="600"/>
              </a:spcAft>
              <a:buFont typeface="Wingdings" panose="05000000000000000000" pitchFamily="2" charset="2"/>
              <a:buChar char="§"/>
            </a:pPr>
            <a:r>
              <a:rPr lang="uk-UA" sz="2600" dirty="0"/>
              <a:t>земельні ділянки сільськогосподарських підприємств усіх форм власності та фермерських (селянських) господарств, зайняті молодими садами, ягідниками та виноградниками до вступу їх у пору плодоношення, а також гібридними насадженнями, </a:t>
            </a:r>
            <a:r>
              <a:rPr lang="uk-UA" sz="2600" dirty="0" err="1"/>
              <a:t>генофондовими</a:t>
            </a:r>
            <a:r>
              <a:rPr lang="uk-UA" sz="2600" dirty="0"/>
              <a:t> колекціями та розсадниками багаторічних плодових насаджень;</a:t>
            </a:r>
          </a:p>
          <a:p>
            <a:pPr marL="90488" indent="273050" algn="just">
              <a:spcBef>
                <a:spcPts val="200"/>
              </a:spcBef>
              <a:spcAft>
                <a:spcPts val="600"/>
              </a:spcAft>
              <a:buFont typeface="Wingdings" panose="05000000000000000000" pitchFamily="2" charset="2"/>
              <a:buChar char="§"/>
            </a:pPr>
            <a:r>
              <a:rPr lang="uk-UA" sz="2600" dirty="0"/>
              <a:t>земельні ділянки кладовищ, крематоріїв та колумбаріїв.</a:t>
            </a:r>
          </a:p>
          <a:p>
            <a:pPr marL="90488" indent="273050" algn="just">
              <a:spcBef>
                <a:spcPts val="200"/>
              </a:spcBef>
              <a:spcAft>
                <a:spcPts val="600"/>
              </a:spcAft>
              <a:buFont typeface="Wingdings" panose="05000000000000000000" pitchFamily="2" charset="2"/>
              <a:buChar char="§"/>
            </a:pPr>
            <a:r>
              <a:rPr lang="uk-UA" sz="2600" dirty="0"/>
              <a:t>земельні ділянки, на яких розташовані дипломатичні представництва, які відповідно до міжнародних договорів (угод), згода на обов’язковість яких надана Верховною Радою України, користуються приміщеннями та прилеглими до них земельними ділянками на безоплатній основі.</a:t>
            </a:r>
          </a:p>
          <a:p>
            <a:pPr marL="90488" indent="273050" algn="just">
              <a:spcBef>
                <a:spcPts val="200"/>
              </a:spcBef>
              <a:spcAft>
                <a:spcPts val="600"/>
              </a:spcAft>
              <a:buFont typeface="Wingdings" panose="05000000000000000000" pitchFamily="2" charset="2"/>
              <a:buChar char="§"/>
            </a:pPr>
            <a:r>
              <a:rPr lang="uk-UA" sz="2600" dirty="0"/>
              <a:t>земельні ділянки, надані для будівництва і обслуговування культових та інших будівель, необхідних для забезпечення діяльності релігійних організацій України, статути (положення) яких зареєстровано у встановленому законом порядку.</a:t>
            </a:r>
          </a:p>
        </p:txBody>
      </p:sp>
    </p:spTree>
    <p:extLst>
      <p:ext uri="{BB962C8B-B14F-4D97-AF65-F5344CB8AC3E}">
        <p14:creationId xmlns:p14="http://schemas.microsoft.com/office/powerpoint/2010/main" val="95307083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1"/>
              <a:t>Орендна плата</a:t>
            </a:r>
          </a:p>
        </p:txBody>
      </p:sp>
      <p:sp>
        <p:nvSpPr>
          <p:cNvPr id="3" name="Объект 2"/>
          <p:cNvSpPr>
            <a:spLocks noGrp="1"/>
          </p:cNvSpPr>
          <p:nvPr>
            <p:ph idx="1"/>
          </p:nvPr>
        </p:nvSpPr>
        <p:spPr/>
        <p:txBody>
          <a:bodyPr>
            <a:normAutofit fontScale="92500" lnSpcReduction="10000"/>
          </a:bodyPr>
          <a:lstStyle/>
          <a:p>
            <a:pPr>
              <a:spcBef>
                <a:spcPts val="600"/>
              </a:spcBef>
            </a:pPr>
            <a:r>
              <a:rPr lang="ru-RU" dirty="0" err="1"/>
              <a:t>Підставою</a:t>
            </a:r>
            <a:r>
              <a:rPr lang="ru-RU" dirty="0"/>
              <a:t> для </a:t>
            </a:r>
            <a:r>
              <a:rPr lang="ru-RU" dirty="0" err="1"/>
              <a:t>нарахування</a:t>
            </a:r>
            <a:r>
              <a:rPr lang="ru-RU" dirty="0"/>
              <a:t> </a:t>
            </a:r>
            <a:r>
              <a:rPr lang="ru-RU" dirty="0" err="1"/>
              <a:t>орендної</a:t>
            </a:r>
            <a:r>
              <a:rPr lang="ru-RU" dirty="0"/>
              <a:t> плати за </a:t>
            </a:r>
            <a:r>
              <a:rPr lang="ru-RU" dirty="0" err="1"/>
              <a:t>земельну</a:t>
            </a:r>
            <a:r>
              <a:rPr lang="ru-RU" dirty="0"/>
              <a:t> </a:t>
            </a:r>
            <a:r>
              <a:rPr lang="ru-RU" dirty="0" err="1"/>
              <a:t>ділянку</a:t>
            </a:r>
            <a:r>
              <a:rPr lang="ru-RU" dirty="0"/>
              <a:t> є </a:t>
            </a:r>
            <a:r>
              <a:rPr lang="ru-RU" dirty="0" err="1"/>
              <a:t>договір</a:t>
            </a:r>
            <a:r>
              <a:rPr lang="ru-RU" dirty="0"/>
              <a:t> </a:t>
            </a:r>
            <a:r>
              <a:rPr lang="ru-RU" dirty="0" err="1"/>
              <a:t>оренди</a:t>
            </a:r>
            <a:r>
              <a:rPr lang="ru-RU" dirty="0"/>
              <a:t> </a:t>
            </a:r>
            <a:r>
              <a:rPr lang="ru-RU" dirty="0" err="1"/>
              <a:t>такої</a:t>
            </a:r>
            <a:r>
              <a:rPr lang="ru-RU" dirty="0"/>
              <a:t> </a:t>
            </a:r>
            <a:r>
              <a:rPr lang="ru-RU" dirty="0" err="1"/>
              <a:t>земельної</a:t>
            </a:r>
            <a:r>
              <a:rPr lang="ru-RU" dirty="0"/>
              <a:t> </a:t>
            </a:r>
            <a:r>
              <a:rPr lang="ru-RU" dirty="0" err="1"/>
              <a:t>ділянки</a:t>
            </a:r>
            <a:r>
              <a:rPr lang="ru-RU" dirty="0"/>
              <a:t>.</a:t>
            </a:r>
          </a:p>
          <a:p>
            <a:pPr>
              <a:spcBef>
                <a:spcPts val="600"/>
              </a:spcBef>
            </a:pPr>
            <a:r>
              <a:rPr lang="ru-RU" dirty="0" err="1"/>
              <a:t>Розмір</a:t>
            </a:r>
            <a:r>
              <a:rPr lang="ru-RU" dirty="0"/>
              <a:t> </a:t>
            </a:r>
            <a:r>
              <a:rPr lang="ru-RU" dirty="0" err="1"/>
              <a:t>орендної</a:t>
            </a:r>
            <a:r>
              <a:rPr lang="ru-RU" dirty="0"/>
              <a:t> плати </a:t>
            </a:r>
            <a:r>
              <a:rPr lang="ru-RU" dirty="0" err="1"/>
              <a:t>встановлюється</a:t>
            </a:r>
            <a:r>
              <a:rPr lang="ru-RU" dirty="0"/>
              <a:t> у </a:t>
            </a:r>
            <a:r>
              <a:rPr lang="ru-RU" dirty="0" err="1"/>
              <a:t>договорі</a:t>
            </a:r>
            <a:r>
              <a:rPr lang="ru-RU" dirty="0"/>
              <a:t> </a:t>
            </a:r>
            <a:r>
              <a:rPr lang="ru-RU" dirty="0" err="1"/>
              <a:t>оренди</a:t>
            </a:r>
            <a:r>
              <a:rPr lang="ru-RU" dirty="0"/>
              <a:t>, але </a:t>
            </a:r>
            <a:r>
              <a:rPr lang="ru-RU" dirty="0" err="1"/>
              <a:t>річна</a:t>
            </a:r>
            <a:r>
              <a:rPr lang="ru-RU" dirty="0"/>
              <a:t> сума платежу:</a:t>
            </a:r>
          </a:p>
          <a:p>
            <a:pPr marL="90488" indent="354013">
              <a:spcBef>
                <a:spcPts val="600"/>
              </a:spcBef>
              <a:buFont typeface="Wingdings" panose="05000000000000000000" pitchFamily="2" charset="2"/>
              <a:buChar char="§"/>
            </a:pPr>
            <a:r>
              <a:rPr lang="ru-RU" dirty="0"/>
              <a:t>не </a:t>
            </a:r>
            <a:r>
              <a:rPr lang="ru-RU" dirty="0" err="1"/>
              <a:t>може</a:t>
            </a:r>
            <a:r>
              <a:rPr lang="ru-RU" dirty="0"/>
              <a:t> бути </a:t>
            </a:r>
            <a:r>
              <a:rPr lang="ru-RU" dirty="0" err="1"/>
              <a:t>меншою</a:t>
            </a:r>
            <a:r>
              <a:rPr lang="ru-RU" dirty="0"/>
              <a:t> за </a:t>
            </a:r>
            <a:r>
              <a:rPr lang="ru-RU" dirty="0" err="1"/>
              <a:t>розмір</a:t>
            </a:r>
            <a:r>
              <a:rPr lang="ru-RU" dirty="0"/>
              <a:t> земельного </a:t>
            </a:r>
            <a:r>
              <a:rPr lang="ru-RU" dirty="0" err="1"/>
              <a:t>податку</a:t>
            </a:r>
            <a:r>
              <a:rPr lang="ru-RU" dirty="0"/>
              <a:t>;</a:t>
            </a:r>
          </a:p>
          <a:p>
            <a:pPr marL="90488" indent="354013">
              <a:spcBef>
                <a:spcPts val="600"/>
              </a:spcBef>
              <a:buFont typeface="Wingdings" panose="05000000000000000000" pitchFamily="2" charset="2"/>
              <a:buChar char="§"/>
            </a:pPr>
            <a:r>
              <a:rPr lang="uk-UA" dirty="0"/>
              <a:t>не може перевищувати 12 відсотків нормативної грошової оцінки.</a:t>
            </a:r>
          </a:p>
          <a:p>
            <a:pPr marL="90488" indent="354013">
              <a:spcBef>
                <a:spcPts val="600"/>
              </a:spcBef>
              <a:buFont typeface="Wingdings" panose="05000000000000000000" pitchFamily="2" charset="2"/>
              <a:buChar char="§"/>
            </a:pPr>
            <a:r>
              <a:rPr lang="uk-UA" dirty="0"/>
              <a:t>може перевищувати граничний розмір орендної плати, встановлений у підпункті 288.5.2, у разі визначення орендаря на конкурентних засадах.</a:t>
            </a:r>
          </a:p>
          <a:p>
            <a:pPr marL="90488" indent="354013">
              <a:spcBef>
                <a:spcPts val="600"/>
              </a:spcBef>
              <a:buFont typeface="Wingdings" panose="05000000000000000000" pitchFamily="2" charset="2"/>
              <a:buChar char="§"/>
            </a:pPr>
            <a:r>
              <a:rPr lang="uk-UA" dirty="0"/>
              <a:t>для пасовищ у населених пунктах, яким надано статус гірських, не може перевищувати розміру земельного податку.</a:t>
            </a:r>
          </a:p>
          <a:p>
            <a:pPr marL="90488" indent="354013">
              <a:spcBef>
                <a:spcPts val="600"/>
              </a:spcBef>
              <a:buFont typeface="Wingdings" panose="05000000000000000000" pitchFamily="2" charset="2"/>
              <a:buChar char="§"/>
            </a:pPr>
            <a:r>
              <a:rPr lang="uk-UA" dirty="0"/>
              <a:t>для баз олімпійської, </a:t>
            </a:r>
            <a:r>
              <a:rPr lang="uk-UA" dirty="0" err="1"/>
              <a:t>паралімпійської</a:t>
            </a:r>
            <a:r>
              <a:rPr lang="uk-UA" dirty="0"/>
              <a:t> та </a:t>
            </a:r>
            <a:r>
              <a:rPr lang="uk-UA" dirty="0" err="1"/>
              <a:t>дефлімпійської</a:t>
            </a:r>
            <a:r>
              <a:rPr lang="uk-UA" dirty="0"/>
              <a:t> підготовки, </a:t>
            </a:r>
            <a:r>
              <a:rPr lang="uk-UA" u="sng" dirty="0">
                <a:hlinkClick r:id="rId2"/>
              </a:rPr>
              <a:t>перелік</a:t>
            </a:r>
            <a:r>
              <a:rPr lang="uk-UA" dirty="0"/>
              <a:t> яких затверджується Кабінетом Міністрів України, не може перевищувати 0,1 відсотка нормативної грошової оцінки.</a:t>
            </a:r>
          </a:p>
          <a:p>
            <a:pPr>
              <a:spcBef>
                <a:spcPts val="600"/>
              </a:spcBef>
            </a:pPr>
            <a:r>
              <a:rPr lang="uk-UA" dirty="0"/>
              <a:t>Плата за суборенду земельних ділянок не може перевищувати орендної плати.</a:t>
            </a:r>
          </a:p>
          <a:p>
            <a:pPr marL="0" indent="0">
              <a:buNone/>
            </a:pPr>
            <a:endParaRPr lang="uk-UA" dirty="0"/>
          </a:p>
        </p:txBody>
      </p:sp>
    </p:spTree>
    <p:extLst>
      <p:ext uri="{BB962C8B-B14F-4D97-AF65-F5344CB8AC3E}">
        <p14:creationId xmlns:p14="http://schemas.microsoft.com/office/powerpoint/2010/main" val="6069856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err="1"/>
              <a:t>Податковий</a:t>
            </a:r>
            <a:r>
              <a:rPr lang="ru-RU" b="1" dirty="0"/>
              <a:t> </a:t>
            </a:r>
            <a:r>
              <a:rPr lang="ru-RU" b="1" dirty="0" err="1"/>
              <a:t>період</a:t>
            </a:r>
            <a:r>
              <a:rPr lang="ru-RU" b="1" dirty="0"/>
              <a:t> для плати за землю </a:t>
            </a:r>
            <a:endParaRPr lang="uk-UA" b="1" dirty="0"/>
          </a:p>
        </p:txBody>
      </p:sp>
      <p:sp>
        <p:nvSpPr>
          <p:cNvPr id="3" name="Объект 2"/>
          <p:cNvSpPr>
            <a:spLocks noGrp="1"/>
          </p:cNvSpPr>
          <p:nvPr>
            <p:ph idx="1"/>
          </p:nvPr>
        </p:nvSpPr>
        <p:spPr/>
        <p:txBody>
          <a:bodyPr>
            <a:normAutofit/>
          </a:bodyPr>
          <a:lstStyle/>
          <a:p>
            <a:pPr algn="just"/>
            <a:r>
              <a:rPr lang="uk-UA" sz="2800" dirty="0"/>
              <a:t>Базовим податковим (звітним) періодом для плати за землю є календарний рік.</a:t>
            </a:r>
          </a:p>
          <a:p>
            <a:pPr algn="just"/>
            <a:r>
              <a:rPr lang="uk-UA" sz="2800" dirty="0"/>
              <a:t>Базовий податковий (звітний) рік починається 1 січня і закінчується 31 грудня того ж року (для новостворених підприємств та організацій, а також у зв'язку із набуттям права власності та/або користування на нові земельні ділянки може бути меншим 12 місяців).</a:t>
            </a:r>
          </a:p>
          <a:p>
            <a:pPr algn="just"/>
            <a:endParaRPr lang="uk-UA" sz="2800" dirty="0"/>
          </a:p>
        </p:txBody>
      </p:sp>
    </p:spTree>
    <p:extLst>
      <p:ext uri="{BB962C8B-B14F-4D97-AF65-F5344CB8AC3E}">
        <p14:creationId xmlns:p14="http://schemas.microsoft.com/office/powerpoint/2010/main" val="260055898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t>Порядок </a:t>
            </a:r>
            <a:r>
              <a:rPr lang="ru-RU" b="1" dirty="0" err="1"/>
              <a:t>обчислення</a:t>
            </a:r>
            <a:r>
              <a:rPr lang="ru-RU" b="1" dirty="0"/>
              <a:t> плати за землю</a:t>
            </a:r>
            <a:endParaRPr lang="uk-UA" b="1" dirty="0"/>
          </a:p>
        </p:txBody>
      </p:sp>
      <p:sp>
        <p:nvSpPr>
          <p:cNvPr id="3" name="Объект 2"/>
          <p:cNvSpPr>
            <a:spLocks noGrp="1"/>
          </p:cNvSpPr>
          <p:nvPr>
            <p:ph idx="1"/>
          </p:nvPr>
        </p:nvSpPr>
        <p:spPr/>
        <p:txBody>
          <a:bodyPr/>
          <a:lstStyle/>
          <a:p>
            <a:r>
              <a:rPr lang="uk-UA" dirty="0"/>
              <a:t>Підставою для нарахування земельного податку є:</a:t>
            </a:r>
          </a:p>
          <a:p>
            <a:pPr marL="90488" indent="273050" algn="just"/>
            <a:r>
              <a:rPr lang="uk-UA" dirty="0"/>
              <a:t>а) дані державного земельного кадастру;</a:t>
            </a:r>
          </a:p>
          <a:p>
            <a:pPr marL="90488" indent="273050" algn="just"/>
            <a:r>
              <a:rPr lang="uk-UA" dirty="0"/>
              <a:t>б) дані Державного реєстру речових прав на нерухоме майно;</a:t>
            </a:r>
          </a:p>
          <a:p>
            <a:pPr marL="90488" indent="273050" algn="just"/>
            <a:r>
              <a:rPr lang="uk-UA" dirty="0"/>
              <a:t>в) дані державних актів, якими посвідчено право власності або право постійного користування земельною ділянкою (державні акти на землю);</a:t>
            </a:r>
          </a:p>
          <a:p>
            <a:pPr marL="90488" indent="273050" algn="just"/>
            <a:r>
              <a:rPr lang="uk-UA" dirty="0"/>
              <a:t>г) дані сертифікатів на право на земельні частки (паї);</a:t>
            </a:r>
          </a:p>
          <a:p>
            <a:pPr marL="90488" indent="273050" algn="just"/>
            <a:r>
              <a:rPr lang="uk-UA" dirty="0"/>
              <a:t>ґ) рішення органу місцевого самоврядування про виділення земельних ділянок у натурі (на місцевості) власникам земельних часток (паїв);</a:t>
            </a:r>
          </a:p>
          <a:p>
            <a:pPr marL="90488" indent="273050" algn="just"/>
            <a:r>
              <a:rPr lang="uk-UA" dirty="0"/>
              <a:t>д) дані інших правовстановлюючих документів, якими посвідчується право власності або право користування земельною ділянкою, право на земельні частки (паї).</a:t>
            </a:r>
            <a:endParaRPr lang="uk-UA" b="1" dirty="0"/>
          </a:p>
        </p:txBody>
      </p:sp>
    </p:spTree>
    <p:extLst>
      <p:ext uri="{BB962C8B-B14F-4D97-AF65-F5344CB8AC3E}">
        <p14:creationId xmlns:p14="http://schemas.microsoft.com/office/powerpoint/2010/main" val="411484676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108364" y="40407"/>
            <a:ext cx="10891058" cy="946502"/>
            <a:chOff x="3183123" y="91632"/>
            <a:chExt cx="8687567" cy="871777"/>
          </a:xfrm>
        </p:grpSpPr>
        <p:sp>
          <p:nvSpPr>
            <p:cNvPr id="3" name="object 3"/>
            <p:cNvSpPr/>
            <p:nvPr/>
          </p:nvSpPr>
          <p:spPr>
            <a:xfrm>
              <a:off x="3183123" y="91632"/>
              <a:ext cx="8563610" cy="871777"/>
            </a:xfrm>
            <a:custGeom>
              <a:avLst/>
              <a:gdLst/>
              <a:ahLst/>
              <a:cxnLst/>
              <a:rect l="l" t="t" r="r" b="b"/>
              <a:pathLst>
                <a:path w="8563610" h="452755">
                  <a:moveTo>
                    <a:pt x="8518144" y="0"/>
                  </a:moveTo>
                  <a:lnTo>
                    <a:pt x="45212" y="0"/>
                  </a:lnTo>
                  <a:lnTo>
                    <a:pt x="27646" y="3563"/>
                  </a:lnTo>
                  <a:lnTo>
                    <a:pt x="13271" y="13271"/>
                  </a:lnTo>
                  <a:lnTo>
                    <a:pt x="3563" y="27646"/>
                  </a:lnTo>
                  <a:lnTo>
                    <a:pt x="0" y="45212"/>
                  </a:lnTo>
                  <a:lnTo>
                    <a:pt x="0" y="407416"/>
                  </a:lnTo>
                  <a:lnTo>
                    <a:pt x="3563" y="424981"/>
                  </a:lnTo>
                  <a:lnTo>
                    <a:pt x="13271" y="439356"/>
                  </a:lnTo>
                  <a:lnTo>
                    <a:pt x="27646" y="449064"/>
                  </a:lnTo>
                  <a:lnTo>
                    <a:pt x="45212" y="452628"/>
                  </a:lnTo>
                  <a:lnTo>
                    <a:pt x="8518144" y="452628"/>
                  </a:lnTo>
                  <a:lnTo>
                    <a:pt x="8535709" y="449064"/>
                  </a:lnTo>
                  <a:lnTo>
                    <a:pt x="8550084" y="439356"/>
                  </a:lnTo>
                  <a:lnTo>
                    <a:pt x="8559792" y="424981"/>
                  </a:lnTo>
                  <a:lnTo>
                    <a:pt x="8563356" y="407416"/>
                  </a:lnTo>
                  <a:lnTo>
                    <a:pt x="8563356" y="45212"/>
                  </a:lnTo>
                  <a:lnTo>
                    <a:pt x="8559792" y="27646"/>
                  </a:lnTo>
                  <a:lnTo>
                    <a:pt x="8550084" y="13271"/>
                  </a:lnTo>
                  <a:lnTo>
                    <a:pt x="8535709" y="3563"/>
                  </a:lnTo>
                  <a:lnTo>
                    <a:pt x="8518144" y="0"/>
                  </a:lnTo>
                  <a:close/>
                </a:path>
              </a:pathLst>
            </a:custGeom>
            <a:solidFill>
              <a:srgbClr val="FFFFFF"/>
            </a:solidFill>
            <a:ln>
              <a:noFill/>
            </a:ln>
          </p:spPr>
          <p:txBody>
            <a:bodyPr wrap="square" lIns="0" tIns="0" rIns="0" bIns="0" rtlCol="0"/>
            <a:lstStyle/>
            <a:p>
              <a:pPr marL="635" algn="ctr">
                <a:lnSpc>
                  <a:spcPts val="1905"/>
                </a:lnSpc>
                <a:spcBef>
                  <a:spcPts val="95"/>
                </a:spcBef>
              </a:pPr>
              <a:r>
                <a:rPr lang="uk-UA" sz="2400" u="heavy" spc="-5" dirty="0">
                  <a:uFill>
                    <a:solidFill>
                      <a:srgbClr val="000000"/>
                    </a:solidFill>
                  </a:uFill>
                  <a:latin typeface="Times New Roman" panose="02020603050405020304" pitchFamily="18" charset="0"/>
                  <a:cs typeface="Times New Roman" panose="02020603050405020304" pitchFamily="18" charset="0"/>
                </a:rPr>
                <a:t>База</a:t>
              </a:r>
              <a:r>
                <a:rPr lang="uk-UA" sz="2400" u="heavy" spc="-40" dirty="0">
                  <a:uFill>
                    <a:solidFill>
                      <a:srgbClr val="000000"/>
                    </a:solidFill>
                  </a:uFill>
                  <a:latin typeface="Times New Roman" panose="02020603050405020304" pitchFamily="18" charset="0"/>
                  <a:cs typeface="Times New Roman" panose="02020603050405020304" pitchFamily="18" charset="0"/>
                </a:rPr>
                <a:t> </a:t>
              </a:r>
              <a:r>
                <a:rPr lang="uk-UA" sz="2400" u="heavy" spc="-10" dirty="0">
                  <a:uFill>
                    <a:solidFill>
                      <a:srgbClr val="000000"/>
                    </a:solidFill>
                  </a:uFill>
                  <a:latin typeface="Times New Roman" panose="02020603050405020304" pitchFamily="18" charset="0"/>
                  <a:cs typeface="Times New Roman" panose="02020603050405020304" pitchFamily="18" charset="0"/>
                </a:rPr>
                <a:t>оподаткування:</a:t>
              </a:r>
              <a:endParaRPr lang="uk-UA" sz="2400" dirty="0">
                <a:latin typeface="Times New Roman" panose="02020603050405020304" pitchFamily="18" charset="0"/>
                <a:cs typeface="Times New Roman" panose="02020603050405020304" pitchFamily="18" charset="0"/>
              </a:endParaRPr>
            </a:p>
            <a:p>
              <a:pPr algn="just"/>
              <a:r>
                <a:rPr lang="uk-UA" sz="1400" dirty="0">
                  <a:latin typeface="Times New Roman" panose="02020603050405020304" pitchFamily="18" charset="0"/>
                  <a:cs typeface="Times New Roman" panose="02020603050405020304" pitchFamily="18" charset="0"/>
                </a:rPr>
                <a:t>   1. нормативна грошова оцінка земельної ділянки з урахуванням коефіцієнта індексації, визначеного відповідно до порядку, встановленого цим розділом;</a:t>
              </a:r>
            </a:p>
            <a:p>
              <a:pPr algn="just"/>
              <a:r>
                <a:rPr lang="uk-UA" sz="1400" dirty="0">
                  <a:latin typeface="Times New Roman" panose="02020603050405020304" pitchFamily="18" charset="0"/>
                  <a:cs typeface="Times New Roman" panose="02020603050405020304" pitchFamily="18" charset="0"/>
                </a:rPr>
                <a:t>   2. площа земельної ділянки, нормативну грошову оцінку якої не проведено</a:t>
              </a:r>
            </a:p>
          </p:txBody>
        </p:sp>
        <p:sp>
          <p:nvSpPr>
            <p:cNvPr id="4" name="object 4"/>
            <p:cNvSpPr/>
            <p:nvPr/>
          </p:nvSpPr>
          <p:spPr>
            <a:xfrm>
              <a:off x="3307080" y="141732"/>
              <a:ext cx="8563610" cy="452755"/>
            </a:xfrm>
            <a:custGeom>
              <a:avLst/>
              <a:gdLst/>
              <a:ahLst/>
              <a:cxnLst/>
              <a:rect l="l" t="t" r="r" b="b"/>
              <a:pathLst>
                <a:path w="8563610" h="452755">
                  <a:moveTo>
                    <a:pt x="0" y="45212"/>
                  </a:moveTo>
                  <a:lnTo>
                    <a:pt x="3563" y="27646"/>
                  </a:lnTo>
                  <a:lnTo>
                    <a:pt x="13271" y="13271"/>
                  </a:lnTo>
                  <a:lnTo>
                    <a:pt x="27646" y="3563"/>
                  </a:lnTo>
                  <a:lnTo>
                    <a:pt x="45212" y="0"/>
                  </a:lnTo>
                  <a:lnTo>
                    <a:pt x="8518144" y="0"/>
                  </a:lnTo>
                  <a:lnTo>
                    <a:pt x="8535709" y="3563"/>
                  </a:lnTo>
                  <a:lnTo>
                    <a:pt x="8550084" y="13271"/>
                  </a:lnTo>
                  <a:lnTo>
                    <a:pt x="8559792" y="27646"/>
                  </a:lnTo>
                  <a:lnTo>
                    <a:pt x="8563356" y="45212"/>
                  </a:lnTo>
                  <a:lnTo>
                    <a:pt x="8563356" y="407416"/>
                  </a:lnTo>
                  <a:lnTo>
                    <a:pt x="8559792" y="424981"/>
                  </a:lnTo>
                  <a:lnTo>
                    <a:pt x="8550084" y="439356"/>
                  </a:lnTo>
                  <a:lnTo>
                    <a:pt x="8535709" y="449064"/>
                  </a:lnTo>
                  <a:lnTo>
                    <a:pt x="8518144" y="452628"/>
                  </a:lnTo>
                  <a:lnTo>
                    <a:pt x="45212" y="452628"/>
                  </a:lnTo>
                  <a:lnTo>
                    <a:pt x="27646" y="449064"/>
                  </a:lnTo>
                  <a:lnTo>
                    <a:pt x="13271" y="439356"/>
                  </a:lnTo>
                  <a:lnTo>
                    <a:pt x="3563" y="424981"/>
                  </a:lnTo>
                  <a:lnTo>
                    <a:pt x="0" y="407416"/>
                  </a:lnTo>
                  <a:lnTo>
                    <a:pt x="0" y="45212"/>
                  </a:lnTo>
                  <a:close/>
                </a:path>
              </a:pathLst>
            </a:custGeom>
            <a:ln w="12192">
              <a:noFill/>
            </a:ln>
          </p:spPr>
          <p:txBody>
            <a:bodyPr wrap="square" lIns="0" tIns="0" rIns="0" bIns="0" rtlCol="0"/>
            <a:lstStyle/>
            <a:p>
              <a:endParaRPr/>
            </a:p>
          </p:txBody>
        </p:sp>
      </p:grpSp>
      <p:grpSp>
        <p:nvGrpSpPr>
          <p:cNvPr id="6" name="object 6"/>
          <p:cNvGrpSpPr/>
          <p:nvPr/>
        </p:nvGrpSpPr>
        <p:grpSpPr>
          <a:xfrm>
            <a:off x="176975" y="1132229"/>
            <a:ext cx="2687320" cy="370840"/>
            <a:chOff x="3320796" y="768095"/>
            <a:chExt cx="2687320" cy="370840"/>
          </a:xfrm>
        </p:grpSpPr>
        <p:sp>
          <p:nvSpPr>
            <p:cNvPr id="7" name="object 7"/>
            <p:cNvSpPr/>
            <p:nvPr/>
          </p:nvSpPr>
          <p:spPr>
            <a:xfrm>
              <a:off x="3326892" y="774191"/>
              <a:ext cx="2674620" cy="358140"/>
            </a:xfrm>
            <a:custGeom>
              <a:avLst/>
              <a:gdLst/>
              <a:ahLst/>
              <a:cxnLst/>
              <a:rect l="l" t="t" r="r" b="b"/>
              <a:pathLst>
                <a:path w="2674620" h="358140">
                  <a:moveTo>
                    <a:pt x="2638806" y="0"/>
                  </a:moveTo>
                  <a:lnTo>
                    <a:pt x="35813" y="0"/>
                  </a:lnTo>
                  <a:lnTo>
                    <a:pt x="21859" y="2809"/>
                  </a:lnTo>
                  <a:lnTo>
                    <a:pt x="10477" y="10477"/>
                  </a:lnTo>
                  <a:lnTo>
                    <a:pt x="2809" y="21859"/>
                  </a:lnTo>
                  <a:lnTo>
                    <a:pt x="0" y="35813"/>
                  </a:lnTo>
                  <a:lnTo>
                    <a:pt x="0" y="322325"/>
                  </a:lnTo>
                  <a:lnTo>
                    <a:pt x="2809" y="336280"/>
                  </a:lnTo>
                  <a:lnTo>
                    <a:pt x="10477" y="347662"/>
                  </a:lnTo>
                  <a:lnTo>
                    <a:pt x="21859" y="355330"/>
                  </a:lnTo>
                  <a:lnTo>
                    <a:pt x="35813" y="358140"/>
                  </a:lnTo>
                  <a:lnTo>
                    <a:pt x="2638806" y="358140"/>
                  </a:lnTo>
                  <a:lnTo>
                    <a:pt x="2652760" y="355330"/>
                  </a:lnTo>
                  <a:lnTo>
                    <a:pt x="2664142" y="347662"/>
                  </a:lnTo>
                  <a:lnTo>
                    <a:pt x="2671810" y="336280"/>
                  </a:lnTo>
                  <a:lnTo>
                    <a:pt x="2674620" y="322325"/>
                  </a:lnTo>
                  <a:lnTo>
                    <a:pt x="2674620" y="35813"/>
                  </a:lnTo>
                  <a:lnTo>
                    <a:pt x="2671810" y="21859"/>
                  </a:lnTo>
                  <a:lnTo>
                    <a:pt x="2664142" y="10477"/>
                  </a:lnTo>
                  <a:lnTo>
                    <a:pt x="2652760" y="2809"/>
                  </a:lnTo>
                  <a:lnTo>
                    <a:pt x="2638806" y="0"/>
                  </a:lnTo>
                  <a:close/>
                </a:path>
              </a:pathLst>
            </a:custGeom>
            <a:solidFill>
              <a:srgbClr val="FFFFFF"/>
            </a:solidFill>
          </p:spPr>
          <p:txBody>
            <a:bodyPr wrap="square" lIns="0" tIns="0" rIns="0" bIns="0" rtlCol="0"/>
            <a:lstStyle/>
            <a:p>
              <a:pPr algn="ctr"/>
              <a:r>
                <a:rPr lang="uk-UA" dirty="0">
                  <a:latin typeface="Times New Roman" panose="02020603050405020304" pitchFamily="18" charset="0"/>
                  <a:cs typeface="Times New Roman" panose="02020603050405020304" pitchFamily="18" charset="0"/>
                </a:rPr>
                <a:t>Платники</a:t>
              </a:r>
              <a:endParaRPr dirty="0">
                <a:latin typeface="Times New Roman" panose="02020603050405020304" pitchFamily="18" charset="0"/>
                <a:cs typeface="Times New Roman" panose="02020603050405020304" pitchFamily="18" charset="0"/>
              </a:endParaRPr>
            </a:p>
          </p:txBody>
        </p:sp>
        <p:sp>
          <p:nvSpPr>
            <p:cNvPr id="8" name="object 8"/>
            <p:cNvSpPr/>
            <p:nvPr/>
          </p:nvSpPr>
          <p:spPr>
            <a:xfrm>
              <a:off x="3326892" y="774191"/>
              <a:ext cx="2674620" cy="358140"/>
            </a:xfrm>
            <a:custGeom>
              <a:avLst/>
              <a:gdLst/>
              <a:ahLst/>
              <a:cxnLst/>
              <a:rect l="l" t="t" r="r" b="b"/>
              <a:pathLst>
                <a:path w="2674620" h="358140">
                  <a:moveTo>
                    <a:pt x="0" y="35813"/>
                  </a:moveTo>
                  <a:lnTo>
                    <a:pt x="2809" y="21859"/>
                  </a:lnTo>
                  <a:lnTo>
                    <a:pt x="10477" y="10477"/>
                  </a:lnTo>
                  <a:lnTo>
                    <a:pt x="21859" y="2809"/>
                  </a:lnTo>
                  <a:lnTo>
                    <a:pt x="35813" y="0"/>
                  </a:lnTo>
                  <a:lnTo>
                    <a:pt x="2638806" y="0"/>
                  </a:lnTo>
                  <a:lnTo>
                    <a:pt x="2652760" y="2809"/>
                  </a:lnTo>
                  <a:lnTo>
                    <a:pt x="2664142" y="10477"/>
                  </a:lnTo>
                  <a:lnTo>
                    <a:pt x="2671810" y="21859"/>
                  </a:lnTo>
                  <a:lnTo>
                    <a:pt x="2674620" y="35813"/>
                  </a:lnTo>
                  <a:lnTo>
                    <a:pt x="2674620" y="322325"/>
                  </a:lnTo>
                  <a:lnTo>
                    <a:pt x="2671810" y="336280"/>
                  </a:lnTo>
                  <a:lnTo>
                    <a:pt x="2664142" y="347662"/>
                  </a:lnTo>
                  <a:lnTo>
                    <a:pt x="2652760" y="355330"/>
                  </a:lnTo>
                  <a:lnTo>
                    <a:pt x="2638806" y="358140"/>
                  </a:lnTo>
                  <a:lnTo>
                    <a:pt x="35813" y="358140"/>
                  </a:lnTo>
                  <a:lnTo>
                    <a:pt x="21859" y="355330"/>
                  </a:lnTo>
                  <a:lnTo>
                    <a:pt x="10477" y="347662"/>
                  </a:lnTo>
                  <a:lnTo>
                    <a:pt x="2809" y="336280"/>
                  </a:lnTo>
                  <a:lnTo>
                    <a:pt x="0" y="322325"/>
                  </a:lnTo>
                  <a:lnTo>
                    <a:pt x="0" y="35813"/>
                  </a:lnTo>
                  <a:close/>
                </a:path>
              </a:pathLst>
            </a:custGeom>
            <a:ln w="12192">
              <a:solidFill>
                <a:srgbClr val="005D9B"/>
              </a:solidFill>
            </a:ln>
          </p:spPr>
          <p:txBody>
            <a:bodyPr wrap="square" lIns="0" tIns="0" rIns="0" bIns="0" rtlCol="0"/>
            <a:lstStyle/>
            <a:p>
              <a:endParaRPr/>
            </a:p>
          </p:txBody>
        </p:sp>
      </p:grpSp>
      <p:grpSp>
        <p:nvGrpSpPr>
          <p:cNvPr id="10" name="object 10"/>
          <p:cNvGrpSpPr/>
          <p:nvPr/>
        </p:nvGrpSpPr>
        <p:grpSpPr>
          <a:xfrm>
            <a:off x="90322" y="1845169"/>
            <a:ext cx="3844607" cy="1261694"/>
            <a:chOff x="3133322" y="1402079"/>
            <a:chExt cx="3760480" cy="1054735"/>
          </a:xfrm>
        </p:grpSpPr>
        <p:sp>
          <p:nvSpPr>
            <p:cNvPr id="11" name="object 11"/>
            <p:cNvSpPr/>
            <p:nvPr/>
          </p:nvSpPr>
          <p:spPr>
            <a:xfrm>
              <a:off x="3133322" y="1402079"/>
              <a:ext cx="3760480" cy="1054735"/>
            </a:xfrm>
            <a:custGeom>
              <a:avLst/>
              <a:gdLst/>
              <a:ahLst/>
              <a:cxnLst/>
              <a:rect l="l" t="t" r="r" b="b"/>
              <a:pathLst>
                <a:path w="2697479" h="1054735">
                  <a:moveTo>
                    <a:pt x="2592069" y="0"/>
                  </a:moveTo>
                  <a:lnTo>
                    <a:pt x="105409" y="0"/>
                  </a:lnTo>
                  <a:lnTo>
                    <a:pt x="64400" y="8290"/>
                  </a:lnTo>
                  <a:lnTo>
                    <a:pt x="30892" y="30892"/>
                  </a:lnTo>
                  <a:lnTo>
                    <a:pt x="8290" y="64400"/>
                  </a:lnTo>
                  <a:lnTo>
                    <a:pt x="0" y="105410"/>
                  </a:lnTo>
                  <a:lnTo>
                    <a:pt x="0" y="949198"/>
                  </a:lnTo>
                  <a:lnTo>
                    <a:pt x="8290" y="990207"/>
                  </a:lnTo>
                  <a:lnTo>
                    <a:pt x="30892" y="1023715"/>
                  </a:lnTo>
                  <a:lnTo>
                    <a:pt x="64400" y="1046317"/>
                  </a:lnTo>
                  <a:lnTo>
                    <a:pt x="105409" y="1054608"/>
                  </a:lnTo>
                  <a:lnTo>
                    <a:pt x="2592069" y="1054608"/>
                  </a:lnTo>
                  <a:lnTo>
                    <a:pt x="2633079" y="1046317"/>
                  </a:lnTo>
                  <a:lnTo>
                    <a:pt x="2666587" y="1023715"/>
                  </a:lnTo>
                  <a:lnTo>
                    <a:pt x="2689189" y="990207"/>
                  </a:lnTo>
                  <a:lnTo>
                    <a:pt x="2697479" y="949198"/>
                  </a:lnTo>
                  <a:lnTo>
                    <a:pt x="2697479" y="105410"/>
                  </a:lnTo>
                  <a:lnTo>
                    <a:pt x="2689189" y="64400"/>
                  </a:lnTo>
                  <a:lnTo>
                    <a:pt x="2666587" y="30892"/>
                  </a:lnTo>
                  <a:lnTo>
                    <a:pt x="2633079" y="8290"/>
                  </a:lnTo>
                  <a:lnTo>
                    <a:pt x="2592069" y="0"/>
                  </a:lnTo>
                  <a:close/>
                </a:path>
              </a:pathLst>
            </a:custGeom>
            <a:solidFill>
              <a:srgbClr val="FFFFFF"/>
            </a:solidFill>
          </p:spPr>
          <p:txBody>
            <a:bodyPr wrap="square" lIns="0" tIns="0" rIns="0" bIns="0" rtlCol="0"/>
            <a:lstStyle/>
            <a:p>
              <a:pPr marL="36000" algn="ctr" defTabSz="896938">
                <a:lnSpc>
                  <a:spcPct val="100000"/>
                </a:lnSpc>
              </a:pPr>
              <a:r>
                <a:rPr lang="ru-RU" sz="1400" b="1" dirty="0" err="1">
                  <a:latin typeface="Times New Roman" panose="02020603050405020304" pitchFamily="18" charset="0"/>
                  <a:cs typeface="Times New Roman" panose="02020603050405020304" pitchFamily="18" charset="0"/>
                </a:rPr>
                <a:t>Фізичні</a:t>
              </a:r>
              <a:r>
                <a:rPr lang="ru-RU" sz="1400" b="1" spc="-40" dirty="0">
                  <a:latin typeface="Times New Roman" panose="02020603050405020304" pitchFamily="18" charset="0"/>
                  <a:cs typeface="Times New Roman" panose="02020603050405020304" pitchFamily="18" charset="0"/>
                </a:rPr>
                <a:t> </a:t>
              </a:r>
              <a:r>
                <a:rPr lang="ru-RU" sz="1400" b="1" spc="-10" dirty="0">
                  <a:latin typeface="Times New Roman" panose="02020603050405020304" pitchFamily="18" charset="0"/>
                  <a:cs typeface="Times New Roman" panose="02020603050405020304" pitchFamily="18" charset="0"/>
                </a:rPr>
                <a:t>та</a:t>
              </a:r>
              <a:r>
                <a:rPr lang="ru-RU" sz="1400" b="1" spc="-15" dirty="0">
                  <a:latin typeface="Times New Roman" panose="02020603050405020304" pitchFamily="18" charset="0"/>
                  <a:cs typeface="Times New Roman" panose="02020603050405020304" pitchFamily="18" charset="0"/>
                </a:rPr>
                <a:t> </a:t>
              </a:r>
              <a:r>
                <a:rPr lang="ru-RU" sz="1400" b="1" dirty="0" err="1">
                  <a:latin typeface="Times New Roman" panose="02020603050405020304" pitchFamily="18" charset="0"/>
                  <a:cs typeface="Times New Roman" panose="02020603050405020304" pitchFamily="18" charset="0"/>
                </a:rPr>
                <a:t>юридичні</a:t>
              </a:r>
              <a:r>
                <a:rPr lang="ru-RU" sz="1400" b="1" spc="-30" dirty="0">
                  <a:latin typeface="Times New Roman" panose="02020603050405020304" pitchFamily="18" charset="0"/>
                  <a:cs typeface="Times New Roman" panose="02020603050405020304" pitchFamily="18" charset="0"/>
                </a:rPr>
                <a:t> </a:t>
              </a:r>
              <a:r>
                <a:rPr lang="ru-RU" sz="1400" b="1" spc="-10" dirty="0">
                  <a:latin typeface="Times New Roman" panose="02020603050405020304" pitchFamily="18" charset="0"/>
                  <a:cs typeface="Times New Roman" panose="02020603050405020304" pitchFamily="18" charset="0"/>
                </a:rPr>
                <a:t>особи</a:t>
              </a:r>
              <a:endParaRPr lang="ru-RU" sz="1400" dirty="0">
                <a:latin typeface="Times New Roman" panose="02020603050405020304" pitchFamily="18" charset="0"/>
                <a:cs typeface="Times New Roman" panose="02020603050405020304" pitchFamily="18" charset="0"/>
              </a:endParaRPr>
            </a:p>
            <a:p>
              <a:pPr marL="321750" marR="158750" indent="-285750" algn="just" defTabSz="896938">
                <a:lnSpc>
                  <a:spcPct val="86400"/>
                </a:lnSpc>
                <a:buFont typeface="Arial" panose="020B0604020202020204" pitchFamily="34" charset="0"/>
                <a:buChar char="•"/>
              </a:pPr>
              <a:r>
                <a:rPr lang="ru-RU" sz="1400" spc="-10" dirty="0" err="1">
                  <a:latin typeface="Times New Roman" panose="02020603050405020304" pitchFamily="18" charset="0"/>
                  <a:cs typeface="Times New Roman" panose="02020603050405020304" pitchFamily="18" charset="0"/>
                </a:rPr>
                <a:t>які</a:t>
              </a:r>
              <a:r>
                <a:rPr lang="ru-RU" sz="1400" spc="-10" dirty="0">
                  <a:latin typeface="Times New Roman" panose="02020603050405020304" pitchFamily="18" charset="0"/>
                  <a:cs typeface="Times New Roman" panose="02020603050405020304" pitchFamily="18" charset="0"/>
                </a:rPr>
                <a:t> </a:t>
              </a:r>
              <a:r>
                <a:rPr lang="ru-RU" sz="1400" spc="-10" dirty="0" err="1">
                  <a:latin typeface="Times New Roman" panose="02020603050405020304" pitchFamily="18" charset="0"/>
                  <a:cs typeface="Times New Roman" panose="02020603050405020304" pitchFamily="18" charset="0"/>
                </a:rPr>
                <a:t>мають</a:t>
              </a:r>
              <a:r>
                <a:rPr lang="ru-RU" sz="1400" spc="-10" dirty="0">
                  <a:latin typeface="Times New Roman" panose="02020603050405020304" pitchFamily="18" charset="0"/>
                  <a:cs typeface="Times New Roman" panose="02020603050405020304" pitchFamily="18" charset="0"/>
                </a:rPr>
                <a:t> у </a:t>
              </a:r>
              <a:r>
                <a:rPr lang="ru-RU" sz="1400" spc="-10" dirty="0" err="1">
                  <a:latin typeface="Times New Roman" panose="02020603050405020304" pitchFamily="18" charset="0"/>
                  <a:cs typeface="Times New Roman" panose="02020603050405020304" pitchFamily="18" charset="0"/>
                </a:rPr>
                <a:t>власності</a:t>
              </a:r>
              <a:r>
                <a:rPr lang="ru-RU" sz="1400" spc="-10" dirty="0">
                  <a:latin typeface="Times New Roman" panose="02020603050405020304" pitchFamily="18" charset="0"/>
                  <a:cs typeface="Times New Roman" panose="02020603050405020304" pitchFamily="18" charset="0"/>
                </a:rPr>
                <a:t> </a:t>
              </a:r>
              <a:r>
                <a:rPr lang="ru-RU" sz="1400" spc="-10" dirty="0" err="1">
                  <a:latin typeface="Times New Roman" panose="02020603050405020304" pitchFamily="18" charset="0"/>
                  <a:cs typeface="Times New Roman" panose="02020603050405020304" pitchFamily="18" charset="0"/>
                </a:rPr>
                <a:t>земельні</a:t>
              </a:r>
              <a:r>
                <a:rPr lang="ru-RU" sz="1400" spc="-10" dirty="0">
                  <a:latin typeface="Times New Roman" panose="02020603050405020304" pitchFamily="18" charset="0"/>
                  <a:cs typeface="Times New Roman" panose="02020603050405020304" pitchFamily="18" charset="0"/>
                </a:rPr>
                <a:t> </a:t>
              </a:r>
              <a:r>
                <a:rPr lang="ru-RU" sz="1400" spc="-10" dirty="0" err="1">
                  <a:latin typeface="Times New Roman" panose="02020603050405020304" pitchFamily="18" charset="0"/>
                  <a:cs typeface="Times New Roman" panose="02020603050405020304" pitchFamily="18" charset="0"/>
                </a:rPr>
                <a:t>ділянки</a:t>
              </a:r>
              <a:r>
                <a:rPr lang="ru-RU" sz="1400" spc="-10" dirty="0">
                  <a:latin typeface="Times New Roman" panose="02020603050405020304" pitchFamily="18" charset="0"/>
                  <a:cs typeface="Times New Roman" panose="02020603050405020304" pitchFamily="18" charset="0"/>
                </a:rPr>
                <a:t> (</a:t>
              </a:r>
              <a:r>
                <a:rPr lang="ru-RU" sz="1400" spc="-10" dirty="0" err="1">
                  <a:latin typeface="Times New Roman" panose="02020603050405020304" pitchFamily="18" charset="0"/>
                  <a:cs typeface="Times New Roman" panose="02020603050405020304" pitchFamily="18" charset="0"/>
                </a:rPr>
                <a:t>паї</a:t>
              </a:r>
              <a:r>
                <a:rPr lang="ru-RU" sz="1400" spc="-10" dirty="0">
                  <a:latin typeface="Times New Roman" panose="02020603050405020304" pitchFamily="18" charset="0"/>
                  <a:cs typeface="Times New Roman" panose="02020603050405020304" pitchFamily="18" charset="0"/>
                </a:rPr>
                <a:t>);</a:t>
              </a:r>
            </a:p>
            <a:p>
              <a:pPr marL="321750" marR="158750" indent="-285750" algn="just" defTabSz="896938">
                <a:lnSpc>
                  <a:spcPct val="86400"/>
                </a:lnSpc>
                <a:buFont typeface="Arial" panose="020B0604020202020204" pitchFamily="34" charset="0"/>
                <a:buChar char="•"/>
              </a:pPr>
              <a:r>
                <a:rPr lang="uk-UA" sz="1400" dirty="0">
                  <a:latin typeface="Times New Roman" panose="02020603050405020304" pitchFamily="18" charset="0"/>
                  <a:cs typeface="Times New Roman" panose="02020603050405020304" pitchFamily="18" charset="0"/>
                </a:rPr>
                <a:t>яким відповідно до закону надані у користування земельні ділянки державної та комунальної власності на правах постійного користування</a:t>
              </a:r>
              <a:endParaRPr lang="ru-RU" sz="1400" dirty="0">
                <a:latin typeface="Times New Roman" panose="02020603050405020304" pitchFamily="18" charset="0"/>
                <a:cs typeface="Times New Roman" panose="02020603050405020304" pitchFamily="18" charset="0"/>
              </a:endParaRPr>
            </a:p>
            <a:p>
              <a:endParaRPr sz="1600" dirty="0">
                <a:latin typeface="Times New Roman" panose="02020603050405020304" pitchFamily="18" charset="0"/>
                <a:cs typeface="Times New Roman" panose="02020603050405020304" pitchFamily="18" charset="0"/>
              </a:endParaRPr>
            </a:p>
          </p:txBody>
        </p:sp>
        <p:sp>
          <p:nvSpPr>
            <p:cNvPr id="12" name="object 12"/>
            <p:cNvSpPr/>
            <p:nvPr/>
          </p:nvSpPr>
          <p:spPr>
            <a:xfrm>
              <a:off x="3133322" y="1402079"/>
              <a:ext cx="3760480" cy="1054735"/>
            </a:xfrm>
            <a:custGeom>
              <a:avLst/>
              <a:gdLst/>
              <a:ahLst/>
              <a:cxnLst/>
              <a:rect l="l" t="t" r="r" b="b"/>
              <a:pathLst>
                <a:path w="2697479" h="1054735">
                  <a:moveTo>
                    <a:pt x="0" y="105410"/>
                  </a:moveTo>
                  <a:lnTo>
                    <a:pt x="8290" y="64400"/>
                  </a:lnTo>
                  <a:lnTo>
                    <a:pt x="30892" y="30892"/>
                  </a:lnTo>
                  <a:lnTo>
                    <a:pt x="64400" y="8290"/>
                  </a:lnTo>
                  <a:lnTo>
                    <a:pt x="105409" y="0"/>
                  </a:lnTo>
                  <a:lnTo>
                    <a:pt x="2592069" y="0"/>
                  </a:lnTo>
                  <a:lnTo>
                    <a:pt x="2633079" y="8290"/>
                  </a:lnTo>
                  <a:lnTo>
                    <a:pt x="2666587" y="30892"/>
                  </a:lnTo>
                  <a:lnTo>
                    <a:pt x="2689189" y="64400"/>
                  </a:lnTo>
                  <a:lnTo>
                    <a:pt x="2697479" y="105410"/>
                  </a:lnTo>
                  <a:lnTo>
                    <a:pt x="2697479" y="949198"/>
                  </a:lnTo>
                  <a:lnTo>
                    <a:pt x="2689189" y="990207"/>
                  </a:lnTo>
                  <a:lnTo>
                    <a:pt x="2666587" y="1023715"/>
                  </a:lnTo>
                  <a:lnTo>
                    <a:pt x="2633079" y="1046317"/>
                  </a:lnTo>
                  <a:lnTo>
                    <a:pt x="2592069" y="1054608"/>
                  </a:lnTo>
                  <a:lnTo>
                    <a:pt x="105409" y="1054608"/>
                  </a:lnTo>
                  <a:lnTo>
                    <a:pt x="64400" y="1046317"/>
                  </a:lnTo>
                  <a:lnTo>
                    <a:pt x="30892" y="1023715"/>
                  </a:lnTo>
                  <a:lnTo>
                    <a:pt x="8290" y="990207"/>
                  </a:lnTo>
                  <a:lnTo>
                    <a:pt x="0" y="949198"/>
                  </a:lnTo>
                  <a:lnTo>
                    <a:pt x="0" y="105410"/>
                  </a:lnTo>
                  <a:close/>
                </a:path>
              </a:pathLst>
            </a:custGeom>
            <a:ln w="12192">
              <a:solidFill>
                <a:srgbClr val="005D9B"/>
              </a:solidFill>
            </a:ln>
          </p:spPr>
          <p:txBody>
            <a:bodyPr wrap="square" lIns="0" tIns="0" rIns="0" bIns="0" rtlCol="0"/>
            <a:lstStyle/>
            <a:p>
              <a:endParaRPr/>
            </a:p>
          </p:txBody>
        </p:sp>
      </p:grpSp>
      <p:grpSp>
        <p:nvGrpSpPr>
          <p:cNvPr id="22" name="object 22"/>
          <p:cNvGrpSpPr/>
          <p:nvPr/>
        </p:nvGrpSpPr>
        <p:grpSpPr>
          <a:xfrm>
            <a:off x="7904226" y="1081094"/>
            <a:ext cx="3023118" cy="1926343"/>
            <a:chOff x="8826489" y="-819792"/>
            <a:chExt cx="3023118" cy="1926343"/>
          </a:xfrm>
        </p:grpSpPr>
        <p:sp>
          <p:nvSpPr>
            <p:cNvPr id="23" name="object 23"/>
            <p:cNvSpPr/>
            <p:nvPr/>
          </p:nvSpPr>
          <p:spPr>
            <a:xfrm>
              <a:off x="8826489" y="-819792"/>
              <a:ext cx="2694940" cy="346075"/>
            </a:xfrm>
            <a:custGeom>
              <a:avLst/>
              <a:gdLst/>
              <a:ahLst/>
              <a:cxnLst/>
              <a:rect l="l" t="t" r="r" b="b"/>
              <a:pathLst>
                <a:path w="2694940" h="346075">
                  <a:moveTo>
                    <a:pt x="2659887" y="0"/>
                  </a:moveTo>
                  <a:lnTo>
                    <a:pt x="34543" y="0"/>
                  </a:lnTo>
                  <a:lnTo>
                    <a:pt x="21109" y="2718"/>
                  </a:lnTo>
                  <a:lnTo>
                    <a:pt x="10128" y="10128"/>
                  </a:lnTo>
                  <a:lnTo>
                    <a:pt x="2718" y="21109"/>
                  </a:lnTo>
                  <a:lnTo>
                    <a:pt x="0" y="34544"/>
                  </a:lnTo>
                  <a:lnTo>
                    <a:pt x="0" y="311403"/>
                  </a:lnTo>
                  <a:lnTo>
                    <a:pt x="2718" y="324838"/>
                  </a:lnTo>
                  <a:lnTo>
                    <a:pt x="10128" y="335819"/>
                  </a:lnTo>
                  <a:lnTo>
                    <a:pt x="21109" y="343229"/>
                  </a:lnTo>
                  <a:lnTo>
                    <a:pt x="34543" y="345948"/>
                  </a:lnTo>
                  <a:lnTo>
                    <a:pt x="2659887" y="345948"/>
                  </a:lnTo>
                  <a:lnTo>
                    <a:pt x="2673322" y="343229"/>
                  </a:lnTo>
                  <a:lnTo>
                    <a:pt x="2684303" y="335819"/>
                  </a:lnTo>
                  <a:lnTo>
                    <a:pt x="2691713" y="324838"/>
                  </a:lnTo>
                  <a:lnTo>
                    <a:pt x="2694431" y="311403"/>
                  </a:lnTo>
                  <a:lnTo>
                    <a:pt x="2694431" y="34544"/>
                  </a:lnTo>
                  <a:lnTo>
                    <a:pt x="2691713" y="21109"/>
                  </a:lnTo>
                  <a:lnTo>
                    <a:pt x="2684303" y="10128"/>
                  </a:lnTo>
                  <a:lnTo>
                    <a:pt x="2673322" y="2718"/>
                  </a:lnTo>
                  <a:lnTo>
                    <a:pt x="2659887" y="0"/>
                  </a:lnTo>
                  <a:close/>
                </a:path>
              </a:pathLst>
            </a:custGeom>
            <a:solidFill>
              <a:srgbClr val="FFFFFF"/>
            </a:solidFill>
          </p:spPr>
          <p:txBody>
            <a:bodyPr wrap="square" lIns="0" tIns="0" rIns="0" bIns="0" rtlCol="0"/>
            <a:lstStyle/>
            <a:p>
              <a:pPr algn="ctr"/>
              <a:r>
                <a:rPr lang="uk-UA" dirty="0">
                  <a:latin typeface="Times New Roman" panose="02020603050405020304" pitchFamily="18" charset="0"/>
                  <a:cs typeface="Times New Roman" panose="02020603050405020304" pitchFamily="18" charset="0"/>
                </a:rPr>
                <a:t>Ставка</a:t>
              </a:r>
              <a:endParaRPr dirty="0">
                <a:latin typeface="Times New Roman" panose="02020603050405020304" pitchFamily="18" charset="0"/>
                <a:cs typeface="Times New Roman" panose="02020603050405020304" pitchFamily="18" charset="0"/>
              </a:endParaRPr>
            </a:p>
          </p:txBody>
        </p:sp>
        <p:sp>
          <p:nvSpPr>
            <p:cNvPr id="24" name="object 24"/>
            <p:cNvSpPr/>
            <p:nvPr/>
          </p:nvSpPr>
          <p:spPr>
            <a:xfrm>
              <a:off x="9154667" y="760476"/>
              <a:ext cx="2694940" cy="346075"/>
            </a:xfrm>
            <a:custGeom>
              <a:avLst/>
              <a:gdLst/>
              <a:ahLst/>
              <a:cxnLst/>
              <a:rect l="l" t="t" r="r" b="b"/>
              <a:pathLst>
                <a:path w="2694940" h="346075">
                  <a:moveTo>
                    <a:pt x="0" y="34544"/>
                  </a:moveTo>
                  <a:lnTo>
                    <a:pt x="2718" y="21109"/>
                  </a:lnTo>
                  <a:lnTo>
                    <a:pt x="10128" y="10128"/>
                  </a:lnTo>
                  <a:lnTo>
                    <a:pt x="21109" y="2718"/>
                  </a:lnTo>
                  <a:lnTo>
                    <a:pt x="34543" y="0"/>
                  </a:lnTo>
                  <a:lnTo>
                    <a:pt x="2659887" y="0"/>
                  </a:lnTo>
                  <a:lnTo>
                    <a:pt x="2673322" y="2718"/>
                  </a:lnTo>
                  <a:lnTo>
                    <a:pt x="2684303" y="10128"/>
                  </a:lnTo>
                  <a:lnTo>
                    <a:pt x="2691713" y="21109"/>
                  </a:lnTo>
                  <a:lnTo>
                    <a:pt x="2694431" y="34544"/>
                  </a:lnTo>
                  <a:lnTo>
                    <a:pt x="2694431" y="311403"/>
                  </a:lnTo>
                  <a:lnTo>
                    <a:pt x="2691713" y="324838"/>
                  </a:lnTo>
                  <a:lnTo>
                    <a:pt x="2684303" y="335819"/>
                  </a:lnTo>
                  <a:lnTo>
                    <a:pt x="2673322" y="343229"/>
                  </a:lnTo>
                  <a:lnTo>
                    <a:pt x="2659887" y="345948"/>
                  </a:lnTo>
                  <a:lnTo>
                    <a:pt x="34543" y="345948"/>
                  </a:lnTo>
                  <a:lnTo>
                    <a:pt x="21109" y="343229"/>
                  </a:lnTo>
                  <a:lnTo>
                    <a:pt x="10128" y="335819"/>
                  </a:lnTo>
                  <a:lnTo>
                    <a:pt x="2718" y="324838"/>
                  </a:lnTo>
                  <a:lnTo>
                    <a:pt x="0" y="311403"/>
                  </a:lnTo>
                  <a:lnTo>
                    <a:pt x="0" y="34544"/>
                  </a:lnTo>
                  <a:close/>
                </a:path>
              </a:pathLst>
            </a:custGeom>
            <a:ln w="12192">
              <a:solidFill>
                <a:srgbClr val="005D9B"/>
              </a:solidFill>
            </a:ln>
          </p:spPr>
          <p:txBody>
            <a:bodyPr wrap="square" lIns="0" tIns="0" rIns="0" bIns="0" rtlCol="0"/>
            <a:lstStyle/>
            <a:p>
              <a:endParaRPr/>
            </a:p>
          </p:txBody>
        </p:sp>
      </p:grpSp>
      <p:grpSp>
        <p:nvGrpSpPr>
          <p:cNvPr id="26" name="object 26"/>
          <p:cNvGrpSpPr/>
          <p:nvPr/>
        </p:nvGrpSpPr>
        <p:grpSpPr>
          <a:xfrm>
            <a:off x="7352147" y="1745102"/>
            <a:ext cx="4647271" cy="4701880"/>
            <a:chOff x="9176003" y="1354366"/>
            <a:chExt cx="2744374" cy="1421784"/>
          </a:xfrm>
        </p:grpSpPr>
        <p:sp>
          <p:nvSpPr>
            <p:cNvPr id="27" name="object 27"/>
            <p:cNvSpPr/>
            <p:nvPr/>
          </p:nvSpPr>
          <p:spPr>
            <a:xfrm>
              <a:off x="9222897" y="1354366"/>
              <a:ext cx="2697480" cy="1421784"/>
            </a:xfrm>
            <a:custGeom>
              <a:avLst/>
              <a:gdLst/>
              <a:ahLst/>
              <a:cxnLst/>
              <a:rect l="l" t="t" r="r" b="b"/>
              <a:pathLst>
                <a:path w="2697479" h="614680">
                  <a:moveTo>
                    <a:pt x="2636012" y="0"/>
                  </a:moveTo>
                  <a:lnTo>
                    <a:pt x="61468" y="0"/>
                  </a:lnTo>
                  <a:lnTo>
                    <a:pt x="37558" y="4835"/>
                  </a:lnTo>
                  <a:lnTo>
                    <a:pt x="18018" y="18018"/>
                  </a:lnTo>
                  <a:lnTo>
                    <a:pt x="4835" y="37558"/>
                  </a:lnTo>
                  <a:lnTo>
                    <a:pt x="0" y="61467"/>
                  </a:lnTo>
                  <a:lnTo>
                    <a:pt x="0" y="552703"/>
                  </a:lnTo>
                  <a:lnTo>
                    <a:pt x="4835" y="576613"/>
                  </a:lnTo>
                  <a:lnTo>
                    <a:pt x="18018" y="596153"/>
                  </a:lnTo>
                  <a:lnTo>
                    <a:pt x="37558" y="609336"/>
                  </a:lnTo>
                  <a:lnTo>
                    <a:pt x="61468" y="614171"/>
                  </a:lnTo>
                  <a:lnTo>
                    <a:pt x="2636012" y="614171"/>
                  </a:lnTo>
                  <a:lnTo>
                    <a:pt x="2659921" y="609336"/>
                  </a:lnTo>
                  <a:lnTo>
                    <a:pt x="2679461" y="596153"/>
                  </a:lnTo>
                  <a:lnTo>
                    <a:pt x="2692644" y="576613"/>
                  </a:lnTo>
                  <a:lnTo>
                    <a:pt x="2697479" y="552703"/>
                  </a:lnTo>
                  <a:lnTo>
                    <a:pt x="2697479" y="61467"/>
                  </a:lnTo>
                  <a:lnTo>
                    <a:pt x="2692644" y="37558"/>
                  </a:lnTo>
                  <a:lnTo>
                    <a:pt x="2679461" y="18018"/>
                  </a:lnTo>
                  <a:lnTo>
                    <a:pt x="2659921" y="4835"/>
                  </a:lnTo>
                  <a:lnTo>
                    <a:pt x="2636012" y="0"/>
                  </a:lnTo>
                  <a:close/>
                </a:path>
              </a:pathLst>
            </a:custGeom>
            <a:solidFill>
              <a:srgbClr val="FFFFFF"/>
            </a:solidFill>
          </p:spPr>
          <p:txBody>
            <a:bodyPr wrap="square" lIns="0" tIns="0" rIns="0" bIns="0" rtlCol="0"/>
            <a:lstStyle/>
            <a:p>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не </a:t>
              </a:r>
              <a:r>
                <a:rPr lang="ru-RU" b="1" dirty="0" err="1">
                  <a:latin typeface="Times New Roman" panose="02020603050405020304" pitchFamily="18" charset="0"/>
                  <a:cs typeface="Times New Roman" panose="02020603050405020304" pitchFamily="18" charset="0"/>
                </a:rPr>
                <a:t>більше</a:t>
              </a:r>
              <a:r>
                <a:rPr lang="ru-RU" b="1" dirty="0">
                  <a:latin typeface="Times New Roman" panose="02020603050405020304" pitchFamily="18" charset="0"/>
                  <a:cs typeface="Times New Roman" panose="02020603050405020304" pitchFamily="18" charset="0"/>
                </a:rPr>
                <a:t> 1 %</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від</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нормативної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грошової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оцінки</a:t>
              </a:r>
              <a:r>
                <a:rPr lang="ru-RU" dirty="0">
                  <a:latin typeface="Times New Roman" panose="02020603050405020304" pitchFamily="18" charset="0"/>
                  <a:cs typeface="Times New Roman" panose="02020603050405020304" pitchFamily="18" charset="0"/>
                </a:rPr>
                <a:t> - для </a:t>
              </a:r>
              <a:r>
                <a:rPr lang="ru-RU" dirty="0" err="1">
                  <a:latin typeface="Times New Roman" panose="02020603050405020304" pitchFamily="18" charset="0"/>
                  <a:cs typeface="Times New Roman" panose="02020603050405020304" pitchFamily="18" charset="0"/>
                </a:rPr>
                <a:t>сільськогосподарських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угідь</a:t>
              </a:r>
              <a:r>
                <a:rPr lang="ru-RU" dirty="0">
                  <a:latin typeface="Times New Roman" panose="02020603050405020304" pitchFamily="18" charset="0"/>
                  <a:cs typeface="Times New Roman" panose="02020603050405020304" pitchFamily="18" charset="0"/>
                </a:rPr>
                <a:t> та земель </a:t>
              </a:r>
              <a:r>
                <a:rPr lang="ru-RU" dirty="0" err="1">
                  <a:latin typeface="Times New Roman" panose="02020603050405020304" pitchFamily="18" charset="0"/>
                  <a:cs typeface="Times New Roman" panose="02020603050405020304" pitchFamily="18" charset="0"/>
                </a:rPr>
                <a:t>загального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користування</a:t>
              </a:r>
              <a:r>
                <a:rPr lang="ru-RU" dirty="0">
                  <a:latin typeface="Times New Roman" panose="02020603050405020304" pitchFamily="18" charset="0"/>
                  <a:cs typeface="Times New Roman" panose="02020603050405020304" pitchFamily="18" charset="0"/>
                </a:rPr>
                <a:t>; </a:t>
              </a:r>
            </a:p>
            <a:p>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не </a:t>
              </a:r>
              <a:r>
                <a:rPr lang="ru-RU" b="1" dirty="0" err="1">
                  <a:latin typeface="Times New Roman" panose="02020603050405020304" pitchFamily="18" charset="0"/>
                  <a:cs typeface="Times New Roman" panose="02020603050405020304" pitchFamily="18" charset="0"/>
                </a:rPr>
                <a:t>більше</a:t>
              </a:r>
              <a:r>
                <a:rPr lang="ru-RU" b="1" dirty="0">
                  <a:latin typeface="Times New Roman" panose="02020603050405020304" pitchFamily="18" charset="0"/>
                  <a:cs typeface="Times New Roman" panose="02020603050405020304" pitchFamily="18" charset="0"/>
                </a:rPr>
                <a:t> 12 %</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від</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нормативної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грошової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оцінки</a:t>
              </a:r>
              <a:r>
                <a:rPr lang="ru-RU" dirty="0">
                  <a:latin typeface="Times New Roman" panose="02020603050405020304" pitchFamily="18" charset="0"/>
                  <a:cs typeface="Times New Roman" panose="02020603050405020304" pitchFamily="18" charset="0"/>
                </a:rPr>
                <a:t> за </a:t>
              </a:r>
              <a:r>
                <a:rPr lang="ru-RU" dirty="0" err="1">
                  <a:latin typeface="Times New Roman" panose="02020603050405020304" pitchFamily="18" charset="0"/>
                  <a:cs typeface="Times New Roman" panose="02020603050405020304" pitchFamily="18" charset="0"/>
                </a:rPr>
                <a:t>земельні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ділянки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які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перебувають</a:t>
              </a:r>
              <a:r>
                <a:rPr lang="ru-RU" dirty="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постійному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користуванні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суб'єктів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господарювання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крім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державної</a:t>
              </a:r>
              <a:r>
                <a:rPr lang="ru-RU" dirty="0">
                  <a:latin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cs typeface="Times New Roman" panose="02020603050405020304" pitchFamily="18" charset="0"/>
                </a:rPr>
                <a:t>комунальної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форми</a:t>
              </a:r>
              <a:r>
                <a:rPr lang="ru-RU" dirty="0">
                  <a:latin typeface="Times New Roman" panose="02020603050405020304" pitchFamily="18" charset="0"/>
                  <a:cs typeface="Times New Roman" panose="02020603050405020304" pitchFamily="18" charset="0"/>
                </a:rPr>
                <a:t> власності;</a:t>
              </a:r>
            </a:p>
            <a:p>
              <a:r>
                <a:rPr lang="ru-RU" dirty="0">
                  <a:latin typeface="Times New Roman" panose="02020603050405020304" pitchFamily="18" charset="0"/>
                  <a:cs typeface="Times New Roman" panose="02020603050405020304" pitchFamily="18" charset="0"/>
                </a:rPr>
                <a:t> - </a:t>
              </a:r>
              <a:r>
                <a:rPr lang="ru-RU" b="1" dirty="0">
                  <a:latin typeface="Times New Roman" panose="02020603050405020304" pitchFamily="18" charset="0"/>
                  <a:cs typeface="Times New Roman" panose="02020603050405020304" pitchFamily="18" charset="0"/>
                </a:rPr>
                <a:t>не </a:t>
              </a:r>
              <a:r>
                <a:rPr lang="ru-RU" b="1" dirty="0" err="1">
                  <a:latin typeface="Times New Roman" panose="02020603050405020304" pitchFamily="18" charset="0"/>
                  <a:cs typeface="Times New Roman" panose="02020603050405020304" pitchFamily="18" charset="0"/>
                </a:rPr>
                <a:t>більше</a:t>
              </a:r>
              <a:r>
                <a:rPr lang="ru-RU" b="1" dirty="0">
                  <a:latin typeface="Times New Roman" panose="02020603050405020304" pitchFamily="18" charset="0"/>
                  <a:cs typeface="Times New Roman" panose="02020603050405020304" pitchFamily="18" charset="0"/>
                </a:rPr>
                <a:t> 3 %</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від</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їх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нормативної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грошової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оцінки</a:t>
              </a:r>
              <a:r>
                <a:rPr lang="ru-RU" dirty="0">
                  <a:latin typeface="Times New Roman" panose="02020603050405020304" pitchFamily="18" charset="0"/>
                  <a:cs typeface="Times New Roman" panose="02020603050405020304" pitchFamily="18" charset="0"/>
                </a:rPr>
                <a:t> - для </a:t>
              </a:r>
              <a:r>
                <a:rPr lang="ru-RU" dirty="0" err="1">
                  <a:latin typeface="Times New Roman" panose="02020603050405020304" pitchFamily="18" charset="0"/>
                  <a:cs typeface="Times New Roman" panose="02020603050405020304" pitchFamily="18" charset="0"/>
                </a:rPr>
                <a:t>решти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земельних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ділянок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нормативну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грошову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оцінку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яких</a:t>
              </a:r>
              <a:r>
                <a:rPr lang="ru-RU" dirty="0">
                  <a:latin typeface="Times New Roman" panose="02020603050405020304" pitchFamily="18" charset="0"/>
                  <a:cs typeface="Times New Roman" panose="02020603050405020304" pitchFamily="18" charset="0"/>
                </a:rPr>
                <a:t> проведено </a:t>
              </a:r>
              <a:r>
                <a:rPr lang="ru-RU" dirty="0" err="1">
                  <a:latin typeface="Times New Roman" panose="02020603050405020304" pitchFamily="18" charset="0"/>
                  <a:cs typeface="Times New Roman" panose="02020603050405020304" pitchFamily="18" charset="0"/>
                </a:rPr>
                <a:t>площа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земельних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ділянок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нормативну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грошову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оцінку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яких</a:t>
              </a:r>
              <a:r>
                <a:rPr lang="ru-RU" dirty="0">
                  <a:latin typeface="Times New Roman" panose="02020603050405020304" pitchFamily="18" charset="0"/>
                  <a:cs typeface="Times New Roman" panose="02020603050405020304" pitchFamily="18" charset="0"/>
                </a:rPr>
                <a:t> не проведено.</a:t>
              </a:r>
            </a:p>
            <a:p>
              <a:pPr>
                <a:buFontTx/>
                <a:buChar char="-"/>
              </a:pPr>
              <a:r>
                <a:rPr lang="ru-RU" b="1" dirty="0">
                  <a:latin typeface="Times New Roman" panose="02020603050405020304" pitchFamily="18" charset="0"/>
                  <a:cs typeface="Times New Roman" panose="02020603050405020304" pitchFamily="18" charset="0"/>
                </a:rPr>
                <a:t>не </a:t>
              </a:r>
              <a:r>
                <a:rPr lang="ru-RU" b="1" dirty="0" err="1">
                  <a:latin typeface="Times New Roman" panose="02020603050405020304" pitchFamily="18" charset="0"/>
                  <a:cs typeface="Times New Roman" panose="02020603050405020304" pitchFamily="18" charset="0"/>
                </a:rPr>
                <a:t>більше</a:t>
              </a:r>
              <a:r>
                <a:rPr lang="ru-RU" b="1" dirty="0">
                  <a:latin typeface="Times New Roman" panose="02020603050405020304" pitchFamily="18" charset="0"/>
                  <a:cs typeface="Times New Roman" panose="02020603050405020304" pitchFamily="18" charset="0"/>
                </a:rPr>
                <a:t> 5 %</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від</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нормативної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грошової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оцінки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одиниці</a:t>
              </a:r>
              <a:r>
                <a:rPr lang="ru-RU" dirty="0">
                  <a:latin typeface="Times New Roman" panose="02020603050405020304" pitchFamily="18" charset="0"/>
                  <a:cs typeface="Times New Roman" panose="02020603050405020304" pitchFamily="18" charset="0"/>
                </a:rPr>
                <a:t> площі </a:t>
              </a:r>
              <a:r>
                <a:rPr lang="ru-RU" dirty="0" err="1">
                  <a:latin typeface="Times New Roman" panose="02020603050405020304" pitchFamily="18" charset="0"/>
                  <a:cs typeface="Times New Roman" panose="02020603050405020304" pitchFamily="18" charset="0"/>
                </a:rPr>
                <a:t>ріллі</a:t>
              </a:r>
              <a:r>
                <a:rPr lang="ru-RU" dirty="0">
                  <a:latin typeface="Times New Roman" panose="02020603050405020304" pitchFamily="18" charset="0"/>
                  <a:cs typeface="Times New Roman" panose="02020603050405020304" pitchFamily="18" charset="0"/>
                </a:rPr>
                <a:t> по АРК </a:t>
              </a:r>
              <a:r>
                <a:rPr lang="ru-RU" dirty="0" err="1">
                  <a:latin typeface="Times New Roman" panose="02020603050405020304" pitchFamily="18" charset="0"/>
                  <a:cs typeface="Times New Roman" panose="02020603050405020304" pitchFamily="18" charset="0"/>
                </a:rPr>
                <a:t>або</a:t>
              </a:r>
              <a:r>
                <a:rPr lang="ru-RU" dirty="0">
                  <a:latin typeface="Times New Roman" panose="02020603050405020304" pitchFamily="18" charset="0"/>
                  <a:cs typeface="Times New Roman" panose="02020603050405020304" pitchFamily="18" charset="0"/>
                </a:rPr>
                <a:t> по </a:t>
              </a:r>
              <a:r>
                <a:rPr lang="ru-RU" dirty="0" err="1">
                  <a:latin typeface="Times New Roman" panose="02020603050405020304" pitchFamily="18" charset="0"/>
                  <a:cs typeface="Times New Roman" panose="02020603050405020304" pitchFamily="18" charset="0"/>
                </a:rPr>
                <a:t>області</a:t>
              </a:r>
              <a:r>
                <a:rPr lang="ru-RU" dirty="0">
                  <a:latin typeface="Times New Roman" panose="02020603050405020304" pitchFamily="18" charset="0"/>
                  <a:cs typeface="Times New Roman" panose="02020603050405020304" pitchFamily="18" charset="0"/>
                </a:rPr>
                <a:t>.</a:t>
              </a:r>
            </a:p>
            <a:p>
              <a:endParaRPr lang="uk-UA" dirty="0">
                <a:latin typeface="Times New Roman" panose="02020603050405020304" pitchFamily="18" charset="0"/>
                <a:cs typeface="Times New Roman" panose="02020603050405020304" pitchFamily="18" charset="0"/>
              </a:endParaRPr>
            </a:p>
            <a:p>
              <a:pPr algn="ctr"/>
              <a:endParaRPr dirty="0">
                <a:latin typeface="Times New Roman" panose="02020603050405020304" pitchFamily="18" charset="0"/>
                <a:cs typeface="Times New Roman" panose="02020603050405020304" pitchFamily="18" charset="0"/>
              </a:endParaRPr>
            </a:p>
          </p:txBody>
        </p:sp>
        <p:sp>
          <p:nvSpPr>
            <p:cNvPr id="28" name="object 28"/>
            <p:cNvSpPr/>
            <p:nvPr/>
          </p:nvSpPr>
          <p:spPr>
            <a:xfrm>
              <a:off x="9176003" y="1533143"/>
              <a:ext cx="2697480" cy="614680"/>
            </a:xfrm>
            <a:custGeom>
              <a:avLst/>
              <a:gdLst/>
              <a:ahLst/>
              <a:cxnLst/>
              <a:rect l="l" t="t" r="r" b="b"/>
              <a:pathLst>
                <a:path w="2697479" h="614680">
                  <a:moveTo>
                    <a:pt x="0" y="61467"/>
                  </a:moveTo>
                  <a:lnTo>
                    <a:pt x="4835" y="37558"/>
                  </a:lnTo>
                  <a:lnTo>
                    <a:pt x="18018" y="18018"/>
                  </a:lnTo>
                  <a:lnTo>
                    <a:pt x="37558" y="4835"/>
                  </a:lnTo>
                  <a:lnTo>
                    <a:pt x="61468" y="0"/>
                  </a:lnTo>
                  <a:lnTo>
                    <a:pt x="2636012" y="0"/>
                  </a:lnTo>
                  <a:lnTo>
                    <a:pt x="2659921" y="4835"/>
                  </a:lnTo>
                  <a:lnTo>
                    <a:pt x="2679461" y="18018"/>
                  </a:lnTo>
                  <a:lnTo>
                    <a:pt x="2692644" y="37558"/>
                  </a:lnTo>
                  <a:lnTo>
                    <a:pt x="2697479" y="61467"/>
                  </a:lnTo>
                  <a:lnTo>
                    <a:pt x="2697479" y="552703"/>
                  </a:lnTo>
                  <a:lnTo>
                    <a:pt x="2692644" y="576613"/>
                  </a:lnTo>
                  <a:lnTo>
                    <a:pt x="2679461" y="596153"/>
                  </a:lnTo>
                  <a:lnTo>
                    <a:pt x="2659921" y="609336"/>
                  </a:lnTo>
                  <a:lnTo>
                    <a:pt x="2636012" y="614171"/>
                  </a:lnTo>
                  <a:lnTo>
                    <a:pt x="61468" y="614171"/>
                  </a:lnTo>
                  <a:lnTo>
                    <a:pt x="37558" y="609336"/>
                  </a:lnTo>
                  <a:lnTo>
                    <a:pt x="18018" y="596153"/>
                  </a:lnTo>
                  <a:lnTo>
                    <a:pt x="4835" y="576613"/>
                  </a:lnTo>
                  <a:lnTo>
                    <a:pt x="0" y="552703"/>
                  </a:lnTo>
                  <a:lnTo>
                    <a:pt x="0" y="61467"/>
                  </a:lnTo>
                  <a:close/>
                </a:path>
              </a:pathLst>
            </a:custGeom>
            <a:ln w="12192">
              <a:noFill/>
            </a:ln>
          </p:spPr>
          <p:txBody>
            <a:bodyPr wrap="square" lIns="0" tIns="0" rIns="0" bIns="0" rtlCol="0"/>
            <a:lstStyle/>
            <a:p>
              <a:endParaRPr/>
            </a:p>
          </p:txBody>
        </p:sp>
      </p:grpSp>
      <p:sp>
        <p:nvSpPr>
          <p:cNvPr id="30" name="object 30"/>
          <p:cNvSpPr txBox="1"/>
          <p:nvPr/>
        </p:nvSpPr>
        <p:spPr>
          <a:xfrm>
            <a:off x="90322" y="520446"/>
            <a:ext cx="1263015" cy="504625"/>
          </a:xfrm>
          <a:prstGeom prst="rect">
            <a:avLst/>
          </a:prstGeom>
        </p:spPr>
        <p:txBody>
          <a:bodyPr vert="horz" wrap="square" lIns="0" tIns="12065" rIns="0" bIns="0" rtlCol="0">
            <a:spAutoFit/>
          </a:bodyPr>
          <a:lstStyle/>
          <a:p>
            <a:pPr marL="271780" marR="5080" indent="-259715">
              <a:lnSpc>
                <a:spcPct val="100000"/>
              </a:lnSpc>
              <a:spcBef>
                <a:spcPts val="95"/>
              </a:spcBef>
            </a:pPr>
            <a:r>
              <a:rPr lang="uk-UA" sz="1600" b="1" spc="-90" dirty="0">
                <a:latin typeface="Calibri"/>
                <a:cs typeface="Calibri"/>
              </a:rPr>
              <a:t>Податок на землю</a:t>
            </a:r>
            <a:endParaRPr sz="1600" dirty="0">
              <a:latin typeface="Calibri"/>
              <a:cs typeface="Calibri"/>
            </a:endParaRPr>
          </a:p>
        </p:txBody>
      </p:sp>
      <p:grpSp>
        <p:nvGrpSpPr>
          <p:cNvPr id="33" name="object 33"/>
          <p:cNvGrpSpPr/>
          <p:nvPr/>
        </p:nvGrpSpPr>
        <p:grpSpPr>
          <a:xfrm>
            <a:off x="1313879" y="3669333"/>
            <a:ext cx="401320" cy="215265"/>
            <a:chOff x="4352543" y="3703319"/>
            <a:chExt cx="401320" cy="215265"/>
          </a:xfrm>
        </p:grpSpPr>
        <p:sp>
          <p:nvSpPr>
            <p:cNvPr id="34" name="object 34"/>
            <p:cNvSpPr/>
            <p:nvPr/>
          </p:nvSpPr>
          <p:spPr>
            <a:xfrm>
              <a:off x="4352543" y="3703319"/>
              <a:ext cx="401320" cy="215265"/>
            </a:xfrm>
            <a:custGeom>
              <a:avLst/>
              <a:gdLst/>
              <a:ahLst/>
              <a:cxnLst/>
              <a:rect l="l" t="t" r="r" b="b"/>
              <a:pathLst>
                <a:path w="401320" h="215264">
                  <a:moveTo>
                    <a:pt x="300608" y="0"/>
                  </a:moveTo>
                  <a:lnTo>
                    <a:pt x="100202" y="0"/>
                  </a:lnTo>
                  <a:lnTo>
                    <a:pt x="100202" y="107441"/>
                  </a:lnTo>
                  <a:lnTo>
                    <a:pt x="0" y="107441"/>
                  </a:lnTo>
                  <a:lnTo>
                    <a:pt x="200405" y="214883"/>
                  </a:lnTo>
                  <a:lnTo>
                    <a:pt x="400811" y="107441"/>
                  </a:lnTo>
                  <a:lnTo>
                    <a:pt x="300608" y="107441"/>
                  </a:lnTo>
                  <a:lnTo>
                    <a:pt x="300608" y="0"/>
                  </a:lnTo>
                  <a:close/>
                </a:path>
              </a:pathLst>
            </a:custGeom>
            <a:solidFill>
              <a:srgbClr val="FFFFFF"/>
            </a:solidFill>
          </p:spPr>
          <p:txBody>
            <a:bodyPr wrap="square" lIns="0" tIns="0" rIns="0" bIns="0" rtlCol="0"/>
            <a:lstStyle/>
            <a:p>
              <a:endParaRPr/>
            </a:p>
          </p:txBody>
        </p:sp>
        <p:sp>
          <p:nvSpPr>
            <p:cNvPr id="35" name="object 35"/>
            <p:cNvSpPr/>
            <p:nvPr/>
          </p:nvSpPr>
          <p:spPr>
            <a:xfrm>
              <a:off x="4352543" y="3703319"/>
              <a:ext cx="401320" cy="215265"/>
            </a:xfrm>
            <a:custGeom>
              <a:avLst/>
              <a:gdLst/>
              <a:ahLst/>
              <a:cxnLst/>
              <a:rect l="l" t="t" r="r" b="b"/>
              <a:pathLst>
                <a:path w="401320" h="215264">
                  <a:moveTo>
                    <a:pt x="0" y="107441"/>
                  </a:moveTo>
                  <a:lnTo>
                    <a:pt x="100202" y="107441"/>
                  </a:lnTo>
                  <a:lnTo>
                    <a:pt x="100202" y="0"/>
                  </a:lnTo>
                  <a:lnTo>
                    <a:pt x="300608" y="0"/>
                  </a:lnTo>
                  <a:lnTo>
                    <a:pt x="300608" y="107441"/>
                  </a:lnTo>
                  <a:lnTo>
                    <a:pt x="400811" y="107441"/>
                  </a:lnTo>
                  <a:lnTo>
                    <a:pt x="200405" y="214883"/>
                  </a:lnTo>
                  <a:lnTo>
                    <a:pt x="0" y="107441"/>
                  </a:lnTo>
                  <a:close/>
                </a:path>
              </a:pathLst>
            </a:custGeom>
            <a:ln w="12192">
              <a:solidFill>
                <a:srgbClr val="005D9B"/>
              </a:solidFill>
            </a:ln>
          </p:spPr>
          <p:txBody>
            <a:bodyPr wrap="square" lIns="0" tIns="0" rIns="0" bIns="0" rtlCol="0"/>
            <a:lstStyle/>
            <a:p>
              <a:endParaRPr/>
            </a:p>
          </p:txBody>
        </p:sp>
      </p:grpSp>
      <p:sp>
        <p:nvSpPr>
          <p:cNvPr id="48" name="object 48"/>
          <p:cNvSpPr txBox="1"/>
          <p:nvPr/>
        </p:nvSpPr>
        <p:spPr>
          <a:xfrm>
            <a:off x="805901" y="3419093"/>
            <a:ext cx="5290100" cy="259045"/>
          </a:xfrm>
          <a:prstGeom prst="rect">
            <a:avLst/>
          </a:prstGeom>
        </p:spPr>
        <p:txBody>
          <a:bodyPr vert="horz" wrap="square" lIns="0" tIns="12700" rIns="0" bIns="0" rtlCol="0">
            <a:spAutoFit/>
          </a:bodyPr>
          <a:lstStyle/>
          <a:p>
            <a:pPr marL="12700">
              <a:lnSpc>
                <a:spcPct val="100000"/>
              </a:lnSpc>
              <a:spcBef>
                <a:spcPts val="100"/>
              </a:spcBef>
              <a:tabLst>
                <a:tab pos="2270760" algn="l"/>
                <a:tab pos="5156835" algn="l"/>
              </a:tabLst>
            </a:pPr>
            <a:r>
              <a:rPr sz="2400" spc="-52" baseline="2314" dirty="0">
                <a:latin typeface="Times New Roman" panose="02020603050405020304" pitchFamily="18" charset="0"/>
                <a:cs typeface="Times New Roman" panose="02020603050405020304" pitchFamily="18" charset="0"/>
              </a:rPr>
              <a:t>Фізичні</a:t>
            </a:r>
            <a:r>
              <a:rPr sz="2400" spc="22" baseline="2314" dirty="0">
                <a:latin typeface="Times New Roman" panose="02020603050405020304" pitchFamily="18" charset="0"/>
                <a:cs typeface="Times New Roman" panose="02020603050405020304" pitchFamily="18" charset="0"/>
              </a:rPr>
              <a:t> </a:t>
            </a:r>
            <a:r>
              <a:rPr sz="2400" baseline="2314" dirty="0">
                <a:latin typeface="Times New Roman" panose="02020603050405020304" pitchFamily="18" charset="0"/>
                <a:cs typeface="Times New Roman" panose="02020603050405020304" pitchFamily="18" charset="0"/>
              </a:rPr>
              <a:t>особи</a:t>
            </a:r>
            <a:r>
              <a:rPr sz="1600" baseline="2314" dirty="0">
                <a:latin typeface="Times New Roman" panose="02020603050405020304" pitchFamily="18" charset="0"/>
                <a:cs typeface="Times New Roman" panose="02020603050405020304" pitchFamily="18" charset="0"/>
              </a:rPr>
              <a:t>	</a:t>
            </a:r>
            <a:r>
              <a:rPr lang="uk-UA" sz="1600" baseline="2314" dirty="0">
                <a:latin typeface="Times New Roman" panose="02020603050405020304" pitchFamily="18" charset="0"/>
                <a:cs typeface="Times New Roman" panose="02020603050405020304" pitchFamily="18" charset="0"/>
              </a:rPr>
              <a:t>                         </a:t>
            </a:r>
            <a:r>
              <a:rPr sz="1600" spc="-10" dirty="0" err="1">
                <a:latin typeface="Times New Roman" panose="02020603050405020304" pitchFamily="18" charset="0"/>
                <a:cs typeface="Times New Roman" panose="02020603050405020304" pitchFamily="18" charset="0"/>
              </a:rPr>
              <a:t>Юридичні</a:t>
            </a:r>
            <a:r>
              <a:rPr sz="1600" spc="25"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особи	</a:t>
            </a:r>
          </a:p>
        </p:txBody>
      </p:sp>
      <p:grpSp>
        <p:nvGrpSpPr>
          <p:cNvPr id="49" name="object 49"/>
          <p:cNvGrpSpPr/>
          <p:nvPr/>
        </p:nvGrpSpPr>
        <p:grpSpPr>
          <a:xfrm>
            <a:off x="4372172" y="3669396"/>
            <a:ext cx="413384" cy="227329"/>
            <a:chOff x="6751319" y="3697223"/>
            <a:chExt cx="413384" cy="227329"/>
          </a:xfrm>
        </p:grpSpPr>
        <p:sp>
          <p:nvSpPr>
            <p:cNvPr id="50" name="object 50"/>
            <p:cNvSpPr/>
            <p:nvPr/>
          </p:nvSpPr>
          <p:spPr>
            <a:xfrm>
              <a:off x="6757415" y="3703319"/>
              <a:ext cx="401320" cy="215265"/>
            </a:xfrm>
            <a:custGeom>
              <a:avLst/>
              <a:gdLst/>
              <a:ahLst/>
              <a:cxnLst/>
              <a:rect l="l" t="t" r="r" b="b"/>
              <a:pathLst>
                <a:path w="401320" h="215264">
                  <a:moveTo>
                    <a:pt x="300608" y="0"/>
                  </a:moveTo>
                  <a:lnTo>
                    <a:pt x="100202" y="0"/>
                  </a:lnTo>
                  <a:lnTo>
                    <a:pt x="100202" y="107441"/>
                  </a:lnTo>
                  <a:lnTo>
                    <a:pt x="0" y="107441"/>
                  </a:lnTo>
                  <a:lnTo>
                    <a:pt x="200405" y="214883"/>
                  </a:lnTo>
                  <a:lnTo>
                    <a:pt x="400811" y="107441"/>
                  </a:lnTo>
                  <a:lnTo>
                    <a:pt x="300608" y="107441"/>
                  </a:lnTo>
                  <a:lnTo>
                    <a:pt x="300608" y="0"/>
                  </a:lnTo>
                  <a:close/>
                </a:path>
              </a:pathLst>
            </a:custGeom>
            <a:solidFill>
              <a:srgbClr val="FFFFFF"/>
            </a:solidFill>
          </p:spPr>
          <p:txBody>
            <a:bodyPr wrap="square" lIns="0" tIns="0" rIns="0" bIns="0" rtlCol="0"/>
            <a:lstStyle/>
            <a:p>
              <a:endParaRPr/>
            </a:p>
          </p:txBody>
        </p:sp>
        <p:sp>
          <p:nvSpPr>
            <p:cNvPr id="51" name="object 51"/>
            <p:cNvSpPr/>
            <p:nvPr/>
          </p:nvSpPr>
          <p:spPr>
            <a:xfrm>
              <a:off x="6757415" y="3703319"/>
              <a:ext cx="401320" cy="215265"/>
            </a:xfrm>
            <a:custGeom>
              <a:avLst/>
              <a:gdLst/>
              <a:ahLst/>
              <a:cxnLst/>
              <a:rect l="l" t="t" r="r" b="b"/>
              <a:pathLst>
                <a:path w="401320" h="215264">
                  <a:moveTo>
                    <a:pt x="0" y="107441"/>
                  </a:moveTo>
                  <a:lnTo>
                    <a:pt x="100202" y="107441"/>
                  </a:lnTo>
                  <a:lnTo>
                    <a:pt x="100202" y="0"/>
                  </a:lnTo>
                  <a:lnTo>
                    <a:pt x="300608" y="0"/>
                  </a:lnTo>
                  <a:lnTo>
                    <a:pt x="300608" y="107441"/>
                  </a:lnTo>
                  <a:lnTo>
                    <a:pt x="400811" y="107441"/>
                  </a:lnTo>
                  <a:lnTo>
                    <a:pt x="200405" y="214883"/>
                  </a:lnTo>
                  <a:lnTo>
                    <a:pt x="0" y="107441"/>
                  </a:lnTo>
                  <a:close/>
                </a:path>
              </a:pathLst>
            </a:custGeom>
            <a:ln w="12192">
              <a:solidFill>
                <a:srgbClr val="005D9B"/>
              </a:solidFill>
            </a:ln>
          </p:spPr>
          <p:txBody>
            <a:bodyPr wrap="square" lIns="0" tIns="0" rIns="0" bIns="0" rtlCol="0"/>
            <a:lstStyle/>
            <a:p>
              <a:endParaRPr/>
            </a:p>
          </p:txBody>
        </p:sp>
      </p:grpSp>
      <p:sp>
        <p:nvSpPr>
          <p:cNvPr id="53" name="object 53"/>
          <p:cNvSpPr txBox="1"/>
          <p:nvPr/>
        </p:nvSpPr>
        <p:spPr>
          <a:xfrm>
            <a:off x="805900" y="3118899"/>
            <a:ext cx="5871991" cy="318677"/>
          </a:xfrm>
          <a:prstGeom prst="rect">
            <a:avLst/>
          </a:prstGeom>
          <a:ln w="6096">
            <a:noFill/>
          </a:ln>
        </p:spPr>
        <p:txBody>
          <a:bodyPr vert="horz" wrap="square" lIns="0" tIns="41275" rIns="0" bIns="0" rtlCol="0">
            <a:spAutoFit/>
          </a:bodyPr>
          <a:lstStyle/>
          <a:p>
            <a:pPr marL="5715" algn="ctr">
              <a:lnSpc>
                <a:spcPct val="100000"/>
              </a:lnSpc>
              <a:spcBef>
                <a:spcPts val="325"/>
              </a:spcBef>
            </a:pPr>
            <a:r>
              <a:rPr b="1" spc="-10" dirty="0">
                <a:latin typeface="Times New Roman" panose="02020603050405020304" pitchFamily="18" charset="0"/>
                <a:cs typeface="Times New Roman" panose="02020603050405020304" pitchFamily="18" charset="0"/>
              </a:rPr>
              <a:t>Порядок</a:t>
            </a:r>
            <a:r>
              <a:rPr b="1" spc="-15" dirty="0">
                <a:latin typeface="Times New Roman" panose="02020603050405020304" pitchFamily="18" charset="0"/>
                <a:cs typeface="Times New Roman" panose="02020603050405020304" pitchFamily="18" charset="0"/>
              </a:rPr>
              <a:t> </a:t>
            </a:r>
            <a:r>
              <a:rPr b="1" spc="-10" dirty="0">
                <a:latin typeface="Times New Roman" panose="02020603050405020304" pitchFamily="18" charset="0"/>
                <a:cs typeface="Times New Roman" panose="02020603050405020304" pitchFamily="18" charset="0"/>
              </a:rPr>
              <a:t>обчислення</a:t>
            </a:r>
            <a:r>
              <a:rPr b="1" spc="-40" dirty="0">
                <a:latin typeface="Times New Roman" panose="02020603050405020304" pitchFamily="18" charset="0"/>
                <a:cs typeface="Times New Roman" panose="02020603050405020304" pitchFamily="18" charset="0"/>
              </a:rPr>
              <a:t> </a:t>
            </a:r>
            <a:r>
              <a:rPr b="1" spc="-10" dirty="0">
                <a:latin typeface="Times New Roman" panose="02020603050405020304" pitchFamily="18" charset="0"/>
                <a:cs typeface="Times New Roman" panose="02020603050405020304" pitchFamily="18" charset="0"/>
              </a:rPr>
              <a:t>та</a:t>
            </a:r>
            <a:r>
              <a:rPr b="1" dirty="0">
                <a:latin typeface="Times New Roman" panose="02020603050405020304" pitchFamily="18" charset="0"/>
                <a:cs typeface="Times New Roman" panose="02020603050405020304" pitchFamily="18" charset="0"/>
              </a:rPr>
              <a:t> </a:t>
            </a:r>
            <a:r>
              <a:rPr b="1" spc="-5" dirty="0">
                <a:latin typeface="Times New Roman" panose="02020603050405020304" pitchFamily="18" charset="0"/>
                <a:cs typeface="Times New Roman" panose="02020603050405020304" pitchFamily="18" charset="0"/>
              </a:rPr>
              <a:t>сплати</a:t>
            </a:r>
            <a:r>
              <a:rPr b="1" dirty="0">
                <a:latin typeface="Times New Roman" panose="02020603050405020304" pitchFamily="18" charset="0"/>
                <a:cs typeface="Times New Roman" panose="02020603050405020304" pitchFamily="18" charset="0"/>
              </a:rPr>
              <a:t> </a:t>
            </a:r>
            <a:r>
              <a:rPr b="1" spc="-5" dirty="0">
                <a:latin typeface="Times New Roman" panose="02020603050405020304" pitchFamily="18" charset="0"/>
                <a:cs typeface="Times New Roman" panose="02020603050405020304" pitchFamily="18" charset="0"/>
              </a:rPr>
              <a:t>податку</a:t>
            </a:r>
            <a:endParaRPr dirty="0">
              <a:latin typeface="Times New Roman" panose="02020603050405020304" pitchFamily="18" charset="0"/>
              <a:cs typeface="Times New Roman" panose="02020603050405020304" pitchFamily="18" charset="0"/>
            </a:endParaRPr>
          </a:p>
        </p:txBody>
      </p:sp>
      <p:cxnSp>
        <p:nvCxnSpPr>
          <p:cNvPr id="58" name="Пряма зі стрілкою 57">
            <a:extLst>
              <a:ext uri="{FF2B5EF4-FFF2-40B4-BE49-F238E27FC236}">
                <a16:creationId xmlns:a16="http://schemas.microsoft.com/office/drawing/2014/main" id="{20B9DF1D-B4F5-4EA7-9628-3187C7743AB9}"/>
              </a:ext>
            </a:extLst>
          </p:cNvPr>
          <p:cNvCxnSpPr>
            <a:cxnSpLocks/>
          </p:cNvCxnSpPr>
          <p:nvPr/>
        </p:nvCxnSpPr>
        <p:spPr>
          <a:xfrm>
            <a:off x="1094025" y="1504980"/>
            <a:ext cx="0" cy="349337"/>
          </a:xfrm>
          <a:prstGeom prst="straightConnector1">
            <a:avLst/>
          </a:prstGeom>
          <a:ln w="9525" cap="flat" cmpd="sng" algn="ctr">
            <a:solidFill>
              <a:schemeClr val="dk1"/>
            </a:solidFill>
            <a:prstDash val="dash"/>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66" name="Пряма зі стрілкою 65">
            <a:extLst>
              <a:ext uri="{FF2B5EF4-FFF2-40B4-BE49-F238E27FC236}">
                <a16:creationId xmlns:a16="http://schemas.microsoft.com/office/drawing/2014/main" id="{66941F0D-5531-4BA4-83CB-7B69AEF3D2B0}"/>
              </a:ext>
            </a:extLst>
          </p:cNvPr>
          <p:cNvCxnSpPr>
            <a:cxnSpLocks/>
          </p:cNvCxnSpPr>
          <p:nvPr/>
        </p:nvCxnSpPr>
        <p:spPr>
          <a:xfrm>
            <a:off x="5120783" y="1403873"/>
            <a:ext cx="0" cy="329193"/>
          </a:xfrm>
          <a:prstGeom prst="straightConnector1">
            <a:avLst/>
          </a:prstGeom>
          <a:ln w="9525" cap="flat" cmpd="sng" algn="ctr">
            <a:solidFill>
              <a:schemeClr val="dk1"/>
            </a:solidFill>
            <a:prstDash val="dash"/>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68" name="Пряма зі стрілкою 67">
            <a:extLst>
              <a:ext uri="{FF2B5EF4-FFF2-40B4-BE49-F238E27FC236}">
                <a16:creationId xmlns:a16="http://schemas.microsoft.com/office/drawing/2014/main" id="{6D28EEAD-B366-45B2-B7F7-F9B5867ACA79}"/>
              </a:ext>
            </a:extLst>
          </p:cNvPr>
          <p:cNvCxnSpPr>
            <a:cxnSpLocks/>
          </p:cNvCxnSpPr>
          <p:nvPr/>
        </p:nvCxnSpPr>
        <p:spPr>
          <a:xfrm>
            <a:off x="9255506" y="1461305"/>
            <a:ext cx="0" cy="271761"/>
          </a:xfrm>
          <a:prstGeom prst="straightConnector1">
            <a:avLst/>
          </a:prstGeom>
          <a:ln w="9525" cap="flat" cmpd="sng" algn="ctr">
            <a:solidFill>
              <a:schemeClr val="dk1"/>
            </a:solidFill>
            <a:prstDash val="dash"/>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71" name="Прямокутник: округлені кути 70">
            <a:extLst>
              <a:ext uri="{FF2B5EF4-FFF2-40B4-BE49-F238E27FC236}">
                <a16:creationId xmlns:a16="http://schemas.microsoft.com/office/drawing/2014/main" id="{3AABF7E8-903D-45DA-B3F3-1A5A2C9D7651}"/>
              </a:ext>
            </a:extLst>
          </p:cNvPr>
          <p:cNvSpPr/>
          <p:nvPr/>
        </p:nvSpPr>
        <p:spPr>
          <a:xfrm>
            <a:off x="314036" y="3921158"/>
            <a:ext cx="2715400" cy="1842328"/>
          </a:xfrm>
          <a:prstGeom prst="roundRect">
            <a:avLst/>
          </a:prstGeom>
        </p:spPr>
        <p:style>
          <a:lnRef idx="2">
            <a:schemeClr val="accent6"/>
          </a:lnRef>
          <a:fillRef idx="1">
            <a:schemeClr val="lt1"/>
          </a:fillRef>
          <a:effectRef idx="0">
            <a:schemeClr val="accent6"/>
          </a:effectRef>
          <a:fontRef idx="minor">
            <a:schemeClr val="dk1"/>
          </a:fontRef>
        </p:style>
        <p:txBody>
          <a:bodyPr rtlCol="0" anchor="t"/>
          <a:lstStyle/>
          <a:p>
            <a:pPr algn="ctr"/>
            <a:r>
              <a:rPr lang="uk-UA" altLang="aa-ET" dirty="0">
                <a:solidFill>
                  <a:srgbClr val="000000"/>
                </a:solidFill>
                <a:latin typeface="Times New Roman" panose="02020603050405020304" pitchFamily="18" charset="0"/>
                <a:cs typeface="Times New Roman" panose="02020603050405020304" pitchFamily="18" charset="0"/>
              </a:rPr>
              <a:t>Сплачується </a:t>
            </a:r>
          </a:p>
          <a:p>
            <a:pPr algn="ctr"/>
            <a:r>
              <a:rPr lang="uk-UA" altLang="aa-ET" dirty="0">
                <a:solidFill>
                  <a:srgbClr val="000000"/>
                </a:solidFill>
                <a:latin typeface="Times New Roman" panose="02020603050405020304" pitchFamily="18" charset="0"/>
                <a:cs typeface="Times New Roman" panose="02020603050405020304" pitchFamily="18" charset="0"/>
              </a:rPr>
              <a:t>протягом 60 днів</a:t>
            </a:r>
          </a:p>
          <a:p>
            <a:pPr algn="ctr"/>
            <a:r>
              <a:rPr lang="uk-UA" altLang="aa-ET" dirty="0">
                <a:solidFill>
                  <a:srgbClr val="000000"/>
                </a:solidFill>
                <a:latin typeface="Times New Roman" panose="02020603050405020304" pitchFamily="18" charset="0"/>
                <a:cs typeface="Times New Roman" panose="02020603050405020304" pitchFamily="18" charset="0"/>
              </a:rPr>
              <a:t>з дня вручення </a:t>
            </a:r>
          </a:p>
          <a:p>
            <a:pPr algn="ctr"/>
            <a:r>
              <a:rPr lang="uk-UA" altLang="aa-ET" dirty="0">
                <a:solidFill>
                  <a:srgbClr val="000000"/>
                </a:solidFill>
                <a:latin typeface="Times New Roman" panose="02020603050405020304" pitchFamily="18" charset="0"/>
                <a:cs typeface="Times New Roman" panose="02020603050405020304" pitchFamily="18" charset="0"/>
              </a:rPr>
              <a:t>податкового</a:t>
            </a:r>
          </a:p>
          <a:p>
            <a:pPr algn="ctr"/>
            <a:r>
              <a:rPr lang="uk-UA" altLang="aa-ET" dirty="0">
                <a:solidFill>
                  <a:srgbClr val="000000"/>
                </a:solidFill>
                <a:latin typeface="Times New Roman" panose="02020603050405020304" pitchFamily="18" charset="0"/>
                <a:cs typeface="Times New Roman" panose="02020603050405020304" pitchFamily="18" charset="0"/>
              </a:rPr>
              <a:t>повідомлення </a:t>
            </a:r>
          </a:p>
          <a:p>
            <a:pPr algn="ctr"/>
            <a:r>
              <a:rPr lang="uk-UA" altLang="aa-ET" dirty="0">
                <a:solidFill>
                  <a:srgbClr val="000000"/>
                </a:solidFill>
                <a:latin typeface="Times New Roman" panose="02020603050405020304" pitchFamily="18" charset="0"/>
                <a:cs typeface="Times New Roman" panose="02020603050405020304" pitchFamily="18" charset="0"/>
              </a:rPr>
              <a:t>– рішення</a:t>
            </a:r>
            <a:endParaRPr lang="ru-RU" altLang="aa-ET" dirty="0">
              <a:solidFill>
                <a:srgbClr val="000000"/>
              </a:solidFill>
              <a:latin typeface="Times New Roman" panose="02020603050405020304" pitchFamily="18" charset="0"/>
              <a:cs typeface="Times New Roman" panose="02020603050405020304" pitchFamily="18" charset="0"/>
            </a:endParaRPr>
          </a:p>
          <a:p>
            <a:pPr algn="ctr"/>
            <a:endParaRPr lang="aa-ET" dirty="0"/>
          </a:p>
        </p:txBody>
      </p:sp>
      <p:sp>
        <p:nvSpPr>
          <p:cNvPr id="73" name="Прямокутник: округлені кути 72">
            <a:extLst>
              <a:ext uri="{FF2B5EF4-FFF2-40B4-BE49-F238E27FC236}">
                <a16:creationId xmlns:a16="http://schemas.microsoft.com/office/drawing/2014/main" id="{9C26C635-5FFA-4690-9879-C2272F06697E}"/>
              </a:ext>
            </a:extLst>
          </p:cNvPr>
          <p:cNvSpPr/>
          <p:nvPr/>
        </p:nvSpPr>
        <p:spPr>
          <a:xfrm>
            <a:off x="3155340" y="3892759"/>
            <a:ext cx="3258185" cy="190934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uk-UA" sz="1400" b="1" spc="-5" dirty="0">
              <a:latin typeface="Times New Roman" panose="02020603050405020304" pitchFamily="18" charset="0"/>
              <a:cs typeface="Times New Roman" panose="02020603050405020304" pitchFamily="18" charset="0"/>
            </a:endParaRPr>
          </a:p>
          <a:p>
            <a:pPr algn="ctr"/>
            <a:r>
              <a:rPr lang="uk-UA" sz="1600" spc="-5" dirty="0">
                <a:latin typeface="Times New Roman" panose="02020603050405020304" pitchFamily="18" charset="0"/>
                <a:cs typeface="Times New Roman" panose="02020603050405020304" pitchFamily="18" charset="0"/>
              </a:rPr>
              <a:t>самостійно</a:t>
            </a:r>
            <a:r>
              <a:rPr lang="uk-UA" sz="1600" spc="-70" dirty="0">
                <a:latin typeface="Times New Roman" panose="02020603050405020304" pitchFamily="18" charset="0"/>
                <a:cs typeface="Times New Roman" panose="02020603050405020304" pitchFamily="18" charset="0"/>
              </a:rPr>
              <a:t> </a:t>
            </a:r>
            <a:r>
              <a:rPr lang="uk-UA" sz="1600" spc="-10" dirty="0">
                <a:latin typeface="Times New Roman" panose="02020603050405020304" pitchFamily="18" charset="0"/>
                <a:cs typeface="Times New Roman" panose="02020603050405020304" pitchFamily="18" charset="0"/>
              </a:rPr>
              <a:t>обчислюють </a:t>
            </a:r>
            <a:r>
              <a:rPr lang="uk-UA" sz="1600" spc="-300" dirty="0">
                <a:latin typeface="Times New Roman" panose="02020603050405020304" pitchFamily="18" charset="0"/>
                <a:cs typeface="Times New Roman" panose="02020603050405020304" pitchFamily="18" charset="0"/>
              </a:rPr>
              <a:t> </a:t>
            </a:r>
            <a:r>
              <a:rPr lang="uk-UA" sz="1600" spc="-15" dirty="0">
                <a:latin typeface="Times New Roman" panose="02020603050405020304" pitchFamily="18" charset="0"/>
                <a:cs typeface="Times New Roman" panose="02020603050405020304" pitchFamily="18" charset="0"/>
              </a:rPr>
              <a:t>суму</a:t>
            </a:r>
            <a:r>
              <a:rPr lang="uk-UA" sz="1600" spc="15" dirty="0">
                <a:latin typeface="Times New Roman" panose="02020603050405020304" pitchFamily="18" charset="0"/>
                <a:cs typeface="Times New Roman" panose="02020603050405020304" pitchFamily="18" charset="0"/>
              </a:rPr>
              <a:t> </a:t>
            </a:r>
            <a:r>
              <a:rPr lang="uk-UA" sz="1600" spc="-20" dirty="0">
                <a:latin typeface="Times New Roman" panose="02020603050405020304" pitchFamily="18" charset="0"/>
                <a:cs typeface="Times New Roman" panose="02020603050405020304" pitchFamily="18" charset="0"/>
              </a:rPr>
              <a:t>податку та сплачують </a:t>
            </a:r>
            <a:r>
              <a:rPr lang="uk-UA" sz="1600" spc="-15" dirty="0">
                <a:latin typeface="Times New Roman" panose="02020603050405020304" pitchFamily="18" charset="0"/>
                <a:cs typeface="Times New Roman" panose="02020603050405020304" pitchFamily="18" charset="0"/>
              </a:rPr>
              <a:t> </a:t>
            </a:r>
            <a:r>
              <a:rPr lang="uk-UA" altLang="aa-ET" sz="1600" dirty="0">
                <a:latin typeface="Times New Roman" panose="02020603050405020304" pitchFamily="18" charset="0"/>
                <a:cs typeface="Times New Roman" panose="02020603050405020304" pitchFamily="18" charset="0"/>
              </a:rPr>
              <a:t>протягом 30</a:t>
            </a:r>
          </a:p>
          <a:p>
            <a:pPr algn="ctr"/>
            <a:r>
              <a:rPr lang="uk-UA" altLang="aa-ET" sz="1600" dirty="0">
                <a:latin typeface="Times New Roman" panose="02020603050405020304" pitchFamily="18" charset="0"/>
                <a:cs typeface="Times New Roman" panose="02020603050405020304" pitchFamily="18" charset="0"/>
              </a:rPr>
              <a:t> календарних днів, </a:t>
            </a:r>
          </a:p>
          <a:p>
            <a:pPr algn="ctr"/>
            <a:r>
              <a:rPr lang="uk-UA" altLang="aa-ET" sz="1600" dirty="0">
                <a:latin typeface="Times New Roman" panose="02020603050405020304" pitchFamily="18" charset="0"/>
                <a:cs typeface="Times New Roman" panose="02020603050405020304" pitchFamily="18" charset="0"/>
              </a:rPr>
              <a:t>що настають за останнім</a:t>
            </a:r>
          </a:p>
          <a:p>
            <a:pPr algn="ctr"/>
            <a:r>
              <a:rPr lang="uk-UA" altLang="aa-ET" sz="1600" dirty="0">
                <a:latin typeface="Times New Roman" panose="02020603050405020304" pitchFamily="18" charset="0"/>
                <a:cs typeface="Times New Roman" panose="02020603050405020304" pitchFamily="18" charset="0"/>
              </a:rPr>
              <a:t> календарним днем </a:t>
            </a:r>
          </a:p>
          <a:p>
            <a:pPr algn="ctr"/>
            <a:r>
              <a:rPr lang="uk-UA" altLang="aa-ET" sz="1600" dirty="0">
                <a:latin typeface="Times New Roman" panose="02020603050405020304" pitchFamily="18" charset="0"/>
                <a:cs typeface="Times New Roman" panose="02020603050405020304" pitchFamily="18" charset="0"/>
              </a:rPr>
              <a:t>податкового (звітного)</a:t>
            </a:r>
          </a:p>
          <a:p>
            <a:pPr algn="ctr"/>
            <a:r>
              <a:rPr lang="uk-UA" altLang="aa-ET" sz="1600" dirty="0">
                <a:latin typeface="Times New Roman" panose="02020603050405020304" pitchFamily="18" charset="0"/>
                <a:cs typeface="Times New Roman" panose="02020603050405020304" pitchFamily="18" charset="0"/>
              </a:rPr>
              <a:t> місяця. </a:t>
            </a:r>
          </a:p>
          <a:p>
            <a:pPr algn="ctr"/>
            <a:endParaRPr lang="aa-ET" dirty="0"/>
          </a:p>
        </p:txBody>
      </p:sp>
      <p:sp>
        <p:nvSpPr>
          <p:cNvPr id="84" name="object 7">
            <a:extLst>
              <a:ext uri="{FF2B5EF4-FFF2-40B4-BE49-F238E27FC236}">
                <a16:creationId xmlns:a16="http://schemas.microsoft.com/office/drawing/2014/main" id="{80BDB815-5E38-4D00-973A-FDD02CA8378E}"/>
              </a:ext>
            </a:extLst>
          </p:cNvPr>
          <p:cNvSpPr/>
          <p:nvPr/>
        </p:nvSpPr>
        <p:spPr>
          <a:xfrm>
            <a:off x="4078996" y="1049987"/>
            <a:ext cx="2674620" cy="358140"/>
          </a:xfrm>
          <a:custGeom>
            <a:avLst/>
            <a:gdLst/>
            <a:ahLst/>
            <a:cxnLst/>
            <a:rect l="l" t="t" r="r" b="b"/>
            <a:pathLst>
              <a:path w="2674620" h="358140">
                <a:moveTo>
                  <a:pt x="2638806" y="0"/>
                </a:moveTo>
                <a:lnTo>
                  <a:pt x="35813" y="0"/>
                </a:lnTo>
                <a:lnTo>
                  <a:pt x="21859" y="2809"/>
                </a:lnTo>
                <a:lnTo>
                  <a:pt x="10477" y="10477"/>
                </a:lnTo>
                <a:lnTo>
                  <a:pt x="2809" y="21859"/>
                </a:lnTo>
                <a:lnTo>
                  <a:pt x="0" y="35813"/>
                </a:lnTo>
                <a:lnTo>
                  <a:pt x="0" y="322325"/>
                </a:lnTo>
                <a:lnTo>
                  <a:pt x="2809" y="336280"/>
                </a:lnTo>
                <a:lnTo>
                  <a:pt x="10477" y="347662"/>
                </a:lnTo>
                <a:lnTo>
                  <a:pt x="21859" y="355330"/>
                </a:lnTo>
                <a:lnTo>
                  <a:pt x="35813" y="358140"/>
                </a:lnTo>
                <a:lnTo>
                  <a:pt x="2638806" y="358140"/>
                </a:lnTo>
                <a:lnTo>
                  <a:pt x="2652760" y="355330"/>
                </a:lnTo>
                <a:lnTo>
                  <a:pt x="2664142" y="347662"/>
                </a:lnTo>
                <a:lnTo>
                  <a:pt x="2671810" y="336280"/>
                </a:lnTo>
                <a:lnTo>
                  <a:pt x="2674620" y="322325"/>
                </a:lnTo>
                <a:lnTo>
                  <a:pt x="2674620" y="35813"/>
                </a:lnTo>
                <a:lnTo>
                  <a:pt x="2671810" y="21859"/>
                </a:lnTo>
                <a:lnTo>
                  <a:pt x="2664142" y="10477"/>
                </a:lnTo>
                <a:lnTo>
                  <a:pt x="2652760" y="2809"/>
                </a:lnTo>
                <a:lnTo>
                  <a:pt x="2638806" y="0"/>
                </a:lnTo>
                <a:close/>
              </a:path>
            </a:pathLst>
          </a:custGeom>
          <a:solidFill>
            <a:srgbClr val="FFFFFF"/>
          </a:solidFill>
        </p:spPr>
        <p:txBody>
          <a:bodyPr wrap="square" lIns="0" tIns="0" rIns="0" bIns="0" rtlCol="0"/>
          <a:lstStyle/>
          <a:p>
            <a:pPr algn="ctr"/>
            <a:r>
              <a:rPr lang="uk-UA" dirty="0">
                <a:latin typeface="Times New Roman" panose="02020603050405020304" pitchFamily="18" charset="0"/>
                <a:cs typeface="Times New Roman" panose="02020603050405020304" pitchFamily="18" charset="0"/>
              </a:rPr>
              <a:t>Об’єкт оподаткування </a:t>
            </a:r>
            <a:endParaRPr dirty="0">
              <a:latin typeface="Times New Roman" panose="02020603050405020304" pitchFamily="18" charset="0"/>
              <a:cs typeface="Times New Roman" panose="02020603050405020304" pitchFamily="18" charset="0"/>
            </a:endParaRPr>
          </a:p>
        </p:txBody>
      </p:sp>
      <p:grpSp>
        <p:nvGrpSpPr>
          <p:cNvPr id="85" name="object 10">
            <a:extLst>
              <a:ext uri="{FF2B5EF4-FFF2-40B4-BE49-F238E27FC236}">
                <a16:creationId xmlns:a16="http://schemas.microsoft.com/office/drawing/2014/main" id="{AE9AC539-C7A5-4DDD-922E-983A0BDEE7AD}"/>
              </a:ext>
            </a:extLst>
          </p:cNvPr>
          <p:cNvGrpSpPr/>
          <p:nvPr/>
        </p:nvGrpSpPr>
        <p:grpSpPr>
          <a:xfrm>
            <a:off x="4078997" y="1746914"/>
            <a:ext cx="3208491" cy="1261694"/>
            <a:chOff x="3599868" y="1402079"/>
            <a:chExt cx="2401644" cy="1054735"/>
          </a:xfrm>
        </p:grpSpPr>
        <p:sp>
          <p:nvSpPr>
            <p:cNvPr id="86" name="object 11">
              <a:extLst>
                <a:ext uri="{FF2B5EF4-FFF2-40B4-BE49-F238E27FC236}">
                  <a16:creationId xmlns:a16="http://schemas.microsoft.com/office/drawing/2014/main" id="{62CC0C2E-F7B1-4E94-AA7D-8A31ED674D14}"/>
                </a:ext>
              </a:extLst>
            </p:cNvPr>
            <p:cNvSpPr/>
            <p:nvPr/>
          </p:nvSpPr>
          <p:spPr>
            <a:xfrm>
              <a:off x="3599869" y="1402079"/>
              <a:ext cx="2401643" cy="1054735"/>
            </a:xfrm>
            <a:custGeom>
              <a:avLst/>
              <a:gdLst/>
              <a:ahLst/>
              <a:cxnLst/>
              <a:rect l="l" t="t" r="r" b="b"/>
              <a:pathLst>
                <a:path w="2697479" h="1054735">
                  <a:moveTo>
                    <a:pt x="2592069" y="0"/>
                  </a:moveTo>
                  <a:lnTo>
                    <a:pt x="105409" y="0"/>
                  </a:lnTo>
                  <a:lnTo>
                    <a:pt x="64400" y="8290"/>
                  </a:lnTo>
                  <a:lnTo>
                    <a:pt x="30892" y="30892"/>
                  </a:lnTo>
                  <a:lnTo>
                    <a:pt x="8290" y="64400"/>
                  </a:lnTo>
                  <a:lnTo>
                    <a:pt x="0" y="105410"/>
                  </a:lnTo>
                  <a:lnTo>
                    <a:pt x="0" y="949198"/>
                  </a:lnTo>
                  <a:lnTo>
                    <a:pt x="8290" y="990207"/>
                  </a:lnTo>
                  <a:lnTo>
                    <a:pt x="30892" y="1023715"/>
                  </a:lnTo>
                  <a:lnTo>
                    <a:pt x="64400" y="1046317"/>
                  </a:lnTo>
                  <a:lnTo>
                    <a:pt x="105409" y="1054608"/>
                  </a:lnTo>
                  <a:lnTo>
                    <a:pt x="2592069" y="1054608"/>
                  </a:lnTo>
                  <a:lnTo>
                    <a:pt x="2633079" y="1046317"/>
                  </a:lnTo>
                  <a:lnTo>
                    <a:pt x="2666587" y="1023715"/>
                  </a:lnTo>
                  <a:lnTo>
                    <a:pt x="2689189" y="990207"/>
                  </a:lnTo>
                  <a:lnTo>
                    <a:pt x="2697479" y="949198"/>
                  </a:lnTo>
                  <a:lnTo>
                    <a:pt x="2697479" y="105410"/>
                  </a:lnTo>
                  <a:lnTo>
                    <a:pt x="2689189" y="64400"/>
                  </a:lnTo>
                  <a:lnTo>
                    <a:pt x="2666587" y="30892"/>
                  </a:lnTo>
                  <a:lnTo>
                    <a:pt x="2633079" y="8290"/>
                  </a:lnTo>
                  <a:lnTo>
                    <a:pt x="2592069" y="0"/>
                  </a:lnTo>
                  <a:close/>
                </a:path>
              </a:pathLst>
            </a:custGeom>
            <a:solidFill>
              <a:srgbClr val="FFFFFF"/>
            </a:solidFill>
          </p:spPr>
          <p:txBody>
            <a:bodyPr wrap="square" lIns="0" tIns="0" rIns="0" bIns="0" rtlCol="0"/>
            <a:lstStyle/>
            <a:p>
              <a:pPr marL="176213" algn="ctr"/>
              <a:r>
                <a:rPr lang="uk-UA" altLang="aa-ET" sz="1600" dirty="0">
                  <a:latin typeface="Times New Roman" panose="02020603050405020304" pitchFamily="18" charset="0"/>
                  <a:cs typeface="Times New Roman" panose="02020603050405020304" pitchFamily="18" charset="0"/>
                </a:rPr>
                <a:t>земельні ділянки, які перебувають у власності, користуванні</a:t>
              </a:r>
              <a:r>
                <a:rPr lang="en-US" altLang="aa-ET" sz="1600" dirty="0">
                  <a:latin typeface="Times New Roman" panose="02020603050405020304" pitchFamily="18" charset="0"/>
                  <a:cs typeface="Times New Roman" panose="02020603050405020304" pitchFamily="18" charset="0"/>
                </a:rPr>
                <a:t>;</a:t>
              </a:r>
              <a:br>
                <a:rPr lang="en-US" altLang="aa-ET" sz="1600" dirty="0">
                  <a:latin typeface="Times New Roman" panose="02020603050405020304" pitchFamily="18" charset="0"/>
                  <a:cs typeface="Times New Roman" panose="02020603050405020304" pitchFamily="18" charset="0"/>
                </a:rPr>
              </a:br>
              <a:r>
                <a:rPr lang="en-US" altLang="aa-ET" sz="1600" dirty="0">
                  <a:solidFill>
                    <a:srgbClr val="990000"/>
                  </a:solidFill>
                  <a:latin typeface="Times New Roman" panose="02020603050405020304" pitchFamily="18" charset="0"/>
                  <a:cs typeface="Times New Roman" panose="02020603050405020304" pitchFamily="18" charset="0"/>
                </a:rPr>
                <a:t>- </a:t>
              </a:r>
              <a:r>
                <a:rPr lang="uk-UA" altLang="aa-ET" sz="1600" dirty="0">
                  <a:latin typeface="Times New Roman" panose="02020603050405020304" pitchFamily="18" charset="0"/>
                  <a:cs typeface="Times New Roman" panose="02020603050405020304" pitchFamily="18" charset="0"/>
                </a:rPr>
                <a:t>земельні частки (паї), які перебувають у власності</a:t>
              </a:r>
              <a:endParaRPr sz="1600" dirty="0">
                <a:latin typeface="Times New Roman" panose="02020603050405020304" pitchFamily="18" charset="0"/>
                <a:cs typeface="Times New Roman" panose="02020603050405020304" pitchFamily="18" charset="0"/>
              </a:endParaRPr>
            </a:p>
          </p:txBody>
        </p:sp>
        <p:sp>
          <p:nvSpPr>
            <p:cNvPr id="87" name="object 12">
              <a:extLst>
                <a:ext uri="{FF2B5EF4-FFF2-40B4-BE49-F238E27FC236}">
                  <a16:creationId xmlns:a16="http://schemas.microsoft.com/office/drawing/2014/main" id="{A432DAD1-C2B7-4169-91E9-01652369863B}"/>
                </a:ext>
              </a:extLst>
            </p:cNvPr>
            <p:cNvSpPr/>
            <p:nvPr/>
          </p:nvSpPr>
          <p:spPr>
            <a:xfrm>
              <a:off x="3599868" y="1402079"/>
              <a:ext cx="2401643" cy="1054735"/>
            </a:xfrm>
            <a:custGeom>
              <a:avLst/>
              <a:gdLst/>
              <a:ahLst/>
              <a:cxnLst/>
              <a:rect l="l" t="t" r="r" b="b"/>
              <a:pathLst>
                <a:path w="2697479" h="1054735">
                  <a:moveTo>
                    <a:pt x="0" y="105410"/>
                  </a:moveTo>
                  <a:lnTo>
                    <a:pt x="8290" y="64400"/>
                  </a:lnTo>
                  <a:lnTo>
                    <a:pt x="30892" y="30892"/>
                  </a:lnTo>
                  <a:lnTo>
                    <a:pt x="64400" y="8290"/>
                  </a:lnTo>
                  <a:lnTo>
                    <a:pt x="105409" y="0"/>
                  </a:lnTo>
                  <a:lnTo>
                    <a:pt x="2592069" y="0"/>
                  </a:lnTo>
                  <a:lnTo>
                    <a:pt x="2633079" y="8290"/>
                  </a:lnTo>
                  <a:lnTo>
                    <a:pt x="2666587" y="30892"/>
                  </a:lnTo>
                  <a:lnTo>
                    <a:pt x="2689189" y="64400"/>
                  </a:lnTo>
                  <a:lnTo>
                    <a:pt x="2697479" y="105410"/>
                  </a:lnTo>
                  <a:lnTo>
                    <a:pt x="2697479" y="949198"/>
                  </a:lnTo>
                  <a:lnTo>
                    <a:pt x="2689189" y="990207"/>
                  </a:lnTo>
                  <a:lnTo>
                    <a:pt x="2666587" y="1023715"/>
                  </a:lnTo>
                  <a:lnTo>
                    <a:pt x="2633079" y="1046317"/>
                  </a:lnTo>
                  <a:lnTo>
                    <a:pt x="2592069" y="1054608"/>
                  </a:lnTo>
                  <a:lnTo>
                    <a:pt x="105409" y="1054608"/>
                  </a:lnTo>
                  <a:lnTo>
                    <a:pt x="64400" y="1046317"/>
                  </a:lnTo>
                  <a:lnTo>
                    <a:pt x="30892" y="1023715"/>
                  </a:lnTo>
                  <a:lnTo>
                    <a:pt x="8290" y="990207"/>
                  </a:lnTo>
                  <a:lnTo>
                    <a:pt x="0" y="949198"/>
                  </a:lnTo>
                  <a:lnTo>
                    <a:pt x="0" y="105410"/>
                  </a:lnTo>
                  <a:close/>
                </a:path>
              </a:pathLst>
            </a:custGeom>
            <a:ln w="12192">
              <a:solidFill>
                <a:srgbClr val="005D9B"/>
              </a:solidFill>
            </a:ln>
          </p:spPr>
          <p:txBody>
            <a:bodyPr wrap="square" lIns="0" tIns="0" rIns="0" bIns="0" rtlCol="0"/>
            <a:lstStyle/>
            <a:p>
              <a:endParaRPr/>
            </a:p>
          </p:txBody>
        </p:sp>
      </p:grpSp>
    </p:spTree>
    <p:extLst>
      <p:ext uri="{BB962C8B-B14F-4D97-AF65-F5344CB8AC3E}">
        <p14:creationId xmlns:p14="http://schemas.microsoft.com/office/powerpoint/2010/main" val="416698005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C8E4F86-DA83-4EF4-B740-91D9DC29CAA1}"/>
              </a:ext>
            </a:extLst>
          </p:cNvPr>
          <p:cNvSpPr>
            <a:spLocks noGrp="1"/>
          </p:cNvSpPr>
          <p:nvPr>
            <p:ph type="title"/>
          </p:nvPr>
        </p:nvSpPr>
        <p:spPr>
          <a:xfrm>
            <a:off x="572655" y="710551"/>
            <a:ext cx="10546080" cy="1450757"/>
          </a:xfrm>
        </p:spPr>
        <p:txBody>
          <a:bodyPr>
            <a:normAutofit fontScale="90000"/>
          </a:bodyPr>
          <a:lstStyle/>
          <a:p>
            <a:pPr algn="just"/>
            <a:r>
              <a:rPr lang="ru-RU" dirty="0" err="1">
                <a:latin typeface="Times New Roman" panose="02020603050405020304" pitchFamily="18" charset="0"/>
                <a:cs typeface="Times New Roman" panose="02020603050405020304" pitchFamily="18" charset="0"/>
              </a:rPr>
              <a:t>Відображення</a:t>
            </a:r>
            <a:r>
              <a:rPr lang="ru-RU" dirty="0">
                <a:latin typeface="Times New Roman" panose="02020603050405020304" pitchFamily="18" charset="0"/>
                <a:cs typeface="Times New Roman" panose="02020603050405020304" pitchFamily="18" charset="0"/>
              </a:rPr>
              <a:t> в </a:t>
            </a:r>
            <a:r>
              <a:rPr lang="ru-RU" dirty="0" err="1">
                <a:latin typeface="Times New Roman" panose="02020603050405020304" pitchFamily="18" charset="0"/>
                <a:cs typeface="Times New Roman" panose="02020603050405020304" pitchFamily="18" charset="0"/>
              </a:rPr>
              <a:t>обліку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операцій</a:t>
            </a:r>
            <a:r>
              <a:rPr lang="ru-RU" dirty="0">
                <a:latin typeface="Times New Roman" panose="02020603050405020304" pitchFamily="18" charset="0"/>
                <a:cs typeface="Times New Roman" panose="02020603050405020304" pitchFamily="18" charset="0"/>
              </a:rPr>
              <a:t> з </a:t>
            </a:r>
            <a:r>
              <a:rPr lang="ru-RU" dirty="0" err="1">
                <a:latin typeface="Times New Roman" panose="02020603050405020304" pitchFamily="18" charset="0"/>
                <a:cs typeface="Times New Roman" panose="02020603050405020304" pitchFamily="18" charset="0"/>
              </a:rPr>
              <a:t>нарахування</a:t>
            </a:r>
            <a:r>
              <a:rPr lang="ru-RU" dirty="0">
                <a:latin typeface="Times New Roman" panose="02020603050405020304" pitchFamily="18" charset="0"/>
                <a:cs typeface="Times New Roman" panose="02020603050405020304" pitchFamily="18" charset="0"/>
              </a:rPr>
              <a:t> земельного </a:t>
            </a:r>
            <a:r>
              <a:rPr lang="ru-RU" dirty="0" err="1">
                <a:latin typeface="Times New Roman" panose="02020603050405020304" pitchFamily="18" charset="0"/>
                <a:cs typeface="Times New Roman" panose="02020603050405020304" pitchFamily="18" charset="0"/>
              </a:rPr>
              <a:t>податку</a:t>
            </a:r>
            <a:r>
              <a:rPr lang="ru-RU" dirty="0">
                <a:latin typeface="Times New Roman" panose="02020603050405020304" pitchFamily="18" charset="0"/>
                <a:cs typeface="Times New Roman" panose="02020603050405020304" pitchFamily="18" charset="0"/>
              </a:rPr>
              <a:t> (плати за землю)</a:t>
            </a:r>
            <a:endParaRPr lang="aa-ET" dirty="0">
              <a:latin typeface="Times New Roman" panose="02020603050405020304" pitchFamily="18" charset="0"/>
              <a:cs typeface="Times New Roman" panose="02020603050405020304" pitchFamily="18" charset="0"/>
            </a:endParaRPr>
          </a:p>
        </p:txBody>
      </p:sp>
      <p:graphicFrame>
        <p:nvGraphicFramePr>
          <p:cNvPr id="6" name="Таблиця 5">
            <a:extLst>
              <a:ext uri="{FF2B5EF4-FFF2-40B4-BE49-F238E27FC236}">
                <a16:creationId xmlns:a16="http://schemas.microsoft.com/office/drawing/2014/main" id="{6595C882-F955-4234-BCD1-5653D7AA7B79}"/>
              </a:ext>
            </a:extLst>
          </p:cNvPr>
          <p:cNvGraphicFramePr>
            <a:graphicFrameLocks noGrp="1"/>
          </p:cNvGraphicFramePr>
          <p:nvPr/>
        </p:nvGraphicFramePr>
        <p:xfrm>
          <a:off x="949181" y="2161308"/>
          <a:ext cx="9653848" cy="3075708"/>
        </p:xfrm>
        <a:graphic>
          <a:graphicData uri="http://schemas.openxmlformats.org/drawingml/2006/table">
            <a:tbl>
              <a:tblPr firstRow="1" bandRow="1">
                <a:tableStyleId>{5C22544A-7EE6-4342-B048-85BDC9FD1C3A}</a:tableStyleId>
              </a:tblPr>
              <a:tblGrid>
                <a:gridCol w="781084">
                  <a:extLst>
                    <a:ext uri="{9D8B030D-6E8A-4147-A177-3AD203B41FA5}">
                      <a16:colId xmlns:a16="http://schemas.microsoft.com/office/drawing/2014/main" val="4044884676"/>
                    </a:ext>
                  </a:extLst>
                </a:gridCol>
                <a:gridCol w="4045840">
                  <a:extLst>
                    <a:ext uri="{9D8B030D-6E8A-4147-A177-3AD203B41FA5}">
                      <a16:colId xmlns:a16="http://schemas.microsoft.com/office/drawing/2014/main" val="1519919550"/>
                    </a:ext>
                  </a:extLst>
                </a:gridCol>
                <a:gridCol w="2413462">
                  <a:extLst>
                    <a:ext uri="{9D8B030D-6E8A-4147-A177-3AD203B41FA5}">
                      <a16:colId xmlns:a16="http://schemas.microsoft.com/office/drawing/2014/main" val="2654198980"/>
                    </a:ext>
                  </a:extLst>
                </a:gridCol>
                <a:gridCol w="2413462">
                  <a:extLst>
                    <a:ext uri="{9D8B030D-6E8A-4147-A177-3AD203B41FA5}">
                      <a16:colId xmlns:a16="http://schemas.microsoft.com/office/drawing/2014/main" val="1029622025"/>
                    </a:ext>
                  </a:extLst>
                </a:gridCol>
              </a:tblGrid>
              <a:tr h="577312">
                <a:tc rowSpan="2">
                  <a:txBody>
                    <a:bodyPr/>
                    <a:lstStyle/>
                    <a:p>
                      <a:r>
                        <a:rPr lang="uk-UA" dirty="0">
                          <a:latin typeface="Times New Roman" panose="02020603050405020304" pitchFamily="18" charset="0"/>
                          <a:cs typeface="Times New Roman" panose="02020603050405020304" pitchFamily="18" charset="0"/>
                        </a:rPr>
                        <a:t>№ з/п</a:t>
                      </a:r>
                      <a:endParaRPr lang="aa-ET" dirty="0">
                        <a:latin typeface="Times New Roman" panose="02020603050405020304" pitchFamily="18" charset="0"/>
                        <a:cs typeface="Times New Roman" panose="02020603050405020304" pitchFamily="18" charset="0"/>
                      </a:endParaRPr>
                    </a:p>
                  </a:txBody>
                  <a:tcPr/>
                </a:tc>
                <a:tc rowSpan="2">
                  <a:txBody>
                    <a:bodyPr/>
                    <a:lstStyle/>
                    <a:p>
                      <a:r>
                        <a:rPr lang="uk-UA" dirty="0">
                          <a:latin typeface="Times New Roman" panose="02020603050405020304" pitchFamily="18" charset="0"/>
                          <a:cs typeface="Times New Roman" panose="02020603050405020304" pitchFamily="18" charset="0"/>
                        </a:rPr>
                        <a:t>Зміст господарської операції </a:t>
                      </a:r>
                      <a:endParaRPr lang="aa-ET" dirty="0">
                        <a:latin typeface="Times New Roman" panose="02020603050405020304" pitchFamily="18" charset="0"/>
                        <a:cs typeface="Times New Roman" panose="02020603050405020304" pitchFamily="18" charset="0"/>
                      </a:endParaRPr>
                    </a:p>
                  </a:txBody>
                  <a:tcPr/>
                </a:tc>
                <a:tc gridSpan="2">
                  <a:txBody>
                    <a:bodyPr/>
                    <a:lstStyle/>
                    <a:p>
                      <a:r>
                        <a:rPr lang="uk-UA" dirty="0">
                          <a:latin typeface="Times New Roman" panose="02020603050405020304" pitchFamily="18" charset="0"/>
                          <a:cs typeface="Times New Roman" panose="02020603050405020304" pitchFamily="18" charset="0"/>
                        </a:rPr>
                        <a:t>Кореспонденція рахунків </a:t>
                      </a:r>
                      <a:endParaRPr lang="aa-ET" dirty="0">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tcPr>
                </a:tc>
                <a:tc hMerge="1">
                  <a:txBody>
                    <a:bodyPr/>
                    <a:lstStyle/>
                    <a:p>
                      <a:endParaRPr lang="aa-ET"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97957374"/>
                  </a:ext>
                </a:extLst>
              </a:tr>
              <a:tr h="415665">
                <a:tc vMerge="1">
                  <a:txBody>
                    <a:bodyPr/>
                    <a:lstStyle/>
                    <a:p>
                      <a:endParaRPr lang="aa-ET"/>
                    </a:p>
                  </a:txBody>
                  <a:tcPr/>
                </a:tc>
                <a:tc vMerge="1">
                  <a:txBody>
                    <a:bodyPr/>
                    <a:lstStyle/>
                    <a:p>
                      <a:endParaRPr lang="aa-ET"/>
                    </a:p>
                  </a:txBody>
                  <a:tcPr/>
                </a:tc>
                <a:tc>
                  <a:txBody>
                    <a:bodyPr/>
                    <a:lstStyle/>
                    <a:p>
                      <a:r>
                        <a:rPr lang="uk-UA" dirty="0">
                          <a:latin typeface="Times New Roman" panose="02020603050405020304" pitchFamily="18" charset="0"/>
                          <a:cs typeface="Times New Roman" panose="02020603050405020304" pitchFamily="18" charset="0"/>
                        </a:rPr>
                        <a:t>Дебет </a:t>
                      </a:r>
                      <a:endParaRPr lang="aa-ET"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tcPr>
                </a:tc>
                <a:tc>
                  <a:txBody>
                    <a:bodyPr/>
                    <a:lstStyle/>
                    <a:p>
                      <a:r>
                        <a:rPr lang="uk-UA" dirty="0">
                          <a:latin typeface="Times New Roman" panose="02020603050405020304" pitchFamily="18" charset="0"/>
                          <a:cs typeface="Times New Roman" panose="02020603050405020304" pitchFamily="18" charset="0"/>
                        </a:rPr>
                        <a:t>Кредит </a:t>
                      </a:r>
                      <a:endParaRPr lang="aa-ET"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532277136"/>
                  </a:ext>
                </a:extLst>
              </a:tr>
              <a:tr h="1318714">
                <a:tc>
                  <a:txBody>
                    <a:bodyPr/>
                    <a:lstStyle/>
                    <a:p>
                      <a:r>
                        <a:rPr lang="uk-UA" dirty="0">
                          <a:latin typeface="Times New Roman" panose="02020603050405020304" pitchFamily="18" charset="0"/>
                          <a:cs typeface="Times New Roman" panose="02020603050405020304" pitchFamily="18" charset="0"/>
                        </a:rPr>
                        <a:t>1</a:t>
                      </a:r>
                      <a:endParaRPr lang="aa-ET" dirty="0">
                        <a:latin typeface="Times New Roman" panose="02020603050405020304" pitchFamily="18" charset="0"/>
                        <a:cs typeface="Times New Roman" panose="02020603050405020304" pitchFamily="18" charset="0"/>
                      </a:endParaRPr>
                    </a:p>
                  </a:txBody>
                  <a:tcPr/>
                </a:tc>
                <a:tc>
                  <a:txBody>
                    <a:bodyPr/>
                    <a:lstStyle/>
                    <a:p>
                      <a:r>
                        <a:rPr lang="ru-RU" dirty="0" err="1">
                          <a:latin typeface="Times New Roman" panose="02020603050405020304" pitchFamily="18" charset="0"/>
                          <a:cs typeface="Times New Roman" panose="02020603050405020304" pitchFamily="18" charset="0"/>
                        </a:rPr>
                        <a:t>Нараховано</a:t>
                      </a:r>
                      <a:r>
                        <a:rPr lang="ru-RU" dirty="0">
                          <a:latin typeface="Times New Roman" panose="02020603050405020304" pitchFamily="18" charset="0"/>
                          <a:cs typeface="Times New Roman" panose="02020603050405020304" pitchFamily="18" charset="0"/>
                        </a:rPr>
                        <a:t> суму земельного </a:t>
                      </a:r>
                      <a:r>
                        <a:rPr lang="ru-RU" dirty="0" err="1">
                          <a:latin typeface="Times New Roman" panose="02020603050405020304" pitchFamily="18" charset="0"/>
                          <a:cs typeface="Times New Roman" panose="02020603050405020304" pitchFamily="18" charset="0"/>
                        </a:rPr>
                        <a:t>податку</a:t>
                      </a:r>
                      <a:r>
                        <a:rPr lang="ru-RU" dirty="0">
                          <a:latin typeface="Times New Roman" panose="02020603050405020304" pitchFamily="18" charset="0"/>
                          <a:cs typeface="Times New Roman" panose="02020603050405020304" pitchFamily="18" charset="0"/>
                        </a:rPr>
                        <a:t> </a:t>
                      </a:r>
                      <a:endParaRPr lang="aa-ET" dirty="0">
                        <a:latin typeface="Times New Roman" panose="02020603050405020304" pitchFamily="18" charset="0"/>
                        <a:cs typeface="Times New Roman" panose="02020603050405020304" pitchFamily="18" charset="0"/>
                      </a:endParaRPr>
                    </a:p>
                  </a:txBody>
                  <a:tcPr/>
                </a:tc>
                <a:tc>
                  <a:txBody>
                    <a:bodyPr/>
                    <a:lstStyle/>
                    <a:p>
                      <a:r>
                        <a:rPr lang="uk-UA" dirty="0">
                          <a:latin typeface="Times New Roman" panose="02020603050405020304" pitchFamily="18" charset="0"/>
                          <a:cs typeface="Times New Roman" panose="02020603050405020304" pitchFamily="18" charset="0"/>
                        </a:rPr>
                        <a:t>91,92,93,94</a:t>
                      </a:r>
                      <a:endParaRPr lang="aa-ET" dirty="0">
                        <a:latin typeface="Times New Roman" panose="02020603050405020304" pitchFamily="18" charset="0"/>
                        <a:cs typeface="Times New Roman" panose="02020603050405020304" pitchFamily="18" charset="0"/>
                      </a:endParaRPr>
                    </a:p>
                  </a:txBody>
                  <a:tcPr/>
                </a:tc>
                <a:tc>
                  <a:txBody>
                    <a:bodyPr/>
                    <a:lstStyle/>
                    <a:p>
                      <a:r>
                        <a:rPr lang="uk-UA" dirty="0">
                          <a:latin typeface="Times New Roman" panose="02020603050405020304" pitchFamily="18" charset="0"/>
                          <a:cs typeface="Times New Roman" panose="02020603050405020304" pitchFamily="18" charset="0"/>
                        </a:rPr>
                        <a:t>641/ Плата за землю</a:t>
                      </a:r>
                      <a:endParaRPr lang="aa-ET"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051599923"/>
                  </a:ext>
                </a:extLst>
              </a:tr>
              <a:tr h="764017">
                <a:tc>
                  <a:txBody>
                    <a:bodyPr/>
                    <a:lstStyle/>
                    <a:p>
                      <a:r>
                        <a:rPr lang="uk-UA" dirty="0">
                          <a:latin typeface="Times New Roman" panose="02020603050405020304" pitchFamily="18" charset="0"/>
                          <a:cs typeface="Times New Roman" panose="02020603050405020304" pitchFamily="18" charset="0"/>
                        </a:rPr>
                        <a:t>2</a:t>
                      </a:r>
                      <a:endParaRPr lang="aa-ET" dirty="0">
                        <a:latin typeface="Times New Roman" panose="02020603050405020304" pitchFamily="18" charset="0"/>
                        <a:cs typeface="Times New Roman" panose="02020603050405020304" pitchFamily="18" charset="0"/>
                      </a:endParaRPr>
                    </a:p>
                  </a:txBody>
                  <a:tcPr/>
                </a:tc>
                <a:tc>
                  <a:txBody>
                    <a:bodyPr/>
                    <a:lstStyle/>
                    <a:p>
                      <a:r>
                        <a:rPr lang="uk-UA" dirty="0">
                          <a:latin typeface="Times New Roman" panose="02020603050405020304" pitchFamily="18" charset="0"/>
                          <a:cs typeface="Times New Roman" panose="02020603050405020304" pitchFamily="18" charset="0"/>
                        </a:rPr>
                        <a:t>Сплачено земельний податок  </a:t>
                      </a:r>
                      <a:endParaRPr lang="aa-ET" dirty="0">
                        <a:latin typeface="Times New Roman" panose="02020603050405020304" pitchFamily="18" charset="0"/>
                        <a:cs typeface="Times New Roman" panose="02020603050405020304" pitchFamily="18" charset="0"/>
                      </a:endParaRPr>
                    </a:p>
                  </a:txBody>
                  <a:tcPr/>
                </a:tc>
                <a:tc>
                  <a:txBody>
                    <a:bodyPr/>
                    <a:lstStyle/>
                    <a:p>
                      <a:r>
                        <a:rPr lang="uk-UA" dirty="0">
                          <a:latin typeface="Times New Roman" panose="02020603050405020304" pitchFamily="18" charset="0"/>
                          <a:cs typeface="Times New Roman" panose="02020603050405020304" pitchFamily="18" charset="0"/>
                        </a:rPr>
                        <a:t>641/Плата за землю</a:t>
                      </a:r>
                      <a:endParaRPr lang="aa-ET" dirty="0">
                        <a:latin typeface="Times New Roman" panose="02020603050405020304" pitchFamily="18" charset="0"/>
                        <a:cs typeface="Times New Roman" panose="02020603050405020304" pitchFamily="18" charset="0"/>
                      </a:endParaRPr>
                    </a:p>
                  </a:txBody>
                  <a:tcPr/>
                </a:tc>
                <a:tc>
                  <a:txBody>
                    <a:bodyPr/>
                    <a:lstStyle/>
                    <a:p>
                      <a:r>
                        <a:rPr lang="uk-UA" dirty="0">
                          <a:latin typeface="Times New Roman" panose="02020603050405020304" pitchFamily="18" charset="0"/>
                          <a:cs typeface="Times New Roman" panose="02020603050405020304" pitchFamily="18" charset="0"/>
                        </a:rPr>
                        <a:t>311</a:t>
                      </a:r>
                      <a:endParaRPr lang="aa-ET"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835965993"/>
                  </a:ext>
                </a:extLst>
              </a:tr>
            </a:tbl>
          </a:graphicData>
        </a:graphic>
      </p:graphicFrame>
    </p:spTree>
    <p:extLst>
      <p:ext uri="{BB962C8B-B14F-4D97-AF65-F5344CB8AC3E}">
        <p14:creationId xmlns:p14="http://schemas.microsoft.com/office/powerpoint/2010/main" val="43878084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1" dirty="0"/>
              <a:t>Нарахування податку для фізичних осіб</a:t>
            </a:r>
          </a:p>
        </p:txBody>
      </p:sp>
      <p:sp>
        <p:nvSpPr>
          <p:cNvPr id="3" name="Объект 2"/>
          <p:cNvSpPr>
            <a:spLocks noGrp="1"/>
          </p:cNvSpPr>
          <p:nvPr>
            <p:ph idx="1"/>
          </p:nvPr>
        </p:nvSpPr>
        <p:spPr/>
        <p:txBody>
          <a:bodyPr>
            <a:normAutofit/>
          </a:bodyPr>
          <a:lstStyle/>
          <a:p>
            <a:pPr marL="90488" indent="273050" algn="just"/>
            <a:r>
              <a:rPr lang="uk-UA" sz="2400" dirty="0"/>
              <a:t>Нарахування фізичним особам сум плати за землю проводиться контролюючими органами (за місцем знаходження земельної ділянки, у тому числі право на яку фізична особа має як власник земельної частки (паю), до 1 липня поточного року податкове повідомлення-рішення про внесення податку, разом із детальним розрахунком суми податку, який, зокрема, але не виключно, має містити кадастровий номер та площу земельної ділянки, розмір ставки податку та розмір пільги зі сплати податку.</a:t>
            </a:r>
          </a:p>
        </p:txBody>
      </p:sp>
    </p:spTree>
    <p:extLst>
      <p:ext uri="{BB962C8B-B14F-4D97-AF65-F5344CB8AC3E}">
        <p14:creationId xmlns:p14="http://schemas.microsoft.com/office/powerpoint/2010/main" val="259942659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1" dirty="0" err="1"/>
              <a:t>Декларуваня</a:t>
            </a:r>
            <a:r>
              <a:rPr lang="uk-UA" b="1" dirty="0"/>
              <a:t> юридичних осіб</a:t>
            </a:r>
          </a:p>
        </p:txBody>
      </p:sp>
      <p:sp>
        <p:nvSpPr>
          <p:cNvPr id="3" name="Объект 2"/>
          <p:cNvSpPr>
            <a:spLocks noGrp="1"/>
          </p:cNvSpPr>
          <p:nvPr>
            <p:ph idx="1"/>
          </p:nvPr>
        </p:nvSpPr>
        <p:spPr/>
        <p:txBody>
          <a:bodyPr>
            <a:normAutofit/>
          </a:bodyPr>
          <a:lstStyle/>
          <a:p>
            <a:pPr marL="90488" indent="273050" algn="just"/>
            <a:r>
              <a:rPr lang="uk-UA" sz="2400" dirty="0"/>
              <a:t>Платники плати за землю (крім фізичних осіб) самостійно обчислюють суму плати за землю щороку станом на 1 січня і не пізніше 20 лютого поточного року подають до відповідного контролюючого органу за місцезнаходженням земельної ділянки </a:t>
            </a:r>
            <a:r>
              <a:rPr lang="uk-UA" sz="2400" u="sng" dirty="0">
                <a:hlinkClick r:id="rId2"/>
              </a:rPr>
              <a:t>податкову декларацію</a:t>
            </a:r>
            <a:r>
              <a:rPr lang="uk-UA" sz="2400" dirty="0"/>
              <a:t> на поточний рік, з розбивкою річної суми рівними частками за місяцями. Подання такої декларації звільняє від обов’язку подання щомісячних декларацій. При поданні першої декларації (фактичного початку діяльності як платника плати за землю) разом з нею подається витяг із технічної документації про нормативну грошову оцінку земельної ділянки, а надалі такий витяг подається у разі затвердження нової нормативної грошової оцінки землі.</a:t>
            </a:r>
          </a:p>
        </p:txBody>
      </p:sp>
    </p:spTree>
    <p:extLst>
      <p:ext uri="{BB962C8B-B14F-4D97-AF65-F5344CB8AC3E}">
        <p14:creationId xmlns:p14="http://schemas.microsoft.com/office/powerpoint/2010/main" val="1246087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uk-UA" sz="3600" b="1" dirty="0"/>
              <a:t>Податкова декларація з плати за землю (земельний податок та/або орендна плата за земельні ділянки державної або комунальної власності)</a:t>
            </a:r>
          </a:p>
        </p:txBody>
      </p:sp>
      <p:sp>
        <p:nvSpPr>
          <p:cNvPr id="3" name="Объект 2"/>
          <p:cNvSpPr>
            <a:spLocks noGrp="1"/>
          </p:cNvSpPr>
          <p:nvPr>
            <p:ph idx="1"/>
          </p:nvPr>
        </p:nvSpPr>
        <p:spPr/>
        <p:txBody>
          <a:bodyPr>
            <a:normAutofit fontScale="77500" lnSpcReduction="20000"/>
          </a:bodyPr>
          <a:lstStyle/>
          <a:p>
            <a:pPr algn="ctr"/>
            <a:r>
              <a:rPr lang="en-US" sz="2800" dirty="0">
                <a:hlinkClick r:id="rId2"/>
              </a:rPr>
              <a:t>https://zakon.rada.gov.ua/laws/show/z0783-15#Text</a:t>
            </a:r>
            <a:endParaRPr lang="uk-UA" sz="2800" dirty="0"/>
          </a:p>
          <a:p>
            <a:pPr marL="90488" indent="354013" algn="just"/>
            <a:r>
              <a:rPr lang="uk-UA" sz="2800" dirty="0"/>
              <a:t>Декларація з плати за землю має звітним періодом календарний рік, хоча підприємство може обрати й місячний звітний період. </a:t>
            </a:r>
          </a:p>
          <a:p>
            <a:pPr marL="90488" indent="354013" algn="just"/>
            <a:r>
              <a:rPr lang="uk-UA" sz="2800" dirty="0"/>
              <a:t>Граничний термін подання податкової декларації з плати за землю на 2024 рік — 20.02.2024 </a:t>
            </a:r>
          </a:p>
          <a:p>
            <a:pPr marL="90488" indent="354013" algn="just"/>
            <a:r>
              <a:rPr lang="uk-UA" sz="2800" dirty="0"/>
              <a:t>Якщо підприємство обирає місячний звітний період, то декларацію треба подавати протягом 20 к. д. після закінчення звітного місяця. У такій декларації, вказується порядковий номер місяця у полі «За місяць». Річна декларація у разі місячних звітів уже не подається. Такий період подачі декларацій доцільний тільки для підприємств, у яких часто змінюється склад земельних ділянок.</a:t>
            </a:r>
          </a:p>
          <a:p>
            <a:pPr marL="90488" indent="354013" algn="just"/>
            <a:r>
              <a:rPr lang="uk-UA" sz="2800" dirty="0"/>
              <a:t>Відео щодо заповнення декларації - </a:t>
            </a:r>
            <a:r>
              <a:rPr lang="en-US" sz="2800" dirty="0">
                <a:hlinkClick r:id="rId3"/>
              </a:rPr>
              <a:t>https://buhplatforma.com.ua/article/8778-podatkova-deklaratsya-z-plati-za-zemlyu-2021</a:t>
            </a:r>
            <a:r>
              <a:rPr lang="uk-UA" sz="2800" dirty="0"/>
              <a:t> </a:t>
            </a:r>
          </a:p>
          <a:p>
            <a:endParaRPr lang="ru-RU" sz="3600" dirty="0"/>
          </a:p>
          <a:p>
            <a:endParaRPr lang="uk-UA" dirty="0"/>
          </a:p>
        </p:txBody>
      </p:sp>
    </p:spTree>
    <p:extLst>
      <p:ext uri="{BB962C8B-B14F-4D97-AF65-F5344CB8AC3E}">
        <p14:creationId xmlns:p14="http://schemas.microsoft.com/office/powerpoint/2010/main" val="16316481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Пряма зі стрілкою 8">
            <a:extLst>
              <a:ext uri="{FF2B5EF4-FFF2-40B4-BE49-F238E27FC236}">
                <a16:creationId xmlns:a16="http://schemas.microsoft.com/office/drawing/2014/main" id="{D9A18B9F-C6AF-4879-BE7B-42A925367D2E}"/>
              </a:ext>
            </a:extLst>
          </p:cNvPr>
          <p:cNvCxnSpPr>
            <a:cxnSpLocks/>
            <a:endCxn id="10" idx="7"/>
          </p:cNvCxnSpPr>
          <p:nvPr/>
        </p:nvCxnSpPr>
        <p:spPr>
          <a:xfrm flipH="1">
            <a:off x="3179808" y="757382"/>
            <a:ext cx="958084" cy="7129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Овал 9">
            <a:extLst>
              <a:ext uri="{FF2B5EF4-FFF2-40B4-BE49-F238E27FC236}">
                <a16:creationId xmlns:a16="http://schemas.microsoft.com/office/drawing/2014/main" id="{E5C2BB40-F888-43CF-B797-A98361A9DA65}"/>
              </a:ext>
            </a:extLst>
          </p:cNvPr>
          <p:cNvSpPr/>
          <p:nvPr/>
        </p:nvSpPr>
        <p:spPr>
          <a:xfrm>
            <a:off x="1303480" y="1276926"/>
            <a:ext cx="2198255" cy="132080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uk-UA" dirty="0">
                <a:latin typeface="Times New Roman" panose="02020603050405020304" pitchFamily="18" charset="0"/>
                <a:cs typeface="Times New Roman" panose="02020603050405020304" pitchFamily="18" charset="0"/>
              </a:rPr>
              <a:t>Фізичні особи  </a:t>
            </a:r>
            <a:endParaRPr lang="aa-ET" dirty="0">
              <a:latin typeface="Times New Roman" panose="02020603050405020304" pitchFamily="18" charset="0"/>
              <a:cs typeface="Times New Roman" panose="02020603050405020304" pitchFamily="18" charset="0"/>
            </a:endParaRPr>
          </a:p>
        </p:txBody>
      </p:sp>
      <p:cxnSp>
        <p:nvCxnSpPr>
          <p:cNvPr id="12" name="Пряма зі стрілкою 11">
            <a:extLst>
              <a:ext uri="{FF2B5EF4-FFF2-40B4-BE49-F238E27FC236}">
                <a16:creationId xmlns:a16="http://schemas.microsoft.com/office/drawing/2014/main" id="{6E175474-AB37-4059-B336-287CDDA694D5}"/>
              </a:ext>
            </a:extLst>
          </p:cNvPr>
          <p:cNvCxnSpPr>
            <a:cxnSpLocks/>
            <a:endCxn id="13" idx="0"/>
          </p:cNvCxnSpPr>
          <p:nvPr/>
        </p:nvCxnSpPr>
        <p:spPr>
          <a:xfrm flipH="1">
            <a:off x="5753099" y="738909"/>
            <a:ext cx="19628" cy="6938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Овал 12">
            <a:extLst>
              <a:ext uri="{FF2B5EF4-FFF2-40B4-BE49-F238E27FC236}">
                <a16:creationId xmlns:a16="http://schemas.microsoft.com/office/drawing/2014/main" id="{3BC1B5F0-F1AA-4542-BD55-6B40BAB02C77}"/>
              </a:ext>
            </a:extLst>
          </p:cNvPr>
          <p:cNvSpPr/>
          <p:nvPr/>
        </p:nvSpPr>
        <p:spPr>
          <a:xfrm>
            <a:off x="4653971" y="1432790"/>
            <a:ext cx="2198255" cy="1421245"/>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uk-UA" dirty="0">
                <a:latin typeface="Times New Roman" panose="02020603050405020304" pitchFamily="18" charset="0"/>
                <a:cs typeface="Times New Roman" panose="02020603050405020304" pitchFamily="18" charset="0"/>
              </a:rPr>
              <a:t>Юридичні особи </a:t>
            </a:r>
            <a:endParaRPr lang="aa-ET" dirty="0">
              <a:latin typeface="Times New Roman" panose="02020603050405020304" pitchFamily="18" charset="0"/>
              <a:cs typeface="Times New Roman" panose="02020603050405020304" pitchFamily="18" charset="0"/>
            </a:endParaRPr>
          </a:p>
        </p:txBody>
      </p:sp>
      <p:cxnSp>
        <p:nvCxnSpPr>
          <p:cNvPr id="15" name="Пряма зі стрілкою 14">
            <a:extLst>
              <a:ext uri="{FF2B5EF4-FFF2-40B4-BE49-F238E27FC236}">
                <a16:creationId xmlns:a16="http://schemas.microsoft.com/office/drawing/2014/main" id="{AC1C40DF-5BA6-42B7-ADC0-4DAE768E1C9C}"/>
              </a:ext>
            </a:extLst>
          </p:cNvPr>
          <p:cNvCxnSpPr>
            <a:cxnSpLocks/>
            <a:endCxn id="16" idx="0"/>
          </p:cNvCxnSpPr>
          <p:nvPr/>
        </p:nvCxnSpPr>
        <p:spPr>
          <a:xfrm>
            <a:off x="7583055" y="757382"/>
            <a:ext cx="1436252" cy="70196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Овал 15">
            <a:extLst>
              <a:ext uri="{FF2B5EF4-FFF2-40B4-BE49-F238E27FC236}">
                <a16:creationId xmlns:a16="http://schemas.microsoft.com/office/drawing/2014/main" id="{190DB663-38DF-4660-A547-DBB44A51591D}"/>
              </a:ext>
            </a:extLst>
          </p:cNvPr>
          <p:cNvSpPr/>
          <p:nvPr/>
        </p:nvSpPr>
        <p:spPr>
          <a:xfrm>
            <a:off x="7746997" y="1459344"/>
            <a:ext cx="2544619" cy="1487054"/>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uk-UA" dirty="0">
                <a:latin typeface="Times New Roman" panose="02020603050405020304" pitchFamily="18" charset="0"/>
                <a:cs typeface="Times New Roman" panose="02020603050405020304" pitchFamily="18" charset="0"/>
              </a:rPr>
              <a:t>Нерезиденти </a:t>
            </a:r>
            <a:endParaRPr lang="aa-ET" dirty="0">
              <a:latin typeface="Times New Roman" panose="02020603050405020304" pitchFamily="18" charset="0"/>
              <a:cs typeface="Times New Roman" panose="02020603050405020304" pitchFamily="18" charset="0"/>
            </a:endParaRPr>
          </a:p>
        </p:txBody>
      </p:sp>
      <p:sp>
        <p:nvSpPr>
          <p:cNvPr id="18" name="Права фігурна дужка 17">
            <a:extLst>
              <a:ext uri="{FF2B5EF4-FFF2-40B4-BE49-F238E27FC236}">
                <a16:creationId xmlns:a16="http://schemas.microsoft.com/office/drawing/2014/main" id="{9C65F59C-522F-4395-94AF-D92F3DDE1D9D}"/>
              </a:ext>
            </a:extLst>
          </p:cNvPr>
          <p:cNvSpPr/>
          <p:nvPr/>
        </p:nvSpPr>
        <p:spPr>
          <a:xfrm rot="5400000">
            <a:off x="4987636" y="-1978890"/>
            <a:ext cx="1967346" cy="9998366"/>
          </a:xfrm>
          <a:prstGeom prst="rightBrace">
            <a:avLst>
              <a:gd name="adj1" fmla="val 8333"/>
              <a:gd name="adj2" fmla="val 52171"/>
            </a:avLst>
          </a:prstGeom>
        </p:spPr>
        <p:style>
          <a:lnRef idx="2">
            <a:schemeClr val="dk1"/>
          </a:lnRef>
          <a:fillRef idx="0">
            <a:schemeClr val="dk1"/>
          </a:fillRef>
          <a:effectRef idx="1">
            <a:schemeClr val="dk1"/>
          </a:effectRef>
          <a:fontRef idx="minor">
            <a:schemeClr val="tx1"/>
          </a:fontRef>
        </p:style>
        <p:txBody>
          <a:bodyPr rtlCol="0" anchor="ctr"/>
          <a:lstStyle/>
          <a:p>
            <a:pPr algn="ctr"/>
            <a:endParaRPr lang="aa-ET"/>
          </a:p>
        </p:txBody>
      </p:sp>
      <p:sp>
        <p:nvSpPr>
          <p:cNvPr id="19" name="TextBox 18">
            <a:extLst>
              <a:ext uri="{FF2B5EF4-FFF2-40B4-BE49-F238E27FC236}">
                <a16:creationId xmlns:a16="http://schemas.microsoft.com/office/drawing/2014/main" id="{F2C93DC6-31D2-4DDF-9822-3AD31ED530F0}"/>
              </a:ext>
            </a:extLst>
          </p:cNvPr>
          <p:cNvSpPr txBox="1"/>
          <p:nvPr/>
        </p:nvSpPr>
        <p:spPr>
          <a:xfrm>
            <a:off x="2283692" y="3911603"/>
            <a:ext cx="7432963" cy="1077218"/>
          </a:xfrm>
          <a:prstGeom prst="rect">
            <a:avLst/>
          </a:prstGeom>
          <a:noFill/>
        </p:spPr>
        <p:txBody>
          <a:bodyPr wrap="square" rtlCol="0">
            <a:spAutoFit/>
          </a:bodyPr>
          <a:lstStyle/>
          <a:p>
            <a:pPr algn="ctr"/>
            <a:r>
              <a:rPr lang="uk-UA" sz="3200" b="1" dirty="0">
                <a:solidFill>
                  <a:srgbClr val="FF0000"/>
                </a:solidFill>
                <a:latin typeface="Times New Roman" panose="02020603050405020304" pitchFamily="18" charset="0"/>
                <a:cs typeface="Times New Roman" panose="02020603050405020304" pitchFamily="18" charset="0"/>
              </a:rPr>
              <a:t>Які мають у власності об’єкти житлової нерухомості </a:t>
            </a:r>
            <a:endParaRPr lang="aa-ET" sz="3200" b="1" dirty="0">
              <a:solidFill>
                <a:srgbClr val="FF0000"/>
              </a:solidFill>
              <a:latin typeface="Times New Roman" panose="02020603050405020304" pitchFamily="18" charset="0"/>
              <a:cs typeface="Times New Roman" panose="02020603050405020304" pitchFamily="18" charset="0"/>
            </a:endParaRPr>
          </a:p>
        </p:txBody>
      </p:sp>
      <p:pic>
        <p:nvPicPr>
          <p:cNvPr id="33" name="Рисунок 32">
            <a:extLst>
              <a:ext uri="{FF2B5EF4-FFF2-40B4-BE49-F238E27FC236}">
                <a16:creationId xmlns:a16="http://schemas.microsoft.com/office/drawing/2014/main" id="{CFD48B2D-2529-472B-8DAA-1C97343246E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65075" y="3706092"/>
            <a:ext cx="2771775" cy="1945699"/>
          </a:xfrm>
          <a:prstGeom prst="rect">
            <a:avLst/>
          </a:prstGeom>
          <a:ln>
            <a:noFill/>
          </a:ln>
          <a:effectLst>
            <a:softEdge rad="112500"/>
          </a:effectLst>
        </p:spPr>
      </p:pic>
      <p:pic>
        <p:nvPicPr>
          <p:cNvPr id="39" name="Рисунок 38">
            <a:extLst>
              <a:ext uri="{FF2B5EF4-FFF2-40B4-BE49-F238E27FC236}">
                <a16:creationId xmlns:a16="http://schemas.microsoft.com/office/drawing/2014/main" id="{15187B4F-9AF2-407B-86E3-B5E8792CD33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8256" y="3911604"/>
            <a:ext cx="2952750" cy="1833856"/>
          </a:xfrm>
          <a:prstGeom prst="rect">
            <a:avLst/>
          </a:prstGeom>
          <a:ln>
            <a:noFill/>
          </a:ln>
          <a:effectLst>
            <a:softEdge rad="112500"/>
          </a:effectLst>
        </p:spPr>
      </p:pic>
      <p:sp>
        <p:nvSpPr>
          <p:cNvPr id="42" name="Прямокутник: округлені кути 41">
            <a:extLst>
              <a:ext uri="{FF2B5EF4-FFF2-40B4-BE49-F238E27FC236}">
                <a16:creationId xmlns:a16="http://schemas.microsoft.com/office/drawing/2014/main" id="{02932924-28B8-4CD3-9689-09579EB80917}"/>
              </a:ext>
            </a:extLst>
          </p:cNvPr>
          <p:cNvSpPr/>
          <p:nvPr/>
        </p:nvSpPr>
        <p:spPr>
          <a:xfrm>
            <a:off x="1378529" y="-30911"/>
            <a:ext cx="8913087" cy="76982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uk-UA" dirty="0">
                <a:latin typeface="Times New Roman" panose="02020603050405020304" pitchFamily="18" charset="0"/>
                <a:cs typeface="Times New Roman" panose="02020603050405020304" pitchFamily="18" charset="0"/>
              </a:rPr>
              <a:t>Платники податку на нерухоме </a:t>
            </a:r>
          </a:p>
          <a:p>
            <a:pPr algn="ctr"/>
            <a:r>
              <a:rPr lang="uk-UA" dirty="0">
                <a:latin typeface="Times New Roman" panose="02020603050405020304" pitchFamily="18" charset="0"/>
                <a:cs typeface="Times New Roman" panose="02020603050405020304" pitchFamily="18" charset="0"/>
              </a:rPr>
              <a:t>майно відмінне від земельної ділянки </a:t>
            </a:r>
            <a:endParaRPr lang="aa-ET" dirty="0">
              <a:latin typeface="Times New Roman" panose="02020603050405020304" pitchFamily="18" charset="0"/>
              <a:cs typeface="Times New Roman" panose="02020603050405020304" pitchFamily="18" charset="0"/>
            </a:endParaRPr>
          </a:p>
        </p:txBody>
      </p:sp>
      <p:sp>
        <p:nvSpPr>
          <p:cNvPr id="2" name="Прямоугольник 1"/>
          <p:cNvSpPr/>
          <p:nvPr/>
        </p:nvSpPr>
        <p:spPr>
          <a:xfrm>
            <a:off x="168631" y="6340027"/>
            <a:ext cx="11663084" cy="400110"/>
          </a:xfrm>
          <a:prstGeom prst="rect">
            <a:avLst/>
          </a:prstGeom>
        </p:spPr>
        <p:txBody>
          <a:bodyPr wrap="square">
            <a:spAutoFit/>
          </a:bodyPr>
          <a:lstStyle/>
          <a:p>
            <a:r>
              <a:rPr lang="uk-UA" sz="2000" b="1" dirty="0">
                <a:solidFill>
                  <a:schemeClr val="bg1"/>
                </a:solidFill>
              </a:rPr>
              <a:t> </a:t>
            </a:r>
            <a:r>
              <a:rPr lang="uk-UA" sz="2000" b="1" dirty="0" err="1">
                <a:solidFill>
                  <a:schemeClr val="bg1"/>
                </a:solidFill>
              </a:rPr>
              <a:t>фізособи</a:t>
            </a:r>
            <a:r>
              <a:rPr lang="uk-UA" sz="2000" b="1" dirty="0">
                <a:solidFill>
                  <a:schemeClr val="bg1"/>
                </a:solidFill>
              </a:rPr>
              <a:t>-підприємці (ФОП) також є платниками податку на нерухомість, але як звичайні </a:t>
            </a:r>
            <a:r>
              <a:rPr lang="uk-UA" sz="2000" b="1" dirty="0" err="1">
                <a:solidFill>
                  <a:schemeClr val="bg1"/>
                </a:solidFill>
              </a:rPr>
              <a:t>фізособи</a:t>
            </a:r>
            <a:endParaRPr lang="uk-UA" sz="2000" b="1" dirty="0">
              <a:solidFill>
                <a:schemeClr val="bg1"/>
              </a:solidFill>
            </a:endParaRPr>
          </a:p>
        </p:txBody>
      </p:sp>
    </p:spTree>
    <p:extLst>
      <p:ext uri="{BB962C8B-B14F-4D97-AF65-F5344CB8AC3E}">
        <p14:creationId xmlns:p14="http://schemas.microsoft.com/office/powerpoint/2010/main" val="416441299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t>Строк </a:t>
            </a:r>
            <a:r>
              <a:rPr lang="ru-RU" b="1" dirty="0" err="1"/>
              <a:t>сплати</a:t>
            </a:r>
            <a:r>
              <a:rPr lang="ru-RU" b="1" dirty="0"/>
              <a:t> плати за землю </a:t>
            </a:r>
            <a:br>
              <a:rPr lang="ru-RU" b="1" dirty="0"/>
            </a:br>
            <a:r>
              <a:rPr lang="ru-RU" b="1" dirty="0"/>
              <a:t>(</a:t>
            </a:r>
            <a:r>
              <a:rPr lang="ru-RU" b="1" dirty="0" err="1"/>
              <a:t>фізичні</a:t>
            </a:r>
            <a:r>
              <a:rPr lang="ru-RU" b="1" dirty="0"/>
              <a:t> особи)</a:t>
            </a:r>
            <a:endParaRPr lang="uk-UA" b="1" dirty="0"/>
          </a:p>
        </p:txBody>
      </p:sp>
      <p:sp>
        <p:nvSpPr>
          <p:cNvPr id="3" name="Объект 2"/>
          <p:cNvSpPr>
            <a:spLocks noGrp="1"/>
          </p:cNvSpPr>
          <p:nvPr>
            <p:ph idx="1"/>
          </p:nvPr>
        </p:nvSpPr>
        <p:spPr/>
        <p:txBody>
          <a:bodyPr>
            <a:normAutofit/>
          </a:bodyPr>
          <a:lstStyle/>
          <a:p>
            <a:pPr marL="90488" indent="273050" algn="just"/>
            <a:r>
              <a:rPr lang="uk-UA" sz="2400" dirty="0"/>
              <a:t>Облік фізичних осіб - платників податку і нарахування відповідних сум проводяться контролюючими органами за місцем знаходження земельної ділянки, у тому числі право на яку фізична особа має як власник земельної частки (паю), щороку до 1 травня.</a:t>
            </a:r>
          </a:p>
          <a:p>
            <a:pPr marL="90488" indent="273050" algn="just"/>
            <a:r>
              <a:rPr lang="ru-RU" sz="2400" dirty="0" err="1"/>
              <a:t>Податок</a:t>
            </a:r>
            <a:r>
              <a:rPr lang="ru-RU" sz="2400" dirty="0"/>
              <a:t> </a:t>
            </a:r>
            <a:r>
              <a:rPr lang="ru-RU" sz="2400" dirty="0" err="1"/>
              <a:t>фізичними</a:t>
            </a:r>
            <a:r>
              <a:rPr lang="ru-RU" sz="2400" dirty="0"/>
              <a:t> особами </a:t>
            </a:r>
            <a:r>
              <a:rPr lang="ru-RU" sz="2400" dirty="0" err="1"/>
              <a:t>сплачується</a:t>
            </a:r>
            <a:r>
              <a:rPr lang="ru-RU" sz="2400" dirty="0"/>
              <a:t> </a:t>
            </a:r>
            <a:r>
              <a:rPr lang="ru-RU" sz="2400" dirty="0" err="1"/>
              <a:t>протягом</a:t>
            </a:r>
            <a:r>
              <a:rPr lang="ru-RU" sz="2400" dirty="0"/>
              <a:t> 60 </a:t>
            </a:r>
            <a:r>
              <a:rPr lang="ru-RU" sz="2400" dirty="0" err="1"/>
              <a:t>днів</a:t>
            </a:r>
            <a:r>
              <a:rPr lang="ru-RU" sz="2400" dirty="0"/>
              <a:t> з дня </a:t>
            </a:r>
            <a:r>
              <a:rPr lang="ru-RU" sz="2400" dirty="0" err="1"/>
              <a:t>вручення</a:t>
            </a:r>
            <a:r>
              <a:rPr lang="ru-RU" sz="2400" dirty="0"/>
              <a:t> </a:t>
            </a:r>
            <a:r>
              <a:rPr lang="ru-RU" sz="2400" dirty="0" err="1"/>
              <a:t>податкового</a:t>
            </a:r>
            <a:r>
              <a:rPr lang="ru-RU" sz="2400" dirty="0"/>
              <a:t> </a:t>
            </a:r>
            <a:r>
              <a:rPr lang="ru-RU" sz="2400" dirty="0" err="1"/>
              <a:t>повідомлення-рішення</a:t>
            </a:r>
            <a:r>
              <a:rPr lang="ru-RU" sz="2400" dirty="0"/>
              <a:t>.</a:t>
            </a:r>
            <a:endParaRPr lang="uk-UA" sz="2400" dirty="0"/>
          </a:p>
        </p:txBody>
      </p:sp>
    </p:spTree>
    <p:extLst>
      <p:ext uri="{BB962C8B-B14F-4D97-AF65-F5344CB8AC3E}">
        <p14:creationId xmlns:p14="http://schemas.microsoft.com/office/powerpoint/2010/main" val="83558994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t>Строк </a:t>
            </a:r>
            <a:r>
              <a:rPr lang="ru-RU" b="1" dirty="0" err="1"/>
              <a:t>сплати</a:t>
            </a:r>
            <a:r>
              <a:rPr lang="ru-RU" b="1" dirty="0"/>
              <a:t> плати за землю </a:t>
            </a:r>
            <a:br>
              <a:rPr lang="ru-RU" b="1" dirty="0"/>
            </a:br>
            <a:r>
              <a:rPr lang="ru-RU" b="1" dirty="0"/>
              <a:t>(</a:t>
            </a:r>
            <a:r>
              <a:rPr lang="ru-RU" b="1" dirty="0" err="1"/>
              <a:t>юридичні</a:t>
            </a:r>
            <a:r>
              <a:rPr lang="ru-RU" b="1" dirty="0"/>
              <a:t> особи)</a:t>
            </a:r>
            <a:endParaRPr lang="uk-UA" b="1" dirty="0"/>
          </a:p>
        </p:txBody>
      </p:sp>
      <p:sp>
        <p:nvSpPr>
          <p:cNvPr id="3" name="Объект 2"/>
          <p:cNvSpPr>
            <a:spLocks noGrp="1"/>
          </p:cNvSpPr>
          <p:nvPr>
            <p:ph idx="1"/>
          </p:nvPr>
        </p:nvSpPr>
        <p:spPr/>
        <p:txBody>
          <a:bodyPr>
            <a:normAutofit/>
          </a:bodyPr>
          <a:lstStyle/>
          <a:p>
            <a:pPr marL="90488" indent="273050" algn="just"/>
            <a:r>
              <a:rPr lang="ru-RU" sz="2400" dirty="0" err="1"/>
              <a:t>Податкове</a:t>
            </a:r>
            <a:r>
              <a:rPr lang="ru-RU" sz="2400" dirty="0"/>
              <a:t> </a:t>
            </a:r>
            <a:r>
              <a:rPr lang="ru-RU" sz="2400" dirty="0" err="1"/>
              <a:t>зобов'язання</a:t>
            </a:r>
            <a:r>
              <a:rPr lang="ru-RU" sz="2400" dirty="0"/>
              <a:t> </a:t>
            </a:r>
            <a:r>
              <a:rPr lang="ru-RU" sz="2400" dirty="0" err="1"/>
              <a:t>щодо</a:t>
            </a:r>
            <a:r>
              <a:rPr lang="ru-RU" sz="2400" dirty="0"/>
              <a:t> плати за землю, </a:t>
            </a:r>
            <a:r>
              <a:rPr lang="ru-RU" sz="2400" dirty="0" err="1"/>
              <a:t>визначене</a:t>
            </a:r>
            <a:r>
              <a:rPr lang="ru-RU" sz="2400" dirty="0"/>
              <a:t> у </a:t>
            </a:r>
            <a:r>
              <a:rPr lang="ru-RU" sz="2400" dirty="0" err="1"/>
              <a:t>податковій</a:t>
            </a:r>
            <a:r>
              <a:rPr lang="ru-RU" sz="2400" dirty="0"/>
              <a:t> </a:t>
            </a:r>
            <a:r>
              <a:rPr lang="ru-RU" sz="2400" dirty="0" err="1"/>
              <a:t>декларації</a:t>
            </a:r>
            <a:r>
              <a:rPr lang="ru-RU" sz="2400" dirty="0"/>
              <a:t> на </a:t>
            </a:r>
            <a:r>
              <a:rPr lang="ru-RU" sz="2400" dirty="0" err="1"/>
              <a:t>поточний</a:t>
            </a:r>
            <a:r>
              <a:rPr lang="ru-RU" sz="2400" dirty="0"/>
              <a:t> </a:t>
            </a:r>
            <a:r>
              <a:rPr lang="ru-RU" sz="2400" dirty="0" err="1"/>
              <a:t>рік</a:t>
            </a:r>
            <a:r>
              <a:rPr lang="ru-RU" sz="2400" dirty="0"/>
              <a:t>, </a:t>
            </a:r>
            <a:r>
              <a:rPr lang="ru-RU" sz="2400" dirty="0" err="1"/>
              <a:t>сплачується</a:t>
            </a:r>
            <a:r>
              <a:rPr lang="ru-RU" sz="2400" dirty="0"/>
              <a:t> </a:t>
            </a:r>
            <a:r>
              <a:rPr lang="ru-RU" sz="2400" dirty="0" err="1"/>
              <a:t>рівними</a:t>
            </a:r>
            <a:r>
              <a:rPr lang="ru-RU" sz="2400" dirty="0"/>
              <a:t> </a:t>
            </a:r>
            <a:r>
              <a:rPr lang="ru-RU" sz="2400" dirty="0" err="1"/>
              <a:t>частками</a:t>
            </a:r>
            <a:r>
              <a:rPr lang="ru-RU" sz="2400" dirty="0"/>
              <a:t> </a:t>
            </a:r>
            <a:r>
              <a:rPr lang="ru-RU" sz="2400" dirty="0" err="1"/>
              <a:t>власниками</a:t>
            </a:r>
            <a:r>
              <a:rPr lang="ru-RU" sz="2400" dirty="0"/>
              <a:t> та </a:t>
            </a:r>
            <a:r>
              <a:rPr lang="ru-RU" sz="2400" dirty="0" err="1"/>
              <a:t>землекористувачами</a:t>
            </a:r>
            <a:r>
              <a:rPr lang="ru-RU" sz="2400" dirty="0"/>
              <a:t> </a:t>
            </a:r>
            <a:r>
              <a:rPr lang="ru-RU" sz="2400" dirty="0" err="1"/>
              <a:t>земельних</a:t>
            </a:r>
            <a:r>
              <a:rPr lang="ru-RU" sz="2400" dirty="0"/>
              <a:t> </a:t>
            </a:r>
            <a:r>
              <a:rPr lang="ru-RU" sz="2400" dirty="0" err="1"/>
              <a:t>ділянок</a:t>
            </a:r>
            <a:r>
              <a:rPr lang="ru-RU" sz="2400" dirty="0"/>
              <a:t> за </a:t>
            </a:r>
            <a:r>
              <a:rPr lang="ru-RU" sz="2400" dirty="0" err="1"/>
              <a:t>місцезнаходженням</a:t>
            </a:r>
            <a:r>
              <a:rPr lang="ru-RU" sz="2400" dirty="0"/>
              <a:t> </a:t>
            </a:r>
            <a:r>
              <a:rPr lang="ru-RU" sz="2400" dirty="0" err="1"/>
              <a:t>земельної</a:t>
            </a:r>
            <a:r>
              <a:rPr lang="ru-RU" sz="2400" dirty="0"/>
              <a:t> </a:t>
            </a:r>
            <a:r>
              <a:rPr lang="ru-RU" sz="2400" dirty="0" err="1"/>
              <a:t>ділянки</a:t>
            </a:r>
            <a:r>
              <a:rPr lang="ru-RU" sz="2400" dirty="0"/>
              <a:t> за </a:t>
            </a:r>
            <a:r>
              <a:rPr lang="ru-RU" sz="2400" dirty="0" err="1"/>
              <a:t>податковий</a:t>
            </a:r>
            <a:r>
              <a:rPr lang="ru-RU" sz="2400" dirty="0"/>
              <a:t> </a:t>
            </a:r>
            <a:r>
              <a:rPr lang="ru-RU" sz="2400" dirty="0" err="1"/>
              <a:t>період</a:t>
            </a:r>
            <a:r>
              <a:rPr lang="ru-RU" sz="2400" dirty="0"/>
              <a:t>, </a:t>
            </a:r>
            <a:r>
              <a:rPr lang="ru-RU" sz="2400" dirty="0" err="1"/>
              <a:t>який</a:t>
            </a:r>
            <a:r>
              <a:rPr lang="ru-RU" sz="2400" dirty="0"/>
              <a:t> </a:t>
            </a:r>
            <a:r>
              <a:rPr lang="ru-RU" sz="2400" dirty="0" err="1"/>
              <a:t>дорівнює</a:t>
            </a:r>
            <a:r>
              <a:rPr lang="ru-RU" sz="2400" dirty="0"/>
              <a:t> календарному </a:t>
            </a:r>
            <a:r>
              <a:rPr lang="ru-RU" sz="2400" dirty="0" err="1"/>
              <a:t>місяцю</a:t>
            </a:r>
            <a:r>
              <a:rPr lang="ru-RU" sz="2400" dirty="0"/>
              <a:t>, </a:t>
            </a:r>
            <a:r>
              <a:rPr lang="ru-RU" sz="2400" dirty="0" err="1"/>
              <a:t>щомісяця</a:t>
            </a:r>
            <a:r>
              <a:rPr lang="ru-RU" sz="2400" dirty="0"/>
              <a:t> </a:t>
            </a:r>
            <a:r>
              <a:rPr lang="ru-RU" sz="2400" dirty="0" err="1"/>
              <a:t>протягом</a:t>
            </a:r>
            <a:r>
              <a:rPr lang="ru-RU" sz="2400" dirty="0"/>
              <a:t> 30 </a:t>
            </a:r>
            <a:r>
              <a:rPr lang="ru-RU" sz="2400" dirty="0" err="1"/>
              <a:t>календарних</a:t>
            </a:r>
            <a:r>
              <a:rPr lang="ru-RU" sz="2400" dirty="0"/>
              <a:t> </a:t>
            </a:r>
            <a:r>
              <a:rPr lang="ru-RU" sz="2400" dirty="0" err="1"/>
              <a:t>днів</a:t>
            </a:r>
            <a:r>
              <a:rPr lang="ru-RU" sz="2400" dirty="0"/>
              <a:t>, </a:t>
            </a:r>
            <a:r>
              <a:rPr lang="ru-RU" sz="2400" dirty="0" err="1"/>
              <a:t>що</a:t>
            </a:r>
            <a:r>
              <a:rPr lang="ru-RU" sz="2400" dirty="0"/>
              <a:t> </a:t>
            </a:r>
            <a:r>
              <a:rPr lang="ru-RU" sz="2400" dirty="0" err="1"/>
              <a:t>настають</a:t>
            </a:r>
            <a:r>
              <a:rPr lang="ru-RU" sz="2400" dirty="0"/>
              <a:t> за </a:t>
            </a:r>
            <a:r>
              <a:rPr lang="ru-RU" sz="2400" dirty="0" err="1"/>
              <a:t>останнім</a:t>
            </a:r>
            <a:r>
              <a:rPr lang="ru-RU" sz="2400" dirty="0"/>
              <a:t> </a:t>
            </a:r>
            <a:r>
              <a:rPr lang="ru-RU" sz="2400" dirty="0" err="1"/>
              <a:t>календарним</a:t>
            </a:r>
            <a:r>
              <a:rPr lang="ru-RU" sz="2400" dirty="0"/>
              <a:t> днем </a:t>
            </a:r>
            <a:r>
              <a:rPr lang="ru-RU" sz="2400" dirty="0" err="1"/>
              <a:t>податкового</a:t>
            </a:r>
            <a:r>
              <a:rPr lang="ru-RU" sz="2400" dirty="0"/>
              <a:t> (</a:t>
            </a:r>
            <a:r>
              <a:rPr lang="ru-RU" sz="2400" dirty="0" err="1"/>
              <a:t>звітного</a:t>
            </a:r>
            <a:r>
              <a:rPr lang="ru-RU" sz="2400" dirty="0"/>
              <a:t>) </a:t>
            </a:r>
            <a:r>
              <a:rPr lang="ru-RU" sz="2400" dirty="0" err="1"/>
              <a:t>місяця</a:t>
            </a:r>
            <a:endParaRPr lang="uk-UA" sz="2400" dirty="0"/>
          </a:p>
        </p:txBody>
      </p:sp>
    </p:spTree>
    <p:extLst>
      <p:ext uri="{BB962C8B-B14F-4D97-AF65-F5344CB8AC3E}">
        <p14:creationId xmlns:p14="http://schemas.microsoft.com/office/powerpoint/2010/main" val="389676222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32965" y="1815353"/>
            <a:ext cx="9278470" cy="2628925"/>
          </a:xfrm>
          <a:prstGeom prst="rect">
            <a:avLst/>
          </a:prstGeom>
        </p:spPr>
        <p:txBody>
          <a:bodyPr wrap="square">
            <a:spAutoFit/>
          </a:bodyPr>
          <a:lstStyle/>
          <a:p>
            <a:pPr marL="271780" marR="5080" indent="-259715" algn="ctr">
              <a:spcBef>
                <a:spcPts val="95"/>
              </a:spcBef>
            </a:pPr>
            <a:r>
              <a:rPr lang="uk-UA" sz="4400" b="1" dirty="0"/>
              <a:t>5. Платники, порядок обчислення, звітності, обліку і сплати туристичного збору </a:t>
            </a:r>
          </a:p>
          <a:p>
            <a:pPr marL="271780" marR="5080" indent="-259715" algn="ctr">
              <a:lnSpc>
                <a:spcPct val="100000"/>
              </a:lnSpc>
              <a:spcBef>
                <a:spcPts val="95"/>
              </a:spcBef>
            </a:pPr>
            <a:r>
              <a:rPr lang="ru-RU" sz="3200" dirty="0"/>
              <a:t>ст. 268 ПКУ</a:t>
            </a:r>
            <a:endParaRPr lang="uk-UA" sz="3200" dirty="0"/>
          </a:p>
        </p:txBody>
      </p:sp>
    </p:spTree>
    <p:extLst>
      <p:ext uri="{BB962C8B-B14F-4D97-AF65-F5344CB8AC3E}">
        <p14:creationId xmlns:p14="http://schemas.microsoft.com/office/powerpoint/2010/main" val="300969423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err="1"/>
              <a:t>Туристичний</a:t>
            </a:r>
            <a:r>
              <a:rPr lang="ru-RU" b="1" dirty="0"/>
              <a:t> </a:t>
            </a:r>
            <a:r>
              <a:rPr lang="ru-RU" b="1" dirty="0" err="1"/>
              <a:t>збір</a:t>
            </a:r>
            <a:r>
              <a:rPr lang="ru-RU" b="1" dirty="0"/>
              <a:t> </a:t>
            </a:r>
            <a:endParaRPr lang="uk-UA" b="1" dirty="0"/>
          </a:p>
        </p:txBody>
      </p:sp>
      <p:sp>
        <p:nvSpPr>
          <p:cNvPr id="3" name="Объект 2"/>
          <p:cNvSpPr>
            <a:spLocks noGrp="1"/>
          </p:cNvSpPr>
          <p:nvPr>
            <p:ph idx="1"/>
          </p:nvPr>
        </p:nvSpPr>
        <p:spPr/>
        <p:txBody>
          <a:bodyPr>
            <a:normAutofit/>
          </a:bodyPr>
          <a:lstStyle/>
          <a:p>
            <a:pPr marL="90488" indent="273050" algn="just"/>
            <a:r>
              <a:rPr lang="uk-UA" sz="2800" dirty="0"/>
              <a:t>Це місцевий збір, кошти від якого зараховуються до місцевого бюджету.</a:t>
            </a:r>
          </a:p>
        </p:txBody>
      </p:sp>
    </p:spTree>
    <p:extLst>
      <p:ext uri="{BB962C8B-B14F-4D97-AF65-F5344CB8AC3E}">
        <p14:creationId xmlns:p14="http://schemas.microsoft.com/office/powerpoint/2010/main" val="136844509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373314" y="94801"/>
            <a:ext cx="9328487" cy="616334"/>
            <a:chOff x="3260386" y="141732"/>
            <a:chExt cx="8610304" cy="567675"/>
          </a:xfrm>
        </p:grpSpPr>
        <p:sp>
          <p:nvSpPr>
            <p:cNvPr id="3" name="object 3"/>
            <p:cNvSpPr/>
            <p:nvPr/>
          </p:nvSpPr>
          <p:spPr>
            <a:xfrm>
              <a:off x="3260386" y="143255"/>
              <a:ext cx="8563610" cy="566152"/>
            </a:xfrm>
            <a:custGeom>
              <a:avLst/>
              <a:gdLst/>
              <a:ahLst/>
              <a:cxnLst/>
              <a:rect l="l" t="t" r="r" b="b"/>
              <a:pathLst>
                <a:path w="8563610" h="452755">
                  <a:moveTo>
                    <a:pt x="8518144" y="0"/>
                  </a:moveTo>
                  <a:lnTo>
                    <a:pt x="45212" y="0"/>
                  </a:lnTo>
                  <a:lnTo>
                    <a:pt x="27646" y="3563"/>
                  </a:lnTo>
                  <a:lnTo>
                    <a:pt x="13271" y="13271"/>
                  </a:lnTo>
                  <a:lnTo>
                    <a:pt x="3563" y="27646"/>
                  </a:lnTo>
                  <a:lnTo>
                    <a:pt x="0" y="45212"/>
                  </a:lnTo>
                  <a:lnTo>
                    <a:pt x="0" y="407416"/>
                  </a:lnTo>
                  <a:lnTo>
                    <a:pt x="3563" y="424981"/>
                  </a:lnTo>
                  <a:lnTo>
                    <a:pt x="13271" y="439356"/>
                  </a:lnTo>
                  <a:lnTo>
                    <a:pt x="27646" y="449064"/>
                  </a:lnTo>
                  <a:lnTo>
                    <a:pt x="45212" y="452628"/>
                  </a:lnTo>
                  <a:lnTo>
                    <a:pt x="8518144" y="452628"/>
                  </a:lnTo>
                  <a:lnTo>
                    <a:pt x="8535709" y="449064"/>
                  </a:lnTo>
                  <a:lnTo>
                    <a:pt x="8550084" y="439356"/>
                  </a:lnTo>
                  <a:lnTo>
                    <a:pt x="8559792" y="424981"/>
                  </a:lnTo>
                  <a:lnTo>
                    <a:pt x="8563356" y="407416"/>
                  </a:lnTo>
                  <a:lnTo>
                    <a:pt x="8563356" y="45212"/>
                  </a:lnTo>
                  <a:lnTo>
                    <a:pt x="8559792" y="27646"/>
                  </a:lnTo>
                  <a:lnTo>
                    <a:pt x="8550084" y="13271"/>
                  </a:lnTo>
                  <a:lnTo>
                    <a:pt x="8535709" y="3563"/>
                  </a:lnTo>
                  <a:lnTo>
                    <a:pt x="8518144" y="0"/>
                  </a:lnTo>
                  <a:close/>
                </a:path>
              </a:pathLst>
            </a:custGeom>
            <a:solidFill>
              <a:srgbClr val="FFFFFF"/>
            </a:solidFill>
            <a:ln>
              <a:noFill/>
            </a:ln>
          </p:spPr>
          <p:txBody>
            <a:bodyPr wrap="square" lIns="0" tIns="0" rIns="0" bIns="0" rtlCol="0"/>
            <a:lstStyle/>
            <a:p>
              <a:pPr marL="635" algn="ctr">
                <a:lnSpc>
                  <a:spcPts val="1905"/>
                </a:lnSpc>
                <a:spcBef>
                  <a:spcPts val="95"/>
                </a:spcBef>
              </a:pPr>
              <a:r>
                <a:rPr lang="uk-UA" sz="2400" u="heavy" spc="-5" dirty="0">
                  <a:uFill>
                    <a:solidFill>
                      <a:srgbClr val="000000"/>
                    </a:solidFill>
                  </a:uFill>
                  <a:latin typeface="Times New Roman" panose="02020603050405020304" pitchFamily="18" charset="0"/>
                  <a:cs typeface="Times New Roman" panose="02020603050405020304" pitchFamily="18" charset="0"/>
                </a:rPr>
                <a:t>База</a:t>
              </a:r>
              <a:r>
                <a:rPr lang="uk-UA" sz="2400" u="heavy" spc="-40" dirty="0">
                  <a:uFill>
                    <a:solidFill>
                      <a:srgbClr val="000000"/>
                    </a:solidFill>
                  </a:uFill>
                  <a:latin typeface="Times New Roman" panose="02020603050405020304" pitchFamily="18" charset="0"/>
                  <a:cs typeface="Times New Roman" panose="02020603050405020304" pitchFamily="18" charset="0"/>
                </a:rPr>
                <a:t> </a:t>
              </a:r>
              <a:r>
                <a:rPr lang="uk-UA" sz="2400" u="heavy" spc="-10" dirty="0">
                  <a:uFill>
                    <a:solidFill>
                      <a:srgbClr val="000000"/>
                    </a:solidFill>
                  </a:uFill>
                  <a:latin typeface="Times New Roman" panose="02020603050405020304" pitchFamily="18" charset="0"/>
                  <a:cs typeface="Times New Roman" panose="02020603050405020304" pitchFamily="18" charset="0"/>
                </a:rPr>
                <a:t>оподаткування:</a:t>
              </a:r>
            </a:p>
            <a:p>
              <a:pPr marL="635" algn="ctr">
                <a:lnSpc>
                  <a:spcPts val="1905"/>
                </a:lnSpc>
                <a:spcBef>
                  <a:spcPts val="95"/>
                </a:spcBef>
              </a:pPr>
              <a:r>
                <a:rPr lang="ru-RU" dirty="0" err="1">
                  <a:latin typeface="Times New Roman" panose="02020603050405020304" pitchFamily="18" charset="0"/>
                  <a:cs typeface="Times New Roman" panose="02020603050405020304" pitchFamily="18" charset="0"/>
                </a:rPr>
                <a:t>кількість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діб</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тимчасового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розміщення</a:t>
              </a:r>
              <a:r>
                <a:rPr lang="ru-RU" dirty="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місцях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проживання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ночівлі</a:t>
              </a:r>
              <a:r>
                <a:rPr lang="ru-RU" dirty="0">
                  <a:latin typeface="Times New Roman" panose="02020603050405020304" pitchFamily="18" charset="0"/>
                  <a:cs typeface="Times New Roman" panose="02020603050405020304" pitchFamily="18" charset="0"/>
                </a:rPr>
                <a:t>)</a:t>
              </a:r>
              <a:endParaRPr lang="uk-UA" dirty="0">
                <a:latin typeface="Times New Roman" panose="02020603050405020304" pitchFamily="18" charset="0"/>
                <a:cs typeface="Times New Roman" panose="02020603050405020304" pitchFamily="18" charset="0"/>
              </a:endParaRPr>
            </a:p>
          </p:txBody>
        </p:sp>
        <p:sp>
          <p:nvSpPr>
            <p:cNvPr id="4" name="object 4"/>
            <p:cNvSpPr/>
            <p:nvPr/>
          </p:nvSpPr>
          <p:spPr>
            <a:xfrm>
              <a:off x="3307080" y="141732"/>
              <a:ext cx="8563610" cy="452755"/>
            </a:xfrm>
            <a:custGeom>
              <a:avLst/>
              <a:gdLst/>
              <a:ahLst/>
              <a:cxnLst/>
              <a:rect l="l" t="t" r="r" b="b"/>
              <a:pathLst>
                <a:path w="8563610" h="452755">
                  <a:moveTo>
                    <a:pt x="0" y="45212"/>
                  </a:moveTo>
                  <a:lnTo>
                    <a:pt x="3563" y="27646"/>
                  </a:lnTo>
                  <a:lnTo>
                    <a:pt x="13271" y="13271"/>
                  </a:lnTo>
                  <a:lnTo>
                    <a:pt x="27646" y="3563"/>
                  </a:lnTo>
                  <a:lnTo>
                    <a:pt x="45212" y="0"/>
                  </a:lnTo>
                  <a:lnTo>
                    <a:pt x="8518144" y="0"/>
                  </a:lnTo>
                  <a:lnTo>
                    <a:pt x="8535709" y="3563"/>
                  </a:lnTo>
                  <a:lnTo>
                    <a:pt x="8550084" y="13271"/>
                  </a:lnTo>
                  <a:lnTo>
                    <a:pt x="8559792" y="27646"/>
                  </a:lnTo>
                  <a:lnTo>
                    <a:pt x="8563356" y="45212"/>
                  </a:lnTo>
                  <a:lnTo>
                    <a:pt x="8563356" y="407416"/>
                  </a:lnTo>
                  <a:lnTo>
                    <a:pt x="8559792" y="424981"/>
                  </a:lnTo>
                  <a:lnTo>
                    <a:pt x="8550084" y="439356"/>
                  </a:lnTo>
                  <a:lnTo>
                    <a:pt x="8535709" y="449064"/>
                  </a:lnTo>
                  <a:lnTo>
                    <a:pt x="8518144" y="452628"/>
                  </a:lnTo>
                  <a:lnTo>
                    <a:pt x="45212" y="452628"/>
                  </a:lnTo>
                  <a:lnTo>
                    <a:pt x="27646" y="449064"/>
                  </a:lnTo>
                  <a:lnTo>
                    <a:pt x="13271" y="439356"/>
                  </a:lnTo>
                  <a:lnTo>
                    <a:pt x="3563" y="424981"/>
                  </a:lnTo>
                  <a:lnTo>
                    <a:pt x="0" y="407416"/>
                  </a:lnTo>
                  <a:lnTo>
                    <a:pt x="0" y="45212"/>
                  </a:lnTo>
                  <a:close/>
                </a:path>
              </a:pathLst>
            </a:custGeom>
            <a:ln w="12192">
              <a:noFill/>
            </a:ln>
          </p:spPr>
          <p:txBody>
            <a:bodyPr wrap="square" lIns="0" tIns="0" rIns="0" bIns="0" rtlCol="0"/>
            <a:lstStyle/>
            <a:p>
              <a:endParaRPr/>
            </a:p>
          </p:txBody>
        </p:sp>
      </p:grpSp>
      <p:grpSp>
        <p:nvGrpSpPr>
          <p:cNvPr id="6" name="object 6"/>
          <p:cNvGrpSpPr/>
          <p:nvPr/>
        </p:nvGrpSpPr>
        <p:grpSpPr>
          <a:xfrm>
            <a:off x="1514475" y="797469"/>
            <a:ext cx="2687320" cy="370840"/>
            <a:chOff x="3320796" y="768095"/>
            <a:chExt cx="2687320" cy="370840"/>
          </a:xfrm>
        </p:grpSpPr>
        <p:sp>
          <p:nvSpPr>
            <p:cNvPr id="7" name="object 7"/>
            <p:cNvSpPr/>
            <p:nvPr/>
          </p:nvSpPr>
          <p:spPr>
            <a:xfrm>
              <a:off x="3326892" y="774191"/>
              <a:ext cx="2674620" cy="358140"/>
            </a:xfrm>
            <a:custGeom>
              <a:avLst/>
              <a:gdLst/>
              <a:ahLst/>
              <a:cxnLst/>
              <a:rect l="l" t="t" r="r" b="b"/>
              <a:pathLst>
                <a:path w="2674620" h="358140">
                  <a:moveTo>
                    <a:pt x="2638806" y="0"/>
                  </a:moveTo>
                  <a:lnTo>
                    <a:pt x="35813" y="0"/>
                  </a:lnTo>
                  <a:lnTo>
                    <a:pt x="21859" y="2809"/>
                  </a:lnTo>
                  <a:lnTo>
                    <a:pt x="10477" y="10477"/>
                  </a:lnTo>
                  <a:lnTo>
                    <a:pt x="2809" y="21859"/>
                  </a:lnTo>
                  <a:lnTo>
                    <a:pt x="0" y="35813"/>
                  </a:lnTo>
                  <a:lnTo>
                    <a:pt x="0" y="322325"/>
                  </a:lnTo>
                  <a:lnTo>
                    <a:pt x="2809" y="336280"/>
                  </a:lnTo>
                  <a:lnTo>
                    <a:pt x="10477" y="347662"/>
                  </a:lnTo>
                  <a:lnTo>
                    <a:pt x="21859" y="355330"/>
                  </a:lnTo>
                  <a:lnTo>
                    <a:pt x="35813" y="358140"/>
                  </a:lnTo>
                  <a:lnTo>
                    <a:pt x="2638806" y="358140"/>
                  </a:lnTo>
                  <a:lnTo>
                    <a:pt x="2652760" y="355330"/>
                  </a:lnTo>
                  <a:lnTo>
                    <a:pt x="2664142" y="347662"/>
                  </a:lnTo>
                  <a:lnTo>
                    <a:pt x="2671810" y="336280"/>
                  </a:lnTo>
                  <a:lnTo>
                    <a:pt x="2674620" y="322325"/>
                  </a:lnTo>
                  <a:lnTo>
                    <a:pt x="2674620" y="35813"/>
                  </a:lnTo>
                  <a:lnTo>
                    <a:pt x="2671810" y="21859"/>
                  </a:lnTo>
                  <a:lnTo>
                    <a:pt x="2664142" y="10477"/>
                  </a:lnTo>
                  <a:lnTo>
                    <a:pt x="2652760" y="2809"/>
                  </a:lnTo>
                  <a:lnTo>
                    <a:pt x="2638806" y="0"/>
                  </a:lnTo>
                  <a:close/>
                </a:path>
              </a:pathLst>
            </a:custGeom>
            <a:solidFill>
              <a:srgbClr val="FFFFFF"/>
            </a:solidFill>
          </p:spPr>
          <p:txBody>
            <a:bodyPr wrap="square" lIns="0" tIns="0" rIns="0" bIns="0" rtlCol="0"/>
            <a:lstStyle/>
            <a:p>
              <a:pPr algn="ctr"/>
              <a:r>
                <a:rPr lang="uk-UA" dirty="0">
                  <a:latin typeface="Times New Roman" panose="02020603050405020304" pitchFamily="18" charset="0"/>
                  <a:cs typeface="Times New Roman" panose="02020603050405020304" pitchFamily="18" charset="0"/>
                </a:rPr>
                <a:t>Платники</a:t>
              </a:r>
              <a:endParaRPr dirty="0">
                <a:latin typeface="Times New Roman" panose="02020603050405020304" pitchFamily="18" charset="0"/>
                <a:cs typeface="Times New Roman" panose="02020603050405020304" pitchFamily="18" charset="0"/>
              </a:endParaRPr>
            </a:p>
          </p:txBody>
        </p:sp>
        <p:sp>
          <p:nvSpPr>
            <p:cNvPr id="8" name="object 8"/>
            <p:cNvSpPr/>
            <p:nvPr/>
          </p:nvSpPr>
          <p:spPr>
            <a:xfrm>
              <a:off x="3326892" y="774191"/>
              <a:ext cx="2674620" cy="358140"/>
            </a:xfrm>
            <a:custGeom>
              <a:avLst/>
              <a:gdLst/>
              <a:ahLst/>
              <a:cxnLst/>
              <a:rect l="l" t="t" r="r" b="b"/>
              <a:pathLst>
                <a:path w="2674620" h="358140">
                  <a:moveTo>
                    <a:pt x="0" y="35813"/>
                  </a:moveTo>
                  <a:lnTo>
                    <a:pt x="2809" y="21859"/>
                  </a:lnTo>
                  <a:lnTo>
                    <a:pt x="10477" y="10477"/>
                  </a:lnTo>
                  <a:lnTo>
                    <a:pt x="21859" y="2809"/>
                  </a:lnTo>
                  <a:lnTo>
                    <a:pt x="35813" y="0"/>
                  </a:lnTo>
                  <a:lnTo>
                    <a:pt x="2638806" y="0"/>
                  </a:lnTo>
                  <a:lnTo>
                    <a:pt x="2652760" y="2809"/>
                  </a:lnTo>
                  <a:lnTo>
                    <a:pt x="2664142" y="10477"/>
                  </a:lnTo>
                  <a:lnTo>
                    <a:pt x="2671810" y="21859"/>
                  </a:lnTo>
                  <a:lnTo>
                    <a:pt x="2674620" y="35813"/>
                  </a:lnTo>
                  <a:lnTo>
                    <a:pt x="2674620" y="322325"/>
                  </a:lnTo>
                  <a:lnTo>
                    <a:pt x="2671810" y="336280"/>
                  </a:lnTo>
                  <a:lnTo>
                    <a:pt x="2664142" y="347662"/>
                  </a:lnTo>
                  <a:lnTo>
                    <a:pt x="2652760" y="355330"/>
                  </a:lnTo>
                  <a:lnTo>
                    <a:pt x="2638806" y="358140"/>
                  </a:lnTo>
                  <a:lnTo>
                    <a:pt x="35813" y="358140"/>
                  </a:lnTo>
                  <a:lnTo>
                    <a:pt x="21859" y="355330"/>
                  </a:lnTo>
                  <a:lnTo>
                    <a:pt x="10477" y="347662"/>
                  </a:lnTo>
                  <a:lnTo>
                    <a:pt x="2809" y="336280"/>
                  </a:lnTo>
                  <a:lnTo>
                    <a:pt x="0" y="322325"/>
                  </a:lnTo>
                  <a:lnTo>
                    <a:pt x="0" y="35813"/>
                  </a:lnTo>
                  <a:close/>
                </a:path>
              </a:pathLst>
            </a:custGeom>
            <a:ln w="12192">
              <a:solidFill>
                <a:srgbClr val="005D9B"/>
              </a:solidFill>
            </a:ln>
          </p:spPr>
          <p:txBody>
            <a:bodyPr wrap="square" lIns="0" tIns="0" rIns="0" bIns="0" rtlCol="0"/>
            <a:lstStyle/>
            <a:p>
              <a:endParaRPr/>
            </a:p>
          </p:txBody>
        </p:sp>
      </p:grpSp>
      <p:grpSp>
        <p:nvGrpSpPr>
          <p:cNvPr id="10" name="object 10"/>
          <p:cNvGrpSpPr/>
          <p:nvPr/>
        </p:nvGrpSpPr>
        <p:grpSpPr>
          <a:xfrm>
            <a:off x="609600" y="1670685"/>
            <a:ext cx="3467798" cy="1748408"/>
            <a:chOff x="3297935" y="1395983"/>
            <a:chExt cx="2710180" cy="1066800"/>
          </a:xfrm>
        </p:grpSpPr>
        <p:sp>
          <p:nvSpPr>
            <p:cNvPr id="11" name="object 11"/>
            <p:cNvSpPr/>
            <p:nvPr/>
          </p:nvSpPr>
          <p:spPr>
            <a:xfrm>
              <a:off x="3304031" y="1402079"/>
              <a:ext cx="2697480" cy="1054735"/>
            </a:xfrm>
            <a:custGeom>
              <a:avLst/>
              <a:gdLst/>
              <a:ahLst/>
              <a:cxnLst/>
              <a:rect l="l" t="t" r="r" b="b"/>
              <a:pathLst>
                <a:path w="2697479" h="1054735">
                  <a:moveTo>
                    <a:pt x="2592069" y="0"/>
                  </a:moveTo>
                  <a:lnTo>
                    <a:pt x="105409" y="0"/>
                  </a:lnTo>
                  <a:lnTo>
                    <a:pt x="64400" y="8290"/>
                  </a:lnTo>
                  <a:lnTo>
                    <a:pt x="30892" y="30892"/>
                  </a:lnTo>
                  <a:lnTo>
                    <a:pt x="8290" y="64400"/>
                  </a:lnTo>
                  <a:lnTo>
                    <a:pt x="0" y="105410"/>
                  </a:lnTo>
                  <a:lnTo>
                    <a:pt x="0" y="949198"/>
                  </a:lnTo>
                  <a:lnTo>
                    <a:pt x="8290" y="990207"/>
                  </a:lnTo>
                  <a:lnTo>
                    <a:pt x="30892" y="1023715"/>
                  </a:lnTo>
                  <a:lnTo>
                    <a:pt x="64400" y="1046317"/>
                  </a:lnTo>
                  <a:lnTo>
                    <a:pt x="105409" y="1054608"/>
                  </a:lnTo>
                  <a:lnTo>
                    <a:pt x="2592069" y="1054608"/>
                  </a:lnTo>
                  <a:lnTo>
                    <a:pt x="2633079" y="1046317"/>
                  </a:lnTo>
                  <a:lnTo>
                    <a:pt x="2666587" y="1023715"/>
                  </a:lnTo>
                  <a:lnTo>
                    <a:pt x="2689189" y="990207"/>
                  </a:lnTo>
                  <a:lnTo>
                    <a:pt x="2697479" y="949198"/>
                  </a:lnTo>
                  <a:lnTo>
                    <a:pt x="2697479" y="105410"/>
                  </a:lnTo>
                  <a:lnTo>
                    <a:pt x="2689189" y="64400"/>
                  </a:lnTo>
                  <a:lnTo>
                    <a:pt x="2666587" y="30892"/>
                  </a:lnTo>
                  <a:lnTo>
                    <a:pt x="2633079" y="8290"/>
                  </a:lnTo>
                  <a:lnTo>
                    <a:pt x="2592069" y="0"/>
                  </a:lnTo>
                  <a:close/>
                </a:path>
              </a:pathLst>
            </a:custGeom>
            <a:solidFill>
              <a:srgbClr val="FFFFFF"/>
            </a:solidFill>
          </p:spPr>
          <p:txBody>
            <a:bodyPr wrap="square" lIns="0" tIns="0" rIns="0" bIns="0" rtlCol="0"/>
            <a:lstStyle/>
            <a:p>
              <a:endParaRPr dirty="0"/>
            </a:p>
          </p:txBody>
        </p:sp>
        <p:sp>
          <p:nvSpPr>
            <p:cNvPr id="12" name="object 12"/>
            <p:cNvSpPr/>
            <p:nvPr/>
          </p:nvSpPr>
          <p:spPr>
            <a:xfrm>
              <a:off x="3304031" y="1402079"/>
              <a:ext cx="2697480" cy="1054735"/>
            </a:xfrm>
            <a:custGeom>
              <a:avLst/>
              <a:gdLst/>
              <a:ahLst/>
              <a:cxnLst/>
              <a:rect l="l" t="t" r="r" b="b"/>
              <a:pathLst>
                <a:path w="2697479" h="1054735">
                  <a:moveTo>
                    <a:pt x="0" y="105410"/>
                  </a:moveTo>
                  <a:lnTo>
                    <a:pt x="8290" y="64400"/>
                  </a:lnTo>
                  <a:lnTo>
                    <a:pt x="30892" y="30892"/>
                  </a:lnTo>
                  <a:lnTo>
                    <a:pt x="64400" y="8290"/>
                  </a:lnTo>
                  <a:lnTo>
                    <a:pt x="105409" y="0"/>
                  </a:lnTo>
                  <a:lnTo>
                    <a:pt x="2592069" y="0"/>
                  </a:lnTo>
                  <a:lnTo>
                    <a:pt x="2633079" y="8290"/>
                  </a:lnTo>
                  <a:lnTo>
                    <a:pt x="2666587" y="30892"/>
                  </a:lnTo>
                  <a:lnTo>
                    <a:pt x="2689189" y="64400"/>
                  </a:lnTo>
                  <a:lnTo>
                    <a:pt x="2697479" y="105410"/>
                  </a:lnTo>
                  <a:lnTo>
                    <a:pt x="2697479" y="949198"/>
                  </a:lnTo>
                  <a:lnTo>
                    <a:pt x="2689189" y="990207"/>
                  </a:lnTo>
                  <a:lnTo>
                    <a:pt x="2666587" y="1023715"/>
                  </a:lnTo>
                  <a:lnTo>
                    <a:pt x="2633079" y="1046317"/>
                  </a:lnTo>
                  <a:lnTo>
                    <a:pt x="2592069" y="1054608"/>
                  </a:lnTo>
                  <a:lnTo>
                    <a:pt x="105409" y="1054608"/>
                  </a:lnTo>
                  <a:lnTo>
                    <a:pt x="64400" y="1046317"/>
                  </a:lnTo>
                  <a:lnTo>
                    <a:pt x="30892" y="1023715"/>
                  </a:lnTo>
                  <a:lnTo>
                    <a:pt x="8290" y="990207"/>
                  </a:lnTo>
                  <a:lnTo>
                    <a:pt x="0" y="949198"/>
                  </a:lnTo>
                  <a:lnTo>
                    <a:pt x="0" y="105410"/>
                  </a:lnTo>
                  <a:close/>
                </a:path>
              </a:pathLst>
            </a:custGeom>
            <a:ln w="12192">
              <a:solidFill>
                <a:srgbClr val="005D9B"/>
              </a:solidFill>
            </a:ln>
          </p:spPr>
          <p:txBody>
            <a:bodyPr wrap="square" lIns="0" tIns="0" rIns="0" bIns="0" rtlCol="0"/>
            <a:lstStyle/>
            <a:p>
              <a:endParaRPr/>
            </a:p>
          </p:txBody>
        </p:sp>
      </p:grpSp>
      <p:grpSp>
        <p:nvGrpSpPr>
          <p:cNvPr id="14" name="object 14"/>
          <p:cNvGrpSpPr/>
          <p:nvPr/>
        </p:nvGrpSpPr>
        <p:grpSpPr>
          <a:xfrm>
            <a:off x="4559298" y="772576"/>
            <a:ext cx="2539366" cy="395774"/>
            <a:chOff x="6240779" y="751797"/>
            <a:chExt cx="2539366" cy="395774"/>
          </a:xfrm>
        </p:grpSpPr>
        <p:sp>
          <p:nvSpPr>
            <p:cNvPr id="15" name="object 15"/>
            <p:cNvSpPr/>
            <p:nvPr/>
          </p:nvSpPr>
          <p:spPr>
            <a:xfrm>
              <a:off x="6240779" y="751797"/>
              <a:ext cx="2539365" cy="388620"/>
            </a:xfrm>
            <a:custGeom>
              <a:avLst/>
              <a:gdLst/>
              <a:ahLst/>
              <a:cxnLst/>
              <a:rect l="l" t="t" r="r" b="b"/>
              <a:pathLst>
                <a:path w="2539365" h="388619">
                  <a:moveTo>
                    <a:pt x="2500122" y="0"/>
                  </a:moveTo>
                  <a:lnTo>
                    <a:pt x="38862" y="0"/>
                  </a:lnTo>
                  <a:lnTo>
                    <a:pt x="23735" y="3053"/>
                  </a:lnTo>
                  <a:lnTo>
                    <a:pt x="11382" y="11382"/>
                  </a:lnTo>
                  <a:lnTo>
                    <a:pt x="3053" y="23735"/>
                  </a:lnTo>
                  <a:lnTo>
                    <a:pt x="0" y="38862"/>
                  </a:lnTo>
                  <a:lnTo>
                    <a:pt x="0" y="349758"/>
                  </a:lnTo>
                  <a:lnTo>
                    <a:pt x="3053" y="364884"/>
                  </a:lnTo>
                  <a:lnTo>
                    <a:pt x="11382" y="377237"/>
                  </a:lnTo>
                  <a:lnTo>
                    <a:pt x="23735" y="385566"/>
                  </a:lnTo>
                  <a:lnTo>
                    <a:pt x="38862" y="388620"/>
                  </a:lnTo>
                  <a:lnTo>
                    <a:pt x="2500122" y="388620"/>
                  </a:lnTo>
                  <a:lnTo>
                    <a:pt x="2515248" y="385566"/>
                  </a:lnTo>
                  <a:lnTo>
                    <a:pt x="2527601" y="377237"/>
                  </a:lnTo>
                  <a:lnTo>
                    <a:pt x="2535930" y="364884"/>
                  </a:lnTo>
                  <a:lnTo>
                    <a:pt x="2538984" y="349758"/>
                  </a:lnTo>
                  <a:lnTo>
                    <a:pt x="2538984" y="38862"/>
                  </a:lnTo>
                  <a:lnTo>
                    <a:pt x="2535930" y="23735"/>
                  </a:lnTo>
                  <a:lnTo>
                    <a:pt x="2527601" y="11382"/>
                  </a:lnTo>
                  <a:lnTo>
                    <a:pt x="2515248" y="3053"/>
                  </a:lnTo>
                  <a:lnTo>
                    <a:pt x="2500122" y="0"/>
                  </a:lnTo>
                  <a:close/>
                </a:path>
              </a:pathLst>
            </a:custGeom>
            <a:solidFill>
              <a:srgbClr val="FFFFFF"/>
            </a:solidFill>
          </p:spPr>
          <p:txBody>
            <a:bodyPr wrap="square" lIns="0" tIns="0" rIns="0" bIns="0" rtlCol="0"/>
            <a:lstStyle/>
            <a:p>
              <a:r>
                <a:rPr lang="uk-UA" dirty="0">
                  <a:latin typeface="Times New Roman" panose="02020603050405020304" pitchFamily="18" charset="0"/>
                  <a:cs typeface="Times New Roman" panose="02020603050405020304" pitchFamily="18" charset="0"/>
                </a:rPr>
                <a:t>    Об’єкт оподаткування</a:t>
              </a:r>
              <a:endParaRPr dirty="0">
                <a:latin typeface="Times New Roman" panose="02020603050405020304" pitchFamily="18" charset="0"/>
                <a:cs typeface="Times New Roman" panose="02020603050405020304" pitchFamily="18" charset="0"/>
              </a:endParaRPr>
            </a:p>
          </p:txBody>
        </p:sp>
        <p:sp>
          <p:nvSpPr>
            <p:cNvPr id="16" name="object 16"/>
            <p:cNvSpPr/>
            <p:nvPr/>
          </p:nvSpPr>
          <p:spPr>
            <a:xfrm>
              <a:off x="6240780" y="758951"/>
              <a:ext cx="2539365" cy="388620"/>
            </a:xfrm>
            <a:custGeom>
              <a:avLst/>
              <a:gdLst/>
              <a:ahLst/>
              <a:cxnLst/>
              <a:rect l="l" t="t" r="r" b="b"/>
              <a:pathLst>
                <a:path w="2539365" h="388619">
                  <a:moveTo>
                    <a:pt x="0" y="38862"/>
                  </a:moveTo>
                  <a:lnTo>
                    <a:pt x="3053" y="23735"/>
                  </a:lnTo>
                  <a:lnTo>
                    <a:pt x="11382" y="11382"/>
                  </a:lnTo>
                  <a:lnTo>
                    <a:pt x="23735" y="3053"/>
                  </a:lnTo>
                  <a:lnTo>
                    <a:pt x="38862" y="0"/>
                  </a:lnTo>
                  <a:lnTo>
                    <a:pt x="2500122" y="0"/>
                  </a:lnTo>
                  <a:lnTo>
                    <a:pt x="2515248" y="3053"/>
                  </a:lnTo>
                  <a:lnTo>
                    <a:pt x="2527601" y="11382"/>
                  </a:lnTo>
                  <a:lnTo>
                    <a:pt x="2535930" y="23735"/>
                  </a:lnTo>
                  <a:lnTo>
                    <a:pt x="2538984" y="38862"/>
                  </a:lnTo>
                  <a:lnTo>
                    <a:pt x="2538984" y="349758"/>
                  </a:lnTo>
                  <a:lnTo>
                    <a:pt x="2535930" y="364884"/>
                  </a:lnTo>
                  <a:lnTo>
                    <a:pt x="2527601" y="377237"/>
                  </a:lnTo>
                  <a:lnTo>
                    <a:pt x="2515248" y="385566"/>
                  </a:lnTo>
                  <a:lnTo>
                    <a:pt x="2500122" y="388620"/>
                  </a:lnTo>
                  <a:lnTo>
                    <a:pt x="38862" y="388620"/>
                  </a:lnTo>
                  <a:lnTo>
                    <a:pt x="23735" y="385566"/>
                  </a:lnTo>
                  <a:lnTo>
                    <a:pt x="11382" y="377237"/>
                  </a:lnTo>
                  <a:lnTo>
                    <a:pt x="3053" y="364884"/>
                  </a:lnTo>
                  <a:lnTo>
                    <a:pt x="0" y="349758"/>
                  </a:lnTo>
                  <a:lnTo>
                    <a:pt x="0" y="38862"/>
                  </a:lnTo>
                  <a:close/>
                </a:path>
              </a:pathLst>
            </a:custGeom>
            <a:ln w="12192">
              <a:solidFill>
                <a:srgbClr val="005D9B"/>
              </a:solidFill>
            </a:ln>
          </p:spPr>
          <p:txBody>
            <a:bodyPr wrap="square" lIns="0" tIns="0" rIns="0" bIns="0" rtlCol="0"/>
            <a:lstStyle/>
            <a:p>
              <a:endParaRPr/>
            </a:p>
          </p:txBody>
        </p:sp>
      </p:grpSp>
      <p:grpSp>
        <p:nvGrpSpPr>
          <p:cNvPr id="18" name="object 18"/>
          <p:cNvGrpSpPr/>
          <p:nvPr/>
        </p:nvGrpSpPr>
        <p:grpSpPr>
          <a:xfrm>
            <a:off x="4572768" y="1464246"/>
            <a:ext cx="2711450" cy="1391920"/>
            <a:chOff x="6153911" y="1456944"/>
            <a:chExt cx="2711450" cy="1391920"/>
          </a:xfrm>
        </p:grpSpPr>
        <p:sp>
          <p:nvSpPr>
            <p:cNvPr id="19" name="object 19"/>
            <p:cNvSpPr/>
            <p:nvPr/>
          </p:nvSpPr>
          <p:spPr>
            <a:xfrm>
              <a:off x="6160007" y="1463040"/>
              <a:ext cx="2699385" cy="1379220"/>
            </a:xfrm>
            <a:custGeom>
              <a:avLst/>
              <a:gdLst/>
              <a:ahLst/>
              <a:cxnLst/>
              <a:rect l="l" t="t" r="r" b="b"/>
              <a:pathLst>
                <a:path w="2699384" h="1379220">
                  <a:moveTo>
                    <a:pt x="2561082" y="0"/>
                  </a:moveTo>
                  <a:lnTo>
                    <a:pt x="137921" y="0"/>
                  </a:lnTo>
                  <a:lnTo>
                    <a:pt x="94317" y="7028"/>
                  </a:lnTo>
                  <a:lnTo>
                    <a:pt x="56455" y="26602"/>
                  </a:lnTo>
                  <a:lnTo>
                    <a:pt x="26602" y="56455"/>
                  </a:lnTo>
                  <a:lnTo>
                    <a:pt x="7028" y="94317"/>
                  </a:lnTo>
                  <a:lnTo>
                    <a:pt x="0" y="137922"/>
                  </a:lnTo>
                  <a:lnTo>
                    <a:pt x="0" y="1241298"/>
                  </a:lnTo>
                  <a:lnTo>
                    <a:pt x="7028" y="1284902"/>
                  </a:lnTo>
                  <a:lnTo>
                    <a:pt x="26602" y="1322764"/>
                  </a:lnTo>
                  <a:lnTo>
                    <a:pt x="56455" y="1352617"/>
                  </a:lnTo>
                  <a:lnTo>
                    <a:pt x="94317" y="1372191"/>
                  </a:lnTo>
                  <a:lnTo>
                    <a:pt x="137921" y="1379220"/>
                  </a:lnTo>
                  <a:lnTo>
                    <a:pt x="2561082" y="1379220"/>
                  </a:lnTo>
                  <a:lnTo>
                    <a:pt x="2604686" y="1372191"/>
                  </a:lnTo>
                  <a:lnTo>
                    <a:pt x="2642548" y="1352617"/>
                  </a:lnTo>
                  <a:lnTo>
                    <a:pt x="2672401" y="1322764"/>
                  </a:lnTo>
                  <a:lnTo>
                    <a:pt x="2691975" y="1284902"/>
                  </a:lnTo>
                  <a:lnTo>
                    <a:pt x="2699003" y="1241298"/>
                  </a:lnTo>
                  <a:lnTo>
                    <a:pt x="2699003" y="137922"/>
                  </a:lnTo>
                  <a:lnTo>
                    <a:pt x="2691975" y="94317"/>
                  </a:lnTo>
                  <a:lnTo>
                    <a:pt x="2672401" y="56455"/>
                  </a:lnTo>
                  <a:lnTo>
                    <a:pt x="2642548" y="26602"/>
                  </a:lnTo>
                  <a:lnTo>
                    <a:pt x="2604686" y="7028"/>
                  </a:lnTo>
                  <a:lnTo>
                    <a:pt x="2561082" y="0"/>
                  </a:lnTo>
                  <a:close/>
                </a:path>
              </a:pathLst>
            </a:custGeom>
            <a:solidFill>
              <a:srgbClr val="FFFFFF"/>
            </a:solidFill>
          </p:spPr>
          <p:txBody>
            <a:bodyPr wrap="square" lIns="0" tIns="0" rIns="0" bIns="0" rtlCol="0"/>
            <a:lstStyle/>
            <a:p>
              <a:endParaRPr dirty="0"/>
            </a:p>
          </p:txBody>
        </p:sp>
        <p:sp>
          <p:nvSpPr>
            <p:cNvPr id="20" name="object 20"/>
            <p:cNvSpPr/>
            <p:nvPr/>
          </p:nvSpPr>
          <p:spPr>
            <a:xfrm>
              <a:off x="6160007" y="1463040"/>
              <a:ext cx="2699385" cy="1379220"/>
            </a:xfrm>
            <a:custGeom>
              <a:avLst/>
              <a:gdLst/>
              <a:ahLst/>
              <a:cxnLst/>
              <a:rect l="l" t="t" r="r" b="b"/>
              <a:pathLst>
                <a:path w="2699384" h="1379220">
                  <a:moveTo>
                    <a:pt x="0" y="137922"/>
                  </a:moveTo>
                  <a:lnTo>
                    <a:pt x="7028" y="94317"/>
                  </a:lnTo>
                  <a:lnTo>
                    <a:pt x="26602" y="56455"/>
                  </a:lnTo>
                  <a:lnTo>
                    <a:pt x="56455" y="26602"/>
                  </a:lnTo>
                  <a:lnTo>
                    <a:pt x="94317" y="7028"/>
                  </a:lnTo>
                  <a:lnTo>
                    <a:pt x="137921" y="0"/>
                  </a:lnTo>
                  <a:lnTo>
                    <a:pt x="2561082" y="0"/>
                  </a:lnTo>
                  <a:lnTo>
                    <a:pt x="2604686" y="7028"/>
                  </a:lnTo>
                  <a:lnTo>
                    <a:pt x="2642548" y="26602"/>
                  </a:lnTo>
                  <a:lnTo>
                    <a:pt x="2672401" y="56455"/>
                  </a:lnTo>
                  <a:lnTo>
                    <a:pt x="2691975" y="94317"/>
                  </a:lnTo>
                  <a:lnTo>
                    <a:pt x="2699003" y="137922"/>
                  </a:lnTo>
                  <a:lnTo>
                    <a:pt x="2699003" y="1241298"/>
                  </a:lnTo>
                  <a:lnTo>
                    <a:pt x="2691975" y="1284902"/>
                  </a:lnTo>
                  <a:lnTo>
                    <a:pt x="2672401" y="1322764"/>
                  </a:lnTo>
                  <a:lnTo>
                    <a:pt x="2642548" y="1352617"/>
                  </a:lnTo>
                  <a:lnTo>
                    <a:pt x="2604686" y="1372191"/>
                  </a:lnTo>
                  <a:lnTo>
                    <a:pt x="2561082" y="1379220"/>
                  </a:lnTo>
                  <a:lnTo>
                    <a:pt x="137921" y="1379220"/>
                  </a:lnTo>
                  <a:lnTo>
                    <a:pt x="94317" y="1372191"/>
                  </a:lnTo>
                  <a:lnTo>
                    <a:pt x="56455" y="1352617"/>
                  </a:lnTo>
                  <a:lnTo>
                    <a:pt x="26602" y="1322764"/>
                  </a:lnTo>
                  <a:lnTo>
                    <a:pt x="7028" y="1284902"/>
                  </a:lnTo>
                  <a:lnTo>
                    <a:pt x="0" y="1241298"/>
                  </a:lnTo>
                  <a:lnTo>
                    <a:pt x="0" y="137922"/>
                  </a:lnTo>
                  <a:close/>
                </a:path>
              </a:pathLst>
            </a:custGeom>
            <a:ln w="12191">
              <a:solidFill>
                <a:srgbClr val="005D9B"/>
              </a:solidFill>
            </a:ln>
          </p:spPr>
          <p:txBody>
            <a:bodyPr wrap="square" lIns="0" tIns="0" rIns="0" bIns="0" rtlCol="0"/>
            <a:lstStyle/>
            <a:p>
              <a:endParaRPr/>
            </a:p>
          </p:txBody>
        </p:sp>
      </p:grpSp>
      <p:grpSp>
        <p:nvGrpSpPr>
          <p:cNvPr id="22" name="object 22"/>
          <p:cNvGrpSpPr/>
          <p:nvPr/>
        </p:nvGrpSpPr>
        <p:grpSpPr>
          <a:xfrm>
            <a:off x="7897114" y="810210"/>
            <a:ext cx="2707005" cy="358140"/>
            <a:chOff x="9148571" y="754380"/>
            <a:chExt cx="2707005" cy="358140"/>
          </a:xfrm>
        </p:grpSpPr>
        <p:sp>
          <p:nvSpPr>
            <p:cNvPr id="23" name="object 23"/>
            <p:cNvSpPr/>
            <p:nvPr/>
          </p:nvSpPr>
          <p:spPr>
            <a:xfrm>
              <a:off x="9154667" y="760476"/>
              <a:ext cx="2694940" cy="346075"/>
            </a:xfrm>
            <a:custGeom>
              <a:avLst/>
              <a:gdLst/>
              <a:ahLst/>
              <a:cxnLst/>
              <a:rect l="l" t="t" r="r" b="b"/>
              <a:pathLst>
                <a:path w="2694940" h="346075">
                  <a:moveTo>
                    <a:pt x="2659887" y="0"/>
                  </a:moveTo>
                  <a:lnTo>
                    <a:pt x="34543" y="0"/>
                  </a:lnTo>
                  <a:lnTo>
                    <a:pt x="21109" y="2718"/>
                  </a:lnTo>
                  <a:lnTo>
                    <a:pt x="10128" y="10128"/>
                  </a:lnTo>
                  <a:lnTo>
                    <a:pt x="2718" y="21109"/>
                  </a:lnTo>
                  <a:lnTo>
                    <a:pt x="0" y="34544"/>
                  </a:lnTo>
                  <a:lnTo>
                    <a:pt x="0" y="311403"/>
                  </a:lnTo>
                  <a:lnTo>
                    <a:pt x="2718" y="324838"/>
                  </a:lnTo>
                  <a:lnTo>
                    <a:pt x="10128" y="335819"/>
                  </a:lnTo>
                  <a:lnTo>
                    <a:pt x="21109" y="343229"/>
                  </a:lnTo>
                  <a:lnTo>
                    <a:pt x="34543" y="345948"/>
                  </a:lnTo>
                  <a:lnTo>
                    <a:pt x="2659887" y="345948"/>
                  </a:lnTo>
                  <a:lnTo>
                    <a:pt x="2673322" y="343229"/>
                  </a:lnTo>
                  <a:lnTo>
                    <a:pt x="2684303" y="335819"/>
                  </a:lnTo>
                  <a:lnTo>
                    <a:pt x="2691713" y="324838"/>
                  </a:lnTo>
                  <a:lnTo>
                    <a:pt x="2694431" y="311403"/>
                  </a:lnTo>
                  <a:lnTo>
                    <a:pt x="2694431" y="34544"/>
                  </a:lnTo>
                  <a:lnTo>
                    <a:pt x="2691713" y="21109"/>
                  </a:lnTo>
                  <a:lnTo>
                    <a:pt x="2684303" y="10128"/>
                  </a:lnTo>
                  <a:lnTo>
                    <a:pt x="2673322" y="2718"/>
                  </a:lnTo>
                  <a:lnTo>
                    <a:pt x="2659887" y="0"/>
                  </a:lnTo>
                  <a:close/>
                </a:path>
              </a:pathLst>
            </a:custGeom>
            <a:solidFill>
              <a:srgbClr val="FFFFFF"/>
            </a:solidFill>
          </p:spPr>
          <p:txBody>
            <a:bodyPr wrap="square" lIns="0" tIns="0" rIns="0" bIns="0" rtlCol="0"/>
            <a:lstStyle/>
            <a:p>
              <a:pPr algn="ctr"/>
              <a:r>
                <a:rPr lang="uk-UA" dirty="0">
                  <a:latin typeface="Times New Roman" panose="02020603050405020304" pitchFamily="18" charset="0"/>
                  <a:cs typeface="Times New Roman" panose="02020603050405020304" pitchFamily="18" charset="0"/>
                </a:rPr>
                <a:t>Ставка</a:t>
              </a:r>
              <a:endParaRPr dirty="0">
                <a:latin typeface="Times New Roman" panose="02020603050405020304" pitchFamily="18" charset="0"/>
                <a:cs typeface="Times New Roman" panose="02020603050405020304" pitchFamily="18" charset="0"/>
              </a:endParaRPr>
            </a:p>
          </p:txBody>
        </p:sp>
        <p:sp>
          <p:nvSpPr>
            <p:cNvPr id="24" name="object 24"/>
            <p:cNvSpPr/>
            <p:nvPr/>
          </p:nvSpPr>
          <p:spPr>
            <a:xfrm>
              <a:off x="9154667" y="760476"/>
              <a:ext cx="2694940" cy="346075"/>
            </a:xfrm>
            <a:custGeom>
              <a:avLst/>
              <a:gdLst/>
              <a:ahLst/>
              <a:cxnLst/>
              <a:rect l="l" t="t" r="r" b="b"/>
              <a:pathLst>
                <a:path w="2694940" h="346075">
                  <a:moveTo>
                    <a:pt x="0" y="34544"/>
                  </a:moveTo>
                  <a:lnTo>
                    <a:pt x="2718" y="21109"/>
                  </a:lnTo>
                  <a:lnTo>
                    <a:pt x="10128" y="10128"/>
                  </a:lnTo>
                  <a:lnTo>
                    <a:pt x="21109" y="2718"/>
                  </a:lnTo>
                  <a:lnTo>
                    <a:pt x="34543" y="0"/>
                  </a:lnTo>
                  <a:lnTo>
                    <a:pt x="2659887" y="0"/>
                  </a:lnTo>
                  <a:lnTo>
                    <a:pt x="2673322" y="2718"/>
                  </a:lnTo>
                  <a:lnTo>
                    <a:pt x="2684303" y="10128"/>
                  </a:lnTo>
                  <a:lnTo>
                    <a:pt x="2691713" y="21109"/>
                  </a:lnTo>
                  <a:lnTo>
                    <a:pt x="2694431" y="34544"/>
                  </a:lnTo>
                  <a:lnTo>
                    <a:pt x="2694431" y="311403"/>
                  </a:lnTo>
                  <a:lnTo>
                    <a:pt x="2691713" y="324838"/>
                  </a:lnTo>
                  <a:lnTo>
                    <a:pt x="2684303" y="335819"/>
                  </a:lnTo>
                  <a:lnTo>
                    <a:pt x="2673322" y="343229"/>
                  </a:lnTo>
                  <a:lnTo>
                    <a:pt x="2659887" y="345948"/>
                  </a:lnTo>
                  <a:lnTo>
                    <a:pt x="34543" y="345948"/>
                  </a:lnTo>
                  <a:lnTo>
                    <a:pt x="21109" y="343229"/>
                  </a:lnTo>
                  <a:lnTo>
                    <a:pt x="10128" y="335819"/>
                  </a:lnTo>
                  <a:lnTo>
                    <a:pt x="2718" y="324838"/>
                  </a:lnTo>
                  <a:lnTo>
                    <a:pt x="0" y="311403"/>
                  </a:lnTo>
                  <a:lnTo>
                    <a:pt x="0" y="34544"/>
                  </a:lnTo>
                  <a:close/>
                </a:path>
              </a:pathLst>
            </a:custGeom>
            <a:ln w="12192">
              <a:solidFill>
                <a:srgbClr val="005D9B"/>
              </a:solidFill>
            </a:ln>
          </p:spPr>
          <p:txBody>
            <a:bodyPr wrap="square" lIns="0" tIns="0" rIns="0" bIns="0" rtlCol="0"/>
            <a:lstStyle/>
            <a:p>
              <a:endParaRPr/>
            </a:p>
          </p:txBody>
        </p:sp>
      </p:grpSp>
      <p:sp>
        <p:nvSpPr>
          <p:cNvPr id="27" name="object 27"/>
          <p:cNvSpPr/>
          <p:nvPr/>
        </p:nvSpPr>
        <p:spPr>
          <a:xfrm>
            <a:off x="7788165" y="1626616"/>
            <a:ext cx="4127123" cy="1470107"/>
          </a:xfrm>
          <a:custGeom>
            <a:avLst/>
            <a:gdLst/>
            <a:ahLst/>
            <a:cxnLst/>
            <a:rect l="l" t="t" r="r" b="b"/>
            <a:pathLst>
              <a:path w="2697479" h="614680">
                <a:moveTo>
                  <a:pt x="2636012" y="0"/>
                </a:moveTo>
                <a:lnTo>
                  <a:pt x="61468" y="0"/>
                </a:lnTo>
                <a:lnTo>
                  <a:pt x="37558" y="4835"/>
                </a:lnTo>
                <a:lnTo>
                  <a:pt x="18018" y="18018"/>
                </a:lnTo>
                <a:lnTo>
                  <a:pt x="4835" y="37558"/>
                </a:lnTo>
                <a:lnTo>
                  <a:pt x="0" y="61467"/>
                </a:lnTo>
                <a:lnTo>
                  <a:pt x="0" y="552703"/>
                </a:lnTo>
                <a:lnTo>
                  <a:pt x="4835" y="576613"/>
                </a:lnTo>
                <a:lnTo>
                  <a:pt x="18018" y="596153"/>
                </a:lnTo>
                <a:lnTo>
                  <a:pt x="37558" y="609336"/>
                </a:lnTo>
                <a:lnTo>
                  <a:pt x="61468" y="614171"/>
                </a:lnTo>
                <a:lnTo>
                  <a:pt x="2636012" y="614171"/>
                </a:lnTo>
                <a:lnTo>
                  <a:pt x="2659921" y="609336"/>
                </a:lnTo>
                <a:lnTo>
                  <a:pt x="2679461" y="596153"/>
                </a:lnTo>
                <a:lnTo>
                  <a:pt x="2692644" y="576613"/>
                </a:lnTo>
                <a:lnTo>
                  <a:pt x="2697479" y="552703"/>
                </a:lnTo>
                <a:lnTo>
                  <a:pt x="2697479" y="61467"/>
                </a:lnTo>
                <a:lnTo>
                  <a:pt x="2692644" y="37558"/>
                </a:lnTo>
                <a:lnTo>
                  <a:pt x="2679461" y="18018"/>
                </a:lnTo>
                <a:lnTo>
                  <a:pt x="2659921" y="4835"/>
                </a:lnTo>
                <a:lnTo>
                  <a:pt x="2636012" y="0"/>
                </a:lnTo>
                <a:close/>
              </a:path>
            </a:pathLst>
          </a:custGeom>
          <a:solidFill>
            <a:srgbClr val="FFFFFF"/>
          </a:solidFill>
        </p:spPr>
        <p:txBody>
          <a:bodyPr wrap="square" lIns="0" tIns="0" rIns="0" bIns="0" rtlCol="0"/>
          <a:lstStyle/>
          <a:p>
            <a:r>
              <a:rPr lang="ru-RU" sz="1500" dirty="0">
                <a:latin typeface="Times New Roman" panose="02020603050405020304" pitchFamily="18" charset="0"/>
                <a:cs typeface="Times New Roman" panose="02020603050405020304" pitchFamily="18" charset="0"/>
              </a:rPr>
              <a:t>у </a:t>
            </a:r>
            <a:r>
              <a:rPr lang="ru-RU" sz="1500" dirty="0" err="1">
                <a:latin typeface="Times New Roman" panose="02020603050405020304" pitchFamily="18" charset="0"/>
                <a:cs typeface="Times New Roman" panose="02020603050405020304" pitchFamily="18" charset="0"/>
              </a:rPr>
              <a:t>розмірі</a:t>
            </a:r>
            <a:r>
              <a:rPr lang="ru-RU" sz="1500" dirty="0">
                <a:latin typeface="Times New Roman" panose="02020603050405020304" pitchFamily="18" charset="0"/>
                <a:cs typeface="Times New Roman" panose="02020603050405020304" pitchFamily="18" charset="0"/>
              </a:rPr>
              <a:t> до 0,5 </a:t>
            </a:r>
            <a:r>
              <a:rPr lang="ru-RU" sz="1500" dirty="0" err="1">
                <a:latin typeface="Times New Roman" panose="02020603050405020304" pitchFamily="18" charset="0"/>
                <a:cs typeface="Times New Roman" panose="02020603050405020304" pitchFamily="18" charset="0"/>
              </a:rPr>
              <a:t>відсотка</a:t>
            </a:r>
            <a:r>
              <a:rPr lang="ru-RU" sz="1500" dirty="0">
                <a:latin typeface="Times New Roman" panose="02020603050405020304" pitchFamily="18" charset="0"/>
                <a:cs typeface="Times New Roman" panose="02020603050405020304" pitchFamily="18" charset="0"/>
              </a:rPr>
              <a:t> - для </a:t>
            </a:r>
            <a:r>
              <a:rPr lang="ru-RU" sz="1500" dirty="0" err="1">
                <a:latin typeface="Times New Roman" panose="02020603050405020304" pitchFamily="18" charset="0"/>
                <a:cs typeface="Times New Roman" panose="02020603050405020304" pitchFamily="18" charset="0"/>
              </a:rPr>
              <a:t>внутрішнього</a:t>
            </a:r>
            <a:r>
              <a:rPr lang="ru-RU" sz="1500" dirty="0">
                <a:latin typeface="Times New Roman" panose="02020603050405020304" pitchFamily="18" charset="0"/>
                <a:cs typeface="Times New Roman" panose="02020603050405020304" pitchFamily="18" charset="0"/>
              </a:rPr>
              <a:t> туризму та до 5 </a:t>
            </a:r>
            <a:r>
              <a:rPr lang="ru-RU" sz="1500" dirty="0" err="1">
                <a:latin typeface="Times New Roman" panose="02020603050405020304" pitchFamily="18" charset="0"/>
                <a:cs typeface="Times New Roman" panose="02020603050405020304" pitchFamily="18" charset="0"/>
              </a:rPr>
              <a:t>відсотків</a:t>
            </a:r>
            <a:r>
              <a:rPr lang="ru-RU" sz="1500" dirty="0">
                <a:latin typeface="Times New Roman" panose="02020603050405020304" pitchFamily="18" charset="0"/>
                <a:cs typeface="Times New Roman" panose="02020603050405020304" pitchFamily="18" charset="0"/>
              </a:rPr>
              <a:t> - для </a:t>
            </a:r>
            <a:r>
              <a:rPr lang="ru-RU" sz="1500" dirty="0" err="1">
                <a:latin typeface="Times New Roman" panose="02020603050405020304" pitchFamily="18" charset="0"/>
                <a:cs typeface="Times New Roman" panose="02020603050405020304" pitchFamily="18" charset="0"/>
              </a:rPr>
              <a:t>в’їзного</a:t>
            </a:r>
            <a:r>
              <a:rPr lang="ru-RU" sz="1500" dirty="0">
                <a:latin typeface="Times New Roman" panose="02020603050405020304" pitchFamily="18" charset="0"/>
                <a:cs typeface="Times New Roman" panose="02020603050405020304" pitchFamily="18" charset="0"/>
              </a:rPr>
              <a:t> туризму </a:t>
            </a:r>
            <a:r>
              <a:rPr lang="ru-RU" sz="1500" dirty="0" err="1">
                <a:latin typeface="Times New Roman" panose="02020603050405020304" pitchFamily="18" charset="0"/>
                <a:cs typeface="Times New Roman" panose="02020603050405020304" pitchFamily="18" charset="0"/>
              </a:rPr>
              <a:t>від</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розміру</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мінімальної</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заробітної</a:t>
            </a:r>
            <a:r>
              <a:rPr lang="ru-RU" sz="1500" dirty="0">
                <a:latin typeface="Times New Roman" panose="02020603050405020304" pitchFamily="18" charset="0"/>
                <a:cs typeface="Times New Roman" panose="02020603050405020304" pitchFamily="18" charset="0"/>
              </a:rPr>
              <a:t> плати, </a:t>
            </a:r>
            <a:r>
              <a:rPr lang="ru-RU" sz="1500" dirty="0" err="1">
                <a:latin typeface="Times New Roman" panose="02020603050405020304" pitchFamily="18" charset="0"/>
                <a:cs typeface="Times New Roman" panose="02020603050405020304" pitchFamily="18" charset="0"/>
              </a:rPr>
              <a:t>встановленої</a:t>
            </a:r>
            <a:r>
              <a:rPr lang="ru-RU" sz="1500" dirty="0">
                <a:latin typeface="Times New Roman" panose="02020603050405020304" pitchFamily="18" charset="0"/>
                <a:cs typeface="Times New Roman" panose="02020603050405020304" pitchFamily="18" charset="0"/>
              </a:rPr>
              <a:t> законом на 1 </a:t>
            </a:r>
            <a:r>
              <a:rPr lang="ru-RU" sz="1500" dirty="0" err="1">
                <a:latin typeface="Times New Roman" panose="02020603050405020304" pitchFamily="18" charset="0"/>
                <a:cs typeface="Times New Roman" panose="02020603050405020304" pitchFamily="18" charset="0"/>
              </a:rPr>
              <a:t>січня</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звітного</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податкового</a:t>
            </a:r>
            <a:r>
              <a:rPr lang="ru-RU" sz="1500" dirty="0">
                <a:latin typeface="Times New Roman" panose="02020603050405020304" pitchFamily="18" charset="0"/>
                <a:cs typeface="Times New Roman" panose="02020603050405020304" pitchFamily="18" charset="0"/>
              </a:rPr>
              <a:t>) року, для </a:t>
            </a:r>
            <a:r>
              <a:rPr lang="ru-RU" sz="1500" dirty="0" err="1">
                <a:latin typeface="Times New Roman" panose="02020603050405020304" pitchFamily="18" charset="0"/>
                <a:cs typeface="Times New Roman" panose="02020603050405020304" pitchFamily="18" charset="0"/>
              </a:rPr>
              <a:t>однієї</a:t>
            </a:r>
            <a:r>
              <a:rPr lang="ru-RU" sz="1500" dirty="0">
                <a:latin typeface="Times New Roman" panose="02020603050405020304" pitchFamily="18" charset="0"/>
                <a:cs typeface="Times New Roman" panose="02020603050405020304" pitchFamily="18" charset="0"/>
              </a:rPr>
              <a:t> особи за одну </a:t>
            </a:r>
            <a:r>
              <a:rPr lang="ru-RU" sz="1500" dirty="0" err="1">
                <a:latin typeface="Times New Roman" panose="02020603050405020304" pitchFamily="18" charset="0"/>
                <a:cs typeface="Times New Roman" panose="02020603050405020304" pitchFamily="18" charset="0"/>
              </a:rPr>
              <a:t>добу</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тимчасового</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розміщення</a:t>
            </a:r>
            <a:r>
              <a:rPr lang="ru-RU" sz="1500" dirty="0">
                <a:latin typeface="Times New Roman" panose="02020603050405020304" pitchFamily="18" charset="0"/>
                <a:cs typeface="Times New Roman" panose="02020603050405020304" pitchFamily="18" charset="0"/>
              </a:rPr>
              <a:t>.</a:t>
            </a:r>
            <a:endParaRPr sz="1500" dirty="0">
              <a:latin typeface="Times New Roman" panose="02020603050405020304" pitchFamily="18" charset="0"/>
              <a:cs typeface="Times New Roman" panose="02020603050405020304" pitchFamily="18" charset="0"/>
            </a:endParaRPr>
          </a:p>
        </p:txBody>
      </p:sp>
      <p:sp>
        <p:nvSpPr>
          <p:cNvPr id="30" name="object 30"/>
          <p:cNvSpPr txBox="1"/>
          <p:nvPr/>
        </p:nvSpPr>
        <p:spPr>
          <a:xfrm>
            <a:off x="90322" y="520446"/>
            <a:ext cx="1263015" cy="504625"/>
          </a:xfrm>
          <a:prstGeom prst="rect">
            <a:avLst/>
          </a:prstGeom>
        </p:spPr>
        <p:txBody>
          <a:bodyPr vert="horz" wrap="square" lIns="0" tIns="12065" rIns="0" bIns="0" rtlCol="0">
            <a:spAutoFit/>
          </a:bodyPr>
          <a:lstStyle/>
          <a:p>
            <a:pPr marL="271780" marR="5080" indent="-259715">
              <a:lnSpc>
                <a:spcPct val="100000"/>
              </a:lnSpc>
              <a:spcBef>
                <a:spcPts val="95"/>
              </a:spcBef>
            </a:pPr>
            <a:r>
              <a:rPr lang="uk-UA" sz="1600" b="1" spc="-90" dirty="0">
                <a:solidFill>
                  <a:srgbClr val="FFFFFF"/>
                </a:solidFill>
                <a:latin typeface="Calibri"/>
                <a:cs typeface="Calibri"/>
              </a:rPr>
              <a:t>Туристичний збір </a:t>
            </a:r>
            <a:endParaRPr sz="1600" dirty="0">
              <a:latin typeface="Calibri"/>
              <a:cs typeface="Calibri"/>
            </a:endParaRPr>
          </a:p>
        </p:txBody>
      </p:sp>
      <p:grpSp>
        <p:nvGrpSpPr>
          <p:cNvPr id="33" name="object 33"/>
          <p:cNvGrpSpPr/>
          <p:nvPr/>
        </p:nvGrpSpPr>
        <p:grpSpPr>
          <a:xfrm>
            <a:off x="2544109" y="3695680"/>
            <a:ext cx="413384" cy="227329"/>
            <a:chOff x="4346447" y="3697223"/>
            <a:chExt cx="413384" cy="227329"/>
          </a:xfrm>
        </p:grpSpPr>
        <p:sp>
          <p:nvSpPr>
            <p:cNvPr id="34" name="object 34"/>
            <p:cNvSpPr/>
            <p:nvPr/>
          </p:nvSpPr>
          <p:spPr>
            <a:xfrm>
              <a:off x="4352543" y="3703319"/>
              <a:ext cx="401320" cy="215265"/>
            </a:xfrm>
            <a:custGeom>
              <a:avLst/>
              <a:gdLst/>
              <a:ahLst/>
              <a:cxnLst/>
              <a:rect l="l" t="t" r="r" b="b"/>
              <a:pathLst>
                <a:path w="401320" h="215264">
                  <a:moveTo>
                    <a:pt x="300608" y="0"/>
                  </a:moveTo>
                  <a:lnTo>
                    <a:pt x="100202" y="0"/>
                  </a:lnTo>
                  <a:lnTo>
                    <a:pt x="100202" y="107441"/>
                  </a:lnTo>
                  <a:lnTo>
                    <a:pt x="0" y="107441"/>
                  </a:lnTo>
                  <a:lnTo>
                    <a:pt x="200405" y="214883"/>
                  </a:lnTo>
                  <a:lnTo>
                    <a:pt x="400811" y="107441"/>
                  </a:lnTo>
                  <a:lnTo>
                    <a:pt x="300608" y="107441"/>
                  </a:lnTo>
                  <a:lnTo>
                    <a:pt x="300608" y="0"/>
                  </a:lnTo>
                  <a:close/>
                </a:path>
              </a:pathLst>
            </a:custGeom>
            <a:solidFill>
              <a:srgbClr val="FFFFFF"/>
            </a:solidFill>
          </p:spPr>
          <p:txBody>
            <a:bodyPr wrap="square" lIns="0" tIns="0" rIns="0" bIns="0" rtlCol="0"/>
            <a:lstStyle/>
            <a:p>
              <a:endParaRPr/>
            </a:p>
          </p:txBody>
        </p:sp>
        <p:sp>
          <p:nvSpPr>
            <p:cNvPr id="35" name="object 35"/>
            <p:cNvSpPr/>
            <p:nvPr/>
          </p:nvSpPr>
          <p:spPr>
            <a:xfrm>
              <a:off x="4352543" y="3703319"/>
              <a:ext cx="401320" cy="215265"/>
            </a:xfrm>
            <a:custGeom>
              <a:avLst/>
              <a:gdLst/>
              <a:ahLst/>
              <a:cxnLst/>
              <a:rect l="l" t="t" r="r" b="b"/>
              <a:pathLst>
                <a:path w="401320" h="215264">
                  <a:moveTo>
                    <a:pt x="0" y="107441"/>
                  </a:moveTo>
                  <a:lnTo>
                    <a:pt x="100202" y="107441"/>
                  </a:lnTo>
                  <a:lnTo>
                    <a:pt x="100202" y="0"/>
                  </a:lnTo>
                  <a:lnTo>
                    <a:pt x="300608" y="0"/>
                  </a:lnTo>
                  <a:lnTo>
                    <a:pt x="300608" y="107441"/>
                  </a:lnTo>
                  <a:lnTo>
                    <a:pt x="400811" y="107441"/>
                  </a:lnTo>
                  <a:lnTo>
                    <a:pt x="200405" y="214883"/>
                  </a:lnTo>
                  <a:lnTo>
                    <a:pt x="0" y="107441"/>
                  </a:lnTo>
                  <a:close/>
                </a:path>
              </a:pathLst>
            </a:custGeom>
            <a:ln w="12192">
              <a:solidFill>
                <a:srgbClr val="005D9B"/>
              </a:solidFill>
            </a:ln>
          </p:spPr>
          <p:txBody>
            <a:bodyPr wrap="square" lIns="0" tIns="0" rIns="0" bIns="0" rtlCol="0"/>
            <a:lstStyle/>
            <a:p>
              <a:endParaRPr/>
            </a:p>
          </p:txBody>
        </p:sp>
      </p:grpSp>
      <p:grpSp>
        <p:nvGrpSpPr>
          <p:cNvPr id="36" name="object 36"/>
          <p:cNvGrpSpPr/>
          <p:nvPr/>
        </p:nvGrpSpPr>
        <p:grpSpPr>
          <a:xfrm>
            <a:off x="8273795" y="3985259"/>
            <a:ext cx="482600" cy="345440"/>
            <a:chOff x="8273795" y="3985259"/>
            <a:chExt cx="482600" cy="345440"/>
          </a:xfrm>
        </p:grpSpPr>
        <p:pic>
          <p:nvPicPr>
            <p:cNvPr id="37" name="object 37"/>
            <p:cNvPicPr/>
            <p:nvPr/>
          </p:nvPicPr>
          <p:blipFill>
            <a:blip r:embed="rId2" cstate="print"/>
            <a:stretch>
              <a:fillRect/>
            </a:stretch>
          </p:blipFill>
          <p:spPr>
            <a:xfrm>
              <a:off x="8273795" y="3985259"/>
              <a:ext cx="412254" cy="345186"/>
            </a:xfrm>
            <a:prstGeom prst="rect">
              <a:avLst/>
            </a:prstGeom>
          </p:spPr>
        </p:pic>
        <p:pic>
          <p:nvPicPr>
            <p:cNvPr id="38" name="object 38"/>
            <p:cNvPicPr/>
            <p:nvPr/>
          </p:nvPicPr>
          <p:blipFill>
            <a:blip r:embed="rId3" cstate="print"/>
            <a:stretch>
              <a:fillRect/>
            </a:stretch>
          </p:blipFill>
          <p:spPr>
            <a:xfrm>
              <a:off x="8365235" y="4192555"/>
              <a:ext cx="229374" cy="32861"/>
            </a:xfrm>
            <a:prstGeom prst="rect">
              <a:avLst/>
            </a:prstGeom>
          </p:spPr>
        </p:pic>
        <p:pic>
          <p:nvPicPr>
            <p:cNvPr id="39" name="object 39"/>
            <p:cNvPicPr/>
            <p:nvPr/>
          </p:nvPicPr>
          <p:blipFill>
            <a:blip r:embed="rId4" cstate="print"/>
            <a:stretch>
              <a:fillRect/>
            </a:stretch>
          </p:blipFill>
          <p:spPr>
            <a:xfrm>
              <a:off x="8478011" y="3985259"/>
              <a:ext cx="278117" cy="345186"/>
            </a:xfrm>
            <a:prstGeom prst="rect">
              <a:avLst/>
            </a:prstGeom>
          </p:spPr>
        </p:pic>
      </p:grpSp>
      <p:grpSp>
        <p:nvGrpSpPr>
          <p:cNvPr id="41" name="object 41"/>
          <p:cNvGrpSpPr/>
          <p:nvPr/>
        </p:nvGrpSpPr>
        <p:grpSpPr>
          <a:xfrm>
            <a:off x="8273795" y="4582667"/>
            <a:ext cx="527050" cy="345440"/>
            <a:chOff x="8273795" y="4582667"/>
            <a:chExt cx="527050" cy="345440"/>
          </a:xfrm>
        </p:grpSpPr>
        <p:pic>
          <p:nvPicPr>
            <p:cNvPr id="42" name="object 42"/>
            <p:cNvPicPr/>
            <p:nvPr/>
          </p:nvPicPr>
          <p:blipFill>
            <a:blip r:embed="rId5" cstate="print"/>
            <a:stretch>
              <a:fillRect/>
            </a:stretch>
          </p:blipFill>
          <p:spPr>
            <a:xfrm>
              <a:off x="8273795" y="4582667"/>
              <a:ext cx="526542" cy="345186"/>
            </a:xfrm>
            <a:prstGeom prst="rect">
              <a:avLst/>
            </a:prstGeom>
          </p:spPr>
        </p:pic>
        <p:pic>
          <p:nvPicPr>
            <p:cNvPr id="43" name="object 43"/>
            <p:cNvPicPr/>
            <p:nvPr/>
          </p:nvPicPr>
          <p:blipFill>
            <a:blip r:embed="rId6" cstate="print"/>
            <a:stretch>
              <a:fillRect/>
            </a:stretch>
          </p:blipFill>
          <p:spPr>
            <a:xfrm>
              <a:off x="8365235" y="4786852"/>
              <a:ext cx="343674" cy="35718"/>
            </a:xfrm>
            <a:prstGeom prst="rect">
              <a:avLst/>
            </a:prstGeom>
          </p:spPr>
        </p:pic>
      </p:grpSp>
      <p:sp>
        <p:nvSpPr>
          <p:cNvPr id="48" name="object 48"/>
          <p:cNvSpPr txBox="1"/>
          <p:nvPr/>
        </p:nvSpPr>
        <p:spPr>
          <a:xfrm>
            <a:off x="871941" y="3429015"/>
            <a:ext cx="11127481" cy="259045"/>
          </a:xfrm>
          <a:prstGeom prst="rect">
            <a:avLst/>
          </a:prstGeom>
        </p:spPr>
        <p:txBody>
          <a:bodyPr vert="horz" wrap="square" lIns="0" tIns="12700" rIns="0" bIns="0" rtlCol="0">
            <a:spAutoFit/>
          </a:bodyPr>
          <a:lstStyle/>
          <a:p>
            <a:pPr marL="12700">
              <a:lnSpc>
                <a:spcPct val="100000"/>
              </a:lnSpc>
              <a:spcBef>
                <a:spcPts val="100"/>
              </a:spcBef>
              <a:tabLst>
                <a:tab pos="2270760" algn="l"/>
                <a:tab pos="5156835" algn="l"/>
              </a:tabLst>
            </a:pPr>
            <a:r>
              <a:rPr lang="uk-UA" sz="2400" spc="-52" baseline="2314" dirty="0">
                <a:latin typeface="Times New Roman" panose="02020603050405020304" pitchFamily="18" charset="0"/>
                <a:cs typeface="Times New Roman" panose="02020603050405020304" pitchFamily="18" charset="0"/>
              </a:rPr>
              <a:t>                          </a:t>
            </a:r>
            <a:r>
              <a:rPr sz="2400" spc="-52" baseline="2314" dirty="0" err="1">
                <a:latin typeface="Times New Roman" panose="02020603050405020304" pitchFamily="18" charset="0"/>
                <a:cs typeface="Times New Roman" panose="02020603050405020304" pitchFamily="18" charset="0"/>
              </a:rPr>
              <a:t>Фізичні</a:t>
            </a:r>
            <a:r>
              <a:rPr sz="2400" spc="22" baseline="2314" dirty="0">
                <a:latin typeface="Times New Roman" panose="02020603050405020304" pitchFamily="18" charset="0"/>
                <a:cs typeface="Times New Roman" panose="02020603050405020304" pitchFamily="18" charset="0"/>
              </a:rPr>
              <a:t> </a:t>
            </a:r>
            <a:r>
              <a:rPr lang="uk-UA" sz="2400" spc="22" baseline="2314" dirty="0">
                <a:latin typeface="Times New Roman" panose="02020603050405020304" pitchFamily="18" charset="0"/>
                <a:cs typeface="Times New Roman" panose="02020603050405020304" pitchFamily="18" charset="0"/>
              </a:rPr>
              <a:t>особи </a:t>
            </a:r>
            <a:r>
              <a:rPr sz="1600" baseline="2314"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	</a:t>
            </a:r>
            <a:r>
              <a:rPr lang="uk-UA" sz="1600" dirty="0">
                <a:latin typeface="Times New Roman" panose="02020603050405020304" pitchFamily="18" charset="0"/>
                <a:cs typeface="Times New Roman" panose="02020603050405020304" pitchFamily="18" charset="0"/>
              </a:rPr>
              <a:t>                                     </a:t>
            </a:r>
            <a:r>
              <a:rPr sz="1600" b="1" spc="-5" dirty="0" err="1">
                <a:latin typeface="Times New Roman" panose="02020603050405020304" pitchFamily="18" charset="0"/>
                <a:cs typeface="Times New Roman" panose="02020603050405020304" pitchFamily="18" charset="0"/>
              </a:rPr>
              <a:t>Строки</a:t>
            </a:r>
            <a:r>
              <a:rPr sz="1600" b="1" spc="-10" dirty="0">
                <a:latin typeface="Times New Roman" panose="02020603050405020304" pitchFamily="18" charset="0"/>
                <a:cs typeface="Times New Roman" panose="02020603050405020304" pitchFamily="18" charset="0"/>
              </a:rPr>
              <a:t> </a:t>
            </a:r>
            <a:r>
              <a:rPr sz="1600" b="1" spc="-5" dirty="0">
                <a:latin typeface="Times New Roman" panose="02020603050405020304" pitchFamily="18" charset="0"/>
                <a:cs typeface="Times New Roman" panose="02020603050405020304" pitchFamily="18" charset="0"/>
              </a:rPr>
              <a:t>сплати</a:t>
            </a:r>
            <a:r>
              <a:rPr sz="1600" b="1" spc="-35" dirty="0">
                <a:latin typeface="Times New Roman" panose="02020603050405020304" pitchFamily="18" charset="0"/>
                <a:cs typeface="Times New Roman" panose="02020603050405020304" pitchFamily="18" charset="0"/>
              </a:rPr>
              <a:t> </a:t>
            </a:r>
            <a:r>
              <a:rPr sz="1600" b="1" spc="-10" dirty="0">
                <a:latin typeface="Times New Roman" panose="02020603050405020304" pitchFamily="18" charset="0"/>
                <a:cs typeface="Times New Roman" panose="02020603050405020304" pitchFamily="18" charset="0"/>
              </a:rPr>
              <a:t>податку</a:t>
            </a:r>
            <a:endParaRPr sz="1600" dirty="0">
              <a:latin typeface="Times New Roman" panose="02020603050405020304" pitchFamily="18" charset="0"/>
              <a:cs typeface="Times New Roman" panose="02020603050405020304" pitchFamily="18" charset="0"/>
            </a:endParaRPr>
          </a:p>
        </p:txBody>
      </p:sp>
      <p:sp>
        <p:nvSpPr>
          <p:cNvPr id="53" name="object 53"/>
          <p:cNvSpPr txBox="1"/>
          <p:nvPr/>
        </p:nvSpPr>
        <p:spPr>
          <a:xfrm>
            <a:off x="871941" y="3219970"/>
            <a:ext cx="11127481" cy="318677"/>
          </a:xfrm>
          <a:prstGeom prst="rect">
            <a:avLst/>
          </a:prstGeom>
          <a:ln w="6096">
            <a:noFill/>
          </a:ln>
        </p:spPr>
        <p:txBody>
          <a:bodyPr vert="horz" wrap="square" lIns="0" tIns="41275" rIns="0" bIns="0" rtlCol="0">
            <a:spAutoFit/>
          </a:bodyPr>
          <a:lstStyle/>
          <a:p>
            <a:pPr marL="5715" algn="ctr">
              <a:lnSpc>
                <a:spcPct val="100000"/>
              </a:lnSpc>
              <a:spcBef>
                <a:spcPts val="325"/>
              </a:spcBef>
            </a:pPr>
            <a:r>
              <a:rPr b="1" spc="-10" dirty="0">
                <a:latin typeface="Times New Roman" panose="02020603050405020304" pitchFamily="18" charset="0"/>
                <a:cs typeface="Times New Roman" panose="02020603050405020304" pitchFamily="18" charset="0"/>
              </a:rPr>
              <a:t>Порядок</a:t>
            </a:r>
            <a:r>
              <a:rPr b="1" spc="-15" dirty="0">
                <a:latin typeface="Times New Roman" panose="02020603050405020304" pitchFamily="18" charset="0"/>
                <a:cs typeface="Times New Roman" panose="02020603050405020304" pitchFamily="18" charset="0"/>
              </a:rPr>
              <a:t> </a:t>
            </a:r>
            <a:r>
              <a:rPr b="1" spc="-10" dirty="0">
                <a:latin typeface="Times New Roman" panose="02020603050405020304" pitchFamily="18" charset="0"/>
                <a:cs typeface="Times New Roman" panose="02020603050405020304" pitchFamily="18" charset="0"/>
              </a:rPr>
              <a:t>обчислення</a:t>
            </a:r>
            <a:r>
              <a:rPr b="1" spc="-40" dirty="0">
                <a:latin typeface="Times New Roman" panose="02020603050405020304" pitchFamily="18" charset="0"/>
                <a:cs typeface="Times New Roman" panose="02020603050405020304" pitchFamily="18" charset="0"/>
              </a:rPr>
              <a:t> </a:t>
            </a:r>
            <a:r>
              <a:rPr b="1" spc="-10" dirty="0">
                <a:latin typeface="Times New Roman" panose="02020603050405020304" pitchFamily="18" charset="0"/>
                <a:cs typeface="Times New Roman" panose="02020603050405020304" pitchFamily="18" charset="0"/>
              </a:rPr>
              <a:t>та</a:t>
            </a:r>
            <a:r>
              <a:rPr b="1" dirty="0">
                <a:latin typeface="Times New Roman" panose="02020603050405020304" pitchFamily="18" charset="0"/>
                <a:cs typeface="Times New Roman" panose="02020603050405020304" pitchFamily="18" charset="0"/>
              </a:rPr>
              <a:t> </a:t>
            </a:r>
            <a:r>
              <a:rPr b="1" spc="-5" dirty="0">
                <a:latin typeface="Times New Roman" panose="02020603050405020304" pitchFamily="18" charset="0"/>
                <a:cs typeface="Times New Roman" panose="02020603050405020304" pitchFamily="18" charset="0"/>
              </a:rPr>
              <a:t>сплати</a:t>
            </a:r>
            <a:r>
              <a:rPr b="1" dirty="0">
                <a:latin typeface="Times New Roman" panose="02020603050405020304" pitchFamily="18" charset="0"/>
                <a:cs typeface="Times New Roman" panose="02020603050405020304" pitchFamily="18" charset="0"/>
              </a:rPr>
              <a:t> </a:t>
            </a:r>
            <a:r>
              <a:rPr b="1" spc="-5" dirty="0">
                <a:latin typeface="Times New Roman" panose="02020603050405020304" pitchFamily="18" charset="0"/>
                <a:cs typeface="Times New Roman" panose="02020603050405020304" pitchFamily="18" charset="0"/>
              </a:rPr>
              <a:t>податку</a:t>
            </a:r>
            <a:endParaRPr dirty="0">
              <a:latin typeface="Times New Roman" panose="02020603050405020304" pitchFamily="18" charset="0"/>
              <a:cs typeface="Times New Roman" panose="02020603050405020304" pitchFamily="18" charset="0"/>
            </a:endParaRPr>
          </a:p>
        </p:txBody>
      </p:sp>
      <p:cxnSp>
        <p:nvCxnSpPr>
          <p:cNvPr id="58" name="Пряма зі стрілкою 57">
            <a:extLst>
              <a:ext uri="{FF2B5EF4-FFF2-40B4-BE49-F238E27FC236}">
                <a16:creationId xmlns:a16="http://schemas.microsoft.com/office/drawing/2014/main" id="{20B9DF1D-B4F5-4EA7-9628-3187C7743AB9}"/>
              </a:ext>
            </a:extLst>
          </p:cNvPr>
          <p:cNvCxnSpPr>
            <a:cxnSpLocks/>
            <a:endCxn id="63" idx="0"/>
          </p:cNvCxnSpPr>
          <p:nvPr/>
        </p:nvCxnSpPr>
        <p:spPr>
          <a:xfrm flipH="1">
            <a:off x="2405837" y="1157967"/>
            <a:ext cx="344964" cy="543333"/>
          </a:xfrm>
          <a:prstGeom prst="straightConnector1">
            <a:avLst/>
          </a:prstGeom>
          <a:ln w="9525" cap="flat" cmpd="sng" algn="ctr">
            <a:solidFill>
              <a:schemeClr val="dk1"/>
            </a:solidFill>
            <a:prstDash val="dash"/>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63" name="object 13">
            <a:extLst>
              <a:ext uri="{FF2B5EF4-FFF2-40B4-BE49-F238E27FC236}">
                <a16:creationId xmlns:a16="http://schemas.microsoft.com/office/drawing/2014/main" id="{EC0EEAB6-B1D4-428B-8FB2-C96D92E961B7}"/>
              </a:ext>
            </a:extLst>
          </p:cNvPr>
          <p:cNvSpPr txBox="1"/>
          <p:nvPr/>
        </p:nvSpPr>
        <p:spPr>
          <a:xfrm>
            <a:off x="714234" y="1701300"/>
            <a:ext cx="3383206" cy="1683794"/>
          </a:xfrm>
          <a:prstGeom prst="rect">
            <a:avLst/>
          </a:prstGeom>
        </p:spPr>
        <p:txBody>
          <a:bodyPr vert="horz" wrap="square" lIns="0" tIns="67310" rIns="0" bIns="0" rtlCol="0">
            <a:spAutoFit/>
          </a:bodyPr>
          <a:lstStyle/>
          <a:p>
            <a:pPr marL="12700" algn="just">
              <a:lnSpc>
                <a:spcPct val="100000"/>
              </a:lnSpc>
              <a:spcBef>
                <a:spcPts val="530"/>
              </a:spcBef>
            </a:pPr>
            <a:r>
              <a:rPr lang="uk-UA" sz="1500" dirty="0">
                <a:latin typeface="Times New Roman" panose="02020603050405020304" pitchFamily="18" charset="0"/>
                <a:cs typeface="Times New Roman" panose="02020603050405020304" pitchFamily="18" charset="0"/>
              </a:rPr>
              <a:t>громадяни України, іноземці, а також особи без громадянства, які прибувають на територію адміністративно-територіальної одиниці, на якій діє рішення сільської, селищної, міської ради про встановлення туристичного збору</a:t>
            </a:r>
            <a:endParaRPr sz="1500" dirty="0">
              <a:latin typeface="Times New Roman" panose="02020603050405020304" pitchFamily="18" charset="0"/>
              <a:cs typeface="Times New Roman" panose="02020603050405020304" pitchFamily="18" charset="0"/>
            </a:endParaRPr>
          </a:p>
        </p:txBody>
      </p:sp>
      <p:sp>
        <p:nvSpPr>
          <p:cNvPr id="65" name="object 21">
            <a:extLst>
              <a:ext uri="{FF2B5EF4-FFF2-40B4-BE49-F238E27FC236}">
                <a16:creationId xmlns:a16="http://schemas.microsoft.com/office/drawing/2014/main" id="{D2174395-B906-49CD-BF2D-5F3657EF9FA1}"/>
              </a:ext>
            </a:extLst>
          </p:cNvPr>
          <p:cNvSpPr txBox="1"/>
          <p:nvPr/>
        </p:nvSpPr>
        <p:spPr>
          <a:xfrm>
            <a:off x="4741426" y="1548553"/>
            <a:ext cx="2382214" cy="990656"/>
          </a:xfrm>
          <a:prstGeom prst="rect">
            <a:avLst/>
          </a:prstGeom>
        </p:spPr>
        <p:txBody>
          <a:bodyPr vert="horz" wrap="square" lIns="0" tIns="37465" rIns="0" bIns="0" rtlCol="0">
            <a:spAutoFit/>
          </a:bodyPr>
          <a:lstStyle/>
          <a:p>
            <a:pPr marL="12700" marR="5080" algn="just">
              <a:lnSpc>
                <a:spcPct val="86400"/>
              </a:lnSpc>
              <a:spcBef>
                <a:spcPts val="295"/>
              </a:spcBef>
            </a:pPr>
            <a:r>
              <a:rPr lang="ru-RU" dirty="0" err="1">
                <a:latin typeface="Times New Roman" panose="02020603050405020304" pitchFamily="18" charset="0"/>
                <a:cs typeface="Times New Roman" panose="02020603050405020304" pitchFamily="18" charset="0"/>
              </a:rPr>
              <a:t>загальна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кількість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діб</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тимчасового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розміщення</a:t>
            </a:r>
            <a:r>
              <a:rPr lang="ru-RU" dirty="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місцях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проживання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ночівлі</a:t>
            </a:r>
            <a:r>
              <a:rPr lang="ru-RU" dirty="0">
                <a:latin typeface="Times New Roman" panose="02020603050405020304" pitchFamily="18" charset="0"/>
                <a:cs typeface="Times New Roman" panose="02020603050405020304" pitchFamily="18" charset="0"/>
              </a:rPr>
              <a:t>)</a:t>
            </a:r>
            <a:endParaRPr sz="1400" dirty="0">
              <a:latin typeface="Times New Roman" panose="02020603050405020304" pitchFamily="18" charset="0"/>
              <a:cs typeface="Times New Roman" panose="02020603050405020304" pitchFamily="18" charset="0"/>
            </a:endParaRPr>
          </a:p>
        </p:txBody>
      </p:sp>
      <p:cxnSp>
        <p:nvCxnSpPr>
          <p:cNvPr id="66" name="Пряма зі стрілкою 65">
            <a:extLst>
              <a:ext uri="{FF2B5EF4-FFF2-40B4-BE49-F238E27FC236}">
                <a16:creationId xmlns:a16="http://schemas.microsoft.com/office/drawing/2014/main" id="{66941F0D-5531-4BA4-83CB-7B69AEF3D2B0}"/>
              </a:ext>
            </a:extLst>
          </p:cNvPr>
          <p:cNvCxnSpPr>
            <a:cxnSpLocks/>
          </p:cNvCxnSpPr>
          <p:nvPr/>
        </p:nvCxnSpPr>
        <p:spPr>
          <a:xfrm>
            <a:off x="5758092" y="1175787"/>
            <a:ext cx="0" cy="329193"/>
          </a:xfrm>
          <a:prstGeom prst="straightConnector1">
            <a:avLst/>
          </a:prstGeom>
          <a:ln w="9525" cap="flat" cmpd="sng" algn="ctr">
            <a:solidFill>
              <a:schemeClr val="dk1"/>
            </a:solidFill>
            <a:prstDash val="dash"/>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68" name="Пряма зі стрілкою 67">
            <a:extLst>
              <a:ext uri="{FF2B5EF4-FFF2-40B4-BE49-F238E27FC236}">
                <a16:creationId xmlns:a16="http://schemas.microsoft.com/office/drawing/2014/main" id="{6D28EEAD-B366-45B2-B7F7-F9B5867ACA79}"/>
              </a:ext>
            </a:extLst>
          </p:cNvPr>
          <p:cNvCxnSpPr>
            <a:cxnSpLocks/>
          </p:cNvCxnSpPr>
          <p:nvPr/>
        </p:nvCxnSpPr>
        <p:spPr>
          <a:xfrm>
            <a:off x="9250680" y="1161705"/>
            <a:ext cx="0" cy="436685"/>
          </a:xfrm>
          <a:prstGeom prst="straightConnector1">
            <a:avLst/>
          </a:prstGeom>
          <a:ln w="9525" cap="flat" cmpd="sng" algn="ctr">
            <a:solidFill>
              <a:schemeClr val="dk1"/>
            </a:solidFill>
            <a:prstDash val="dash"/>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71" name="Прямокутник: округлені кути 70">
            <a:extLst>
              <a:ext uri="{FF2B5EF4-FFF2-40B4-BE49-F238E27FC236}">
                <a16:creationId xmlns:a16="http://schemas.microsoft.com/office/drawing/2014/main" id="{3AABF7E8-903D-45DA-B3F3-1A5A2C9D7651}"/>
              </a:ext>
            </a:extLst>
          </p:cNvPr>
          <p:cNvSpPr/>
          <p:nvPr/>
        </p:nvSpPr>
        <p:spPr>
          <a:xfrm>
            <a:off x="314035" y="3921158"/>
            <a:ext cx="5187965" cy="214306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12700" marR="278130" algn="just">
              <a:lnSpc>
                <a:spcPct val="100000"/>
              </a:lnSpc>
              <a:spcBef>
                <a:spcPts val="100"/>
              </a:spcBef>
            </a:pPr>
            <a:r>
              <a:rPr lang="uk-UA" dirty="0">
                <a:latin typeface="Times New Roman" panose="02020603050405020304" pitchFamily="18" charset="0"/>
                <a:cs typeface="Times New Roman" panose="02020603050405020304" pitchFamily="18" charset="0"/>
              </a:rPr>
              <a:t>Платники збору сплачують суму збору авансовим внеском перед тимчасовим розміщенням у місцях проживання (ночівлі) податковим агентам, які справляють збір за ставками, у місцях справляння збору та з дотриманням інших вимог, визначених рішенням відповідної сільської, селищної, міської ради.</a:t>
            </a:r>
            <a:endParaRPr lang="aa-ET" dirty="0">
              <a:latin typeface="Times New Roman" panose="02020603050405020304" pitchFamily="18" charset="0"/>
              <a:cs typeface="Times New Roman" panose="02020603050405020304" pitchFamily="18" charset="0"/>
            </a:endParaRPr>
          </a:p>
        </p:txBody>
      </p:sp>
      <p:sp>
        <p:nvSpPr>
          <p:cNvPr id="75" name="Прямокутник: округлені кути 74">
            <a:extLst>
              <a:ext uri="{FF2B5EF4-FFF2-40B4-BE49-F238E27FC236}">
                <a16:creationId xmlns:a16="http://schemas.microsoft.com/office/drawing/2014/main" id="{F2BADA80-BF9E-42DD-8E5A-641425DE7A49}"/>
              </a:ext>
            </a:extLst>
          </p:cNvPr>
          <p:cNvSpPr/>
          <p:nvPr/>
        </p:nvSpPr>
        <p:spPr>
          <a:xfrm>
            <a:off x="7634373" y="4072335"/>
            <a:ext cx="3412318" cy="1711036"/>
          </a:xfrm>
          <a:prstGeom prst="roundRect">
            <a:avLst/>
          </a:prstGeom>
        </p:spPr>
        <p:style>
          <a:lnRef idx="2">
            <a:schemeClr val="accent6"/>
          </a:lnRef>
          <a:fillRef idx="1">
            <a:schemeClr val="lt1"/>
          </a:fillRef>
          <a:effectRef idx="0">
            <a:schemeClr val="accent6"/>
          </a:effectRef>
          <a:fontRef idx="minor">
            <a:schemeClr val="dk1"/>
          </a:fontRef>
        </p:style>
        <p:txBody>
          <a:bodyPr rtlCol="0" anchor="t"/>
          <a:lstStyle/>
          <a:p>
            <a:pPr algn="just"/>
            <a:endParaRPr lang="ru-RU" u="sng" spc="5" dirty="0">
              <a:uFill>
                <a:solidFill>
                  <a:srgbClr val="000000"/>
                </a:solidFill>
              </a:uFill>
              <a:latin typeface="Calibri Light"/>
              <a:cs typeface="Calibri Light"/>
            </a:endParaRPr>
          </a:p>
          <a:p>
            <a:pPr algn="just"/>
            <a:r>
              <a:rPr lang="ru-RU" dirty="0" err="1">
                <a:latin typeface="Times New Roman" panose="02020603050405020304" pitchFamily="18" charset="0"/>
                <a:cs typeface="Times New Roman" panose="02020603050405020304" pitchFamily="18" charset="0"/>
              </a:rPr>
              <a:t>Збір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сплачується</a:t>
            </a:r>
            <a:r>
              <a:rPr lang="ru-RU" dirty="0">
                <a:latin typeface="Times New Roman" panose="02020603050405020304" pitchFamily="18" charset="0"/>
                <a:cs typeface="Times New Roman" panose="02020603050405020304" pitchFamily="18" charset="0"/>
              </a:rPr>
              <a:t> до </a:t>
            </a:r>
            <a:r>
              <a:rPr lang="ru-RU" dirty="0" err="1">
                <a:latin typeface="Times New Roman" panose="02020603050405020304" pitchFamily="18" charset="0"/>
                <a:cs typeface="Times New Roman" panose="02020603050405020304" pitchFamily="18" charset="0"/>
              </a:rPr>
              <a:t>місцевих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бюджетів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авансовими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внесками</a:t>
            </a:r>
            <a:r>
              <a:rPr lang="ru-RU" dirty="0">
                <a:latin typeface="Times New Roman" panose="02020603050405020304" pitchFamily="18" charset="0"/>
                <a:cs typeface="Times New Roman" panose="02020603050405020304" pitchFamily="18" charset="0"/>
              </a:rPr>
              <a:t> до 30 числа (</a:t>
            </a:r>
            <a:r>
              <a:rPr lang="ru-RU" dirty="0" err="1">
                <a:latin typeface="Times New Roman" panose="02020603050405020304" pitchFamily="18" charset="0"/>
                <a:cs typeface="Times New Roman" panose="02020603050405020304" pitchFamily="18" charset="0"/>
              </a:rPr>
              <a:t>включно</a:t>
            </a:r>
            <a:r>
              <a:rPr lang="ru-RU" dirty="0">
                <a:latin typeface="Times New Roman" panose="02020603050405020304" pitchFamily="18" charset="0"/>
                <a:cs typeface="Times New Roman" panose="02020603050405020304" pitchFamily="18" charset="0"/>
              </a:rPr>
              <a:t>) кожного </a:t>
            </a:r>
            <a:r>
              <a:rPr lang="ru-RU" dirty="0" err="1">
                <a:latin typeface="Times New Roman" panose="02020603050405020304" pitchFamily="18" charset="0"/>
                <a:cs typeface="Times New Roman" panose="02020603050405020304" pitchFamily="18" charset="0"/>
              </a:rPr>
              <a:t>місяця</a:t>
            </a:r>
            <a:endParaRPr lang="aa-ET" dirty="0">
              <a:latin typeface="Times New Roman" panose="02020603050405020304" pitchFamily="18" charset="0"/>
              <a:cs typeface="Times New Roman" panose="02020603050405020304" pitchFamily="18" charset="0"/>
            </a:endParaRPr>
          </a:p>
        </p:txBody>
      </p:sp>
      <p:grpSp>
        <p:nvGrpSpPr>
          <p:cNvPr id="77" name="object 49">
            <a:extLst>
              <a:ext uri="{FF2B5EF4-FFF2-40B4-BE49-F238E27FC236}">
                <a16:creationId xmlns:a16="http://schemas.microsoft.com/office/drawing/2014/main" id="{9D7E0935-7DA2-4422-91B7-56737B6AC748}"/>
              </a:ext>
            </a:extLst>
          </p:cNvPr>
          <p:cNvGrpSpPr/>
          <p:nvPr/>
        </p:nvGrpSpPr>
        <p:grpSpPr>
          <a:xfrm>
            <a:off x="9043988" y="3688060"/>
            <a:ext cx="413384" cy="345187"/>
            <a:chOff x="6751319" y="3697223"/>
            <a:chExt cx="413384" cy="227329"/>
          </a:xfrm>
        </p:grpSpPr>
        <p:sp>
          <p:nvSpPr>
            <p:cNvPr id="78" name="object 50">
              <a:extLst>
                <a:ext uri="{FF2B5EF4-FFF2-40B4-BE49-F238E27FC236}">
                  <a16:creationId xmlns:a16="http://schemas.microsoft.com/office/drawing/2014/main" id="{EA565E68-F206-4399-8400-570A7BEAF629}"/>
                </a:ext>
              </a:extLst>
            </p:cNvPr>
            <p:cNvSpPr/>
            <p:nvPr/>
          </p:nvSpPr>
          <p:spPr>
            <a:xfrm>
              <a:off x="6757415" y="3703319"/>
              <a:ext cx="401320" cy="215265"/>
            </a:xfrm>
            <a:custGeom>
              <a:avLst/>
              <a:gdLst/>
              <a:ahLst/>
              <a:cxnLst/>
              <a:rect l="l" t="t" r="r" b="b"/>
              <a:pathLst>
                <a:path w="401320" h="215264">
                  <a:moveTo>
                    <a:pt x="300608" y="0"/>
                  </a:moveTo>
                  <a:lnTo>
                    <a:pt x="100202" y="0"/>
                  </a:lnTo>
                  <a:lnTo>
                    <a:pt x="100202" y="107441"/>
                  </a:lnTo>
                  <a:lnTo>
                    <a:pt x="0" y="107441"/>
                  </a:lnTo>
                  <a:lnTo>
                    <a:pt x="200405" y="214883"/>
                  </a:lnTo>
                  <a:lnTo>
                    <a:pt x="400811" y="107441"/>
                  </a:lnTo>
                  <a:lnTo>
                    <a:pt x="300608" y="107441"/>
                  </a:lnTo>
                  <a:lnTo>
                    <a:pt x="300608" y="0"/>
                  </a:lnTo>
                  <a:close/>
                </a:path>
              </a:pathLst>
            </a:custGeom>
            <a:solidFill>
              <a:srgbClr val="FFFFFF"/>
            </a:solidFill>
          </p:spPr>
          <p:txBody>
            <a:bodyPr wrap="square" lIns="0" tIns="0" rIns="0" bIns="0" rtlCol="0"/>
            <a:lstStyle/>
            <a:p>
              <a:endParaRPr/>
            </a:p>
          </p:txBody>
        </p:sp>
        <p:sp>
          <p:nvSpPr>
            <p:cNvPr id="79" name="object 51">
              <a:extLst>
                <a:ext uri="{FF2B5EF4-FFF2-40B4-BE49-F238E27FC236}">
                  <a16:creationId xmlns:a16="http://schemas.microsoft.com/office/drawing/2014/main" id="{61C1158C-FC25-4AF2-83C1-C0A654EE0C84}"/>
                </a:ext>
              </a:extLst>
            </p:cNvPr>
            <p:cNvSpPr/>
            <p:nvPr/>
          </p:nvSpPr>
          <p:spPr>
            <a:xfrm>
              <a:off x="6757415" y="3703319"/>
              <a:ext cx="401320" cy="215265"/>
            </a:xfrm>
            <a:custGeom>
              <a:avLst/>
              <a:gdLst/>
              <a:ahLst/>
              <a:cxnLst/>
              <a:rect l="l" t="t" r="r" b="b"/>
              <a:pathLst>
                <a:path w="401320" h="215264">
                  <a:moveTo>
                    <a:pt x="0" y="107441"/>
                  </a:moveTo>
                  <a:lnTo>
                    <a:pt x="100202" y="107441"/>
                  </a:lnTo>
                  <a:lnTo>
                    <a:pt x="100202" y="0"/>
                  </a:lnTo>
                  <a:lnTo>
                    <a:pt x="300608" y="0"/>
                  </a:lnTo>
                  <a:lnTo>
                    <a:pt x="300608" y="107441"/>
                  </a:lnTo>
                  <a:lnTo>
                    <a:pt x="400811" y="107441"/>
                  </a:lnTo>
                  <a:lnTo>
                    <a:pt x="200405" y="214883"/>
                  </a:lnTo>
                  <a:lnTo>
                    <a:pt x="0" y="107441"/>
                  </a:lnTo>
                  <a:close/>
                </a:path>
              </a:pathLst>
            </a:custGeom>
            <a:ln w="12192">
              <a:solidFill>
                <a:srgbClr val="005D9B"/>
              </a:solidFill>
            </a:ln>
          </p:spPr>
          <p:txBody>
            <a:bodyPr wrap="square" lIns="0" tIns="0" rIns="0" bIns="0" rtlCol="0"/>
            <a:lstStyle/>
            <a:p>
              <a:endParaRPr/>
            </a:p>
          </p:txBody>
        </p:sp>
      </p:grpSp>
    </p:spTree>
    <p:extLst>
      <p:ext uri="{BB962C8B-B14F-4D97-AF65-F5344CB8AC3E}">
        <p14:creationId xmlns:p14="http://schemas.microsoft.com/office/powerpoint/2010/main" val="79919181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b="1" dirty="0"/>
              <a:t>Платниками збору не можуть бути особи, які:</a:t>
            </a:r>
          </a:p>
        </p:txBody>
      </p:sp>
      <p:sp>
        <p:nvSpPr>
          <p:cNvPr id="3" name="Объект 2"/>
          <p:cNvSpPr>
            <a:spLocks noGrp="1"/>
          </p:cNvSpPr>
          <p:nvPr>
            <p:ph idx="1"/>
          </p:nvPr>
        </p:nvSpPr>
        <p:spPr>
          <a:xfrm>
            <a:off x="1097279" y="1845734"/>
            <a:ext cx="10346167" cy="4023360"/>
          </a:xfrm>
        </p:spPr>
        <p:txBody>
          <a:bodyPr>
            <a:normAutofit lnSpcReduction="10000"/>
          </a:bodyPr>
          <a:lstStyle/>
          <a:p>
            <a:pPr marL="90488" indent="273050"/>
            <a:r>
              <a:rPr lang="uk-UA" sz="2800" dirty="0"/>
              <a:t>а) постійно проживають, у тому числі на умовах договорів найму, у селі, селищі або місті, радами яких встановлено такий збір;</a:t>
            </a:r>
          </a:p>
          <a:p>
            <a:pPr marL="90488" indent="273050"/>
            <a:r>
              <a:rPr lang="uk-UA" sz="2800" dirty="0"/>
              <a:t>б) прибули у відрядження;</a:t>
            </a:r>
          </a:p>
          <a:p>
            <a:pPr marL="90488" indent="273050"/>
            <a:r>
              <a:rPr lang="uk-UA" sz="2800" dirty="0"/>
              <a:t>в) інваліди, діти-інваліди та особи, що супроводжують інвалідів І групи або дітей-інвалідів (не більше одного супроводжуючого);</a:t>
            </a:r>
          </a:p>
          <a:p>
            <a:pPr marL="90488" indent="273050"/>
            <a:r>
              <a:rPr lang="uk-UA" sz="2800" dirty="0"/>
              <a:t>г) ветерани війни;</a:t>
            </a:r>
          </a:p>
          <a:p>
            <a:pPr marL="90488" indent="273050"/>
            <a:r>
              <a:rPr lang="uk-UA" sz="2800" dirty="0"/>
              <a:t>ґ) учасники ліквідації наслідків аварії на Чорнобильській АЕС;</a:t>
            </a:r>
          </a:p>
          <a:p>
            <a:pPr marL="90488" indent="273050"/>
            <a:r>
              <a:rPr lang="uk-UA" sz="2800" dirty="0"/>
              <a:t>д) прибули за путівками та курсівками в санаторії та пансіонати.</a:t>
            </a:r>
          </a:p>
        </p:txBody>
      </p:sp>
    </p:spTree>
    <p:extLst>
      <p:ext uri="{BB962C8B-B14F-4D97-AF65-F5344CB8AC3E}">
        <p14:creationId xmlns:p14="http://schemas.microsoft.com/office/powerpoint/2010/main" val="39665309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err="1"/>
              <a:t>Місця</a:t>
            </a:r>
            <a:r>
              <a:rPr lang="ru-RU" b="1" dirty="0"/>
              <a:t> </a:t>
            </a:r>
            <a:r>
              <a:rPr lang="ru-RU" b="1" dirty="0" err="1"/>
              <a:t>проживання</a:t>
            </a:r>
            <a:r>
              <a:rPr lang="ru-RU" b="1" dirty="0"/>
              <a:t> (</a:t>
            </a:r>
            <a:r>
              <a:rPr lang="ru-RU" b="1" dirty="0" err="1"/>
              <a:t>ночівлі</a:t>
            </a:r>
            <a:r>
              <a:rPr lang="ru-RU" b="1" dirty="0"/>
              <a:t>)</a:t>
            </a:r>
            <a:endParaRPr lang="uk-UA" b="1" dirty="0"/>
          </a:p>
        </p:txBody>
      </p:sp>
      <p:sp>
        <p:nvSpPr>
          <p:cNvPr id="3" name="Объект 2"/>
          <p:cNvSpPr>
            <a:spLocks noGrp="1"/>
          </p:cNvSpPr>
          <p:nvPr>
            <p:ph idx="1"/>
          </p:nvPr>
        </p:nvSpPr>
        <p:spPr/>
        <p:txBody>
          <a:bodyPr/>
          <a:lstStyle/>
          <a:p>
            <a:r>
              <a:rPr lang="uk-UA" sz="2400" dirty="0"/>
              <a:t>а) готелі, кемпінги, мотелі, гуртожитки для приїжджих, </a:t>
            </a:r>
            <a:r>
              <a:rPr lang="uk-UA" sz="2400" dirty="0" err="1"/>
              <a:t>хостели</a:t>
            </a:r>
            <a:r>
              <a:rPr lang="uk-UA" sz="2400" dirty="0"/>
              <a:t>, будинки відпочинку, туристичні бази, гірські притулки, табори для відпочинку, пансіонати та інші заклади готельного типу, санаторно-курортні заклади;</a:t>
            </a:r>
          </a:p>
          <a:p>
            <a:r>
              <a:rPr lang="uk-UA" sz="2400" dirty="0"/>
              <a:t>б) житловий будинок, прибудова до житлового будинку, квартира, котедж, кімната, садовий будинок, дачний будинок, будь-які інші об’єкти, що використовуються для тимчасового проживання (ночівлі).</a:t>
            </a:r>
          </a:p>
          <a:p>
            <a:endParaRPr lang="uk-UA" dirty="0"/>
          </a:p>
        </p:txBody>
      </p:sp>
    </p:spTree>
    <p:extLst>
      <p:ext uri="{BB962C8B-B14F-4D97-AF65-F5344CB8AC3E}">
        <p14:creationId xmlns:p14="http://schemas.microsoft.com/office/powerpoint/2010/main" val="330628428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1" dirty="0"/>
              <a:t>Податкові агенти</a:t>
            </a:r>
          </a:p>
        </p:txBody>
      </p:sp>
      <p:sp>
        <p:nvSpPr>
          <p:cNvPr id="3" name="Объект 2"/>
          <p:cNvSpPr>
            <a:spLocks noGrp="1"/>
          </p:cNvSpPr>
          <p:nvPr>
            <p:ph idx="1"/>
          </p:nvPr>
        </p:nvSpPr>
        <p:spPr/>
        <p:txBody>
          <a:bodyPr>
            <a:normAutofit/>
          </a:bodyPr>
          <a:lstStyle/>
          <a:p>
            <a:pPr algn="just"/>
            <a:r>
              <a:rPr lang="uk-UA" sz="2400" dirty="0"/>
              <a:t>а) юридичні особи, філії, відділення, інші відокремлені підрозділи юридичних осіб, фізичними особами - підприємцями, які надають послуги з тимчасового розміщення осіб у місцях проживання (ночівлі);</a:t>
            </a:r>
          </a:p>
          <a:p>
            <a:pPr algn="just"/>
            <a:r>
              <a:rPr lang="uk-UA" sz="2400" dirty="0"/>
              <a:t>б) </a:t>
            </a:r>
            <a:r>
              <a:rPr lang="uk-UA" sz="2400" dirty="0" err="1"/>
              <a:t>квартирно</a:t>
            </a:r>
            <a:r>
              <a:rPr lang="uk-UA" sz="2400" dirty="0"/>
              <a:t>-посередницькі організації, які направляють неорганізованих осіб з метою їх тимчасового розміщення у місцях проживання (ночівлі), що належать фізичним особам на праві власності або на праві користування за договором найму;</a:t>
            </a:r>
          </a:p>
          <a:p>
            <a:pPr algn="just"/>
            <a:r>
              <a:rPr lang="uk-UA" sz="2400" dirty="0"/>
              <a:t>в) юридичні особи, які уповноважуються сільською, селищною, міською радою справляти збір на умовах договору, укладеного з відповідною радою.</a:t>
            </a:r>
          </a:p>
        </p:txBody>
      </p:sp>
    </p:spTree>
    <p:extLst>
      <p:ext uri="{BB962C8B-B14F-4D97-AF65-F5344CB8AC3E}">
        <p14:creationId xmlns:p14="http://schemas.microsoft.com/office/powerpoint/2010/main" val="137031562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EA78B584-FE86-4740-8F6B-625E43C2DB95}"/>
              </a:ext>
            </a:extLst>
          </p:cNvPr>
          <p:cNvSpPr>
            <a:spLocks noGrp="1"/>
          </p:cNvSpPr>
          <p:nvPr>
            <p:ph idx="1"/>
          </p:nvPr>
        </p:nvSpPr>
        <p:spPr>
          <a:xfrm>
            <a:off x="1097280" y="332509"/>
            <a:ext cx="10058400" cy="5536585"/>
          </a:xfrm>
        </p:spPr>
        <p:txBody>
          <a:bodyPr>
            <a:normAutofit/>
          </a:bodyPr>
          <a:lstStyle/>
          <a:p>
            <a:r>
              <a:rPr lang="ru-RU" sz="2800" b="1" dirty="0" err="1">
                <a:latin typeface="Times New Roman" panose="02020603050405020304" pitchFamily="18" charset="0"/>
                <a:cs typeface="Times New Roman" panose="02020603050405020304" pitchFamily="18" charset="0"/>
              </a:rPr>
              <a:t>Бухгалтерський</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облік</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розрахунків</a:t>
            </a:r>
            <a:r>
              <a:rPr lang="ru-RU" sz="2800" b="1" dirty="0">
                <a:latin typeface="Times New Roman" panose="02020603050405020304" pitchFamily="18" charset="0"/>
                <a:cs typeface="Times New Roman" panose="02020603050405020304" pitchFamily="18" charset="0"/>
              </a:rPr>
              <a:t> з </a:t>
            </a:r>
            <a:r>
              <a:rPr lang="ru-RU" sz="2800" b="1" dirty="0" err="1">
                <a:latin typeface="Times New Roman" panose="02020603050405020304" pitchFamily="18" charset="0"/>
                <a:cs typeface="Times New Roman" panose="02020603050405020304" pitchFamily="18" charset="0"/>
              </a:rPr>
              <a:t>туристичного</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збору</a:t>
            </a:r>
            <a:endParaRPr lang="ru-RU" sz="2800" b="1" dirty="0">
              <a:latin typeface="Times New Roman" panose="02020603050405020304" pitchFamily="18" charset="0"/>
              <a:cs typeface="Times New Roman" panose="02020603050405020304" pitchFamily="18" charset="0"/>
            </a:endParaRPr>
          </a:p>
          <a:p>
            <a:r>
              <a:rPr lang="ru-RU" sz="2800" b="1" dirty="0">
                <a:latin typeface="Times New Roman" panose="02020603050405020304" pitchFamily="18" charset="0"/>
                <a:cs typeface="Times New Roman" panose="02020603050405020304" pitchFamily="18" charset="0"/>
              </a:rPr>
              <a:t> </a:t>
            </a:r>
            <a:endParaRPr lang="aa-ET" sz="2800" b="1" dirty="0">
              <a:latin typeface="Times New Roman" panose="02020603050405020304" pitchFamily="18" charset="0"/>
              <a:cs typeface="Times New Roman" panose="02020603050405020304" pitchFamily="18" charset="0"/>
            </a:endParaRPr>
          </a:p>
        </p:txBody>
      </p:sp>
      <p:graphicFrame>
        <p:nvGraphicFramePr>
          <p:cNvPr id="4" name="Таблиця 4">
            <a:extLst>
              <a:ext uri="{FF2B5EF4-FFF2-40B4-BE49-F238E27FC236}">
                <a16:creationId xmlns:a16="http://schemas.microsoft.com/office/drawing/2014/main" id="{1E12C18A-BB42-49A9-A403-936BEB24A167}"/>
              </a:ext>
            </a:extLst>
          </p:cNvPr>
          <p:cNvGraphicFramePr>
            <a:graphicFrameLocks noGrp="1"/>
          </p:cNvGraphicFramePr>
          <p:nvPr/>
        </p:nvGraphicFramePr>
        <p:xfrm>
          <a:off x="1293090" y="1107593"/>
          <a:ext cx="9862589" cy="4823070"/>
        </p:xfrm>
        <a:graphic>
          <a:graphicData uri="http://schemas.openxmlformats.org/drawingml/2006/table">
            <a:tbl>
              <a:tblPr firstRow="1" bandRow="1">
                <a:tableStyleId>{5C22544A-7EE6-4342-B048-85BDC9FD1C3A}</a:tableStyleId>
              </a:tblPr>
              <a:tblGrid>
                <a:gridCol w="986259">
                  <a:extLst>
                    <a:ext uri="{9D8B030D-6E8A-4147-A177-3AD203B41FA5}">
                      <a16:colId xmlns:a16="http://schemas.microsoft.com/office/drawing/2014/main" val="654237973"/>
                    </a:ext>
                  </a:extLst>
                </a:gridCol>
                <a:gridCol w="5588800">
                  <a:extLst>
                    <a:ext uri="{9D8B030D-6E8A-4147-A177-3AD203B41FA5}">
                      <a16:colId xmlns:a16="http://schemas.microsoft.com/office/drawing/2014/main" val="3642573691"/>
                    </a:ext>
                  </a:extLst>
                </a:gridCol>
                <a:gridCol w="1479388">
                  <a:extLst>
                    <a:ext uri="{9D8B030D-6E8A-4147-A177-3AD203B41FA5}">
                      <a16:colId xmlns:a16="http://schemas.microsoft.com/office/drawing/2014/main" val="1627427778"/>
                    </a:ext>
                  </a:extLst>
                </a:gridCol>
                <a:gridCol w="1808142">
                  <a:extLst>
                    <a:ext uri="{9D8B030D-6E8A-4147-A177-3AD203B41FA5}">
                      <a16:colId xmlns:a16="http://schemas.microsoft.com/office/drawing/2014/main" val="3935775993"/>
                    </a:ext>
                  </a:extLst>
                </a:gridCol>
              </a:tblGrid>
              <a:tr h="388698">
                <a:tc rowSpan="2">
                  <a:txBody>
                    <a:bodyPr/>
                    <a:lstStyle/>
                    <a:p>
                      <a:r>
                        <a:rPr lang="uk-UA" dirty="0">
                          <a:latin typeface="Times New Roman" panose="02020603050405020304" pitchFamily="18" charset="0"/>
                          <a:cs typeface="Times New Roman" panose="02020603050405020304" pitchFamily="18" charset="0"/>
                        </a:rPr>
                        <a:t>№ з/п</a:t>
                      </a:r>
                      <a:endParaRPr lang="aa-ET" dirty="0">
                        <a:latin typeface="Times New Roman" panose="02020603050405020304" pitchFamily="18" charset="0"/>
                        <a:cs typeface="Times New Roman" panose="02020603050405020304" pitchFamily="18" charset="0"/>
                      </a:endParaRPr>
                    </a:p>
                  </a:txBody>
                  <a:tcPr/>
                </a:tc>
                <a:tc rowSpan="2">
                  <a:txBody>
                    <a:bodyPr/>
                    <a:lstStyle/>
                    <a:p>
                      <a:r>
                        <a:rPr lang="uk-UA" dirty="0">
                          <a:latin typeface="Times New Roman" panose="02020603050405020304" pitchFamily="18" charset="0"/>
                          <a:cs typeface="Times New Roman" panose="02020603050405020304" pitchFamily="18" charset="0"/>
                        </a:rPr>
                        <a:t>Зміст господарської операції </a:t>
                      </a:r>
                      <a:endParaRPr lang="aa-ET" dirty="0">
                        <a:latin typeface="Times New Roman" panose="02020603050405020304" pitchFamily="18" charset="0"/>
                        <a:cs typeface="Times New Roman" panose="02020603050405020304" pitchFamily="18" charset="0"/>
                      </a:endParaRPr>
                    </a:p>
                  </a:txBody>
                  <a:tcPr/>
                </a:tc>
                <a:tc gridSpan="2">
                  <a:txBody>
                    <a:bodyPr/>
                    <a:lstStyle/>
                    <a:p>
                      <a:r>
                        <a:rPr lang="uk-UA" dirty="0">
                          <a:latin typeface="Times New Roman" panose="02020603050405020304" pitchFamily="18" charset="0"/>
                          <a:cs typeface="Times New Roman" panose="02020603050405020304" pitchFamily="18" charset="0"/>
                        </a:rPr>
                        <a:t>Кореспонденція </a:t>
                      </a:r>
                      <a:endParaRPr lang="aa-ET" dirty="0">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tcPr>
                </a:tc>
                <a:tc hMerge="1">
                  <a:txBody>
                    <a:bodyPr/>
                    <a:lstStyle/>
                    <a:p>
                      <a:endParaRPr lang="aa-ET"/>
                    </a:p>
                  </a:txBody>
                  <a:tcPr/>
                </a:tc>
                <a:extLst>
                  <a:ext uri="{0D108BD9-81ED-4DB2-BD59-A6C34878D82A}">
                    <a16:rowId xmlns:a16="http://schemas.microsoft.com/office/drawing/2014/main" val="3055975910"/>
                  </a:ext>
                </a:extLst>
              </a:tr>
              <a:tr h="525702">
                <a:tc vMerge="1">
                  <a:txBody>
                    <a:bodyPr/>
                    <a:lstStyle/>
                    <a:p>
                      <a:endParaRPr lang="aa-ET"/>
                    </a:p>
                  </a:txBody>
                  <a:tcPr/>
                </a:tc>
                <a:tc vMerge="1">
                  <a:txBody>
                    <a:bodyPr/>
                    <a:lstStyle/>
                    <a:p>
                      <a:endParaRPr lang="aa-ET"/>
                    </a:p>
                  </a:txBody>
                  <a:tcPr/>
                </a:tc>
                <a:tc>
                  <a:txBody>
                    <a:bodyPr/>
                    <a:lstStyle/>
                    <a:p>
                      <a:r>
                        <a:rPr lang="uk-UA" dirty="0">
                          <a:latin typeface="Times New Roman" panose="02020603050405020304" pitchFamily="18" charset="0"/>
                          <a:cs typeface="Times New Roman" panose="02020603050405020304" pitchFamily="18" charset="0"/>
                        </a:rPr>
                        <a:t>Дебет</a:t>
                      </a:r>
                      <a:endParaRPr lang="aa-ET"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uk-UA" dirty="0">
                          <a:latin typeface="Times New Roman" panose="02020603050405020304" pitchFamily="18" charset="0"/>
                          <a:cs typeface="Times New Roman" panose="02020603050405020304" pitchFamily="18" charset="0"/>
                        </a:rPr>
                        <a:t>Кредит </a:t>
                      </a:r>
                      <a:endParaRPr lang="aa-ET"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87644840"/>
                  </a:ext>
                </a:extLst>
              </a:tr>
              <a:tr h="525702">
                <a:tc>
                  <a:txBody>
                    <a:bodyPr/>
                    <a:lstStyle/>
                    <a:p>
                      <a:r>
                        <a:rPr lang="uk-UA" dirty="0">
                          <a:latin typeface="Times New Roman" panose="02020603050405020304" pitchFamily="18" charset="0"/>
                          <a:cs typeface="Times New Roman" panose="02020603050405020304" pitchFamily="18" charset="0"/>
                        </a:rPr>
                        <a:t>1</a:t>
                      </a:r>
                      <a:endParaRPr lang="aa-ET" dirty="0">
                        <a:latin typeface="Times New Roman" panose="02020603050405020304" pitchFamily="18" charset="0"/>
                        <a:cs typeface="Times New Roman" panose="02020603050405020304" pitchFamily="18" charset="0"/>
                      </a:endParaRPr>
                    </a:p>
                  </a:txBody>
                  <a:tcPr/>
                </a:tc>
                <a:tc>
                  <a:txBody>
                    <a:bodyPr/>
                    <a:lstStyle/>
                    <a:p>
                      <a:r>
                        <a:rPr lang="ru-RU" dirty="0" err="1">
                          <a:latin typeface="Times New Roman" panose="02020603050405020304" pitchFamily="18" charset="0"/>
                          <a:cs typeface="Times New Roman" panose="02020603050405020304" pitchFamily="18" charset="0"/>
                        </a:rPr>
                        <a:t>Отримано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попередню</a:t>
                      </a:r>
                      <a:r>
                        <a:rPr lang="ru-RU" dirty="0">
                          <a:latin typeface="Times New Roman" panose="02020603050405020304" pitchFamily="18" charset="0"/>
                          <a:cs typeface="Times New Roman" panose="02020603050405020304" pitchFamily="18" charset="0"/>
                        </a:rPr>
                        <a:t> оплату за </a:t>
                      </a:r>
                      <a:r>
                        <a:rPr lang="ru-RU" dirty="0" err="1">
                          <a:latin typeface="Times New Roman" panose="02020603050405020304" pitchFamily="18" charset="0"/>
                          <a:cs typeface="Times New Roman" panose="02020603050405020304" pitchFamily="18" charset="0"/>
                        </a:rPr>
                        <a:t>основні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готельні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послуги</a:t>
                      </a:r>
                      <a:endParaRPr lang="aa-ET" dirty="0">
                        <a:latin typeface="Times New Roman" panose="02020603050405020304" pitchFamily="18" charset="0"/>
                        <a:cs typeface="Times New Roman" panose="02020603050405020304" pitchFamily="18" charset="0"/>
                      </a:endParaRPr>
                    </a:p>
                  </a:txBody>
                  <a:tcPr/>
                </a:tc>
                <a:tc>
                  <a:txBody>
                    <a:bodyPr/>
                    <a:lstStyle/>
                    <a:p>
                      <a:r>
                        <a:rPr lang="uk-UA" dirty="0">
                          <a:latin typeface="Times New Roman" panose="02020603050405020304" pitchFamily="18" charset="0"/>
                          <a:cs typeface="Times New Roman" panose="02020603050405020304" pitchFamily="18" charset="0"/>
                        </a:rPr>
                        <a:t>301</a:t>
                      </a:r>
                      <a:endParaRPr lang="aa-ET"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uk-UA" dirty="0">
                          <a:latin typeface="Times New Roman" panose="02020603050405020304" pitchFamily="18" charset="0"/>
                          <a:cs typeface="Times New Roman" panose="02020603050405020304" pitchFamily="18" charset="0"/>
                        </a:rPr>
                        <a:t>681</a:t>
                      </a:r>
                      <a:endParaRPr lang="aa-ET"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35326060"/>
                  </a:ext>
                </a:extLst>
              </a:tr>
              <a:tr h="525702">
                <a:tc>
                  <a:txBody>
                    <a:bodyPr/>
                    <a:lstStyle/>
                    <a:p>
                      <a:r>
                        <a:rPr lang="uk-UA" dirty="0">
                          <a:latin typeface="Times New Roman" panose="02020603050405020304" pitchFamily="18" charset="0"/>
                          <a:cs typeface="Times New Roman" panose="02020603050405020304" pitchFamily="18" charset="0"/>
                        </a:rPr>
                        <a:t>2</a:t>
                      </a:r>
                      <a:endParaRPr lang="aa-ET" dirty="0">
                        <a:latin typeface="Times New Roman" panose="02020603050405020304" pitchFamily="18" charset="0"/>
                        <a:cs typeface="Times New Roman" panose="02020603050405020304" pitchFamily="18" charset="0"/>
                      </a:endParaRPr>
                    </a:p>
                  </a:txBody>
                  <a:tcPr/>
                </a:tc>
                <a:tc>
                  <a:txBody>
                    <a:bodyPr/>
                    <a:lstStyle/>
                    <a:p>
                      <a:r>
                        <a:rPr lang="ru-RU" dirty="0" err="1">
                          <a:latin typeface="Times New Roman" panose="02020603050405020304" pitchFamily="18" charset="0"/>
                          <a:cs typeface="Times New Roman" panose="02020603050405020304" pitchFamily="18" charset="0"/>
                        </a:rPr>
                        <a:t>Нараховано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податкове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зобов’язання</a:t>
                      </a:r>
                      <a:r>
                        <a:rPr lang="ru-RU" dirty="0">
                          <a:latin typeface="Times New Roman" panose="02020603050405020304" pitchFamily="18" charset="0"/>
                          <a:cs typeface="Times New Roman" panose="02020603050405020304" pitchFamily="18" charset="0"/>
                        </a:rPr>
                        <a:t> з ПДВ</a:t>
                      </a:r>
                      <a:endParaRPr lang="aa-ET" dirty="0">
                        <a:latin typeface="Times New Roman" panose="02020603050405020304" pitchFamily="18" charset="0"/>
                        <a:cs typeface="Times New Roman" panose="02020603050405020304" pitchFamily="18" charset="0"/>
                      </a:endParaRPr>
                    </a:p>
                  </a:txBody>
                  <a:tcPr/>
                </a:tc>
                <a:tc>
                  <a:txBody>
                    <a:bodyPr/>
                    <a:lstStyle/>
                    <a:p>
                      <a:r>
                        <a:rPr lang="uk-UA" dirty="0">
                          <a:latin typeface="Times New Roman" panose="02020603050405020304" pitchFamily="18" charset="0"/>
                          <a:cs typeface="Times New Roman" panose="02020603050405020304" pitchFamily="18" charset="0"/>
                        </a:rPr>
                        <a:t>643 </a:t>
                      </a:r>
                      <a:endParaRPr lang="aa-ET"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uk-UA" dirty="0">
                          <a:latin typeface="Times New Roman" panose="02020603050405020304" pitchFamily="18" charset="0"/>
                          <a:cs typeface="Times New Roman" panose="02020603050405020304" pitchFamily="18" charset="0"/>
                        </a:rPr>
                        <a:t>641</a:t>
                      </a:r>
                      <a:endParaRPr lang="aa-ET"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48145145"/>
                  </a:ext>
                </a:extLst>
              </a:tr>
              <a:tr h="525702">
                <a:tc>
                  <a:txBody>
                    <a:bodyPr/>
                    <a:lstStyle/>
                    <a:p>
                      <a:r>
                        <a:rPr lang="uk-UA" dirty="0">
                          <a:latin typeface="Times New Roman" panose="02020603050405020304" pitchFamily="18" charset="0"/>
                          <a:cs typeface="Times New Roman" panose="02020603050405020304" pitchFamily="18" charset="0"/>
                        </a:rPr>
                        <a:t>3</a:t>
                      </a:r>
                      <a:endParaRPr lang="aa-ET" dirty="0">
                        <a:latin typeface="Times New Roman" panose="02020603050405020304" pitchFamily="18" charset="0"/>
                        <a:cs typeface="Times New Roman" panose="02020603050405020304" pitchFamily="18" charset="0"/>
                      </a:endParaRPr>
                    </a:p>
                  </a:txBody>
                  <a:tcPr/>
                </a:tc>
                <a:tc>
                  <a:txBody>
                    <a:bodyPr/>
                    <a:lstStyle/>
                    <a:p>
                      <a:r>
                        <a:rPr lang="ru-RU" dirty="0" err="1">
                          <a:latin typeface="Times New Roman" panose="02020603050405020304" pitchFamily="18" charset="0"/>
                          <a:cs typeface="Times New Roman" panose="02020603050405020304" pitchFamily="18" charset="0"/>
                        </a:rPr>
                        <a:t>Відображено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дохід</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від</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надання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послуг</a:t>
                      </a:r>
                      <a:r>
                        <a:rPr lang="ru-RU" dirty="0">
                          <a:latin typeface="Times New Roman" panose="02020603050405020304" pitchFamily="18" charset="0"/>
                          <a:cs typeface="Times New Roman" panose="02020603050405020304" pitchFamily="18" charset="0"/>
                        </a:rPr>
                        <a:t> з </a:t>
                      </a:r>
                      <a:r>
                        <a:rPr lang="ru-RU" dirty="0" err="1">
                          <a:latin typeface="Times New Roman" panose="02020603050405020304" pitchFamily="18" charset="0"/>
                          <a:cs typeface="Times New Roman" panose="02020603050405020304" pitchFamily="18" charset="0"/>
                        </a:rPr>
                        <a:t>проживання</a:t>
                      </a:r>
                      <a:r>
                        <a:rPr lang="ru-RU" dirty="0">
                          <a:latin typeface="Times New Roman" panose="02020603050405020304" pitchFamily="18" charset="0"/>
                          <a:cs typeface="Times New Roman" panose="02020603050405020304" pitchFamily="18" charset="0"/>
                        </a:rPr>
                        <a:t> в </a:t>
                      </a:r>
                      <a:r>
                        <a:rPr lang="ru-RU" dirty="0" err="1">
                          <a:latin typeface="Times New Roman" panose="02020603050405020304" pitchFamily="18" charset="0"/>
                          <a:cs typeface="Times New Roman" panose="02020603050405020304" pitchFamily="18" charset="0"/>
                        </a:rPr>
                        <a:t>номері</a:t>
                      </a:r>
                      <a:r>
                        <a:rPr lang="ru-RU" dirty="0">
                          <a:latin typeface="Times New Roman" panose="02020603050405020304" pitchFamily="18" charset="0"/>
                          <a:cs typeface="Times New Roman" panose="02020603050405020304" pitchFamily="18" charset="0"/>
                        </a:rPr>
                        <a:t> </a:t>
                      </a:r>
                      <a:endParaRPr lang="aa-ET" dirty="0">
                        <a:latin typeface="Times New Roman" panose="02020603050405020304" pitchFamily="18" charset="0"/>
                        <a:cs typeface="Times New Roman" panose="02020603050405020304" pitchFamily="18" charset="0"/>
                      </a:endParaRPr>
                    </a:p>
                  </a:txBody>
                  <a:tcPr/>
                </a:tc>
                <a:tc>
                  <a:txBody>
                    <a:bodyPr/>
                    <a:lstStyle/>
                    <a:p>
                      <a:r>
                        <a:rPr lang="uk-UA" dirty="0">
                          <a:latin typeface="Times New Roman" panose="02020603050405020304" pitchFamily="18" charset="0"/>
                          <a:cs typeface="Times New Roman" panose="02020603050405020304" pitchFamily="18" charset="0"/>
                        </a:rPr>
                        <a:t>361</a:t>
                      </a:r>
                      <a:endParaRPr lang="aa-ET"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uk-UA" dirty="0">
                          <a:latin typeface="Times New Roman" panose="02020603050405020304" pitchFamily="18" charset="0"/>
                          <a:cs typeface="Times New Roman" panose="02020603050405020304" pitchFamily="18" charset="0"/>
                        </a:rPr>
                        <a:t>703</a:t>
                      </a:r>
                      <a:endParaRPr lang="aa-ET"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10216004"/>
                  </a:ext>
                </a:extLst>
              </a:tr>
              <a:tr h="525702">
                <a:tc>
                  <a:txBody>
                    <a:bodyPr/>
                    <a:lstStyle/>
                    <a:p>
                      <a:r>
                        <a:rPr lang="uk-UA" dirty="0">
                          <a:latin typeface="Times New Roman" panose="02020603050405020304" pitchFamily="18" charset="0"/>
                          <a:cs typeface="Times New Roman" panose="02020603050405020304" pitchFamily="18" charset="0"/>
                        </a:rPr>
                        <a:t>4</a:t>
                      </a:r>
                      <a:endParaRPr lang="aa-ET" dirty="0">
                        <a:latin typeface="Times New Roman" panose="02020603050405020304" pitchFamily="18" charset="0"/>
                        <a:cs typeface="Times New Roman" panose="02020603050405020304" pitchFamily="18" charset="0"/>
                      </a:endParaRPr>
                    </a:p>
                  </a:txBody>
                  <a:tcPr/>
                </a:tc>
                <a:tc>
                  <a:txBody>
                    <a:bodyPr/>
                    <a:lstStyle/>
                    <a:p>
                      <a:r>
                        <a:rPr lang="ru-RU" dirty="0" err="1">
                          <a:latin typeface="Times New Roman" panose="02020603050405020304" pitchFamily="18" charset="0"/>
                          <a:cs typeface="Times New Roman" panose="02020603050405020304" pitchFamily="18" charset="0"/>
                        </a:rPr>
                        <a:t>Відображено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податкові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розрахунки</a:t>
                      </a:r>
                      <a:r>
                        <a:rPr lang="ru-RU" dirty="0">
                          <a:latin typeface="Times New Roman" panose="02020603050405020304" pitchFamily="18" charset="0"/>
                          <a:cs typeface="Times New Roman" panose="02020603050405020304" pitchFamily="18" charset="0"/>
                        </a:rPr>
                        <a:t> з ПДВ</a:t>
                      </a:r>
                      <a:endParaRPr lang="aa-ET" dirty="0">
                        <a:latin typeface="Times New Roman" panose="02020603050405020304" pitchFamily="18" charset="0"/>
                        <a:cs typeface="Times New Roman" panose="02020603050405020304" pitchFamily="18" charset="0"/>
                      </a:endParaRPr>
                    </a:p>
                  </a:txBody>
                  <a:tcPr/>
                </a:tc>
                <a:tc>
                  <a:txBody>
                    <a:bodyPr/>
                    <a:lstStyle/>
                    <a:p>
                      <a:r>
                        <a:rPr lang="uk-UA" dirty="0">
                          <a:latin typeface="Times New Roman" panose="02020603050405020304" pitchFamily="18" charset="0"/>
                          <a:cs typeface="Times New Roman" panose="02020603050405020304" pitchFamily="18" charset="0"/>
                        </a:rPr>
                        <a:t>703</a:t>
                      </a:r>
                      <a:endParaRPr lang="aa-ET"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uk-UA" dirty="0">
                          <a:latin typeface="Times New Roman" panose="02020603050405020304" pitchFamily="18" charset="0"/>
                          <a:cs typeface="Times New Roman" panose="02020603050405020304" pitchFamily="18" charset="0"/>
                        </a:rPr>
                        <a:t>643</a:t>
                      </a:r>
                      <a:endParaRPr lang="aa-ET"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4879893"/>
                  </a:ext>
                </a:extLst>
              </a:tr>
              <a:tr h="525702">
                <a:tc>
                  <a:txBody>
                    <a:bodyPr/>
                    <a:lstStyle/>
                    <a:p>
                      <a:r>
                        <a:rPr lang="uk-UA" dirty="0">
                          <a:latin typeface="Times New Roman" panose="02020603050405020304" pitchFamily="18" charset="0"/>
                          <a:cs typeface="Times New Roman" panose="02020603050405020304" pitchFamily="18" charset="0"/>
                        </a:rPr>
                        <a:t>5</a:t>
                      </a:r>
                      <a:endParaRPr lang="aa-ET" dirty="0">
                        <a:latin typeface="Times New Roman" panose="02020603050405020304" pitchFamily="18" charset="0"/>
                        <a:cs typeface="Times New Roman" panose="02020603050405020304" pitchFamily="18" charset="0"/>
                      </a:endParaRPr>
                    </a:p>
                  </a:txBody>
                  <a:tcPr/>
                </a:tc>
                <a:tc>
                  <a:txBody>
                    <a:bodyPr/>
                    <a:lstStyle/>
                    <a:p>
                      <a:r>
                        <a:rPr lang="uk-UA" dirty="0">
                          <a:latin typeface="Times New Roman" panose="02020603050405020304" pitchFamily="18" charset="0"/>
                          <a:cs typeface="Times New Roman" panose="02020603050405020304" pitchFamily="18" charset="0"/>
                        </a:rPr>
                        <a:t>Нараховано туристичний збір</a:t>
                      </a:r>
                      <a:endParaRPr lang="aa-ET" dirty="0">
                        <a:latin typeface="Times New Roman" panose="02020603050405020304" pitchFamily="18" charset="0"/>
                        <a:cs typeface="Times New Roman" panose="02020603050405020304" pitchFamily="18" charset="0"/>
                      </a:endParaRPr>
                    </a:p>
                  </a:txBody>
                  <a:tcPr/>
                </a:tc>
                <a:tc>
                  <a:txBody>
                    <a:bodyPr/>
                    <a:lstStyle/>
                    <a:p>
                      <a:r>
                        <a:rPr lang="uk-UA" dirty="0">
                          <a:latin typeface="Times New Roman" panose="02020603050405020304" pitchFamily="18" charset="0"/>
                          <a:cs typeface="Times New Roman" panose="02020603050405020304" pitchFamily="18" charset="0"/>
                        </a:rPr>
                        <a:t>703</a:t>
                      </a:r>
                      <a:endParaRPr lang="aa-ET"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uk-UA" dirty="0">
                          <a:latin typeface="Times New Roman" panose="02020603050405020304" pitchFamily="18" charset="0"/>
                          <a:cs typeface="Times New Roman" panose="02020603050405020304" pitchFamily="18" charset="0"/>
                        </a:rPr>
                        <a:t>642</a:t>
                      </a:r>
                      <a:endParaRPr lang="aa-ET"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08146335"/>
                  </a:ext>
                </a:extLst>
              </a:tr>
              <a:tr h="525702">
                <a:tc>
                  <a:txBody>
                    <a:bodyPr/>
                    <a:lstStyle/>
                    <a:p>
                      <a:r>
                        <a:rPr lang="uk-UA" dirty="0">
                          <a:latin typeface="Times New Roman" panose="02020603050405020304" pitchFamily="18" charset="0"/>
                          <a:cs typeface="Times New Roman" panose="02020603050405020304" pitchFamily="18" charset="0"/>
                        </a:rPr>
                        <a:t>6</a:t>
                      </a:r>
                      <a:endParaRPr lang="aa-ET" dirty="0">
                        <a:latin typeface="Times New Roman" panose="02020603050405020304" pitchFamily="18" charset="0"/>
                        <a:cs typeface="Times New Roman" panose="02020603050405020304" pitchFamily="18" charset="0"/>
                      </a:endParaRPr>
                    </a:p>
                  </a:txBody>
                  <a:tcPr/>
                </a:tc>
                <a:tc>
                  <a:txBody>
                    <a:bodyPr/>
                    <a:lstStyle/>
                    <a:p>
                      <a:r>
                        <a:rPr lang="uk-UA" dirty="0">
                          <a:latin typeface="Times New Roman" panose="02020603050405020304" pitchFamily="18" charset="0"/>
                          <a:cs typeface="Times New Roman" panose="02020603050405020304" pitchFamily="18" charset="0"/>
                        </a:rPr>
                        <a:t>Сплачено туристичний збір</a:t>
                      </a:r>
                      <a:endParaRPr lang="aa-ET" dirty="0">
                        <a:latin typeface="Times New Roman" panose="02020603050405020304" pitchFamily="18" charset="0"/>
                        <a:cs typeface="Times New Roman" panose="02020603050405020304" pitchFamily="18" charset="0"/>
                      </a:endParaRPr>
                    </a:p>
                  </a:txBody>
                  <a:tcPr/>
                </a:tc>
                <a:tc>
                  <a:txBody>
                    <a:bodyPr/>
                    <a:lstStyle/>
                    <a:p>
                      <a:r>
                        <a:rPr lang="uk-UA" dirty="0">
                          <a:latin typeface="Times New Roman" panose="02020603050405020304" pitchFamily="18" charset="0"/>
                          <a:cs typeface="Times New Roman" panose="02020603050405020304" pitchFamily="18" charset="0"/>
                        </a:rPr>
                        <a:t>301</a:t>
                      </a:r>
                      <a:endParaRPr lang="aa-ET"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uk-UA" dirty="0">
                          <a:latin typeface="Times New Roman" panose="02020603050405020304" pitchFamily="18" charset="0"/>
                          <a:cs typeface="Times New Roman" panose="02020603050405020304" pitchFamily="18" charset="0"/>
                        </a:rPr>
                        <a:t>361</a:t>
                      </a:r>
                      <a:endParaRPr lang="aa-ET"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89340127"/>
                  </a:ext>
                </a:extLst>
              </a:tr>
              <a:tr h="525702">
                <a:tc>
                  <a:txBody>
                    <a:bodyPr/>
                    <a:lstStyle/>
                    <a:p>
                      <a:r>
                        <a:rPr lang="uk-UA" dirty="0">
                          <a:latin typeface="Times New Roman" panose="02020603050405020304" pitchFamily="18" charset="0"/>
                          <a:cs typeface="Times New Roman" panose="02020603050405020304" pitchFamily="18" charset="0"/>
                        </a:rPr>
                        <a:t>7</a:t>
                      </a:r>
                      <a:endParaRPr lang="aa-ET" dirty="0">
                        <a:latin typeface="Times New Roman" panose="02020603050405020304" pitchFamily="18" charset="0"/>
                        <a:cs typeface="Times New Roman" panose="02020603050405020304" pitchFamily="18" charset="0"/>
                      </a:endParaRPr>
                    </a:p>
                  </a:txBody>
                  <a:tcPr/>
                </a:tc>
                <a:tc>
                  <a:txBody>
                    <a:bodyPr/>
                    <a:lstStyle/>
                    <a:p>
                      <a:r>
                        <a:rPr lang="ru-RU" dirty="0" err="1">
                          <a:latin typeface="Times New Roman" panose="02020603050405020304" pitchFamily="18" charset="0"/>
                          <a:cs typeface="Times New Roman" panose="02020603050405020304" pitchFamily="18" charset="0"/>
                        </a:rPr>
                        <a:t>Сплачено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туристичний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збір</a:t>
                      </a:r>
                      <a:r>
                        <a:rPr lang="ru-RU" dirty="0">
                          <a:latin typeface="Times New Roman" panose="02020603050405020304" pitchFamily="18" charset="0"/>
                          <a:cs typeface="Times New Roman" panose="02020603050405020304" pitchFamily="18" charset="0"/>
                        </a:rPr>
                        <a:t> до бюджету</a:t>
                      </a:r>
                      <a:endParaRPr lang="aa-ET" dirty="0">
                        <a:latin typeface="Times New Roman" panose="02020603050405020304" pitchFamily="18" charset="0"/>
                        <a:cs typeface="Times New Roman" panose="02020603050405020304" pitchFamily="18" charset="0"/>
                      </a:endParaRPr>
                    </a:p>
                  </a:txBody>
                  <a:tcPr/>
                </a:tc>
                <a:tc>
                  <a:txBody>
                    <a:bodyPr/>
                    <a:lstStyle/>
                    <a:p>
                      <a:r>
                        <a:rPr lang="uk-UA" dirty="0">
                          <a:latin typeface="Times New Roman" panose="02020603050405020304" pitchFamily="18" charset="0"/>
                          <a:cs typeface="Times New Roman" panose="02020603050405020304" pitchFamily="18" charset="0"/>
                        </a:rPr>
                        <a:t>642</a:t>
                      </a:r>
                      <a:endParaRPr lang="aa-ET"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r>
                        <a:rPr lang="uk-UA" dirty="0">
                          <a:latin typeface="Times New Roman" panose="02020603050405020304" pitchFamily="18" charset="0"/>
                          <a:cs typeface="Times New Roman" panose="02020603050405020304" pitchFamily="18" charset="0"/>
                        </a:rPr>
                        <a:t>311</a:t>
                      </a:r>
                      <a:endParaRPr lang="aa-ET"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051124016"/>
                  </a:ext>
                </a:extLst>
              </a:tr>
            </a:tbl>
          </a:graphicData>
        </a:graphic>
      </p:graphicFrame>
    </p:spTree>
    <p:extLst>
      <p:ext uri="{BB962C8B-B14F-4D97-AF65-F5344CB8AC3E}">
        <p14:creationId xmlns:p14="http://schemas.microsoft.com/office/powerpoint/2010/main" val="235472353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sz="4400" b="1" dirty="0"/>
              <a:t>Податкова декларація з туристичного збору</a:t>
            </a:r>
            <a:br>
              <a:rPr lang="uk-UA" sz="4400" b="1" dirty="0"/>
            </a:br>
            <a:r>
              <a:rPr lang="en-US" sz="4000" b="1" dirty="0">
                <a:hlinkClick r:id="rId2"/>
              </a:rPr>
              <a:t>https://zakon.rada.gov.ua/laws/show/z0912-15#Text</a:t>
            </a:r>
            <a:r>
              <a:rPr lang="uk-UA" sz="4000" b="1" dirty="0"/>
              <a:t> </a:t>
            </a:r>
          </a:p>
        </p:txBody>
      </p:sp>
      <p:sp>
        <p:nvSpPr>
          <p:cNvPr id="3" name="Объект 2"/>
          <p:cNvSpPr>
            <a:spLocks noGrp="1"/>
          </p:cNvSpPr>
          <p:nvPr>
            <p:ph idx="1"/>
          </p:nvPr>
        </p:nvSpPr>
        <p:spPr/>
        <p:txBody>
          <a:bodyPr>
            <a:normAutofit/>
          </a:bodyPr>
          <a:lstStyle/>
          <a:p>
            <a:r>
              <a:rPr lang="ru-RU" sz="3200" b="1" dirty="0" err="1"/>
              <a:t>Подання</a:t>
            </a:r>
            <a:r>
              <a:rPr lang="ru-RU" sz="3200" dirty="0"/>
              <a:t>:</a:t>
            </a:r>
          </a:p>
          <a:p>
            <a:r>
              <a:rPr lang="ru-RU" sz="3200" dirty="0"/>
              <a:t>40 </a:t>
            </a:r>
            <a:r>
              <a:rPr lang="ru-RU" sz="3200" dirty="0" err="1"/>
              <a:t>дн</a:t>
            </a:r>
            <a:r>
              <a:rPr lang="ru-RU" sz="3200" dirty="0"/>
              <a:t>. </a:t>
            </a:r>
            <a:r>
              <a:rPr lang="ru-RU" sz="3200" dirty="0" err="1"/>
              <a:t>після</a:t>
            </a:r>
            <a:r>
              <a:rPr lang="ru-RU" sz="3200" dirty="0"/>
              <a:t> </a:t>
            </a:r>
            <a:r>
              <a:rPr lang="ru-RU" sz="3200" dirty="0" err="1"/>
              <a:t>звітного</a:t>
            </a:r>
            <a:r>
              <a:rPr lang="ru-RU" sz="3200" dirty="0"/>
              <a:t> кварталу</a:t>
            </a:r>
          </a:p>
          <a:p>
            <a:r>
              <a:rPr lang="ru-RU" sz="3200" b="1" dirty="0" err="1"/>
              <a:t>Сплата</a:t>
            </a:r>
            <a:r>
              <a:rPr lang="ru-RU" sz="3200" dirty="0"/>
              <a:t>:</a:t>
            </a:r>
          </a:p>
          <a:p>
            <a:r>
              <a:rPr lang="ru-RU" sz="3200" dirty="0"/>
              <a:t>50 </a:t>
            </a:r>
            <a:r>
              <a:rPr lang="ru-RU" sz="3200" dirty="0" err="1"/>
              <a:t>дн</a:t>
            </a:r>
            <a:r>
              <a:rPr lang="ru-RU" sz="3200" dirty="0"/>
              <a:t>. </a:t>
            </a:r>
            <a:r>
              <a:rPr lang="ru-RU" sz="3200" dirty="0" err="1"/>
              <a:t>після</a:t>
            </a:r>
            <a:r>
              <a:rPr lang="ru-RU" sz="3200" dirty="0"/>
              <a:t> </a:t>
            </a:r>
            <a:r>
              <a:rPr lang="ru-RU" sz="3200" dirty="0" err="1"/>
              <a:t>звітного</a:t>
            </a:r>
            <a:r>
              <a:rPr lang="ru-RU" sz="3200" dirty="0"/>
              <a:t> кварталу</a:t>
            </a:r>
            <a:endParaRPr lang="uk-UA" sz="3200" dirty="0"/>
          </a:p>
        </p:txBody>
      </p:sp>
    </p:spTree>
    <p:extLst>
      <p:ext uri="{BB962C8B-B14F-4D97-AF65-F5344CB8AC3E}">
        <p14:creationId xmlns:p14="http://schemas.microsoft.com/office/powerpoint/2010/main" val="10143193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C56D2185-55A2-499B-9651-F627E6ACEAB0}"/>
              </a:ext>
            </a:extLst>
          </p:cNvPr>
          <p:cNvSpPr>
            <a:spLocks noGrp="1"/>
          </p:cNvSpPr>
          <p:nvPr>
            <p:ph idx="1"/>
          </p:nvPr>
        </p:nvSpPr>
        <p:spPr>
          <a:xfrm>
            <a:off x="166255" y="258618"/>
            <a:ext cx="12025745" cy="5610476"/>
          </a:xfrm>
        </p:spPr>
        <p:txBody>
          <a:bodyPr/>
          <a:lstStyle/>
          <a:p>
            <a:pPr algn="ctr"/>
            <a:r>
              <a:rPr lang="ru-RU" sz="2800" dirty="0">
                <a:latin typeface="Times New Roman" panose="02020603050405020304" pitchFamily="18" charset="0"/>
                <a:cs typeface="Times New Roman" panose="02020603050405020304" pitchFamily="18" charset="0"/>
              </a:rPr>
              <a:t>Базою оподаткування є </a:t>
            </a:r>
            <a:r>
              <a:rPr lang="ru-RU" sz="2800" dirty="0" err="1">
                <a:latin typeface="Times New Roman" panose="02020603050405020304" pitchFamily="18" charset="0"/>
                <a:cs typeface="Times New Roman" panose="02020603050405020304" pitchFamily="18" charset="0"/>
              </a:rPr>
              <a:t>загальна</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площа</a:t>
            </a:r>
            <a:r>
              <a:rPr lang="ru-RU" sz="2800" dirty="0">
                <a:latin typeface="Times New Roman" panose="02020603050405020304" pitchFamily="18" charset="0"/>
                <a:cs typeface="Times New Roman" panose="02020603050405020304" pitchFamily="18" charset="0"/>
              </a:rPr>
              <a:t> об’єкта </a:t>
            </a:r>
            <a:r>
              <a:rPr lang="ru-RU" sz="2800" dirty="0" err="1">
                <a:latin typeface="Times New Roman" panose="02020603050405020304" pitchFamily="18" charset="0"/>
                <a:cs typeface="Times New Roman" panose="02020603050405020304" pitchFamily="18" charset="0"/>
              </a:rPr>
              <a:t>житлової</a:t>
            </a:r>
            <a:r>
              <a:rPr lang="ru-RU" sz="2800" dirty="0">
                <a:latin typeface="Times New Roman" panose="02020603050405020304" pitchFamily="18" charset="0"/>
                <a:cs typeface="Times New Roman" panose="02020603050405020304" pitchFamily="18" charset="0"/>
              </a:rPr>
              <a:t> та </a:t>
            </a:r>
            <a:r>
              <a:rPr lang="ru-RU" sz="2800" dirty="0" err="1">
                <a:latin typeface="Times New Roman" panose="02020603050405020304" pitchFamily="18" charset="0"/>
                <a:cs typeface="Times New Roman" panose="02020603050405020304" pitchFamily="18" charset="0"/>
              </a:rPr>
              <a:t>нежитлової</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нерухомості</a:t>
            </a:r>
            <a:r>
              <a:rPr lang="ru-RU" sz="2800" dirty="0">
                <a:latin typeface="Times New Roman" panose="02020603050405020304" pitchFamily="18" charset="0"/>
                <a:cs typeface="Times New Roman" panose="02020603050405020304" pitchFamily="18" charset="0"/>
              </a:rPr>
              <a:t>, в тому </a:t>
            </a:r>
            <a:r>
              <a:rPr lang="ru-RU" sz="2800" dirty="0" err="1">
                <a:latin typeface="Times New Roman" panose="02020603050405020304" pitchFamily="18" charset="0"/>
                <a:cs typeface="Times New Roman" panose="02020603050405020304" pitchFamily="18" charset="0"/>
              </a:rPr>
              <a:t>числі</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його</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часток</a:t>
            </a:r>
            <a:r>
              <a:rPr lang="ru-RU" sz="2800" dirty="0">
                <a:latin typeface="Times New Roman" panose="02020603050405020304" pitchFamily="18" charset="0"/>
                <a:cs typeface="Times New Roman" panose="02020603050405020304" pitchFamily="18" charset="0"/>
              </a:rPr>
              <a:t>. </a:t>
            </a:r>
          </a:p>
          <a:p>
            <a:pPr algn="just"/>
            <a:r>
              <a:rPr lang="ru-RU" sz="2800" dirty="0">
                <a:latin typeface="Times New Roman" panose="02020603050405020304" pitchFamily="18" charset="0"/>
                <a:cs typeface="Times New Roman" panose="02020603050405020304" pitchFamily="18" charset="0"/>
              </a:rPr>
              <a:t>До загальної </a:t>
            </a:r>
            <a:r>
              <a:rPr lang="ru-RU" sz="2800" dirty="0" err="1">
                <a:latin typeface="Times New Roman" panose="02020603050405020304" pitchFamily="18" charset="0"/>
                <a:cs typeface="Times New Roman" panose="02020603050405020304" pitchFamily="18" charset="0"/>
              </a:rPr>
              <a:t>житлової</a:t>
            </a:r>
            <a:r>
              <a:rPr lang="ru-RU" sz="2800" dirty="0">
                <a:latin typeface="Times New Roman" panose="02020603050405020304" pitchFamily="18" charset="0"/>
                <a:cs typeface="Times New Roman" panose="02020603050405020304" pitchFamily="18" charset="0"/>
              </a:rPr>
              <a:t> площі </a:t>
            </a:r>
            <a:r>
              <a:rPr lang="ru-RU" sz="2800" dirty="0" err="1">
                <a:latin typeface="Times New Roman" panose="02020603050405020304" pitchFamily="18" charset="0"/>
                <a:cs typeface="Times New Roman" panose="02020603050405020304" pitchFamily="18" charset="0"/>
              </a:rPr>
              <a:t>включається</a:t>
            </a:r>
            <a:r>
              <a:rPr lang="ru-RU" sz="2800" dirty="0">
                <a:latin typeface="Times New Roman" panose="02020603050405020304" pitchFamily="18" charset="0"/>
                <a:cs typeface="Times New Roman" panose="02020603050405020304" pitchFamily="18" charset="0"/>
              </a:rPr>
              <a:t>: </a:t>
            </a:r>
          </a:p>
          <a:p>
            <a:pPr marL="457200" indent="-457200" algn="just">
              <a:buFont typeface="+mj-lt"/>
              <a:buAutoNum type="arabicParenR"/>
            </a:pPr>
            <a:r>
              <a:rPr lang="uk-UA" sz="2800" b="1" dirty="0">
                <a:latin typeface="Times New Roman" panose="02020603050405020304" pitchFamily="18" charset="0"/>
                <a:cs typeface="Times New Roman" panose="02020603050405020304" pitchFamily="18" charset="0"/>
              </a:rPr>
              <a:t>сумарна площа житлових кімнат і підсобних приміщень з урахуванням лоджій, балконів, веранд і терас</a:t>
            </a:r>
            <a:r>
              <a:rPr lang="uk-UA" sz="2800" dirty="0">
                <a:latin typeface="Times New Roman" panose="02020603050405020304" pitchFamily="18" charset="0"/>
                <a:cs typeface="Times New Roman" panose="02020603050405020304" pitchFamily="18" charset="0"/>
              </a:rPr>
              <a:t>.</a:t>
            </a:r>
          </a:p>
          <a:p>
            <a:pPr marL="0" indent="0" algn="just">
              <a:buNone/>
            </a:pPr>
            <a:r>
              <a:rPr lang="uk-UA" sz="2800" dirty="0">
                <a:latin typeface="Times New Roman" panose="02020603050405020304" pitchFamily="18" charset="0"/>
                <a:cs typeface="Times New Roman" panose="02020603050405020304" pitchFamily="18" charset="0"/>
              </a:rPr>
              <a:t>До житлової площі об'єкта житлової нерухомості не належить площа приміщень, призначених для гігієнічних або господарсько-побутових потреб громадян (ванна, вбиральня, душова, приміщення для прання, кухня, комора, передпокій, </a:t>
            </a:r>
            <a:r>
              <a:rPr lang="uk-UA" sz="2800" dirty="0" err="1">
                <a:latin typeface="Times New Roman" panose="02020603050405020304" pitchFamily="18" charset="0"/>
                <a:cs typeface="Times New Roman" panose="02020603050405020304" pitchFamily="18" charset="0"/>
              </a:rPr>
              <a:t>внутрішньоквартирний</a:t>
            </a:r>
            <a:r>
              <a:rPr lang="uk-UA" sz="2800" dirty="0">
                <a:latin typeface="Times New Roman" panose="02020603050405020304" pitchFamily="18" charset="0"/>
                <a:cs typeface="Times New Roman" panose="02020603050405020304" pitchFamily="18" charset="0"/>
              </a:rPr>
              <a:t> хол, коридор, вбудована шафа тощо)</a:t>
            </a:r>
          </a:p>
          <a:p>
            <a:pPr marL="0" indent="0" algn="just">
              <a:buNone/>
            </a:pPr>
            <a:endParaRPr lang="ru-RU" dirty="0"/>
          </a:p>
        </p:txBody>
      </p:sp>
      <p:pic>
        <p:nvPicPr>
          <p:cNvPr id="7" name="Рисунок 6">
            <a:extLst>
              <a:ext uri="{FF2B5EF4-FFF2-40B4-BE49-F238E27FC236}">
                <a16:creationId xmlns:a16="http://schemas.microsoft.com/office/drawing/2014/main" id="{7616F48E-EFF0-4D65-9B9A-DEB9422CE0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8673" y="4381500"/>
            <a:ext cx="3810000" cy="2476500"/>
          </a:xfrm>
          <a:prstGeom prst="rect">
            <a:avLst/>
          </a:prstGeom>
          <a:ln>
            <a:noFill/>
          </a:ln>
          <a:effectLst>
            <a:softEdge rad="112500"/>
          </a:effectLst>
        </p:spPr>
      </p:pic>
      <p:pic>
        <p:nvPicPr>
          <p:cNvPr id="9" name="Рисунок 8">
            <a:extLst>
              <a:ext uri="{FF2B5EF4-FFF2-40B4-BE49-F238E27FC236}">
                <a16:creationId xmlns:a16="http://schemas.microsoft.com/office/drawing/2014/main" id="{016A74AC-A0B7-4B9B-A48E-5E7CB3BCB19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82691" y="4381500"/>
            <a:ext cx="3001818" cy="2217882"/>
          </a:xfrm>
          <a:prstGeom prst="rect">
            <a:avLst/>
          </a:prstGeom>
          <a:ln>
            <a:noFill/>
          </a:ln>
          <a:effectLst>
            <a:softEdge rad="112500"/>
          </a:effectLst>
        </p:spPr>
      </p:pic>
    </p:spTree>
    <p:extLst>
      <p:ext uri="{BB962C8B-B14F-4D97-AF65-F5344CB8AC3E}">
        <p14:creationId xmlns:p14="http://schemas.microsoft.com/office/powerpoint/2010/main" val="319463497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32965" y="1815353"/>
            <a:ext cx="9278470" cy="3306033"/>
          </a:xfrm>
          <a:prstGeom prst="rect">
            <a:avLst/>
          </a:prstGeom>
        </p:spPr>
        <p:txBody>
          <a:bodyPr wrap="square">
            <a:spAutoFit/>
          </a:bodyPr>
          <a:lstStyle/>
          <a:p>
            <a:pPr marR="5080" indent="12700" algn="ctr">
              <a:spcBef>
                <a:spcPts val="95"/>
              </a:spcBef>
            </a:pPr>
            <a:r>
              <a:rPr lang="uk-UA" sz="4400" b="1" dirty="0"/>
              <a:t>6. Платники, порядок обчислення, звітності, обліку і сплати збору за місця для паркування транспортних засобів </a:t>
            </a:r>
          </a:p>
          <a:p>
            <a:pPr marL="271780" marR="5080" indent="-259715" algn="ctr">
              <a:lnSpc>
                <a:spcPct val="100000"/>
              </a:lnSpc>
              <a:spcBef>
                <a:spcPts val="95"/>
              </a:spcBef>
            </a:pPr>
            <a:r>
              <a:rPr lang="ru-RU" sz="3200" dirty="0"/>
              <a:t>ст. 268</a:t>
            </a:r>
            <a:r>
              <a:rPr lang="ru-RU" sz="3200" baseline="30000" dirty="0"/>
              <a:t>1</a:t>
            </a:r>
            <a:r>
              <a:rPr lang="ru-RU" sz="3200" dirty="0"/>
              <a:t> ПКУ</a:t>
            </a:r>
            <a:endParaRPr lang="uk-UA" sz="3200" dirty="0"/>
          </a:p>
        </p:txBody>
      </p:sp>
    </p:spTree>
    <p:extLst>
      <p:ext uri="{BB962C8B-B14F-4D97-AF65-F5344CB8AC3E}">
        <p14:creationId xmlns:p14="http://schemas.microsoft.com/office/powerpoint/2010/main" val="225396340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339756" y="30130"/>
            <a:ext cx="10218322" cy="848457"/>
            <a:chOff x="3260386" y="141732"/>
            <a:chExt cx="9431632" cy="567675"/>
          </a:xfrm>
        </p:grpSpPr>
        <p:sp>
          <p:nvSpPr>
            <p:cNvPr id="3" name="object 3"/>
            <p:cNvSpPr/>
            <p:nvPr/>
          </p:nvSpPr>
          <p:spPr>
            <a:xfrm>
              <a:off x="3260386" y="143255"/>
              <a:ext cx="9431632" cy="566152"/>
            </a:xfrm>
            <a:custGeom>
              <a:avLst/>
              <a:gdLst/>
              <a:ahLst/>
              <a:cxnLst/>
              <a:rect l="l" t="t" r="r" b="b"/>
              <a:pathLst>
                <a:path w="8563610" h="452755">
                  <a:moveTo>
                    <a:pt x="8518144" y="0"/>
                  </a:moveTo>
                  <a:lnTo>
                    <a:pt x="45212" y="0"/>
                  </a:lnTo>
                  <a:lnTo>
                    <a:pt x="27646" y="3563"/>
                  </a:lnTo>
                  <a:lnTo>
                    <a:pt x="13271" y="13271"/>
                  </a:lnTo>
                  <a:lnTo>
                    <a:pt x="3563" y="27646"/>
                  </a:lnTo>
                  <a:lnTo>
                    <a:pt x="0" y="45212"/>
                  </a:lnTo>
                  <a:lnTo>
                    <a:pt x="0" y="407416"/>
                  </a:lnTo>
                  <a:lnTo>
                    <a:pt x="3563" y="424981"/>
                  </a:lnTo>
                  <a:lnTo>
                    <a:pt x="13271" y="439356"/>
                  </a:lnTo>
                  <a:lnTo>
                    <a:pt x="27646" y="449064"/>
                  </a:lnTo>
                  <a:lnTo>
                    <a:pt x="45212" y="452628"/>
                  </a:lnTo>
                  <a:lnTo>
                    <a:pt x="8518144" y="452628"/>
                  </a:lnTo>
                  <a:lnTo>
                    <a:pt x="8535709" y="449064"/>
                  </a:lnTo>
                  <a:lnTo>
                    <a:pt x="8550084" y="439356"/>
                  </a:lnTo>
                  <a:lnTo>
                    <a:pt x="8559792" y="424981"/>
                  </a:lnTo>
                  <a:lnTo>
                    <a:pt x="8563356" y="407416"/>
                  </a:lnTo>
                  <a:lnTo>
                    <a:pt x="8563356" y="45212"/>
                  </a:lnTo>
                  <a:lnTo>
                    <a:pt x="8559792" y="27646"/>
                  </a:lnTo>
                  <a:lnTo>
                    <a:pt x="8550084" y="13271"/>
                  </a:lnTo>
                  <a:lnTo>
                    <a:pt x="8535709" y="3563"/>
                  </a:lnTo>
                  <a:lnTo>
                    <a:pt x="8518144" y="0"/>
                  </a:lnTo>
                  <a:close/>
                </a:path>
              </a:pathLst>
            </a:custGeom>
            <a:solidFill>
              <a:srgbClr val="FFFFFF"/>
            </a:solidFill>
            <a:ln>
              <a:noFill/>
            </a:ln>
          </p:spPr>
          <p:txBody>
            <a:bodyPr wrap="square" lIns="0" tIns="0" rIns="0" bIns="0" rtlCol="0"/>
            <a:lstStyle/>
            <a:p>
              <a:pPr marL="635" algn="ctr">
                <a:lnSpc>
                  <a:spcPts val="1905"/>
                </a:lnSpc>
                <a:spcBef>
                  <a:spcPts val="95"/>
                </a:spcBef>
              </a:pPr>
              <a:r>
                <a:rPr lang="uk-UA" sz="2400" u="heavy" spc="-5" dirty="0">
                  <a:uFill>
                    <a:solidFill>
                      <a:srgbClr val="000000"/>
                    </a:solidFill>
                  </a:uFill>
                  <a:latin typeface="Times New Roman" panose="02020603050405020304" pitchFamily="18" charset="0"/>
                  <a:cs typeface="Times New Roman" panose="02020603050405020304" pitchFamily="18" charset="0"/>
                </a:rPr>
                <a:t>База</a:t>
              </a:r>
              <a:r>
                <a:rPr lang="uk-UA" sz="2400" u="heavy" spc="-40" dirty="0">
                  <a:uFill>
                    <a:solidFill>
                      <a:srgbClr val="000000"/>
                    </a:solidFill>
                  </a:uFill>
                  <a:latin typeface="Times New Roman" panose="02020603050405020304" pitchFamily="18" charset="0"/>
                  <a:cs typeface="Times New Roman" panose="02020603050405020304" pitchFamily="18" charset="0"/>
                </a:rPr>
                <a:t> </a:t>
              </a:r>
              <a:r>
                <a:rPr lang="uk-UA" sz="2400" u="heavy" spc="-10" dirty="0">
                  <a:uFill>
                    <a:solidFill>
                      <a:srgbClr val="000000"/>
                    </a:solidFill>
                  </a:uFill>
                  <a:latin typeface="Times New Roman" panose="02020603050405020304" pitchFamily="18" charset="0"/>
                  <a:cs typeface="Times New Roman" panose="02020603050405020304" pitchFamily="18" charset="0"/>
                </a:rPr>
                <a:t>оподаткування:</a:t>
              </a:r>
            </a:p>
            <a:p>
              <a:pPr marL="635" algn="ctr">
                <a:lnSpc>
                  <a:spcPts val="1905"/>
                </a:lnSpc>
                <a:spcBef>
                  <a:spcPts val="95"/>
                </a:spcBef>
              </a:pPr>
              <a:r>
                <a:rPr lang="ru-RU" sz="1500" dirty="0" err="1">
                  <a:latin typeface="Times New Roman" panose="02020603050405020304" pitchFamily="18" charset="0"/>
                  <a:cs typeface="Times New Roman" panose="02020603050405020304" pitchFamily="18" charset="0"/>
                </a:rPr>
                <a:t>площа</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земельної</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ділянки</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відведена</a:t>
              </a:r>
              <a:r>
                <a:rPr lang="ru-RU" sz="1500" dirty="0">
                  <a:latin typeface="Times New Roman" panose="02020603050405020304" pitchFamily="18" charset="0"/>
                  <a:cs typeface="Times New Roman" panose="02020603050405020304" pitchFamily="18" charset="0"/>
                </a:rPr>
                <a:t> для </a:t>
              </a:r>
              <a:r>
                <a:rPr lang="ru-RU" sz="1500" dirty="0" err="1">
                  <a:latin typeface="Times New Roman" panose="02020603050405020304" pitchFamily="18" charset="0"/>
                  <a:cs typeface="Times New Roman" panose="02020603050405020304" pitchFamily="18" charset="0"/>
                </a:rPr>
                <a:t>паркування</a:t>
              </a:r>
              <a:r>
                <a:rPr lang="ru-RU" sz="1500" dirty="0">
                  <a:latin typeface="Times New Roman" panose="02020603050405020304" pitchFamily="18" charset="0"/>
                  <a:cs typeface="Times New Roman" panose="02020603050405020304" pitchFamily="18" charset="0"/>
                </a:rPr>
                <a:t>, а </a:t>
              </a:r>
              <a:r>
                <a:rPr lang="ru-RU" sz="1500" dirty="0" err="1">
                  <a:latin typeface="Times New Roman" panose="02020603050405020304" pitchFamily="18" charset="0"/>
                  <a:cs typeface="Times New Roman" panose="02020603050405020304" pitchFamily="18" charset="0"/>
                </a:rPr>
                <a:t>також</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площа</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комунальних</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гаражів</a:t>
              </a:r>
              <a:r>
                <a:rPr lang="ru-RU" sz="1500" dirty="0">
                  <a:latin typeface="Times New Roman" panose="02020603050405020304" pitchFamily="18" charset="0"/>
                  <a:cs typeface="Times New Roman" panose="02020603050405020304" pitchFamily="18" charset="0"/>
                </a:rPr>
                <a:t>, стоянок, </a:t>
              </a:r>
              <a:r>
                <a:rPr lang="ru-RU" sz="1500" dirty="0" err="1">
                  <a:latin typeface="Times New Roman" panose="02020603050405020304" pitchFamily="18" charset="0"/>
                  <a:cs typeface="Times New Roman" panose="02020603050405020304" pitchFamily="18" charset="0"/>
                </a:rPr>
                <a:t>паркінгів</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будівель</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споруд</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їх</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частин</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які</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побудовані</a:t>
              </a:r>
              <a:r>
                <a:rPr lang="ru-RU" sz="1500" dirty="0">
                  <a:latin typeface="Times New Roman" panose="02020603050405020304" pitchFamily="18" charset="0"/>
                  <a:cs typeface="Times New Roman" panose="02020603050405020304" pitchFamily="18" charset="0"/>
                </a:rPr>
                <a:t> за </a:t>
              </a:r>
              <a:r>
                <a:rPr lang="ru-RU" sz="1500" dirty="0" err="1">
                  <a:latin typeface="Times New Roman" panose="02020603050405020304" pitchFamily="18" charset="0"/>
                  <a:cs typeface="Times New Roman" panose="02020603050405020304" pitchFamily="18" charset="0"/>
                </a:rPr>
                <a:t>рахунок</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коштів</a:t>
              </a:r>
              <a:r>
                <a:rPr lang="ru-RU" sz="1500" dirty="0">
                  <a:latin typeface="Times New Roman" panose="02020603050405020304" pitchFamily="18" charset="0"/>
                  <a:cs typeface="Times New Roman" panose="02020603050405020304" pitchFamily="18" charset="0"/>
                </a:rPr>
                <a:t> </a:t>
              </a:r>
              <a:r>
                <a:rPr lang="ru-RU" sz="1500" dirty="0" err="1">
                  <a:latin typeface="Times New Roman" panose="02020603050405020304" pitchFamily="18" charset="0"/>
                  <a:cs typeface="Times New Roman" panose="02020603050405020304" pitchFamily="18" charset="0"/>
                </a:rPr>
                <a:t>місцевого</a:t>
              </a:r>
              <a:r>
                <a:rPr lang="ru-RU" sz="1500" dirty="0">
                  <a:latin typeface="Times New Roman" panose="02020603050405020304" pitchFamily="18" charset="0"/>
                  <a:cs typeface="Times New Roman" panose="02020603050405020304" pitchFamily="18" charset="0"/>
                </a:rPr>
                <a:t> бюджету (</a:t>
              </a:r>
              <a:r>
                <a:rPr lang="ru-RU" sz="1500" dirty="0" err="1">
                  <a:latin typeface="Times New Roman" panose="02020603050405020304" pitchFamily="18" charset="0"/>
                  <a:cs typeface="Times New Roman" panose="02020603050405020304" pitchFamily="18" charset="0"/>
                </a:rPr>
                <a:t>окрім</a:t>
              </a:r>
              <a:r>
                <a:rPr lang="ru-RU" sz="1500" dirty="0">
                  <a:latin typeface="Times New Roman" panose="02020603050405020304" pitchFamily="18" charset="0"/>
                  <a:cs typeface="Times New Roman" panose="02020603050405020304" pitchFamily="18" charset="0"/>
                </a:rPr>
                <a:t> </a:t>
              </a:r>
              <a:r>
                <a:rPr lang="ru-RU" sz="1600" dirty="0" err="1"/>
                <a:t>місць</a:t>
              </a:r>
              <a:r>
                <a:rPr lang="ru-RU" sz="1600" dirty="0"/>
                <a:t> для </a:t>
              </a:r>
              <a:r>
                <a:rPr lang="ru-RU" sz="1600" dirty="0" err="1"/>
                <a:t>осіб</a:t>
              </a:r>
              <a:r>
                <a:rPr lang="ru-RU" sz="1600" dirty="0"/>
                <a:t> з </a:t>
              </a:r>
              <a:r>
                <a:rPr lang="ru-RU" sz="1600" dirty="0" err="1"/>
                <a:t>інвалідністю</a:t>
              </a:r>
              <a:r>
                <a:rPr lang="ru-RU" sz="1600" dirty="0"/>
                <a:t>)</a:t>
              </a:r>
              <a:endParaRPr lang="uk-UA" sz="1500" dirty="0">
                <a:latin typeface="Times New Roman" panose="02020603050405020304" pitchFamily="18" charset="0"/>
                <a:cs typeface="Times New Roman" panose="02020603050405020304" pitchFamily="18" charset="0"/>
              </a:endParaRPr>
            </a:p>
          </p:txBody>
        </p:sp>
        <p:sp>
          <p:nvSpPr>
            <p:cNvPr id="4" name="object 4"/>
            <p:cNvSpPr/>
            <p:nvPr/>
          </p:nvSpPr>
          <p:spPr>
            <a:xfrm>
              <a:off x="3307080" y="141732"/>
              <a:ext cx="8563610" cy="452755"/>
            </a:xfrm>
            <a:custGeom>
              <a:avLst/>
              <a:gdLst/>
              <a:ahLst/>
              <a:cxnLst/>
              <a:rect l="l" t="t" r="r" b="b"/>
              <a:pathLst>
                <a:path w="8563610" h="452755">
                  <a:moveTo>
                    <a:pt x="0" y="45212"/>
                  </a:moveTo>
                  <a:lnTo>
                    <a:pt x="3563" y="27646"/>
                  </a:lnTo>
                  <a:lnTo>
                    <a:pt x="13271" y="13271"/>
                  </a:lnTo>
                  <a:lnTo>
                    <a:pt x="27646" y="3563"/>
                  </a:lnTo>
                  <a:lnTo>
                    <a:pt x="45212" y="0"/>
                  </a:lnTo>
                  <a:lnTo>
                    <a:pt x="8518144" y="0"/>
                  </a:lnTo>
                  <a:lnTo>
                    <a:pt x="8535709" y="3563"/>
                  </a:lnTo>
                  <a:lnTo>
                    <a:pt x="8550084" y="13271"/>
                  </a:lnTo>
                  <a:lnTo>
                    <a:pt x="8559792" y="27646"/>
                  </a:lnTo>
                  <a:lnTo>
                    <a:pt x="8563356" y="45212"/>
                  </a:lnTo>
                  <a:lnTo>
                    <a:pt x="8563356" y="407416"/>
                  </a:lnTo>
                  <a:lnTo>
                    <a:pt x="8559792" y="424981"/>
                  </a:lnTo>
                  <a:lnTo>
                    <a:pt x="8550084" y="439356"/>
                  </a:lnTo>
                  <a:lnTo>
                    <a:pt x="8535709" y="449064"/>
                  </a:lnTo>
                  <a:lnTo>
                    <a:pt x="8518144" y="452628"/>
                  </a:lnTo>
                  <a:lnTo>
                    <a:pt x="45212" y="452628"/>
                  </a:lnTo>
                  <a:lnTo>
                    <a:pt x="27646" y="449064"/>
                  </a:lnTo>
                  <a:lnTo>
                    <a:pt x="13271" y="439356"/>
                  </a:lnTo>
                  <a:lnTo>
                    <a:pt x="3563" y="424981"/>
                  </a:lnTo>
                  <a:lnTo>
                    <a:pt x="0" y="407416"/>
                  </a:lnTo>
                  <a:lnTo>
                    <a:pt x="0" y="45212"/>
                  </a:lnTo>
                  <a:close/>
                </a:path>
              </a:pathLst>
            </a:custGeom>
            <a:ln w="12192">
              <a:noFill/>
            </a:ln>
          </p:spPr>
          <p:txBody>
            <a:bodyPr wrap="square" lIns="0" tIns="0" rIns="0" bIns="0" rtlCol="0"/>
            <a:lstStyle/>
            <a:p>
              <a:endParaRPr/>
            </a:p>
          </p:txBody>
        </p:sp>
      </p:grpSp>
      <p:grpSp>
        <p:nvGrpSpPr>
          <p:cNvPr id="6" name="object 6"/>
          <p:cNvGrpSpPr/>
          <p:nvPr/>
        </p:nvGrpSpPr>
        <p:grpSpPr>
          <a:xfrm>
            <a:off x="1469705" y="982930"/>
            <a:ext cx="2687320" cy="370840"/>
            <a:chOff x="3320796" y="768095"/>
            <a:chExt cx="2687320" cy="370840"/>
          </a:xfrm>
        </p:grpSpPr>
        <p:sp>
          <p:nvSpPr>
            <p:cNvPr id="7" name="object 7"/>
            <p:cNvSpPr/>
            <p:nvPr/>
          </p:nvSpPr>
          <p:spPr>
            <a:xfrm>
              <a:off x="3326892" y="774191"/>
              <a:ext cx="2674620" cy="358140"/>
            </a:xfrm>
            <a:custGeom>
              <a:avLst/>
              <a:gdLst/>
              <a:ahLst/>
              <a:cxnLst/>
              <a:rect l="l" t="t" r="r" b="b"/>
              <a:pathLst>
                <a:path w="2674620" h="358140">
                  <a:moveTo>
                    <a:pt x="2638806" y="0"/>
                  </a:moveTo>
                  <a:lnTo>
                    <a:pt x="35813" y="0"/>
                  </a:lnTo>
                  <a:lnTo>
                    <a:pt x="21859" y="2809"/>
                  </a:lnTo>
                  <a:lnTo>
                    <a:pt x="10477" y="10477"/>
                  </a:lnTo>
                  <a:lnTo>
                    <a:pt x="2809" y="21859"/>
                  </a:lnTo>
                  <a:lnTo>
                    <a:pt x="0" y="35813"/>
                  </a:lnTo>
                  <a:lnTo>
                    <a:pt x="0" y="322325"/>
                  </a:lnTo>
                  <a:lnTo>
                    <a:pt x="2809" y="336280"/>
                  </a:lnTo>
                  <a:lnTo>
                    <a:pt x="10477" y="347662"/>
                  </a:lnTo>
                  <a:lnTo>
                    <a:pt x="21859" y="355330"/>
                  </a:lnTo>
                  <a:lnTo>
                    <a:pt x="35813" y="358140"/>
                  </a:lnTo>
                  <a:lnTo>
                    <a:pt x="2638806" y="358140"/>
                  </a:lnTo>
                  <a:lnTo>
                    <a:pt x="2652760" y="355330"/>
                  </a:lnTo>
                  <a:lnTo>
                    <a:pt x="2664142" y="347662"/>
                  </a:lnTo>
                  <a:lnTo>
                    <a:pt x="2671810" y="336280"/>
                  </a:lnTo>
                  <a:lnTo>
                    <a:pt x="2674620" y="322325"/>
                  </a:lnTo>
                  <a:lnTo>
                    <a:pt x="2674620" y="35813"/>
                  </a:lnTo>
                  <a:lnTo>
                    <a:pt x="2671810" y="21859"/>
                  </a:lnTo>
                  <a:lnTo>
                    <a:pt x="2664142" y="10477"/>
                  </a:lnTo>
                  <a:lnTo>
                    <a:pt x="2652760" y="2809"/>
                  </a:lnTo>
                  <a:lnTo>
                    <a:pt x="2638806" y="0"/>
                  </a:lnTo>
                  <a:close/>
                </a:path>
              </a:pathLst>
            </a:custGeom>
            <a:solidFill>
              <a:srgbClr val="FFFFFF"/>
            </a:solidFill>
          </p:spPr>
          <p:txBody>
            <a:bodyPr wrap="square" lIns="0" tIns="0" rIns="0" bIns="0" rtlCol="0"/>
            <a:lstStyle/>
            <a:p>
              <a:pPr algn="ctr"/>
              <a:r>
                <a:rPr lang="uk-UA" dirty="0">
                  <a:latin typeface="Times New Roman" panose="02020603050405020304" pitchFamily="18" charset="0"/>
                  <a:cs typeface="Times New Roman" panose="02020603050405020304" pitchFamily="18" charset="0"/>
                </a:rPr>
                <a:t>Платники</a:t>
              </a:r>
              <a:endParaRPr dirty="0">
                <a:latin typeface="Times New Roman" panose="02020603050405020304" pitchFamily="18" charset="0"/>
                <a:cs typeface="Times New Roman" panose="02020603050405020304" pitchFamily="18" charset="0"/>
              </a:endParaRPr>
            </a:p>
          </p:txBody>
        </p:sp>
        <p:sp>
          <p:nvSpPr>
            <p:cNvPr id="8" name="object 8"/>
            <p:cNvSpPr/>
            <p:nvPr/>
          </p:nvSpPr>
          <p:spPr>
            <a:xfrm>
              <a:off x="3326892" y="774191"/>
              <a:ext cx="2674620" cy="358140"/>
            </a:xfrm>
            <a:custGeom>
              <a:avLst/>
              <a:gdLst/>
              <a:ahLst/>
              <a:cxnLst/>
              <a:rect l="l" t="t" r="r" b="b"/>
              <a:pathLst>
                <a:path w="2674620" h="358140">
                  <a:moveTo>
                    <a:pt x="0" y="35813"/>
                  </a:moveTo>
                  <a:lnTo>
                    <a:pt x="2809" y="21859"/>
                  </a:lnTo>
                  <a:lnTo>
                    <a:pt x="10477" y="10477"/>
                  </a:lnTo>
                  <a:lnTo>
                    <a:pt x="21859" y="2809"/>
                  </a:lnTo>
                  <a:lnTo>
                    <a:pt x="35813" y="0"/>
                  </a:lnTo>
                  <a:lnTo>
                    <a:pt x="2638806" y="0"/>
                  </a:lnTo>
                  <a:lnTo>
                    <a:pt x="2652760" y="2809"/>
                  </a:lnTo>
                  <a:lnTo>
                    <a:pt x="2664142" y="10477"/>
                  </a:lnTo>
                  <a:lnTo>
                    <a:pt x="2671810" y="21859"/>
                  </a:lnTo>
                  <a:lnTo>
                    <a:pt x="2674620" y="35813"/>
                  </a:lnTo>
                  <a:lnTo>
                    <a:pt x="2674620" y="322325"/>
                  </a:lnTo>
                  <a:lnTo>
                    <a:pt x="2671810" y="336280"/>
                  </a:lnTo>
                  <a:lnTo>
                    <a:pt x="2664142" y="347662"/>
                  </a:lnTo>
                  <a:lnTo>
                    <a:pt x="2652760" y="355330"/>
                  </a:lnTo>
                  <a:lnTo>
                    <a:pt x="2638806" y="358140"/>
                  </a:lnTo>
                  <a:lnTo>
                    <a:pt x="35813" y="358140"/>
                  </a:lnTo>
                  <a:lnTo>
                    <a:pt x="21859" y="355330"/>
                  </a:lnTo>
                  <a:lnTo>
                    <a:pt x="10477" y="347662"/>
                  </a:lnTo>
                  <a:lnTo>
                    <a:pt x="2809" y="336280"/>
                  </a:lnTo>
                  <a:lnTo>
                    <a:pt x="0" y="322325"/>
                  </a:lnTo>
                  <a:lnTo>
                    <a:pt x="0" y="35813"/>
                  </a:lnTo>
                  <a:close/>
                </a:path>
              </a:pathLst>
            </a:custGeom>
            <a:ln w="12192">
              <a:solidFill>
                <a:srgbClr val="005D9B"/>
              </a:solidFill>
            </a:ln>
          </p:spPr>
          <p:txBody>
            <a:bodyPr wrap="square" lIns="0" tIns="0" rIns="0" bIns="0" rtlCol="0"/>
            <a:lstStyle/>
            <a:p>
              <a:endParaRPr/>
            </a:p>
          </p:txBody>
        </p:sp>
      </p:grpSp>
      <p:grpSp>
        <p:nvGrpSpPr>
          <p:cNvPr id="10" name="object 10"/>
          <p:cNvGrpSpPr/>
          <p:nvPr/>
        </p:nvGrpSpPr>
        <p:grpSpPr>
          <a:xfrm>
            <a:off x="626443" y="1701300"/>
            <a:ext cx="3668457" cy="1748408"/>
            <a:chOff x="3297935" y="1395983"/>
            <a:chExt cx="2710180" cy="1066800"/>
          </a:xfrm>
        </p:grpSpPr>
        <p:sp>
          <p:nvSpPr>
            <p:cNvPr id="11" name="object 11"/>
            <p:cNvSpPr/>
            <p:nvPr/>
          </p:nvSpPr>
          <p:spPr>
            <a:xfrm>
              <a:off x="3304031" y="1402079"/>
              <a:ext cx="2697480" cy="1054735"/>
            </a:xfrm>
            <a:custGeom>
              <a:avLst/>
              <a:gdLst/>
              <a:ahLst/>
              <a:cxnLst/>
              <a:rect l="l" t="t" r="r" b="b"/>
              <a:pathLst>
                <a:path w="2697479" h="1054735">
                  <a:moveTo>
                    <a:pt x="2592069" y="0"/>
                  </a:moveTo>
                  <a:lnTo>
                    <a:pt x="105409" y="0"/>
                  </a:lnTo>
                  <a:lnTo>
                    <a:pt x="64400" y="8290"/>
                  </a:lnTo>
                  <a:lnTo>
                    <a:pt x="30892" y="30892"/>
                  </a:lnTo>
                  <a:lnTo>
                    <a:pt x="8290" y="64400"/>
                  </a:lnTo>
                  <a:lnTo>
                    <a:pt x="0" y="105410"/>
                  </a:lnTo>
                  <a:lnTo>
                    <a:pt x="0" y="949198"/>
                  </a:lnTo>
                  <a:lnTo>
                    <a:pt x="8290" y="990207"/>
                  </a:lnTo>
                  <a:lnTo>
                    <a:pt x="30892" y="1023715"/>
                  </a:lnTo>
                  <a:lnTo>
                    <a:pt x="64400" y="1046317"/>
                  </a:lnTo>
                  <a:lnTo>
                    <a:pt x="105409" y="1054608"/>
                  </a:lnTo>
                  <a:lnTo>
                    <a:pt x="2592069" y="1054608"/>
                  </a:lnTo>
                  <a:lnTo>
                    <a:pt x="2633079" y="1046317"/>
                  </a:lnTo>
                  <a:lnTo>
                    <a:pt x="2666587" y="1023715"/>
                  </a:lnTo>
                  <a:lnTo>
                    <a:pt x="2689189" y="990207"/>
                  </a:lnTo>
                  <a:lnTo>
                    <a:pt x="2697479" y="949198"/>
                  </a:lnTo>
                  <a:lnTo>
                    <a:pt x="2697479" y="105410"/>
                  </a:lnTo>
                  <a:lnTo>
                    <a:pt x="2689189" y="64400"/>
                  </a:lnTo>
                  <a:lnTo>
                    <a:pt x="2666587" y="30892"/>
                  </a:lnTo>
                  <a:lnTo>
                    <a:pt x="2633079" y="8290"/>
                  </a:lnTo>
                  <a:lnTo>
                    <a:pt x="2592069" y="0"/>
                  </a:lnTo>
                  <a:close/>
                </a:path>
              </a:pathLst>
            </a:custGeom>
            <a:solidFill>
              <a:srgbClr val="FFFFFF"/>
            </a:solidFill>
          </p:spPr>
          <p:txBody>
            <a:bodyPr wrap="square" lIns="0" tIns="0" rIns="0" bIns="0" rtlCol="0"/>
            <a:lstStyle/>
            <a:p>
              <a:endParaRPr dirty="0"/>
            </a:p>
          </p:txBody>
        </p:sp>
        <p:sp>
          <p:nvSpPr>
            <p:cNvPr id="12" name="object 12"/>
            <p:cNvSpPr/>
            <p:nvPr/>
          </p:nvSpPr>
          <p:spPr>
            <a:xfrm>
              <a:off x="3304031" y="1402079"/>
              <a:ext cx="2697480" cy="1054735"/>
            </a:xfrm>
            <a:custGeom>
              <a:avLst/>
              <a:gdLst/>
              <a:ahLst/>
              <a:cxnLst/>
              <a:rect l="l" t="t" r="r" b="b"/>
              <a:pathLst>
                <a:path w="2697479" h="1054735">
                  <a:moveTo>
                    <a:pt x="0" y="105410"/>
                  </a:moveTo>
                  <a:lnTo>
                    <a:pt x="8290" y="64400"/>
                  </a:lnTo>
                  <a:lnTo>
                    <a:pt x="30892" y="30892"/>
                  </a:lnTo>
                  <a:lnTo>
                    <a:pt x="64400" y="8290"/>
                  </a:lnTo>
                  <a:lnTo>
                    <a:pt x="105409" y="0"/>
                  </a:lnTo>
                  <a:lnTo>
                    <a:pt x="2592069" y="0"/>
                  </a:lnTo>
                  <a:lnTo>
                    <a:pt x="2633079" y="8290"/>
                  </a:lnTo>
                  <a:lnTo>
                    <a:pt x="2666587" y="30892"/>
                  </a:lnTo>
                  <a:lnTo>
                    <a:pt x="2689189" y="64400"/>
                  </a:lnTo>
                  <a:lnTo>
                    <a:pt x="2697479" y="105410"/>
                  </a:lnTo>
                  <a:lnTo>
                    <a:pt x="2697479" y="949198"/>
                  </a:lnTo>
                  <a:lnTo>
                    <a:pt x="2689189" y="990207"/>
                  </a:lnTo>
                  <a:lnTo>
                    <a:pt x="2666587" y="1023715"/>
                  </a:lnTo>
                  <a:lnTo>
                    <a:pt x="2633079" y="1046317"/>
                  </a:lnTo>
                  <a:lnTo>
                    <a:pt x="2592069" y="1054608"/>
                  </a:lnTo>
                  <a:lnTo>
                    <a:pt x="105409" y="1054608"/>
                  </a:lnTo>
                  <a:lnTo>
                    <a:pt x="64400" y="1046317"/>
                  </a:lnTo>
                  <a:lnTo>
                    <a:pt x="30892" y="1023715"/>
                  </a:lnTo>
                  <a:lnTo>
                    <a:pt x="8290" y="990207"/>
                  </a:lnTo>
                  <a:lnTo>
                    <a:pt x="0" y="949198"/>
                  </a:lnTo>
                  <a:lnTo>
                    <a:pt x="0" y="105410"/>
                  </a:lnTo>
                  <a:close/>
                </a:path>
              </a:pathLst>
            </a:custGeom>
            <a:ln w="12192">
              <a:solidFill>
                <a:srgbClr val="005D9B"/>
              </a:solidFill>
            </a:ln>
          </p:spPr>
          <p:txBody>
            <a:bodyPr wrap="square" lIns="0" tIns="0" rIns="0" bIns="0" rtlCol="0"/>
            <a:lstStyle/>
            <a:p>
              <a:endParaRPr/>
            </a:p>
          </p:txBody>
        </p:sp>
      </p:grpSp>
      <p:grpSp>
        <p:nvGrpSpPr>
          <p:cNvPr id="14" name="object 14"/>
          <p:cNvGrpSpPr/>
          <p:nvPr/>
        </p:nvGrpSpPr>
        <p:grpSpPr>
          <a:xfrm>
            <a:off x="4578864" y="934327"/>
            <a:ext cx="2539366" cy="395774"/>
            <a:chOff x="6240779" y="751797"/>
            <a:chExt cx="2539366" cy="395774"/>
          </a:xfrm>
        </p:grpSpPr>
        <p:sp>
          <p:nvSpPr>
            <p:cNvPr id="15" name="object 15"/>
            <p:cNvSpPr/>
            <p:nvPr/>
          </p:nvSpPr>
          <p:spPr>
            <a:xfrm>
              <a:off x="6240779" y="751797"/>
              <a:ext cx="2539365" cy="388620"/>
            </a:xfrm>
            <a:custGeom>
              <a:avLst/>
              <a:gdLst/>
              <a:ahLst/>
              <a:cxnLst/>
              <a:rect l="l" t="t" r="r" b="b"/>
              <a:pathLst>
                <a:path w="2539365" h="388619">
                  <a:moveTo>
                    <a:pt x="2500122" y="0"/>
                  </a:moveTo>
                  <a:lnTo>
                    <a:pt x="38862" y="0"/>
                  </a:lnTo>
                  <a:lnTo>
                    <a:pt x="23735" y="3053"/>
                  </a:lnTo>
                  <a:lnTo>
                    <a:pt x="11382" y="11382"/>
                  </a:lnTo>
                  <a:lnTo>
                    <a:pt x="3053" y="23735"/>
                  </a:lnTo>
                  <a:lnTo>
                    <a:pt x="0" y="38862"/>
                  </a:lnTo>
                  <a:lnTo>
                    <a:pt x="0" y="349758"/>
                  </a:lnTo>
                  <a:lnTo>
                    <a:pt x="3053" y="364884"/>
                  </a:lnTo>
                  <a:lnTo>
                    <a:pt x="11382" y="377237"/>
                  </a:lnTo>
                  <a:lnTo>
                    <a:pt x="23735" y="385566"/>
                  </a:lnTo>
                  <a:lnTo>
                    <a:pt x="38862" y="388620"/>
                  </a:lnTo>
                  <a:lnTo>
                    <a:pt x="2500122" y="388620"/>
                  </a:lnTo>
                  <a:lnTo>
                    <a:pt x="2515248" y="385566"/>
                  </a:lnTo>
                  <a:lnTo>
                    <a:pt x="2527601" y="377237"/>
                  </a:lnTo>
                  <a:lnTo>
                    <a:pt x="2535930" y="364884"/>
                  </a:lnTo>
                  <a:lnTo>
                    <a:pt x="2538984" y="349758"/>
                  </a:lnTo>
                  <a:lnTo>
                    <a:pt x="2538984" y="38862"/>
                  </a:lnTo>
                  <a:lnTo>
                    <a:pt x="2535930" y="23735"/>
                  </a:lnTo>
                  <a:lnTo>
                    <a:pt x="2527601" y="11382"/>
                  </a:lnTo>
                  <a:lnTo>
                    <a:pt x="2515248" y="3053"/>
                  </a:lnTo>
                  <a:lnTo>
                    <a:pt x="2500122" y="0"/>
                  </a:lnTo>
                  <a:close/>
                </a:path>
              </a:pathLst>
            </a:custGeom>
            <a:solidFill>
              <a:srgbClr val="FFFFFF"/>
            </a:solidFill>
          </p:spPr>
          <p:txBody>
            <a:bodyPr wrap="square" lIns="0" tIns="0" rIns="0" bIns="0" rtlCol="0"/>
            <a:lstStyle/>
            <a:p>
              <a:r>
                <a:rPr lang="uk-UA" dirty="0">
                  <a:latin typeface="Times New Roman" panose="02020603050405020304" pitchFamily="18" charset="0"/>
                  <a:cs typeface="Times New Roman" panose="02020603050405020304" pitchFamily="18" charset="0"/>
                </a:rPr>
                <a:t>    Об’єкт оподаткування</a:t>
              </a:r>
              <a:endParaRPr dirty="0">
                <a:latin typeface="Times New Roman" panose="02020603050405020304" pitchFamily="18" charset="0"/>
                <a:cs typeface="Times New Roman" panose="02020603050405020304" pitchFamily="18" charset="0"/>
              </a:endParaRPr>
            </a:p>
          </p:txBody>
        </p:sp>
        <p:sp>
          <p:nvSpPr>
            <p:cNvPr id="16" name="object 16"/>
            <p:cNvSpPr/>
            <p:nvPr/>
          </p:nvSpPr>
          <p:spPr>
            <a:xfrm>
              <a:off x="6240780" y="758951"/>
              <a:ext cx="2539365" cy="388620"/>
            </a:xfrm>
            <a:custGeom>
              <a:avLst/>
              <a:gdLst/>
              <a:ahLst/>
              <a:cxnLst/>
              <a:rect l="l" t="t" r="r" b="b"/>
              <a:pathLst>
                <a:path w="2539365" h="388619">
                  <a:moveTo>
                    <a:pt x="0" y="38862"/>
                  </a:moveTo>
                  <a:lnTo>
                    <a:pt x="3053" y="23735"/>
                  </a:lnTo>
                  <a:lnTo>
                    <a:pt x="11382" y="11382"/>
                  </a:lnTo>
                  <a:lnTo>
                    <a:pt x="23735" y="3053"/>
                  </a:lnTo>
                  <a:lnTo>
                    <a:pt x="38862" y="0"/>
                  </a:lnTo>
                  <a:lnTo>
                    <a:pt x="2500122" y="0"/>
                  </a:lnTo>
                  <a:lnTo>
                    <a:pt x="2515248" y="3053"/>
                  </a:lnTo>
                  <a:lnTo>
                    <a:pt x="2527601" y="11382"/>
                  </a:lnTo>
                  <a:lnTo>
                    <a:pt x="2535930" y="23735"/>
                  </a:lnTo>
                  <a:lnTo>
                    <a:pt x="2538984" y="38862"/>
                  </a:lnTo>
                  <a:lnTo>
                    <a:pt x="2538984" y="349758"/>
                  </a:lnTo>
                  <a:lnTo>
                    <a:pt x="2535930" y="364884"/>
                  </a:lnTo>
                  <a:lnTo>
                    <a:pt x="2527601" y="377237"/>
                  </a:lnTo>
                  <a:lnTo>
                    <a:pt x="2515248" y="385566"/>
                  </a:lnTo>
                  <a:lnTo>
                    <a:pt x="2500122" y="388620"/>
                  </a:lnTo>
                  <a:lnTo>
                    <a:pt x="38862" y="388620"/>
                  </a:lnTo>
                  <a:lnTo>
                    <a:pt x="23735" y="385566"/>
                  </a:lnTo>
                  <a:lnTo>
                    <a:pt x="11382" y="377237"/>
                  </a:lnTo>
                  <a:lnTo>
                    <a:pt x="3053" y="364884"/>
                  </a:lnTo>
                  <a:lnTo>
                    <a:pt x="0" y="349758"/>
                  </a:lnTo>
                  <a:lnTo>
                    <a:pt x="0" y="38862"/>
                  </a:lnTo>
                  <a:close/>
                </a:path>
              </a:pathLst>
            </a:custGeom>
            <a:ln w="12192">
              <a:solidFill>
                <a:srgbClr val="005D9B"/>
              </a:solidFill>
            </a:ln>
          </p:spPr>
          <p:txBody>
            <a:bodyPr wrap="square" lIns="0" tIns="0" rIns="0" bIns="0" rtlCol="0"/>
            <a:lstStyle/>
            <a:p>
              <a:endParaRPr/>
            </a:p>
          </p:txBody>
        </p:sp>
      </p:grpSp>
      <p:grpSp>
        <p:nvGrpSpPr>
          <p:cNvPr id="18" name="object 18"/>
          <p:cNvGrpSpPr/>
          <p:nvPr/>
        </p:nvGrpSpPr>
        <p:grpSpPr>
          <a:xfrm>
            <a:off x="4365499" y="1712611"/>
            <a:ext cx="3588316" cy="1651481"/>
            <a:chOff x="6153911" y="1456944"/>
            <a:chExt cx="2711450" cy="1391920"/>
          </a:xfrm>
        </p:grpSpPr>
        <p:sp>
          <p:nvSpPr>
            <p:cNvPr id="19" name="object 19"/>
            <p:cNvSpPr/>
            <p:nvPr/>
          </p:nvSpPr>
          <p:spPr>
            <a:xfrm>
              <a:off x="6160007" y="1463040"/>
              <a:ext cx="2699385" cy="1379220"/>
            </a:xfrm>
            <a:custGeom>
              <a:avLst/>
              <a:gdLst/>
              <a:ahLst/>
              <a:cxnLst/>
              <a:rect l="l" t="t" r="r" b="b"/>
              <a:pathLst>
                <a:path w="2699384" h="1379220">
                  <a:moveTo>
                    <a:pt x="2561082" y="0"/>
                  </a:moveTo>
                  <a:lnTo>
                    <a:pt x="137921" y="0"/>
                  </a:lnTo>
                  <a:lnTo>
                    <a:pt x="94317" y="7028"/>
                  </a:lnTo>
                  <a:lnTo>
                    <a:pt x="56455" y="26602"/>
                  </a:lnTo>
                  <a:lnTo>
                    <a:pt x="26602" y="56455"/>
                  </a:lnTo>
                  <a:lnTo>
                    <a:pt x="7028" y="94317"/>
                  </a:lnTo>
                  <a:lnTo>
                    <a:pt x="0" y="137922"/>
                  </a:lnTo>
                  <a:lnTo>
                    <a:pt x="0" y="1241298"/>
                  </a:lnTo>
                  <a:lnTo>
                    <a:pt x="7028" y="1284902"/>
                  </a:lnTo>
                  <a:lnTo>
                    <a:pt x="26602" y="1322764"/>
                  </a:lnTo>
                  <a:lnTo>
                    <a:pt x="56455" y="1352617"/>
                  </a:lnTo>
                  <a:lnTo>
                    <a:pt x="94317" y="1372191"/>
                  </a:lnTo>
                  <a:lnTo>
                    <a:pt x="137921" y="1379220"/>
                  </a:lnTo>
                  <a:lnTo>
                    <a:pt x="2561082" y="1379220"/>
                  </a:lnTo>
                  <a:lnTo>
                    <a:pt x="2604686" y="1372191"/>
                  </a:lnTo>
                  <a:lnTo>
                    <a:pt x="2642548" y="1352617"/>
                  </a:lnTo>
                  <a:lnTo>
                    <a:pt x="2672401" y="1322764"/>
                  </a:lnTo>
                  <a:lnTo>
                    <a:pt x="2691975" y="1284902"/>
                  </a:lnTo>
                  <a:lnTo>
                    <a:pt x="2699003" y="1241298"/>
                  </a:lnTo>
                  <a:lnTo>
                    <a:pt x="2699003" y="137922"/>
                  </a:lnTo>
                  <a:lnTo>
                    <a:pt x="2691975" y="94317"/>
                  </a:lnTo>
                  <a:lnTo>
                    <a:pt x="2672401" y="56455"/>
                  </a:lnTo>
                  <a:lnTo>
                    <a:pt x="2642548" y="26602"/>
                  </a:lnTo>
                  <a:lnTo>
                    <a:pt x="2604686" y="7028"/>
                  </a:lnTo>
                  <a:lnTo>
                    <a:pt x="2561082" y="0"/>
                  </a:lnTo>
                  <a:close/>
                </a:path>
              </a:pathLst>
            </a:custGeom>
            <a:solidFill>
              <a:srgbClr val="FFFFFF"/>
            </a:solidFill>
          </p:spPr>
          <p:txBody>
            <a:bodyPr wrap="square" lIns="0" tIns="0" rIns="0" bIns="0" rtlCol="0"/>
            <a:lstStyle/>
            <a:p>
              <a:endParaRPr dirty="0"/>
            </a:p>
          </p:txBody>
        </p:sp>
        <p:sp>
          <p:nvSpPr>
            <p:cNvPr id="20" name="object 20"/>
            <p:cNvSpPr/>
            <p:nvPr/>
          </p:nvSpPr>
          <p:spPr>
            <a:xfrm>
              <a:off x="6160007" y="1463040"/>
              <a:ext cx="2699385" cy="1379220"/>
            </a:xfrm>
            <a:custGeom>
              <a:avLst/>
              <a:gdLst/>
              <a:ahLst/>
              <a:cxnLst/>
              <a:rect l="l" t="t" r="r" b="b"/>
              <a:pathLst>
                <a:path w="2699384" h="1379220">
                  <a:moveTo>
                    <a:pt x="0" y="137922"/>
                  </a:moveTo>
                  <a:lnTo>
                    <a:pt x="7028" y="94317"/>
                  </a:lnTo>
                  <a:lnTo>
                    <a:pt x="26602" y="56455"/>
                  </a:lnTo>
                  <a:lnTo>
                    <a:pt x="56455" y="26602"/>
                  </a:lnTo>
                  <a:lnTo>
                    <a:pt x="94317" y="7028"/>
                  </a:lnTo>
                  <a:lnTo>
                    <a:pt x="137921" y="0"/>
                  </a:lnTo>
                  <a:lnTo>
                    <a:pt x="2561082" y="0"/>
                  </a:lnTo>
                  <a:lnTo>
                    <a:pt x="2604686" y="7028"/>
                  </a:lnTo>
                  <a:lnTo>
                    <a:pt x="2642548" y="26602"/>
                  </a:lnTo>
                  <a:lnTo>
                    <a:pt x="2672401" y="56455"/>
                  </a:lnTo>
                  <a:lnTo>
                    <a:pt x="2691975" y="94317"/>
                  </a:lnTo>
                  <a:lnTo>
                    <a:pt x="2699003" y="137922"/>
                  </a:lnTo>
                  <a:lnTo>
                    <a:pt x="2699003" y="1241298"/>
                  </a:lnTo>
                  <a:lnTo>
                    <a:pt x="2691975" y="1284902"/>
                  </a:lnTo>
                  <a:lnTo>
                    <a:pt x="2672401" y="1322764"/>
                  </a:lnTo>
                  <a:lnTo>
                    <a:pt x="2642548" y="1352617"/>
                  </a:lnTo>
                  <a:lnTo>
                    <a:pt x="2604686" y="1372191"/>
                  </a:lnTo>
                  <a:lnTo>
                    <a:pt x="2561082" y="1379220"/>
                  </a:lnTo>
                  <a:lnTo>
                    <a:pt x="137921" y="1379220"/>
                  </a:lnTo>
                  <a:lnTo>
                    <a:pt x="94317" y="1372191"/>
                  </a:lnTo>
                  <a:lnTo>
                    <a:pt x="56455" y="1352617"/>
                  </a:lnTo>
                  <a:lnTo>
                    <a:pt x="26602" y="1322764"/>
                  </a:lnTo>
                  <a:lnTo>
                    <a:pt x="7028" y="1284902"/>
                  </a:lnTo>
                  <a:lnTo>
                    <a:pt x="0" y="1241298"/>
                  </a:lnTo>
                  <a:lnTo>
                    <a:pt x="0" y="137922"/>
                  </a:lnTo>
                  <a:close/>
                </a:path>
              </a:pathLst>
            </a:custGeom>
            <a:ln w="12191">
              <a:solidFill>
                <a:srgbClr val="005D9B"/>
              </a:solidFill>
            </a:ln>
          </p:spPr>
          <p:txBody>
            <a:bodyPr wrap="square" lIns="0" tIns="0" rIns="0" bIns="0" rtlCol="0"/>
            <a:lstStyle/>
            <a:p>
              <a:endParaRPr/>
            </a:p>
          </p:txBody>
        </p:sp>
      </p:grpSp>
      <p:grpSp>
        <p:nvGrpSpPr>
          <p:cNvPr id="22" name="object 22"/>
          <p:cNvGrpSpPr/>
          <p:nvPr/>
        </p:nvGrpSpPr>
        <p:grpSpPr>
          <a:xfrm>
            <a:off x="8009194" y="1024372"/>
            <a:ext cx="2707005" cy="358140"/>
            <a:chOff x="9148571" y="754380"/>
            <a:chExt cx="2707005" cy="358140"/>
          </a:xfrm>
        </p:grpSpPr>
        <p:sp>
          <p:nvSpPr>
            <p:cNvPr id="23" name="object 23"/>
            <p:cNvSpPr/>
            <p:nvPr/>
          </p:nvSpPr>
          <p:spPr>
            <a:xfrm>
              <a:off x="9154667" y="760476"/>
              <a:ext cx="2694940" cy="346075"/>
            </a:xfrm>
            <a:custGeom>
              <a:avLst/>
              <a:gdLst/>
              <a:ahLst/>
              <a:cxnLst/>
              <a:rect l="l" t="t" r="r" b="b"/>
              <a:pathLst>
                <a:path w="2694940" h="346075">
                  <a:moveTo>
                    <a:pt x="2659887" y="0"/>
                  </a:moveTo>
                  <a:lnTo>
                    <a:pt x="34543" y="0"/>
                  </a:lnTo>
                  <a:lnTo>
                    <a:pt x="21109" y="2718"/>
                  </a:lnTo>
                  <a:lnTo>
                    <a:pt x="10128" y="10128"/>
                  </a:lnTo>
                  <a:lnTo>
                    <a:pt x="2718" y="21109"/>
                  </a:lnTo>
                  <a:lnTo>
                    <a:pt x="0" y="34544"/>
                  </a:lnTo>
                  <a:lnTo>
                    <a:pt x="0" y="311403"/>
                  </a:lnTo>
                  <a:lnTo>
                    <a:pt x="2718" y="324838"/>
                  </a:lnTo>
                  <a:lnTo>
                    <a:pt x="10128" y="335819"/>
                  </a:lnTo>
                  <a:lnTo>
                    <a:pt x="21109" y="343229"/>
                  </a:lnTo>
                  <a:lnTo>
                    <a:pt x="34543" y="345948"/>
                  </a:lnTo>
                  <a:lnTo>
                    <a:pt x="2659887" y="345948"/>
                  </a:lnTo>
                  <a:lnTo>
                    <a:pt x="2673322" y="343229"/>
                  </a:lnTo>
                  <a:lnTo>
                    <a:pt x="2684303" y="335819"/>
                  </a:lnTo>
                  <a:lnTo>
                    <a:pt x="2691713" y="324838"/>
                  </a:lnTo>
                  <a:lnTo>
                    <a:pt x="2694431" y="311403"/>
                  </a:lnTo>
                  <a:lnTo>
                    <a:pt x="2694431" y="34544"/>
                  </a:lnTo>
                  <a:lnTo>
                    <a:pt x="2691713" y="21109"/>
                  </a:lnTo>
                  <a:lnTo>
                    <a:pt x="2684303" y="10128"/>
                  </a:lnTo>
                  <a:lnTo>
                    <a:pt x="2673322" y="2718"/>
                  </a:lnTo>
                  <a:lnTo>
                    <a:pt x="2659887" y="0"/>
                  </a:lnTo>
                  <a:close/>
                </a:path>
              </a:pathLst>
            </a:custGeom>
            <a:solidFill>
              <a:srgbClr val="FFFFFF"/>
            </a:solidFill>
          </p:spPr>
          <p:txBody>
            <a:bodyPr wrap="square" lIns="0" tIns="0" rIns="0" bIns="0" rtlCol="0"/>
            <a:lstStyle/>
            <a:p>
              <a:pPr algn="ctr"/>
              <a:r>
                <a:rPr lang="uk-UA" dirty="0">
                  <a:latin typeface="Times New Roman" panose="02020603050405020304" pitchFamily="18" charset="0"/>
                  <a:cs typeface="Times New Roman" panose="02020603050405020304" pitchFamily="18" charset="0"/>
                </a:rPr>
                <a:t>Ставка</a:t>
              </a:r>
              <a:endParaRPr dirty="0">
                <a:latin typeface="Times New Roman" panose="02020603050405020304" pitchFamily="18" charset="0"/>
                <a:cs typeface="Times New Roman" panose="02020603050405020304" pitchFamily="18" charset="0"/>
              </a:endParaRPr>
            </a:p>
          </p:txBody>
        </p:sp>
        <p:sp>
          <p:nvSpPr>
            <p:cNvPr id="24" name="object 24"/>
            <p:cNvSpPr/>
            <p:nvPr/>
          </p:nvSpPr>
          <p:spPr>
            <a:xfrm>
              <a:off x="9154667" y="760476"/>
              <a:ext cx="2694940" cy="346075"/>
            </a:xfrm>
            <a:custGeom>
              <a:avLst/>
              <a:gdLst/>
              <a:ahLst/>
              <a:cxnLst/>
              <a:rect l="l" t="t" r="r" b="b"/>
              <a:pathLst>
                <a:path w="2694940" h="346075">
                  <a:moveTo>
                    <a:pt x="0" y="34544"/>
                  </a:moveTo>
                  <a:lnTo>
                    <a:pt x="2718" y="21109"/>
                  </a:lnTo>
                  <a:lnTo>
                    <a:pt x="10128" y="10128"/>
                  </a:lnTo>
                  <a:lnTo>
                    <a:pt x="21109" y="2718"/>
                  </a:lnTo>
                  <a:lnTo>
                    <a:pt x="34543" y="0"/>
                  </a:lnTo>
                  <a:lnTo>
                    <a:pt x="2659887" y="0"/>
                  </a:lnTo>
                  <a:lnTo>
                    <a:pt x="2673322" y="2718"/>
                  </a:lnTo>
                  <a:lnTo>
                    <a:pt x="2684303" y="10128"/>
                  </a:lnTo>
                  <a:lnTo>
                    <a:pt x="2691713" y="21109"/>
                  </a:lnTo>
                  <a:lnTo>
                    <a:pt x="2694431" y="34544"/>
                  </a:lnTo>
                  <a:lnTo>
                    <a:pt x="2694431" y="311403"/>
                  </a:lnTo>
                  <a:lnTo>
                    <a:pt x="2691713" y="324838"/>
                  </a:lnTo>
                  <a:lnTo>
                    <a:pt x="2684303" y="335819"/>
                  </a:lnTo>
                  <a:lnTo>
                    <a:pt x="2673322" y="343229"/>
                  </a:lnTo>
                  <a:lnTo>
                    <a:pt x="2659887" y="345948"/>
                  </a:lnTo>
                  <a:lnTo>
                    <a:pt x="34543" y="345948"/>
                  </a:lnTo>
                  <a:lnTo>
                    <a:pt x="21109" y="343229"/>
                  </a:lnTo>
                  <a:lnTo>
                    <a:pt x="10128" y="335819"/>
                  </a:lnTo>
                  <a:lnTo>
                    <a:pt x="2718" y="324838"/>
                  </a:lnTo>
                  <a:lnTo>
                    <a:pt x="0" y="311403"/>
                  </a:lnTo>
                  <a:lnTo>
                    <a:pt x="0" y="34544"/>
                  </a:lnTo>
                  <a:close/>
                </a:path>
              </a:pathLst>
            </a:custGeom>
            <a:ln w="12192">
              <a:solidFill>
                <a:srgbClr val="005D9B"/>
              </a:solidFill>
            </a:ln>
          </p:spPr>
          <p:txBody>
            <a:bodyPr wrap="square" lIns="0" tIns="0" rIns="0" bIns="0" rtlCol="0"/>
            <a:lstStyle/>
            <a:p>
              <a:endParaRPr/>
            </a:p>
          </p:txBody>
        </p:sp>
      </p:grpSp>
      <p:sp>
        <p:nvSpPr>
          <p:cNvPr id="30" name="object 30"/>
          <p:cNvSpPr txBox="1"/>
          <p:nvPr/>
        </p:nvSpPr>
        <p:spPr>
          <a:xfrm>
            <a:off x="-84147" y="413171"/>
            <a:ext cx="1423903" cy="1243289"/>
          </a:xfrm>
          <a:prstGeom prst="rect">
            <a:avLst/>
          </a:prstGeom>
        </p:spPr>
        <p:txBody>
          <a:bodyPr vert="horz" wrap="square" lIns="0" tIns="12065" rIns="0" bIns="0" rtlCol="0">
            <a:spAutoFit/>
          </a:bodyPr>
          <a:lstStyle/>
          <a:p>
            <a:pPr marL="92075" marR="5080" algn="ctr">
              <a:lnSpc>
                <a:spcPct val="100000"/>
              </a:lnSpc>
              <a:spcBef>
                <a:spcPts val="95"/>
              </a:spcBef>
            </a:pPr>
            <a:r>
              <a:rPr lang="ru-RU" sz="1600" b="1" dirty="0" err="1"/>
              <a:t>збір</a:t>
            </a:r>
            <a:r>
              <a:rPr lang="ru-RU" sz="1600" b="1" dirty="0"/>
              <a:t> за </a:t>
            </a:r>
            <a:r>
              <a:rPr lang="ru-RU" sz="1600" b="1" dirty="0" err="1"/>
              <a:t>місця</a:t>
            </a:r>
            <a:r>
              <a:rPr lang="ru-RU" sz="1600" b="1" dirty="0"/>
              <a:t> для </a:t>
            </a:r>
            <a:r>
              <a:rPr lang="ru-RU" sz="1600" b="1" dirty="0" err="1"/>
              <a:t>паркування</a:t>
            </a:r>
            <a:r>
              <a:rPr lang="ru-RU" sz="1600" b="1" dirty="0"/>
              <a:t> </a:t>
            </a:r>
            <a:r>
              <a:rPr lang="ru-RU" sz="1600" b="1" dirty="0" err="1"/>
              <a:t>транспортних</a:t>
            </a:r>
            <a:r>
              <a:rPr lang="ru-RU" sz="1600" b="1" dirty="0"/>
              <a:t> </a:t>
            </a:r>
            <a:r>
              <a:rPr lang="ru-RU" sz="1600" b="1" dirty="0" err="1"/>
              <a:t>засобів</a:t>
            </a:r>
            <a:endParaRPr sz="1600" b="1" dirty="0">
              <a:latin typeface="Calibri"/>
              <a:cs typeface="Calibri"/>
            </a:endParaRPr>
          </a:p>
        </p:txBody>
      </p:sp>
      <p:grpSp>
        <p:nvGrpSpPr>
          <p:cNvPr id="33" name="object 33"/>
          <p:cNvGrpSpPr/>
          <p:nvPr/>
        </p:nvGrpSpPr>
        <p:grpSpPr>
          <a:xfrm>
            <a:off x="2399727" y="4098191"/>
            <a:ext cx="413384" cy="227329"/>
            <a:chOff x="4346447" y="3697223"/>
            <a:chExt cx="413384" cy="227329"/>
          </a:xfrm>
        </p:grpSpPr>
        <p:sp>
          <p:nvSpPr>
            <p:cNvPr id="34" name="object 34"/>
            <p:cNvSpPr/>
            <p:nvPr/>
          </p:nvSpPr>
          <p:spPr>
            <a:xfrm>
              <a:off x="4352543" y="3703319"/>
              <a:ext cx="401320" cy="215265"/>
            </a:xfrm>
            <a:custGeom>
              <a:avLst/>
              <a:gdLst/>
              <a:ahLst/>
              <a:cxnLst/>
              <a:rect l="l" t="t" r="r" b="b"/>
              <a:pathLst>
                <a:path w="401320" h="215264">
                  <a:moveTo>
                    <a:pt x="300608" y="0"/>
                  </a:moveTo>
                  <a:lnTo>
                    <a:pt x="100202" y="0"/>
                  </a:lnTo>
                  <a:lnTo>
                    <a:pt x="100202" y="107441"/>
                  </a:lnTo>
                  <a:lnTo>
                    <a:pt x="0" y="107441"/>
                  </a:lnTo>
                  <a:lnTo>
                    <a:pt x="200405" y="214883"/>
                  </a:lnTo>
                  <a:lnTo>
                    <a:pt x="400811" y="107441"/>
                  </a:lnTo>
                  <a:lnTo>
                    <a:pt x="300608" y="107441"/>
                  </a:lnTo>
                  <a:lnTo>
                    <a:pt x="300608" y="0"/>
                  </a:lnTo>
                  <a:close/>
                </a:path>
              </a:pathLst>
            </a:custGeom>
            <a:solidFill>
              <a:srgbClr val="FFFFFF"/>
            </a:solidFill>
          </p:spPr>
          <p:txBody>
            <a:bodyPr wrap="square" lIns="0" tIns="0" rIns="0" bIns="0" rtlCol="0"/>
            <a:lstStyle/>
            <a:p>
              <a:endParaRPr/>
            </a:p>
          </p:txBody>
        </p:sp>
        <p:sp>
          <p:nvSpPr>
            <p:cNvPr id="35" name="object 35"/>
            <p:cNvSpPr/>
            <p:nvPr/>
          </p:nvSpPr>
          <p:spPr>
            <a:xfrm>
              <a:off x="4352543" y="3703319"/>
              <a:ext cx="401320" cy="215265"/>
            </a:xfrm>
            <a:custGeom>
              <a:avLst/>
              <a:gdLst/>
              <a:ahLst/>
              <a:cxnLst/>
              <a:rect l="l" t="t" r="r" b="b"/>
              <a:pathLst>
                <a:path w="401320" h="215264">
                  <a:moveTo>
                    <a:pt x="0" y="107441"/>
                  </a:moveTo>
                  <a:lnTo>
                    <a:pt x="100202" y="107441"/>
                  </a:lnTo>
                  <a:lnTo>
                    <a:pt x="100202" y="0"/>
                  </a:lnTo>
                  <a:lnTo>
                    <a:pt x="300608" y="0"/>
                  </a:lnTo>
                  <a:lnTo>
                    <a:pt x="300608" y="107441"/>
                  </a:lnTo>
                  <a:lnTo>
                    <a:pt x="400811" y="107441"/>
                  </a:lnTo>
                  <a:lnTo>
                    <a:pt x="200405" y="214883"/>
                  </a:lnTo>
                  <a:lnTo>
                    <a:pt x="0" y="107441"/>
                  </a:lnTo>
                  <a:close/>
                </a:path>
              </a:pathLst>
            </a:custGeom>
            <a:ln w="12192">
              <a:solidFill>
                <a:srgbClr val="005D9B"/>
              </a:solidFill>
            </a:ln>
          </p:spPr>
          <p:txBody>
            <a:bodyPr wrap="square" lIns="0" tIns="0" rIns="0" bIns="0" rtlCol="0"/>
            <a:lstStyle/>
            <a:p>
              <a:endParaRPr/>
            </a:p>
          </p:txBody>
        </p:sp>
      </p:grpSp>
      <p:grpSp>
        <p:nvGrpSpPr>
          <p:cNvPr id="41" name="object 41"/>
          <p:cNvGrpSpPr/>
          <p:nvPr/>
        </p:nvGrpSpPr>
        <p:grpSpPr>
          <a:xfrm>
            <a:off x="8273795" y="4582667"/>
            <a:ext cx="527050" cy="345440"/>
            <a:chOff x="8273795" y="4582667"/>
            <a:chExt cx="527050" cy="345440"/>
          </a:xfrm>
        </p:grpSpPr>
        <p:pic>
          <p:nvPicPr>
            <p:cNvPr id="42" name="object 42"/>
            <p:cNvPicPr/>
            <p:nvPr/>
          </p:nvPicPr>
          <p:blipFill>
            <a:blip r:embed="rId2" cstate="print"/>
            <a:stretch>
              <a:fillRect/>
            </a:stretch>
          </p:blipFill>
          <p:spPr>
            <a:xfrm>
              <a:off x="8273795" y="4582667"/>
              <a:ext cx="526542" cy="345186"/>
            </a:xfrm>
            <a:prstGeom prst="rect">
              <a:avLst/>
            </a:prstGeom>
          </p:spPr>
        </p:pic>
        <p:pic>
          <p:nvPicPr>
            <p:cNvPr id="43" name="object 43"/>
            <p:cNvPicPr/>
            <p:nvPr/>
          </p:nvPicPr>
          <p:blipFill>
            <a:blip r:embed="rId3" cstate="print"/>
            <a:stretch>
              <a:fillRect/>
            </a:stretch>
          </p:blipFill>
          <p:spPr>
            <a:xfrm>
              <a:off x="8365235" y="4786852"/>
              <a:ext cx="343674" cy="35718"/>
            </a:xfrm>
            <a:prstGeom prst="rect">
              <a:avLst/>
            </a:prstGeom>
          </p:spPr>
        </p:pic>
      </p:grpSp>
      <p:sp>
        <p:nvSpPr>
          <p:cNvPr id="48" name="object 48"/>
          <p:cNvSpPr txBox="1"/>
          <p:nvPr/>
        </p:nvSpPr>
        <p:spPr>
          <a:xfrm>
            <a:off x="730719" y="3797633"/>
            <a:ext cx="11127481" cy="259045"/>
          </a:xfrm>
          <a:prstGeom prst="rect">
            <a:avLst/>
          </a:prstGeom>
        </p:spPr>
        <p:txBody>
          <a:bodyPr vert="horz" wrap="square" lIns="0" tIns="12700" rIns="0" bIns="0" rtlCol="0">
            <a:spAutoFit/>
          </a:bodyPr>
          <a:lstStyle/>
          <a:p>
            <a:pPr marL="12700">
              <a:lnSpc>
                <a:spcPct val="100000"/>
              </a:lnSpc>
              <a:spcBef>
                <a:spcPts val="100"/>
              </a:spcBef>
              <a:tabLst>
                <a:tab pos="2270760" algn="l"/>
                <a:tab pos="5156835" algn="l"/>
              </a:tabLst>
            </a:pPr>
            <a:r>
              <a:rPr lang="uk-UA" sz="2400" spc="-52" baseline="2314" dirty="0">
                <a:latin typeface="Times New Roman" panose="02020603050405020304" pitchFamily="18" charset="0"/>
                <a:cs typeface="Times New Roman" panose="02020603050405020304" pitchFamily="18" charset="0"/>
              </a:rPr>
              <a:t>                          </a:t>
            </a:r>
            <a:r>
              <a:rPr sz="2400" spc="-52" baseline="2314" dirty="0" err="1">
                <a:latin typeface="Times New Roman" panose="02020603050405020304" pitchFamily="18" charset="0"/>
                <a:cs typeface="Times New Roman" panose="02020603050405020304" pitchFamily="18" charset="0"/>
              </a:rPr>
              <a:t>Фізичні</a:t>
            </a:r>
            <a:r>
              <a:rPr sz="2400" spc="22" baseline="2314" dirty="0">
                <a:latin typeface="Times New Roman" panose="02020603050405020304" pitchFamily="18" charset="0"/>
                <a:cs typeface="Times New Roman" panose="02020603050405020304" pitchFamily="18" charset="0"/>
              </a:rPr>
              <a:t> </a:t>
            </a:r>
            <a:r>
              <a:rPr lang="uk-UA" sz="2400" spc="22" baseline="2314" dirty="0">
                <a:latin typeface="Times New Roman" panose="02020603050405020304" pitchFamily="18" charset="0"/>
                <a:cs typeface="Times New Roman" panose="02020603050405020304" pitchFamily="18" charset="0"/>
              </a:rPr>
              <a:t>особи </a:t>
            </a:r>
            <a:r>
              <a:rPr sz="1600" baseline="2314"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	</a:t>
            </a:r>
            <a:r>
              <a:rPr lang="uk-UA" sz="1600" dirty="0">
                <a:latin typeface="Times New Roman" panose="02020603050405020304" pitchFamily="18" charset="0"/>
                <a:cs typeface="Times New Roman" panose="02020603050405020304" pitchFamily="18" charset="0"/>
              </a:rPr>
              <a:t>                                     </a:t>
            </a:r>
            <a:r>
              <a:rPr sz="1600" b="1" spc="-5" dirty="0" err="1">
                <a:latin typeface="Times New Roman" panose="02020603050405020304" pitchFamily="18" charset="0"/>
                <a:cs typeface="Times New Roman" panose="02020603050405020304" pitchFamily="18" charset="0"/>
              </a:rPr>
              <a:t>Строки</a:t>
            </a:r>
            <a:r>
              <a:rPr sz="1600" b="1" spc="-10" dirty="0">
                <a:latin typeface="Times New Roman" panose="02020603050405020304" pitchFamily="18" charset="0"/>
                <a:cs typeface="Times New Roman" panose="02020603050405020304" pitchFamily="18" charset="0"/>
              </a:rPr>
              <a:t> </a:t>
            </a:r>
            <a:r>
              <a:rPr sz="1600" b="1" spc="-5" dirty="0">
                <a:latin typeface="Times New Roman" panose="02020603050405020304" pitchFamily="18" charset="0"/>
                <a:cs typeface="Times New Roman" panose="02020603050405020304" pitchFamily="18" charset="0"/>
              </a:rPr>
              <a:t>сплати</a:t>
            </a:r>
            <a:r>
              <a:rPr sz="1600" b="1" spc="-35" dirty="0">
                <a:latin typeface="Times New Roman" panose="02020603050405020304" pitchFamily="18" charset="0"/>
                <a:cs typeface="Times New Roman" panose="02020603050405020304" pitchFamily="18" charset="0"/>
              </a:rPr>
              <a:t> </a:t>
            </a:r>
            <a:r>
              <a:rPr sz="1600" b="1" spc="-10" dirty="0">
                <a:latin typeface="Times New Roman" panose="02020603050405020304" pitchFamily="18" charset="0"/>
                <a:cs typeface="Times New Roman" panose="02020603050405020304" pitchFamily="18" charset="0"/>
              </a:rPr>
              <a:t>податку</a:t>
            </a:r>
            <a:endParaRPr sz="1600" dirty="0">
              <a:latin typeface="Times New Roman" panose="02020603050405020304" pitchFamily="18" charset="0"/>
              <a:cs typeface="Times New Roman" panose="02020603050405020304" pitchFamily="18" charset="0"/>
            </a:endParaRPr>
          </a:p>
        </p:txBody>
      </p:sp>
      <p:sp>
        <p:nvSpPr>
          <p:cNvPr id="53" name="object 53"/>
          <p:cNvSpPr txBox="1"/>
          <p:nvPr/>
        </p:nvSpPr>
        <p:spPr>
          <a:xfrm>
            <a:off x="1064519" y="3513499"/>
            <a:ext cx="11127481" cy="318677"/>
          </a:xfrm>
          <a:prstGeom prst="rect">
            <a:avLst/>
          </a:prstGeom>
          <a:ln w="6096">
            <a:noFill/>
          </a:ln>
        </p:spPr>
        <p:txBody>
          <a:bodyPr vert="horz" wrap="square" lIns="0" tIns="41275" rIns="0" bIns="0" rtlCol="0">
            <a:spAutoFit/>
          </a:bodyPr>
          <a:lstStyle/>
          <a:p>
            <a:pPr marL="5715" algn="ctr">
              <a:lnSpc>
                <a:spcPct val="100000"/>
              </a:lnSpc>
              <a:spcBef>
                <a:spcPts val="325"/>
              </a:spcBef>
            </a:pPr>
            <a:r>
              <a:rPr b="1" spc="-10" dirty="0">
                <a:latin typeface="Times New Roman" panose="02020603050405020304" pitchFamily="18" charset="0"/>
                <a:cs typeface="Times New Roman" panose="02020603050405020304" pitchFamily="18" charset="0"/>
              </a:rPr>
              <a:t>Порядок</a:t>
            </a:r>
            <a:r>
              <a:rPr b="1" spc="-15" dirty="0">
                <a:latin typeface="Times New Roman" panose="02020603050405020304" pitchFamily="18" charset="0"/>
                <a:cs typeface="Times New Roman" panose="02020603050405020304" pitchFamily="18" charset="0"/>
              </a:rPr>
              <a:t> </a:t>
            </a:r>
            <a:r>
              <a:rPr b="1" spc="-10" dirty="0">
                <a:latin typeface="Times New Roman" panose="02020603050405020304" pitchFamily="18" charset="0"/>
                <a:cs typeface="Times New Roman" panose="02020603050405020304" pitchFamily="18" charset="0"/>
              </a:rPr>
              <a:t>обчислення</a:t>
            </a:r>
            <a:r>
              <a:rPr b="1" spc="-40" dirty="0">
                <a:latin typeface="Times New Roman" panose="02020603050405020304" pitchFamily="18" charset="0"/>
                <a:cs typeface="Times New Roman" panose="02020603050405020304" pitchFamily="18" charset="0"/>
              </a:rPr>
              <a:t> </a:t>
            </a:r>
            <a:r>
              <a:rPr b="1" spc="-10" dirty="0">
                <a:latin typeface="Times New Roman" panose="02020603050405020304" pitchFamily="18" charset="0"/>
                <a:cs typeface="Times New Roman" panose="02020603050405020304" pitchFamily="18" charset="0"/>
              </a:rPr>
              <a:t>та</a:t>
            </a:r>
            <a:r>
              <a:rPr b="1" dirty="0">
                <a:latin typeface="Times New Roman" panose="02020603050405020304" pitchFamily="18" charset="0"/>
                <a:cs typeface="Times New Roman" panose="02020603050405020304" pitchFamily="18" charset="0"/>
              </a:rPr>
              <a:t> </a:t>
            </a:r>
            <a:r>
              <a:rPr b="1" spc="-5" dirty="0">
                <a:latin typeface="Times New Roman" panose="02020603050405020304" pitchFamily="18" charset="0"/>
                <a:cs typeface="Times New Roman" panose="02020603050405020304" pitchFamily="18" charset="0"/>
              </a:rPr>
              <a:t>сплати</a:t>
            </a:r>
            <a:r>
              <a:rPr b="1" dirty="0">
                <a:latin typeface="Times New Roman" panose="02020603050405020304" pitchFamily="18" charset="0"/>
                <a:cs typeface="Times New Roman" panose="02020603050405020304" pitchFamily="18" charset="0"/>
              </a:rPr>
              <a:t> </a:t>
            </a:r>
            <a:r>
              <a:rPr b="1" spc="-5" dirty="0">
                <a:latin typeface="Times New Roman" panose="02020603050405020304" pitchFamily="18" charset="0"/>
                <a:cs typeface="Times New Roman" panose="02020603050405020304" pitchFamily="18" charset="0"/>
              </a:rPr>
              <a:t>податку</a:t>
            </a:r>
            <a:endParaRPr dirty="0">
              <a:latin typeface="Times New Roman" panose="02020603050405020304" pitchFamily="18" charset="0"/>
              <a:cs typeface="Times New Roman" panose="02020603050405020304" pitchFamily="18" charset="0"/>
            </a:endParaRPr>
          </a:p>
        </p:txBody>
      </p:sp>
      <p:cxnSp>
        <p:nvCxnSpPr>
          <p:cNvPr id="58" name="Пряма зі стрілкою 57">
            <a:extLst>
              <a:ext uri="{FF2B5EF4-FFF2-40B4-BE49-F238E27FC236}">
                <a16:creationId xmlns:a16="http://schemas.microsoft.com/office/drawing/2014/main" id="{20B9DF1D-B4F5-4EA7-9628-3187C7743AB9}"/>
              </a:ext>
            </a:extLst>
          </p:cNvPr>
          <p:cNvCxnSpPr>
            <a:cxnSpLocks/>
            <a:endCxn id="63" idx="0"/>
          </p:cNvCxnSpPr>
          <p:nvPr/>
        </p:nvCxnSpPr>
        <p:spPr>
          <a:xfrm flipH="1">
            <a:off x="2432326" y="1157967"/>
            <a:ext cx="318476" cy="543333"/>
          </a:xfrm>
          <a:prstGeom prst="straightConnector1">
            <a:avLst/>
          </a:prstGeom>
          <a:ln w="9525" cap="flat" cmpd="sng" algn="ctr">
            <a:solidFill>
              <a:schemeClr val="dk1"/>
            </a:solidFill>
            <a:prstDash val="dash"/>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63" name="object 13">
            <a:extLst>
              <a:ext uri="{FF2B5EF4-FFF2-40B4-BE49-F238E27FC236}">
                <a16:creationId xmlns:a16="http://schemas.microsoft.com/office/drawing/2014/main" id="{EC0EEAB6-B1D4-428B-8FB2-C96D92E961B7}"/>
              </a:ext>
            </a:extLst>
          </p:cNvPr>
          <p:cNvSpPr txBox="1"/>
          <p:nvPr/>
        </p:nvSpPr>
        <p:spPr>
          <a:xfrm>
            <a:off x="714233" y="1701300"/>
            <a:ext cx="3436185" cy="1791516"/>
          </a:xfrm>
          <a:prstGeom prst="rect">
            <a:avLst/>
          </a:prstGeom>
        </p:spPr>
        <p:txBody>
          <a:bodyPr vert="horz" wrap="square" lIns="0" tIns="67310" rIns="0" bIns="0" rtlCol="0">
            <a:spAutoFit/>
          </a:bodyPr>
          <a:lstStyle/>
          <a:p>
            <a:pPr marL="12700" algn="just">
              <a:lnSpc>
                <a:spcPct val="100000"/>
              </a:lnSpc>
              <a:spcBef>
                <a:spcPts val="530"/>
              </a:spcBef>
            </a:pPr>
            <a:r>
              <a:rPr lang="uk-UA" sz="1600" dirty="0">
                <a:latin typeface="Times New Roman" panose="02020603050405020304" pitchFamily="18" charset="0"/>
                <a:cs typeface="Times New Roman" panose="02020603050405020304" pitchFamily="18" charset="0"/>
              </a:rPr>
              <a:t>Юридичні та фізичні особи, які згідно з рішенням виконавчих органів організовують та провадять діяльність із забезпечення паркування транспортних засобів на майданчиках для платного паркування та спеціально відведених автостоянках </a:t>
            </a:r>
            <a:endParaRPr sz="1600" dirty="0">
              <a:latin typeface="Times New Roman" panose="02020603050405020304" pitchFamily="18" charset="0"/>
              <a:cs typeface="Times New Roman" panose="02020603050405020304" pitchFamily="18" charset="0"/>
            </a:endParaRPr>
          </a:p>
        </p:txBody>
      </p:sp>
      <p:sp>
        <p:nvSpPr>
          <p:cNvPr id="65" name="object 21">
            <a:extLst>
              <a:ext uri="{FF2B5EF4-FFF2-40B4-BE49-F238E27FC236}">
                <a16:creationId xmlns:a16="http://schemas.microsoft.com/office/drawing/2014/main" id="{D2174395-B906-49CD-BF2D-5F3657EF9FA1}"/>
              </a:ext>
            </a:extLst>
          </p:cNvPr>
          <p:cNvSpPr txBox="1"/>
          <p:nvPr/>
        </p:nvSpPr>
        <p:spPr>
          <a:xfrm>
            <a:off x="4454248" y="1803849"/>
            <a:ext cx="3477343" cy="1770100"/>
          </a:xfrm>
          <a:prstGeom prst="rect">
            <a:avLst/>
          </a:prstGeom>
        </p:spPr>
        <p:txBody>
          <a:bodyPr vert="horz" wrap="square" lIns="0" tIns="37465" rIns="0" bIns="0" rtlCol="0">
            <a:spAutoFit/>
          </a:bodyPr>
          <a:lstStyle/>
          <a:p>
            <a:pPr marL="12700" marR="5080" algn="just">
              <a:lnSpc>
                <a:spcPct val="86400"/>
              </a:lnSpc>
              <a:spcBef>
                <a:spcPts val="295"/>
              </a:spcBef>
            </a:pPr>
            <a:r>
              <a:rPr lang="uk-UA" sz="1600" dirty="0"/>
              <a:t>земельна ділянка, яка згідно з рішенням виконавчих органів спеціально відведена для забезпечення паркування транспортних засобів на автомобільних дорогах загального користування </a:t>
            </a:r>
            <a:r>
              <a:rPr lang="ru-RU" sz="1500" dirty="0">
                <a:latin typeface="Times New Roman" panose="02020603050405020304" pitchFamily="18" charset="0"/>
                <a:cs typeface="Times New Roman" panose="02020603050405020304" pitchFamily="18" charset="0"/>
              </a:rPr>
              <a:t>(</a:t>
            </a:r>
            <a:r>
              <a:rPr lang="ru-RU" sz="1500" dirty="0" err="1">
                <a:latin typeface="Times New Roman" panose="02020603050405020304" pitchFamily="18" charset="0"/>
                <a:cs typeface="Times New Roman" panose="02020603050405020304" pitchFamily="18" charset="0"/>
              </a:rPr>
              <a:t>окрім</a:t>
            </a:r>
            <a:r>
              <a:rPr lang="ru-RU" sz="1500" dirty="0">
                <a:latin typeface="Times New Roman" panose="02020603050405020304" pitchFamily="18" charset="0"/>
                <a:cs typeface="Times New Roman" panose="02020603050405020304" pitchFamily="18" charset="0"/>
              </a:rPr>
              <a:t> </a:t>
            </a:r>
            <a:r>
              <a:rPr lang="ru-RU" sz="1600" dirty="0" err="1"/>
              <a:t>місць</a:t>
            </a:r>
            <a:r>
              <a:rPr lang="ru-RU" sz="1600" dirty="0"/>
              <a:t> для </a:t>
            </a:r>
            <a:r>
              <a:rPr lang="ru-RU" sz="1600" dirty="0" err="1"/>
              <a:t>осіб</a:t>
            </a:r>
            <a:r>
              <a:rPr lang="ru-RU" sz="1600" dirty="0"/>
              <a:t> з </a:t>
            </a:r>
            <a:r>
              <a:rPr lang="ru-RU" sz="1600" dirty="0" err="1"/>
              <a:t>інвалідністю</a:t>
            </a:r>
            <a:r>
              <a:rPr lang="ru-RU" sz="1600" dirty="0"/>
              <a:t>)</a:t>
            </a:r>
            <a:endParaRPr lang="uk-UA" sz="1500" dirty="0">
              <a:latin typeface="Times New Roman" panose="02020603050405020304" pitchFamily="18" charset="0"/>
              <a:cs typeface="Times New Roman" panose="02020603050405020304" pitchFamily="18" charset="0"/>
            </a:endParaRPr>
          </a:p>
          <a:p>
            <a:pPr marL="12700" marR="5080" algn="just">
              <a:lnSpc>
                <a:spcPct val="86400"/>
              </a:lnSpc>
              <a:spcBef>
                <a:spcPts val="295"/>
              </a:spcBef>
            </a:pPr>
            <a:endParaRPr sz="1600" dirty="0">
              <a:latin typeface="Times New Roman" panose="02020603050405020304" pitchFamily="18" charset="0"/>
              <a:cs typeface="Times New Roman" panose="02020603050405020304" pitchFamily="18" charset="0"/>
            </a:endParaRPr>
          </a:p>
        </p:txBody>
      </p:sp>
      <p:cxnSp>
        <p:nvCxnSpPr>
          <p:cNvPr id="66" name="Пряма зі стрілкою 65">
            <a:extLst>
              <a:ext uri="{FF2B5EF4-FFF2-40B4-BE49-F238E27FC236}">
                <a16:creationId xmlns:a16="http://schemas.microsoft.com/office/drawing/2014/main" id="{66941F0D-5531-4BA4-83CB-7B69AEF3D2B0}"/>
              </a:ext>
            </a:extLst>
          </p:cNvPr>
          <p:cNvCxnSpPr>
            <a:cxnSpLocks/>
          </p:cNvCxnSpPr>
          <p:nvPr/>
        </p:nvCxnSpPr>
        <p:spPr>
          <a:xfrm>
            <a:off x="5905873" y="1330101"/>
            <a:ext cx="0" cy="395761"/>
          </a:xfrm>
          <a:prstGeom prst="straightConnector1">
            <a:avLst/>
          </a:prstGeom>
          <a:ln w="9525" cap="flat" cmpd="sng" algn="ctr">
            <a:solidFill>
              <a:schemeClr val="dk1"/>
            </a:solidFill>
            <a:prstDash val="dash"/>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68" name="Пряма зі стрілкою 67">
            <a:extLst>
              <a:ext uri="{FF2B5EF4-FFF2-40B4-BE49-F238E27FC236}">
                <a16:creationId xmlns:a16="http://schemas.microsoft.com/office/drawing/2014/main" id="{6D28EEAD-B366-45B2-B7F7-F9B5867ACA79}"/>
              </a:ext>
            </a:extLst>
          </p:cNvPr>
          <p:cNvCxnSpPr>
            <a:cxnSpLocks/>
          </p:cNvCxnSpPr>
          <p:nvPr/>
        </p:nvCxnSpPr>
        <p:spPr>
          <a:xfrm>
            <a:off x="9362760" y="1376543"/>
            <a:ext cx="0" cy="250073"/>
          </a:xfrm>
          <a:prstGeom prst="straightConnector1">
            <a:avLst/>
          </a:prstGeom>
          <a:ln w="9525" cap="flat" cmpd="sng" algn="ctr">
            <a:solidFill>
              <a:schemeClr val="dk1"/>
            </a:solidFill>
            <a:prstDash val="dash"/>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71" name="Прямокутник: округлені кути 70">
            <a:extLst>
              <a:ext uri="{FF2B5EF4-FFF2-40B4-BE49-F238E27FC236}">
                <a16:creationId xmlns:a16="http://schemas.microsoft.com/office/drawing/2014/main" id="{3AABF7E8-903D-45DA-B3F3-1A5A2C9D7651}"/>
              </a:ext>
            </a:extLst>
          </p:cNvPr>
          <p:cNvSpPr/>
          <p:nvPr/>
        </p:nvSpPr>
        <p:spPr>
          <a:xfrm>
            <a:off x="213160" y="4398546"/>
            <a:ext cx="5187965" cy="139078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12700" marR="278130" algn="just">
              <a:lnSpc>
                <a:spcPct val="100000"/>
              </a:lnSpc>
              <a:spcBef>
                <a:spcPts val="100"/>
              </a:spcBef>
            </a:pPr>
            <a:r>
              <a:rPr lang="ru-RU" dirty="0">
                <a:latin typeface="Times New Roman" panose="02020603050405020304" pitchFamily="18" charset="0"/>
                <a:cs typeface="Times New Roman" panose="02020603050405020304" pitchFamily="18" charset="0"/>
              </a:rPr>
              <a:t>Сума </a:t>
            </a:r>
            <a:r>
              <a:rPr lang="ru-RU" dirty="0" err="1">
                <a:latin typeface="Times New Roman" panose="02020603050405020304" pitchFamily="18" charset="0"/>
                <a:cs typeface="Times New Roman" panose="02020603050405020304" pitchFamily="18" charset="0"/>
              </a:rPr>
              <a:t>збору</a:t>
            </a:r>
            <a:r>
              <a:rPr lang="ru-RU" dirty="0">
                <a:latin typeface="Times New Roman" panose="02020603050405020304" pitchFamily="18" charset="0"/>
                <a:cs typeface="Times New Roman" panose="02020603050405020304" pitchFamily="18" charset="0"/>
              </a:rPr>
              <a:t> за </a:t>
            </a:r>
            <a:r>
              <a:rPr lang="ru-RU" dirty="0" err="1">
                <a:latin typeface="Times New Roman" panose="02020603050405020304" pitchFamily="18" charset="0"/>
                <a:cs typeface="Times New Roman" panose="02020603050405020304" pitchFamily="18" charset="0"/>
              </a:rPr>
              <a:t>місця</a:t>
            </a:r>
            <a:r>
              <a:rPr lang="ru-RU" dirty="0">
                <a:latin typeface="Times New Roman" panose="02020603050405020304" pitchFamily="18" charset="0"/>
                <a:cs typeface="Times New Roman" panose="02020603050405020304" pitchFamily="18" charset="0"/>
              </a:rPr>
              <a:t> для </a:t>
            </a:r>
            <a:r>
              <a:rPr lang="ru-RU" dirty="0" err="1">
                <a:latin typeface="Times New Roman" panose="02020603050405020304" pitchFamily="18" charset="0"/>
                <a:cs typeface="Times New Roman" panose="02020603050405020304" pitchFamily="18" charset="0"/>
              </a:rPr>
              <a:t>паркування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транспортних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засобів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обчислена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відповідно</a:t>
            </a:r>
            <a:r>
              <a:rPr lang="ru-RU" dirty="0">
                <a:latin typeface="Times New Roman" panose="02020603050405020304" pitchFamily="18" charset="0"/>
                <a:cs typeface="Times New Roman" panose="02020603050405020304" pitchFamily="18" charset="0"/>
              </a:rPr>
              <a:t> до </a:t>
            </a:r>
            <a:r>
              <a:rPr lang="ru-RU" dirty="0" err="1">
                <a:latin typeface="Times New Roman" panose="02020603050405020304" pitchFamily="18" charset="0"/>
                <a:cs typeface="Times New Roman" panose="02020603050405020304" pitchFamily="18" charset="0"/>
              </a:rPr>
              <a:t>податкової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декларації</a:t>
            </a:r>
            <a:endParaRPr lang="aa-ET" dirty="0">
              <a:latin typeface="Times New Roman" panose="02020603050405020304" pitchFamily="18" charset="0"/>
              <a:cs typeface="Times New Roman" panose="02020603050405020304" pitchFamily="18" charset="0"/>
            </a:endParaRPr>
          </a:p>
        </p:txBody>
      </p:sp>
      <p:sp>
        <p:nvSpPr>
          <p:cNvPr id="75" name="Прямокутник: округлені кути 74">
            <a:extLst>
              <a:ext uri="{FF2B5EF4-FFF2-40B4-BE49-F238E27FC236}">
                <a16:creationId xmlns:a16="http://schemas.microsoft.com/office/drawing/2014/main" id="{F2BADA80-BF9E-42DD-8E5A-641425DE7A49}"/>
              </a:ext>
            </a:extLst>
          </p:cNvPr>
          <p:cNvSpPr/>
          <p:nvPr/>
        </p:nvSpPr>
        <p:spPr>
          <a:xfrm>
            <a:off x="7656601" y="4425058"/>
            <a:ext cx="3901477" cy="1711036"/>
          </a:xfrm>
          <a:prstGeom prst="roundRect">
            <a:avLst/>
          </a:prstGeom>
        </p:spPr>
        <p:style>
          <a:lnRef idx="2">
            <a:schemeClr val="accent6"/>
          </a:lnRef>
          <a:fillRef idx="1">
            <a:schemeClr val="lt1"/>
          </a:fillRef>
          <a:effectRef idx="0">
            <a:schemeClr val="accent6"/>
          </a:effectRef>
          <a:fontRef idx="minor">
            <a:schemeClr val="dk1"/>
          </a:fontRef>
        </p:style>
        <p:txBody>
          <a:bodyPr rtlCol="0" anchor="t"/>
          <a:lstStyle/>
          <a:p>
            <a:pPr algn="just"/>
            <a:r>
              <a:rPr lang="ru-RU" dirty="0" err="1">
                <a:latin typeface="Times New Roman" panose="02020603050405020304" pitchFamily="18" charset="0"/>
                <a:cs typeface="Times New Roman" panose="02020603050405020304" pitchFamily="18" charset="0"/>
              </a:rPr>
              <a:t>сплачується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щоквартально</a:t>
            </a:r>
            <a:r>
              <a:rPr lang="ru-RU" dirty="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визначений</a:t>
            </a:r>
            <a:r>
              <a:rPr lang="ru-RU" dirty="0">
                <a:latin typeface="Times New Roman" panose="02020603050405020304" pitchFamily="18" charset="0"/>
                <a:cs typeface="Times New Roman" panose="02020603050405020304" pitchFamily="18" charset="0"/>
              </a:rPr>
              <a:t> для квартального </a:t>
            </a:r>
            <a:r>
              <a:rPr lang="ru-RU" dirty="0" err="1">
                <a:latin typeface="Times New Roman" panose="02020603050405020304" pitchFamily="18" charset="0"/>
                <a:cs typeface="Times New Roman" panose="02020603050405020304" pitchFamily="18" charset="0"/>
              </a:rPr>
              <a:t>звітного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податкового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періоду</a:t>
            </a:r>
            <a:r>
              <a:rPr lang="ru-RU" dirty="0">
                <a:latin typeface="Times New Roman" panose="02020603050405020304" pitchFamily="18" charset="0"/>
                <a:cs typeface="Times New Roman" panose="02020603050405020304" pitchFamily="18" charset="0"/>
              </a:rPr>
              <a:t> строк, за </a:t>
            </a:r>
            <a:r>
              <a:rPr lang="ru-RU" dirty="0" err="1">
                <a:latin typeface="Times New Roman" panose="02020603050405020304" pitchFamily="18" charset="0"/>
                <a:cs typeface="Times New Roman" panose="02020603050405020304" pitchFamily="18" charset="0"/>
              </a:rPr>
              <a:t>місцезнаходженням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об'єкта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оподаткування</a:t>
            </a:r>
            <a:r>
              <a:rPr lang="ru-RU" dirty="0">
                <a:latin typeface="Times New Roman" panose="02020603050405020304" pitchFamily="18" charset="0"/>
                <a:cs typeface="Times New Roman" panose="02020603050405020304" pitchFamily="18" charset="0"/>
              </a:rPr>
              <a:t>.</a:t>
            </a:r>
            <a:endParaRPr lang="aa-ET" dirty="0">
              <a:latin typeface="Times New Roman" panose="02020603050405020304" pitchFamily="18" charset="0"/>
              <a:cs typeface="Times New Roman" panose="02020603050405020304" pitchFamily="18" charset="0"/>
            </a:endParaRPr>
          </a:p>
        </p:txBody>
      </p:sp>
      <p:grpSp>
        <p:nvGrpSpPr>
          <p:cNvPr id="77" name="object 49">
            <a:extLst>
              <a:ext uri="{FF2B5EF4-FFF2-40B4-BE49-F238E27FC236}">
                <a16:creationId xmlns:a16="http://schemas.microsoft.com/office/drawing/2014/main" id="{9D7E0935-7DA2-4422-91B7-56737B6AC748}"/>
              </a:ext>
            </a:extLst>
          </p:cNvPr>
          <p:cNvGrpSpPr/>
          <p:nvPr/>
        </p:nvGrpSpPr>
        <p:grpSpPr>
          <a:xfrm>
            <a:off x="9053225" y="4088934"/>
            <a:ext cx="413384" cy="345187"/>
            <a:chOff x="6751319" y="3697223"/>
            <a:chExt cx="413384" cy="227329"/>
          </a:xfrm>
        </p:grpSpPr>
        <p:sp>
          <p:nvSpPr>
            <p:cNvPr id="78" name="object 50">
              <a:extLst>
                <a:ext uri="{FF2B5EF4-FFF2-40B4-BE49-F238E27FC236}">
                  <a16:creationId xmlns:a16="http://schemas.microsoft.com/office/drawing/2014/main" id="{EA565E68-F206-4399-8400-570A7BEAF629}"/>
                </a:ext>
              </a:extLst>
            </p:cNvPr>
            <p:cNvSpPr/>
            <p:nvPr/>
          </p:nvSpPr>
          <p:spPr>
            <a:xfrm>
              <a:off x="6757415" y="3703319"/>
              <a:ext cx="401320" cy="215265"/>
            </a:xfrm>
            <a:custGeom>
              <a:avLst/>
              <a:gdLst/>
              <a:ahLst/>
              <a:cxnLst/>
              <a:rect l="l" t="t" r="r" b="b"/>
              <a:pathLst>
                <a:path w="401320" h="215264">
                  <a:moveTo>
                    <a:pt x="300608" y="0"/>
                  </a:moveTo>
                  <a:lnTo>
                    <a:pt x="100202" y="0"/>
                  </a:lnTo>
                  <a:lnTo>
                    <a:pt x="100202" y="107441"/>
                  </a:lnTo>
                  <a:lnTo>
                    <a:pt x="0" y="107441"/>
                  </a:lnTo>
                  <a:lnTo>
                    <a:pt x="200405" y="214883"/>
                  </a:lnTo>
                  <a:lnTo>
                    <a:pt x="400811" y="107441"/>
                  </a:lnTo>
                  <a:lnTo>
                    <a:pt x="300608" y="107441"/>
                  </a:lnTo>
                  <a:lnTo>
                    <a:pt x="300608" y="0"/>
                  </a:lnTo>
                  <a:close/>
                </a:path>
              </a:pathLst>
            </a:custGeom>
            <a:solidFill>
              <a:srgbClr val="FFFFFF"/>
            </a:solidFill>
          </p:spPr>
          <p:txBody>
            <a:bodyPr wrap="square" lIns="0" tIns="0" rIns="0" bIns="0" rtlCol="0"/>
            <a:lstStyle/>
            <a:p>
              <a:endParaRPr/>
            </a:p>
          </p:txBody>
        </p:sp>
        <p:sp>
          <p:nvSpPr>
            <p:cNvPr id="79" name="object 51">
              <a:extLst>
                <a:ext uri="{FF2B5EF4-FFF2-40B4-BE49-F238E27FC236}">
                  <a16:creationId xmlns:a16="http://schemas.microsoft.com/office/drawing/2014/main" id="{61C1158C-FC25-4AF2-83C1-C0A654EE0C84}"/>
                </a:ext>
              </a:extLst>
            </p:cNvPr>
            <p:cNvSpPr/>
            <p:nvPr/>
          </p:nvSpPr>
          <p:spPr>
            <a:xfrm>
              <a:off x="6757415" y="3703319"/>
              <a:ext cx="401320" cy="215265"/>
            </a:xfrm>
            <a:custGeom>
              <a:avLst/>
              <a:gdLst/>
              <a:ahLst/>
              <a:cxnLst/>
              <a:rect l="l" t="t" r="r" b="b"/>
              <a:pathLst>
                <a:path w="401320" h="215264">
                  <a:moveTo>
                    <a:pt x="0" y="107441"/>
                  </a:moveTo>
                  <a:lnTo>
                    <a:pt x="100202" y="107441"/>
                  </a:lnTo>
                  <a:lnTo>
                    <a:pt x="100202" y="0"/>
                  </a:lnTo>
                  <a:lnTo>
                    <a:pt x="300608" y="0"/>
                  </a:lnTo>
                  <a:lnTo>
                    <a:pt x="300608" y="107441"/>
                  </a:lnTo>
                  <a:lnTo>
                    <a:pt x="400811" y="107441"/>
                  </a:lnTo>
                  <a:lnTo>
                    <a:pt x="200405" y="214883"/>
                  </a:lnTo>
                  <a:lnTo>
                    <a:pt x="0" y="107441"/>
                  </a:lnTo>
                  <a:close/>
                </a:path>
              </a:pathLst>
            </a:custGeom>
            <a:ln w="12192">
              <a:solidFill>
                <a:srgbClr val="005D9B"/>
              </a:solidFill>
            </a:ln>
          </p:spPr>
          <p:txBody>
            <a:bodyPr wrap="square" lIns="0" tIns="0" rIns="0" bIns="0" rtlCol="0"/>
            <a:lstStyle/>
            <a:p>
              <a:endParaRPr/>
            </a:p>
          </p:txBody>
        </p:sp>
      </p:grpSp>
      <p:graphicFrame>
        <p:nvGraphicFramePr>
          <p:cNvPr id="25" name="Таблиця 24">
            <a:extLst>
              <a:ext uri="{FF2B5EF4-FFF2-40B4-BE49-F238E27FC236}">
                <a16:creationId xmlns:a16="http://schemas.microsoft.com/office/drawing/2014/main" id="{F66C5ABA-4EFB-45A8-8A97-06066B9E426B}"/>
              </a:ext>
            </a:extLst>
          </p:cNvPr>
          <p:cNvGraphicFramePr>
            <a:graphicFrameLocks noGrp="1"/>
          </p:cNvGraphicFramePr>
          <p:nvPr/>
        </p:nvGraphicFramePr>
        <p:xfrm>
          <a:off x="8083461" y="1638281"/>
          <a:ext cx="3734454" cy="1677261"/>
        </p:xfrm>
        <a:graphic>
          <a:graphicData uri="http://schemas.openxmlformats.org/drawingml/2006/table">
            <a:tbl>
              <a:tblPr/>
              <a:tblGrid>
                <a:gridCol w="3734454">
                  <a:extLst>
                    <a:ext uri="{9D8B030D-6E8A-4147-A177-3AD203B41FA5}">
                      <a16:colId xmlns:a16="http://schemas.microsoft.com/office/drawing/2014/main" val="2100384940"/>
                    </a:ext>
                  </a:extLst>
                </a:gridCol>
              </a:tblGrid>
              <a:tr h="1677261">
                <a:tc>
                  <a:txBody>
                    <a:bodyPr/>
                    <a:lstStyle/>
                    <a:p>
                      <a:pPr algn="just"/>
                      <a:r>
                        <a:rPr lang="uk-UA" sz="1500" dirty="0">
                          <a:effectLst/>
                          <a:latin typeface="Times New Roman" panose="02020603050405020304" pitchFamily="18" charset="0"/>
                          <a:cs typeface="Times New Roman" panose="02020603050405020304" pitchFamily="18" charset="0"/>
                        </a:rPr>
                        <a:t>встановлюються за кожний день провадження діяльності із забезпечення паркування транспортних засобів у гривнях за 1 </a:t>
                      </a:r>
                      <a:r>
                        <a:rPr lang="uk-UA" sz="1500" dirty="0" err="1">
                          <a:effectLst/>
                          <a:latin typeface="Times New Roman" panose="02020603050405020304" pitchFamily="18" charset="0"/>
                          <a:cs typeface="Times New Roman" panose="02020603050405020304" pitchFamily="18" charset="0"/>
                        </a:rPr>
                        <a:t>кв</a:t>
                      </a:r>
                      <a:r>
                        <a:rPr lang="uk-UA" sz="1500" dirty="0">
                          <a:effectLst/>
                          <a:latin typeface="Times New Roman" panose="02020603050405020304" pitchFamily="18" charset="0"/>
                          <a:cs typeface="Times New Roman" panose="02020603050405020304" pitchFamily="18" charset="0"/>
                        </a:rPr>
                        <a:t>. метр площі земельної ділянки, відведеної для організації та провадження такої діяльності, </a:t>
                      </a:r>
                      <a:r>
                        <a:rPr lang="uk-UA" sz="1500" b="1" dirty="0">
                          <a:effectLst/>
                          <a:latin typeface="Times New Roman" panose="02020603050405020304" pitchFamily="18" charset="0"/>
                          <a:cs typeface="Times New Roman" panose="02020603050405020304" pitchFamily="18" charset="0"/>
                        </a:rPr>
                        <a:t>у розмірі до 0,075 відсотка мінімальної заробітної плати</a:t>
                      </a:r>
                      <a:endParaRPr lang="uk-UA" sz="1500" dirty="0">
                        <a:effectLst/>
                        <a:latin typeface="Times New Roman" panose="02020603050405020304" pitchFamily="18" charset="0"/>
                        <a:cs typeface="Times New Roman" panose="02020603050405020304" pitchFamily="18" charset="0"/>
                      </a:endParaRPr>
                    </a:p>
                  </a:txBody>
                  <a:tcPr marL="38100" marR="38100" marT="38100" marB="38100">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361622821"/>
                  </a:ext>
                </a:extLst>
              </a:tr>
            </a:tbl>
          </a:graphicData>
        </a:graphic>
      </p:graphicFrame>
    </p:spTree>
    <p:extLst>
      <p:ext uri="{BB962C8B-B14F-4D97-AF65-F5344CB8AC3E}">
        <p14:creationId xmlns:p14="http://schemas.microsoft.com/office/powerpoint/2010/main" val="66870026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dirty="0"/>
          </a:p>
        </p:txBody>
      </p:sp>
      <p:sp>
        <p:nvSpPr>
          <p:cNvPr id="3" name="Объект 2"/>
          <p:cNvSpPr>
            <a:spLocks noGrp="1"/>
          </p:cNvSpPr>
          <p:nvPr>
            <p:ph idx="1"/>
          </p:nvPr>
        </p:nvSpPr>
        <p:spPr/>
        <p:txBody>
          <a:bodyPr/>
          <a:lstStyle/>
          <a:p>
            <a:r>
              <a:rPr lang="uk-UA" dirty="0"/>
              <a:t>Наприклад, фізична-особа підприємець утримує </a:t>
            </a:r>
            <a:r>
              <a:rPr lang="uk-UA" dirty="0" err="1"/>
              <a:t>парковку</a:t>
            </a:r>
            <a:r>
              <a:rPr lang="uk-UA" dirty="0"/>
              <a:t> на 10 автомобілів площею 150 </a:t>
            </a:r>
            <a:r>
              <a:rPr lang="uk-UA" dirty="0" err="1"/>
              <a:t>м.кв</a:t>
            </a:r>
            <a:r>
              <a:rPr lang="uk-UA" dirty="0"/>
              <a:t>.</a:t>
            </a:r>
          </a:p>
          <a:p>
            <a:r>
              <a:rPr lang="uk-UA" dirty="0"/>
              <a:t>Розмір </a:t>
            </a:r>
            <a:r>
              <a:rPr lang="ru-RU" b="1" dirty="0" err="1"/>
              <a:t>збору</a:t>
            </a:r>
            <a:r>
              <a:rPr lang="ru-RU" b="1" dirty="0"/>
              <a:t> за </a:t>
            </a:r>
            <a:r>
              <a:rPr lang="ru-RU" b="1" dirty="0" err="1"/>
              <a:t>місця</a:t>
            </a:r>
            <a:r>
              <a:rPr lang="ru-RU" b="1" dirty="0"/>
              <a:t> для </a:t>
            </a:r>
            <a:r>
              <a:rPr lang="ru-RU" b="1" dirty="0" err="1"/>
              <a:t>паркування</a:t>
            </a:r>
            <a:r>
              <a:rPr lang="ru-RU" b="1" dirty="0"/>
              <a:t> </a:t>
            </a:r>
            <a:r>
              <a:rPr lang="ru-RU" b="1" dirty="0" err="1"/>
              <a:t>транспортних</a:t>
            </a:r>
            <a:r>
              <a:rPr lang="ru-RU" b="1" dirty="0"/>
              <a:t> </a:t>
            </a:r>
            <a:r>
              <a:rPr lang="ru-RU" b="1" dirty="0" err="1"/>
              <a:t>засобів</a:t>
            </a:r>
            <a:endParaRPr lang="ru-RU" b="1" dirty="0">
              <a:cs typeface="Calibri"/>
            </a:endParaRPr>
          </a:p>
          <a:p>
            <a:r>
              <a:rPr lang="uk-UA" dirty="0"/>
              <a:t>150 х 30 х 0,075/100 х 6500 = 21 937,5</a:t>
            </a:r>
          </a:p>
          <a:p>
            <a:endParaRPr lang="uk-UA" dirty="0"/>
          </a:p>
        </p:txBody>
      </p:sp>
    </p:spTree>
    <p:extLst>
      <p:ext uri="{BB962C8B-B14F-4D97-AF65-F5344CB8AC3E}">
        <p14:creationId xmlns:p14="http://schemas.microsoft.com/office/powerpoint/2010/main" val="11448085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F38631A-2295-4E73-A211-0A6F3977B71D}"/>
              </a:ext>
            </a:extLst>
          </p:cNvPr>
          <p:cNvSpPr txBox="1"/>
          <p:nvPr/>
        </p:nvSpPr>
        <p:spPr>
          <a:xfrm>
            <a:off x="554182" y="230910"/>
            <a:ext cx="10760364" cy="1077218"/>
          </a:xfrm>
          <a:prstGeom prst="rect">
            <a:avLst/>
          </a:prstGeom>
          <a:noFill/>
        </p:spPr>
        <p:txBody>
          <a:bodyPr wrap="square" rtlCol="0">
            <a:spAutoFit/>
          </a:bodyPr>
          <a:lstStyle/>
          <a:p>
            <a:pPr algn="just"/>
            <a:r>
              <a:rPr lang="ru-RU" sz="3200" b="1" dirty="0" err="1">
                <a:latin typeface="Times New Roman" panose="02020603050405020304" pitchFamily="18" charset="0"/>
                <a:cs typeface="Times New Roman" panose="02020603050405020304" pitchFamily="18" charset="0"/>
              </a:rPr>
              <a:t>Відображення</a:t>
            </a:r>
            <a:r>
              <a:rPr lang="ru-RU" sz="3200" b="1" dirty="0">
                <a:latin typeface="Times New Roman" panose="02020603050405020304" pitchFamily="18" charset="0"/>
                <a:cs typeface="Times New Roman" panose="02020603050405020304" pitchFamily="18" charset="0"/>
              </a:rPr>
              <a:t> в </a:t>
            </a:r>
            <a:r>
              <a:rPr lang="ru-RU" sz="3200" b="1" dirty="0" err="1">
                <a:latin typeface="Times New Roman" panose="02020603050405020304" pitchFamily="18" charset="0"/>
                <a:cs typeface="Times New Roman" panose="02020603050405020304" pitchFamily="18" charset="0"/>
              </a:rPr>
              <a:t>обліку</a:t>
            </a:r>
            <a:r>
              <a:rPr lang="ru-RU" sz="3200" b="1" dirty="0">
                <a:latin typeface="Times New Roman" panose="02020603050405020304" pitchFamily="18" charset="0"/>
                <a:cs typeface="Times New Roman" panose="02020603050405020304" pitchFamily="18" charset="0"/>
              </a:rPr>
              <a:t> </a:t>
            </a:r>
            <a:r>
              <a:rPr lang="ru-RU" sz="3200" b="1" dirty="0" err="1">
                <a:latin typeface="Times New Roman" panose="02020603050405020304" pitchFamily="18" charset="0"/>
                <a:cs typeface="Times New Roman" panose="02020603050405020304" pitchFamily="18" charset="0"/>
              </a:rPr>
              <a:t>нарахування</a:t>
            </a:r>
            <a:r>
              <a:rPr lang="ru-RU" sz="3200" b="1" dirty="0">
                <a:latin typeface="Times New Roman" panose="02020603050405020304" pitchFamily="18" charset="0"/>
                <a:cs typeface="Times New Roman" panose="02020603050405020304" pitchFamily="18" charset="0"/>
              </a:rPr>
              <a:t> </a:t>
            </a:r>
            <a:r>
              <a:rPr lang="ru-RU" sz="3200" b="1" dirty="0" err="1">
                <a:latin typeface="Times New Roman" panose="02020603050405020304" pitchFamily="18" charset="0"/>
                <a:cs typeface="Times New Roman" panose="02020603050405020304" pitchFamily="18" charset="0"/>
              </a:rPr>
              <a:t>збору</a:t>
            </a:r>
            <a:r>
              <a:rPr lang="ru-RU" sz="3200" b="1" dirty="0">
                <a:latin typeface="Times New Roman" panose="02020603050405020304" pitchFamily="18" charset="0"/>
                <a:cs typeface="Times New Roman" panose="02020603050405020304" pitchFamily="18" charset="0"/>
              </a:rPr>
              <a:t> за </a:t>
            </a:r>
            <a:r>
              <a:rPr lang="ru-RU" sz="3200" b="1" dirty="0" err="1">
                <a:latin typeface="Times New Roman" panose="02020603050405020304" pitchFamily="18" charset="0"/>
                <a:cs typeface="Times New Roman" panose="02020603050405020304" pitchFamily="18" charset="0"/>
              </a:rPr>
              <a:t>місця</a:t>
            </a:r>
            <a:r>
              <a:rPr lang="ru-RU" sz="3200" b="1" dirty="0">
                <a:latin typeface="Times New Roman" panose="02020603050405020304" pitchFamily="18" charset="0"/>
                <a:cs typeface="Times New Roman" panose="02020603050405020304" pitchFamily="18" charset="0"/>
              </a:rPr>
              <a:t> для </a:t>
            </a:r>
            <a:r>
              <a:rPr lang="ru-RU" sz="3200" b="1" dirty="0" err="1">
                <a:latin typeface="Times New Roman" panose="02020603050405020304" pitchFamily="18" charset="0"/>
                <a:cs typeface="Times New Roman" panose="02020603050405020304" pitchFamily="18" charset="0"/>
              </a:rPr>
              <a:t>паркування</a:t>
            </a:r>
            <a:r>
              <a:rPr lang="ru-RU" sz="3200" b="1" dirty="0">
                <a:latin typeface="Times New Roman" panose="02020603050405020304" pitchFamily="18" charset="0"/>
                <a:cs typeface="Times New Roman" panose="02020603050405020304" pitchFamily="18" charset="0"/>
              </a:rPr>
              <a:t> </a:t>
            </a:r>
            <a:r>
              <a:rPr lang="ru-RU" sz="3200" b="1" dirty="0" err="1">
                <a:latin typeface="Times New Roman" panose="02020603050405020304" pitchFamily="18" charset="0"/>
                <a:cs typeface="Times New Roman" panose="02020603050405020304" pitchFamily="18" charset="0"/>
              </a:rPr>
              <a:t>транспортних</a:t>
            </a:r>
            <a:r>
              <a:rPr lang="ru-RU" sz="3200" b="1" dirty="0">
                <a:latin typeface="Times New Roman" panose="02020603050405020304" pitchFamily="18" charset="0"/>
                <a:cs typeface="Times New Roman" panose="02020603050405020304" pitchFamily="18" charset="0"/>
              </a:rPr>
              <a:t> </a:t>
            </a:r>
            <a:r>
              <a:rPr lang="ru-RU" sz="3200" b="1" dirty="0" err="1">
                <a:latin typeface="Times New Roman" panose="02020603050405020304" pitchFamily="18" charset="0"/>
                <a:cs typeface="Times New Roman" panose="02020603050405020304" pitchFamily="18" charset="0"/>
              </a:rPr>
              <a:t>засобів</a:t>
            </a:r>
            <a:endParaRPr lang="aa-ET" sz="3200" b="1" dirty="0">
              <a:latin typeface="Times New Roman" panose="02020603050405020304" pitchFamily="18" charset="0"/>
              <a:cs typeface="Times New Roman" panose="02020603050405020304" pitchFamily="18" charset="0"/>
            </a:endParaRPr>
          </a:p>
        </p:txBody>
      </p:sp>
      <p:graphicFrame>
        <p:nvGraphicFramePr>
          <p:cNvPr id="6" name="Таблиця 5">
            <a:extLst>
              <a:ext uri="{FF2B5EF4-FFF2-40B4-BE49-F238E27FC236}">
                <a16:creationId xmlns:a16="http://schemas.microsoft.com/office/drawing/2014/main" id="{E80B5510-0719-4B4D-80B4-FF8D1F173332}"/>
              </a:ext>
            </a:extLst>
          </p:cNvPr>
          <p:cNvGraphicFramePr>
            <a:graphicFrameLocks noGrp="1"/>
          </p:cNvGraphicFramePr>
          <p:nvPr/>
        </p:nvGraphicFramePr>
        <p:xfrm>
          <a:off x="949181" y="2161308"/>
          <a:ext cx="10162164" cy="3075708"/>
        </p:xfrm>
        <a:graphic>
          <a:graphicData uri="http://schemas.openxmlformats.org/drawingml/2006/table">
            <a:tbl>
              <a:tblPr firstRow="1" bandRow="1">
                <a:tableStyleId>{5C22544A-7EE6-4342-B048-85BDC9FD1C3A}</a:tableStyleId>
              </a:tblPr>
              <a:tblGrid>
                <a:gridCol w="822211">
                  <a:extLst>
                    <a:ext uri="{9D8B030D-6E8A-4147-A177-3AD203B41FA5}">
                      <a16:colId xmlns:a16="http://schemas.microsoft.com/office/drawing/2014/main" val="4044884676"/>
                    </a:ext>
                  </a:extLst>
                </a:gridCol>
                <a:gridCol w="4258871">
                  <a:extLst>
                    <a:ext uri="{9D8B030D-6E8A-4147-A177-3AD203B41FA5}">
                      <a16:colId xmlns:a16="http://schemas.microsoft.com/office/drawing/2014/main" val="1519919550"/>
                    </a:ext>
                  </a:extLst>
                </a:gridCol>
                <a:gridCol w="2540541">
                  <a:extLst>
                    <a:ext uri="{9D8B030D-6E8A-4147-A177-3AD203B41FA5}">
                      <a16:colId xmlns:a16="http://schemas.microsoft.com/office/drawing/2014/main" val="2654198980"/>
                    </a:ext>
                  </a:extLst>
                </a:gridCol>
                <a:gridCol w="2540541">
                  <a:extLst>
                    <a:ext uri="{9D8B030D-6E8A-4147-A177-3AD203B41FA5}">
                      <a16:colId xmlns:a16="http://schemas.microsoft.com/office/drawing/2014/main" val="1029622025"/>
                    </a:ext>
                  </a:extLst>
                </a:gridCol>
              </a:tblGrid>
              <a:tr h="577312">
                <a:tc rowSpan="2">
                  <a:txBody>
                    <a:bodyPr/>
                    <a:lstStyle/>
                    <a:p>
                      <a:r>
                        <a:rPr lang="uk-UA" dirty="0">
                          <a:latin typeface="Times New Roman" panose="02020603050405020304" pitchFamily="18" charset="0"/>
                          <a:cs typeface="Times New Roman" panose="02020603050405020304" pitchFamily="18" charset="0"/>
                        </a:rPr>
                        <a:t>№ з/п</a:t>
                      </a:r>
                      <a:endParaRPr lang="aa-ET" dirty="0">
                        <a:latin typeface="Times New Roman" panose="02020603050405020304" pitchFamily="18" charset="0"/>
                        <a:cs typeface="Times New Roman" panose="02020603050405020304" pitchFamily="18" charset="0"/>
                      </a:endParaRPr>
                    </a:p>
                  </a:txBody>
                  <a:tcPr/>
                </a:tc>
                <a:tc rowSpan="2">
                  <a:txBody>
                    <a:bodyPr/>
                    <a:lstStyle/>
                    <a:p>
                      <a:r>
                        <a:rPr lang="uk-UA" dirty="0">
                          <a:latin typeface="Times New Roman" panose="02020603050405020304" pitchFamily="18" charset="0"/>
                          <a:cs typeface="Times New Roman" panose="02020603050405020304" pitchFamily="18" charset="0"/>
                        </a:rPr>
                        <a:t>Зміст господарської операції </a:t>
                      </a:r>
                      <a:endParaRPr lang="aa-ET" dirty="0">
                        <a:latin typeface="Times New Roman" panose="02020603050405020304" pitchFamily="18" charset="0"/>
                        <a:cs typeface="Times New Roman" panose="02020603050405020304" pitchFamily="18" charset="0"/>
                      </a:endParaRPr>
                    </a:p>
                  </a:txBody>
                  <a:tcPr/>
                </a:tc>
                <a:tc gridSpan="2">
                  <a:txBody>
                    <a:bodyPr/>
                    <a:lstStyle/>
                    <a:p>
                      <a:r>
                        <a:rPr lang="uk-UA" dirty="0">
                          <a:latin typeface="Times New Roman" panose="02020603050405020304" pitchFamily="18" charset="0"/>
                          <a:cs typeface="Times New Roman" panose="02020603050405020304" pitchFamily="18" charset="0"/>
                        </a:rPr>
                        <a:t>Кореспонденція рахунків </a:t>
                      </a:r>
                      <a:endParaRPr lang="aa-ET" dirty="0">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tcPr>
                </a:tc>
                <a:tc hMerge="1">
                  <a:txBody>
                    <a:bodyPr/>
                    <a:lstStyle/>
                    <a:p>
                      <a:endParaRPr lang="aa-ET"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97957374"/>
                  </a:ext>
                </a:extLst>
              </a:tr>
              <a:tr h="415665">
                <a:tc vMerge="1">
                  <a:txBody>
                    <a:bodyPr/>
                    <a:lstStyle/>
                    <a:p>
                      <a:endParaRPr lang="aa-ET"/>
                    </a:p>
                  </a:txBody>
                  <a:tcPr/>
                </a:tc>
                <a:tc vMerge="1">
                  <a:txBody>
                    <a:bodyPr/>
                    <a:lstStyle/>
                    <a:p>
                      <a:endParaRPr lang="aa-ET"/>
                    </a:p>
                  </a:txBody>
                  <a:tcPr/>
                </a:tc>
                <a:tc>
                  <a:txBody>
                    <a:bodyPr/>
                    <a:lstStyle/>
                    <a:p>
                      <a:r>
                        <a:rPr lang="uk-UA" dirty="0">
                          <a:latin typeface="Times New Roman" panose="02020603050405020304" pitchFamily="18" charset="0"/>
                          <a:cs typeface="Times New Roman" panose="02020603050405020304" pitchFamily="18" charset="0"/>
                        </a:rPr>
                        <a:t>Дебет </a:t>
                      </a:r>
                      <a:endParaRPr lang="aa-ET"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tcPr>
                </a:tc>
                <a:tc>
                  <a:txBody>
                    <a:bodyPr/>
                    <a:lstStyle/>
                    <a:p>
                      <a:r>
                        <a:rPr lang="uk-UA" dirty="0">
                          <a:latin typeface="Times New Roman" panose="02020603050405020304" pitchFamily="18" charset="0"/>
                          <a:cs typeface="Times New Roman" panose="02020603050405020304" pitchFamily="18" charset="0"/>
                        </a:rPr>
                        <a:t>Кредит </a:t>
                      </a:r>
                      <a:endParaRPr lang="aa-ET"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532277136"/>
                  </a:ext>
                </a:extLst>
              </a:tr>
              <a:tr h="1318714">
                <a:tc>
                  <a:txBody>
                    <a:bodyPr/>
                    <a:lstStyle/>
                    <a:p>
                      <a:r>
                        <a:rPr lang="uk-UA" dirty="0">
                          <a:latin typeface="Times New Roman" panose="02020603050405020304" pitchFamily="18" charset="0"/>
                          <a:cs typeface="Times New Roman" panose="02020603050405020304" pitchFamily="18" charset="0"/>
                        </a:rPr>
                        <a:t>1</a:t>
                      </a:r>
                      <a:endParaRPr lang="aa-ET" dirty="0">
                        <a:latin typeface="Times New Roman" panose="02020603050405020304" pitchFamily="18" charset="0"/>
                        <a:cs typeface="Times New Roman" panose="02020603050405020304" pitchFamily="18" charset="0"/>
                      </a:endParaRPr>
                    </a:p>
                  </a:txBody>
                  <a:tcPr/>
                </a:tc>
                <a:tc>
                  <a:txBody>
                    <a:bodyPr/>
                    <a:lstStyle/>
                    <a:p>
                      <a:r>
                        <a:rPr lang="ru-RU" dirty="0" err="1">
                          <a:latin typeface="Times New Roman" panose="02020603050405020304" pitchFamily="18" charset="0"/>
                          <a:cs typeface="Times New Roman" panose="02020603050405020304" pitchFamily="18" charset="0"/>
                        </a:rPr>
                        <a:t>Нараховано</a:t>
                      </a:r>
                      <a:r>
                        <a:rPr lang="ru-RU" dirty="0">
                          <a:latin typeface="Times New Roman" panose="02020603050405020304" pitchFamily="18" charset="0"/>
                          <a:cs typeface="Times New Roman" panose="02020603050405020304" pitchFamily="18" charset="0"/>
                        </a:rPr>
                        <a:t> суму </a:t>
                      </a:r>
                      <a:r>
                        <a:rPr lang="ru-RU" dirty="0" err="1">
                          <a:latin typeface="Times New Roman" panose="02020603050405020304" pitchFamily="18" charset="0"/>
                          <a:cs typeface="Times New Roman" panose="02020603050405020304" pitchFamily="18" charset="0"/>
                        </a:rPr>
                        <a:t>збору</a:t>
                      </a:r>
                      <a:r>
                        <a:rPr lang="ru-RU" dirty="0">
                          <a:latin typeface="Times New Roman" panose="02020603050405020304" pitchFamily="18" charset="0"/>
                          <a:cs typeface="Times New Roman" panose="02020603050405020304" pitchFamily="18" charset="0"/>
                        </a:rPr>
                        <a:t> за </a:t>
                      </a:r>
                      <a:r>
                        <a:rPr lang="ru-RU" dirty="0" err="1">
                          <a:latin typeface="Times New Roman" panose="02020603050405020304" pitchFamily="18" charset="0"/>
                          <a:cs typeface="Times New Roman" panose="02020603050405020304" pitchFamily="18" charset="0"/>
                        </a:rPr>
                        <a:t>місця</a:t>
                      </a:r>
                      <a:r>
                        <a:rPr lang="ru-RU" dirty="0">
                          <a:latin typeface="Times New Roman" panose="02020603050405020304" pitchFamily="18" charset="0"/>
                          <a:cs typeface="Times New Roman" panose="02020603050405020304" pitchFamily="18" charset="0"/>
                        </a:rPr>
                        <a:t> для </a:t>
                      </a:r>
                      <a:r>
                        <a:rPr lang="ru-RU" dirty="0" err="1">
                          <a:latin typeface="Times New Roman" panose="02020603050405020304" pitchFamily="18" charset="0"/>
                          <a:cs typeface="Times New Roman" panose="02020603050405020304" pitchFamily="18" charset="0"/>
                        </a:rPr>
                        <a:t>паркування</a:t>
                      </a:r>
                      <a:r>
                        <a:rPr lang="ru-RU" dirty="0">
                          <a:latin typeface="Times New Roman" panose="02020603050405020304" pitchFamily="18" charset="0"/>
                          <a:cs typeface="Times New Roman" panose="02020603050405020304" pitchFamily="18" charset="0"/>
                        </a:rPr>
                        <a:t> ТЗ </a:t>
                      </a:r>
                      <a:endParaRPr lang="aa-ET" dirty="0">
                        <a:latin typeface="Times New Roman" panose="02020603050405020304" pitchFamily="18" charset="0"/>
                        <a:cs typeface="Times New Roman" panose="02020603050405020304" pitchFamily="18" charset="0"/>
                      </a:endParaRPr>
                    </a:p>
                  </a:txBody>
                  <a:tcPr/>
                </a:tc>
                <a:tc>
                  <a:txBody>
                    <a:bodyPr/>
                    <a:lstStyle/>
                    <a:p>
                      <a:r>
                        <a:rPr lang="uk-UA" dirty="0">
                          <a:latin typeface="Times New Roman" panose="02020603050405020304" pitchFamily="18" charset="0"/>
                          <a:cs typeface="Times New Roman" panose="02020603050405020304" pitchFamily="18" charset="0"/>
                        </a:rPr>
                        <a:t>23,91</a:t>
                      </a:r>
                      <a:endParaRPr lang="aa-ET" dirty="0">
                        <a:latin typeface="Times New Roman" panose="02020603050405020304" pitchFamily="18" charset="0"/>
                        <a:cs typeface="Times New Roman" panose="02020603050405020304" pitchFamily="18" charset="0"/>
                      </a:endParaRPr>
                    </a:p>
                  </a:txBody>
                  <a:tcPr/>
                </a:tc>
                <a:tc>
                  <a:txBody>
                    <a:bodyPr/>
                    <a:lstStyle/>
                    <a:p>
                      <a:r>
                        <a:rPr lang="uk-UA" dirty="0">
                          <a:latin typeface="Times New Roman" panose="02020603050405020304" pitchFamily="18" charset="0"/>
                          <a:cs typeface="Times New Roman" panose="02020603050405020304" pitchFamily="18" charset="0"/>
                        </a:rPr>
                        <a:t>642/збір </a:t>
                      </a:r>
                      <a:endParaRPr lang="aa-ET"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051599923"/>
                  </a:ext>
                </a:extLst>
              </a:tr>
              <a:tr h="764017">
                <a:tc>
                  <a:txBody>
                    <a:bodyPr/>
                    <a:lstStyle/>
                    <a:p>
                      <a:r>
                        <a:rPr lang="uk-UA" dirty="0">
                          <a:latin typeface="Times New Roman" panose="02020603050405020304" pitchFamily="18" charset="0"/>
                          <a:cs typeface="Times New Roman" panose="02020603050405020304" pitchFamily="18" charset="0"/>
                        </a:rPr>
                        <a:t>2</a:t>
                      </a:r>
                      <a:endParaRPr lang="aa-ET" dirty="0">
                        <a:latin typeface="Times New Roman" panose="02020603050405020304" pitchFamily="18" charset="0"/>
                        <a:cs typeface="Times New Roman" panose="02020603050405020304" pitchFamily="18" charset="0"/>
                      </a:endParaRPr>
                    </a:p>
                  </a:txBody>
                  <a:tcPr/>
                </a:tc>
                <a:tc>
                  <a:txBody>
                    <a:bodyPr/>
                    <a:lstStyle/>
                    <a:p>
                      <a:r>
                        <a:rPr lang="uk-UA" dirty="0">
                          <a:latin typeface="Times New Roman" panose="02020603050405020304" pitchFamily="18" charset="0"/>
                          <a:cs typeface="Times New Roman" panose="02020603050405020304" pitchFamily="18" charset="0"/>
                        </a:rPr>
                        <a:t>Сплачено суму збору за місця для паркування ТЗ</a:t>
                      </a:r>
                      <a:endParaRPr lang="aa-ET" dirty="0">
                        <a:latin typeface="Times New Roman" panose="02020603050405020304" pitchFamily="18" charset="0"/>
                        <a:cs typeface="Times New Roman" panose="02020603050405020304" pitchFamily="18" charset="0"/>
                      </a:endParaRPr>
                    </a:p>
                  </a:txBody>
                  <a:tcPr/>
                </a:tc>
                <a:tc>
                  <a:txBody>
                    <a:bodyPr/>
                    <a:lstStyle/>
                    <a:p>
                      <a:r>
                        <a:rPr lang="uk-UA" dirty="0">
                          <a:latin typeface="Times New Roman" panose="02020603050405020304" pitchFamily="18" charset="0"/>
                          <a:cs typeface="Times New Roman" panose="02020603050405020304" pitchFamily="18" charset="0"/>
                        </a:rPr>
                        <a:t>642/збір</a:t>
                      </a:r>
                      <a:endParaRPr lang="aa-ET" dirty="0">
                        <a:latin typeface="Times New Roman" panose="02020603050405020304" pitchFamily="18" charset="0"/>
                        <a:cs typeface="Times New Roman" panose="02020603050405020304" pitchFamily="18" charset="0"/>
                      </a:endParaRPr>
                    </a:p>
                  </a:txBody>
                  <a:tcPr/>
                </a:tc>
                <a:tc>
                  <a:txBody>
                    <a:bodyPr/>
                    <a:lstStyle/>
                    <a:p>
                      <a:r>
                        <a:rPr lang="uk-UA" dirty="0">
                          <a:latin typeface="Times New Roman" panose="02020603050405020304" pitchFamily="18" charset="0"/>
                          <a:cs typeface="Times New Roman" panose="02020603050405020304" pitchFamily="18" charset="0"/>
                        </a:rPr>
                        <a:t>311</a:t>
                      </a:r>
                      <a:endParaRPr lang="aa-ET"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835965993"/>
                  </a:ext>
                </a:extLst>
              </a:tr>
            </a:tbl>
          </a:graphicData>
        </a:graphic>
      </p:graphicFrame>
    </p:spTree>
    <p:extLst>
      <p:ext uri="{BB962C8B-B14F-4D97-AF65-F5344CB8AC3E}">
        <p14:creationId xmlns:p14="http://schemas.microsoft.com/office/powerpoint/2010/main" val="129052843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b="1" dirty="0" err="1"/>
              <a:t>Податкова</a:t>
            </a:r>
            <a:r>
              <a:rPr lang="ru-RU" b="1" dirty="0"/>
              <a:t> </a:t>
            </a:r>
            <a:r>
              <a:rPr lang="ru-RU" b="1" dirty="0" err="1"/>
              <a:t>декларація</a:t>
            </a:r>
            <a:r>
              <a:rPr lang="ru-RU" b="1" dirty="0"/>
              <a:t> </a:t>
            </a:r>
            <a:r>
              <a:rPr lang="ru-RU" b="1" dirty="0" err="1"/>
              <a:t>збору</a:t>
            </a:r>
            <a:r>
              <a:rPr lang="ru-RU" b="1" dirty="0"/>
              <a:t> за </a:t>
            </a:r>
            <a:r>
              <a:rPr lang="ru-RU" b="1" dirty="0" err="1"/>
              <a:t>місця</a:t>
            </a:r>
            <a:r>
              <a:rPr lang="ru-RU" b="1" dirty="0"/>
              <a:t> для </a:t>
            </a:r>
            <a:r>
              <a:rPr lang="ru-RU" b="1" dirty="0" err="1"/>
              <a:t>паркування</a:t>
            </a:r>
            <a:r>
              <a:rPr lang="ru-RU" b="1" dirty="0"/>
              <a:t> </a:t>
            </a:r>
            <a:r>
              <a:rPr lang="ru-RU" b="1" dirty="0" err="1"/>
              <a:t>транспортних</a:t>
            </a:r>
            <a:r>
              <a:rPr lang="ru-RU" b="1" dirty="0"/>
              <a:t> </a:t>
            </a:r>
            <a:r>
              <a:rPr lang="ru-RU" b="1" dirty="0" err="1"/>
              <a:t>засобів</a:t>
            </a:r>
            <a:br>
              <a:rPr lang="ru-RU" dirty="0"/>
            </a:br>
            <a:r>
              <a:rPr lang="en-US" sz="4000" b="1" dirty="0">
                <a:hlinkClick r:id="rId2"/>
              </a:rPr>
              <a:t>https://zakon.rada.gov.ua/laws/show/z0912-15#Text</a:t>
            </a:r>
            <a:endParaRPr lang="uk-UA" sz="4000" dirty="0"/>
          </a:p>
        </p:txBody>
      </p:sp>
      <p:sp>
        <p:nvSpPr>
          <p:cNvPr id="3" name="Объект 2"/>
          <p:cNvSpPr>
            <a:spLocks noGrp="1"/>
          </p:cNvSpPr>
          <p:nvPr>
            <p:ph idx="1"/>
          </p:nvPr>
        </p:nvSpPr>
        <p:spPr/>
        <p:txBody>
          <a:bodyPr>
            <a:normAutofit/>
          </a:bodyPr>
          <a:lstStyle/>
          <a:p>
            <a:r>
              <a:rPr lang="ru-RU" sz="3600" dirty="0" err="1"/>
              <a:t>Звітний</a:t>
            </a:r>
            <a:r>
              <a:rPr lang="ru-RU" sz="3600" dirty="0"/>
              <a:t> </a:t>
            </a:r>
            <a:r>
              <a:rPr lang="ru-RU" sz="3600" dirty="0" err="1"/>
              <a:t>період</a:t>
            </a:r>
            <a:r>
              <a:rPr lang="ru-RU" sz="3600" dirty="0"/>
              <a:t>: Квартал</a:t>
            </a:r>
          </a:p>
          <a:p>
            <a:r>
              <a:rPr lang="ru-RU" sz="3600" dirty="0" err="1"/>
              <a:t>Подання</a:t>
            </a:r>
            <a:r>
              <a:rPr lang="ru-RU" sz="3600" dirty="0"/>
              <a:t>: 40 </a:t>
            </a:r>
            <a:r>
              <a:rPr lang="ru-RU" sz="3600" dirty="0" err="1"/>
              <a:t>дн</a:t>
            </a:r>
            <a:r>
              <a:rPr lang="ru-RU" sz="3600" dirty="0"/>
              <a:t>. </a:t>
            </a:r>
            <a:r>
              <a:rPr lang="ru-RU" sz="3600" dirty="0" err="1"/>
              <a:t>після</a:t>
            </a:r>
            <a:r>
              <a:rPr lang="ru-RU" sz="3600" dirty="0"/>
              <a:t> </a:t>
            </a:r>
            <a:r>
              <a:rPr lang="ru-RU" sz="3600" dirty="0" err="1"/>
              <a:t>звітного</a:t>
            </a:r>
            <a:r>
              <a:rPr lang="ru-RU" sz="3600" dirty="0"/>
              <a:t> кварталу</a:t>
            </a:r>
          </a:p>
          <a:p>
            <a:r>
              <a:rPr lang="ru-RU" sz="3600" dirty="0" err="1"/>
              <a:t>Сплата</a:t>
            </a:r>
            <a:r>
              <a:rPr lang="ru-RU" sz="3600" dirty="0"/>
              <a:t>: 50 </a:t>
            </a:r>
            <a:r>
              <a:rPr lang="ru-RU" sz="3600" dirty="0" err="1"/>
              <a:t>дн</a:t>
            </a:r>
            <a:r>
              <a:rPr lang="ru-RU" sz="3600" dirty="0"/>
              <a:t>. </a:t>
            </a:r>
            <a:r>
              <a:rPr lang="ru-RU" sz="3600" dirty="0" err="1"/>
              <a:t>після</a:t>
            </a:r>
            <a:r>
              <a:rPr lang="ru-RU" sz="3600" dirty="0"/>
              <a:t> </a:t>
            </a:r>
            <a:r>
              <a:rPr lang="ru-RU" sz="3600" dirty="0" err="1"/>
              <a:t>звітного</a:t>
            </a:r>
            <a:r>
              <a:rPr lang="ru-RU" sz="3600" dirty="0"/>
              <a:t> кварталу</a:t>
            </a:r>
            <a:endParaRPr lang="uk-UA" sz="3600" dirty="0"/>
          </a:p>
        </p:txBody>
      </p:sp>
    </p:spTree>
    <p:extLst>
      <p:ext uri="{BB962C8B-B14F-4D97-AF65-F5344CB8AC3E}">
        <p14:creationId xmlns:p14="http://schemas.microsoft.com/office/powerpoint/2010/main" val="37242942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3368DA0-3DD9-4979-9D1B-83A13F038F37}"/>
              </a:ext>
            </a:extLst>
          </p:cNvPr>
          <p:cNvSpPr>
            <a:spLocks noGrp="1"/>
          </p:cNvSpPr>
          <p:nvPr>
            <p:ph type="title"/>
          </p:nvPr>
        </p:nvSpPr>
        <p:spPr>
          <a:xfrm>
            <a:off x="87745" y="83404"/>
            <a:ext cx="12016509" cy="803288"/>
          </a:xfrm>
        </p:spPr>
        <p:txBody>
          <a:bodyPr anchor="t">
            <a:normAutofit fontScale="90000"/>
          </a:bodyPr>
          <a:lstStyle/>
          <a:p>
            <a:r>
              <a:rPr lang="uk-UA" dirty="0">
                <a:latin typeface="Times New Roman" panose="02020603050405020304" pitchFamily="18" charset="0"/>
                <a:cs typeface="Times New Roman" panose="02020603050405020304" pitchFamily="18" charset="0"/>
              </a:rPr>
              <a:t>Не є об’єктами оподаткування наступні будівлі </a:t>
            </a:r>
            <a:endParaRPr lang="aa-ET" dirty="0">
              <a:latin typeface="Times New Roman" panose="02020603050405020304" pitchFamily="18"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1FA8A178-1D02-42B0-8D88-F23172E2AA37}"/>
              </a:ext>
            </a:extLst>
          </p:cNvPr>
          <p:cNvSpPr>
            <a:spLocks noGrp="1"/>
          </p:cNvSpPr>
          <p:nvPr>
            <p:ph idx="1"/>
          </p:nvPr>
        </p:nvSpPr>
        <p:spPr>
          <a:xfrm>
            <a:off x="221673" y="886692"/>
            <a:ext cx="11882581" cy="4982402"/>
          </a:xfrm>
        </p:spPr>
        <p:txBody>
          <a:bodyPr>
            <a:normAutofit fontScale="92500" lnSpcReduction="10000"/>
          </a:bodyPr>
          <a:lstStyle/>
          <a:p>
            <a:pPr algn="just"/>
            <a:r>
              <a:rPr lang="uk-UA" dirty="0">
                <a:solidFill>
                  <a:schemeClr val="tx1"/>
                </a:solidFill>
              </a:rPr>
              <a:t>а</a:t>
            </a:r>
            <a:r>
              <a:rPr lang="uk-UA" dirty="0">
                <a:solidFill>
                  <a:schemeClr val="tx1"/>
                </a:solidFill>
                <a:latin typeface="Times New Roman" panose="02020603050405020304" pitchFamily="18" charset="0"/>
                <a:cs typeface="Times New Roman" panose="02020603050405020304" pitchFamily="18" charset="0"/>
              </a:rPr>
              <a:t>) об’єкти житлової та нежитлової нерухомості, які перебувають у власності органів державної влади, органів місцевого самоврядування, а також організацій, створених ними в установленому порядку, що повністю утримуються за рахунок відповідного державного бюджету чи місцевого бюджету і є неприбутковими (їх спільній власності);</a:t>
            </a:r>
          </a:p>
          <a:p>
            <a:pPr algn="just"/>
            <a:r>
              <a:rPr lang="uk-UA" dirty="0">
                <a:solidFill>
                  <a:schemeClr val="tx1"/>
                </a:solidFill>
                <a:latin typeface="Times New Roman" panose="02020603050405020304" pitchFamily="18" charset="0"/>
                <a:cs typeface="Times New Roman" panose="02020603050405020304" pitchFamily="18" charset="0"/>
              </a:rPr>
              <a:t>б) об’єкти житлової та нежитлової нерухомості, які розташовані в зонах відчуження та безумовного (обов’язкового) відселення, визначені законом, в тому числі їх частки;</a:t>
            </a:r>
          </a:p>
          <a:p>
            <a:pPr algn="just"/>
            <a:r>
              <a:rPr lang="uk-UA" dirty="0">
                <a:solidFill>
                  <a:schemeClr val="tx1"/>
                </a:solidFill>
                <a:latin typeface="Times New Roman" panose="02020603050405020304" pitchFamily="18" charset="0"/>
                <a:cs typeface="Times New Roman" panose="02020603050405020304" pitchFamily="18" charset="0"/>
              </a:rPr>
              <a:t>в) будівлі дитячих будинків сімейного типу;</a:t>
            </a:r>
          </a:p>
          <a:p>
            <a:pPr algn="just"/>
            <a:r>
              <a:rPr lang="uk-UA" dirty="0">
                <a:solidFill>
                  <a:schemeClr val="tx1"/>
                </a:solidFill>
                <a:latin typeface="Times New Roman" panose="02020603050405020304" pitchFamily="18" charset="0"/>
                <a:cs typeface="Times New Roman" panose="02020603050405020304" pitchFamily="18" charset="0"/>
              </a:rPr>
              <a:t>г) гуртожитки;</a:t>
            </a:r>
          </a:p>
          <a:p>
            <a:pPr algn="just"/>
            <a:r>
              <a:rPr lang="uk-UA" dirty="0">
                <a:solidFill>
                  <a:schemeClr val="tx1"/>
                </a:solidFill>
                <a:latin typeface="Times New Roman" panose="02020603050405020304" pitchFamily="18" charset="0"/>
                <a:cs typeface="Times New Roman" panose="02020603050405020304" pitchFamily="18" charset="0"/>
              </a:rPr>
              <a:t>ґ) житлова нерухомість непридатна для проживання, у тому числі у зв’язку з аварійним станом, визнана такою згідно з рішенням сільської, селищної, міської ради;</a:t>
            </a:r>
          </a:p>
          <a:p>
            <a:pPr algn="just"/>
            <a:r>
              <a:rPr lang="uk-UA" dirty="0">
                <a:solidFill>
                  <a:schemeClr val="tx1"/>
                </a:solidFill>
                <a:latin typeface="Times New Roman" panose="02020603050405020304" pitchFamily="18" charset="0"/>
                <a:cs typeface="Times New Roman" panose="02020603050405020304" pitchFamily="18" charset="0"/>
              </a:rPr>
              <a:t>д) об’єкти житлової нерухомості, в тому числі їх частки, що належать дітям-сиротам, дітям, позбавленим батьківського піклування, та особам з їх числа, визнаним такими відповідно до закону, дітям з інвалідністю, які виховуються одинокими матерями (батьками), але не більше одного такого об’єкта на дитину;</a:t>
            </a:r>
          </a:p>
          <a:p>
            <a:pPr algn="just"/>
            <a:r>
              <a:rPr lang="uk-UA" dirty="0">
                <a:solidFill>
                  <a:schemeClr val="tx1"/>
                </a:solidFill>
                <a:latin typeface="Times New Roman" panose="02020603050405020304" pitchFamily="18" charset="0"/>
                <a:cs typeface="Times New Roman" panose="02020603050405020304" pitchFamily="18" charset="0"/>
              </a:rPr>
              <a:t>е) об’єкти нежитлової нерухомості, які використовуються суб’єктами господарювання малого та середнього бізнесу, що провадять свою діяльність у тимчасових спорудах для здійснення підприємницької діяльності та/або в малих архітектурних формах та на ринках;</a:t>
            </a:r>
          </a:p>
          <a:p>
            <a:endParaRPr lang="aa-ET" dirty="0"/>
          </a:p>
        </p:txBody>
      </p:sp>
    </p:spTree>
    <p:extLst>
      <p:ext uri="{BB962C8B-B14F-4D97-AF65-F5344CB8AC3E}">
        <p14:creationId xmlns:p14="http://schemas.microsoft.com/office/powerpoint/2010/main" val="32909803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lstStyle/>
          <a:p>
            <a:r>
              <a:rPr lang="uk-UA" dirty="0"/>
              <a:t>є) будівлі промисловості, віднесені до групи </a:t>
            </a:r>
            <a:r>
              <a:rPr lang="uk-UA" b="1" dirty="0"/>
              <a:t>"Будівлі промислові та склади"</a:t>
            </a:r>
            <a:r>
              <a:rPr lang="uk-UA" dirty="0"/>
              <a:t> (код 125) </a:t>
            </a:r>
            <a:r>
              <a:rPr lang="uk-UA" u="sng" dirty="0">
                <a:hlinkClick r:id="rId2"/>
              </a:rPr>
              <a:t>Державного класифікатора будівель та споруд ДК 018-2000</a:t>
            </a:r>
            <a:r>
              <a:rPr lang="uk-UA" dirty="0"/>
              <a:t>, що використовуються за призначенням у господарській діяльності суб’єктів господарювання, основна діяльність яких класифікується у секціях </a:t>
            </a:r>
            <a:r>
              <a:rPr lang="en-US" dirty="0"/>
              <a:t>B-F </a:t>
            </a:r>
            <a:r>
              <a:rPr lang="uk-UA" u="sng" dirty="0">
                <a:hlinkClick r:id="rId3"/>
              </a:rPr>
              <a:t>КВЕД ДК 009:2010</a:t>
            </a:r>
            <a:r>
              <a:rPr lang="uk-UA" dirty="0"/>
              <a:t>, та не здаються їх власниками в оренду, лізинг, позичку;</a:t>
            </a:r>
          </a:p>
          <a:p>
            <a:r>
              <a:rPr lang="uk-UA" dirty="0"/>
              <a:t>ж) будівлі, споруди сільськогосподарських товаровиробників (юридичних та фізичних осіб), віднесені до класу </a:t>
            </a:r>
            <a:r>
              <a:rPr lang="uk-UA" b="1" dirty="0"/>
              <a:t>"Будівлі сільськогосподарського призначення, лісівництва та рибного господарства" </a:t>
            </a:r>
            <a:r>
              <a:rPr lang="uk-UA" dirty="0"/>
              <a:t>(код 1271) Державного класифікатора будівель та споруд </a:t>
            </a:r>
            <a:r>
              <a:rPr lang="uk-UA" u="sng" dirty="0">
                <a:hlinkClick r:id="rId2"/>
              </a:rPr>
              <a:t>ДК 018-2000</a:t>
            </a:r>
            <a:r>
              <a:rPr lang="uk-UA" dirty="0"/>
              <a:t>, та не здаються їх власниками в оренду, лізинг, позичку;</a:t>
            </a:r>
          </a:p>
          <a:p>
            <a:endParaRPr lang="uk-UA" dirty="0"/>
          </a:p>
        </p:txBody>
      </p:sp>
    </p:spTree>
    <p:extLst>
      <p:ext uri="{BB962C8B-B14F-4D97-AF65-F5344CB8AC3E}">
        <p14:creationId xmlns:p14="http://schemas.microsoft.com/office/powerpoint/2010/main" val="2524349078"/>
      </p:ext>
    </p:extLst>
  </p:cSld>
  <p:clrMapOvr>
    <a:masterClrMapping/>
  </p:clrMapOvr>
</p:sld>
</file>

<file path=ppt/theme/theme1.xml><?xml version="1.0" encoding="utf-8"?>
<a:theme xmlns:a="http://schemas.openxmlformats.org/drawingml/2006/main" name="Ретро">
  <a:themeElements>
    <a:clrScheme name="Ретро">
      <a:dk1>
        <a:srgbClr val="000000"/>
      </a:dk1>
      <a:lt1>
        <a:srgbClr val="FFFFFF"/>
      </a:lt1>
      <a:dk2>
        <a:srgbClr val="46464A"/>
      </a:dk2>
      <a:lt2>
        <a:srgbClr val="D1D9E1"/>
      </a:lt2>
      <a:accent1>
        <a:srgbClr val="6F6F74"/>
      </a:accent1>
      <a:accent2>
        <a:srgbClr val="A7B789"/>
      </a:accent2>
      <a:accent3>
        <a:srgbClr val="BEAE98"/>
      </a:accent3>
      <a:accent4>
        <a:srgbClr val="92A9B9"/>
      </a:accent4>
      <a:accent5>
        <a:srgbClr val="9C8265"/>
      </a:accent5>
      <a:accent6>
        <a:srgbClr val="8D6974"/>
      </a:accent6>
      <a:hlink>
        <a:srgbClr val="67AABF"/>
      </a:hlink>
      <a:folHlink>
        <a:srgbClr val="B1B5AB"/>
      </a:folHlink>
    </a:clrScheme>
    <a:fontScheme name="Ретр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BAB94BD4-5D6D-4148-AB57-A4CCF1FD4E0C}"/>
    </a:ext>
  </a:extLst>
</a:theme>
</file>

<file path=docProps/app.xml><?xml version="1.0" encoding="utf-8"?>
<Properties xmlns="http://schemas.openxmlformats.org/officeDocument/2006/extended-properties" xmlns:vt="http://schemas.openxmlformats.org/officeDocument/2006/docPropsVTypes">
  <Template>Retrospect</Template>
  <TotalTime>2377</TotalTime>
  <Words>7035</Words>
  <Application>Microsoft Office PowerPoint</Application>
  <PresentationFormat>Широкий екран</PresentationFormat>
  <Paragraphs>455</Paragraphs>
  <Slides>74</Slides>
  <Notes>0</Notes>
  <HiddenSlides>0</HiddenSlides>
  <MMClips>0</MMClips>
  <ScaleCrop>false</ScaleCrop>
  <HeadingPairs>
    <vt:vector size="6" baseType="variant">
      <vt:variant>
        <vt:lpstr>Використані шрифти</vt:lpstr>
      </vt:variant>
      <vt:variant>
        <vt:i4>7</vt:i4>
      </vt:variant>
      <vt:variant>
        <vt:lpstr>Тема</vt:lpstr>
      </vt:variant>
      <vt:variant>
        <vt:i4>1</vt:i4>
      </vt:variant>
      <vt:variant>
        <vt:lpstr>Заголовки слайдів</vt:lpstr>
      </vt:variant>
      <vt:variant>
        <vt:i4>74</vt:i4>
      </vt:variant>
    </vt:vector>
  </HeadingPairs>
  <TitlesOfParts>
    <vt:vector size="82" baseType="lpstr">
      <vt:lpstr>Arial</vt:lpstr>
      <vt:lpstr>Calibri</vt:lpstr>
      <vt:lpstr>Calibri Light</vt:lpstr>
      <vt:lpstr>Open Sans</vt:lpstr>
      <vt:lpstr>Proba Pro</vt:lpstr>
      <vt:lpstr>Times New Roman</vt:lpstr>
      <vt:lpstr>Wingdings</vt:lpstr>
      <vt:lpstr>Ретро</vt:lpstr>
      <vt:lpstr>Облік розрахунків і звітність за місцевими податками і зборами</vt:lpstr>
      <vt:lpstr>План лекції</vt:lpstr>
      <vt:lpstr>Сутність та склад місцевих  податків та зборів </vt:lpstr>
      <vt:lpstr>Презентація PowerPoint</vt:lpstr>
      <vt:lpstr>Податок на нерухоме майно </vt:lpstr>
      <vt:lpstr>Презентація PowerPoint</vt:lpstr>
      <vt:lpstr>Презентація PowerPoint</vt:lpstr>
      <vt:lpstr>Не є об’єктами оподаткування наступні будівлі </vt:lpstr>
      <vt:lpstr>Презентація PowerPoint</vt:lpstr>
      <vt:lpstr>Презентація PowerPoint</vt:lpstr>
      <vt:lpstr>Місцеві пільги зі сплати податку на нерухомість</vt:lpstr>
      <vt:lpstr>Якщо частина неоподатковуваної нерухомості здається в оренду</vt:lpstr>
      <vt:lpstr>Пільги зі сплати податку </vt:lpstr>
      <vt:lpstr>Презентація PowerPoint</vt:lpstr>
      <vt:lpstr>Презентація PowerPoint</vt:lpstr>
      <vt:lpstr>Ставка податку </vt:lpstr>
      <vt:lpstr>Презентація PowerPoint</vt:lpstr>
      <vt:lpstr>Для фізичних осіб</vt:lpstr>
      <vt:lpstr>Пріод сплати податку </vt:lpstr>
      <vt:lpstr>Для фізичних осіб</vt:lpstr>
      <vt:lpstr>Податкова декларація з податку на нерухоме майно, відмінне від земельної ділянки https://zakon.rada.gov.ua/laws/show/z0479-15#n15 </vt:lpstr>
      <vt:lpstr>Строки подання декларації</vt:lpstr>
      <vt:lpstr>Місце подання декларації</vt:lpstr>
      <vt:lpstr>Відображення в обліку операцій з нарахування податку на нерухоме майно, відмінне від земельної ділянки</vt:lpstr>
      <vt:lpstr>Сплата податку на нерухомість на період дії воєнного стану</vt:lpstr>
      <vt:lpstr>Презентація PowerPoint</vt:lpstr>
      <vt:lpstr>Презентація PowerPoint</vt:lpstr>
      <vt:lpstr>Презентація PowerPoint</vt:lpstr>
      <vt:lpstr>ТРАНСПОРТНІ ЗАСОБИ: РОЗРАХУНОК ВАРТОСТІ</vt:lpstr>
      <vt:lpstr>Презентація PowerPoint</vt:lpstr>
      <vt:lpstr>Термін сплати</vt:lpstr>
      <vt:lpstr>Податкова декларація з транспортного податку https://zakon.rada.gov.ua/laws/show/z0474-15#Text </vt:lpstr>
      <vt:lpstr>Презентація PowerPoint</vt:lpstr>
      <vt:lpstr>Презентація PowerPoint</vt:lpstr>
      <vt:lpstr>Відображення в обліку операцій з нарахування транспортного податку</vt:lpstr>
      <vt:lpstr>Презентація PowerPoint</vt:lpstr>
      <vt:lpstr>Плата за землю </vt:lpstr>
      <vt:lpstr>Платники плати за землю </vt:lpstr>
      <vt:lpstr>Об’єкти оподаткування платою за землю</vt:lpstr>
      <vt:lpstr>База оподаткування </vt:lpstr>
      <vt:lpstr>Нормативна грошова оцінка ріллі по Житомирській області  http://zhytomyrska.land.gov.ua/groshova-ocinka/ </vt:lpstr>
      <vt:lpstr>Коефіцієнт індексації нормативної грошової оцінки </vt:lpstr>
      <vt:lpstr>Оподаткування земельних ділянок, наданих на землях лісогосподарського призначення </vt:lpstr>
      <vt:lpstr>Ставка земельного податку за земельні ділянки, у тому числі право на які фізичні особи мають як власники земельних часток (паїв), НГО яких проведено </vt:lpstr>
      <vt:lpstr>Ставка земельного податку за земельні ділянки, у тому числі право на які фізичні особи мають як власники земельних часток (паїв), НГО яких не проведено </vt:lpstr>
      <vt:lpstr>Презентація PowerPoint</vt:lpstr>
      <vt:lpstr>Презентація PowerPoint</vt:lpstr>
      <vt:lpstr>Презентація PowerPoint</vt:lpstr>
      <vt:lpstr>Пільги щодо сплати податку для юридичних осіб</vt:lpstr>
      <vt:lpstr>Пільги щодо сплати податку для юридичних осіб (продовження)</vt:lpstr>
      <vt:lpstr>Земельні ділянки, які не підлягають оподаткуванню земельним податком</vt:lpstr>
      <vt:lpstr>Орендна плата</vt:lpstr>
      <vt:lpstr>Податковий період для плати за землю </vt:lpstr>
      <vt:lpstr>Порядок обчислення плати за землю</vt:lpstr>
      <vt:lpstr>Презентація PowerPoint</vt:lpstr>
      <vt:lpstr>Відображення в обліку операцій з нарахування земельного податку (плати за землю)</vt:lpstr>
      <vt:lpstr>Нарахування податку для фізичних осіб</vt:lpstr>
      <vt:lpstr>Декларуваня юридичних осіб</vt:lpstr>
      <vt:lpstr>Податкова декларація з плати за землю (земельний податок та/або орендна плата за земельні ділянки державної або комунальної власності)</vt:lpstr>
      <vt:lpstr>Строк сплати плати за землю  (фізичні особи)</vt:lpstr>
      <vt:lpstr>Строк сплати плати за землю  (юридичні особи)</vt:lpstr>
      <vt:lpstr>Презентація PowerPoint</vt:lpstr>
      <vt:lpstr>Туристичний збір </vt:lpstr>
      <vt:lpstr>Презентація PowerPoint</vt:lpstr>
      <vt:lpstr>Платниками збору не можуть бути особи, які:</vt:lpstr>
      <vt:lpstr>Місця проживання (ночівлі)</vt:lpstr>
      <vt:lpstr>Податкові агенти</vt:lpstr>
      <vt:lpstr>Презентація PowerPoint</vt:lpstr>
      <vt:lpstr>Податкова декларація з туристичного збору https://zakon.rada.gov.ua/laws/show/z0912-15#Text </vt:lpstr>
      <vt:lpstr>Презентація PowerPoint</vt:lpstr>
      <vt:lpstr>Презентація PowerPoint</vt:lpstr>
      <vt:lpstr>Презентація PowerPoint</vt:lpstr>
      <vt:lpstr>Презентація PowerPoint</vt:lpstr>
      <vt:lpstr>Податкова декларація збору за місця для паркування транспортних засобів https://zakon.rada.gov.ua/laws/show/z0912-15#Text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HP</dc:creator>
  <cp:lastModifiedBy>Ірина 1</cp:lastModifiedBy>
  <cp:revision>42</cp:revision>
  <dcterms:created xsi:type="dcterms:W3CDTF">2022-09-13T06:15:12Z</dcterms:created>
  <dcterms:modified xsi:type="dcterms:W3CDTF">2024-04-30T14:45:53Z</dcterms:modified>
</cp:coreProperties>
</file>