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3" r:id="rId3"/>
    <p:sldId id="267" r:id="rId4"/>
    <p:sldId id="266" r:id="rId5"/>
    <p:sldId id="258" r:id="rId6"/>
    <p:sldId id="262" r:id="rId7"/>
    <p:sldId id="257" r:id="rId8"/>
    <p:sldId id="283" r:id="rId9"/>
    <p:sldId id="282" r:id="rId10"/>
    <p:sldId id="268" r:id="rId11"/>
    <p:sldId id="269" r:id="rId12"/>
    <p:sldId id="260" r:id="rId13"/>
    <p:sldId id="264" r:id="rId14"/>
    <p:sldId id="261" r:id="rId15"/>
    <p:sldId id="270" r:id="rId16"/>
    <p:sldId id="271" r:id="rId17"/>
    <p:sldId id="272" r:id="rId18"/>
    <p:sldId id="273" r:id="rId19"/>
    <p:sldId id="274" r:id="rId20"/>
    <p:sldId id="275" r:id="rId21"/>
    <p:sldId id="277" r:id="rId22"/>
    <p:sldId id="278" r:id="rId23"/>
    <p:sldId id="279" r:id="rId24"/>
    <p:sldId id="281" r:id="rId25"/>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91" y="3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707583-8EC1-440E-A668-DFA69882C90F}" type="datetimeFigureOut">
              <a:rPr lang="uk-UA" smtClean="0"/>
              <a:t>06.02.2023</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8E8E87-5439-4F6D-BB2C-55DAAE6CFD46}" type="slidenum">
              <a:rPr lang="uk-UA" smtClean="0"/>
              <a:t>‹#›</a:t>
            </a:fld>
            <a:endParaRPr lang="uk-UA"/>
          </a:p>
        </p:txBody>
      </p:sp>
    </p:spTree>
    <p:extLst>
      <p:ext uri="{BB962C8B-B14F-4D97-AF65-F5344CB8AC3E}">
        <p14:creationId xmlns:p14="http://schemas.microsoft.com/office/powerpoint/2010/main" val="2295063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EB8E8E87-5439-4F6D-BB2C-55DAAE6CFD46}" type="slidenum">
              <a:rPr lang="uk-UA" smtClean="0"/>
              <a:t>12</a:t>
            </a:fld>
            <a:endParaRPr lang="uk-UA"/>
          </a:p>
        </p:txBody>
      </p:sp>
    </p:spTree>
    <p:extLst>
      <p:ext uri="{BB962C8B-B14F-4D97-AF65-F5344CB8AC3E}">
        <p14:creationId xmlns:p14="http://schemas.microsoft.com/office/powerpoint/2010/main" val="1529033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B63EA4CB-659A-424C-8E24-9373DCF32962}" type="datetimeFigureOut">
              <a:rPr lang="uk-UA" smtClean="0"/>
              <a:t>06.02.2023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472F8A-932E-4D29-AD57-212AA57D3F25}" type="slidenum">
              <a:rPr lang="uk-UA" smtClean="0"/>
              <a:t>‹#›</a:t>
            </a:fld>
            <a:endParaRPr lang="uk-UA"/>
          </a:p>
        </p:txBody>
      </p:sp>
    </p:spTree>
    <p:extLst>
      <p:ext uri="{BB962C8B-B14F-4D97-AF65-F5344CB8AC3E}">
        <p14:creationId xmlns:p14="http://schemas.microsoft.com/office/powerpoint/2010/main" val="3196733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B63EA4CB-659A-424C-8E24-9373DCF32962}" type="datetimeFigureOut">
              <a:rPr lang="uk-UA" smtClean="0"/>
              <a:t>06.02.2023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472F8A-932E-4D29-AD57-212AA57D3F25}" type="slidenum">
              <a:rPr lang="uk-UA" smtClean="0"/>
              <a:t>‹#›</a:t>
            </a:fld>
            <a:endParaRPr lang="uk-UA"/>
          </a:p>
        </p:txBody>
      </p:sp>
    </p:spTree>
    <p:extLst>
      <p:ext uri="{BB962C8B-B14F-4D97-AF65-F5344CB8AC3E}">
        <p14:creationId xmlns:p14="http://schemas.microsoft.com/office/powerpoint/2010/main" val="612683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B63EA4CB-659A-424C-8E24-9373DCF32962}" type="datetimeFigureOut">
              <a:rPr lang="uk-UA" smtClean="0"/>
              <a:t>06.02.2023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472F8A-932E-4D29-AD57-212AA57D3F25}" type="slidenum">
              <a:rPr lang="uk-UA" smtClean="0"/>
              <a:t>‹#›</a:t>
            </a:fld>
            <a:endParaRPr lang="uk-UA"/>
          </a:p>
        </p:txBody>
      </p:sp>
    </p:spTree>
    <p:extLst>
      <p:ext uri="{BB962C8B-B14F-4D97-AF65-F5344CB8AC3E}">
        <p14:creationId xmlns:p14="http://schemas.microsoft.com/office/powerpoint/2010/main" val="373488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B63EA4CB-659A-424C-8E24-9373DCF32962}" type="datetimeFigureOut">
              <a:rPr lang="uk-UA" smtClean="0"/>
              <a:t>06.02.2023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472F8A-932E-4D29-AD57-212AA57D3F25}" type="slidenum">
              <a:rPr lang="uk-UA" smtClean="0"/>
              <a:t>‹#›</a:t>
            </a:fld>
            <a:endParaRPr lang="uk-UA"/>
          </a:p>
        </p:txBody>
      </p:sp>
    </p:spTree>
    <p:extLst>
      <p:ext uri="{BB962C8B-B14F-4D97-AF65-F5344CB8AC3E}">
        <p14:creationId xmlns:p14="http://schemas.microsoft.com/office/powerpoint/2010/main" val="2138546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63EA4CB-659A-424C-8E24-9373DCF32962}" type="datetimeFigureOut">
              <a:rPr lang="uk-UA" smtClean="0"/>
              <a:t>06.02.2023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472F8A-932E-4D29-AD57-212AA57D3F25}" type="slidenum">
              <a:rPr lang="uk-UA" smtClean="0"/>
              <a:t>‹#›</a:t>
            </a:fld>
            <a:endParaRPr lang="uk-UA"/>
          </a:p>
        </p:txBody>
      </p:sp>
    </p:spTree>
    <p:extLst>
      <p:ext uri="{BB962C8B-B14F-4D97-AF65-F5344CB8AC3E}">
        <p14:creationId xmlns:p14="http://schemas.microsoft.com/office/powerpoint/2010/main" val="76010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B63EA4CB-659A-424C-8E24-9373DCF32962}" type="datetimeFigureOut">
              <a:rPr lang="uk-UA" smtClean="0"/>
              <a:t>06.02.2023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F472F8A-932E-4D29-AD57-212AA57D3F25}" type="slidenum">
              <a:rPr lang="uk-UA" smtClean="0"/>
              <a:t>‹#›</a:t>
            </a:fld>
            <a:endParaRPr lang="uk-UA"/>
          </a:p>
        </p:txBody>
      </p:sp>
    </p:spTree>
    <p:extLst>
      <p:ext uri="{BB962C8B-B14F-4D97-AF65-F5344CB8AC3E}">
        <p14:creationId xmlns:p14="http://schemas.microsoft.com/office/powerpoint/2010/main" val="2561816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B63EA4CB-659A-424C-8E24-9373DCF32962}" type="datetimeFigureOut">
              <a:rPr lang="uk-UA" smtClean="0"/>
              <a:t>06.02.2023</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EF472F8A-932E-4D29-AD57-212AA57D3F25}" type="slidenum">
              <a:rPr lang="uk-UA" smtClean="0"/>
              <a:t>‹#›</a:t>
            </a:fld>
            <a:endParaRPr lang="uk-UA"/>
          </a:p>
        </p:txBody>
      </p:sp>
    </p:spTree>
    <p:extLst>
      <p:ext uri="{BB962C8B-B14F-4D97-AF65-F5344CB8AC3E}">
        <p14:creationId xmlns:p14="http://schemas.microsoft.com/office/powerpoint/2010/main" val="2899218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B63EA4CB-659A-424C-8E24-9373DCF32962}" type="datetimeFigureOut">
              <a:rPr lang="uk-UA" smtClean="0"/>
              <a:t>06.02.2023</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EF472F8A-932E-4D29-AD57-212AA57D3F25}" type="slidenum">
              <a:rPr lang="uk-UA" smtClean="0"/>
              <a:t>‹#›</a:t>
            </a:fld>
            <a:endParaRPr lang="uk-UA"/>
          </a:p>
        </p:txBody>
      </p:sp>
    </p:spTree>
    <p:extLst>
      <p:ext uri="{BB962C8B-B14F-4D97-AF65-F5344CB8AC3E}">
        <p14:creationId xmlns:p14="http://schemas.microsoft.com/office/powerpoint/2010/main" val="2177173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63EA4CB-659A-424C-8E24-9373DCF32962}" type="datetimeFigureOut">
              <a:rPr lang="uk-UA" smtClean="0"/>
              <a:t>06.02.2023</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EF472F8A-932E-4D29-AD57-212AA57D3F25}" type="slidenum">
              <a:rPr lang="uk-UA" smtClean="0"/>
              <a:t>‹#›</a:t>
            </a:fld>
            <a:endParaRPr lang="uk-UA"/>
          </a:p>
        </p:txBody>
      </p:sp>
    </p:spTree>
    <p:extLst>
      <p:ext uri="{BB962C8B-B14F-4D97-AF65-F5344CB8AC3E}">
        <p14:creationId xmlns:p14="http://schemas.microsoft.com/office/powerpoint/2010/main" val="1383515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63EA4CB-659A-424C-8E24-9373DCF32962}" type="datetimeFigureOut">
              <a:rPr lang="uk-UA" smtClean="0"/>
              <a:t>06.02.2023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F472F8A-932E-4D29-AD57-212AA57D3F25}" type="slidenum">
              <a:rPr lang="uk-UA" smtClean="0"/>
              <a:t>‹#›</a:t>
            </a:fld>
            <a:endParaRPr lang="uk-UA"/>
          </a:p>
        </p:txBody>
      </p:sp>
    </p:spTree>
    <p:extLst>
      <p:ext uri="{BB962C8B-B14F-4D97-AF65-F5344CB8AC3E}">
        <p14:creationId xmlns:p14="http://schemas.microsoft.com/office/powerpoint/2010/main" val="3854243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63EA4CB-659A-424C-8E24-9373DCF32962}" type="datetimeFigureOut">
              <a:rPr lang="uk-UA" smtClean="0"/>
              <a:t>06.02.2023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F472F8A-932E-4D29-AD57-212AA57D3F25}" type="slidenum">
              <a:rPr lang="uk-UA" smtClean="0"/>
              <a:t>‹#›</a:t>
            </a:fld>
            <a:endParaRPr lang="uk-UA"/>
          </a:p>
        </p:txBody>
      </p:sp>
    </p:spTree>
    <p:extLst>
      <p:ext uri="{BB962C8B-B14F-4D97-AF65-F5344CB8AC3E}">
        <p14:creationId xmlns:p14="http://schemas.microsoft.com/office/powerpoint/2010/main" val="132599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EA4CB-659A-424C-8E24-9373DCF32962}" type="datetimeFigureOut">
              <a:rPr lang="uk-UA" smtClean="0"/>
              <a:t>06.02.2023</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472F8A-932E-4D29-AD57-212AA57D3F25}" type="slidenum">
              <a:rPr lang="uk-UA" smtClean="0"/>
              <a:t>‹#›</a:t>
            </a:fld>
            <a:endParaRPr lang="uk-UA"/>
          </a:p>
        </p:txBody>
      </p:sp>
    </p:spTree>
    <p:extLst>
      <p:ext uri="{BB962C8B-B14F-4D97-AF65-F5344CB8AC3E}">
        <p14:creationId xmlns:p14="http://schemas.microsoft.com/office/powerpoint/2010/main" val="1341120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youtu.be/JueHPpwfVC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oldconf.neasmo.org.ua/node/2298" TargetMode="External"/><Relationship Id="rId3" Type="http://schemas.openxmlformats.org/officeDocument/2006/relationships/hyperlink" Target="https://infopedia.su/9x2775.html" TargetMode="External"/><Relationship Id="rId7" Type="http://schemas.openxmlformats.org/officeDocument/2006/relationships/hyperlink" Target="https://espreso.tv/article/2017/11/04/shtuchnyy_intelekt" TargetMode="External"/><Relationship Id="rId2" Type="http://schemas.openxmlformats.org/officeDocument/2006/relationships/hyperlink" Target="http://www.economy.nayka.com.ua/?op=1&amp;z=5676" TargetMode="External"/><Relationship Id="rId1" Type="http://schemas.openxmlformats.org/officeDocument/2006/relationships/slideLayout" Target="../slideLayouts/slideLayout2.xml"/><Relationship Id="rId6" Type="http://schemas.openxmlformats.org/officeDocument/2006/relationships/hyperlink" Target="https://bit.ua/2021/09/evolyutsiya-shtuchnogo-intelektu/" TargetMode="External"/><Relationship Id="rId5" Type="http://schemas.openxmlformats.org/officeDocument/2006/relationships/hyperlink" Target="http://ai.lviv.ua/ais/" TargetMode="External"/><Relationship Id="rId10" Type="http://schemas.openxmlformats.org/officeDocument/2006/relationships/hyperlink" Target="https://www.radiosvoboda.org/a/29015231.html" TargetMode="External"/><Relationship Id="rId4" Type="http://schemas.openxmlformats.org/officeDocument/2006/relationships/hyperlink" Target="https://dspace.nlu.edu.ua/bitstream/123456789/14291/1/Maznichenko_136-139.pdf" TargetMode="External"/><Relationship Id="rId9" Type="http://schemas.openxmlformats.org/officeDocument/2006/relationships/hyperlink" Target="https://www.epravda.com.ua/publications/2019/07/15/"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25820" y="168167"/>
            <a:ext cx="11866179" cy="6689834"/>
          </a:xfrm>
          <a:prstGeom prst="rect">
            <a:avLst/>
          </a:prstGeom>
        </p:spPr>
      </p:pic>
      <p:sp>
        <p:nvSpPr>
          <p:cNvPr id="2" name="Заголовок 1"/>
          <p:cNvSpPr>
            <a:spLocks noGrp="1"/>
          </p:cNvSpPr>
          <p:nvPr>
            <p:ph type="ctrTitle"/>
          </p:nvPr>
        </p:nvSpPr>
        <p:spPr>
          <a:xfrm>
            <a:off x="704193" y="262759"/>
            <a:ext cx="9963807" cy="1818289"/>
          </a:xfrm>
        </p:spPr>
        <p:txBody>
          <a:bodyPr>
            <a:normAutofit fontScale="90000"/>
          </a:bodyPr>
          <a:lstStyle/>
          <a:p>
            <a:pPr>
              <a:lnSpc>
                <a:spcPct val="100000"/>
              </a:lnSpc>
            </a:pPr>
            <a:r>
              <a:rPr lang="uk-UA" b="1" i="1" dirty="0" smtClean="0"/>
              <a:t>Базові поняття штучного інтелекту</a:t>
            </a:r>
            <a:r>
              <a:rPr lang="uk-UA" dirty="0" smtClean="0"/>
              <a:t>.</a:t>
            </a:r>
            <a:endParaRPr lang="uk-UA" dirty="0"/>
          </a:p>
        </p:txBody>
      </p:sp>
      <p:sp>
        <p:nvSpPr>
          <p:cNvPr id="3" name="Подзаголовок 2"/>
          <p:cNvSpPr>
            <a:spLocks noGrp="1"/>
          </p:cNvSpPr>
          <p:nvPr>
            <p:ph type="subTitle" idx="1"/>
          </p:nvPr>
        </p:nvSpPr>
        <p:spPr>
          <a:xfrm>
            <a:off x="7273157" y="6219113"/>
            <a:ext cx="4593021" cy="454956"/>
          </a:xfrm>
        </p:spPr>
        <p:txBody>
          <a:bodyPr/>
          <a:lstStyle/>
          <a:p>
            <a:pPr algn="r"/>
            <a:r>
              <a:rPr lang="uk-UA" b="1" dirty="0" smtClean="0"/>
              <a:t>Лекція 1.</a:t>
            </a:r>
            <a:endParaRPr lang="uk-UA" b="1" dirty="0"/>
          </a:p>
        </p:txBody>
      </p:sp>
    </p:spTree>
    <p:extLst>
      <p:ext uri="{BB962C8B-B14F-4D97-AF65-F5344CB8AC3E}">
        <p14:creationId xmlns:p14="http://schemas.microsoft.com/office/powerpoint/2010/main" val="1958673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064180"/>
          </a:xfrm>
        </p:spPr>
        <p:txBody>
          <a:bodyPr>
            <a:normAutofit fontScale="90000"/>
          </a:bodyPr>
          <a:lstStyle/>
          <a:p>
            <a:r>
              <a:rPr lang="uk-UA" sz="3600" dirty="0">
                <a:latin typeface="Times New Roman" panose="02020603050405020304" pitchFamily="18" charset="0"/>
                <a:cs typeface="Times New Roman" panose="02020603050405020304" pitchFamily="18" charset="0"/>
              </a:rPr>
              <a:t>Існує кілька напрямів створення штучного інтелекту: </a:t>
            </a:r>
            <a:r>
              <a:rPr lang="uk-UA" dirty="0"/>
              <a:t/>
            </a:r>
            <a:br>
              <a:rPr lang="uk-UA" dirty="0"/>
            </a:br>
            <a:endParaRPr lang="uk-UA" dirty="0"/>
          </a:p>
        </p:txBody>
      </p:sp>
      <p:sp>
        <p:nvSpPr>
          <p:cNvPr id="3" name="Объект 2"/>
          <p:cNvSpPr>
            <a:spLocks noGrp="1"/>
          </p:cNvSpPr>
          <p:nvPr>
            <p:ph idx="1"/>
          </p:nvPr>
        </p:nvSpPr>
        <p:spPr>
          <a:xfrm>
            <a:off x="838200" y="1429306"/>
            <a:ext cx="10515600" cy="4747657"/>
          </a:xfrm>
        </p:spPr>
        <p:txBody>
          <a:bodyPr>
            <a:normAutofit/>
          </a:bodyPr>
          <a:lstStyle/>
          <a:p>
            <a:r>
              <a:rPr lang="uk-UA" dirty="0" smtClean="0">
                <a:latin typeface="Times New Roman" panose="02020603050405020304" pitchFamily="18" charset="0"/>
                <a:cs typeface="Times New Roman" panose="02020603050405020304" pitchFamily="18" charset="0"/>
              </a:rPr>
              <a:t>створення </a:t>
            </a:r>
            <a:r>
              <a:rPr lang="uk-UA" dirty="0">
                <a:latin typeface="Times New Roman" panose="02020603050405020304" pitchFamily="18" charset="0"/>
                <a:cs typeface="Times New Roman" panose="02020603050405020304" pitchFamily="18" charset="0"/>
              </a:rPr>
              <a:t>комп’ютерних систем, що імітують діяльність людини (наприклад, емоції, мовлення, жести, відчуття, творчість тощо); </a:t>
            </a:r>
          </a:p>
          <a:p>
            <a:r>
              <a:rPr lang="uk-UA" dirty="0">
                <a:latin typeface="Times New Roman" panose="02020603050405020304" pitchFamily="18" charset="0"/>
                <a:cs typeface="Times New Roman" panose="02020603050405020304" pitchFamily="18" charset="0"/>
              </a:rPr>
              <a:t>створення комп’ютерних систем на основі використання біологічних елементів (наприклад, нейрокомп’ютер, </a:t>
            </a:r>
            <a:r>
              <a:rPr lang="uk-UA" dirty="0" err="1">
                <a:latin typeface="Times New Roman" panose="02020603050405020304" pitchFamily="18" charset="0"/>
                <a:cs typeface="Times New Roman" panose="02020603050405020304" pitchFamily="18" charset="0"/>
              </a:rPr>
              <a:t>біокомп’ютер</a:t>
            </a:r>
            <a:r>
              <a:rPr lang="uk-UA" dirty="0">
                <a:latin typeface="Times New Roman" panose="02020603050405020304" pitchFamily="18" charset="0"/>
                <a:cs typeface="Times New Roman" panose="02020603050405020304" pitchFamily="18" charset="0"/>
              </a:rPr>
              <a:t>); </a:t>
            </a:r>
          </a:p>
          <a:p>
            <a:r>
              <a:rPr lang="uk-UA" dirty="0">
                <a:latin typeface="Times New Roman" panose="02020603050405020304" pitchFamily="18" charset="0"/>
                <a:cs typeface="Times New Roman" panose="02020603050405020304" pitchFamily="18" charset="0"/>
              </a:rPr>
              <a:t>створення комп’ютерних систем, які імітують логічне мислення людини на основі використання систем логічного </a:t>
            </a:r>
            <a:r>
              <a:rPr lang="uk-UA" dirty="0" smtClean="0">
                <a:latin typeface="Times New Roman" panose="02020603050405020304" pitchFamily="18" charset="0"/>
                <a:cs typeface="Times New Roman" panose="02020603050405020304" pitchFamily="18" charset="0"/>
              </a:rPr>
              <a:t>програмування;</a:t>
            </a:r>
            <a:endParaRPr lang="uk-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створення комп’ютерних систем, які будуть так званими інтелектуальними агентами, що сприймають навколишній світ за допомогою датчиків і впливають на об’єкти в навколишньому середовищі за допомогою деяких механізмів. </a:t>
            </a:r>
          </a:p>
          <a:p>
            <a:endParaRPr lang="uk-UA" dirty="0"/>
          </a:p>
        </p:txBody>
      </p:sp>
    </p:spTree>
    <p:extLst>
      <p:ext uri="{BB962C8B-B14F-4D97-AF65-F5344CB8AC3E}">
        <p14:creationId xmlns:p14="http://schemas.microsoft.com/office/powerpoint/2010/main" val="1856609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400" dirty="0">
                <a:latin typeface="Times New Roman" panose="02020603050405020304" pitchFamily="18" charset="0"/>
                <a:cs typeface="Times New Roman" panose="02020603050405020304" pitchFamily="18" charset="0"/>
              </a:rPr>
              <a:t>Сьогодні дослідження в галузі штучного інтелекту орієнтовано на такі сфери </a:t>
            </a:r>
            <a:r>
              <a:rPr lang="uk-UA" sz="2400" dirty="0" smtClean="0">
                <a:latin typeface="Times New Roman" panose="02020603050405020304" pitchFamily="18" charset="0"/>
                <a:cs typeface="Times New Roman" panose="02020603050405020304" pitchFamily="18" charset="0"/>
              </a:rPr>
              <a:t>використання:</a:t>
            </a:r>
            <a:endParaRPr lang="uk-UA"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473693"/>
            <a:ext cx="10515600" cy="4703270"/>
          </a:xfrm>
        </p:spPr>
        <p:txBody>
          <a:bodyPr>
            <a:normAutofit fontScale="62500" lnSpcReduction="20000"/>
          </a:bodyPr>
          <a:lstStyle/>
          <a:p>
            <a:pPr marL="0" indent="0">
              <a:buNone/>
            </a:pPr>
            <a:endParaRPr lang="uk-UA" dirty="0"/>
          </a:p>
          <a:p>
            <a:r>
              <a:rPr lang="uk-UA" dirty="0">
                <a:latin typeface="Times New Roman" panose="02020603050405020304" pitchFamily="18" charset="0"/>
                <a:cs typeface="Times New Roman" panose="02020603050405020304" pitchFamily="18" charset="0"/>
              </a:rPr>
              <a:t>розпізнавання образів (текстів, мови, графічних зображень, емоцій, запахів, шумів тощо) — наприклад, аналіз аерокосмічних фотографій, геодезичних карт, перетворення графічних зображень сканованих текстів у текстовий документ; </a:t>
            </a:r>
          </a:p>
          <a:p>
            <a:r>
              <a:rPr lang="uk-UA" dirty="0" smtClean="0">
                <a:latin typeface="Times New Roman" panose="02020603050405020304" pitchFamily="18" charset="0"/>
                <a:cs typeface="Times New Roman" panose="02020603050405020304" pitchFamily="18" charset="0"/>
              </a:rPr>
              <a:t>Обробка природної мови;  </a:t>
            </a:r>
          </a:p>
          <a:p>
            <a:r>
              <a:rPr lang="uk-UA" dirty="0" smtClean="0">
                <a:latin typeface="Times New Roman" panose="02020603050405020304" pitchFamily="18" charset="0"/>
                <a:cs typeface="Times New Roman" panose="02020603050405020304" pitchFamily="18" charset="0"/>
              </a:rPr>
              <a:t>аналітична діяльність, експертні системи — наприклад, підбір квитків на транспорт з пересадками, прокладання оптимального маршруту по карті, діагностика захворювань, автопілот літака та автотранспорту, управління ядерним реактором; </a:t>
            </a:r>
          </a:p>
          <a:p>
            <a:r>
              <a:rPr lang="uk-UA" dirty="0" smtClean="0">
                <a:latin typeface="Times New Roman" panose="02020603050405020304" pitchFamily="18" charset="0"/>
                <a:cs typeface="Times New Roman" panose="02020603050405020304" pitchFamily="18" charset="0"/>
              </a:rPr>
              <a:t>інтелектуальні </a:t>
            </a:r>
            <a:r>
              <a:rPr lang="uk-UA" dirty="0">
                <a:latin typeface="Times New Roman" panose="02020603050405020304" pitchFamily="18" charset="0"/>
                <a:cs typeface="Times New Roman" panose="02020603050405020304" pitchFamily="18" charset="0"/>
              </a:rPr>
              <a:t>системи інформаційної безпеки — наприклад, розпізнавання та захист від комп’ютерних вірусів, кібератак, програми інтелектуального захисту банківських систем тощо; </a:t>
            </a:r>
          </a:p>
          <a:p>
            <a:r>
              <a:rPr lang="uk-UA" dirty="0">
                <a:latin typeface="Times New Roman" panose="02020603050405020304" pitchFamily="18" charset="0"/>
                <a:cs typeface="Times New Roman" panose="02020603050405020304" pitchFamily="18" charset="0"/>
              </a:rPr>
              <a:t>робототехніка — створення і застосування роботів (технічних пристроїв для автоматизації людської праці), наприклад, на конвеєрних лініях виробництва автомобілів, у труднодоступних місцях вугільних шахт, у небезпечних для людини місцях атомного виробництва, військовій справі тощо; </a:t>
            </a:r>
          </a:p>
          <a:p>
            <a:r>
              <a:rPr lang="uk-UA" dirty="0">
                <a:latin typeface="Times New Roman" panose="02020603050405020304" pitchFamily="18" charset="0"/>
                <a:cs typeface="Times New Roman" panose="02020603050405020304" pitchFamily="18" charset="0"/>
              </a:rPr>
              <a:t>творчість та ігри — наприклад, створення комп’ютерної музики та малювання картин, комп’ютерних програм гри в шахи, розробка інтелектуальних пристроїв-іграшок (</a:t>
            </a:r>
            <a:r>
              <a:rPr lang="uk-UA" dirty="0" err="1">
                <a:latin typeface="Times New Roman" panose="02020603050405020304" pitchFamily="18" charset="0"/>
                <a:cs typeface="Times New Roman" panose="02020603050405020304" pitchFamily="18" charset="0"/>
              </a:rPr>
              <a:t>томагочі</a:t>
            </a:r>
            <a:r>
              <a:rPr lang="uk-UA" dirty="0">
                <a:latin typeface="Times New Roman" panose="02020603050405020304" pitchFamily="18" charset="0"/>
                <a:cs typeface="Times New Roman" panose="02020603050405020304" pitchFamily="18" charset="0"/>
              </a:rPr>
              <a:t>). </a:t>
            </a:r>
            <a:endParaRPr lang="uk-UA" dirty="0" smtClean="0">
              <a:latin typeface="Times New Roman" panose="02020603050405020304" pitchFamily="18" charset="0"/>
              <a:cs typeface="Times New Roman" panose="02020603050405020304" pitchFamily="18" charset="0"/>
            </a:endParaRPr>
          </a:p>
          <a:p>
            <a:pPr marL="0" indent="0">
              <a:buNone/>
            </a:pPr>
            <a:r>
              <a:rPr lang="uk-UA" dirty="0" smtClean="0">
                <a:latin typeface="Times New Roman" panose="02020603050405020304" pitchFamily="18" charset="0"/>
                <a:cs typeface="Times New Roman" panose="02020603050405020304" pitchFamily="18" charset="0"/>
                <a:hlinkClick r:id="rId2"/>
              </a:rPr>
              <a:t> </a:t>
            </a:r>
            <a:r>
              <a:rPr lang="de-DE" dirty="0" smtClean="0">
                <a:latin typeface="Times New Roman" panose="02020603050405020304" pitchFamily="18" charset="0"/>
                <a:cs typeface="Times New Roman" panose="02020603050405020304" pitchFamily="18" charset="0"/>
                <a:hlinkClick r:id="rId2"/>
              </a:rPr>
              <a:t>https</a:t>
            </a:r>
            <a:r>
              <a:rPr lang="de-DE" dirty="0">
                <a:latin typeface="Times New Roman" panose="02020603050405020304" pitchFamily="18" charset="0"/>
                <a:cs typeface="Times New Roman" panose="02020603050405020304" pitchFamily="18" charset="0"/>
                <a:hlinkClick r:id="rId2"/>
              </a:rPr>
              <a:t>://</a:t>
            </a:r>
            <a:r>
              <a:rPr lang="de-DE" dirty="0" smtClean="0">
                <a:latin typeface="Times New Roman" panose="02020603050405020304" pitchFamily="18" charset="0"/>
                <a:cs typeface="Times New Roman" panose="02020603050405020304" pitchFamily="18" charset="0"/>
                <a:hlinkClick r:id="rId2"/>
              </a:rPr>
              <a:t>youtu.be/JueHPpwfVCg</a:t>
            </a:r>
            <a:r>
              <a:rPr lang="uk-UA" dirty="0" smtClean="0">
                <a:latin typeface="Times New Roman" panose="02020603050405020304" pitchFamily="18" charset="0"/>
                <a:cs typeface="Times New Roman" panose="02020603050405020304" pitchFamily="18" charset="0"/>
              </a:rPr>
              <a:t>  топ 5 українських розробок в області штучного інтелекту</a:t>
            </a:r>
            <a:endParaRPr lang="uk-UA" dirty="0">
              <a:latin typeface="Times New Roman" panose="02020603050405020304" pitchFamily="18" charset="0"/>
              <a:cs typeface="Times New Roman" panose="02020603050405020304" pitchFamily="18" charset="0"/>
            </a:endParaRPr>
          </a:p>
          <a:p>
            <a:endParaRPr lang="uk-UA" dirty="0"/>
          </a:p>
        </p:txBody>
      </p:sp>
    </p:spTree>
    <p:extLst>
      <p:ext uri="{BB962C8B-B14F-4D97-AF65-F5344CB8AC3E}">
        <p14:creationId xmlns:p14="http://schemas.microsoft.com/office/powerpoint/2010/main" val="634118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latin typeface="Times New Roman" panose="02020603050405020304" pitchFamily="18" charset="0"/>
                <a:cs typeface="Times New Roman" panose="02020603050405020304" pitchFamily="18" charset="0"/>
              </a:rPr>
              <a:t>Складові штучного інтелекту</a:t>
            </a:r>
            <a:endParaRPr lang="uk-UA"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3"/>
          <a:stretch>
            <a:fillRect/>
          </a:stretch>
        </p:blipFill>
        <p:spPr>
          <a:xfrm>
            <a:off x="949911" y="1242874"/>
            <a:ext cx="9987379" cy="5051394"/>
          </a:xfrm>
          <a:prstGeom prst="rect">
            <a:avLst/>
          </a:prstGeom>
        </p:spPr>
      </p:pic>
    </p:spTree>
    <p:extLst>
      <p:ext uri="{BB962C8B-B14F-4D97-AF65-F5344CB8AC3E}">
        <p14:creationId xmlns:p14="http://schemas.microsoft.com/office/powerpoint/2010/main" val="2249282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90831" y="723272"/>
            <a:ext cx="10242168" cy="5944115"/>
          </a:xfrm>
          <a:prstGeom prst="rect">
            <a:avLst/>
          </a:prstGeom>
        </p:spPr>
      </p:pic>
    </p:spTree>
    <p:extLst>
      <p:ext uri="{BB962C8B-B14F-4D97-AF65-F5344CB8AC3E}">
        <p14:creationId xmlns:p14="http://schemas.microsoft.com/office/powerpoint/2010/main" val="1360859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i="1" dirty="0">
                <a:latin typeface="Times New Roman" panose="02020603050405020304" pitchFamily="18" charset="0"/>
                <a:cs typeface="Times New Roman" panose="02020603050405020304" pitchFamily="18" charset="0"/>
              </a:rPr>
              <a:t>Напрями </a:t>
            </a:r>
            <a:r>
              <a:rPr lang="uk-UA" b="1" i="1" dirty="0" err="1">
                <a:latin typeface="Times New Roman" panose="02020603050405020304" pitchFamily="18" charset="0"/>
                <a:cs typeface="Times New Roman" panose="02020603050405020304" pitchFamily="18" charset="0"/>
              </a:rPr>
              <a:t>комп</a:t>
            </a:r>
            <a:r>
              <a:rPr lang="en-US" b="1" i="1" dirty="0">
                <a:latin typeface="Times New Roman" panose="02020603050405020304" pitchFamily="18" charset="0"/>
                <a:cs typeface="Times New Roman" panose="02020603050405020304" pitchFamily="18" charset="0"/>
              </a:rPr>
              <a:t>’</a:t>
            </a:r>
            <a:r>
              <a:rPr lang="uk-UA" b="1" i="1" dirty="0" err="1">
                <a:latin typeface="Times New Roman" panose="02020603050405020304" pitchFamily="18" charset="0"/>
                <a:cs typeface="Times New Roman" panose="02020603050405020304" pitchFamily="18" charset="0"/>
              </a:rPr>
              <a:t>ютерної</a:t>
            </a:r>
            <a:r>
              <a:rPr lang="uk-UA" b="1" i="1" dirty="0">
                <a:latin typeface="Times New Roman" panose="02020603050405020304" pitchFamily="18" charset="0"/>
                <a:cs typeface="Times New Roman" panose="02020603050405020304" pitchFamily="18" charset="0"/>
              </a:rPr>
              <a:t> лінгвістики</a:t>
            </a:r>
            <a:endParaRPr lang="uk-UA" dirty="0"/>
          </a:p>
        </p:txBody>
      </p:sp>
      <p:pic>
        <p:nvPicPr>
          <p:cNvPr id="4" name="Объект 3"/>
          <p:cNvPicPr>
            <a:picLocks noGrp="1" noChangeAspect="1"/>
          </p:cNvPicPr>
          <p:nvPr>
            <p:ph idx="1"/>
          </p:nvPr>
        </p:nvPicPr>
        <p:blipFill>
          <a:blip r:embed="rId2"/>
          <a:stretch>
            <a:fillRect/>
          </a:stretch>
        </p:blipFill>
        <p:spPr>
          <a:xfrm>
            <a:off x="7042904" y="2898521"/>
            <a:ext cx="3876675" cy="1885950"/>
          </a:xfrm>
          <a:prstGeom prst="rect">
            <a:avLst/>
          </a:prstGeom>
        </p:spPr>
      </p:pic>
      <p:pic>
        <p:nvPicPr>
          <p:cNvPr id="5" name="Рисунок 4"/>
          <p:cNvPicPr>
            <a:picLocks noChangeAspect="1"/>
          </p:cNvPicPr>
          <p:nvPr/>
        </p:nvPicPr>
        <p:blipFill>
          <a:blip r:embed="rId3"/>
          <a:stretch>
            <a:fillRect/>
          </a:stretch>
        </p:blipFill>
        <p:spPr>
          <a:xfrm>
            <a:off x="609124" y="2238109"/>
            <a:ext cx="5486876" cy="3206774"/>
          </a:xfrm>
          <a:prstGeom prst="rect">
            <a:avLst/>
          </a:prstGeom>
        </p:spPr>
      </p:pic>
    </p:spTree>
    <p:extLst>
      <p:ext uri="{BB962C8B-B14F-4D97-AF65-F5344CB8AC3E}">
        <p14:creationId xmlns:p14="http://schemas.microsoft.com/office/powerpoint/2010/main" val="10982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892175"/>
          </a:xfrm>
        </p:spPr>
        <p:txBody>
          <a:bodyPr>
            <a:normAutofit fontScale="90000"/>
          </a:bodyPr>
          <a:lstStyle/>
          <a:p>
            <a:pPr algn="ctr"/>
            <a:r>
              <a:rPr lang="uk-UA" smtClean="0">
                <a:latin typeface="Times New Roman" panose="02020603050405020304" pitchFamily="18" charset="0"/>
                <a:cs typeface="Times New Roman" panose="02020603050405020304" pitchFamily="18" charset="0"/>
              </a:rPr>
              <a:t/>
            </a:r>
            <a:br>
              <a:rPr lang="uk-UA" smtClean="0">
                <a:latin typeface="Times New Roman" panose="02020603050405020304" pitchFamily="18" charset="0"/>
                <a:cs typeface="Times New Roman" panose="02020603050405020304" pitchFamily="18" charset="0"/>
              </a:rPr>
            </a:br>
            <a:r>
              <a:rPr lang="uk-UA" smtClean="0">
                <a:latin typeface="Times New Roman" panose="02020603050405020304" pitchFamily="18" charset="0"/>
                <a:cs typeface="Times New Roman" panose="02020603050405020304" pitchFamily="18" charset="0"/>
              </a:rPr>
              <a:t>Інтелектуальний (</a:t>
            </a:r>
            <a:r>
              <a:rPr lang="uk-UA" err="1" smtClean="0">
                <a:latin typeface="Times New Roman" panose="02020603050405020304" pitchFamily="18" charset="0"/>
                <a:cs typeface="Times New Roman" panose="02020603050405020304" pitchFamily="18" charset="0"/>
              </a:rPr>
              <a:t>комп</a:t>
            </a:r>
            <a:r>
              <a:rPr lang="en-US" smtClean="0">
                <a:latin typeface="Times New Roman" panose="02020603050405020304" pitchFamily="18" charset="0"/>
                <a:cs typeface="Times New Roman" panose="02020603050405020304" pitchFamily="18" charset="0"/>
              </a:rPr>
              <a:t>’</a:t>
            </a:r>
            <a:r>
              <a:rPr lang="uk-UA" err="1" smtClean="0">
                <a:latin typeface="Times New Roman" panose="02020603050405020304" pitchFamily="18" charset="0"/>
                <a:cs typeface="Times New Roman" panose="02020603050405020304" pitchFamily="18" charset="0"/>
              </a:rPr>
              <a:t>ютерний</a:t>
            </a:r>
            <a:r>
              <a:rPr lang="uk-UA" smtClean="0">
                <a:latin typeface="Times New Roman" panose="02020603050405020304" pitchFamily="18" charset="0"/>
                <a:cs typeface="Times New Roman" panose="02020603050405020304" pitchFamily="18" charset="0"/>
              </a:rPr>
              <a:t>) аналіз тексту</a:t>
            </a:r>
            <a:br>
              <a:rPr lang="uk-UA" smtClean="0">
                <a:latin typeface="Times New Roman" panose="02020603050405020304" pitchFamily="18" charset="0"/>
                <a:cs typeface="Times New Roman" panose="02020603050405020304" pitchFamily="18" charset="0"/>
              </a:rPr>
            </a:br>
            <a:endParaRPr lang="uk-UA"/>
          </a:p>
        </p:txBody>
      </p:sp>
      <p:sp>
        <p:nvSpPr>
          <p:cNvPr id="3" name="Объект 2"/>
          <p:cNvSpPr>
            <a:spLocks noGrp="1"/>
          </p:cNvSpPr>
          <p:nvPr>
            <p:ph idx="1"/>
          </p:nvPr>
        </p:nvSpPr>
        <p:spPr>
          <a:xfrm>
            <a:off x="838200" y="1474470"/>
            <a:ext cx="10515600" cy="4926330"/>
          </a:xfrm>
        </p:spPr>
        <p:txBody>
          <a:bodyPr>
            <a:normAutofit/>
          </a:bodyPr>
          <a:lstStyle/>
          <a:p>
            <a:pPr marL="0" indent="457200" algn="just">
              <a:lnSpc>
                <a:spcPct val="100000"/>
              </a:lnSpc>
              <a:spcBef>
                <a:spcPts val="0"/>
              </a:spcBef>
              <a:buNone/>
            </a:pPr>
            <a:r>
              <a:rPr lang="uk-UA" b="1" i="1" smtClean="0">
                <a:latin typeface="Times New Roman" panose="02020603050405020304" pitchFamily="18" charset="0"/>
                <a:cs typeface="Times New Roman" panose="02020603050405020304" pitchFamily="18" charset="0"/>
              </a:rPr>
              <a:t>Інтелектуальний </a:t>
            </a:r>
            <a:r>
              <a:rPr lang="uk-UA" b="1" i="1">
                <a:latin typeface="Times New Roman" panose="02020603050405020304" pitchFamily="18" charset="0"/>
                <a:cs typeface="Times New Roman" panose="02020603050405020304" pitchFamily="18" charset="0"/>
              </a:rPr>
              <a:t>аналіз тексту </a:t>
            </a:r>
            <a:r>
              <a:rPr lang="uk-UA">
                <a:latin typeface="Times New Roman" panose="02020603050405020304" pitchFamily="18" charset="0"/>
                <a:cs typeface="Times New Roman" panose="02020603050405020304" pitchFamily="18" charset="0"/>
              </a:rPr>
              <a:t>- напрям інтелектуального аналізу даних та штучного інтелекту, метою якого є отримання інформації з колекцій текстових документів, ґрунтуючись на застосуванні ефективних, у практичному плані, методів машинного навчання та обробки природної мови. </a:t>
            </a:r>
            <a:endParaRPr lang="uk-UA" smtClean="0">
              <a:latin typeface="Times New Roman" panose="02020603050405020304" pitchFamily="18" charset="0"/>
              <a:cs typeface="Times New Roman" panose="02020603050405020304" pitchFamily="18" charset="0"/>
            </a:endParaRPr>
          </a:p>
          <a:p>
            <a:pPr marL="0" indent="457200" algn="just">
              <a:lnSpc>
                <a:spcPct val="100000"/>
              </a:lnSpc>
              <a:spcBef>
                <a:spcPts val="0"/>
              </a:spcBef>
              <a:buNone/>
            </a:pPr>
            <a:r>
              <a:rPr lang="uk-UA" b="1" i="1" smtClean="0">
                <a:latin typeface="Times New Roman" panose="02020603050405020304" pitchFamily="18" charset="0"/>
                <a:cs typeface="Times New Roman" panose="02020603050405020304" pitchFamily="18" charset="0"/>
              </a:rPr>
              <a:t>Інтелектуальний </a:t>
            </a:r>
            <a:r>
              <a:rPr lang="uk-UA" b="1" i="1">
                <a:latin typeface="Times New Roman" panose="02020603050405020304" pitchFamily="18" charset="0"/>
                <a:cs typeface="Times New Roman" panose="02020603050405020304" pitchFamily="18" charset="0"/>
              </a:rPr>
              <a:t>аналіз текст</a:t>
            </a:r>
            <a:r>
              <a:rPr lang="uk-UA">
                <a:latin typeface="Times New Roman" panose="02020603050405020304" pitchFamily="18" charset="0"/>
                <a:cs typeface="Times New Roman" panose="02020603050405020304" pitchFamily="18" charset="0"/>
              </a:rPr>
              <a:t>у використовує всі ті ж підходи до перероблювання інформації, що й інтелектуальний аналіз даних, однак різниця між цими напрямками проявляється лише в кінцевих методах, а також у тому, що інтелектуальний аналіз даних має справу зі сховищами та базами даних, а не електронними бібліотеками та корпусами текстів.</a:t>
            </a:r>
          </a:p>
          <a:p>
            <a:endParaRPr lang="uk-UA"/>
          </a:p>
        </p:txBody>
      </p:sp>
    </p:spTree>
    <p:extLst>
      <p:ext uri="{BB962C8B-B14F-4D97-AF65-F5344CB8AC3E}">
        <p14:creationId xmlns:p14="http://schemas.microsoft.com/office/powerpoint/2010/main" val="862372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94995"/>
          </a:xfrm>
        </p:spPr>
        <p:txBody>
          <a:bodyPr>
            <a:normAutofit fontScale="90000"/>
          </a:bodyPr>
          <a:lstStyle/>
          <a:p>
            <a:pPr algn="ctr"/>
            <a:r>
              <a:rPr lang="ru-RU" smtClean="0">
                <a:latin typeface="Times New Roman" panose="02020603050405020304" pitchFamily="18" charset="0"/>
                <a:cs typeface="Times New Roman" panose="02020603050405020304" pitchFamily="18" charset="0"/>
              </a:rPr>
              <a:t/>
            </a:r>
            <a:br>
              <a:rPr lang="ru-RU" smtClean="0">
                <a:latin typeface="Times New Roman" panose="02020603050405020304" pitchFamily="18" charset="0"/>
                <a:cs typeface="Times New Roman" panose="02020603050405020304" pitchFamily="18" charset="0"/>
              </a:rPr>
            </a:br>
            <a:r>
              <a:rPr lang="ru-RU" err="1" smtClean="0">
                <a:latin typeface="Times New Roman" panose="02020603050405020304" pitchFamily="18" charset="0"/>
                <a:cs typeface="Times New Roman" panose="02020603050405020304" pitchFamily="18" charset="0"/>
              </a:rPr>
              <a:t>Завдання</a:t>
            </a:r>
            <a:r>
              <a:rPr lang="ru-RU" smtClean="0">
                <a:latin typeface="Times New Roman" panose="02020603050405020304" pitchFamily="18" charset="0"/>
                <a:cs typeface="Times New Roman" panose="02020603050405020304" pitchFamily="18" charset="0"/>
              </a:rPr>
              <a:t> </a:t>
            </a:r>
            <a:r>
              <a:rPr lang="ru-RU" err="1" smtClean="0">
                <a:latin typeface="Times New Roman" panose="02020603050405020304" pitchFamily="18" charset="0"/>
                <a:cs typeface="Times New Roman" panose="02020603050405020304" pitchFamily="18" charset="0"/>
              </a:rPr>
              <a:t>інтелектуального</a:t>
            </a:r>
            <a:r>
              <a:rPr lang="ru-RU" smtClean="0">
                <a:latin typeface="Times New Roman" panose="02020603050405020304" pitchFamily="18" charset="0"/>
                <a:cs typeface="Times New Roman" panose="02020603050405020304" pitchFamily="18" charset="0"/>
              </a:rPr>
              <a:t> аналізу тексту</a:t>
            </a:r>
            <a:br>
              <a:rPr lang="ru-RU" smtClean="0">
                <a:latin typeface="Times New Roman" panose="02020603050405020304" pitchFamily="18" charset="0"/>
                <a:cs typeface="Times New Roman" panose="02020603050405020304" pitchFamily="18" charset="0"/>
              </a:rPr>
            </a:br>
            <a:endParaRPr lang="uk-UA"/>
          </a:p>
        </p:txBody>
      </p:sp>
      <p:sp>
        <p:nvSpPr>
          <p:cNvPr id="3" name="Объект 2"/>
          <p:cNvSpPr>
            <a:spLocks noGrp="1"/>
          </p:cNvSpPr>
          <p:nvPr>
            <p:ph idx="1"/>
          </p:nvPr>
        </p:nvSpPr>
        <p:spPr>
          <a:xfrm>
            <a:off x="445770" y="1074420"/>
            <a:ext cx="11521440" cy="5554980"/>
          </a:xfrm>
        </p:spPr>
        <p:txBody>
          <a:bodyPr>
            <a:normAutofit fontScale="77500" lnSpcReduction="20000"/>
          </a:bodyPr>
          <a:lstStyle/>
          <a:p>
            <a:pPr marL="0" indent="457200" algn="just">
              <a:lnSpc>
                <a:spcPct val="120000"/>
              </a:lnSpc>
              <a:spcBef>
                <a:spcPts val="0"/>
              </a:spcBef>
              <a:buNone/>
            </a:pPr>
            <a:r>
              <a:rPr lang="uk-UA" b="1" i="1" dirty="0" smtClean="0">
                <a:latin typeface="Times New Roman" panose="02020603050405020304" pitchFamily="18" charset="0"/>
                <a:cs typeface="Times New Roman" panose="02020603050405020304" pitchFamily="18" charset="0"/>
              </a:rPr>
              <a:t>Ключовими завданнями ІАТ </a:t>
            </a:r>
            <a:r>
              <a:rPr lang="uk-UA" dirty="0" smtClean="0">
                <a:latin typeface="Times New Roman" panose="02020603050405020304" pitchFamily="18" charset="0"/>
                <a:cs typeface="Times New Roman" panose="02020603050405020304" pitchFamily="18" charset="0"/>
              </a:rPr>
              <a:t>є: категоризація текстів, пошук інформації, обробка змін в колекціях текстів, а також розробка засобів представлення інформації для користувача. </a:t>
            </a:r>
          </a:p>
          <a:p>
            <a:pPr marL="0" indent="457200" algn="just">
              <a:lnSpc>
                <a:spcPct val="120000"/>
              </a:lnSpc>
              <a:spcBef>
                <a:spcPts val="0"/>
              </a:spcBef>
              <a:buNone/>
            </a:pPr>
            <a:r>
              <a:rPr lang="uk-UA" dirty="0" smtClean="0">
                <a:latin typeface="Times New Roman" panose="02020603050405020304" pitchFamily="18" charset="0"/>
                <a:cs typeface="Times New Roman" panose="02020603050405020304" pitchFamily="18" charset="0"/>
              </a:rPr>
              <a:t>Категоризація документів полягає у зіставленні документів з колекції з однією або декількома групами класів, кластерами схожих між собою текстів наприклад, по темі або стилем. Категоризація може відбуватися як за участю людини, так і без неї. </a:t>
            </a:r>
          </a:p>
          <a:p>
            <a:pPr marL="0" indent="457200" algn="just">
              <a:lnSpc>
                <a:spcPct val="120000"/>
              </a:lnSpc>
              <a:spcBef>
                <a:spcPts val="0"/>
              </a:spcBef>
              <a:buNone/>
            </a:pPr>
            <a:r>
              <a:rPr lang="uk-UA" dirty="0" smtClean="0">
                <a:latin typeface="Times New Roman" panose="02020603050405020304" pitchFamily="18" charset="0"/>
                <a:cs typeface="Times New Roman" panose="02020603050405020304" pitchFamily="18" charset="0"/>
              </a:rPr>
              <a:t>У </a:t>
            </a:r>
            <a:r>
              <a:rPr lang="uk-UA" i="1" dirty="0" smtClean="0">
                <a:latin typeface="Times New Roman" panose="02020603050405020304" pitchFamily="18" charset="0"/>
                <a:cs typeface="Times New Roman" panose="02020603050405020304" pitchFamily="18" charset="0"/>
              </a:rPr>
              <a:t>першому випадку </a:t>
            </a:r>
            <a:r>
              <a:rPr lang="uk-UA" dirty="0" smtClean="0">
                <a:latin typeface="Times New Roman" panose="02020603050405020304" pitchFamily="18" charset="0"/>
                <a:cs typeface="Times New Roman" panose="02020603050405020304" pitchFamily="18" charset="0"/>
              </a:rPr>
              <a:t>класифікація документів, система ІАТ повинна віднести тексти до вже визначених зручних для неї класів. Для цього необхідно провести навчання з учителем, для чого користувач повинен надати системі ІАТ як перелік класів, так і зразки документів, що належать цим класам. </a:t>
            </a:r>
          </a:p>
          <a:p>
            <a:pPr marL="0" indent="457200" algn="just">
              <a:lnSpc>
                <a:spcPct val="120000"/>
              </a:lnSpc>
              <a:spcBef>
                <a:spcPts val="0"/>
              </a:spcBef>
              <a:buNone/>
            </a:pPr>
            <a:r>
              <a:rPr lang="uk-UA" i="1" dirty="0" smtClean="0">
                <a:latin typeface="Times New Roman" panose="02020603050405020304" pitchFamily="18" charset="0"/>
                <a:cs typeface="Times New Roman" panose="02020603050405020304" pitchFamily="18" charset="0"/>
              </a:rPr>
              <a:t>Другий випадок </a:t>
            </a:r>
            <a:r>
              <a:rPr lang="uk-UA" dirty="0" smtClean="0">
                <a:latin typeface="Times New Roman" panose="02020603050405020304" pitchFamily="18" charset="0"/>
                <a:cs typeface="Times New Roman" panose="02020603050405020304" pitchFamily="18" charset="0"/>
              </a:rPr>
              <a:t>категоризації називається </a:t>
            </a:r>
            <a:r>
              <a:rPr lang="uk-UA" dirty="0" err="1" smtClean="0">
                <a:latin typeface="Times New Roman" panose="02020603050405020304" pitchFamily="18" charset="0"/>
                <a:cs typeface="Times New Roman" panose="02020603050405020304" pitchFamily="18" charset="0"/>
              </a:rPr>
              <a:t>кластеризацією</a:t>
            </a:r>
            <a:r>
              <a:rPr lang="uk-UA" dirty="0" smtClean="0">
                <a:latin typeface="Times New Roman" panose="02020603050405020304" pitchFamily="18" charset="0"/>
                <a:cs typeface="Times New Roman" panose="02020603050405020304" pitchFamily="18" charset="0"/>
              </a:rPr>
              <a:t> документів. При цьому система ІАТ повинна сама визначити множину кластерів, за якими можуть бути розподілені тексти, - в машинному навчанні відповідне завдання називається навчанням без вчителя. У цьому випадку користувач повинен повідомити системі ІАТ кількість кластерів, на яке йому хотілося б розбити оброблювану колекцію передбачається, що в алгоритм програми вже закладена процедура вибору ознак.</a:t>
            </a:r>
          </a:p>
          <a:p>
            <a:endParaRPr lang="uk-UA" dirty="0"/>
          </a:p>
        </p:txBody>
      </p:sp>
    </p:spTree>
    <p:extLst>
      <p:ext uri="{BB962C8B-B14F-4D97-AF65-F5344CB8AC3E}">
        <p14:creationId xmlns:p14="http://schemas.microsoft.com/office/powerpoint/2010/main" val="2388602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20725"/>
          </a:xfrm>
        </p:spPr>
        <p:txBody>
          <a:bodyPr>
            <a:normAutofit fontScale="90000"/>
          </a:bodyPr>
          <a:lstStyle/>
          <a:p>
            <a:pPr algn="ctr"/>
            <a:r>
              <a:rPr lang="uk-UA" smtClean="0">
                <a:latin typeface="Times New Roman" panose="02020603050405020304" pitchFamily="18" charset="0"/>
                <a:cs typeface="Times New Roman" panose="02020603050405020304" pitchFamily="18" charset="0"/>
              </a:rPr>
              <a:t/>
            </a:r>
            <a:br>
              <a:rPr lang="uk-UA" smtClean="0">
                <a:latin typeface="Times New Roman" panose="02020603050405020304" pitchFamily="18" charset="0"/>
                <a:cs typeface="Times New Roman" panose="02020603050405020304" pitchFamily="18" charset="0"/>
              </a:rPr>
            </a:br>
            <a:r>
              <a:rPr lang="uk-UA" smtClean="0">
                <a:latin typeface="Times New Roman" panose="02020603050405020304" pitchFamily="18" charset="0"/>
                <a:cs typeface="Times New Roman" panose="02020603050405020304" pitchFamily="18" charset="0"/>
              </a:rPr>
              <a:t>Текстова аналітика</a:t>
            </a:r>
            <a:br>
              <a:rPr lang="uk-UA" smtClean="0">
                <a:latin typeface="Times New Roman" panose="02020603050405020304" pitchFamily="18" charset="0"/>
                <a:cs typeface="Times New Roman" panose="02020603050405020304" pitchFamily="18" charset="0"/>
              </a:rPr>
            </a:br>
            <a:endParaRPr lang="uk-UA"/>
          </a:p>
        </p:txBody>
      </p:sp>
      <p:sp>
        <p:nvSpPr>
          <p:cNvPr id="3" name="Объект 2"/>
          <p:cNvSpPr>
            <a:spLocks noGrp="1"/>
          </p:cNvSpPr>
          <p:nvPr>
            <p:ph idx="1"/>
          </p:nvPr>
        </p:nvSpPr>
        <p:spPr>
          <a:xfrm>
            <a:off x="377190" y="1085850"/>
            <a:ext cx="11635740" cy="5383530"/>
          </a:xfrm>
        </p:spPr>
        <p:txBody>
          <a:bodyPr>
            <a:normAutofit fontScale="77500" lnSpcReduction="20000"/>
          </a:bodyPr>
          <a:lstStyle/>
          <a:p>
            <a:pPr indent="457200" algn="just">
              <a:lnSpc>
                <a:spcPct val="120000"/>
              </a:lnSpc>
              <a:spcBef>
                <a:spcPts val="0"/>
              </a:spcBef>
              <a:buNone/>
            </a:pPr>
            <a:r>
              <a:rPr lang="uk-UA"/>
              <a:t> </a:t>
            </a:r>
            <a:r>
              <a:rPr lang="uk-UA" smtClean="0">
                <a:latin typeface="Times New Roman" panose="02020603050405020304" pitchFamily="18" charset="0"/>
                <a:cs typeface="Times New Roman" panose="02020603050405020304" pitchFamily="18" charset="0"/>
              </a:rPr>
              <a:t>Термін </a:t>
            </a:r>
            <a:r>
              <a:rPr lang="uk-UA">
                <a:latin typeface="Times New Roman" panose="02020603050405020304" pitchFamily="18" charset="0"/>
                <a:cs typeface="Times New Roman" panose="02020603050405020304" pitchFamily="18" charset="0"/>
              </a:rPr>
              <a:t>текстова аналітика описує набір методів лінгвістики, статистики та машинного навчання, які моделюють і структурують інформаційний зміст текстових джерел для </a:t>
            </a:r>
            <a:r>
              <a:rPr lang="uk-UA" smtClean="0">
                <a:latin typeface="Times New Roman" panose="02020603050405020304" pitchFamily="18" charset="0"/>
                <a:cs typeface="Times New Roman" panose="02020603050405020304" pitchFamily="18" charset="0"/>
              </a:rPr>
              <a:t>бізнес-аналітики</a:t>
            </a:r>
            <a:r>
              <a:rPr lang="en-US" smtClean="0">
                <a:latin typeface="Times New Roman" panose="02020603050405020304" pitchFamily="18" charset="0"/>
                <a:cs typeface="Times New Roman" panose="02020603050405020304" pitchFamily="18" charset="0"/>
              </a:rPr>
              <a:t>, </a:t>
            </a:r>
            <a:r>
              <a:rPr lang="uk-UA">
                <a:latin typeface="Times New Roman" panose="02020603050405020304" pitchFamily="18" charset="0"/>
                <a:cs typeface="Times New Roman" panose="02020603050405020304" pitchFamily="18" charset="0"/>
              </a:rPr>
              <a:t>розвідувального аналізу даних, дослідження, або розслідування. Цей термін приблизно є синонімом інтелектуального аналізу тексту; </a:t>
            </a:r>
            <a:r>
              <a:rPr lang="uk-UA" i="1">
                <a:latin typeface="Times New Roman" panose="02020603050405020304" pitchFamily="18" charset="0"/>
                <a:cs typeface="Times New Roman" panose="02020603050405020304" pitchFamily="18" charset="0"/>
              </a:rPr>
              <a:t>насправді, у 2004 році </a:t>
            </a:r>
            <a:r>
              <a:rPr lang="uk-UA" i="1" err="1">
                <a:latin typeface="Times New Roman" panose="02020603050405020304" pitchFamily="18" charset="0"/>
                <a:cs typeface="Times New Roman" panose="02020603050405020304" pitchFamily="18" charset="0"/>
              </a:rPr>
              <a:t>Ронен</a:t>
            </a:r>
            <a:r>
              <a:rPr lang="uk-UA" i="1">
                <a:latin typeface="Times New Roman" panose="02020603050405020304" pitchFamily="18" charset="0"/>
                <a:cs typeface="Times New Roman" panose="02020603050405020304" pitchFamily="18" charset="0"/>
              </a:rPr>
              <a:t> Фельдман змінив термін 2000 року "інтелектуального аналізу тексту" для опису "текстової аналітики". В даний час термін текстової аналітики частіше застосовується в бізнес-середовищі, тоді як "інтелектуальний аналіз тексту", починаючи з 1980-х років, використовується в деяких з найбільш ранніх областей застосування, а саме в дослідженнях у галузі природничих наук та державної розвідки. </a:t>
            </a:r>
          </a:p>
          <a:p>
            <a:pPr indent="457200" algn="just">
              <a:lnSpc>
                <a:spcPct val="120000"/>
              </a:lnSpc>
              <a:spcBef>
                <a:spcPts val="0"/>
              </a:spcBef>
              <a:buNone/>
            </a:pPr>
            <a:r>
              <a:rPr lang="uk-UA">
                <a:latin typeface="Times New Roman" panose="02020603050405020304" pitchFamily="18" charset="0"/>
                <a:cs typeface="Times New Roman" panose="02020603050405020304" pitchFamily="18" charset="0"/>
              </a:rPr>
              <a:t>Термін "текстова аналітика" також описує застосування текстової аналітики для вирішення бізнес-проблем, незалежно чи в поєднанні з запитом і аналізом впорядкованих, числових даних. Загально відомо, що 80 % інформації, що стосується бізнесу, походить з неструктурованої форми, в першу чергу, з тексту. Ці методи й процеси виявляють і представляють знання - факти, ділові правила і відносини - які в іншому випадку закодовані в текстовій формі та не піддаються автоматизованій обробці.</a:t>
            </a:r>
          </a:p>
          <a:p>
            <a:pPr indent="457200">
              <a:lnSpc>
                <a:spcPct val="120000"/>
              </a:lnSpc>
              <a:spcBef>
                <a:spcPts val="0"/>
              </a:spcBef>
              <a:buNone/>
            </a:pPr>
            <a:endParaRPr lang="uk-UA">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41271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2480" y="182245"/>
            <a:ext cx="10515600" cy="480695"/>
          </a:xfrm>
        </p:spPr>
        <p:txBody>
          <a:bodyPr>
            <a:normAutofit fontScale="90000"/>
          </a:bodyPr>
          <a:lstStyle/>
          <a:p>
            <a:pPr algn="ctr"/>
            <a:r>
              <a:rPr lang="uk-UA" smtClean="0">
                <a:latin typeface="Times New Roman" panose="02020603050405020304" pitchFamily="18" charset="0"/>
                <a:cs typeface="Times New Roman" panose="02020603050405020304" pitchFamily="18" charset="0"/>
              </a:rPr>
              <a:t/>
            </a:r>
            <a:br>
              <a:rPr lang="uk-UA" smtClean="0">
                <a:latin typeface="Times New Roman" panose="02020603050405020304" pitchFamily="18" charset="0"/>
                <a:cs typeface="Times New Roman" panose="02020603050405020304" pitchFamily="18" charset="0"/>
              </a:rPr>
            </a:br>
            <a:r>
              <a:rPr lang="uk-UA" smtClean="0">
                <a:latin typeface="Times New Roman" panose="02020603050405020304" pitchFamily="18" charset="0"/>
                <a:cs typeface="Times New Roman" panose="02020603050405020304" pitchFamily="18" charset="0"/>
              </a:rPr>
              <a:t>Процес текстової аналітики</a:t>
            </a:r>
            <a:br>
              <a:rPr lang="uk-UA" smtClean="0">
                <a:latin typeface="Times New Roman" panose="02020603050405020304" pitchFamily="18" charset="0"/>
                <a:cs typeface="Times New Roman" panose="02020603050405020304" pitchFamily="18" charset="0"/>
              </a:rPr>
            </a:br>
            <a:endParaRPr lang="uk-UA"/>
          </a:p>
        </p:txBody>
      </p:sp>
      <p:sp>
        <p:nvSpPr>
          <p:cNvPr id="3" name="Объект 2"/>
          <p:cNvSpPr>
            <a:spLocks noGrp="1"/>
          </p:cNvSpPr>
          <p:nvPr>
            <p:ph idx="1"/>
          </p:nvPr>
        </p:nvSpPr>
        <p:spPr>
          <a:xfrm>
            <a:off x="472440" y="948690"/>
            <a:ext cx="11506200" cy="5589270"/>
          </a:xfrm>
        </p:spPr>
        <p:txBody>
          <a:bodyPr>
            <a:normAutofit fontScale="70000" lnSpcReduction="20000"/>
          </a:bodyPr>
          <a:lstStyle/>
          <a:p>
            <a:pPr marL="0" indent="0" algn="just">
              <a:lnSpc>
                <a:spcPct val="120000"/>
              </a:lnSpc>
              <a:spcBef>
                <a:spcPts val="0"/>
              </a:spcBef>
              <a:buNone/>
            </a:pPr>
            <a:r>
              <a:rPr lang="uk-UA" dirty="0" err="1" smtClean="0">
                <a:latin typeface="Times New Roman" panose="02020603050405020304" pitchFamily="18" charset="0"/>
                <a:cs typeface="Times New Roman" panose="02020603050405020304" pitchFamily="18" charset="0"/>
              </a:rPr>
              <a:t>Підзадачі</a:t>
            </a:r>
            <a:r>
              <a:rPr lang="uk-UA" dirty="0">
                <a:latin typeface="Times New Roman" panose="02020603050405020304" pitchFamily="18" charset="0"/>
                <a:cs typeface="Times New Roman" panose="02020603050405020304" pitchFamily="18" charset="0"/>
              </a:rPr>
              <a:t>, що становлять більшу частину аналізу тексту, зазвичай охоплюють</a:t>
            </a:r>
            <a:r>
              <a:rPr lang="uk-UA" dirty="0" smtClean="0">
                <a:latin typeface="Times New Roman" panose="02020603050405020304" pitchFamily="18" charset="0"/>
                <a:cs typeface="Times New Roman" panose="02020603050405020304" pitchFamily="18" charset="0"/>
              </a:rPr>
              <a:t>:</a:t>
            </a:r>
          </a:p>
          <a:p>
            <a:pPr marL="0" indent="0" algn="just">
              <a:lnSpc>
                <a:spcPct val="120000"/>
              </a:lnSpc>
              <a:spcBef>
                <a:spcPts val="0"/>
              </a:spcBef>
              <a:buNone/>
            </a:pPr>
            <a:endParaRPr lang="uk-UA" dirty="0">
              <a:latin typeface="Times New Roman" panose="02020603050405020304" pitchFamily="18" charset="0"/>
              <a:cs typeface="Times New Roman" panose="02020603050405020304" pitchFamily="18" charset="0"/>
            </a:endParaRPr>
          </a:p>
          <a:p>
            <a:pPr marL="514350" indent="-514350" algn="just">
              <a:lnSpc>
                <a:spcPct val="120000"/>
              </a:lnSpc>
              <a:spcBef>
                <a:spcPts val="0"/>
              </a:spcBef>
              <a:buFont typeface="+mj-lt"/>
              <a:buAutoNum type="arabicPeriod"/>
            </a:pPr>
            <a:r>
              <a:rPr lang="uk-UA" b="1" i="1" dirty="0" err="1">
                <a:latin typeface="Times New Roman" panose="02020603050405020304" pitchFamily="18" charset="0"/>
                <a:cs typeface="Times New Roman" panose="02020603050405020304" pitchFamily="18" charset="0"/>
              </a:rPr>
              <a:t>Кластеризація</a:t>
            </a:r>
            <a:r>
              <a:rPr lang="uk-UA" b="1" i="1" dirty="0">
                <a:latin typeface="Times New Roman" panose="02020603050405020304" pitchFamily="18" charset="0"/>
                <a:cs typeface="Times New Roman" panose="02020603050405020304" pitchFamily="18" charset="0"/>
              </a:rPr>
              <a:t> документів</a:t>
            </a:r>
            <a:r>
              <a:rPr lang="uk-UA" dirty="0">
                <a:latin typeface="Times New Roman" panose="02020603050405020304" pitchFamily="18" charset="0"/>
                <a:cs typeface="Times New Roman" panose="02020603050405020304" pitchFamily="18" charset="0"/>
              </a:rPr>
              <a:t>: ідентифікація наборів аналогічних текстових документів.</a:t>
            </a:r>
          </a:p>
          <a:p>
            <a:pPr marL="514350" indent="-514350" algn="just">
              <a:lnSpc>
                <a:spcPct val="120000"/>
              </a:lnSpc>
              <a:spcBef>
                <a:spcPts val="0"/>
              </a:spcBef>
              <a:buFont typeface="+mj-lt"/>
              <a:buAutoNum type="arabicPeriod"/>
            </a:pPr>
            <a:r>
              <a:rPr lang="uk-UA" b="1" i="1" dirty="0" err="1">
                <a:latin typeface="Times New Roman" panose="02020603050405020304" pitchFamily="18" charset="0"/>
                <a:cs typeface="Times New Roman" panose="02020603050405020304" pitchFamily="18" charset="0"/>
              </a:rPr>
              <a:t>Звязок</a:t>
            </a:r>
            <a:r>
              <a:rPr lang="uk-UA" b="1" i="1" dirty="0">
                <a:latin typeface="Times New Roman" panose="02020603050405020304" pitchFamily="18" charset="0"/>
                <a:cs typeface="Times New Roman" panose="02020603050405020304" pitchFamily="18" charset="0"/>
              </a:rPr>
              <a:t>, факт і подія Видобутку</a:t>
            </a:r>
            <a:r>
              <a:rPr lang="uk-UA" dirty="0">
                <a:latin typeface="Times New Roman" panose="02020603050405020304" pitchFamily="18" charset="0"/>
                <a:cs typeface="Times New Roman" panose="02020603050405020304" pitchFamily="18" charset="0"/>
              </a:rPr>
              <a:t>: ідентифікація асоціацій між сутностями та інша інформація в тексті.</a:t>
            </a:r>
          </a:p>
          <a:p>
            <a:pPr marL="514350" indent="-514350" algn="just">
              <a:lnSpc>
                <a:spcPct val="120000"/>
              </a:lnSpc>
              <a:spcBef>
                <a:spcPts val="0"/>
              </a:spcBef>
              <a:buFont typeface="+mj-lt"/>
              <a:buAutoNum type="arabicPeriod"/>
            </a:pPr>
            <a:r>
              <a:rPr lang="uk-UA" b="1" i="1" dirty="0" err="1">
                <a:latin typeface="Times New Roman" panose="02020603050405020304" pitchFamily="18" charset="0"/>
                <a:cs typeface="Times New Roman" panose="02020603050405020304" pitchFamily="18" charset="0"/>
              </a:rPr>
              <a:t>Кореферентність</a:t>
            </a:r>
            <a:r>
              <a:rPr lang="uk-UA" b="1" i="1"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ідентифікація іменників і інших термінів, що відносяться до одного і того ж </a:t>
            </a:r>
            <a:r>
              <a:rPr lang="uk-UA" dirty="0" err="1">
                <a:latin typeface="Times New Roman" panose="02020603050405020304" pitchFamily="18" charset="0"/>
                <a:cs typeface="Times New Roman" panose="02020603050405020304" pitchFamily="18" charset="0"/>
              </a:rPr>
              <a:t>обєкта</a:t>
            </a:r>
            <a:r>
              <a:rPr lang="uk-UA" dirty="0">
                <a:latin typeface="Times New Roman" panose="02020603050405020304" pitchFamily="18" charset="0"/>
                <a:cs typeface="Times New Roman" panose="02020603050405020304" pitchFamily="18" charset="0"/>
              </a:rPr>
              <a:t>.</a:t>
            </a:r>
          </a:p>
          <a:p>
            <a:pPr marL="514350" indent="-514350" algn="just">
              <a:lnSpc>
                <a:spcPct val="120000"/>
              </a:lnSpc>
              <a:spcBef>
                <a:spcPts val="0"/>
              </a:spcBef>
              <a:buFont typeface="+mj-lt"/>
              <a:buAutoNum type="arabicPeriod"/>
            </a:pPr>
            <a:r>
              <a:rPr lang="uk-UA" b="1" i="1" dirty="0">
                <a:latin typeface="Times New Roman" panose="02020603050405020304" pitchFamily="18" charset="0"/>
                <a:cs typeface="Times New Roman" panose="02020603050405020304" pitchFamily="18" charset="0"/>
              </a:rPr>
              <a:t>Усунення неоднозначності </a:t>
            </a:r>
            <a:r>
              <a:rPr lang="uk-UA" dirty="0">
                <a:latin typeface="Times New Roman" panose="02020603050405020304" pitchFamily="18" charset="0"/>
                <a:cs typeface="Times New Roman" panose="02020603050405020304" pitchFamily="18" charset="0"/>
              </a:rPr>
              <a:t>- використання контекстних підказок - може знадобитися, щоб вирішити, де, наприклад, слово "Форд" може посилатися на колишнього президента США, виробника транспортного засобу, кінозірку, переправу через річку, або інший </a:t>
            </a:r>
            <a:r>
              <a:rPr lang="uk-UA" dirty="0" err="1">
                <a:latin typeface="Times New Roman" panose="02020603050405020304" pitchFamily="18" charset="0"/>
                <a:cs typeface="Times New Roman" panose="02020603050405020304" pitchFamily="18" charset="0"/>
              </a:rPr>
              <a:t>обєкт</a:t>
            </a:r>
            <a:r>
              <a:rPr lang="uk-UA" dirty="0">
                <a:latin typeface="Times New Roman" panose="02020603050405020304" pitchFamily="18" charset="0"/>
                <a:cs typeface="Times New Roman" panose="02020603050405020304" pitchFamily="18" charset="0"/>
              </a:rPr>
              <a:t>.</a:t>
            </a:r>
          </a:p>
          <a:p>
            <a:pPr marL="514350" indent="-514350" algn="just">
              <a:lnSpc>
                <a:spcPct val="120000"/>
              </a:lnSpc>
              <a:spcBef>
                <a:spcPts val="0"/>
              </a:spcBef>
              <a:buFont typeface="+mj-lt"/>
              <a:buAutoNum type="arabicPeriod"/>
            </a:pPr>
            <a:r>
              <a:rPr lang="uk-UA" b="1" i="1" dirty="0">
                <a:latin typeface="Times New Roman" panose="02020603050405020304" pitchFamily="18" charset="0"/>
                <a:cs typeface="Times New Roman" panose="02020603050405020304" pitchFamily="18" charset="0"/>
              </a:rPr>
              <a:t>Кількісний аналіз тексту </a:t>
            </a:r>
            <a:r>
              <a:rPr lang="uk-UA" dirty="0">
                <a:latin typeface="Times New Roman" panose="02020603050405020304" pitchFamily="18" charset="0"/>
                <a:cs typeface="Times New Roman" panose="02020603050405020304" pitchFamily="18" charset="0"/>
              </a:rPr>
              <a:t>- це сукупність методів, що випливають з соціальних наук, де або людина, або </a:t>
            </a:r>
            <a:r>
              <a:rPr lang="uk-UA" dirty="0" err="1" smtClean="0">
                <a:latin typeface="Times New Roman" panose="02020603050405020304" pitchFamily="18" charset="0"/>
                <a:cs typeface="Times New Roman" panose="02020603050405020304" pitchFamily="18" charset="0"/>
              </a:rPr>
              <a:t>комп</a:t>
            </a:r>
            <a:r>
              <a:rPr lang="en-US" dirty="0" smtClean="0">
                <a:latin typeface="Times New Roman" panose="02020603050405020304" pitchFamily="18" charset="0"/>
                <a:cs typeface="Times New Roman" panose="02020603050405020304" pitchFamily="18" charset="0"/>
              </a:rPr>
              <a:t>’</a:t>
            </a:r>
            <a:r>
              <a:rPr lang="uk-UA" dirty="0" err="1" smtClean="0">
                <a:latin typeface="Times New Roman" panose="02020603050405020304" pitchFamily="18" charset="0"/>
                <a:cs typeface="Times New Roman" panose="02020603050405020304" pitchFamily="18" charset="0"/>
              </a:rPr>
              <a:t>ютер</a:t>
            </a:r>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витягують семантичні, або граматичні відносини між словами, щоб </a:t>
            </a:r>
            <a:r>
              <a:rPr lang="uk-UA" dirty="0" smtClean="0">
                <a:latin typeface="Times New Roman" panose="02020603050405020304" pitchFamily="18" charset="0"/>
                <a:cs typeface="Times New Roman" panose="02020603050405020304" pitchFamily="18" charset="0"/>
              </a:rPr>
              <a:t>з</a:t>
            </a:r>
            <a:r>
              <a:rPr lang="en-US" dirty="0" smtClean="0">
                <a:latin typeface="Times New Roman" panose="02020603050405020304" pitchFamily="18" charset="0"/>
                <a:cs typeface="Times New Roman" panose="02020603050405020304" pitchFamily="18" charset="0"/>
              </a:rPr>
              <a:t>’</a:t>
            </a:r>
            <a:r>
              <a:rPr lang="uk-UA" dirty="0" smtClean="0">
                <a:latin typeface="Times New Roman" panose="02020603050405020304" pitchFamily="18" charset="0"/>
                <a:cs typeface="Times New Roman" panose="02020603050405020304" pitchFamily="18" charset="0"/>
              </a:rPr>
              <a:t>ясувати </a:t>
            </a:r>
            <a:r>
              <a:rPr lang="uk-UA" dirty="0">
                <a:latin typeface="Times New Roman" panose="02020603050405020304" pitchFamily="18" charset="0"/>
                <a:cs typeface="Times New Roman" panose="02020603050405020304" pitchFamily="18" charset="0"/>
              </a:rPr>
              <a:t>значення, або стилістичні закономірності, зазвичай, випадкового особистого тексту з метою психологічного </a:t>
            </a:r>
            <a:r>
              <a:rPr lang="uk-UA" dirty="0" smtClean="0">
                <a:latin typeface="Times New Roman" panose="02020603050405020304" pitchFamily="18" charset="0"/>
                <a:cs typeface="Times New Roman" panose="02020603050405020304" pitchFamily="18" charset="0"/>
              </a:rPr>
              <a:t>профілювання</a:t>
            </a:r>
            <a:r>
              <a:rPr lang="en-US" dirty="0">
                <a:latin typeface="Times New Roman" panose="02020603050405020304" pitchFamily="18" charset="0"/>
                <a:cs typeface="Times New Roman" panose="02020603050405020304" pitchFamily="18" charset="0"/>
              </a:rPr>
              <a:t>,</a:t>
            </a:r>
            <a:r>
              <a:rPr lang="uk-UA" dirty="0" smtClean="0">
                <a:latin typeface="Times New Roman" panose="02020603050405020304" pitchFamily="18" charset="0"/>
                <a:cs typeface="Times New Roman" panose="02020603050405020304" pitchFamily="18" charset="0"/>
              </a:rPr>
              <a:t> тощо</a:t>
            </a:r>
            <a:r>
              <a:rPr lang="uk-UA" dirty="0">
                <a:latin typeface="Times New Roman" panose="02020603050405020304" pitchFamily="18" charset="0"/>
                <a:cs typeface="Times New Roman" panose="02020603050405020304" pitchFamily="18" charset="0"/>
              </a:rPr>
              <a:t>.</a:t>
            </a:r>
          </a:p>
          <a:p>
            <a:pPr marL="514350" indent="-514350" algn="just">
              <a:lnSpc>
                <a:spcPct val="120000"/>
              </a:lnSpc>
              <a:spcBef>
                <a:spcPts val="0"/>
              </a:spcBef>
              <a:buFont typeface="+mj-lt"/>
              <a:buAutoNum type="arabicPeriod"/>
            </a:pPr>
            <a:r>
              <a:rPr lang="uk-UA" b="1" i="1" dirty="0">
                <a:latin typeface="Times New Roman" panose="02020603050405020304" pitchFamily="18" charset="0"/>
                <a:cs typeface="Times New Roman" panose="02020603050405020304" pitchFamily="18" charset="0"/>
              </a:rPr>
              <a:t>Розпізнавання іменованих сутностей </a:t>
            </a:r>
            <a:r>
              <a:rPr lang="uk-UA" dirty="0">
                <a:latin typeface="Times New Roman" panose="02020603050405020304" pitchFamily="18" charset="0"/>
                <a:cs typeface="Times New Roman" panose="02020603050405020304" pitchFamily="18" charset="0"/>
              </a:rPr>
              <a:t>- це використання географічних довідників або статистичних методів для визначення властивостей названих у тексті: людей, організацій, топонімів, біржових символів, певних скорочень, тощо.</a:t>
            </a:r>
          </a:p>
          <a:p>
            <a:pPr marL="0" indent="0">
              <a:buNone/>
            </a:pPr>
            <a:endParaRPr lang="uk-UA" dirty="0"/>
          </a:p>
        </p:txBody>
      </p:sp>
    </p:spTree>
    <p:extLst>
      <p:ext uri="{BB962C8B-B14F-4D97-AF65-F5344CB8AC3E}">
        <p14:creationId xmlns:p14="http://schemas.microsoft.com/office/powerpoint/2010/main" val="2432776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63880" y="422910"/>
            <a:ext cx="11243310" cy="5354003"/>
          </a:xfrm>
        </p:spPr>
        <p:txBody>
          <a:bodyPr>
            <a:normAutofit fontScale="77500" lnSpcReduction="20000"/>
          </a:bodyPr>
          <a:lstStyle/>
          <a:p>
            <a:pPr marL="514350" indent="-514350" algn="just">
              <a:lnSpc>
                <a:spcPct val="120000"/>
              </a:lnSpc>
              <a:spcBef>
                <a:spcPts val="0"/>
              </a:spcBef>
              <a:buFont typeface="+mj-lt"/>
              <a:buAutoNum type="arabicPeriod" startAt="7"/>
            </a:pPr>
            <a:r>
              <a:rPr lang="uk-UA" smtClean="0">
                <a:latin typeface="Times New Roman" panose="02020603050405020304" pitchFamily="18" charset="0"/>
                <a:cs typeface="Times New Roman" panose="02020603050405020304" pitchFamily="18" charset="0"/>
              </a:rPr>
              <a:t>Хоча деякі системи для аналізу текстів застосовують виключно передові статистичні методи, багато інших застосовують більш широку обробку природної мови, таку як </a:t>
            </a:r>
            <a:r>
              <a:rPr lang="uk-UA" b="1" i="1" smtClean="0">
                <a:latin typeface="Times New Roman" panose="02020603050405020304" pitchFamily="18" charset="0"/>
                <a:cs typeface="Times New Roman" panose="02020603050405020304" pitchFamily="18" charset="0"/>
              </a:rPr>
              <a:t>розмічування частин </a:t>
            </a:r>
            <a:r>
              <a:rPr lang="uk-UA" smtClean="0">
                <a:latin typeface="Times New Roman" panose="02020603050405020304" pitchFamily="18" charset="0"/>
                <a:cs typeface="Times New Roman" panose="02020603050405020304" pitchFamily="18" charset="0"/>
              </a:rPr>
              <a:t>мови </a:t>
            </a:r>
            <a:r>
              <a:rPr lang="uk-UA" err="1" smtClean="0">
                <a:latin typeface="Times New Roman" panose="02020603050405020304" pitchFamily="18" charset="0"/>
                <a:cs typeface="Times New Roman" panose="02020603050405020304" pitchFamily="18" charset="0"/>
              </a:rPr>
              <a:t>англ</a:t>
            </a:r>
            <a:r>
              <a:rPr lang="uk-UA" smtClean="0">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Part-of-speech tagging, </a:t>
            </a:r>
            <a:r>
              <a:rPr lang="uk-UA" b="1" i="1" smtClean="0">
                <a:latin typeface="Times New Roman" panose="02020603050405020304" pitchFamily="18" charset="0"/>
                <a:cs typeface="Times New Roman" panose="02020603050405020304" pitchFamily="18" charset="0"/>
              </a:rPr>
              <a:t>синтаксичний аналіз </a:t>
            </a:r>
            <a:r>
              <a:rPr lang="uk-UA" smtClean="0">
                <a:latin typeface="Times New Roman" panose="02020603050405020304" pitchFamily="18" charset="0"/>
                <a:cs typeface="Times New Roman" panose="02020603050405020304" pitchFamily="18" charset="0"/>
              </a:rPr>
              <a:t>та інші типи </a:t>
            </a:r>
            <a:r>
              <a:rPr lang="uk-UA" b="1" i="1" smtClean="0">
                <a:latin typeface="Times New Roman" panose="02020603050405020304" pitchFamily="18" charset="0"/>
                <a:cs typeface="Times New Roman" panose="02020603050405020304" pitchFamily="18" charset="0"/>
              </a:rPr>
              <a:t>лінгвістичного аналізу</a:t>
            </a:r>
            <a:r>
              <a:rPr lang="uk-UA" smtClean="0">
                <a:latin typeface="Times New Roman" panose="02020603050405020304" pitchFamily="18" charset="0"/>
                <a:cs typeface="Times New Roman" panose="02020603050405020304" pitchFamily="18" charset="0"/>
              </a:rPr>
              <a:t>.</a:t>
            </a:r>
          </a:p>
          <a:p>
            <a:pPr marL="514350" indent="-514350" algn="just">
              <a:lnSpc>
                <a:spcPct val="120000"/>
              </a:lnSpc>
              <a:spcBef>
                <a:spcPts val="0"/>
              </a:spcBef>
              <a:buFont typeface="+mj-lt"/>
              <a:buAutoNum type="arabicPeriod" startAt="7"/>
            </a:pPr>
            <a:r>
              <a:rPr lang="uk-UA" b="1" i="1" smtClean="0">
                <a:latin typeface="Times New Roman" panose="02020603050405020304" pitchFamily="18" charset="0"/>
                <a:cs typeface="Times New Roman" panose="02020603050405020304" pitchFamily="18" charset="0"/>
              </a:rPr>
              <a:t>Інформаційний пошук</a:t>
            </a:r>
            <a:r>
              <a:rPr lang="uk-UA" smtClean="0">
                <a:latin typeface="Times New Roman" panose="02020603050405020304" pitchFamily="18" charset="0"/>
                <a:cs typeface="Times New Roman" panose="02020603050405020304" pitchFamily="18" charset="0"/>
              </a:rPr>
              <a:t>, або ідентифікація корпусу є підготовчим етапом: збір, або ідентифікація набору текстових матеріалів для аналізу в Інтернеті, або у вигляді файлової системи, бази даних, або вмісту менеджера </a:t>
            </a:r>
            <a:r>
              <a:rPr lang="uk-UA" err="1" smtClean="0">
                <a:latin typeface="Times New Roman" panose="02020603050405020304" pitchFamily="18" charset="0"/>
                <a:cs typeface="Times New Roman" panose="02020603050405020304" pitchFamily="18" charset="0"/>
              </a:rPr>
              <a:t>корпуса</a:t>
            </a:r>
            <a:r>
              <a:rPr lang="uk-UA" smtClean="0">
                <a:latin typeface="Times New Roman" panose="02020603050405020304" pitchFamily="18" charset="0"/>
                <a:cs typeface="Times New Roman" panose="02020603050405020304" pitchFamily="18" charset="0"/>
              </a:rPr>
              <a:t> </a:t>
            </a:r>
            <a:r>
              <a:rPr lang="uk-UA" err="1" smtClean="0">
                <a:latin typeface="Times New Roman" panose="02020603050405020304" pitchFamily="18" charset="0"/>
                <a:cs typeface="Times New Roman" panose="02020603050405020304" pitchFamily="18" charset="0"/>
              </a:rPr>
              <a:t>англ</a:t>
            </a:r>
            <a:r>
              <a:rPr lang="uk-UA" smtClean="0">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Corpus manager.</a:t>
            </a:r>
          </a:p>
          <a:p>
            <a:pPr marL="514350" indent="-514350" algn="just">
              <a:lnSpc>
                <a:spcPct val="120000"/>
              </a:lnSpc>
              <a:spcBef>
                <a:spcPts val="0"/>
              </a:spcBef>
              <a:buFont typeface="+mj-lt"/>
              <a:buAutoNum type="arabicPeriod" startAt="7"/>
            </a:pPr>
            <a:r>
              <a:rPr lang="uk-UA" b="1" i="1" smtClean="0">
                <a:latin typeface="Times New Roman" panose="02020603050405020304" pitchFamily="18" charset="0"/>
                <a:cs typeface="Times New Roman" panose="02020603050405020304" pitchFamily="18" charset="0"/>
              </a:rPr>
              <a:t>Розпізнавання ідентифікованих об</a:t>
            </a:r>
            <a:r>
              <a:rPr lang="en-US" b="1" i="1" smtClean="0">
                <a:latin typeface="Times New Roman" panose="02020603050405020304" pitchFamily="18" charset="0"/>
                <a:cs typeface="Times New Roman" panose="02020603050405020304" pitchFamily="18" charset="0"/>
              </a:rPr>
              <a:t>’</a:t>
            </a:r>
            <a:r>
              <a:rPr lang="uk-UA" b="1" i="1" err="1" smtClean="0">
                <a:latin typeface="Times New Roman" panose="02020603050405020304" pitchFamily="18" charset="0"/>
                <a:cs typeface="Times New Roman" panose="02020603050405020304" pitchFamily="18" charset="0"/>
              </a:rPr>
              <a:t>єктів</a:t>
            </a:r>
            <a:r>
              <a:rPr lang="uk-UA" smtClean="0">
                <a:latin typeface="Times New Roman" panose="02020603050405020304" pitchFamily="18" charset="0"/>
                <a:cs typeface="Times New Roman" panose="02020603050405020304" pitchFamily="18" charset="0"/>
              </a:rPr>
              <a:t>: такі функції, як телефонні номери, адреси електронної пошти, кількості з одиницями можна розрізняти за допомогою регулярних виразів, або інших збігів шаблонів.</a:t>
            </a:r>
          </a:p>
          <a:p>
            <a:pPr marL="514350" indent="-514350" algn="just">
              <a:lnSpc>
                <a:spcPct val="120000"/>
              </a:lnSpc>
              <a:spcBef>
                <a:spcPts val="0"/>
              </a:spcBef>
              <a:buFont typeface="+mj-lt"/>
              <a:buAutoNum type="arabicPeriod" startAt="7"/>
            </a:pPr>
            <a:r>
              <a:rPr lang="uk-UA" b="1" i="1" smtClean="0">
                <a:latin typeface="Times New Roman" panose="02020603050405020304" pitchFamily="18" charset="0"/>
                <a:cs typeface="Times New Roman" panose="02020603050405020304" pitchFamily="18" charset="0"/>
              </a:rPr>
              <a:t>Аналіз тональності тексту</a:t>
            </a:r>
            <a:r>
              <a:rPr lang="uk-UA" smtClean="0">
                <a:latin typeface="Times New Roman" panose="02020603050405020304" pitchFamily="18" charset="0"/>
                <a:cs typeface="Times New Roman" panose="02020603050405020304" pitchFamily="18" charset="0"/>
              </a:rPr>
              <a:t> передбачає розрізнення </a:t>
            </a:r>
            <a:r>
              <a:rPr lang="uk-UA" err="1" smtClean="0">
                <a:latin typeface="Times New Roman" panose="02020603050405020304" pitchFamily="18" charset="0"/>
                <a:cs typeface="Times New Roman" panose="02020603050405020304" pitchFamily="18" charset="0"/>
              </a:rPr>
              <a:t>суб</a:t>
            </a:r>
            <a:r>
              <a:rPr lang="en-US" smtClean="0">
                <a:latin typeface="Times New Roman" panose="02020603050405020304" pitchFamily="18" charset="0"/>
                <a:cs typeface="Times New Roman" panose="02020603050405020304" pitchFamily="18" charset="0"/>
              </a:rPr>
              <a:t>’</a:t>
            </a:r>
            <a:r>
              <a:rPr lang="uk-UA" err="1" smtClean="0">
                <a:latin typeface="Times New Roman" panose="02020603050405020304" pitchFamily="18" charset="0"/>
                <a:cs typeface="Times New Roman" panose="02020603050405020304" pitchFamily="18" charset="0"/>
              </a:rPr>
              <a:t>єктивного</a:t>
            </a:r>
            <a:r>
              <a:rPr lang="uk-UA" smtClean="0">
                <a:latin typeface="Times New Roman" panose="02020603050405020304" pitchFamily="18" charset="0"/>
                <a:cs typeface="Times New Roman" panose="02020603050405020304" pitchFamily="18" charset="0"/>
              </a:rPr>
              <a:t> на відміну від фактичного матеріалу і вилучення різних форм інформаційної поведінки: почуттів, думок, настроїв і емоцій. Методи аналізу текстів є корисними для аналізу, настрою на рівні </a:t>
            </a:r>
            <a:r>
              <a:rPr lang="uk-UA" err="1" smtClean="0">
                <a:latin typeface="Times New Roman" panose="02020603050405020304" pitchFamily="18" charset="0"/>
                <a:cs typeface="Times New Roman" panose="02020603050405020304" pitchFamily="18" charset="0"/>
              </a:rPr>
              <a:t>суб</a:t>
            </a:r>
            <a:r>
              <a:rPr lang="en-US" smtClean="0">
                <a:latin typeface="Times New Roman" panose="02020603050405020304" pitchFamily="18" charset="0"/>
                <a:cs typeface="Times New Roman" panose="02020603050405020304" pitchFamily="18" charset="0"/>
              </a:rPr>
              <a:t>’</a:t>
            </a:r>
            <a:r>
              <a:rPr lang="uk-UA" err="1" smtClean="0">
                <a:latin typeface="Times New Roman" panose="02020603050405020304" pitchFamily="18" charset="0"/>
                <a:cs typeface="Times New Roman" panose="02020603050405020304" pitchFamily="18" charset="0"/>
              </a:rPr>
              <a:t>єкта</a:t>
            </a:r>
            <a:r>
              <a:rPr lang="uk-UA" smtClean="0">
                <a:latin typeface="Times New Roman" panose="02020603050405020304" pitchFamily="18" charset="0"/>
                <a:cs typeface="Times New Roman" panose="02020603050405020304" pitchFamily="18" charset="0"/>
              </a:rPr>
              <a:t>, а також для розрізнення власника думки та об</a:t>
            </a:r>
            <a:r>
              <a:rPr lang="en-US" smtClean="0">
                <a:latin typeface="Times New Roman" panose="02020603050405020304" pitchFamily="18" charset="0"/>
                <a:cs typeface="Times New Roman" panose="02020603050405020304" pitchFamily="18" charset="0"/>
              </a:rPr>
              <a:t>’</a:t>
            </a:r>
            <a:r>
              <a:rPr lang="uk-UA" err="1" smtClean="0">
                <a:latin typeface="Times New Roman" panose="02020603050405020304" pitchFamily="18" charset="0"/>
                <a:cs typeface="Times New Roman" panose="02020603050405020304" pitchFamily="18" charset="0"/>
              </a:rPr>
              <a:t>єкта</a:t>
            </a:r>
            <a:r>
              <a:rPr lang="uk-UA" smtClean="0">
                <a:latin typeface="Times New Roman" panose="02020603050405020304" pitchFamily="18" charset="0"/>
                <a:cs typeface="Times New Roman" panose="02020603050405020304" pitchFamily="18" charset="0"/>
              </a:rPr>
              <a:t> думки.</a:t>
            </a:r>
          </a:p>
          <a:p>
            <a:endParaRPr lang="uk-UA"/>
          </a:p>
        </p:txBody>
      </p:sp>
    </p:spTree>
    <p:extLst>
      <p:ext uri="{BB962C8B-B14F-4D97-AF65-F5344CB8AC3E}">
        <p14:creationId xmlns:p14="http://schemas.microsoft.com/office/powerpoint/2010/main" val="990001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2085112"/>
          </a:xfrm>
        </p:spPr>
        <p:txBody>
          <a:bodyPr>
            <a:normAutofit/>
          </a:bodyPr>
          <a:lstStyle/>
          <a:p>
            <a:pPr indent="457200" algn="just">
              <a:lnSpc>
                <a:spcPct val="100000"/>
              </a:lnSpc>
            </a:pPr>
            <a:r>
              <a:rPr lang="ru-RU" sz="1800" dirty="0">
                <a:latin typeface="Times New Roman" panose="02020603050405020304" pitchFamily="18" charset="0"/>
                <a:cs typeface="Times New Roman" panose="02020603050405020304" pitchFamily="18" charset="0"/>
              </a:rPr>
              <a:t>У </a:t>
            </a:r>
            <a:r>
              <a:rPr lang="ru-RU" sz="1800" dirty="0" err="1">
                <a:latin typeface="Times New Roman" panose="02020603050405020304" pitchFamily="18" charset="0"/>
                <a:cs typeface="Times New Roman" panose="02020603050405020304" pitchFamily="18" charset="0"/>
              </a:rPr>
              <a:t>сучасному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світі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прогрес</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продуктивності</a:t>
            </a:r>
            <a:r>
              <a:rPr lang="ru-RU" sz="1800" dirty="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спеціаліста</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практично </a:t>
            </a:r>
            <a:r>
              <a:rPr lang="ru-RU" sz="1800" dirty="0" err="1">
                <a:latin typeface="Times New Roman" panose="02020603050405020304" pitchFamily="18" charset="0"/>
                <a:cs typeface="Times New Roman" panose="02020603050405020304" pitchFamily="18" charset="0"/>
              </a:rPr>
              <a:t>досягається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тільки</a:t>
            </a:r>
            <a:r>
              <a:rPr lang="ru-RU" sz="1800" dirty="0">
                <a:latin typeface="Times New Roman" panose="02020603050405020304" pitchFamily="18" charset="0"/>
                <a:cs typeface="Times New Roman" panose="02020603050405020304" pitchFamily="18" charset="0"/>
              </a:rPr>
              <a:t> в тих </a:t>
            </a:r>
            <a:r>
              <a:rPr lang="ru-RU" sz="1800" dirty="0" err="1">
                <a:latin typeface="Times New Roman" panose="02020603050405020304" pitchFamily="18" charset="0"/>
                <a:cs typeface="Times New Roman" panose="02020603050405020304" pitchFamily="18" charset="0"/>
              </a:rPr>
              <a:t>випадках</a:t>
            </a:r>
            <a:r>
              <a:rPr lang="ru-RU" sz="1800" dirty="0">
                <a:latin typeface="Times New Roman" panose="02020603050405020304" pitchFamily="18" charset="0"/>
                <a:cs typeface="Times New Roman" panose="02020603050405020304" pitchFamily="18" charset="0"/>
              </a:rPr>
              <a:t>, коли </a:t>
            </a:r>
            <a:r>
              <a:rPr lang="ru-RU" sz="1800" dirty="0" err="1">
                <a:latin typeface="Times New Roman" panose="02020603050405020304" pitchFamily="18" charset="0"/>
                <a:cs typeface="Times New Roman" panose="02020603050405020304" pitchFamily="18" charset="0"/>
              </a:rPr>
              <a:t>частину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інтелектуального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навантаження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беруть</a:t>
            </a:r>
            <a:r>
              <a:rPr lang="ru-RU" sz="1800" dirty="0">
                <a:latin typeface="Times New Roman" panose="02020603050405020304" pitchFamily="18" charset="0"/>
                <a:cs typeface="Times New Roman" panose="02020603050405020304" pitchFamily="18" charset="0"/>
              </a:rPr>
              <a:t> на себе </a:t>
            </a:r>
            <a:r>
              <a:rPr lang="ru-RU" sz="1800" dirty="0" err="1">
                <a:latin typeface="Times New Roman" panose="02020603050405020304" pitchFamily="18" charset="0"/>
                <a:cs typeface="Times New Roman" panose="02020603050405020304" pitchFamily="18" charset="0"/>
              </a:rPr>
              <a:t>комп’ютери</a:t>
            </a:r>
            <a:r>
              <a:rPr lang="ru-RU" sz="1800" dirty="0">
                <a:latin typeface="Times New Roman" panose="02020603050405020304" pitchFamily="18" charset="0"/>
                <a:cs typeface="Times New Roman" panose="02020603050405020304" pitchFamily="18" charset="0"/>
              </a:rPr>
              <a:t>. Одним </a:t>
            </a:r>
            <a:r>
              <a:rPr lang="ru-RU" sz="1800" dirty="0" err="1">
                <a:latin typeface="Times New Roman" panose="02020603050405020304" pitchFamily="18" charset="0"/>
                <a:cs typeface="Times New Roman" panose="02020603050405020304" pitchFamily="18" charset="0"/>
              </a:rPr>
              <a:t>із</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способів</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досягти</a:t>
            </a:r>
            <a:r>
              <a:rPr lang="ru-RU" sz="1800" dirty="0">
                <a:latin typeface="Times New Roman" panose="02020603050405020304" pitchFamily="18" charset="0"/>
                <a:cs typeface="Times New Roman" panose="02020603050405020304" pitchFamily="18" charset="0"/>
              </a:rPr>
              <a:t> максимального </a:t>
            </a:r>
            <a:r>
              <a:rPr lang="ru-RU" sz="1800" dirty="0" err="1">
                <a:latin typeface="Times New Roman" panose="02020603050405020304" pitchFamily="18" charset="0"/>
                <a:cs typeface="Times New Roman" panose="02020603050405020304" pitchFamily="18" charset="0"/>
              </a:rPr>
              <a:t>прогресу</a:t>
            </a:r>
            <a:r>
              <a:rPr lang="ru-RU" sz="1800" dirty="0">
                <a:latin typeface="Times New Roman" panose="02020603050405020304" pitchFamily="18" charset="0"/>
                <a:cs typeface="Times New Roman" panose="02020603050405020304" pitchFamily="18" charset="0"/>
              </a:rPr>
              <a:t> в </a:t>
            </a:r>
            <a:r>
              <a:rPr lang="ru-RU" sz="1800" dirty="0" err="1">
                <a:latin typeface="Times New Roman" panose="02020603050405020304" pitchFamily="18" charset="0"/>
                <a:cs typeface="Times New Roman" panose="02020603050405020304" pitchFamily="18" charset="0"/>
              </a:rPr>
              <a:t>цій</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області</a:t>
            </a:r>
            <a:r>
              <a:rPr lang="ru-RU" sz="1800" dirty="0">
                <a:latin typeface="Times New Roman" panose="02020603050405020304" pitchFamily="18" charset="0"/>
                <a:cs typeface="Times New Roman" panose="02020603050405020304" pitchFamily="18" charset="0"/>
              </a:rPr>
              <a:t>, є “</a:t>
            </a:r>
            <a:r>
              <a:rPr lang="ru-RU" sz="1800" dirty="0" err="1">
                <a:latin typeface="Times New Roman" panose="02020603050405020304" pitchFamily="18" charset="0"/>
                <a:cs typeface="Times New Roman" panose="02020603050405020304" pitchFamily="18" charset="0"/>
              </a:rPr>
              <a:t>штучний</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інтелект</a:t>
            </a:r>
            <a:r>
              <a:rPr lang="ru-RU" sz="1800" dirty="0">
                <a:latin typeface="Times New Roman" panose="02020603050405020304" pitchFamily="18" charset="0"/>
                <a:cs typeface="Times New Roman" panose="02020603050405020304" pitchFamily="18" charset="0"/>
              </a:rPr>
              <a:t>”, коли </a:t>
            </a:r>
            <a:r>
              <a:rPr lang="ru-RU" sz="1800" dirty="0" err="1">
                <a:latin typeface="Times New Roman" panose="02020603050405020304" pitchFamily="18" charset="0"/>
                <a:cs typeface="Times New Roman" panose="02020603050405020304" pitchFamily="18" charset="0"/>
              </a:rPr>
              <a:t>комп’ютер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бере</a:t>
            </a:r>
            <a:r>
              <a:rPr lang="ru-RU" sz="1800" dirty="0">
                <a:latin typeface="Times New Roman" panose="02020603050405020304" pitchFamily="18" charset="0"/>
                <a:cs typeface="Times New Roman" panose="02020603050405020304" pitchFamily="18" charset="0"/>
              </a:rPr>
              <a:t> на себе не </a:t>
            </a:r>
            <a:r>
              <a:rPr lang="ru-RU" sz="1800" dirty="0" err="1">
                <a:latin typeface="Times New Roman" panose="02020603050405020304" pitchFamily="18" charset="0"/>
                <a:cs typeface="Times New Roman" panose="02020603050405020304" pitchFamily="18" charset="0"/>
              </a:rPr>
              <a:t>тільки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однотипні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багаторазово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повторювані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операції</a:t>
            </a:r>
            <a:r>
              <a:rPr lang="ru-RU" sz="1800" dirty="0">
                <a:latin typeface="Times New Roman" panose="02020603050405020304" pitchFamily="18" charset="0"/>
                <a:cs typeface="Times New Roman" panose="02020603050405020304" pitchFamily="18" charset="0"/>
              </a:rPr>
              <a:t>, але і сам </a:t>
            </a:r>
            <a:r>
              <a:rPr lang="ru-RU" sz="1800" dirty="0" err="1">
                <a:latin typeface="Times New Roman" panose="02020603050405020304" pitchFamily="18" charset="0"/>
                <a:cs typeface="Times New Roman" panose="02020603050405020304" pitchFamily="18" charset="0"/>
              </a:rPr>
              <a:t>зможе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вчитися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Крім</a:t>
            </a:r>
            <a:r>
              <a:rPr lang="ru-RU" sz="1800" dirty="0">
                <a:latin typeface="Times New Roman" panose="02020603050405020304" pitchFamily="18" charset="0"/>
                <a:cs typeface="Times New Roman" panose="02020603050405020304" pitchFamily="18" charset="0"/>
              </a:rPr>
              <a:t> того, </a:t>
            </a:r>
            <a:r>
              <a:rPr lang="ru-RU" sz="1800" dirty="0" err="1">
                <a:latin typeface="Times New Roman" panose="02020603050405020304" pitchFamily="18" charset="0"/>
                <a:cs typeface="Times New Roman" panose="02020603050405020304" pitchFamily="18" charset="0"/>
              </a:rPr>
              <a:t>створення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повноцінного</a:t>
            </a:r>
            <a:r>
              <a:rPr lang="ru-RU" sz="1800" dirty="0">
                <a:latin typeface="Times New Roman" panose="02020603050405020304" pitchFamily="18" charset="0"/>
                <a:cs typeface="Times New Roman" panose="02020603050405020304" pitchFamily="18" charset="0"/>
              </a:rPr>
              <a:t> “штучного </a:t>
            </a:r>
            <a:r>
              <a:rPr lang="ru-RU" sz="1800" dirty="0" err="1">
                <a:latin typeface="Times New Roman" panose="02020603050405020304" pitchFamily="18" charset="0"/>
                <a:cs typeface="Times New Roman" panose="02020603050405020304" pitchFamily="18" charset="0"/>
              </a:rPr>
              <a:t>інтелекту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відкриває</a:t>
            </a:r>
            <a:r>
              <a:rPr lang="ru-RU" sz="1800" dirty="0">
                <a:latin typeface="Times New Roman" panose="02020603050405020304" pitchFamily="18" charset="0"/>
                <a:cs typeface="Times New Roman" panose="02020603050405020304" pitchFamily="18" charset="0"/>
              </a:rPr>
              <a:t> перед </a:t>
            </a:r>
            <a:r>
              <a:rPr lang="ru-RU" sz="1800" dirty="0" err="1">
                <a:latin typeface="Times New Roman" panose="02020603050405020304" pitchFamily="18" charset="0"/>
                <a:cs typeface="Times New Roman" panose="02020603050405020304" pitchFamily="18" charset="0"/>
              </a:rPr>
              <a:t>людством</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нові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обрії</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розвитку</a:t>
            </a:r>
            <a:r>
              <a:rPr lang="ru-RU" sz="1800" dirty="0">
                <a:latin typeface="Times New Roman" panose="02020603050405020304" pitchFamily="18" charset="0"/>
                <a:cs typeface="Times New Roman" panose="02020603050405020304" pitchFamily="18" charset="0"/>
              </a:rPr>
              <a:t>.</a:t>
            </a:r>
            <a:endParaRPr lang="uk-UA" sz="1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2450237"/>
            <a:ext cx="10515600" cy="3726726"/>
          </a:xfrm>
        </p:spPr>
        <p:txBody>
          <a:bodyPr>
            <a:normAutofit fontScale="92500"/>
          </a:bodyPr>
          <a:lstStyle/>
          <a:p>
            <a:r>
              <a:rPr lang="uk-UA" b="1" dirty="0"/>
              <a:t>Метою</a:t>
            </a:r>
            <a:r>
              <a:rPr lang="uk-UA" dirty="0"/>
              <a:t> вивчення дисципліни є підготовка фахівців в області автоматизації задач, що дотепер вважаються прерогативою людини.</a:t>
            </a:r>
            <a:br>
              <a:rPr lang="uk-UA" dirty="0"/>
            </a:br>
            <a:endParaRPr lang="uk-UA" dirty="0"/>
          </a:p>
          <a:p>
            <a:r>
              <a:rPr lang="uk-UA" b="1" dirty="0"/>
              <a:t>Задачею</a:t>
            </a:r>
            <a:r>
              <a:rPr lang="uk-UA" dirty="0"/>
              <a:t> вивчення дисципліни є придбання знань про способи мислення людини, а також про методи їх реалізації на комп’ютері.</a:t>
            </a:r>
            <a:br>
              <a:rPr lang="uk-UA" dirty="0"/>
            </a:br>
            <a:endParaRPr lang="uk-UA" dirty="0"/>
          </a:p>
          <a:p>
            <a:r>
              <a:rPr lang="uk-UA" dirty="0"/>
              <a:t>Основним </a:t>
            </a:r>
            <a:r>
              <a:rPr lang="uk-UA" b="1" dirty="0"/>
              <a:t>предметом</a:t>
            </a:r>
            <a:r>
              <a:rPr lang="uk-UA" dirty="0"/>
              <a:t> вивчення дисципліни є розумові здібності людини і способи їх реалізації технічними засобами.</a:t>
            </a:r>
          </a:p>
          <a:p>
            <a:endParaRPr lang="uk-UA" dirty="0"/>
          </a:p>
        </p:txBody>
      </p:sp>
    </p:spTree>
    <p:extLst>
      <p:ext uri="{BB962C8B-B14F-4D97-AF65-F5344CB8AC3E}">
        <p14:creationId xmlns:p14="http://schemas.microsoft.com/office/powerpoint/2010/main" val="3888603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366395"/>
          </a:xfrm>
        </p:spPr>
        <p:txBody>
          <a:bodyPr>
            <a:normAutofit fontScale="90000"/>
          </a:bodyPr>
          <a:lstStyle/>
          <a:p>
            <a:pPr algn="ctr"/>
            <a:r>
              <a:rPr lang="en-US" smtClean="0">
                <a:latin typeface="Times New Roman" panose="02020603050405020304" pitchFamily="18" charset="0"/>
                <a:cs typeface="Times New Roman" panose="02020603050405020304" pitchFamily="18" charset="0"/>
              </a:rPr>
              <a:t/>
            </a:r>
            <a:br>
              <a:rPr lang="en-US" smtClean="0">
                <a:latin typeface="Times New Roman" panose="02020603050405020304" pitchFamily="18" charset="0"/>
                <a:cs typeface="Times New Roman" panose="02020603050405020304" pitchFamily="18" charset="0"/>
              </a:rPr>
            </a:br>
            <a:r>
              <a:rPr lang="ru-RU" err="1" smtClean="0">
                <a:latin typeface="Times New Roman" panose="02020603050405020304" pitchFamily="18" charset="0"/>
                <a:cs typeface="Times New Roman" panose="02020603050405020304" pitchFamily="18" charset="0"/>
              </a:rPr>
              <a:t>Застосування</a:t>
            </a:r>
            <a:r>
              <a:rPr lang="ru-RU" smtClean="0">
                <a:latin typeface="Times New Roman" panose="02020603050405020304" pitchFamily="18" charset="0"/>
                <a:cs typeface="Times New Roman" panose="02020603050405020304" pitchFamily="18" charset="0"/>
              </a:rPr>
              <a:t/>
            </a:r>
            <a:br>
              <a:rPr lang="ru-RU" smtClean="0">
                <a:latin typeface="Times New Roman" panose="02020603050405020304" pitchFamily="18" charset="0"/>
                <a:cs typeface="Times New Roman" panose="02020603050405020304" pitchFamily="18" charset="0"/>
              </a:rPr>
            </a:br>
            <a:endParaRPr lang="uk-UA"/>
          </a:p>
        </p:txBody>
      </p:sp>
      <p:sp>
        <p:nvSpPr>
          <p:cNvPr id="3" name="Объект 2"/>
          <p:cNvSpPr>
            <a:spLocks noGrp="1"/>
          </p:cNvSpPr>
          <p:nvPr>
            <p:ph idx="1"/>
          </p:nvPr>
        </p:nvSpPr>
        <p:spPr>
          <a:xfrm>
            <a:off x="838200" y="1097280"/>
            <a:ext cx="10515600" cy="5079683"/>
          </a:xfrm>
        </p:spPr>
        <p:txBody>
          <a:bodyPr>
            <a:normAutofit fontScale="77500" lnSpcReduction="20000"/>
          </a:bodyPr>
          <a:lstStyle/>
          <a:p>
            <a:pPr marL="0" indent="457200" algn="just">
              <a:lnSpc>
                <a:spcPct val="120000"/>
              </a:lnSpc>
              <a:spcBef>
                <a:spcPts val="0"/>
              </a:spcBef>
              <a:buNone/>
            </a:pPr>
            <a:r>
              <a:rPr lang="uk-UA" b="1" i="1" dirty="0" smtClean="0">
                <a:latin typeface="Times New Roman" panose="02020603050405020304" pitchFamily="18" charset="0"/>
                <a:cs typeface="Times New Roman" panose="02020603050405020304" pitchFamily="18" charset="0"/>
              </a:rPr>
              <a:t>Технологія</a:t>
            </a:r>
            <a:r>
              <a:rPr lang="ru-RU" b="1" i="1" dirty="0" smtClean="0">
                <a:latin typeface="Times New Roman" panose="02020603050405020304" pitchFamily="18" charset="0"/>
                <a:cs typeface="Times New Roman" panose="02020603050405020304" pitchFamily="18" charset="0"/>
              </a:rPr>
              <a:t> </a:t>
            </a:r>
            <a:r>
              <a:rPr lang="uk-UA" b="1" i="1" dirty="0" smtClean="0">
                <a:latin typeface="Times New Roman" panose="02020603050405020304" pitchFamily="18" charset="0"/>
                <a:cs typeface="Times New Roman" panose="02020603050405020304" pitchFamily="18" charset="0"/>
              </a:rPr>
              <a:t>інтелектуального</a:t>
            </a:r>
            <a:r>
              <a:rPr lang="ru-RU" b="1" i="1" dirty="0" smtClean="0">
                <a:latin typeface="Times New Roman" panose="02020603050405020304" pitchFamily="18" charset="0"/>
                <a:cs typeface="Times New Roman" panose="02020603050405020304" pitchFamily="18" charset="0"/>
              </a:rPr>
              <a:t> </a:t>
            </a:r>
            <a:r>
              <a:rPr lang="ru-RU" b="1" i="1" dirty="0">
                <a:latin typeface="Times New Roman" panose="02020603050405020304" pitchFamily="18" charset="0"/>
                <a:cs typeface="Times New Roman" panose="02020603050405020304" pitchFamily="18" charset="0"/>
              </a:rPr>
              <a:t>аналізу тексту </a:t>
            </a:r>
            <a:r>
              <a:rPr lang="ru-RU" dirty="0">
                <a:latin typeface="Times New Roman" panose="02020603050405020304" pitchFamily="18" charset="0"/>
                <a:cs typeface="Times New Roman" panose="02020603050405020304" pitchFamily="18" charset="0"/>
              </a:rPr>
              <a:t>в </a:t>
            </a:r>
            <a:r>
              <a:rPr lang="uk-UA" dirty="0" smtClean="0">
                <a:latin typeface="Times New Roman" panose="02020603050405020304" pitchFamily="18" charset="0"/>
                <a:cs typeface="Times New Roman" panose="02020603050405020304" pitchFamily="18" charset="0"/>
              </a:rPr>
              <a:t>даний</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час широко </a:t>
            </a:r>
            <a:r>
              <a:rPr lang="uk-UA" dirty="0" smtClean="0">
                <a:latin typeface="Times New Roman" panose="02020603050405020304" pitchFamily="18" charset="0"/>
                <a:cs typeface="Times New Roman" panose="02020603050405020304" pitchFamily="18" charset="0"/>
              </a:rPr>
              <a:t>застосовується</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до широкого кола </a:t>
            </a:r>
            <a:r>
              <a:rPr lang="uk-UA" dirty="0" smtClean="0">
                <a:latin typeface="Times New Roman" panose="02020603050405020304" pitchFamily="18" charset="0"/>
                <a:cs typeface="Times New Roman" panose="02020603050405020304" pitchFamily="18" charset="0"/>
              </a:rPr>
              <a:t>урядових, дослідницьких та бізнес-потреб</a:t>
            </a:r>
            <a:r>
              <a:rPr lang="ru-RU" dirty="0" smtClean="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0" indent="457200" algn="just">
              <a:lnSpc>
                <a:spcPct val="120000"/>
              </a:lnSpc>
              <a:spcBef>
                <a:spcPts val="0"/>
              </a:spcBef>
              <a:buNone/>
            </a:pPr>
            <a:r>
              <a:rPr lang="uk-UA" dirty="0" smtClean="0">
                <a:latin typeface="Times New Roman" panose="02020603050405020304" pitchFamily="18" charset="0"/>
                <a:cs typeface="Times New Roman" panose="02020603050405020304" pitchFamily="18" charset="0"/>
              </a:rPr>
              <a:t>Всі три групи можуть використовувати інтелектуальний аналіз тексту для управління документами та пошуку документів, що стосуються їх повсякденної діяльності. Професіонали з правових питань можуть використовувати інтелектуальний аналіз тексту для електронного відкриття. Уряди і військові групи використовують інтелектуальний аналіз тексту для цілей національної безпеки та розвідки. Наукові дослідники об</a:t>
            </a:r>
            <a:r>
              <a:rPr lang="en-US" dirty="0" smtClean="0">
                <a:latin typeface="Times New Roman" panose="02020603050405020304" pitchFamily="18" charset="0"/>
                <a:cs typeface="Times New Roman" panose="02020603050405020304" pitchFamily="18" charset="0"/>
              </a:rPr>
              <a:t>’</a:t>
            </a:r>
            <a:r>
              <a:rPr lang="uk-UA" dirty="0" err="1" smtClean="0">
                <a:latin typeface="Times New Roman" panose="02020603050405020304" pitchFamily="18" charset="0"/>
                <a:cs typeface="Times New Roman" panose="02020603050405020304" pitchFamily="18" charset="0"/>
              </a:rPr>
              <a:t>єднують</a:t>
            </a:r>
            <a:r>
              <a:rPr lang="uk-UA" dirty="0" smtClean="0">
                <a:latin typeface="Times New Roman" panose="02020603050405020304" pitchFamily="18" charset="0"/>
                <a:cs typeface="Times New Roman" panose="02020603050405020304" pitchFamily="18" charset="0"/>
              </a:rPr>
              <a:t> підходи інтелектуального аналізу тексту в зусиллях для організації великих наборів текстових даних тобто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розв</a:t>
            </a:r>
            <a:r>
              <a:rPr lang="en-US" dirty="0" smtClean="0">
                <a:latin typeface="Times New Roman" panose="02020603050405020304" pitchFamily="18" charset="0"/>
                <a:cs typeface="Times New Roman" panose="02020603050405020304" pitchFamily="18" charset="0"/>
              </a:rPr>
              <a:t>’</a:t>
            </a:r>
            <a:r>
              <a:rPr lang="ru-RU" dirty="0" err="1" smtClean="0">
                <a:latin typeface="Times New Roman" panose="02020603050405020304" pitchFamily="18" charset="0"/>
                <a:cs typeface="Times New Roman" panose="02020603050405020304" pitchFamily="18" charset="0"/>
              </a:rPr>
              <a:t>язання</a:t>
            </a:r>
            <a:r>
              <a:rPr lang="ru-RU" dirty="0" smtClean="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проблеми неструктурованих даних, для визначення ідей, переданих через текст наприклад, аналіз тональності тексту у соціальних мережах і підтримувати наукові відкриття в галузі природничих наук та в галузі</a:t>
            </a:r>
            <a:r>
              <a:rPr lang="en-US" dirty="0" smtClean="0">
                <a:latin typeface="Times New Roman" panose="02020603050405020304" pitchFamily="18" charset="0"/>
                <a:cs typeface="Times New Roman" panose="02020603050405020304" pitchFamily="18" charset="0"/>
              </a:rPr>
              <a:t> </a:t>
            </a:r>
            <a:r>
              <a:rPr lang="uk-UA" dirty="0" err="1" smtClean="0">
                <a:latin typeface="Times New Roman" panose="02020603050405020304" pitchFamily="18" charset="0"/>
                <a:cs typeface="Times New Roman" panose="02020603050405020304" pitchFamily="18" charset="0"/>
              </a:rPr>
              <a:t>біоінформатики</a:t>
            </a:r>
            <a:r>
              <a:rPr lang="uk-UA" dirty="0" smtClean="0">
                <a:latin typeface="Times New Roman" panose="02020603050405020304" pitchFamily="18" charset="0"/>
                <a:cs typeface="Times New Roman" panose="02020603050405020304" pitchFamily="18" charset="0"/>
              </a:rPr>
              <a:t>. У бізнесі інтелектуальний аналіз тексту використовується для підтримки конкурентної розвідки та автоматичного розміщення оголошень серед багатьох інших заходів</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endParaRPr lang="uk-UA" dirty="0"/>
          </a:p>
        </p:txBody>
      </p:sp>
    </p:spTree>
    <p:extLst>
      <p:ext uri="{BB962C8B-B14F-4D97-AF65-F5344CB8AC3E}">
        <p14:creationId xmlns:p14="http://schemas.microsoft.com/office/powerpoint/2010/main" val="38312932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96409"/>
          </a:xfrm>
        </p:spPr>
        <p:txBody>
          <a:bodyPr>
            <a:normAutofit fontScale="90000"/>
          </a:bodyPr>
          <a:lstStyle/>
          <a:p>
            <a:pPr algn="ctr"/>
            <a:r>
              <a:rPr lang="uk-UA" dirty="0" smtClean="0">
                <a:latin typeface="Times New Roman" panose="02020603050405020304" pitchFamily="18" charset="0"/>
                <a:cs typeface="Times New Roman" panose="02020603050405020304" pitchFamily="18" charset="0"/>
              </a:rPr>
              <a:t>Інтелектуальна власність</a:t>
            </a:r>
            <a:endParaRPr lang="uk-UA"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074656"/>
            <a:ext cx="10515600" cy="5102307"/>
          </a:xfrm>
        </p:spPr>
        <p:txBody>
          <a:bodyPr>
            <a:normAutofit fontScale="70000" lnSpcReduction="20000"/>
          </a:bodyPr>
          <a:lstStyle/>
          <a:p>
            <a:pPr marL="0" indent="457200">
              <a:lnSpc>
                <a:spcPct val="120000"/>
              </a:lnSpc>
              <a:spcBef>
                <a:spcPts val="0"/>
              </a:spcBef>
              <a:buNone/>
            </a:pPr>
            <a:r>
              <a:rPr lang="uk-UA" b="1" i="1" dirty="0"/>
              <a:t>Закон про інтелектуальну власність</a:t>
            </a:r>
            <a:r>
              <a:rPr lang="uk-UA" b="1" dirty="0"/>
              <a:t> Ситуація в Європі</a:t>
            </a:r>
          </a:p>
          <a:p>
            <a:pPr marL="0" indent="457200" algn="just">
              <a:lnSpc>
                <a:spcPct val="120000"/>
              </a:lnSpc>
              <a:spcBef>
                <a:spcPts val="0"/>
              </a:spcBef>
              <a:buNone/>
            </a:pPr>
            <a:r>
              <a:rPr lang="uk-UA" dirty="0">
                <a:latin typeface="Times New Roman" panose="02020603050405020304" pitchFamily="18" charset="0"/>
                <a:cs typeface="Times New Roman" panose="02020603050405020304" pitchFamily="18" charset="0"/>
              </a:rPr>
              <a:t>Через відсутність гнучкості в європейському законодавстві про авторські права і бази даних, інтелектуальний аналіз авторських робіт наприклад, інтелектуальний аналіз мережі без дозволу власника авторських прав є незаконним. У Великій Британії у 2014 році за рекомендацією огляду </a:t>
            </a:r>
            <a:r>
              <a:rPr lang="en-US" dirty="0">
                <a:latin typeface="Times New Roman" panose="02020603050405020304" pitchFamily="18" charset="0"/>
                <a:cs typeface="Times New Roman" panose="02020603050405020304" pitchFamily="18" charset="0"/>
              </a:rPr>
              <a:t>Hargreaves </a:t>
            </a:r>
            <a:r>
              <a:rPr lang="uk-UA" dirty="0">
                <a:latin typeface="Times New Roman" panose="02020603050405020304" pitchFamily="18" charset="0"/>
                <a:cs typeface="Times New Roman" panose="02020603050405020304" pitchFamily="18" charset="0"/>
              </a:rPr>
              <a:t>уряд змінив закон про авторське право, щоб дозволити інтелектуальний аналіз тексту, як обмеження і виняток. Це була лише друга країна у світі після Японії, яка у 2009 році запровадила інтелектуальний аналіз, як виняток. Однак, через обмеження Директиви про авторське право, виняток Великої Британії дозволяє інтелектуальний аналіз контенту лише для некомерційних цілей. Закон Великої Британії про авторське право не дозволяє перекрити це положення договірними умовами. </a:t>
            </a:r>
          </a:p>
          <a:p>
            <a:pPr marL="0" indent="457200" algn="just">
              <a:lnSpc>
                <a:spcPct val="120000"/>
              </a:lnSpc>
              <a:spcBef>
                <a:spcPts val="0"/>
              </a:spcBef>
              <a:buNone/>
            </a:pPr>
            <a:r>
              <a:rPr lang="uk-UA" dirty="0">
                <a:latin typeface="Times New Roman" panose="02020603050405020304" pitchFamily="18" charset="0"/>
                <a:cs typeface="Times New Roman" panose="02020603050405020304" pitchFamily="18" charset="0"/>
              </a:rPr>
              <a:t>Європейська комісія сприяла обговоренню зацікавлених сторін щодо інтелектуального аналізу тексту та даних у 2013 році під назвою "Ліцензії для Європи". Той факт, що акцент на </a:t>
            </a:r>
            <a:r>
              <a:rPr lang="uk-UA" dirty="0" err="1" smtClean="0">
                <a:latin typeface="Times New Roman" panose="02020603050405020304" pitchFamily="18" charset="0"/>
                <a:cs typeface="Times New Roman" panose="02020603050405020304" pitchFamily="18" charset="0"/>
              </a:rPr>
              <a:t>розв</a:t>
            </a:r>
            <a:r>
              <a:rPr lang="en-US" dirty="0" smtClean="0">
                <a:latin typeface="Times New Roman" panose="02020603050405020304" pitchFamily="18" charset="0"/>
                <a:cs typeface="Times New Roman" panose="02020603050405020304" pitchFamily="18" charset="0"/>
              </a:rPr>
              <a:t>’</a:t>
            </a:r>
            <a:r>
              <a:rPr lang="uk-UA" dirty="0" err="1" smtClean="0">
                <a:latin typeface="Times New Roman" panose="02020603050405020304" pitchFamily="18" charset="0"/>
                <a:cs typeface="Times New Roman" panose="02020603050405020304" pitchFamily="18" charset="0"/>
              </a:rPr>
              <a:t>язанні</a:t>
            </a:r>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цього юридичного питання полягав у видачі ліцензій, а не на обмеженнях та винятках із закону про авторське право, призвело до того, що представники університетів, дослідників, бібліотек, груп громадянського суспільства та видавців з відкритим доступом залишили діалог із зацікавленими сторонами у травні 2013 року.</a:t>
            </a:r>
          </a:p>
          <a:p>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4251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05353"/>
            <a:ext cx="10515600" cy="5771610"/>
          </a:xfrm>
        </p:spPr>
        <p:txBody>
          <a:bodyPr>
            <a:normAutofit fontScale="92500"/>
          </a:bodyPr>
          <a:lstStyle/>
          <a:p>
            <a:pPr marL="0" indent="0" algn="ctr">
              <a:buNone/>
            </a:pPr>
            <a:r>
              <a:rPr lang="uk-UA" i="1" dirty="0" smtClean="0">
                <a:latin typeface="Times New Roman" panose="02020603050405020304" pitchFamily="18" charset="0"/>
                <a:cs typeface="Times New Roman" panose="02020603050405020304" pitchFamily="18" charset="0"/>
              </a:rPr>
              <a:t> </a:t>
            </a:r>
            <a:r>
              <a:rPr lang="uk-UA" b="1" i="1" dirty="0">
                <a:latin typeface="Times New Roman" panose="02020603050405020304" pitchFamily="18" charset="0"/>
                <a:cs typeface="Times New Roman" panose="02020603050405020304" pitchFamily="18" charset="0"/>
              </a:rPr>
              <a:t>Закон про інтелектуальну власність</a:t>
            </a:r>
            <a:r>
              <a:rPr lang="uk-UA" b="1" dirty="0">
                <a:latin typeface="Times New Roman" panose="02020603050405020304" pitchFamily="18" charset="0"/>
                <a:cs typeface="Times New Roman" panose="02020603050405020304" pitchFamily="18" charset="0"/>
              </a:rPr>
              <a:t> Ситуація в </a:t>
            </a:r>
            <a:r>
              <a:rPr lang="uk-UA" b="1" dirty="0" smtClean="0">
                <a:latin typeface="Times New Roman" panose="02020603050405020304" pitchFamily="18" charset="0"/>
                <a:cs typeface="Times New Roman" panose="02020603050405020304" pitchFamily="18" charset="0"/>
              </a:rPr>
              <a:t>США</a:t>
            </a:r>
          </a:p>
          <a:p>
            <a:pPr marL="0" indent="0">
              <a:buNone/>
            </a:pPr>
            <a:endParaRPr lang="uk-UA" dirty="0"/>
          </a:p>
          <a:p>
            <a:pPr marL="0" indent="457200" algn="just">
              <a:lnSpc>
                <a:spcPct val="110000"/>
              </a:lnSpc>
              <a:spcBef>
                <a:spcPts val="0"/>
              </a:spcBef>
              <a:buNone/>
            </a:pPr>
            <a:r>
              <a:rPr lang="uk-UA" dirty="0">
                <a:latin typeface="Times New Roman" panose="02020603050405020304" pitchFamily="18" charset="0"/>
                <a:cs typeface="Times New Roman" panose="02020603050405020304" pitchFamily="18" charset="0"/>
              </a:rPr>
              <a:t>На відміну від Європи, через гнучкість американського закону про авторське право і, зокрема, сумлінного використання, інтелектуальний аналіз тексту в Америці, як і в інших країнах із сумлінним використанням, таких як Ізраїль, Тайвань і Південна Корея, вважається законним. Оскільки інтелектуальний аналіз тексту є перетворювальним - це означає, що він не витісняє оригінальну роботу, а вважається законним при сумлінному використанні. Наприклад, як частина дозволу книг в </a:t>
            </a:r>
            <a:r>
              <a:rPr lang="en-US" dirty="0">
                <a:latin typeface="Times New Roman" panose="02020603050405020304" pitchFamily="18" charset="0"/>
                <a:cs typeface="Times New Roman" panose="02020603050405020304" pitchFamily="18" charset="0"/>
              </a:rPr>
              <a:t>Google, </a:t>
            </a:r>
            <a:r>
              <a:rPr lang="uk-UA" dirty="0">
                <a:latin typeface="Times New Roman" panose="02020603050405020304" pitchFamily="18" charset="0"/>
                <a:cs typeface="Times New Roman" panose="02020603050405020304" pitchFamily="18" charset="0"/>
              </a:rPr>
              <a:t>головний суддя у справі постановив, що проект </a:t>
            </a:r>
            <a:r>
              <a:rPr lang="uk-UA" dirty="0" err="1">
                <a:latin typeface="Times New Roman" panose="02020603050405020304" pitchFamily="18" charset="0"/>
                <a:cs typeface="Times New Roman" panose="02020603050405020304" pitchFamily="18" charset="0"/>
              </a:rPr>
              <a:t>оцифрування</a:t>
            </a:r>
            <a:r>
              <a:rPr lang="uk-UA" dirty="0">
                <a:latin typeface="Times New Roman" panose="02020603050405020304" pitchFamily="18" charset="0"/>
                <a:cs typeface="Times New Roman" panose="02020603050405020304" pitchFamily="18" charset="0"/>
              </a:rPr>
              <a:t> книг з авторськими правами в </a:t>
            </a:r>
            <a:r>
              <a:rPr lang="en-US" dirty="0">
                <a:latin typeface="Times New Roman" panose="02020603050405020304" pitchFamily="18" charset="0"/>
                <a:cs typeface="Times New Roman" panose="02020603050405020304" pitchFamily="18" charset="0"/>
              </a:rPr>
              <a:t>Google </a:t>
            </a:r>
            <a:r>
              <a:rPr lang="uk-UA" dirty="0">
                <a:latin typeface="Times New Roman" panose="02020603050405020304" pitchFamily="18" charset="0"/>
                <a:cs typeface="Times New Roman" panose="02020603050405020304" pitchFamily="18" charset="0"/>
              </a:rPr>
              <a:t>був законним, частково через перетворення, яке показує проект </a:t>
            </a:r>
            <a:r>
              <a:rPr lang="uk-UA" dirty="0" err="1">
                <a:latin typeface="Times New Roman" panose="02020603050405020304" pitchFamily="18" charset="0"/>
                <a:cs typeface="Times New Roman" panose="02020603050405020304" pitchFamily="18" charset="0"/>
              </a:rPr>
              <a:t>оцифрування</a:t>
            </a:r>
            <a:r>
              <a:rPr lang="uk-UA" dirty="0">
                <a:latin typeface="Times New Roman" panose="02020603050405020304" pitchFamily="18" charset="0"/>
                <a:cs typeface="Times New Roman" panose="02020603050405020304" pitchFamily="18" charset="0"/>
              </a:rPr>
              <a:t> - одним із варіантів інтелектуального аналізу тексту та даних.</a:t>
            </a:r>
          </a:p>
          <a:p>
            <a:endParaRPr lang="uk-UA" dirty="0"/>
          </a:p>
        </p:txBody>
      </p:sp>
    </p:spTree>
    <p:extLst>
      <p:ext uri="{BB962C8B-B14F-4D97-AF65-F5344CB8AC3E}">
        <p14:creationId xmlns:p14="http://schemas.microsoft.com/office/powerpoint/2010/main" val="22847781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49275"/>
          </a:xfrm>
        </p:spPr>
        <p:txBody>
          <a:bodyPr>
            <a:normAutofit fontScale="90000"/>
          </a:bodyPr>
          <a:lstStyle/>
          <a:p>
            <a:pPr algn="ctr"/>
            <a:r>
              <a:rPr lang="ru-RU" dirty="0" smtClean="0"/>
              <a:t/>
            </a:r>
            <a:br>
              <a:rPr lang="ru-RU" dirty="0" smtClean="0"/>
            </a:br>
            <a:r>
              <a:rPr lang="ru-RU" dirty="0" err="1" smtClean="0">
                <a:latin typeface="Times New Roman" panose="02020603050405020304" pitchFamily="18" charset="0"/>
                <a:cs typeface="Times New Roman" panose="02020603050405020304" pitchFamily="18" charset="0"/>
              </a:rPr>
              <a:t>Вплив</a:t>
            </a: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endParaRPr lang="uk-UA"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980388"/>
            <a:ext cx="10515600" cy="5401558"/>
          </a:xfrm>
        </p:spPr>
        <p:txBody>
          <a:bodyPr>
            <a:normAutofit fontScale="70000" lnSpcReduction="20000"/>
          </a:bodyPr>
          <a:lstStyle/>
          <a:p>
            <a:pPr marL="0" indent="457200" algn="just">
              <a:lnSpc>
                <a:spcPct val="120000"/>
              </a:lnSpc>
              <a:spcBef>
                <a:spcPts val="0"/>
              </a:spcBef>
              <a:buNone/>
            </a:pPr>
            <a:r>
              <a:rPr lang="uk-UA" dirty="0" smtClean="0">
                <a:latin typeface="Times New Roman" panose="02020603050405020304" pitchFamily="18" charset="0"/>
                <a:cs typeface="Times New Roman" panose="02020603050405020304" pitchFamily="18" charset="0"/>
              </a:rPr>
              <a:t>До недавнього часу веб-сайти найчастіше використовували текстовий пошук, який знаходить лише документи, що містять конкретні визначені користувачем слова, або фрази. Тепер завдяки використанню семантичної павутини, інтелектуальний аналіз тексту може знайти вміст, заснований на сенсі та контексті а не просто на конкретному слові. Крім того, програмне забезпечення інтелектуального аналізу тексту можна використовувати для створення великих досьє інформації про конкретних людей та події. Наприклад, великі набори даних на основі отриманих даних зі звітів новин, можуть бути побудовані для полегшення аналізу соціальних мереж, або контррозвідки. </a:t>
            </a:r>
          </a:p>
          <a:p>
            <a:pPr marL="0" indent="457200" algn="just">
              <a:lnSpc>
                <a:spcPct val="120000"/>
              </a:lnSpc>
              <a:spcBef>
                <a:spcPts val="0"/>
              </a:spcBef>
              <a:buNone/>
            </a:pPr>
            <a:r>
              <a:rPr lang="uk-UA" dirty="0" smtClean="0">
                <a:latin typeface="Times New Roman" panose="02020603050405020304" pitchFamily="18" charset="0"/>
                <a:cs typeface="Times New Roman" panose="02020603050405020304" pitchFamily="18" charset="0"/>
              </a:rPr>
              <a:t>Фактично, програмне забезпечення інтелектуального аналізу тексту можна використовувати в якості, подібної до аналітичної розвідки, або дослідницької бібліотеки, хоча і з більш обмеженим аналізом. Інтелектуальний аналіз тексту також використовується в деяких фільтрах спаму для електронної пошти, як спосіб визначення характеристик повідомлень, які, ймовірно, будуть рекламою, або іншим небажаним матеріалом. Інтелектуальний аналіз тексту відіграє важливу роль у визначенні настроїв фінансового ринку.</a:t>
            </a:r>
          </a:p>
          <a:p>
            <a:pPr indent="0">
              <a:lnSpc>
                <a:spcPct val="120000"/>
              </a:lnSpc>
              <a:spcBef>
                <a:spcPts val="0"/>
              </a:spcBef>
              <a:buNone/>
            </a:pPr>
            <a:endParaRPr lang="uk-UA" dirty="0"/>
          </a:p>
        </p:txBody>
      </p:sp>
    </p:spTree>
    <p:extLst>
      <p:ext uri="{BB962C8B-B14F-4D97-AF65-F5344CB8AC3E}">
        <p14:creationId xmlns:p14="http://schemas.microsoft.com/office/powerpoint/2010/main" val="2428277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3200" dirty="0" smtClean="0">
                <a:latin typeface="Times New Roman" panose="02020603050405020304" pitchFamily="18" charset="0"/>
                <a:cs typeface="Times New Roman" panose="02020603050405020304" pitchFamily="18" charset="0"/>
              </a:rPr>
              <a:t>Використані джерела</a:t>
            </a:r>
            <a:endParaRPr lang="uk-UA"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514350" indent="-514350">
              <a:buFont typeface="+mj-lt"/>
              <a:buAutoNum type="arabicPeriod"/>
            </a:pPr>
            <a:r>
              <a:rPr lang="uk-UA" sz="1600" dirty="0" smtClean="0">
                <a:latin typeface="Times New Roman" panose="02020603050405020304" pitchFamily="18" charset="0"/>
                <a:cs typeface="Times New Roman" panose="02020603050405020304" pitchFamily="18" charset="0"/>
              </a:rPr>
              <a:t>Аналіз програмного забезпечення </a:t>
            </a:r>
            <a:r>
              <a:rPr lang="en-US" sz="1600" dirty="0" smtClean="0">
                <a:latin typeface="Times New Roman" panose="02020603050405020304" pitchFamily="18" charset="0"/>
                <a:cs typeface="Times New Roman" panose="02020603050405020304" pitchFamily="18" charset="0"/>
                <a:hlinkClick r:id="rId2"/>
              </a:rPr>
              <a:t>http://www.economy.nayka.com.ua/?op=1&amp;z=5676</a:t>
            </a:r>
            <a:endParaRPr lang="uk-UA" sz="1600"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uk-UA" sz="1600" dirty="0" err="1" smtClean="0">
                <a:latin typeface="Times New Roman" panose="02020603050405020304" pitchFamily="18" charset="0"/>
                <a:cs typeface="Times New Roman" panose="02020603050405020304" pitchFamily="18" charset="0"/>
              </a:rPr>
              <a:t>Комп</a:t>
            </a:r>
            <a:r>
              <a:rPr lang="en-US" sz="1600" dirty="0" smtClean="0">
                <a:latin typeface="Times New Roman" panose="02020603050405020304" pitchFamily="18" charset="0"/>
                <a:cs typeface="Times New Roman" panose="02020603050405020304" pitchFamily="18" charset="0"/>
              </a:rPr>
              <a:t>’</a:t>
            </a:r>
            <a:r>
              <a:rPr lang="uk-UA" sz="1600" dirty="0" err="1" smtClean="0">
                <a:latin typeface="Times New Roman" panose="02020603050405020304" pitchFamily="18" charset="0"/>
                <a:cs typeface="Times New Roman" panose="02020603050405020304" pitchFamily="18" charset="0"/>
              </a:rPr>
              <a:t>ютерний</a:t>
            </a:r>
            <a:r>
              <a:rPr lang="uk-UA" sz="1600" dirty="0" smtClean="0">
                <a:latin typeface="Times New Roman" panose="02020603050405020304" pitchFamily="18" charset="0"/>
                <a:cs typeface="Times New Roman" panose="02020603050405020304" pitchFamily="18" charset="0"/>
              </a:rPr>
              <a:t> контент-аналіз </a:t>
            </a:r>
            <a:r>
              <a:rPr lang="en-US" sz="1600" dirty="0" smtClean="0">
                <a:latin typeface="Times New Roman" panose="02020603050405020304" pitchFamily="18" charset="0"/>
                <a:cs typeface="Times New Roman" panose="02020603050405020304" pitchFamily="18" charset="0"/>
                <a:hlinkClick r:id="rId3"/>
              </a:rPr>
              <a:t>https://infopedia.su/9x2775.html</a:t>
            </a:r>
            <a:endParaRPr lang="uk-UA" sz="1600"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ru-RU" sz="1600" dirty="0" smtClean="0">
                <a:latin typeface="Times New Roman" panose="02020603050405020304" pitchFamily="18" charset="0"/>
                <a:cs typeface="Times New Roman" panose="02020603050405020304" pitchFamily="18" charset="0"/>
              </a:rPr>
              <a:t>АВТОМАТИЧНИЙ АНАЛІЗ ТЕКСТІВ ЕЛЕКТРОННИХ ДОКУМЕНТІВ </a:t>
            </a:r>
            <a:r>
              <a:rPr lang="en-US" sz="1600" dirty="0" smtClean="0">
                <a:latin typeface="Times New Roman" panose="02020603050405020304" pitchFamily="18" charset="0"/>
                <a:cs typeface="Times New Roman" panose="02020603050405020304" pitchFamily="18" charset="0"/>
                <a:hlinkClick r:id="rId4"/>
              </a:rPr>
              <a:t>https://dspace.nlu.edu.ua/bitstream/123456789/14291/1/Maznichenko_136-139.pdf</a:t>
            </a:r>
            <a:endParaRPr lang="uk-UA" sz="1600"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de-DE" sz="1600" dirty="0">
                <a:latin typeface="Times New Roman" panose="02020603050405020304" pitchFamily="18" charset="0"/>
                <a:cs typeface="Times New Roman" panose="02020603050405020304" pitchFamily="18" charset="0"/>
                <a:hlinkClick r:id="rId5"/>
              </a:rPr>
              <a:t>http://ai.lviv.ua/ais</a:t>
            </a:r>
            <a:r>
              <a:rPr lang="de-DE" sz="1600" dirty="0" smtClean="0">
                <a:latin typeface="Times New Roman" panose="02020603050405020304" pitchFamily="18" charset="0"/>
                <a:cs typeface="Times New Roman" panose="02020603050405020304" pitchFamily="18" charset="0"/>
                <a:hlinkClick r:id="rId5"/>
              </a:rPr>
              <a:t>/</a:t>
            </a:r>
            <a:r>
              <a:rPr lang="uk-UA" sz="1600" dirty="0" smtClean="0">
                <a:latin typeface="Times New Roman" panose="02020603050405020304" pitchFamily="18" charset="0"/>
                <a:cs typeface="Times New Roman" panose="02020603050405020304" pitchFamily="18" charset="0"/>
              </a:rPr>
              <a:t> системи штучного інтелекту</a:t>
            </a:r>
          </a:p>
          <a:p>
            <a:pPr marL="514350" indent="-514350">
              <a:buFont typeface="+mj-lt"/>
              <a:buAutoNum type="arabicPeriod"/>
            </a:pPr>
            <a:r>
              <a:rPr lang="ru-RU" sz="1600" dirty="0" err="1" smtClean="0">
                <a:latin typeface="Times New Roman" panose="02020603050405020304" pitchFamily="18" charset="0"/>
                <a:cs typeface="Times New Roman" panose="02020603050405020304" pitchFamily="18" charset="0"/>
              </a:rPr>
              <a:t>Основи</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інформатики</a:t>
            </a:r>
            <a:r>
              <a:rPr lang="ru-RU" sz="1600" dirty="0" smtClean="0">
                <a:latin typeface="Times New Roman" panose="02020603050405020304" pitchFamily="18" charset="0"/>
                <a:cs typeface="Times New Roman" panose="02020603050405020304" pitchFamily="18" charset="0"/>
              </a:rPr>
              <a:t> та </a:t>
            </a:r>
            <a:r>
              <a:rPr lang="ru-RU" sz="1600" dirty="0" err="1" smtClean="0">
                <a:latin typeface="Times New Roman" panose="02020603050405020304" pitchFamily="18" charset="0"/>
                <a:cs typeface="Times New Roman" panose="02020603050405020304" pitchFamily="18" charset="0"/>
              </a:rPr>
              <a:t>прикладної</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лінгвістики</a:t>
            </a:r>
            <a:r>
              <a:rPr lang="ru-RU"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http://www.dstu.dp.ua/Portal/Data/3/21/3-21-kl56.pdf</a:t>
            </a:r>
            <a:endParaRPr lang="uk-UA" sz="1600"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de-DE" sz="1600" dirty="0" smtClean="0">
                <a:latin typeface="Times New Roman" panose="02020603050405020304" pitchFamily="18" charset="0"/>
                <a:cs typeface="Times New Roman" panose="02020603050405020304" pitchFamily="18" charset="0"/>
                <a:hlinkClick r:id="rId6"/>
              </a:rPr>
              <a:t>https</a:t>
            </a:r>
            <a:r>
              <a:rPr lang="de-DE" sz="1600" dirty="0">
                <a:latin typeface="Times New Roman" panose="02020603050405020304" pitchFamily="18" charset="0"/>
                <a:cs typeface="Times New Roman" panose="02020603050405020304" pitchFamily="18" charset="0"/>
                <a:hlinkClick r:id="rId6"/>
              </a:rPr>
              <a:t>://bit.ua/2021/09/evolyutsiya-shtuchnogo-intelektu/</a:t>
            </a:r>
            <a:r>
              <a:rPr lang="uk-UA" sz="1600" dirty="0">
                <a:latin typeface="Times New Roman" panose="02020603050405020304" pitchFamily="18" charset="0"/>
                <a:cs typeface="Times New Roman" panose="02020603050405020304" pitchFamily="18" charset="0"/>
              </a:rPr>
              <a:t> - проблеми штучного інтелекту</a:t>
            </a:r>
            <a:r>
              <a:rPr lang="uk-UA" sz="1600" dirty="0" smtClean="0">
                <a:latin typeface="Times New Roman" panose="02020603050405020304" pitchFamily="18" charset="0"/>
                <a:cs typeface="Times New Roman" panose="02020603050405020304" pitchFamily="18" charset="0"/>
              </a:rPr>
              <a:t>.</a:t>
            </a:r>
          </a:p>
          <a:p>
            <a:pPr marL="514350" indent="-514350">
              <a:buFont typeface="+mj-lt"/>
              <a:buAutoNum type="arabicPeriod"/>
            </a:pPr>
            <a:r>
              <a:rPr lang="de-DE" sz="1600" dirty="0">
                <a:latin typeface="Times New Roman" panose="02020603050405020304" pitchFamily="18" charset="0"/>
                <a:cs typeface="Times New Roman" panose="02020603050405020304" pitchFamily="18" charset="0"/>
                <a:hlinkClick r:id="rId7"/>
              </a:rPr>
              <a:t>https://</a:t>
            </a:r>
            <a:r>
              <a:rPr lang="de-DE" sz="1600" dirty="0" smtClean="0">
                <a:latin typeface="Times New Roman" panose="02020603050405020304" pitchFamily="18" charset="0"/>
                <a:cs typeface="Times New Roman" panose="02020603050405020304" pitchFamily="18" charset="0"/>
                <a:hlinkClick r:id="rId7"/>
              </a:rPr>
              <a:t>espreso.tv/article/2017/11/04/shtuchnyy_intelekt</a:t>
            </a:r>
            <a:r>
              <a:rPr lang="uk-UA" sz="1600" dirty="0" smtClean="0">
                <a:latin typeface="Times New Roman" panose="02020603050405020304" pitchFamily="18" charset="0"/>
                <a:cs typeface="Times New Roman" panose="02020603050405020304" pitchFamily="18" charset="0"/>
              </a:rPr>
              <a:t> Простими словами про штучний інтелект</a:t>
            </a:r>
          </a:p>
          <a:p>
            <a:pPr marL="342900" indent="-342900">
              <a:buFont typeface="+mj-lt"/>
              <a:buAutoNum type="arabicPeriod"/>
            </a:pPr>
            <a:r>
              <a:rPr lang="uk-UA" sz="1600" dirty="0" smtClean="0">
                <a:latin typeface="Times New Roman" panose="02020603050405020304" pitchFamily="18" charset="0"/>
                <a:cs typeface="Times New Roman" panose="02020603050405020304" pitchFamily="18" charset="0"/>
              </a:rPr>
              <a:t>Сучасний </a:t>
            </a:r>
            <a:r>
              <a:rPr lang="uk-UA" sz="1600" dirty="0">
                <a:latin typeface="Times New Roman" panose="02020603050405020304" pitchFamily="18" charset="0"/>
                <a:cs typeface="Times New Roman" panose="02020603050405020304" pitchFamily="18" charset="0"/>
              </a:rPr>
              <a:t>стан та перспективи розвитку робототехніки в Україні. [Електронний ресурс]. Ре-жим доступу: </a:t>
            </a:r>
            <a:r>
              <a:rPr lang="de-DE" sz="1600" dirty="0">
                <a:latin typeface="Times New Roman" panose="02020603050405020304" pitchFamily="18" charset="0"/>
                <a:cs typeface="Times New Roman" panose="02020603050405020304" pitchFamily="18" charset="0"/>
                <a:hlinkClick r:id="rId8"/>
              </a:rPr>
              <a:t>http://oldconf.neasmo.org.ua/node/2298</a:t>
            </a:r>
            <a:r>
              <a:rPr lang="de-DE" sz="1600" dirty="0">
                <a:latin typeface="Times New Roman" panose="02020603050405020304" pitchFamily="18" charset="0"/>
                <a:cs typeface="Times New Roman" panose="02020603050405020304" pitchFamily="18" charset="0"/>
              </a:rPr>
              <a:t>.</a:t>
            </a:r>
          </a:p>
          <a:p>
            <a:pPr marL="342900" indent="-342900">
              <a:buFont typeface="+mj-lt"/>
              <a:buAutoNum type="arabicPeriod"/>
            </a:pPr>
            <a:r>
              <a:rPr lang="uk-UA" sz="1600" dirty="0" smtClean="0">
                <a:latin typeface="Times New Roman" panose="02020603050405020304" pitchFamily="18" charset="0"/>
                <a:cs typeface="Times New Roman" panose="02020603050405020304" pitchFamily="18" charset="0"/>
              </a:rPr>
              <a:t>Як </a:t>
            </a:r>
            <a:r>
              <a:rPr lang="uk-UA" sz="1600" dirty="0">
                <a:latin typeface="Times New Roman" panose="02020603050405020304" pitchFamily="18" charset="0"/>
                <a:cs typeface="Times New Roman" panose="02020603050405020304" pitchFamily="18" charset="0"/>
              </a:rPr>
              <a:t>прогресує штучний інтелект: звіт про останні досягнення. [Електронний ресурс]. Режим доступу: </a:t>
            </a:r>
            <a:r>
              <a:rPr lang="de-DE" sz="1600" dirty="0">
                <a:latin typeface="Times New Roman" panose="02020603050405020304" pitchFamily="18" charset="0"/>
                <a:cs typeface="Times New Roman" panose="02020603050405020304" pitchFamily="18" charset="0"/>
                <a:hlinkClick r:id="rId9"/>
              </a:rPr>
              <a:t>https://www.epravda.com.ua/publications/2019/07/15/</a:t>
            </a:r>
            <a:r>
              <a:rPr lang="de-DE" sz="1600" dirty="0">
                <a:latin typeface="Times New Roman" panose="02020603050405020304" pitchFamily="18" charset="0"/>
                <a:cs typeface="Times New Roman" panose="02020603050405020304" pitchFamily="18" charset="0"/>
              </a:rPr>
              <a:t> 649648/.</a:t>
            </a:r>
          </a:p>
          <a:p>
            <a:pPr marL="342900" indent="-342900">
              <a:buFont typeface="+mj-lt"/>
              <a:buAutoNum type="arabicPeriod"/>
            </a:pPr>
            <a:r>
              <a:rPr lang="de-DE" sz="1600" dirty="0" smtClean="0">
                <a:latin typeface="Times New Roman" panose="02020603050405020304" pitchFamily="18" charset="0"/>
                <a:cs typeface="Times New Roman" panose="02020603050405020304" pitchFamily="18" charset="0"/>
              </a:rPr>
              <a:t> </a:t>
            </a:r>
            <a:r>
              <a:rPr lang="de-DE" sz="1600" dirty="0">
                <a:latin typeface="Times New Roman" panose="02020603050405020304" pitchFamily="18" charset="0"/>
                <a:cs typeface="Times New Roman" panose="02020603050405020304" pitchFamily="18" charset="0"/>
              </a:rPr>
              <a:t>10 </a:t>
            </a:r>
            <a:r>
              <a:rPr lang="uk-UA" sz="1600" dirty="0">
                <a:latin typeface="Times New Roman" panose="02020603050405020304" pitchFamily="18" charset="0"/>
                <a:cs typeface="Times New Roman" panose="02020603050405020304" pitchFamily="18" charset="0"/>
              </a:rPr>
              <a:t>прикладів, як штучний інтелект може змінити ваш спосіб життя. [Електронний ресурс]. Режим доступу: </a:t>
            </a:r>
            <a:r>
              <a:rPr lang="de-DE" sz="1600" dirty="0">
                <a:latin typeface="Times New Roman" panose="02020603050405020304" pitchFamily="18" charset="0"/>
                <a:cs typeface="Times New Roman" panose="02020603050405020304" pitchFamily="18" charset="0"/>
                <a:hlinkClick r:id="rId10"/>
              </a:rPr>
              <a:t>https://www.radiosvoboda.org/a/29015231.html</a:t>
            </a:r>
            <a:r>
              <a:rPr lang="de-DE" sz="1600" dirty="0">
                <a:latin typeface="Times New Roman" panose="02020603050405020304" pitchFamily="18" charset="0"/>
                <a:cs typeface="Times New Roman" panose="02020603050405020304" pitchFamily="18" charset="0"/>
              </a:rPr>
              <a:t>.</a:t>
            </a:r>
          </a:p>
          <a:p>
            <a:pPr marL="0" indent="0">
              <a:buNone/>
            </a:pPr>
            <a:endParaRPr lang="uk-UA" dirty="0"/>
          </a:p>
        </p:txBody>
      </p:sp>
    </p:spTree>
    <p:extLst>
      <p:ext uri="{BB962C8B-B14F-4D97-AF65-F5344CB8AC3E}">
        <p14:creationId xmlns:p14="http://schemas.microsoft.com/office/powerpoint/2010/main" val="3321245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25215" y="404319"/>
            <a:ext cx="10857186" cy="6070053"/>
          </a:xfrm>
          <a:prstGeom prst="rect">
            <a:avLst/>
          </a:prstGeom>
        </p:spPr>
      </p:pic>
    </p:spTree>
    <p:extLst>
      <p:ext uri="{BB962C8B-B14F-4D97-AF65-F5344CB8AC3E}">
        <p14:creationId xmlns:p14="http://schemas.microsoft.com/office/powerpoint/2010/main" val="3088260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stretch>
            <a:fillRect/>
          </a:stretch>
        </p:blipFill>
        <p:spPr>
          <a:xfrm>
            <a:off x="420415" y="714704"/>
            <a:ext cx="11014840" cy="5496910"/>
          </a:xfrm>
          <a:prstGeom prst="rect">
            <a:avLst/>
          </a:prstGeom>
        </p:spPr>
      </p:pic>
    </p:spTree>
    <p:extLst>
      <p:ext uri="{BB962C8B-B14F-4D97-AF65-F5344CB8AC3E}">
        <p14:creationId xmlns:p14="http://schemas.microsoft.com/office/powerpoint/2010/main" val="2378076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468411" y="431434"/>
            <a:ext cx="11428381" cy="6587231"/>
          </a:xfrm>
          <a:prstGeom prst="rect">
            <a:avLst/>
          </a:prstGeom>
        </p:spPr>
      </p:pic>
      <p:sp>
        <p:nvSpPr>
          <p:cNvPr id="5" name="Прямоугольник 4"/>
          <p:cNvSpPr/>
          <p:nvPr/>
        </p:nvSpPr>
        <p:spPr>
          <a:xfrm>
            <a:off x="924910" y="2550653"/>
            <a:ext cx="10846675" cy="2677656"/>
          </a:xfrm>
          <a:prstGeom prst="rect">
            <a:avLst/>
          </a:prstGeom>
        </p:spPr>
        <p:txBody>
          <a:bodyPr wrap="square">
            <a:spAutoFit/>
          </a:bodyPr>
          <a:lstStyle/>
          <a:p>
            <a:r>
              <a:rPr lang="ru-RU" sz="8000" i="1" dirty="0" err="1" smtClean="0"/>
              <a:t>Інтелект</a:t>
            </a:r>
            <a:r>
              <a:rPr lang="ru-RU" sz="8000" i="1" dirty="0" smtClean="0"/>
              <a:t> – </a:t>
            </a:r>
            <a:r>
              <a:rPr lang="ru-RU" sz="8000" i="1" dirty="0" err="1" smtClean="0"/>
              <a:t>це</a:t>
            </a:r>
            <a:r>
              <a:rPr lang="ru-RU" sz="8000" i="1" dirty="0" smtClean="0"/>
              <a:t>? </a:t>
            </a:r>
            <a:r>
              <a:rPr lang="ru-RU" sz="8000" i="1" dirty="0" err="1" smtClean="0"/>
              <a:t>Штучний</a:t>
            </a:r>
            <a:r>
              <a:rPr lang="ru-RU" sz="8000" i="1" dirty="0" smtClean="0"/>
              <a:t> </a:t>
            </a:r>
            <a:r>
              <a:rPr lang="ru-RU" sz="8000" i="1" dirty="0" err="1" smtClean="0"/>
              <a:t>інтелект-це</a:t>
            </a:r>
            <a:r>
              <a:rPr lang="ru-RU" sz="8000" i="1" dirty="0" smtClean="0"/>
              <a:t>?</a:t>
            </a:r>
            <a:r>
              <a:rPr lang="ru-RU" sz="8800" i="1" dirty="0" smtClean="0"/>
              <a:t> </a:t>
            </a:r>
            <a:endParaRPr lang="uk-UA" sz="8800" b="1" dirty="0"/>
          </a:p>
        </p:txBody>
      </p:sp>
    </p:spTree>
    <p:extLst>
      <p:ext uri="{BB962C8B-B14F-4D97-AF65-F5344CB8AC3E}">
        <p14:creationId xmlns:p14="http://schemas.microsoft.com/office/powerpoint/2010/main" val="3533045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0417" y="701336"/>
            <a:ext cx="11141474" cy="5770485"/>
          </a:xfrm>
        </p:spPr>
        <p:txBody>
          <a:bodyPr>
            <a:normAutofit fontScale="70000" lnSpcReduction="20000"/>
          </a:bodyPr>
          <a:lstStyle/>
          <a:p>
            <a:pPr marL="0" indent="457200" algn="just">
              <a:lnSpc>
                <a:spcPct val="120000"/>
              </a:lnSpc>
              <a:spcBef>
                <a:spcPts val="0"/>
              </a:spcBef>
              <a:buNone/>
            </a:pPr>
            <a:r>
              <a:rPr lang="uk-UA" b="1" dirty="0" smtClean="0">
                <a:latin typeface="Times New Roman" panose="02020603050405020304" pitchFamily="18" charset="0"/>
                <a:cs typeface="Times New Roman" panose="02020603050405020304" pitchFamily="18" charset="0"/>
              </a:rPr>
              <a:t>Інтелектом</a:t>
            </a:r>
            <a:r>
              <a:rPr lang="uk-UA" dirty="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 називають </a:t>
            </a:r>
            <a:r>
              <a:rPr lang="uk-UA" dirty="0">
                <a:latin typeface="Times New Roman" panose="02020603050405020304" pitchFamily="18" charset="0"/>
                <a:cs typeface="Times New Roman" panose="02020603050405020304" pitchFamily="18" charset="0"/>
              </a:rPr>
              <a:t>здатність мозку вирішувати (інтелектуальні) задачі шляхом придбання, запам’ятовування і цілеспрямованого перетворення знань у процесі навчання на досвіді й адаптації до різноманітних обставин</a:t>
            </a:r>
            <a:r>
              <a:rPr lang="uk-UA" dirty="0" smtClean="0">
                <a:latin typeface="Times New Roman" panose="02020603050405020304" pitchFamily="18" charset="0"/>
                <a:cs typeface="Times New Roman" panose="02020603050405020304" pitchFamily="18" charset="0"/>
              </a:rPr>
              <a:t>.</a:t>
            </a:r>
          </a:p>
          <a:p>
            <a:pPr marL="0" indent="457200" algn="just">
              <a:lnSpc>
                <a:spcPct val="120000"/>
              </a:lnSpc>
              <a:spcBef>
                <a:spcPts val="0"/>
              </a:spcBef>
              <a:buNone/>
            </a:pPr>
            <a:r>
              <a:rPr lang="uk-UA" b="1" dirty="0" smtClean="0">
                <a:latin typeface="Times New Roman" panose="02020603050405020304" pitchFamily="18" charset="0"/>
                <a:cs typeface="Times New Roman" panose="02020603050405020304" pitchFamily="18" charset="0"/>
              </a:rPr>
              <a:t>Інтелект</a:t>
            </a:r>
            <a:r>
              <a:rPr lang="uk-UA" b="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a:t>
            </a:r>
            <a:r>
              <a:rPr lang="de-DE" dirty="0" err="1">
                <a:latin typeface="Times New Roman" panose="02020603050405020304" pitchFamily="18" charset="0"/>
                <a:cs typeface="Times New Roman" panose="02020603050405020304" pitchFamily="18" charset="0"/>
              </a:rPr>
              <a:t>intelligence</a:t>
            </a:r>
            <a:r>
              <a:rPr lang="de-DE" dirty="0">
                <a:latin typeface="Times New Roman" panose="02020603050405020304" pitchFamily="18" charset="0"/>
                <a:cs typeface="Times New Roman" panose="02020603050405020304" pitchFamily="18" charset="0"/>
              </a:rPr>
              <a:t>)</a:t>
            </a:r>
            <a:r>
              <a:rPr lang="de-DE" b="1" dirty="0">
                <a:latin typeface="Times New Roman" panose="02020603050405020304" pitchFamily="18" charset="0"/>
                <a:cs typeface="Times New Roman" panose="02020603050405020304" pitchFamily="18" charset="0"/>
              </a:rPr>
              <a:t> – </a:t>
            </a:r>
            <a:r>
              <a:rPr lang="uk-UA" dirty="0">
                <a:latin typeface="Times New Roman" panose="02020603050405020304" pitchFamily="18" charset="0"/>
                <a:cs typeface="Times New Roman" panose="02020603050405020304" pitchFamily="18" charset="0"/>
              </a:rPr>
              <a:t>здатність </a:t>
            </a:r>
            <a:r>
              <a:rPr lang="uk-UA" dirty="0" err="1">
                <a:latin typeface="Times New Roman" panose="02020603050405020304" pitchFamily="18" charset="0"/>
                <a:cs typeface="Times New Roman" panose="02020603050405020304" pitchFamily="18" charset="0"/>
              </a:rPr>
              <a:t>осмислено</a:t>
            </a:r>
            <a:r>
              <a:rPr lang="uk-UA" dirty="0">
                <a:latin typeface="Times New Roman" panose="02020603050405020304" pitchFamily="18" charset="0"/>
                <a:cs typeface="Times New Roman" panose="02020603050405020304" pitchFamily="18" charset="0"/>
              </a:rPr>
              <a:t> здобувати, відтворювати і використовувати знання, розуміти конкретні й абстрактні ідеї, осягати відношення між ідеями й об’єктами.</a:t>
            </a:r>
          </a:p>
          <a:p>
            <a:pPr marL="0" indent="457200" algn="just">
              <a:lnSpc>
                <a:spcPct val="120000"/>
              </a:lnSpc>
              <a:spcBef>
                <a:spcPts val="0"/>
              </a:spcBef>
              <a:buNone/>
            </a:pPr>
            <a:r>
              <a:rPr lang="uk-UA" b="1" dirty="0">
                <a:latin typeface="Times New Roman" panose="02020603050405020304" pitchFamily="18" charset="0"/>
                <a:cs typeface="Times New Roman" panose="02020603050405020304" pitchFamily="18" charset="0"/>
              </a:rPr>
              <a:t>Штучний інтелект </a:t>
            </a:r>
            <a:r>
              <a:rPr lang="uk-UA" dirty="0">
                <a:latin typeface="Times New Roman" panose="02020603050405020304" pitchFamily="18" charset="0"/>
                <a:cs typeface="Times New Roman" panose="02020603050405020304" pitchFamily="18" charset="0"/>
              </a:rPr>
              <a:t>(</a:t>
            </a:r>
            <a:r>
              <a:rPr lang="de-DE" dirty="0" err="1">
                <a:latin typeface="Times New Roman" panose="02020603050405020304" pitchFamily="18" charset="0"/>
                <a:cs typeface="Times New Roman" panose="02020603050405020304" pitchFamily="18" charset="0"/>
              </a:rPr>
              <a:t>artificial</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intelligence</a:t>
            </a:r>
            <a:r>
              <a:rPr lang="de-DE" dirty="0">
                <a:latin typeface="Times New Roman" panose="02020603050405020304" pitchFamily="18" charset="0"/>
                <a:cs typeface="Times New Roman" panose="02020603050405020304" pitchFamily="18" charset="0"/>
              </a:rPr>
              <a:t>)</a:t>
            </a:r>
            <a:r>
              <a:rPr lang="de-DE" b="1" dirty="0">
                <a:latin typeface="Times New Roman" panose="02020603050405020304" pitchFamily="18" charset="0"/>
                <a:cs typeface="Times New Roman" panose="02020603050405020304" pitchFamily="18" charset="0"/>
              </a:rPr>
              <a:t> – </a:t>
            </a:r>
            <a:r>
              <a:rPr lang="uk-UA" dirty="0" smtClean="0">
                <a:latin typeface="Times New Roman" panose="02020603050405020304" pitchFamily="18" charset="0"/>
                <a:cs typeface="Times New Roman" panose="02020603050405020304" pitchFamily="18" charset="0"/>
              </a:rPr>
              <a:t>будь який  </a:t>
            </a:r>
            <a:r>
              <a:rPr lang="uk-UA" dirty="0">
                <a:latin typeface="Times New Roman" panose="02020603050405020304" pitchFamily="18" charset="0"/>
                <a:cs typeface="Times New Roman" panose="02020603050405020304" pitchFamily="18" charset="0"/>
              </a:rPr>
              <a:t>результат роботи комп’ютера, який рахували б розумним, якби він був зроблений людиною</a:t>
            </a:r>
            <a:r>
              <a:rPr lang="uk-UA" dirty="0" smtClean="0">
                <a:latin typeface="Times New Roman" panose="02020603050405020304" pitchFamily="18" charset="0"/>
                <a:cs typeface="Times New Roman" panose="02020603050405020304" pitchFamily="18" charset="0"/>
              </a:rPr>
              <a:t>.</a:t>
            </a:r>
          </a:p>
          <a:p>
            <a:pPr marL="0" indent="457200" algn="just">
              <a:lnSpc>
                <a:spcPct val="120000"/>
              </a:lnSpc>
              <a:spcBef>
                <a:spcPts val="0"/>
              </a:spcBef>
              <a:buNone/>
            </a:pPr>
            <a:r>
              <a:rPr lang="ru-RU" b="1" i="1" dirty="0" err="1" smtClean="0">
                <a:latin typeface="Times New Roman" panose="02020603050405020304" pitchFamily="18" charset="0"/>
                <a:cs typeface="Times New Roman" panose="02020603050405020304" pitchFamily="18" charset="0"/>
              </a:rPr>
              <a:t>Штучний</a:t>
            </a:r>
            <a:r>
              <a:rPr lang="ru-RU" b="1" i="1" dirty="0" smtClean="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інтелект</a:t>
            </a:r>
            <a:r>
              <a:rPr lang="ru-RU" b="1" i="1" dirty="0">
                <a:latin typeface="Times New Roman" panose="02020603050405020304" pitchFamily="18" charset="0"/>
                <a:cs typeface="Times New Roman" panose="02020603050405020304" pitchFamily="18" charset="0"/>
              </a:rPr>
              <a:t> — </a:t>
            </a:r>
            <a:r>
              <a:rPr lang="ru-RU" b="1" i="1" dirty="0" err="1">
                <a:latin typeface="Times New Roman" panose="02020603050405020304" pitchFamily="18" charset="0"/>
                <a:cs typeface="Times New Roman" panose="02020603050405020304" pitchFamily="18" charset="0"/>
              </a:rPr>
              <a:t>це</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імітація</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людського</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інтелекту</a:t>
            </a:r>
            <a:r>
              <a:rPr lang="ru-RU" b="1" i="1" dirty="0">
                <a:latin typeface="Times New Roman" panose="02020603050405020304" pitchFamily="18" charset="0"/>
                <a:cs typeface="Times New Roman" panose="02020603050405020304" pitchFamily="18" charset="0"/>
              </a:rPr>
              <a:t> за </a:t>
            </a:r>
            <a:r>
              <a:rPr lang="ru-RU" b="1" i="1" dirty="0" err="1">
                <a:latin typeface="Times New Roman" panose="02020603050405020304" pitchFamily="18" charset="0"/>
                <a:cs typeface="Times New Roman" panose="02020603050405020304" pitchFamily="18" charset="0"/>
              </a:rPr>
              <a:t>допомогою</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технічних</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інформаційних</a:t>
            </a:r>
            <a:r>
              <a:rPr lang="ru-RU" b="1" i="1" dirty="0">
                <a:latin typeface="Times New Roman" panose="02020603050405020304" pitchFamily="18" charset="0"/>
                <a:cs typeface="Times New Roman" panose="02020603050405020304" pitchFamily="18" charset="0"/>
              </a:rPr>
              <a:t> систем. </a:t>
            </a:r>
            <a:endParaRPr lang="uk-UA" i="1" dirty="0">
              <a:latin typeface="Times New Roman" panose="02020603050405020304" pitchFamily="18" charset="0"/>
              <a:cs typeface="Times New Roman" panose="02020603050405020304" pitchFamily="18" charset="0"/>
            </a:endParaRPr>
          </a:p>
          <a:p>
            <a:pPr marL="0" indent="457200">
              <a:lnSpc>
                <a:spcPct val="120000"/>
              </a:lnSpc>
              <a:buNone/>
            </a:pPr>
            <a:r>
              <a:rPr lang="uk-UA" sz="2600" dirty="0" smtClean="0">
                <a:latin typeface="Times New Roman" panose="02020603050405020304" pitchFamily="18" charset="0"/>
                <a:cs typeface="Times New Roman" panose="02020603050405020304" pitchFamily="18" charset="0"/>
              </a:rPr>
              <a:t>Термін</a:t>
            </a:r>
            <a:r>
              <a:rPr lang="uk-UA" sz="2600" dirty="0">
                <a:latin typeface="Times New Roman" panose="02020603050405020304" pitchFamily="18" charset="0"/>
                <a:cs typeface="Times New Roman" panose="02020603050405020304" pitchFamily="18" charset="0"/>
              </a:rPr>
              <a:t> </a:t>
            </a:r>
            <a:r>
              <a:rPr lang="uk-UA" sz="2600" b="1" dirty="0">
                <a:latin typeface="Times New Roman" panose="02020603050405020304" pitchFamily="18" charset="0"/>
                <a:cs typeface="Times New Roman" panose="02020603050405020304" pitchFamily="18" charset="0"/>
              </a:rPr>
              <a:t>інтелект (</a:t>
            </a:r>
            <a:r>
              <a:rPr lang="de-DE" sz="2600" b="1" dirty="0" err="1">
                <a:latin typeface="Times New Roman" panose="02020603050405020304" pitchFamily="18" charset="0"/>
                <a:cs typeface="Times New Roman" panose="02020603050405020304" pitchFamily="18" charset="0"/>
              </a:rPr>
              <a:t>intelligence</a:t>
            </a:r>
            <a:r>
              <a:rPr lang="de-DE" sz="2600" b="1" dirty="0">
                <a:latin typeface="Times New Roman" panose="02020603050405020304" pitchFamily="18" charset="0"/>
                <a:cs typeface="Times New Roman" panose="02020603050405020304" pitchFamily="18" charset="0"/>
              </a:rPr>
              <a:t>)</a:t>
            </a:r>
            <a:r>
              <a:rPr lang="de-DE" sz="2600" dirty="0">
                <a:latin typeface="Times New Roman" panose="02020603050405020304" pitchFamily="18" charset="0"/>
                <a:cs typeface="Times New Roman" panose="02020603050405020304" pitchFamily="18" charset="0"/>
              </a:rPr>
              <a:t> </a:t>
            </a:r>
            <a:r>
              <a:rPr lang="uk-UA" sz="2600" dirty="0">
                <a:latin typeface="Times New Roman" panose="02020603050405020304" pitchFamily="18" charset="0"/>
                <a:cs typeface="Times New Roman" panose="02020603050405020304" pitchFamily="18" charset="0"/>
              </a:rPr>
              <a:t>походить від латинського </a:t>
            </a:r>
            <a:r>
              <a:rPr lang="de-DE" sz="2600" dirty="0" err="1">
                <a:latin typeface="Times New Roman" panose="02020603050405020304" pitchFamily="18" charset="0"/>
                <a:cs typeface="Times New Roman" panose="02020603050405020304" pitchFamily="18" charset="0"/>
              </a:rPr>
              <a:t>intellectus</a:t>
            </a:r>
            <a:r>
              <a:rPr lang="de-DE" sz="2600" dirty="0">
                <a:latin typeface="Times New Roman" panose="02020603050405020304" pitchFamily="18" charset="0"/>
                <a:cs typeface="Times New Roman" panose="02020603050405020304" pitchFamily="18" charset="0"/>
              </a:rPr>
              <a:t> – </a:t>
            </a:r>
            <a:r>
              <a:rPr lang="uk-UA" sz="2600" dirty="0">
                <a:latin typeface="Times New Roman" panose="02020603050405020304" pitchFamily="18" charset="0"/>
                <a:cs typeface="Times New Roman" panose="02020603050405020304" pitchFamily="18" charset="0"/>
              </a:rPr>
              <a:t>що означає розум, розумові здібності людини. </a:t>
            </a:r>
            <a:endParaRPr lang="uk-UA" sz="2600" dirty="0" smtClean="0">
              <a:latin typeface="Times New Roman" panose="02020603050405020304" pitchFamily="18" charset="0"/>
              <a:cs typeface="Times New Roman" panose="02020603050405020304" pitchFamily="18" charset="0"/>
            </a:endParaRPr>
          </a:p>
          <a:p>
            <a:pPr marL="0" indent="457200" algn="just">
              <a:lnSpc>
                <a:spcPct val="120000"/>
              </a:lnSpc>
              <a:buNone/>
            </a:pPr>
            <a:r>
              <a:rPr lang="uk-UA" sz="3100" dirty="0">
                <a:latin typeface="Times New Roman" panose="02020603050405020304" pitchFamily="18" charset="0"/>
                <a:cs typeface="Times New Roman" panose="02020603050405020304" pitchFamily="18" charset="0"/>
              </a:rPr>
              <a:t>Відповідно </a:t>
            </a:r>
            <a:r>
              <a:rPr lang="uk-UA" sz="3100" b="1" dirty="0">
                <a:latin typeface="Times New Roman" panose="02020603050405020304" pitchFamily="18" charset="0"/>
                <a:cs typeface="Times New Roman" panose="02020603050405020304" pitchFamily="18" charset="0"/>
              </a:rPr>
              <a:t>штучний інтелект (</a:t>
            </a:r>
            <a:r>
              <a:rPr lang="de-DE" sz="3100" b="1" dirty="0" err="1">
                <a:latin typeface="Times New Roman" panose="02020603050405020304" pitchFamily="18" charset="0"/>
                <a:cs typeface="Times New Roman" panose="02020603050405020304" pitchFamily="18" charset="0"/>
              </a:rPr>
              <a:t>artificial</a:t>
            </a:r>
            <a:r>
              <a:rPr lang="de-DE" sz="3100" b="1" dirty="0">
                <a:latin typeface="Times New Roman" panose="02020603050405020304" pitchFamily="18" charset="0"/>
                <a:cs typeface="Times New Roman" panose="02020603050405020304" pitchFamily="18" charset="0"/>
              </a:rPr>
              <a:t> </a:t>
            </a:r>
            <a:r>
              <a:rPr lang="de-DE" sz="3100" b="1" dirty="0" err="1">
                <a:latin typeface="Times New Roman" panose="02020603050405020304" pitchFamily="18" charset="0"/>
                <a:cs typeface="Times New Roman" panose="02020603050405020304" pitchFamily="18" charset="0"/>
              </a:rPr>
              <a:t>intelligence</a:t>
            </a:r>
            <a:r>
              <a:rPr lang="de-DE" sz="3100" b="1" dirty="0">
                <a:latin typeface="Times New Roman" panose="02020603050405020304" pitchFamily="18" charset="0"/>
                <a:cs typeface="Times New Roman" panose="02020603050405020304" pitchFamily="18" charset="0"/>
              </a:rPr>
              <a:t>) – </a:t>
            </a:r>
            <a:r>
              <a:rPr lang="uk-UA" sz="3100" b="1" dirty="0">
                <a:latin typeface="Times New Roman" panose="02020603050405020304" pitchFamily="18" charset="0"/>
                <a:cs typeface="Times New Roman" panose="02020603050405020304" pitchFamily="18" charset="0"/>
              </a:rPr>
              <a:t>ШІ (</a:t>
            </a:r>
            <a:r>
              <a:rPr lang="de-DE" sz="3100" b="1" dirty="0">
                <a:latin typeface="Times New Roman" panose="02020603050405020304" pitchFamily="18" charset="0"/>
                <a:cs typeface="Times New Roman" panose="02020603050405020304" pitchFamily="18" charset="0"/>
              </a:rPr>
              <a:t>AI)</a:t>
            </a:r>
            <a:r>
              <a:rPr lang="de-DE" sz="3100" dirty="0">
                <a:latin typeface="Times New Roman" panose="02020603050405020304" pitchFamily="18" charset="0"/>
                <a:cs typeface="Times New Roman" panose="02020603050405020304" pitchFamily="18" charset="0"/>
              </a:rPr>
              <a:t> </a:t>
            </a:r>
            <a:r>
              <a:rPr lang="uk-UA" sz="3100" dirty="0">
                <a:latin typeface="Times New Roman" panose="02020603050405020304" pitchFamily="18" charset="0"/>
                <a:cs typeface="Times New Roman" panose="02020603050405020304" pitchFamily="18" charset="0"/>
              </a:rPr>
              <a:t>зазвичай тлумачиться як властивість автоматичних систем брати на себе окремі функції інтелекту людини, наприклад, вибирати і приймати </a:t>
            </a:r>
            <a:r>
              <a:rPr lang="uk-UA" sz="3100" b="1" i="1" dirty="0">
                <a:latin typeface="Times New Roman" panose="02020603050405020304" pitchFamily="18" charset="0"/>
                <a:cs typeface="Times New Roman" panose="02020603050405020304" pitchFamily="18" charset="0"/>
              </a:rPr>
              <a:t>оптимальні </a:t>
            </a:r>
            <a:r>
              <a:rPr lang="uk-UA" sz="3100" dirty="0">
                <a:latin typeface="Times New Roman" panose="02020603050405020304" pitchFamily="18" charset="0"/>
                <a:cs typeface="Times New Roman" panose="02020603050405020304" pitchFamily="18" charset="0"/>
              </a:rPr>
              <a:t>рішення на основі раніше   отриманого </a:t>
            </a:r>
            <a:r>
              <a:rPr lang="uk-UA" sz="3100" b="1" i="1" dirty="0">
                <a:latin typeface="Times New Roman" panose="02020603050405020304" pitchFamily="18" charset="0"/>
                <a:cs typeface="Times New Roman" panose="02020603050405020304" pitchFamily="18" charset="0"/>
              </a:rPr>
              <a:t>досвіду</a:t>
            </a:r>
            <a:r>
              <a:rPr lang="uk-UA" sz="3100" i="1" dirty="0">
                <a:latin typeface="Times New Roman" panose="02020603050405020304" pitchFamily="18" charset="0"/>
                <a:cs typeface="Times New Roman" panose="02020603050405020304" pitchFamily="18" charset="0"/>
              </a:rPr>
              <a:t> і </a:t>
            </a:r>
            <a:r>
              <a:rPr lang="uk-UA" sz="3100" b="1" i="1" dirty="0">
                <a:latin typeface="Times New Roman" panose="02020603050405020304" pitchFamily="18" charset="0"/>
                <a:cs typeface="Times New Roman" panose="02020603050405020304" pitchFamily="18" charset="0"/>
              </a:rPr>
              <a:t>раціонального аналізу</a:t>
            </a:r>
            <a:r>
              <a:rPr lang="uk-UA" sz="3100" dirty="0">
                <a:latin typeface="Times New Roman" panose="02020603050405020304" pitchFamily="18" charset="0"/>
                <a:cs typeface="Times New Roman" panose="02020603050405020304" pitchFamily="18" charset="0"/>
              </a:rPr>
              <a:t> зовнішніх впливів.</a:t>
            </a:r>
          </a:p>
        </p:txBody>
      </p:sp>
    </p:spTree>
    <p:extLst>
      <p:ext uri="{BB962C8B-B14F-4D97-AF65-F5344CB8AC3E}">
        <p14:creationId xmlns:p14="http://schemas.microsoft.com/office/powerpoint/2010/main" val="1793709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3883" y="319596"/>
            <a:ext cx="11212497" cy="6276513"/>
          </a:xfrm>
        </p:spPr>
        <p:txBody>
          <a:bodyPr>
            <a:normAutofit fontScale="55000" lnSpcReduction="20000"/>
          </a:bodyPr>
          <a:lstStyle/>
          <a:p>
            <a:pPr marL="0" indent="0">
              <a:buNone/>
            </a:pPr>
            <a:endParaRPr lang="uk-UA" i="1" dirty="0" smtClean="0"/>
          </a:p>
          <a:p>
            <a:pPr marL="0" indent="457200">
              <a:lnSpc>
                <a:spcPct val="120000"/>
              </a:lnSpc>
              <a:buNone/>
            </a:pPr>
            <a:r>
              <a:rPr lang="uk-UA" sz="3600" b="1" dirty="0">
                <a:latin typeface="Times New Roman" panose="02020603050405020304" pitchFamily="18" charset="0"/>
                <a:cs typeface="Times New Roman" panose="02020603050405020304" pitchFamily="18" charset="0"/>
              </a:rPr>
              <a:t>Штучний інтелект</a:t>
            </a:r>
            <a:r>
              <a:rPr lang="uk-UA" sz="3600" dirty="0">
                <a:latin typeface="Times New Roman" panose="02020603050405020304" pitchFamily="18" charset="0"/>
                <a:cs typeface="Times New Roman" panose="02020603050405020304" pitchFamily="18" charset="0"/>
              </a:rPr>
              <a:t> - </a:t>
            </a:r>
            <a:r>
              <a:rPr lang="uk-UA" sz="3600" dirty="0" smtClean="0">
                <a:latin typeface="Times New Roman" panose="02020603050405020304" pitchFamily="18" charset="0"/>
                <a:cs typeface="Times New Roman" panose="02020603050405020304" pitchFamily="18" charset="0"/>
              </a:rPr>
              <a:t>область </a:t>
            </a:r>
            <a:r>
              <a:rPr lang="uk-UA" sz="3600" dirty="0">
                <a:latin typeface="Times New Roman" panose="02020603050405020304" pitchFamily="18" charset="0"/>
                <a:cs typeface="Times New Roman" panose="02020603050405020304" pitchFamily="18" charset="0"/>
              </a:rPr>
              <a:t>досліджень, орієнтованих на розробку комп'ютерних програм, здатних виконувати функції, зазвичай асоціюються з інтелектуальними діями людини: аналіз, навчання, планування, рішення, творчість. </a:t>
            </a:r>
            <a:endParaRPr lang="uk-UA" sz="3600" dirty="0" smtClean="0">
              <a:latin typeface="Times New Roman" panose="02020603050405020304" pitchFamily="18" charset="0"/>
              <a:cs typeface="Times New Roman" panose="02020603050405020304" pitchFamily="18" charset="0"/>
            </a:endParaRPr>
          </a:p>
          <a:p>
            <a:pPr marL="0" indent="457200">
              <a:lnSpc>
                <a:spcPct val="120000"/>
              </a:lnSpc>
              <a:buNone/>
            </a:pPr>
            <a:r>
              <a:rPr lang="uk-UA" sz="3600" dirty="0" smtClean="0">
                <a:latin typeface="Times New Roman" panose="02020603050405020304" pitchFamily="18" charset="0"/>
                <a:cs typeface="Times New Roman" panose="02020603050405020304" pitchFamily="18" charset="0"/>
              </a:rPr>
              <a:t>Найбільш </a:t>
            </a:r>
            <a:r>
              <a:rPr lang="uk-UA" sz="3600" dirty="0">
                <a:latin typeface="Times New Roman" panose="02020603050405020304" pitchFamily="18" charset="0"/>
                <a:cs typeface="Times New Roman" panose="02020603050405020304" pitchFamily="18" charset="0"/>
              </a:rPr>
              <a:t>продуктивні напрямки робіт зі штучного інтелекту пов'язані з </a:t>
            </a:r>
            <a:r>
              <a:rPr lang="uk-UA" sz="3600" dirty="0" smtClean="0">
                <a:latin typeface="Times New Roman" panose="02020603050405020304" pitchFamily="18" charset="0"/>
                <a:cs typeface="Times New Roman" panose="02020603050405020304" pitchFamily="18" charset="0"/>
              </a:rPr>
              <a:t>розробками: </a:t>
            </a:r>
          </a:p>
          <a:p>
            <a:pPr>
              <a:lnSpc>
                <a:spcPct val="120000"/>
              </a:lnSpc>
              <a:buFont typeface="Wingdings" panose="05000000000000000000" pitchFamily="2" charset="2"/>
              <a:buChar char="§"/>
            </a:pPr>
            <a:r>
              <a:rPr lang="uk-UA" sz="3600" b="1" dirty="0" smtClean="0">
                <a:latin typeface="Times New Roman" panose="02020603050405020304" pitchFamily="18" charset="0"/>
                <a:cs typeface="Times New Roman" panose="02020603050405020304" pitchFamily="18" charset="0"/>
              </a:rPr>
              <a:t>експертних </a:t>
            </a:r>
            <a:r>
              <a:rPr lang="uk-UA" sz="3600" b="1" dirty="0">
                <a:latin typeface="Times New Roman" panose="02020603050405020304" pitchFamily="18" charset="0"/>
                <a:cs typeface="Times New Roman" panose="02020603050405020304" pitchFamily="18" charset="0"/>
              </a:rPr>
              <a:t>систем </a:t>
            </a:r>
            <a:r>
              <a:rPr lang="uk-UA" sz="3600" dirty="0">
                <a:latin typeface="Times New Roman" panose="02020603050405020304" pitchFamily="18" charset="0"/>
                <a:cs typeface="Times New Roman" panose="02020603050405020304" pitchFamily="18" charset="0"/>
              </a:rPr>
              <a:t>(що дозволяють працівникам середньої кваліфікації приймати рішення, доступні </a:t>
            </a:r>
            <a:r>
              <a:rPr lang="uk-UA" sz="3600" dirty="0" smtClean="0">
                <a:latin typeface="Times New Roman" panose="02020603050405020304" pitchFamily="18" charset="0"/>
                <a:cs typeface="Times New Roman" panose="02020603050405020304" pitchFamily="18" charset="0"/>
              </a:rPr>
              <a:t>вузьким спеціалістам), </a:t>
            </a:r>
          </a:p>
          <a:p>
            <a:pPr>
              <a:lnSpc>
                <a:spcPct val="120000"/>
              </a:lnSpc>
              <a:buFont typeface="Wingdings" panose="05000000000000000000" pitchFamily="2" charset="2"/>
              <a:buChar char="§"/>
            </a:pPr>
            <a:r>
              <a:rPr lang="uk-UA" sz="3600" b="1" dirty="0" smtClean="0">
                <a:latin typeface="Times New Roman" panose="02020603050405020304" pitchFamily="18" charset="0"/>
                <a:cs typeface="Times New Roman" panose="02020603050405020304" pitchFamily="18" charset="0"/>
              </a:rPr>
              <a:t>баз </a:t>
            </a:r>
            <a:r>
              <a:rPr lang="uk-UA" sz="3600" b="1" dirty="0">
                <a:latin typeface="Times New Roman" panose="02020603050405020304" pitchFamily="18" charset="0"/>
                <a:cs typeface="Times New Roman" panose="02020603050405020304" pitchFamily="18" charset="0"/>
              </a:rPr>
              <a:t>даних </a:t>
            </a:r>
            <a:r>
              <a:rPr lang="uk-UA" sz="3600" dirty="0">
                <a:latin typeface="Times New Roman" panose="02020603050405020304" pitchFamily="18" charset="0"/>
                <a:cs typeface="Times New Roman" panose="02020603050405020304" pitchFamily="18" charset="0"/>
              </a:rPr>
              <a:t>(що дозволяють різними способами аналізувати інформацію і вибирати варіанти, оцінюючи наслідки прийнятих рішень), </a:t>
            </a:r>
            <a:endParaRPr lang="uk-UA" sz="3600" dirty="0" smtClean="0">
              <a:latin typeface="Times New Roman" panose="02020603050405020304" pitchFamily="18" charset="0"/>
              <a:cs typeface="Times New Roman" panose="02020603050405020304" pitchFamily="18" charset="0"/>
            </a:endParaRPr>
          </a:p>
          <a:p>
            <a:pPr>
              <a:lnSpc>
                <a:spcPct val="120000"/>
              </a:lnSpc>
              <a:buFont typeface="Wingdings" panose="05000000000000000000" pitchFamily="2" charset="2"/>
              <a:buChar char="§"/>
            </a:pPr>
            <a:r>
              <a:rPr lang="uk-UA" sz="3600" b="1" dirty="0" smtClean="0">
                <a:latin typeface="Times New Roman" panose="02020603050405020304" pitchFamily="18" charset="0"/>
                <a:cs typeface="Times New Roman" panose="02020603050405020304" pitchFamily="18" charset="0"/>
              </a:rPr>
              <a:t>дослідних </a:t>
            </a:r>
            <a:r>
              <a:rPr lang="uk-UA" sz="3600" b="1" dirty="0">
                <a:latin typeface="Times New Roman" panose="02020603050405020304" pitchFamily="18" charset="0"/>
                <a:cs typeface="Times New Roman" panose="02020603050405020304" pitchFamily="18" charset="0"/>
              </a:rPr>
              <a:t>моделей </a:t>
            </a:r>
            <a:r>
              <a:rPr lang="uk-UA" sz="3600" dirty="0">
                <a:latin typeface="Times New Roman" panose="02020603050405020304" pitchFamily="18" charset="0"/>
                <a:cs typeface="Times New Roman" panose="02020603050405020304" pitchFamily="18" charset="0"/>
              </a:rPr>
              <a:t>(що дозволяють </a:t>
            </a:r>
            <a:r>
              <a:rPr lang="uk-UA" sz="3600" dirty="0" err="1">
                <a:latin typeface="Times New Roman" panose="02020603050405020304" pitchFamily="18" charset="0"/>
                <a:cs typeface="Times New Roman" panose="02020603050405020304" pitchFamily="18" charset="0"/>
              </a:rPr>
              <a:t>візуалізувати</a:t>
            </a:r>
            <a:r>
              <a:rPr lang="uk-UA" sz="3600" dirty="0">
                <a:latin typeface="Times New Roman" panose="02020603050405020304" pitchFamily="18" charset="0"/>
                <a:cs typeface="Times New Roman" panose="02020603050405020304" pitchFamily="18" charset="0"/>
              </a:rPr>
              <a:t> реальність, недоступну безпосередньому спостереженню)</a:t>
            </a:r>
            <a:endParaRPr lang="uk-UA" sz="3600" i="1" dirty="0">
              <a:latin typeface="Times New Roman" panose="02020603050405020304" pitchFamily="18" charset="0"/>
              <a:cs typeface="Times New Roman" panose="02020603050405020304" pitchFamily="18" charset="0"/>
            </a:endParaRPr>
          </a:p>
          <a:p>
            <a:pPr marL="0" indent="457200">
              <a:lnSpc>
                <a:spcPct val="120000"/>
              </a:lnSpc>
              <a:buNone/>
            </a:pPr>
            <a:r>
              <a:rPr lang="uk-UA" i="1" dirty="0" smtClean="0">
                <a:latin typeface="Times New Roman" panose="02020603050405020304" pitchFamily="18" charset="0"/>
                <a:cs typeface="Times New Roman" panose="02020603050405020304" pitchFamily="18" charset="0"/>
              </a:rPr>
              <a:t>Однак </a:t>
            </a:r>
            <a:r>
              <a:rPr lang="uk-UA" i="1" dirty="0">
                <a:latin typeface="Times New Roman" panose="02020603050405020304" pitchFamily="18" charset="0"/>
                <a:cs typeface="Times New Roman" panose="02020603050405020304" pitchFamily="18" charset="0"/>
              </a:rPr>
              <a:t>точного визначення цієї науки не існує, так як в філософії не вирішене питання про природу і статус людського інтелекту. Немає і точного критерію досягнення комп'ютерами «розумності», хоча на зорі штучного інтелекту був </a:t>
            </a:r>
            <a:r>
              <a:rPr lang="uk-UA" i="1" dirty="0" smtClean="0">
                <a:latin typeface="Times New Roman" panose="02020603050405020304" pitchFamily="18" charset="0"/>
                <a:cs typeface="Times New Roman" panose="02020603050405020304" pitchFamily="18" charset="0"/>
              </a:rPr>
              <a:t>запропонований </a:t>
            </a:r>
            <a:r>
              <a:rPr lang="uk-UA" i="1" dirty="0">
                <a:latin typeface="Times New Roman" panose="02020603050405020304" pitchFamily="18" charset="0"/>
                <a:cs typeface="Times New Roman" panose="02020603050405020304" pitchFamily="18" charset="0"/>
              </a:rPr>
              <a:t>ряд гіпотез. (Див.: </a:t>
            </a:r>
            <a:r>
              <a:rPr lang="de-DE" i="1" dirty="0">
                <a:latin typeface="Times New Roman" panose="02020603050405020304" pitchFamily="18" charset="0"/>
                <a:cs typeface="Times New Roman" panose="02020603050405020304" pitchFamily="18" charset="0"/>
              </a:rPr>
              <a:t>Http: //ru.wikipedia.org/</a:t>
            </a:r>
            <a:r>
              <a:rPr lang="de-DE" i="1" dirty="0" err="1">
                <a:latin typeface="Times New Roman" panose="02020603050405020304" pitchFamily="18" charset="0"/>
                <a:cs typeface="Times New Roman" panose="02020603050405020304" pitchFamily="18" charset="0"/>
              </a:rPr>
              <a:t>wiki</a:t>
            </a:r>
            <a:r>
              <a:rPr lang="de-DE" i="1" dirty="0">
                <a:latin typeface="Times New Roman" panose="02020603050405020304" pitchFamily="18" charset="0"/>
                <a:cs typeface="Times New Roman" panose="02020603050405020304" pitchFamily="18" charset="0"/>
              </a:rPr>
              <a:t>/A.I</a:t>
            </a:r>
            <a:r>
              <a:rPr lang="de-DE" i="1" dirty="0" smtClean="0">
                <a:latin typeface="Times New Roman" panose="02020603050405020304" pitchFamily="18" charset="0"/>
                <a:cs typeface="Times New Roman" panose="02020603050405020304" pitchFamily="18" charset="0"/>
              </a:rPr>
              <a:t>.)</a:t>
            </a:r>
            <a:endParaRPr lang="uk-UA" i="1" dirty="0" smtClean="0">
              <a:latin typeface="Times New Roman" panose="02020603050405020304" pitchFamily="18" charset="0"/>
              <a:cs typeface="Times New Roman" panose="02020603050405020304" pitchFamily="18" charset="0"/>
            </a:endParaRPr>
          </a:p>
          <a:p>
            <a:pPr marL="0" indent="457200">
              <a:lnSpc>
                <a:spcPct val="120000"/>
              </a:lnSpc>
              <a:buNone/>
            </a:pPr>
            <a:r>
              <a:rPr lang="uk-UA" dirty="0">
                <a:latin typeface="Times New Roman" panose="02020603050405020304" pitchFamily="18" charset="0"/>
                <a:cs typeface="Times New Roman" panose="02020603050405020304" pitchFamily="18" charset="0"/>
              </a:rPr>
              <a:t>Штучний інтелект </a:t>
            </a:r>
            <a:r>
              <a:rPr lang="uk-UA" dirty="0" err="1">
                <a:latin typeface="Times New Roman" panose="02020603050405020304" pitchFamily="18" charset="0"/>
                <a:cs typeface="Times New Roman" panose="02020603050405020304" pitchFamily="18" charset="0"/>
              </a:rPr>
              <a:t>найбезпосереднішим</a:t>
            </a:r>
            <a:r>
              <a:rPr lang="uk-UA" dirty="0">
                <a:latin typeface="Times New Roman" panose="02020603050405020304" pitchFamily="18" charset="0"/>
                <a:cs typeface="Times New Roman" panose="02020603050405020304" pitchFamily="18" charset="0"/>
              </a:rPr>
              <a:t> чином пов'язаний з розвитком комп'ютерної техніки, що досягла вражаючих успіхів, і, по суті справи, породжений нею.</a:t>
            </a:r>
          </a:p>
          <a:p>
            <a:pPr marL="0" indent="457200">
              <a:lnSpc>
                <a:spcPct val="120000"/>
              </a:lnSpc>
              <a:buNone/>
            </a:pPr>
            <a:r>
              <a:rPr lang="uk-UA" i="1" dirty="0">
                <a:latin typeface="Times New Roman" panose="02020603050405020304" pitchFamily="18" charset="0"/>
                <a:cs typeface="Times New Roman" panose="02020603050405020304" pitchFamily="18" charset="0"/>
              </a:rPr>
              <a:t>Але всю суть штучного інтелекту не можна зводити лише до машин. Це комплексна наука, чималу роль в якій грають інші науки, так чи інакше пов'язані з самим поняттям інтелекту. Зокрема, чимала роль належить </a:t>
            </a:r>
            <a:r>
              <a:rPr lang="uk-UA" b="1" i="1" dirty="0">
                <a:latin typeface="Times New Roman" panose="02020603050405020304" pitchFamily="18" charset="0"/>
                <a:cs typeface="Times New Roman" panose="02020603050405020304" pitchFamily="18" charset="0"/>
              </a:rPr>
              <a:t>лінгвістиці</a:t>
            </a:r>
            <a:r>
              <a:rPr lang="uk-UA" i="1" dirty="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a:p>
            <a:pPr marL="0" indent="457200">
              <a:lnSpc>
                <a:spcPct val="120000"/>
              </a:lnSpc>
              <a:buNone/>
            </a:pPr>
            <a:endParaRPr lang="uk-UA" dirty="0"/>
          </a:p>
        </p:txBody>
      </p:sp>
    </p:spTree>
    <p:extLst>
      <p:ext uri="{BB962C8B-B14F-4D97-AF65-F5344CB8AC3E}">
        <p14:creationId xmlns:p14="http://schemas.microsoft.com/office/powerpoint/2010/main" val="1045473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latin typeface="Times New Roman" panose="02020603050405020304" pitchFamily="18" charset="0"/>
                <a:cs typeface="Times New Roman" panose="02020603050405020304" pitchFamily="18" charset="0"/>
              </a:rPr>
              <a:t>ШІ і алгоритм</a:t>
            </a:r>
            <a:endParaRPr lang="uk-UA"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900344" y="1399496"/>
            <a:ext cx="10515600" cy="4566297"/>
          </a:xfrm>
        </p:spPr>
        <p:txBody>
          <a:bodyPr>
            <a:normAutofit fontScale="62500" lnSpcReduction="20000"/>
          </a:bodyPr>
          <a:lstStyle/>
          <a:p>
            <a:pPr marL="0" indent="457200" algn="just">
              <a:lnSpc>
                <a:spcPct val="120000"/>
              </a:lnSpc>
              <a:spcBef>
                <a:spcPts val="0"/>
              </a:spcBef>
              <a:buNone/>
            </a:pPr>
            <a:r>
              <a:rPr lang="uk-UA" dirty="0"/>
              <a:t> </a:t>
            </a:r>
            <a:r>
              <a:rPr lang="uk-UA" b="1" dirty="0">
                <a:latin typeface="Times New Roman" panose="02020603050405020304" pitchFamily="18" charset="0"/>
                <a:cs typeface="Times New Roman" panose="02020603050405020304" pitchFamily="18" charset="0"/>
              </a:rPr>
              <a:t>А</a:t>
            </a:r>
            <a:r>
              <a:rPr lang="uk-UA" b="1" dirty="0" smtClean="0">
                <a:latin typeface="Times New Roman" panose="02020603050405020304" pitchFamily="18" charset="0"/>
                <a:cs typeface="Times New Roman" panose="02020603050405020304" pitchFamily="18" charset="0"/>
              </a:rPr>
              <a:t>лгоритм </a:t>
            </a:r>
            <a:r>
              <a:rPr lang="uk-UA" b="1" dirty="0">
                <a:latin typeface="Times New Roman" panose="02020603050405020304" pitchFamily="18" charset="0"/>
                <a:cs typeface="Times New Roman" panose="02020603050405020304" pitchFamily="18" charset="0"/>
              </a:rPr>
              <a:t>- це набір письмових інструкцій, яким машина повинна виконувати для виконання певних команд</a:t>
            </a:r>
            <a:r>
              <a:rPr lang="uk-UA" dirty="0">
                <a:latin typeface="Times New Roman" panose="02020603050405020304" pitchFamily="18" charset="0"/>
                <a:cs typeface="Times New Roman" panose="02020603050405020304" pitchFamily="18" charset="0"/>
              </a:rPr>
              <a:t>. </a:t>
            </a:r>
            <a:endParaRPr lang="uk-UA" dirty="0" smtClean="0">
              <a:latin typeface="Times New Roman" panose="02020603050405020304" pitchFamily="18" charset="0"/>
              <a:cs typeface="Times New Roman" panose="02020603050405020304" pitchFamily="18" charset="0"/>
            </a:endParaRPr>
          </a:p>
          <a:p>
            <a:pPr marL="0" indent="457200" algn="just">
              <a:lnSpc>
                <a:spcPct val="120000"/>
              </a:lnSpc>
              <a:spcBef>
                <a:spcPts val="0"/>
              </a:spcBef>
              <a:buNone/>
            </a:pPr>
            <a:r>
              <a:rPr lang="uk-UA" dirty="0" smtClean="0">
                <a:latin typeface="Times New Roman" panose="02020603050405020304" pitchFamily="18" charset="0"/>
                <a:cs typeface="Times New Roman" panose="02020603050405020304" pitchFamily="18" charset="0"/>
              </a:rPr>
              <a:t>Будь </a:t>
            </a:r>
            <a:r>
              <a:rPr lang="uk-UA" dirty="0">
                <a:latin typeface="Times New Roman" panose="02020603050405020304" pitchFamily="18" charset="0"/>
                <a:cs typeface="Times New Roman" panose="02020603050405020304" pitchFamily="18" charset="0"/>
              </a:rPr>
              <a:t>-яка комп’ютерна система базується на алгоритмах. Він реагує на певні команди, але лінійно. </a:t>
            </a:r>
            <a:endParaRPr lang="uk-UA" dirty="0" smtClean="0">
              <a:latin typeface="Times New Roman" panose="02020603050405020304" pitchFamily="18" charset="0"/>
              <a:cs typeface="Times New Roman" panose="02020603050405020304" pitchFamily="18" charset="0"/>
            </a:endParaRPr>
          </a:p>
          <a:p>
            <a:pPr marL="0" indent="457200" algn="just">
              <a:lnSpc>
                <a:spcPct val="120000"/>
              </a:lnSpc>
              <a:spcBef>
                <a:spcPts val="0"/>
              </a:spcBef>
              <a:buNone/>
            </a:pPr>
            <a:r>
              <a:rPr lang="uk-UA" dirty="0" smtClean="0">
                <a:latin typeface="Times New Roman" panose="02020603050405020304" pitchFamily="18" charset="0"/>
                <a:cs typeface="Times New Roman" panose="02020603050405020304" pitchFamily="18" charset="0"/>
              </a:rPr>
              <a:t>З </a:t>
            </a:r>
            <a:r>
              <a:rPr lang="uk-UA" dirty="0">
                <a:latin typeface="Times New Roman" panose="02020603050405020304" pitchFamily="18" charset="0"/>
                <a:cs typeface="Times New Roman" panose="02020603050405020304" pitchFamily="18" charset="0"/>
              </a:rPr>
              <a:t>цієї причини штучний інтелект можливий завдяки так званим інтелектуальним алгоритмам, які дозволяють машині реагувати на команди, але не лінійно. Тобто самі алгоритми дають системі можливість інтерпретувати ситуації та дані, реагуючи </a:t>
            </a:r>
            <a:r>
              <a:rPr lang="uk-UA" dirty="0" smtClean="0">
                <a:latin typeface="Times New Roman" panose="02020603050405020304" pitchFamily="18" charset="0"/>
                <a:cs typeface="Times New Roman" panose="02020603050405020304" pitchFamily="18" charset="0"/>
              </a:rPr>
              <a:t>по-різному </a:t>
            </a:r>
            <a:r>
              <a:rPr lang="uk-UA" dirty="0">
                <a:latin typeface="Times New Roman" panose="02020603050405020304" pitchFamily="18" charset="0"/>
                <a:cs typeface="Times New Roman" panose="02020603050405020304" pitchFamily="18" charset="0"/>
              </a:rPr>
              <a:t>в кожному конкретному випадку. Логіка та математика. На цьому ґрунтується </a:t>
            </a:r>
            <a:r>
              <a:rPr lang="uk-UA" dirty="0" smtClean="0">
                <a:latin typeface="Times New Roman" panose="02020603050405020304" pitchFamily="18" charset="0"/>
                <a:cs typeface="Times New Roman" panose="02020603050405020304" pitchFamily="18" charset="0"/>
              </a:rPr>
              <a:t>ефективний </a:t>
            </a:r>
            <a:r>
              <a:rPr lang="uk-UA" dirty="0">
                <a:latin typeface="Times New Roman" panose="02020603050405020304" pitchFamily="18" charset="0"/>
                <a:cs typeface="Times New Roman" panose="02020603050405020304" pitchFamily="18" charset="0"/>
              </a:rPr>
              <a:t>штучний інтелект.</a:t>
            </a:r>
          </a:p>
          <a:p>
            <a:pPr marL="0" indent="457200" algn="just">
              <a:lnSpc>
                <a:spcPct val="120000"/>
              </a:lnSpc>
              <a:spcBef>
                <a:spcPts val="0"/>
              </a:spcBef>
              <a:buNone/>
            </a:pPr>
            <a:r>
              <a:rPr lang="uk-UA" dirty="0">
                <a:latin typeface="Times New Roman" panose="02020603050405020304" pitchFamily="18" charset="0"/>
                <a:cs typeface="Times New Roman" panose="02020603050405020304" pitchFamily="18" charset="0"/>
              </a:rPr>
              <a:t>Машина має штучний інтелект тільки і виключно, коли запрограмовані в ній алгоритми дозволяють їй розробляти обчислення не тільки для реагування на команди, але й </a:t>
            </a:r>
            <a:r>
              <a:rPr lang="uk-UA" b="1" dirty="0">
                <a:latin typeface="Times New Roman" panose="02020603050405020304" pitchFamily="18" charset="0"/>
                <a:cs typeface="Times New Roman" panose="02020603050405020304" pitchFamily="18" charset="0"/>
              </a:rPr>
              <a:t>вчитися з ситуацій, яким ви піддаєтесь</a:t>
            </a:r>
            <a:r>
              <a:rPr lang="uk-UA" dirty="0">
                <a:latin typeface="Times New Roman" panose="02020603050405020304" pitchFamily="18" charset="0"/>
                <a:cs typeface="Times New Roman" panose="02020603050405020304" pitchFamily="18" charset="0"/>
              </a:rPr>
              <a:t>, оскільки кожен розрахунок, який він виконує, дає інформацію, яку він зберігає для майбутніх ситуацій</a:t>
            </a:r>
            <a:r>
              <a:rPr lang="uk-UA" dirty="0" smtClean="0">
                <a:latin typeface="Times New Roman" panose="02020603050405020304" pitchFamily="18" charset="0"/>
                <a:cs typeface="Times New Roman" panose="02020603050405020304" pitchFamily="18" charset="0"/>
              </a:rPr>
              <a:t>.</a:t>
            </a:r>
          </a:p>
          <a:p>
            <a:pPr marL="0" indent="457200" algn="just">
              <a:lnSpc>
                <a:spcPct val="120000"/>
              </a:lnSpc>
              <a:spcBef>
                <a:spcPts val="0"/>
              </a:spcBef>
              <a:buNone/>
            </a:pPr>
            <a:r>
              <a:rPr lang="uk-UA" b="1" dirty="0">
                <a:latin typeface="Times New Roman" panose="02020603050405020304" pitchFamily="18" charset="0"/>
                <a:cs typeface="Times New Roman" panose="02020603050405020304" pitchFamily="18" charset="0"/>
              </a:rPr>
              <a:t>Штучний інтелект - це будь -який обчислювальний пристрій, здатний сприймати своє оточення та реагувати на нього конкретними діями, щоб максимально збільшити ймовірність досягнення своїх цілей</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3207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80094"/>
          </a:xfrm>
        </p:spPr>
        <p:txBody>
          <a:bodyPr>
            <a:normAutofit/>
          </a:bodyPr>
          <a:lstStyle/>
          <a:p>
            <a:pPr algn="ctr"/>
            <a:r>
              <a:rPr lang="uk-UA" sz="2800" b="1" dirty="0" smtClean="0">
                <a:latin typeface="Times New Roman" panose="02020603050405020304" pitchFamily="18" charset="0"/>
                <a:cs typeface="Times New Roman" panose="02020603050405020304" pitchFamily="18" charset="0"/>
              </a:rPr>
              <a:t>Переваги ШІ:</a:t>
            </a:r>
            <a:endParaRPr lang="uk-UA"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145220"/>
            <a:ext cx="10515600" cy="4351338"/>
          </a:xfrm>
        </p:spPr>
        <p:txBody>
          <a:bodyPr/>
          <a:lstStyle/>
          <a:p>
            <a:r>
              <a:rPr lang="uk-UA" dirty="0" smtClean="0"/>
              <a:t>точність </a:t>
            </a:r>
            <a:r>
              <a:rPr lang="uk-UA" dirty="0"/>
              <a:t>в обробці даних;</a:t>
            </a:r>
          </a:p>
          <a:p>
            <a:r>
              <a:rPr lang="uk-UA" dirty="0"/>
              <a:t>здатність аналізувати велику кількість інформації з великою швидкістю;</a:t>
            </a:r>
          </a:p>
          <a:p>
            <a:r>
              <a:rPr lang="uk-UA" dirty="0"/>
              <a:t>ШІ не потрібен сон і перерва на обід, він не допускає помилок через перевтому;</a:t>
            </a:r>
          </a:p>
          <a:p>
            <a:r>
              <a:rPr lang="uk-UA" dirty="0"/>
              <a:t>використовувати штучний інтелект можна там, де людині небезпечно перебувати.</a:t>
            </a:r>
          </a:p>
          <a:p>
            <a:endParaRPr lang="uk-UA" dirty="0"/>
          </a:p>
        </p:txBody>
      </p:sp>
      <p:pic>
        <p:nvPicPr>
          <p:cNvPr id="4" name="Рисунок 3"/>
          <p:cNvPicPr>
            <a:picLocks noChangeAspect="1"/>
          </p:cNvPicPr>
          <p:nvPr/>
        </p:nvPicPr>
        <p:blipFill>
          <a:blip r:embed="rId2"/>
          <a:stretch>
            <a:fillRect/>
          </a:stretch>
        </p:blipFill>
        <p:spPr>
          <a:xfrm>
            <a:off x="1072810" y="4261383"/>
            <a:ext cx="9620250" cy="2470350"/>
          </a:xfrm>
          <a:prstGeom prst="rect">
            <a:avLst/>
          </a:prstGeom>
        </p:spPr>
      </p:pic>
    </p:spTree>
    <p:extLst>
      <p:ext uri="{BB962C8B-B14F-4D97-AF65-F5344CB8AC3E}">
        <p14:creationId xmlns:p14="http://schemas.microsoft.com/office/powerpoint/2010/main" val="336592733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1370</TotalTime>
  <Words>1279</Words>
  <Application>Microsoft Office PowerPoint</Application>
  <PresentationFormat>Широкоэкранный</PresentationFormat>
  <Paragraphs>98</Paragraphs>
  <Slides>24</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24</vt:i4>
      </vt:variant>
    </vt:vector>
  </HeadingPairs>
  <TitlesOfParts>
    <vt:vector size="30" baseType="lpstr">
      <vt:lpstr>Arial</vt:lpstr>
      <vt:lpstr>Calibri</vt:lpstr>
      <vt:lpstr>Calibri Light</vt:lpstr>
      <vt:lpstr>Times New Roman</vt:lpstr>
      <vt:lpstr>Wingdings</vt:lpstr>
      <vt:lpstr>Тема Office</vt:lpstr>
      <vt:lpstr>Базові поняття штучного інтелекту.</vt:lpstr>
      <vt:lpstr>У сучасному світі прогрес продуктивності спеціаліста практично досягається тільки в тих випадках, коли частину інтелектуального навантаження беруть на себе комп’ютери. Одним із способів досягти максимального прогресу в цій області, є “штучний інтелект”, коли комп’ютер бере на себе не тільки однотипні, багаторазово повторювані операції, але і сам зможе вчитися. Крім того, створення повноцінного “штучного інтелекту” відкриває перед людством нові обрії розвитку.</vt:lpstr>
      <vt:lpstr>Презентация PowerPoint</vt:lpstr>
      <vt:lpstr>Презентация PowerPoint</vt:lpstr>
      <vt:lpstr>Презентация PowerPoint</vt:lpstr>
      <vt:lpstr>Презентация PowerPoint</vt:lpstr>
      <vt:lpstr>Презентация PowerPoint</vt:lpstr>
      <vt:lpstr>ШІ і алгоритм</vt:lpstr>
      <vt:lpstr>Переваги ШІ:</vt:lpstr>
      <vt:lpstr>Існує кілька напрямів створення штучного інтелекту:  </vt:lpstr>
      <vt:lpstr>Сьогодні дослідження в галузі штучного інтелекту орієнтовано на такі сфери використання:</vt:lpstr>
      <vt:lpstr>Складові штучного інтелекту</vt:lpstr>
      <vt:lpstr>Презентация PowerPoint</vt:lpstr>
      <vt:lpstr>Напрями комп’ютерної лінгвістики</vt:lpstr>
      <vt:lpstr> Інтелектуальний (комп’ютерний) аналіз тексту </vt:lpstr>
      <vt:lpstr> Завдання інтелектуального аналізу тексту </vt:lpstr>
      <vt:lpstr> Текстова аналітика </vt:lpstr>
      <vt:lpstr> Процес текстової аналітики </vt:lpstr>
      <vt:lpstr>Презентация PowerPoint</vt:lpstr>
      <vt:lpstr> Застосування </vt:lpstr>
      <vt:lpstr>Інтелектуальна власність</vt:lpstr>
      <vt:lpstr>Презентация PowerPoint</vt:lpstr>
      <vt:lpstr> Вплив </vt:lpstr>
      <vt:lpstr>Використані джерела</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Комп’ютерний аналіз текстових даних. Штучний інтелект.</dc:title>
  <dc:creator>Admin</dc:creator>
  <cp:lastModifiedBy>Admin</cp:lastModifiedBy>
  <cp:revision>27</cp:revision>
  <dcterms:created xsi:type="dcterms:W3CDTF">2022-09-01T05:24:52Z</dcterms:created>
  <dcterms:modified xsi:type="dcterms:W3CDTF">2023-02-06T20:54:42Z</dcterms:modified>
</cp:coreProperties>
</file>