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9" r:id="rId5"/>
    <p:sldId id="272" r:id="rId6"/>
    <p:sldId id="271" r:id="rId7"/>
    <p:sldId id="270" r:id="rId8"/>
    <p:sldId id="268" r:id="rId9"/>
    <p:sldId id="273" r:id="rId10"/>
    <p:sldId id="276" r:id="rId11"/>
    <p:sldId id="285" r:id="rId12"/>
    <p:sldId id="277" r:id="rId13"/>
    <p:sldId id="286" r:id="rId14"/>
    <p:sldId id="278" r:id="rId15"/>
    <p:sldId id="284" r:id="rId16"/>
    <p:sldId id="283" r:id="rId17"/>
    <p:sldId id="287" r:id="rId18"/>
    <p:sldId id="280" r:id="rId19"/>
    <p:sldId id="288" r:id="rId20"/>
    <p:sldId id="279" r:id="rId21"/>
    <p:sldId id="282" r:id="rId22"/>
    <p:sldId id="28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A2D7A6-9A22-4D8B-B194-E3BDFF288DFE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136904" cy="397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Лекція </a:t>
            </a:r>
            <a:r>
              <a:rPr lang="uk-UA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Контрпропаганда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Основні риси та особливості застосування контрпропаганди, її відмінності від пропаганди</a:t>
            </a:r>
            <a:r>
              <a:rPr lang="uk-UA" sz="28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endParaRPr lang="uk-UA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Функції контрпропаганди</a:t>
            </a:r>
            <a:r>
              <a:rPr lang="uk-UA" sz="28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endParaRPr lang="uk-UA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Типи контрпропаганди</a:t>
            </a:r>
            <a:r>
              <a:rPr lang="uk-UA" sz="28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endParaRPr lang="uk-UA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Методи та основні прийоми контрпропаганди.</a:t>
            </a:r>
            <a:endParaRPr lang="uk-UA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00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548681"/>
            <a:ext cx="8064896" cy="3197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uk-UA" i="1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</a:t>
            </a:r>
            <a:r>
              <a:rPr lang="uk-UA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прийоми наступальної контрпропаганди, що використовуються у психологічній війні та виборчих технологіях:</a:t>
            </a:r>
            <a:endParaRPr lang="ru-RU" sz="1600" i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Пастка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Полягає в заманюванні противника (опонента) на те інформаційне поле, де потім по ньому завдаватиметься удару. Ідучи слідом, противник не розуміє, що він потрапив на «заміноване поле».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Перенесення несхвалення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— формує у виборців негативне ставлення до певного кандидата за допомогою демонстрації у ЗМІ тих груп осіб, які підтримують цього кандидата, але викликають у електорату такі почуття, як огида, страх, ворожість. Таким чином, несхвалення переноситься і на відповідного кандидата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Угорщину можуть позбавити головування в Раді ЄС після «мирної місії» Орбана  — Politico | hromadsk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29696"/>
            <a:ext cx="3960440" cy="264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23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1" y="4586539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Перенесення негативного образу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- проекція негативних якостей людини або будь-якого об'єкта, предмета або моральних цінностей на іншу людину або ідею з метою їх дискредитації.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Наприклад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під час виборчої кампанії 1986 р. у Франції соціалісти випустили плакат із зображенням вовка з довгими зубами та написом: «А чому, милі праві, у вас такі великі зуби?».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631" y="404664"/>
            <a:ext cx="325273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548680"/>
            <a:ext cx="81369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«юридичної безпеки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використовується під час проштовхування неперевіреної інформації. Щоб убезпечити себе від судових переслідувань, у разі при подачі інформації використовуються слова: 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чуток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певне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версією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припущенням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тощо. Інформація при використанні подібних слів набуває ймовірного характеру, і засудити автора за наклеп стає складно. Виборець додаткові слова, як правило, забуває і передбачувану подію сприймає чи запам'ятовує як реальну.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Громадське несхвалення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Використовується для створення ілюзії несхвалення тих чи інших дій кандидата з боку громадської думки. Здійснюється підбором різних висловлювань груп впливу, представників різних верств населення, відповідних даних соціологічних опитувань тощо.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15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3547" y="4797152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Імітаційна дезінформація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полягає у внесенні змін до пропаганди супротивника, які надають їй іншого напрямку та змісту, знижують довіру до неї, створюють негативний образ. Як приклад можна навести випуск листівки з виборчою програмою та дизайном конкурентів, проте програма містить положення, неприйнятні для електорату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dirty="0"/>
              <a:t> </a:t>
            </a:r>
            <a:endParaRPr lang="ru-RU" dirty="0"/>
          </a:p>
        </p:txBody>
      </p:sp>
      <p:pic>
        <p:nvPicPr>
          <p:cNvPr id="4098" name="Picture 2" descr="Хроніки виборчого трешу: чорний піар на службі політиків | Вибори вибор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953861" cy="254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dn.chesno.org/web/media/politicalad/images/watermarks/2004%D0%AE%D1%89%D0%B5%D0%BD%D0%BA%D0%BE%D0%A7%D0%BE%D1%80%D0%BD%D0%B8%D0%B9%D0%9F%D1%96%D0%B0%D1%80%D0%93%D1%80%D0%BE%D0%BC%D0%92%D1%96%D0%B9%D0%BD%D0%B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4664"/>
            <a:ext cx="282900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Чорний піар проти Слуги Народу &quot;Безвіз&quot; | Політична агітація | Громадський  рух ЧЕСН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652" y="2492896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6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Лякаючі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теми та повідомлення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є одними з найефективніших способів психологічного впливу на потенційних виборців. Мета — представити обрання того чи іншого кандидата як загрозу життю, безпеці та добробуту громадян тощо.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Зміщення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семантичному 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полю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представляє стрибок із "за" в "проти".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Контрастна пропаганда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— тенденційний підбір фактів, відомостей, образів, і натомість оцінка певних елементів іміджу набуває необхідного відтінку. Такі підбір здійснюється на макрорівні — рівні ідей і тем, що обговорюються в ЗМІ.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uk-UA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чуток.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Чутки є специфічним методом наступальної контрпропаганди. Основні особливості цього методу — анонімність та «не перетинання» його тем з темами ЗМІ. Використання чуток є дуже ефективним методом психологічного впливу на аудиторію/виборців і може суттєво посилити ті чи інші латентні стереотипи та подання електорату.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7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830674"/>
            <a:ext cx="8064896" cy="393954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Оборонна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контрпропаганда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є класичною контрпропагандою, її головне завдання - протидія підривної пропаганди супротивника.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</a:pPr>
            <a:r>
              <a:rPr lang="uk-UA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uk-UA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сновні прийоми:</a:t>
            </a:r>
          </a:p>
          <a:p>
            <a:pPr indent="457200" algn="just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Пряме спростування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". Метод полягає у прямому спростуванні різних пунктів пропаганди суперника. Без додаткових заходів рідко буває ефективним. Насамперед, це пов'язано з психологічними особливостями сприйняття людини: зруйнувати стереотип, що створився, набагато складніше, ніж створити новий.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Ігнорування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". Метод полягає у навмисному ігноруванні тих чи інших тем пропаганди супротивника. Базується на тому припущенні, що негативна тема, що залишається «на слуху», завдає більшої шкоди порівняно з темою, яка з'явилася на короткий проміжок часу. Метод буває досить ефективний, особливо у разі незначності теми пропаганди супротивника чи нестачі його ресурсів.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1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548680"/>
            <a:ext cx="80648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Пропаганда, що відволікає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полягає в відволіканні і перенесенні уваги цільової аудиторії з основних тем пропаганди противника на інші теми. Вони можуть бути пов'язані з виборчою кампанією, що протистоїть суперникам, а також можуть бути і довільними темами, які становлять інтерес для громадської думки. Метод має досить високу ефективність.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uk-UA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Зменшення значущості теми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— перенесення акцентів на елементи будь-якої теми, які мають «меншу негативність», коротке торкання і «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незгадування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цієї теми тощо. Як правило, використовується в поєднанні з методом «Пропаганда, що відволікає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00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54868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Превентивна пропаганда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полягає у превентивному використанні пропагандистської теми, яка може бути використана пропагандою супротивника — із зміненими та пом'якшеними компонентами або елементами для зменшення довіри до теми.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ДЕНЬ ПОБЕДЫ И БЕСКОНЕЧНЫЙ КРУГ ПРОПАГАНДЫ - EU vs Disinf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42" y="3933056"/>
            <a:ext cx="4489438" cy="251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овітряні Сили ЗСУ заявили, що не ведуть жодних телеграм-каналів про рух  ворожої авіації | Інститут масової інформації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074" y="1985193"/>
            <a:ext cx="4365497" cy="338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29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476672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контрчуток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У силу специфічних особливостей чуток як протидія їм одним із найефективніших методів є використання відповідних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контрчуток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 евфемізмів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метод «приклеювання ярликів» навпаки. Полягає у заміні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емоційно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забарвлених слів менш емоційними чи менш зрозумілими словами. Наприклад, замість журналістського заголовку «крадіжка державних грошей» використовується вираз «не цільове використання бюджетних коштів».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Зміна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пріоритетності 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повідомлень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Цей день в історії : 19 грудня 1998 : Імпічмент президента Білла Клінтон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136" y="3394457"/>
            <a:ext cx="4573711" cy="303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46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4" y="1124744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Посилена видача інформації, яка не відповідає істині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Приклад: щоб завадити веденню прес-конференції, оголошується, що на ній обговорюватимуться питання антисемітизму. В результаті всі питання супернику будуть лише на цю тему.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Порушення процесів видачі інформації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Приклад: журналісти отримують неправильну інформацію про час відвідин суперником тих чи інших заходів.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Політика. Право. Життя.: Контрпропаганда як психологічний засіб посилення і  нейтралізації інформаційно-пропагандистського вплив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89" y="4077072"/>
            <a:ext cx="7951619" cy="215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23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Основні риси та особливості застосування контрпропаганди, її відмінності від пропаганди. </a:t>
            </a:r>
          </a:p>
          <a:p>
            <a:pPr lvl="0" indent="457200" algn="just">
              <a:spcAft>
                <a:spcPts val="0"/>
              </a:spcAft>
            </a:pP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Контрпропаганда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спеціально організовані інформаційні кампанії, спрямовані на нейтралізацію або спростування пропагандистських тверджень або маніпуляцій, що використовуються ворогами чи опонентами для впливу на громадську думку.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Контрпропаганда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 для захисту від шкідливих інформаційних впливів та відновлення істинної картини подій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indent="457200" algn="just"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ctr">
              <a:spcAft>
                <a:spcPts val="0"/>
              </a:spcAft>
            </a:pPr>
            <a:r>
              <a:rPr lang="uk-UA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контрпропаганди:</a:t>
            </a:r>
          </a:p>
          <a:p>
            <a:pPr lvl="0" indent="457200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Оборонний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</a:t>
            </a:r>
          </a:p>
          <a:p>
            <a:pPr lvl="0" indent="457200" algn="just"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Спрямованість на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правду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Орієнтація на аналіз і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спростування </a:t>
            </a:r>
          </a:p>
          <a:p>
            <a:pPr lvl="0" indent="457200" algn="just"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Складність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</a:p>
        </p:txBody>
      </p:sp>
    </p:spTree>
    <p:extLst>
      <p:ext uri="{BB962C8B-B14F-4D97-AF65-F5344CB8AC3E}">
        <p14:creationId xmlns:p14="http://schemas.microsoft.com/office/powerpoint/2010/main" val="359984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548681"/>
            <a:ext cx="8208912" cy="3930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Висновки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Контрпропаганда та пропаганда можуть виступати як два самостійні засоби та як єдиний засіб системи політичної комунікації;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 останньому випадку контрпропаганда є складовим елементом пропаганди, що захищає пропаганду від можливих контраргументів противника (опонента) і тим самим посилює її психологічний вплив на масову свідомість;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Умовно контрпропаганду можна поділити на наступальну та оборонну;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До наступальної контрпропаганди належать: негативна реклама, чорний PR, використання чуток, анекдотів, епіграм, прізвиськ, прізвиськ, псевдонімів.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Основна мета наступальної контрпропаганди - завдання ударів по противнику на його власній території;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Оборонна контрпропаганда є класичною контрпропагандою. Її головне завдання – протидія підривній пропаганді супротивника.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82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548681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Треба зазначити, що українська влада також займається контрпропагандистською діяльністю. По-перше, це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Stop 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Fаke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волонтерський інтернет-проект, створений у березні 2014 р. для викриття неправдивої інформації про Україну та інші держави. Зараз його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YouTube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-канал має 28 тис. підписників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196" name="Picture 4" descr="УВАГA. АНОНC. Боротьба з дезінформацією в Центральній Європі: найкращі  практики StopFake. | Посольство України в Республіці Словен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507" y="2146035"/>
            <a:ext cx="6716984" cy="427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42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548681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Україні відповідно до Указу Президента № 106/2021 від 19 березня 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 р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створено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протидії дезінформації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Раді національної безпеки і оборони.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Головною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метою Центру є протидія поточним і прогнозованим загрозам національній безпеці та національним інтересам України в інформаційній сфері, забезпечення інформаційної безпеки України, ефективна протидія пропаганді, деструктивним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дезінформаційним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впливам та кампаніям, недопущення маніпулювання громадською думкою.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Події - Центр протидії дезінформації при Раді національної безпеки та  оборони Украї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01" y="3226996"/>
            <a:ext cx="5807195" cy="326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62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06489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Відмінності від пропаганди: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мета: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Пропаганда спрямована на переконання та маніпуляцію, в той час як контрпропаганда націлена на спростування або нейтралізацію дезінформації.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методи: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Пропаганда може використовувати перебільшення, викривлення фактів, емоційний вплив, а контрпропаганда, зазвичай, ґрунтується на фактах, логічних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доведеннях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аналітичному підході.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аудиторія: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Пропаганда часто орієнтована на мобілізацію широкої аудиторії, в той час як контрпропаганда може спрямовуватися на певні групи, схильні до сприйняття дезінформації.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35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548680"/>
            <a:ext cx="8136904" cy="2381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Цільова аудиторія контрпропаганди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Скептики.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Люди, які переконалися в хибності ворожої системи та її пропаганди.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Люди, які проводять більшу частину свого життя поза громадськими обмеженнями (фермери, далекобійники).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Люди, які у повсякденному житті часто стикаються з явищами, що суперечать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пропаганді.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Практичне заняття. Приклади пропаганди: аналіз та протидія | Урок на 2  завдання. Громадянська осві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49" y="3441802"/>
            <a:ext cx="55245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76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136904" cy="468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457200" algn="just">
              <a:spcAft>
                <a:spcPts val="0"/>
              </a:spcAft>
            </a:pPr>
            <a:r>
              <a:rPr lang="uk-UA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Функції контрпропаганди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lvl="0" indent="4572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Захист інформаційного простору: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контрпропаганда запобігає поширенню шкідливих чи маніпулятивних інформаційних потоків, що можуть завдати шкоди національній безпеці.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lvl="0" indent="4572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Інформування та просвітництво: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сприяє поширенню об'єктивної та правдивої інформації для контрбалансу дезінформації.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lvl="0" indent="4572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Спростування міфів: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допомагає розвінчувати брехливі або неправдиві уявлення, які були створені або поширюються ворожими силами.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lvl="0" indent="4572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 на громадську думку: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контрпропаганда має на меті змінити думки та позиції людей, які піддалися впливу ворожої пропаганди.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lvl="0" indent="4572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Підтримка морального духу: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умовах війни чи інформаційних конфліктів контрпропаганда може підтримувати моральний дух населення, даючи правдиву картину ситуації.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10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457200" algn="just">
              <a:spcAft>
                <a:spcPts val="0"/>
              </a:spcAft>
            </a:pPr>
            <a:r>
              <a:rPr lang="uk-UA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Типи </a:t>
            </a:r>
            <a:r>
              <a:rPr lang="uk-UA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контрпропаганди</a:t>
            </a:r>
          </a:p>
          <a:p>
            <a:pPr marL="180000" indent="457200" algn="just"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22900" lvl="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Технічна контрпропаганда: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спрямована на використання інформаційних технологій для аналізу та спростування фальшивих новин, проведення цифрових кампаній.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22900" lvl="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Медійна контрпропаганда: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базується на використанні ЗМІ, соціальних мереж, телебачення та інших каналів комунікації для поширення альтернативної, правдивої інформації.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22900" lvl="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Психологічна контрпропаганда: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спрямована на зміну настроїв та переконань певних груп населення через зважений психологічний вплив.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22900" lvl="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Міжнародна контрпропаганда: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орієнтована на захист національних інтересів на міжнародній арені, зокрема для боротьби з пропагандою ворогів на міжнародному рівні.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85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2089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spcAft>
                <a:spcPts val="0"/>
              </a:spcAft>
              <a:tabLst>
                <a:tab pos="457200" algn="l"/>
              </a:tabLst>
            </a:pPr>
            <a:r>
              <a:rPr lang="uk-UA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Методи </a:t>
            </a: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основні прийоми контрпропаганди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Спростування фактів: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надання точних, перевірених фактів для спростування неправдивих тверджень.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Інформаційне перехоплення: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використання технологій для блокування або нейтралізації ворожих інформаційних ресурсів або маніпулятивних матеріалів.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Контрнаративи: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створення альтернативних наративів, що пропонують правдиві історії або пояснення подій, які спростовують брехливі наративи.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Поширення правдивої інформації: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активне використання ЗМІ та соціальних мереж для донесення істини.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Психологічний вплив: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використання емоційних і психологічних технік для демонтажу довіри до ворожої пропаганди.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Роз'яснювальна робота: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проведення просвітницьких кампаній для пояснення широкому загалу шкідливих наслідків дезінформації та пропаганди.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Інтеграція з іншими видами боротьби: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контрпропаганда часто має підтримувати інші форми боротьби – наприклад, дипломатичні, економічні або військові ініціативи.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33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3547" y="932527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Елементами контрпропаганди, покликаними посилити психологічний вплив і нейтралізувати можливі контраргументи противника є подача інформації як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свідчення очевидців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(прийом специфічного навіювання). А спростовувати розповідь очевидців завжди важко.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ПІДРИВ ГЕНІЧЕСЬКОГО МОСТУ. СВІДЧЕННЯ ОЧЕВИДЦІВ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670890"/>
            <a:ext cx="4824536" cy="271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Це був жах, не уявляю, як людям це пережити. Свідчення очевидців трагедії у  Покровську – Свої.C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769" y="2132856"/>
            <a:ext cx="4223946" cy="221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17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Умовно контрпропаганду можна поділити на наступальну та оборонну.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indent="457200" algn="ctr"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Наступальна контрпропаганда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lvl="0" indent="4572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негативна реклама,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lvl="0" indent="4572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чорний PR,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lvl="0" indent="4572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 чуток, анекдотів, епіграм, прізвиськ, прізвиськ, псевдонімів.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Быдлом быть модно»: в Сумах поменяли рекламу на бигбордах - Панора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17" y="2276872"/>
            <a:ext cx="4735380" cy="355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Хроніки чорного піару в Україні - портал новин LB.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416" y="2385427"/>
            <a:ext cx="368854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Хроніки виборчого трешу: чорний піар на службі політиків | Вибори вибор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86" y="4052640"/>
            <a:ext cx="3956025" cy="244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55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197</TotalTime>
  <Words>1583</Words>
  <Application>Microsoft Office PowerPoint</Application>
  <PresentationFormat>Экран (4:3)</PresentationFormat>
  <Paragraphs>98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Calibri</vt:lpstr>
      <vt:lpstr>Franklin Gothic Book</vt:lpstr>
      <vt:lpstr>Franklin Gothic Medium</vt:lpstr>
      <vt:lpstr>Symbol</vt:lpstr>
      <vt:lpstr>Times New Roman</vt:lpstr>
      <vt:lpstr>Wingdings</vt:lpstr>
      <vt:lpstr>Wingdings 2</vt:lpstr>
      <vt:lpstr>Валка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«Велика Депресія»  та розвиток США</dc:title>
  <dc:creator>ванга</dc:creator>
  <cp:lastModifiedBy>Пользователь</cp:lastModifiedBy>
  <cp:revision>28</cp:revision>
  <dcterms:created xsi:type="dcterms:W3CDTF">2020-04-26T10:49:07Z</dcterms:created>
  <dcterms:modified xsi:type="dcterms:W3CDTF">2025-03-21T09:24:11Z</dcterms:modified>
</cp:coreProperties>
</file>