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1"/>
  </p:notesMasterIdLst>
  <p:sldIdLst>
    <p:sldId id="256" r:id="rId2"/>
    <p:sldId id="257" r:id="rId3"/>
    <p:sldId id="260" r:id="rId4"/>
    <p:sldId id="297" r:id="rId5"/>
    <p:sldId id="298" r:id="rId6"/>
    <p:sldId id="299" r:id="rId7"/>
    <p:sldId id="300" r:id="rId8"/>
    <p:sldId id="301" r:id="rId9"/>
    <p:sldId id="295" r:id="rId10"/>
    <p:sldId id="261" r:id="rId11"/>
    <p:sldId id="262" r:id="rId12"/>
    <p:sldId id="263" r:id="rId13"/>
    <p:sldId id="264" r:id="rId14"/>
    <p:sldId id="265" r:id="rId15"/>
    <p:sldId id="266" r:id="rId16"/>
    <p:sldId id="287" r:id="rId17"/>
    <p:sldId id="288" r:id="rId18"/>
    <p:sldId id="289" r:id="rId19"/>
    <p:sldId id="290" r:id="rId20"/>
    <p:sldId id="291" r:id="rId21"/>
    <p:sldId id="302" r:id="rId22"/>
    <p:sldId id="292" r:id="rId23"/>
    <p:sldId id="293" r:id="rId24"/>
    <p:sldId id="294" r:id="rId25"/>
    <p:sldId id="267" r:id="rId26"/>
    <p:sldId id="296" r:id="rId27"/>
    <p:sldId id="303" r:id="rId28"/>
    <p:sldId id="304" r:id="rId29"/>
    <p:sldId id="319" r:id="rId30"/>
    <p:sldId id="318" r:id="rId31"/>
    <p:sldId id="311" r:id="rId32"/>
    <p:sldId id="305" r:id="rId33"/>
    <p:sldId id="306" r:id="rId34"/>
    <p:sldId id="307" r:id="rId35"/>
    <p:sldId id="308" r:id="rId36"/>
    <p:sldId id="309" r:id="rId37"/>
    <p:sldId id="315" r:id="rId38"/>
    <p:sldId id="316" r:id="rId39"/>
    <p:sldId id="317" r:id="rId4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23.03.2025</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11</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20</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22</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23</a:t>
            </a:fld>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24</a:t>
            </a:fld>
            <a:endParaRPr lang="uk-U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25</a:t>
            </a:fld>
            <a:endParaRPr lang="uk-U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12</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13</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14</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15</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16</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17</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18</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19</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23.03.2025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23.03.2025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23.03.2025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23.03.2025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b.expertus.com.ua/recommendations/6316?top=1&amp;utm_medium=referral&amp;utm_source=buhplatforma.com.ua&amp;utm_term=8147&amp;utm_content=article&amp;utm_campaign=red_block_content_li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1428736"/>
            <a:ext cx="5105400" cy="3296796"/>
          </a:xfrm>
        </p:spPr>
        <p:txBody>
          <a:bodyPr/>
          <a:lstStyle/>
          <a:p>
            <a:pPr algn="ctr"/>
            <a:br>
              <a:rPr lang="ru-RU" dirty="0"/>
            </a:br>
            <a:br>
              <a:rPr lang="ru-RU" dirty="0"/>
            </a:br>
            <a:br>
              <a:rPr lang="ru-RU" dirty="0"/>
            </a:br>
            <a:r>
              <a:rPr lang="ru-RU" sz="2000" dirty="0" err="1">
                <a:effectLst/>
                <a:latin typeface="Times New Roman" panose="02020603050405020304" pitchFamily="18" charset="0"/>
                <a:ea typeface="Times New Roman" panose="02020603050405020304" pitchFamily="18" charset="0"/>
              </a:rPr>
              <a:t>Фінансове</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забезпечення</a:t>
            </a:r>
            <a:r>
              <a:rPr lang="ru-RU" sz="2000" dirty="0">
                <a:effectLst/>
                <a:latin typeface="Times New Roman" panose="02020603050405020304" pitchFamily="18" charset="0"/>
                <a:ea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rPr>
              <a:t>відтворення</a:t>
            </a:r>
            <a:r>
              <a:rPr lang="ru-RU" sz="200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необоротних активів</a:t>
            </a:r>
            <a:br>
              <a:rPr lang="en-US" dirty="0"/>
            </a:br>
            <a:br>
              <a:rPr lang="en-US" dirty="0"/>
            </a:b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642910" y="457200"/>
          <a:ext cx="7215238" cy="5400692"/>
        </p:xfrm>
        <a:graphic>
          <a:graphicData uri="http://schemas.openxmlformats.org/presentationml/2006/ole">
            <mc:AlternateContent xmlns:mc="http://schemas.openxmlformats.org/markup-compatibility/2006">
              <mc:Choice xmlns:v="urn:schemas-microsoft-com:vml" Requires="v">
                <p:oleObj spid="_x0000_s29697" name="Picture" r:id="rId2" imgW="3419856" imgH="3410712" progId="Word.Picture.8">
                  <p:embed/>
                </p:oleObj>
              </mc:Choice>
              <mc:Fallback>
                <p:oleObj name="Picture" r:id="rId2" imgW="3419856" imgH="3410712"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457200"/>
                        <a:ext cx="7215238" cy="54006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699" name="Rectangle 3"/>
          <p:cNvSpPr>
            <a:spLocks noChangeArrowheads="1"/>
          </p:cNvSpPr>
          <p:nvPr/>
        </p:nvSpPr>
        <p:spPr bwMode="auto">
          <a:xfrm>
            <a:off x="0" y="4929199"/>
            <a:ext cx="771527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r>
              <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rPr>
              <a:t>Рис. 1.</a:t>
            </a:r>
            <a:r>
              <a:rPr kumimoji="0" lang="uk-UA" sz="1300" b="0" i="1" u="none" strike="noStrike" cap="none" normalizeH="0" baseline="0" dirty="0">
                <a:ln>
                  <a:noFill/>
                </a:ln>
                <a:solidFill>
                  <a:schemeClr val="tx1"/>
                </a:solidFill>
                <a:effectLst/>
                <a:latin typeface="Arial" pitchFamily="34" charset="0"/>
                <a:ea typeface="Times New Roman" pitchFamily="18" charset="0"/>
                <a:cs typeface="Arial" pitchFamily="34" charset="0"/>
              </a:rPr>
              <a:t> Класифікація основних засобів</a:t>
            </a: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graphicFrame>
        <p:nvGraphicFramePr>
          <p:cNvPr id="8" name="Таблица 7"/>
          <p:cNvGraphicFramePr>
            <a:graphicFrameLocks noGrp="1"/>
          </p:cNvGraphicFramePr>
          <p:nvPr/>
        </p:nvGraphicFramePr>
        <p:xfrm>
          <a:off x="500034" y="500043"/>
          <a:ext cx="8215370" cy="5607599"/>
        </p:xfrm>
        <a:graphic>
          <a:graphicData uri="http://schemas.openxmlformats.org/drawingml/2006/table">
            <a:tbl>
              <a:tblPr/>
              <a:tblGrid>
                <a:gridCol w="2000264">
                  <a:extLst>
                    <a:ext uri="{9D8B030D-6E8A-4147-A177-3AD203B41FA5}">
                      <a16:colId xmlns:a16="http://schemas.microsoft.com/office/drawing/2014/main" val="20000"/>
                    </a:ext>
                  </a:extLst>
                </a:gridCol>
                <a:gridCol w="6215106">
                  <a:extLst>
                    <a:ext uri="{9D8B030D-6E8A-4147-A177-3AD203B41FA5}">
                      <a16:colId xmlns:a16="http://schemas.microsoft.com/office/drawing/2014/main" val="20001"/>
                    </a:ext>
                  </a:extLst>
                </a:gridCol>
              </a:tblGrid>
              <a:tr h="309992">
                <a:tc>
                  <a:txBody>
                    <a:bodyPr/>
                    <a:lstStyle/>
                    <a:p>
                      <a:pPr algn="ctr">
                        <a:spcAft>
                          <a:spcPts val="0"/>
                        </a:spcAft>
                      </a:pPr>
                      <a:r>
                        <a:rPr lang="uk-UA" sz="2000" b="1" dirty="0">
                          <a:latin typeface="Times New Roman" pitchFamily="18" charset="0"/>
                          <a:cs typeface="Times New Roman" pitchFamily="18" charset="0"/>
                        </a:rPr>
                        <a:t>Види оцінки ОЗ</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000" b="1" dirty="0">
                          <a:latin typeface="Times New Roman" pitchFamily="18" charset="0"/>
                          <a:cs typeface="Times New Roman" pitchFamily="18" charset="0"/>
                        </a:rPr>
                        <a:t>Пояснення</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8952">
                <a:tc>
                  <a:txBody>
                    <a:bodyPr/>
                    <a:lstStyle/>
                    <a:p>
                      <a:pPr algn="just">
                        <a:spcAft>
                          <a:spcPts val="0"/>
                        </a:spcAft>
                      </a:pPr>
                      <a:r>
                        <a:rPr kumimoji="0" lang="uk-UA" sz="2000" kern="1200" dirty="0">
                          <a:solidFill>
                            <a:schemeClr val="tx1"/>
                          </a:solidFill>
                          <a:latin typeface="Times New Roman" pitchFamily="18" charset="0"/>
                          <a:ea typeface="+mn-ea"/>
                          <a:cs typeface="Times New Roman" pitchFamily="18" charset="0"/>
                        </a:rPr>
                        <a:t>Первісна вартість основних засобів </a:t>
                      </a:r>
                      <a:endParaRPr lang="uk-UA"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kumimoji="0" lang="uk-UA" sz="2000" kern="1200" dirty="0">
                          <a:solidFill>
                            <a:schemeClr val="tx1"/>
                          </a:solidFill>
                          <a:latin typeface="Times New Roman" pitchFamily="18" charset="0"/>
                          <a:ea typeface="+mn-ea"/>
                          <a:cs typeface="Times New Roman" pitchFamily="18" charset="0"/>
                        </a:rPr>
                        <a:t>Визначається як історична (фактична) собівартість основних засобів у сумі грошових коштів, сплачених при придбанні або створенні необоротних активів.</a:t>
                      </a:r>
                      <a:endParaRPr kumimoji="0" lang="ru-RU" sz="2000" kern="1200" dirty="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9214">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Залишкова</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балансова</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err="1">
                          <a:solidFill>
                            <a:schemeClr val="tx1"/>
                          </a:solidFill>
                          <a:latin typeface="Times New Roman" pitchFamily="18" charset="0"/>
                          <a:ea typeface="+mn-ea"/>
                          <a:cs typeface="Times New Roman" pitchFamily="18" charset="0"/>
                        </a:rPr>
                        <a:t>Первісна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 </a:t>
                      </a:r>
                      <a:r>
                        <a:rPr kumimoji="0" lang="ru-RU" sz="2000" kern="1200" dirty="0" err="1">
                          <a:solidFill>
                            <a:schemeClr val="tx1"/>
                          </a:solidFill>
                          <a:latin typeface="Times New Roman" pitchFamily="18" charset="0"/>
                          <a:ea typeface="+mn-ea"/>
                          <a:cs typeface="Times New Roman" pitchFamily="18" charset="0"/>
                        </a:rPr>
                        <a:t>накопичений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знос</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амортизація</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43418">
                <a:tc>
                  <a:txBody>
                    <a:bodyPr/>
                    <a:lstStyle/>
                    <a:p>
                      <a:pPr algn="l">
                        <a:spcAft>
                          <a:spcPts val="0"/>
                        </a:spcAft>
                      </a:pPr>
                      <a:r>
                        <a:rPr kumimoji="0" lang="ru-RU" sz="2000" kern="1200" dirty="0">
                          <a:solidFill>
                            <a:schemeClr val="tx1"/>
                          </a:solidFill>
                          <a:latin typeface="Times New Roman" pitchFamily="18" charset="0"/>
                          <a:ea typeface="+mn-ea"/>
                          <a:cs typeface="Times New Roman" pitchFamily="18" charset="0"/>
                        </a:rPr>
                        <a:t>Справедлива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за яку </a:t>
                      </a:r>
                      <a:r>
                        <a:rPr kumimoji="0" lang="ru-RU" sz="2000" kern="1200" dirty="0" err="1">
                          <a:solidFill>
                            <a:schemeClr val="tx1"/>
                          </a:solidFill>
                          <a:latin typeface="Times New Roman" pitchFamily="18" charset="0"/>
                          <a:ea typeface="+mn-ea"/>
                          <a:cs typeface="Times New Roman" pitchFamily="18" charset="0"/>
                        </a:rPr>
                        <a:t>можна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продати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даний</a:t>
                      </a:r>
                      <a:r>
                        <a:rPr kumimoji="0" lang="ru-RU" sz="2000" kern="1200" dirty="0">
                          <a:solidFill>
                            <a:schemeClr val="tx1"/>
                          </a:solidFill>
                          <a:latin typeface="Times New Roman" pitchFamily="18" charset="0"/>
                          <a:ea typeface="+mn-ea"/>
                          <a:cs typeface="Times New Roman" pitchFamily="18" charset="0"/>
                        </a:rPr>
                        <a:t> ОЗ за </a:t>
                      </a:r>
                      <a:r>
                        <a:rPr kumimoji="0" lang="ru-RU" sz="2000" kern="1200" dirty="0" err="1">
                          <a:solidFill>
                            <a:schemeClr val="tx1"/>
                          </a:solidFill>
                          <a:latin typeface="Times New Roman" pitchFamily="18" charset="0"/>
                          <a:ea typeface="+mn-ea"/>
                          <a:cs typeface="Times New Roman" pitchFamily="18" charset="0"/>
                        </a:rPr>
                        <a:t>звичайних</a:t>
                      </a:r>
                      <a:r>
                        <a:rPr kumimoji="0" lang="ru-RU" sz="2000" kern="1200" dirty="0">
                          <a:solidFill>
                            <a:schemeClr val="tx1"/>
                          </a:solidFill>
                          <a:latin typeface="Times New Roman" pitchFamily="18" charset="0"/>
                          <a:ea typeface="+mn-ea"/>
                          <a:cs typeface="Times New Roman" pitchFamily="18" charset="0"/>
                        </a:rPr>
                        <a:t> умов, коли </a:t>
                      </a:r>
                      <a:r>
                        <a:rPr kumimoji="0" lang="ru-RU" sz="2000" kern="1200" dirty="0" err="1">
                          <a:solidFill>
                            <a:schemeClr val="tx1"/>
                          </a:solidFill>
                          <a:latin typeface="Times New Roman" pitchFamily="18" charset="0"/>
                          <a:ea typeface="+mn-ea"/>
                          <a:cs typeface="Times New Roman" pitchFamily="18" charset="0"/>
                        </a:rPr>
                        <a:t>сторони</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незалежні</a:t>
                      </a:r>
                      <a:r>
                        <a:rPr kumimoji="0" lang="ru-RU" sz="2000" kern="1200" dirty="0">
                          <a:solidFill>
                            <a:schemeClr val="tx1"/>
                          </a:solidFill>
                          <a:latin typeface="Times New Roman" pitchFamily="18" charset="0"/>
                          <a:ea typeface="+mn-ea"/>
                          <a:cs typeface="Times New Roman" pitchFamily="18" charset="0"/>
                        </a:rPr>
                        <a:t> та </a:t>
                      </a:r>
                      <a:r>
                        <a:rPr kumimoji="0" lang="ru-RU" sz="2000" kern="1200" dirty="0" err="1">
                          <a:solidFill>
                            <a:schemeClr val="tx1"/>
                          </a:solidFill>
                          <a:latin typeface="Times New Roman" pitchFamily="18" charset="0"/>
                          <a:ea typeface="+mn-ea"/>
                          <a:cs typeface="Times New Roman" pitchFamily="18" charset="0"/>
                        </a:rPr>
                        <a:t>обізнані</a:t>
                      </a:r>
                      <a:r>
                        <a:rPr kumimoji="0" lang="ru-RU" sz="2000" kern="1200" dirty="0">
                          <a:solidFill>
                            <a:schemeClr val="tx1"/>
                          </a:solidFill>
                          <a:latin typeface="Times New Roman" pitchFamily="18" charset="0"/>
                          <a:ea typeface="+mn-ea"/>
                          <a:cs typeface="Times New Roman" pitchFamily="18" charset="0"/>
                        </a:rPr>
                        <a:t> в </a:t>
                      </a:r>
                      <a:r>
                        <a:rPr kumimoji="0" lang="ru-RU" sz="2000" kern="1200" dirty="0" err="1">
                          <a:solidFill>
                            <a:schemeClr val="tx1"/>
                          </a:solidFill>
                          <a:latin typeface="Times New Roman" pitchFamily="18" charset="0"/>
                          <a:ea typeface="+mn-ea"/>
                          <a:cs typeface="Times New Roman" pitchFamily="18" charset="0"/>
                        </a:rPr>
                        <a:t>усіх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умовах</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господарській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ситуації</a:t>
                      </a:r>
                      <a:r>
                        <a:rPr kumimoji="0" lang="ru-RU" sz="2000" kern="1200" dirty="0">
                          <a:solidFill>
                            <a:schemeClr val="tx1"/>
                          </a:solidFill>
                          <a:latin typeface="Times New Roman" pitchFamily="18" charset="0"/>
                          <a:ea typeface="+mn-ea"/>
                          <a:cs typeface="Times New Roman" pitchFamily="18" charset="0"/>
                        </a:rPr>
                        <a:t> на ринку. </a:t>
                      </a:r>
                      <a:r>
                        <a:rPr kumimoji="0" lang="ru-RU" sz="2000" kern="1200" dirty="0" err="1">
                          <a:solidFill>
                            <a:schemeClr val="tx1"/>
                          </a:solidFill>
                          <a:latin typeface="Times New Roman" pitchFamily="18" charset="0"/>
                          <a:ea typeface="+mn-ea"/>
                          <a:cs typeface="Times New Roman" pitchFamily="18" charset="0"/>
                        </a:rPr>
                        <a:t>Різновидами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справедливої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вартості</a:t>
                      </a:r>
                      <a:r>
                        <a:rPr kumimoji="0" lang="ru-RU" sz="2000" kern="1200" dirty="0">
                          <a:solidFill>
                            <a:schemeClr val="tx1"/>
                          </a:solidFill>
                          <a:latin typeface="Times New Roman" pitchFamily="18" charset="0"/>
                          <a:ea typeface="+mn-ea"/>
                          <a:cs typeface="Times New Roman" pitchFamily="18" charset="0"/>
                        </a:rPr>
                        <a:t> є:</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ринкова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відновлювальна</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baseline="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20589">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Ліквідаційна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a:t>
                      </a:r>
                      <a:r>
                        <a:rPr kumimoji="0" lang="ru-RU" sz="2000" kern="1200" dirty="0" err="1">
                          <a:solidFill>
                            <a:schemeClr val="tx1"/>
                          </a:solidFill>
                          <a:latin typeface="Times New Roman" pitchFamily="18" charset="0"/>
                          <a:ea typeface="+mn-ea"/>
                          <a:cs typeface="Times New Roman" pitchFamily="18" charset="0"/>
                        </a:rPr>
                        <a:t>коштів</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інших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активів</a:t>
                      </a:r>
                      <a:r>
                        <a:rPr kumimoji="0" lang="ru-RU" sz="2000" kern="1200" dirty="0">
                          <a:solidFill>
                            <a:schemeClr val="tx1"/>
                          </a:solidFill>
                          <a:latin typeface="Times New Roman" pitchFamily="18" charset="0"/>
                          <a:ea typeface="+mn-ea"/>
                          <a:cs typeface="Times New Roman" pitchFamily="18" charset="0"/>
                        </a:rPr>
                        <a:t>, яку </a:t>
                      </a:r>
                      <a:r>
                        <a:rPr kumimoji="0" lang="ru-RU" sz="2000" kern="1200" dirty="0" err="1">
                          <a:solidFill>
                            <a:schemeClr val="tx1"/>
                          </a:solidFill>
                          <a:latin typeface="Times New Roman" pitchFamily="18" charset="0"/>
                          <a:ea typeface="+mn-ea"/>
                          <a:cs typeface="Times New Roman" pitchFamily="18" charset="0"/>
                        </a:rPr>
                        <a:t>очікується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отримати</a:t>
                      </a:r>
                      <a:r>
                        <a:rPr kumimoji="0" lang="ru-RU" sz="2000" kern="1200" dirty="0">
                          <a:solidFill>
                            <a:schemeClr val="tx1"/>
                          </a:solidFill>
                          <a:latin typeface="Times New Roman" pitchFamily="18" charset="0"/>
                          <a:ea typeface="+mn-ea"/>
                          <a:cs typeface="Times New Roman" pitchFamily="18" charset="0"/>
                        </a:rPr>
                        <a:t> при </a:t>
                      </a:r>
                      <a:r>
                        <a:rPr kumimoji="0" lang="ru-RU" sz="2000" kern="1200" dirty="0" err="1">
                          <a:solidFill>
                            <a:schemeClr val="tx1"/>
                          </a:solidFill>
                          <a:latin typeface="Times New Roman" pitchFamily="18" charset="0"/>
                          <a:ea typeface="+mn-ea"/>
                          <a:cs typeface="Times New Roman" pitchFamily="18" charset="0"/>
                        </a:rPr>
                        <a:t>реалізації</a:t>
                      </a:r>
                      <a:r>
                        <a:rPr kumimoji="0" lang="ru-RU" sz="2000" kern="1200" dirty="0">
                          <a:solidFill>
                            <a:schemeClr val="tx1"/>
                          </a:solidFill>
                          <a:latin typeface="Times New Roman" pitchFamily="18" charset="0"/>
                          <a:ea typeface="+mn-ea"/>
                          <a:cs typeface="Times New Roman" pitchFamily="18" charset="0"/>
                        </a:rPr>
                        <a:t> ОЗ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його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ліквідації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після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закінчення</a:t>
                      </a:r>
                      <a:r>
                        <a:rPr kumimoji="0" lang="ru-RU" sz="2000" kern="1200" dirty="0">
                          <a:solidFill>
                            <a:schemeClr val="tx1"/>
                          </a:solidFill>
                          <a:latin typeface="Times New Roman" pitchFamily="18" charset="0"/>
                          <a:ea typeface="+mn-ea"/>
                          <a:cs typeface="Times New Roman" pitchFamily="18" charset="0"/>
                        </a:rPr>
                        <a:t> строку </a:t>
                      </a:r>
                      <a:r>
                        <a:rPr kumimoji="0" lang="ru-RU" sz="2000" kern="1200" dirty="0" err="1">
                          <a:solidFill>
                            <a:schemeClr val="tx1"/>
                          </a:solidFill>
                          <a:latin typeface="Times New Roman" pitchFamily="18" charset="0"/>
                          <a:ea typeface="+mn-ea"/>
                          <a:cs typeface="Times New Roman" pitchFamily="18" charset="0"/>
                        </a:rPr>
                        <a:t>корисного</a:t>
                      </a:r>
                      <a:r>
                        <a:rPr lang="ru-RU" sz="2000" dirty="0">
                          <a:latin typeface="Times New Roman" pitchFamily="18" charset="0"/>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експлуатації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якщо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відняти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витрати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пов’язані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a:t>
                      </a:r>
                      <a:r>
                        <a:rPr kumimoji="0" lang="ru-RU" sz="2000" kern="1200" dirty="0">
                          <a:solidFill>
                            <a:schemeClr val="tx1"/>
                          </a:solidFill>
                          <a:latin typeface="Times New Roman" pitchFamily="18" charset="0"/>
                          <a:ea typeface="+mn-ea"/>
                          <a:cs typeface="Times New Roman" pitchFamily="18" charset="0"/>
                        </a:rPr>
                        <a:t> таким </a:t>
                      </a:r>
                      <a:r>
                        <a:rPr kumimoji="0" lang="ru-RU" sz="2000" kern="1200" dirty="0" err="1">
                          <a:solidFill>
                            <a:schemeClr val="tx1"/>
                          </a:solidFill>
                          <a:latin typeface="Times New Roman" pitchFamily="18" charset="0"/>
                          <a:ea typeface="+mn-ea"/>
                          <a:cs typeface="Times New Roman" pitchFamily="18" charset="0"/>
                        </a:rPr>
                        <a:t>продажем</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ліквідацією</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20" y="571480"/>
            <a:ext cx="7429552" cy="5170646"/>
          </a:xfrm>
          <a:prstGeom prst="rect">
            <a:avLst/>
          </a:prstGeom>
        </p:spPr>
        <p:txBody>
          <a:bodyPr wrap="square">
            <a:spAutoFit/>
          </a:bodyPr>
          <a:lstStyle/>
          <a:p>
            <a:pPr algn="just"/>
            <a:r>
              <a:rPr lang="uk-UA" sz="2200" dirty="0"/>
              <a:t>	</a:t>
            </a:r>
            <a:r>
              <a:rPr lang="uk-UA" sz="2200" dirty="0">
                <a:latin typeface="Times New Roman" pitchFamily="18" charset="0"/>
                <a:cs typeface="Times New Roman" pitchFamily="18" charset="0"/>
              </a:rPr>
              <a:t>Теоретичні основи амортизації </a:t>
            </a:r>
            <a:r>
              <a:rPr lang="uk-UA" sz="2200" dirty="0" err="1">
                <a:latin typeface="Times New Roman" pitchFamily="18" charset="0"/>
                <a:cs typeface="Times New Roman" pitchFamily="18" charset="0"/>
              </a:rPr>
              <a:t>грунтуються</a:t>
            </a:r>
            <a:r>
              <a:rPr lang="uk-UA" sz="2200" dirty="0">
                <a:latin typeface="Times New Roman" pitchFamily="18" charset="0"/>
                <a:cs typeface="Times New Roman" pitchFamily="18" charset="0"/>
              </a:rPr>
              <a:t> на 3-х фазах: зносі, амортизації та відтворенні основних засобів. 	</a:t>
            </a:r>
            <a:r>
              <a:rPr lang="uk-UA" sz="2200" b="1" i="1" dirty="0">
                <a:latin typeface="Times New Roman" pitchFamily="18" charset="0"/>
                <a:cs typeface="Times New Roman" pitchFamily="18" charset="0"/>
              </a:rPr>
              <a:t>Фізичний знос </a:t>
            </a:r>
            <a:r>
              <a:rPr lang="uk-UA" sz="2200" dirty="0">
                <a:latin typeface="Times New Roman" pitchFamily="18" charset="0"/>
                <a:cs typeface="Times New Roman" pitchFamily="18" charset="0"/>
              </a:rPr>
              <a:t>представляє собою частину вартості, яку переносить на продукцію засіб праці внаслідок його використання в тому розмірі, в якому він втрачає споживчу вартість. Фізичний знос є результатом використання основних засобів, а також дії природних факторів. Цей знос частково відновлюється шляхом ремонту, реконструкції і модернізації основних фондів.</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	</a:t>
            </a:r>
            <a:r>
              <a:rPr lang="uk-UA" sz="2200" b="1" i="1" dirty="0">
                <a:latin typeface="Times New Roman" pitchFamily="18" charset="0"/>
                <a:cs typeface="Times New Roman" pitchFamily="18" charset="0"/>
              </a:rPr>
              <a:t>Моральний знос </a:t>
            </a:r>
            <a:r>
              <a:rPr lang="uk-UA" sz="2200" dirty="0">
                <a:latin typeface="Times New Roman" pitchFamily="18" charset="0"/>
                <a:cs typeface="Times New Roman" pitchFamily="18" charset="0"/>
              </a:rPr>
              <a:t>проявляється в тому, що застарілі основні засоби за своєю конструкцією, продуктивністю, економічністю, якістю продукції відстають від нових зразків. Тому періодично виникає необхідність заміни основних засобів, особливо їх активної частини. </a:t>
            </a:r>
            <a:endParaRPr lang="ru-RU" sz="2200" dirty="0">
              <a:latin typeface="Times New Roman" pitchFamily="18" charset="0"/>
              <a:cs typeface="Times New Roman" pitchFamily="18" charset="0"/>
            </a:endParaRPr>
          </a:p>
          <a:p>
            <a:endParaRPr lang="ru-RU"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642910" y="714357"/>
            <a:ext cx="7072362" cy="6370975"/>
          </a:xfrm>
          <a:prstGeom prst="rect">
            <a:avLst/>
          </a:prstGeom>
        </p:spPr>
        <p:txBody>
          <a:bodyPr wrap="square">
            <a:spAutoFit/>
          </a:bodyPr>
          <a:lstStyle/>
          <a:p>
            <a:pPr algn="just"/>
            <a:r>
              <a:rPr lang="uk-UA" sz="2400" b="1" i="1" dirty="0">
                <a:latin typeface="Times New Roman" pitchFamily="18" charset="0"/>
                <a:cs typeface="Times New Roman" pitchFamily="18" charset="0"/>
              </a:rPr>
              <a:t>	Амортизація</a:t>
            </a:r>
            <a:r>
              <a:rPr lang="uk-UA" sz="2400" dirty="0">
                <a:latin typeface="Times New Roman" pitchFamily="18" charset="0"/>
                <a:cs typeface="Times New Roman" pitchFamily="18" charset="0"/>
              </a:rPr>
              <a:t> – це процес поступового перенесення вартості основних виробничих фондів і нематеріальних активів з врахуванням витрат на їх придбання, виготовлення або поліпшення згідно з нормами амортизаційних відрахувань, встановлених законодавством на продукцію, що виготовляється з їх допомогою.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вживається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тільки</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основних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нематеріальних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лише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Однак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серед</a:t>
            </a:r>
            <a:r>
              <a:rPr lang="ru-RU" sz="2400" dirty="0">
                <a:latin typeface="Times New Roman" pitchFamily="18" charset="0"/>
                <a:cs typeface="Times New Roman" pitchFamily="18" charset="0"/>
              </a:rPr>
              <a:t> ОЗ не </a:t>
            </a:r>
            <a:r>
              <a:rPr lang="ru-RU" sz="2400" dirty="0" err="1">
                <a:latin typeface="Times New Roman" pitchFamily="18" charset="0"/>
                <a:cs typeface="Times New Roman" pitchFamily="18" charset="0"/>
              </a:rPr>
              <a:t>амортизується</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земля</a:t>
            </a:r>
            <a:r>
              <a:rPr lang="ru-RU" sz="2400" dirty="0">
                <a:latin typeface="Times New Roman" pitchFamily="18" charset="0"/>
                <a:cs typeface="Times New Roman" pitchFamily="18" charset="0"/>
              </a:rPr>
              <a:t>. Причина в тому,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відображенням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фізичного</a:t>
            </a:r>
            <a:r>
              <a:rPr lang="ru-RU" sz="2400" dirty="0">
                <a:latin typeface="Times New Roman" pitchFamily="18" charset="0"/>
                <a:cs typeface="Times New Roman" pitchFamily="18" charset="0"/>
              </a:rPr>
              <a:t>/морального </a:t>
            </a:r>
            <a:r>
              <a:rPr lang="ru-RU" sz="2400" dirty="0" err="1">
                <a:latin typeface="Times New Roman" pitchFamily="18" charset="0"/>
                <a:cs typeface="Times New Roman" pitchFamily="18" charset="0"/>
              </a:rPr>
              <a:t>зносу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об’єкта</a:t>
            </a:r>
            <a:r>
              <a:rPr lang="ru-RU" sz="2400" dirty="0">
                <a:latin typeface="Times New Roman" pitchFamily="18" charset="0"/>
                <a:cs typeface="Times New Roman" pitchFamily="18" charset="0"/>
              </a:rPr>
              <a:t>, а земля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відновний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природний</a:t>
            </a:r>
            <a:r>
              <a:rPr lang="ru-RU" sz="2400" dirty="0">
                <a:latin typeface="Times New Roman" pitchFamily="18" charset="0"/>
                <a:cs typeface="Times New Roman" pitchFamily="18" charset="0"/>
              </a:rPr>
              <a:t> ресурс, </a:t>
            </a:r>
            <a:r>
              <a:rPr lang="ru-RU" sz="2400" dirty="0" err="1">
                <a:latin typeface="Times New Roman" pitchFamily="18" charset="0"/>
                <a:cs typeface="Times New Roman" pitchFamily="18" charset="0"/>
              </a:rPr>
              <a:t>який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зношуватися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«морально </a:t>
            </a:r>
            <a:r>
              <a:rPr lang="ru-RU" sz="2400" dirty="0" err="1">
                <a:latin typeface="Times New Roman" pitchFamily="18" charset="0"/>
                <a:cs typeface="Times New Roman" pitchFamily="18" charset="0"/>
              </a:rPr>
              <a:t>старіти</a:t>
            </a:r>
            <a:r>
              <a:rPr lang="ru-RU" sz="2400" dirty="0">
                <a:latin typeface="Times New Roman" pitchFamily="18" charset="0"/>
                <a:cs typeface="Times New Roman" pitchFamily="18" charset="0"/>
              </a:rPr>
              <a:t>» не</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85786" y="1000108"/>
            <a:ext cx="6858048" cy="5078313"/>
          </a:xfrm>
          <a:prstGeom prst="rect">
            <a:avLst/>
          </a:prstGeom>
        </p:spPr>
        <p:txBody>
          <a:bodyPr wrap="square">
            <a:spAutoFit/>
          </a:bodyPr>
          <a:lstStyle/>
          <a:p>
            <a:pPr algn="ctr"/>
            <a:r>
              <a:rPr lang="uk-UA" sz="2400" b="1" i="1" dirty="0">
                <a:latin typeface="Times New Roman" pitchFamily="18" charset="0"/>
                <a:cs typeface="Times New Roman" pitchFamily="18" charset="0"/>
              </a:rPr>
              <a:t>Методи нарахування амортизації:</a:t>
            </a:r>
          </a:p>
          <a:p>
            <a:pPr marL="457200" indent="-457200" algn="just">
              <a:buAutoNum type="arabicParenR"/>
            </a:pPr>
            <a:r>
              <a:rPr lang="uk-UA" sz="2400" i="1" dirty="0">
                <a:latin typeface="Times New Roman" pitchFamily="18" charset="0"/>
                <a:cs typeface="Times New Roman" pitchFamily="18" charset="0"/>
              </a:rPr>
              <a:t>Прямолінійний, </a:t>
            </a:r>
            <a:r>
              <a:rPr lang="uk-UA" sz="2400" dirty="0">
                <a:latin typeface="Times New Roman" pitchFamily="18" charset="0"/>
                <a:cs typeface="Times New Roman" pitchFamily="18" charset="0"/>
              </a:rPr>
              <a:t>за яким річна сума амортизації визначається діленням вартості, яка амортизується, на очікуваний період часу використання об’єкта основних засобів.</a:t>
            </a:r>
          </a:p>
          <a:p>
            <a:pPr algn="ctr"/>
            <a:r>
              <a:rPr lang="uk-UA" sz="2400" b="1" u="sng" dirty="0">
                <a:latin typeface="Times New Roman" pitchFamily="18" charset="0"/>
                <a:cs typeface="Times New Roman" pitchFamily="18" charset="0"/>
              </a:rPr>
              <a:t>Приклад 1</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Придбано об’єкт вартістю 400 </a:t>
            </a:r>
            <a:r>
              <a:rPr lang="uk-UA" sz="2400" dirty="0" err="1">
                <a:latin typeface="Times New Roman" pitchFamily="18" charset="0"/>
                <a:cs typeface="Times New Roman" pitchFamily="18" charset="0"/>
              </a:rPr>
              <a:t>грн</a:t>
            </a:r>
            <a:r>
              <a:rPr lang="uk-UA" sz="2400" dirty="0">
                <a:latin typeface="Times New Roman" pitchFamily="18" charset="0"/>
                <a:cs typeface="Times New Roman" pitchFamily="18" charset="0"/>
              </a:rPr>
              <a:t> з терміном корисного використання 5 років. Річна норма амортизаційних відрахувань складає 20 %. Річна норма амортизаційних відрахувань складе (400×2</a:t>
            </a:r>
            <a:r>
              <a:rPr lang="en-US" sz="2400" dirty="0">
                <a:latin typeface="Times New Roman" pitchFamily="18" charset="0"/>
                <a:cs typeface="Times New Roman" pitchFamily="18" charset="0"/>
              </a:rPr>
              <a:t>0</a:t>
            </a:r>
            <a:r>
              <a:rPr lang="uk-UA" sz="2400" dirty="0">
                <a:latin typeface="Times New Roman" pitchFamily="18" charset="0"/>
                <a:cs typeface="Times New Roman" pitchFamily="18" charset="0"/>
              </a:rPr>
              <a:t>,0 / 100) = 80 грн.</a:t>
            </a:r>
            <a:endParaRPr lang="ru-RU" sz="2400" dirty="0">
              <a:latin typeface="Times New Roman" pitchFamily="18" charset="0"/>
              <a:cs typeface="Times New Roman" pitchFamily="18" charset="0"/>
            </a:endParaRPr>
          </a:p>
          <a:p>
            <a:pPr marL="457200" indent="-457200" algn="just"/>
            <a:endParaRPr lang="uk-UA" sz="2000" dirty="0"/>
          </a:p>
          <a:p>
            <a:pPr marL="457200" indent="-457200" algn="just"/>
            <a:endParaRPr lang="ru-RU" sz="2000" dirty="0"/>
          </a:p>
          <a:p>
            <a:pPr algn="just"/>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642910" y="1643046"/>
          <a:ext cx="7072361" cy="4429159"/>
        </p:xfrm>
        <a:graphic>
          <a:graphicData uri="http://schemas.openxmlformats.org/drawingml/2006/table">
            <a:tbl>
              <a:tblPr/>
              <a:tblGrid>
                <a:gridCol w="1738920">
                  <a:extLst>
                    <a:ext uri="{9D8B030D-6E8A-4147-A177-3AD203B41FA5}">
                      <a16:colId xmlns:a16="http://schemas.microsoft.com/office/drawing/2014/main" val="20000"/>
                    </a:ext>
                  </a:extLst>
                </a:gridCol>
                <a:gridCol w="1739725">
                  <a:extLst>
                    <a:ext uri="{9D8B030D-6E8A-4147-A177-3AD203B41FA5}">
                      <a16:colId xmlns:a16="http://schemas.microsoft.com/office/drawing/2014/main" val="20001"/>
                    </a:ext>
                  </a:extLst>
                </a:gridCol>
                <a:gridCol w="1739725">
                  <a:extLst>
                    <a:ext uri="{9D8B030D-6E8A-4147-A177-3AD203B41FA5}">
                      <a16:colId xmlns:a16="http://schemas.microsoft.com/office/drawing/2014/main" val="20002"/>
                    </a:ext>
                  </a:extLst>
                </a:gridCol>
                <a:gridCol w="1853991">
                  <a:extLst>
                    <a:ext uri="{9D8B030D-6E8A-4147-A177-3AD203B41FA5}">
                      <a16:colId xmlns:a16="http://schemas.microsoft.com/office/drawing/2014/main" val="20003"/>
                    </a:ext>
                  </a:extLst>
                </a:gridCol>
              </a:tblGrid>
              <a:tr h="1968514">
                <a:tc>
                  <a:txBody>
                    <a:bodyPr/>
                    <a:lstStyle/>
                    <a:p>
                      <a:pPr indent="571500" algn="r">
                        <a:lnSpc>
                          <a:spcPct val="105000"/>
                        </a:lnSpc>
                        <a:spcAft>
                          <a:spcPts val="0"/>
                        </a:spcAft>
                      </a:pPr>
                      <a:r>
                        <a:rPr lang="uk-UA" sz="1800" i="1" dirty="0">
                          <a:latin typeface="Times New Roman"/>
                          <a:ea typeface="Times New Roman"/>
                          <a:cs typeface="Times New Roman"/>
                        </a:rPr>
                        <a:t>Залишкова вартість на початок періоду, 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Норма амортизації, %</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Сума амортизації, 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Залишкова вартість, 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2129">
                <a:tc>
                  <a:txBody>
                    <a:bodyPr/>
                    <a:lstStyle/>
                    <a:p>
                      <a:pPr indent="571500" algn="ctr">
                        <a:lnSpc>
                          <a:spcPct val="105000"/>
                        </a:lnSpc>
                        <a:spcAft>
                          <a:spcPts val="0"/>
                        </a:spcAft>
                      </a:pPr>
                      <a:r>
                        <a:rPr lang="uk-UA" sz="1800" dirty="0">
                          <a:latin typeface="Times New Roman"/>
                          <a:ea typeface="Times New Roman"/>
                          <a:cs typeface="Times New Roman"/>
                        </a:rPr>
                        <a:t>400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20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320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92129">
                <a:tc>
                  <a:txBody>
                    <a:bodyPr/>
                    <a:lstStyle/>
                    <a:p>
                      <a:pPr indent="571500" algn="ctr">
                        <a:lnSpc>
                          <a:spcPct val="105000"/>
                        </a:lnSpc>
                        <a:spcAft>
                          <a:spcPts val="0"/>
                        </a:spcAft>
                      </a:pPr>
                      <a:r>
                        <a:rPr lang="uk-UA" sz="1800">
                          <a:latin typeface="Times New Roman"/>
                          <a:ea typeface="Times New Roman"/>
                          <a:cs typeface="Times New Roman"/>
                        </a:rPr>
                        <a:t>320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20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240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2129">
                <a:tc>
                  <a:txBody>
                    <a:bodyPr/>
                    <a:lstStyle/>
                    <a:p>
                      <a:pPr indent="571500" algn="ctr">
                        <a:lnSpc>
                          <a:spcPct val="105000"/>
                        </a:lnSpc>
                        <a:spcAft>
                          <a:spcPts val="0"/>
                        </a:spcAft>
                      </a:pPr>
                      <a:r>
                        <a:rPr lang="uk-UA" sz="1800">
                          <a:latin typeface="Times New Roman"/>
                          <a:ea typeface="Times New Roman"/>
                          <a:cs typeface="Times New Roman"/>
                        </a:rPr>
                        <a:t>240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160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2129">
                <a:tc>
                  <a:txBody>
                    <a:bodyPr/>
                    <a:lstStyle/>
                    <a:p>
                      <a:pPr indent="571500" algn="ctr">
                        <a:lnSpc>
                          <a:spcPct val="105000"/>
                        </a:lnSpc>
                        <a:spcAft>
                          <a:spcPts val="0"/>
                        </a:spcAft>
                      </a:pPr>
                      <a:r>
                        <a:rPr lang="uk-UA" sz="1800">
                          <a:latin typeface="Times New Roman"/>
                          <a:ea typeface="Times New Roman"/>
                          <a:cs typeface="Times New Roman"/>
                        </a:rPr>
                        <a:t>160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129">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0481" name="Rectangle 1"/>
          <p:cNvSpPr>
            <a:spLocks noChangeArrowheads="1"/>
          </p:cNvSpPr>
          <p:nvPr/>
        </p:nvSpPr>
        <p:spPr bwMode="auto">
          <a:xfrm>
            <a:off x="642910" y="500043"/>
            <a:ext cx="7072362" cy="124649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sz="2000" b="1" u="none" strike="noStrike" cap="none" normalizeH="0" baseline="0" dirty="0">
                <a:ln>
                  <a:noFill/>
                </a:ln>
                <a:solidFill>
                  <a:schemeClr val="tx1"/>
                </a:solidFill>
                <a:effectLst/>
                <a:latin typeface="Times New Roman" pitchFamily="18" charset="0"/>
                <a:cs typeface="Times New Roman" pitchFamily="18" charset="0"/>
              </a:rPr>
              <a:t>Таблиця  1</a:t>
            </a:r>
            <a:endParaRPr kumimoji="0" lang="uk-UA" sz="20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u="none" strike="noStrike" cap="none" normalizeH="0" baseline="0" dirty="0">
                <a:ln>
                  <a:noFill/>
                </a:ln>
                <a:solidFill>
                  <a:schemeClr val="tx1"/>
                </a:solidFill>
                <a:effectLst/>
                <a:latin typeface="Times New Roman" pitchFamily="18" charset="0"/>
                <a:cs typeface="Times New Roman" pitchFamily="18" charset="0"/>
              </a:rPr>
              <a:t>Розрахунок амортизаційних відрахувань за прямолінійним методом</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428596" y="58847"/>
            <a:ext cx="7358114" cy="1938992"/>
          </a:xfrm>
          <a:prstGeom prst="rect">
            <a:avLst/>
          </a:prstGeom>
        </p:spPr>
        <p:txBody>
          <a:bodyPr wrap="square">
            <a:spAutoFit/>
          </a:bodyPr>
          <a:lstStyle/>
          <a:p>
            <a:pPr algn="ctr"/>
            <a:endParaRPr lang="uk-UA" sz="2400" dirty="0">
              <a:latin typeface="Times New Roman" pitchFamily="18" charset="0"/>
              <a:cs typeface="Times New Roman" pitchFamily="18" charset="0"/>
            </a:endParaRPr>
          </a:p>
          <a:p>
            <a:pPr algn="ctr"/>
            <a:endParaRPr lang="uk-UA" sz="2400" dirty="0">
              <a:latin typeface="Times New Roman" pitchFamily="18" charset="0"/>
              <a:cs typeface="Times New Roman" pitchFamily="18" charset="0"/>
            </a:endParaRPr>
          </a:p>
          <a:p>
            <a:pPr algn="ctr"/>
            <a:endParaRPr lang="uk-UA" sz="2400" dirty="0">
              <a:latin typeface="Times New Roman" pitchFamily="18" charset="0"/>
              <a:cs typeface="Times New Roman" pitchFamily="18" charset="0"/>
            </a:endParaRPr>
          </a:p>
          <a:p>
            <a:pPr algn="ctr"/>
            <a:endParaRPr lang="uk-UA" sz="2400" dirty="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p:txBody>
      </p:sp>
      <p:sp>
        <p:nvSpPr>
          <p:cNvPr id="3" name="Прямоугольник 2"/>
          <p:cNvSpPr/>
          <p:nvPr/>
        </p:nvSpPr>
        <p:spPr>
          <a:xfrm>
            <a:off x="500034" y="428604"/>
            <a:ext cx="7500990" cy="6555641"/>
          </a:xfrm>
          <a:prstGeom prst="rect">
            <a:avLst/>
          </a:prstGeom>
        </p:spPr>
        <p:txBody>
          <a:bodyPr wrap="square">
            <a:spAutoFit/>
          </a:bodyPr>
          <a:lstStyle/>
          <a:p>
            <a:pPr algn="just"/>
            <a:r>
              <a:rPr lang="uk-UA" sz="2000" dirty="0">
                <a:latin typeface="Times New Roman" pitchFamily="18" charset="0"/>
                <a:cs typeface="Times New Roman" pitchFamily="18" charset="0"/>
              </a:rPr>
              <a:t>2</a:t>
            </a:r>
            <a:r>
              <a:rPr lang="uk-UA" sz="2000" b="1" dirty="0">
                <a:latin typeface="Times New Roman" pitchFamily="18" charset="0"/>
                <a:cs typeface="Times New Roman" pitchFamily="18" charset="0"/>
              </a:rPr>
              <a:t>) Зменшення залишкової вартості, </a:t>
            </a:r>
            <a:r>
              <a:rPr lang="uk-UA" sz="2000" dirty="0">
                <a:latin typeface="Times New Roman" pitchFamily="18" charset="0"/>
                <a:cs typeface="Times New Roman" pitchFamily="18" charset="0"/>
              </a:rPr>
              <a:t>за яким річна сума амортизації визначається як добуток залишкової вартості об’єкта на початок звітного року або первісної вартості на дату початку нарахування амортизації та річної норми амортизації. </a:t>
            </a:r>
          </a:p>
          <a:p>
            <a:pPr algn="ctr"/>
            <a:r>
              <a:rPr lang="uk-UA" sz="2000" b="1" u="sng" dirty="0">
                <a:latin typeface="Times New Roman" pitchFamily="18" charset="0"/>
                <a:cs typeface="Times New Roman" pitchFamily="18" charset="0"/>
              </a:rPr>
              <a:t>Приклад 2</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Придбано об’єкт основних засобів вартістю 400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зі строком корисного використання 5 років. Річна норма амортизації, розрахована на підставі строку експлуатації ((1:5)×100 %), збільшується на коефіцієнт прискорення 2. В перший рік експлуатації річна сума амортизації визначається, виходячи з первісної вартості, сформованої на момент придбання об’єкта, і складає 80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В другий рік експлуатації амортизація нараховується в розмірі 40 %, але вже від залишкової вартості об’єкта (різниця між первісною вартістю і сумою амортизації, нарахованою за перший рік ((400–80)×40):100), яка складе 128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В третій рік експлуатації – в розмірі 40 % різниці між залишковою вартістю об’єкта, що виникла після закінчення другого року експлуатації, і сумою амортизації, нарахованою за другий рік експлуатації, складе 76,8 </a:t>
            </a:r>
            <a:r>
              <a:rPr lang="uk-UA" sz="2000" dirty="0" err="1">
                <a:latin typeface="Times New Roman" pitchFamily="18" charset="0"/>
                <a:cs typeface="Times New Roman" pitchFamily="18" charset="0"/>
              </a:rPr>
              <a:t>гр.од</a:t>
            </a:r>
            <a:r>
              <a:rPr lang="uk-UA" sz="2000" dirty="0">
                <a:latin typeface="Times New Roman" pitchFamily="18" charset="0"/>
                <a:cs typeface="Times New Roman" pitchFamily="18" charset="0"/>
              </a:rPr>
              <a:t>. ((320–128)×40:100) і т.д.</a:t>
            </a:r>
            <a:endParaRPr lang="ru-RU" sz="2000" dirty="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571472" y="571480"/>
            <a:ext cx="7143800" cy="523220"/>
          </a:xfrm>
          <a:prstGeom prst="rect">
            <a:avLst/>
          </a:prstGeom>
        </p:spPr>
        <p:txBody>
          <a:bodyPr wrap="square">
            <a:spAutoFit/>
          </a:bodyPr>
          <a:lstStyle/>
          <a:p>
            <a:pPr algn="just"/>
            <a:r>
              <a:rPr lang="ru-RU" sz="2800" dirty="0">
                <a:latin typeface="Times New Roman" pitchFamily="18" charset="0"/>
                <a:cs typeface="Times New Roman" pitchFamily="18" charset="0"/>
              </a:rPr>
              <a:t>.</a:t>
            </a:r>
          </a:p>
        </p:txBody>
      </p:sp>
      <p:sp>
        <p:nvSpPr>
          <p:cNvPr id="16385" name="Rectangle 1"/>
          <p:cNvSpPr>
            <a:spLocks noChangeArrowheads="1"/>
          </p:cNvSpPr>
          <p:nvPr/>
        </p:nvSpPr>
        <p:spPr bwMode="auto">
          <a:xfrm>
            <a:off x="571472" y="500042"/>
            <a:ext cx="7500990" cy="87716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a:ln>
                  <a:noFill/>
                </a:ln>
                <a:solidFill>
                  <a:schemeClr val="tx1"/>
                </a:solidFill>
                <a:effectLst/>
                <a:latin typeface="Arial" pitchFamily="34" charset="0"/>
                <a:cs typeface="Arial" pitchFamily="34" charset="0"/>
              </a:rPr>
              <a:t>Таблиця 2</a:t>
            </a:r>
            <a:endParaRPr kumimoji="0" lang="uk-UA"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a:ln>
                  <a:noFill/>
                </a:ln>
                <a:solidFill>
                  <a:schemeClr val="tx1"/>
                </a:solidFill>
                <a:effectLst/>
                <a:latin typeface="Arial" pitchFamily="34" charset="0"/>
                <a:cs typeface="Arial" pitchFamily="34" charset="0"/>
              </a:rPr>
              <a:t>Розрахунок амортизаційних відрахувань за методом</a:t>
            </a:r>
            <a:endParaRPr kumimoji="0" lang="uk-UA" b="0"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a:ln>
                  <a:noFill/>
                </a:ln>
                <a:solidFill>
                  <a:schemeClr val="tx1"/>
                </a:solidFill>
                <a:effectLst/>
                <a:latin typeface="Arial" pitchFamily="34" charset="0"/>
                <a:ea typeface="Times New Roman" pitchFamily="18" charset="0"/>
                <a:cs typeface="Arial" pitchFamily="34" charset="0"/>
              </a:rPr>
              <a:t>зменшення залишкової вартості</a:t>
            </a:r>
            <a:endParaRPr kumimoji="0" lang="uk-UA" b="0" i="0" u="none" strike="noStrike" cap="none" normalizeH="0" baseline="0" dirty="0">
              <a:ln>
                <a:noFill/>
              </a:ln>
              <a:solidFill>
                <a:schemeClr val="tx1"/>
              </a:solidFill>
              <a:effectLst/>
              <a:latin typeface="Arial" pitchFamily="34" charset="0"/>
              <a:cs typeface="Arial" pitchFamily="34" charset="0"/>
            </a:endParaRPr>
          </a:p>
        </p:txBody>
      </p:sp>
      <p:pic>
        <p:nvPicPr>
          <p:cNvPr id="63489" name="Picture 1"/>
          <p:cNvPicPr>
            <a:picLocks noChangeAspect="1" noChangeArrowheads="1"/>
          </p:cNvPicPr>
          <p:nvPr/>
        </p:nvPicPr>
        <p:blipFill>
          <a:blip r:embed="rId4"/>
          <a:srcRect/>
          <a:stretch>
            <a:fillRect/>
          </a:stretch>
        </p:blipFill>
        <p:spPr bwMode="auto">
          <a:xfrm>
            <a:off x="1000100" y="1785926"/>
            <a:ext cx="6643733" cy="261462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857224" y="214291"/>
            <a:ext cx="6786610" cy="6863417"/>
          </a:xfrm>
          <a:prstGeom prst="rect">
            <a:avLst/>
          </a:prstGeom>
        </p:spPr>
        <p:txBody>
          <a:bodyPr wrap="square">
            <a:spAutoFit/>
          </a:bodyPr>
          <a:lstStyle/>
          <a:p>
            <a:pPr algn="just"/>
            <a:r>
              <a:rPr lang="uk-UA" sz="2400" dirty="0">
                <a:latin typeface="Times New Roman" pitchFamily="18" charset="0"/>
                <a:cs typeface="Times New Roman" pitchFamily="18" charset="0"/>
              </a:rPr>
              <a:t>3) </a:t>
            </a:r>
            <a:r>
              <a:rPr lang="uk-UA" sz="2400" b="1" i="1" dirty="0">
                <a:latin typeface="Times New Roman" pitchFamily="18" charset="0"/>
                <a:cs typeface="Times New Roman" pitchFamily="18" charset="0"/>
              </a:rPr>
              <a:t>Прискореного зменшення залишкової вартості, </a:t>
            </a:r>
            <a:r>
              <a:rPr lang="uk-UA" sz="2400" dirty="0">
                <a:latin typeface="Times New Roman" pitchFamily="18" charset="0"/>
                <a:cs typeface="Times New Roman" pitchFamily="18" charset="0"/>
              </a:rPr>
              <a:t>за яким річна сума амортизації визначається як добуток залишкової вартості об’єкта на початок звітного року або первісної вартості на дату початку нарахування амортизації та річної норми амортизації, яка обчислюється, виходячи зі строку корисного використання об’єкта, і подвоюється.</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4) </a:t>
            </a:r>
            <a:r>
              <a:rPr lang="uk-UA" sz="2400" b="1" i="1" dirty="0">
                <a:latin typeface="Times New Roman" pitchFamily="18" charset="0"/>
                <a:cs typeface="Times New Roman" pitchFamily="18" charset="0"/>
              </a:rPr>
              <a:t>Кумулятивного, </a:t>
            </a:r>
            <a:r>
              <a:rPr lang="uk-UA" sz="2400" dirty="0">
                <a:latin typeface="Times New Roman" pitchFamily="18" charset="0"/>
                <a:cs typeface="Times New Roman" pitchFamily="18" charset="0"/>
              </a:rPr>
              <a:t>за яким річна сума амортизації визначається як добуток вартості, яка амортизується, та кумулятивного коефіцієнту. Кумулятивний коефіцієнт розраховується діленням кількості років, що залишаються до кінця очікуваного строку використання об’єкта основних засобів, на суму числа років його корисного використання.</a:t>
            </a:r>
            <a:endParaRPr lang="ru-RU" sz="2400" dirty="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14348" y="500042"/>
            <a:ext cx="6143652" cy="954107"/>
          </a:xfrm>
          <a:prstGeom prst="rect">
            <a:avLst/>
          </a:prstGeom>
        </p:spPr>
        <p:txBody>
          <a:bodyPr wrap="square">
            <a:spAutoFit/>
          </a:bodyPr>
          <a:lstStyle/>
          <a:p>
            <a:pPr algn="just"/>
            <a:endParaRPr lang="ru-RU" sz="28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000100" y="2866410"/>
          <a:ext cx="6715170" cy="3463049"/>
        </p:xfrm>
        <a:graphic>
          <a:graphicData uri="http://schemas.openxmlformats.org/drawingml/2006/table">
            <a:tbl>
              <a:tblPr/>
              <a:tblGrid>
                <a:gridCol w="2238390">
                  <a:extLst>
                    <a:ext uri="{9D8B030D-6E8A-4147-A177-3AD203B41FA5}">
                      <a16:colId xmlns:a16="http://schemas.microsoft.com/office/drawing/2014/main" val="20000"/>
                    </a:ext>
                  </a:extLst>
                </a:gridCol>
                <a:gridCol w="2238390">
                  <a:extLst>
                    <a:ext uri="{9D8B030D-6E8A-4147-A177-3AD203B41FA5}">
                      <a16:colId xmlns:a16="http://schemas.microsoft.com/office/drawing/2014/main" val="20001"/>
                    </a:ext>
                  </a:extLst>
                </a:gridCol>
                <a:gridCol w="2238390">
                  <a:extLst>
                    <a:ext uri="{9D8B030D-6E8A-4147-A177-3AD203B41FA5}">
                      <a16:colId xmlns:a16="http://schemas.microsoft.com/office/drawing/2014/main" val="20002"/>
                    </a:ext>
                  </a:extLst>
                </a:gridCol>
              </a:tblGrid>
              <a:tr h="425158">
                <a:tc>
                  <a:txBody>
                    <a:bodyPr/>
                    <a:lstStyle/>
                    <a:p>
                      <a:pPr indent="0" algn="ctr">
                        <a:lnSpc>
                          <a:spcPct val="100000"/>
                        </a:lnSpc>
                        <a:spcAft>
                          <a:spcPts val="0"/>
                        </a:spcAft>
                      </a:pPr>
                      <a:r>
                        <a:rPr lang="uk-UA" sz="1600" i="1" dirty="0">
                          <a:latin typeface="Times New Roman"/>
                          <a:ea typeface="Times New Roman"/>
                          <a:cs typeface="Times New Roman"/>
                        </a:rPr>
                        <a:t>Залишкова вартість на початок періоду, </a:t>
                      </a:r>
                      <a:r>
                        <a:rPr lang="uk-UA" sz="1600" i="1" dirty="0" err="1">
                          <a:latin typeface="Times New Roman"/>
                          <a:ea typeface="Times New Roman"/>
                          <a:cs typeface="Times New Roman"/>
                        </a:rPr>
                        <a:t>гр.од</a:t>
                      </a:r>
                      <a:r>
                        <a:rPr lang="uk-UA" sz="1600" i="1"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i="1" dirty="0">
                          <a:latin typeface="Times New Roman"/>
                          <a:ea typeface="Times New Roman"/>
                          <a:cs typeface="Times New Roman"/>
                        </a:rPr>
                        <a:t>Норма амортизації, %</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i="1" dirty="0">
                          <a:latin typeface="Times New Roman"/>
                          <a:ea typeface="Times New Roman"/>
                          <a:cs typeface="Times New Roman"/>
                        </a:rPr>
                        <a:t>Сума амортизації, </a:t>
                      </a:r>
                      <a:r>
                        <a:rPr lang="uk-UA" sz="1600" i="1" dirty="0" err="1">
                          <a:latin typeface="Times New Roman"/>
                          <a:ea typeface="Times New Roman"/>
                          <a:cs typeface="Times New Roman"/>
                        </a:rPr>
                        <a:t>гр.од</a:t>
                      </a:r>
                      <a:r>
                        <a:rPr lang="uk-UA" sz="1600" i="1"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7267">
                <a:tc>
                  <a:txBody>
                    <a:bodyPr/>
                    <a:lstStyle/>
                    <a:p>
                      <a:pPr indent="0" algn="ctr">
                        <a:lnSpc>
                          <a:spcPct val="100000"/>
                        </a:lnSpc>
                        <a:spcAft>
                          <a:spcPts val="0"/>
                        </a:spcAft>
                      </a:pPr>
                      <a:r>
                        <a:rPr lang="uk-UA" sz="1600" dirty="0">
                          <a:latin typeface="Times New Roman"/>
                          <a:ea typeface="Times New Roman"/>
                          <a:cs typeface="Times New Roman"/>
                        </a:rPr>
                        <a:t>400,00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33,30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133,20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7267">
                <a:tc>
                  <a:txBody>
                    <a:bodyPr/>
                    <a:lstStyle/>
                    <a:p>
                      <a:pPr indent="0" algn="ctr">
                        <a:lnSpc>
                          <a:spcPct val="100000"/>
                        </a:lnSpc>
                        <a:spcAft>
                          <a:spcPts val="0"/>
                        </a:spcAft>
                      </a:pPr>
                      <a:r>
                        <a:rPr lang="uk-UA" sz="1600">
                          <a:latin typeface="Times New Roman"/>
                          <a:ea typeface="Times New Roman"/>
                          <a:cs typeface="Times New Roman"/>
                        </a:rPr>
                        <a:t>266,80</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26,67</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a:latin typeface="Times New Roman"/>
                          <a:ea typeface="Times New Roman"/>
                          <a:cs typeface="Times New Roman"/>
                        </a:rPr>
                        <a:t>106,68</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7267">
                <a:tc>
                  <a:txBody>
                    <a:bodyPr/>
                    <a:lstStyle/>
                    <a:p>
                      <a:pPr indent="0" algn="ctr">
                        <a:lnSpc>
                          <a:spcPct val="100000"/>
                        </a:lnSpc>
                        <a:spcAft>
                          <a:spcPts val="0"/>
                        </a:spcAft>
                      </a:pPr>
                      <a:r>
                        <a:rPr lang="uk-UA" sz="1600">
                          <a:latin typeface="Times New Roman"/>
                          <a:ea typeface="Times New Roman"/>
                          <a:cs typeface="Times New Roman"/>
                        </a:rPr>
                        <a:t>160,12</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80,00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7267">
                <a:tc>
                  <a:txBody>
                    <a:bodyPr/>
                    <a:lstStyle/>
                    <a:p>
                      <a:pPr indent="0" algn="ctr">
                        <a:lnSpc>
                          <a:spcPct val="100000"/>
                        </a:lnSpc>
                        <a:spcAft>
                          <a:spcPts val="0"/>
                        </a:spcAft>
                      </a:pPr>
                      <a:r>
                        <a:rPr lang="uk-UA" sz="1600">
                          <a:latin typeface="Times New Roman"/>
                          <a:ea typeface="Times New Roman"/>
                          <a:cs typeface="Times New Roman"/>
                        </a:rPr>
                        <a:t>80,12</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13,33</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53,32</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7267">
                <a:tc>
                  <a:txBody>
                    <a:bodyPr/>
                    <a:lstStyle/>
                    <a:p>
                      <a:pPr indent="0" algn="ctr">
                        <a:lnSpc>
                          <a:spcPct val="100000"/>
                        </a:lnSpc>
                        <a:spcAft>
                          <a:spcPts val="0"/>
                        </a:spcAft>
                      </a:pPr>
                      <a:r>
                        <a:rPr lang="uk-UA" sz="1600">
                          <a:latin typeface="Times New Roman"/>
                          <a:ea typeface="Times New Roman"/>
                          <a:cs typeface="Times New Roman"/>
                        </a:rPr>
                        <a:t>26,80</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a:latin typeface="Times New Roman"/>
                          <a:ea typeface="Times New Roman"/>
                          <a:cs typeface="Times New Roman"/>
                        </a:rPr>
                        <a:t>6,67</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26,80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39034">
                <a:tc gridSpan="2">
                  <a:txBody>
                    <a:bodyPr/>
                    <a:lstStyle/>
                    <a:p>
                      <a:pPr indent="0" algn="just">
                        <a:lnSpc>
                          <a:spcPct val="100000"/>
                        </a:lnSpc>
                        <a:spcAft>
                          <a:spcPts val="0"/>
                        </a:spcAft>
                      </a:pPr>
                      <a:r>
                        <a:rPr lang="uk-UA" sz="1600" dirty="0">
                          <a:latin typeface="Times New Roman"/>
                          <a:ea typeface="Times New Roman"/>
                          <a:cs typeface="Times New Roman"/>
                        </a:rPr>
                        <a:t>Разом</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indent="0" algn="ctr">
                        <a:lnSpc>
                          <a:spcPct val="100000"/>
                        </a:lnSpc>
                        <a:spcAft>
                          <a:spcPts val="0"/>
                        </a:spcAft>
                      </a:pPr>
                      <a:r>
                        <a:rPr lang="uk-UA" sz="1600" dirty="0">
                          <a:latin typeface="Times New Roman"/>
                          <a:ea typeface="Times New Roman"/>
                          <a:cs typeface="Times New Roman"/>
                        </a:rPr>
                        <a:t>400,00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289" name="Rectangle 1"/>
          <p:cNvSpPr>
            <a:spLocks noChangeArrowheads="1"/>
          </p:cNvSpPr>
          <p:nvPr/>
        </p:nvSpPr>
        <p:spPr bwMode="auto">
          <a:xfrm>
            <a:off x="857224" y="214290"/>
            <a:ext cx="6786610" cy="300082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1600" b="1" i="0" u="sng"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Приклад 3</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Придбано об’єкт основних засобів вартістю 400 </a:t>
            </a:r>
            <a:r>
              <a:rPr kumimoji="0" lang="uk-UA"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гр.од</a:t>
            </a:r>
            <a:r>
              <a:rPr kumimoji="0" lang="uk-UA"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Строк корисного використання – 5 років. Сума кількості років строку служби складає 15 років (1+2+3+4+5). За перший рік експлуатації зазначеного об’єкта може бути нарахована амортизація в розмірі 5/15, або 33,4; за другий рік – 4/15; за третій рік – 3/15 і т.д.</a:t>
            </a:r>
            <a:endParaRPr kumimoji="0" lang="ru-RU"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r" defTabSz="914400" rtl="0" eaLnBrk="0" fontAlgn="base" latinLnBrk="0" hangingPunct="0">
              <a:lnSpc>
                <a:spcPct val="100000"/>
              </a:lnSpc>
              <a:spcBef>
                <a:spcPct val="0"/>
              </a:spcBef>
              <a:spcAft>
                <a:spcPct val="0"/>
              </a:spcAft>
              <a:buClrTx/>
              <a:buSzTx/>
              <a:buFontTx/>
              <a:buNone/>
              <a:tabLst/>
            </a:pPr>
            <a:r>
              <a:rPr kumimoji="0" lang="uk-UA" sz="1600" b="1" i="1" u="none" strike="noStrike" cap="none" normalizeH="0" baseline="0" dirty="0">
                <a:ln>
                  <a:noFill/>
                </a:ln>
                <a:solidFill>
                  <a:schemeClr val="tx1"/>
                </a:solidFill>
                <a:effectLst/>
                <a:latin typeface="Times New Roman" pitchFamily="18" charset="0"/>
                <a:cs typeface="Times New Roman" pitchFamily="18" charset="0"/>
              </a:rPr>
              <a:t>Таблиця 3</a:t>
            </a:r>
            <a:endParaRPr kumimoji="0" lang="uk-UA"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a:ln>
                  <a:noFill/>
                </a:ln>
                <a:solidFill>
                  <a:schemeClr val="tx1"/>
                </a:solidFill>
                <a:effectLst/>
                <a:latin typeface="Times New Roman" pitchFamily="18" charset="0"/>
                <a:cs typeface="Times New Roman" pitchFamily="18" charset="0"/>
              </a:rPr>
              <a:t>Розрахунок амортизаційних відрахувань за кумулятивним методом</a:t>
            </a: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uk-UA" sz="1600" b="0"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fontScale="70000" lnSpcReduction="20000"/>
          </a:bodyPr>
          <a:lstStyle/>
          <a:p>
            <a:pPr marL="0" lvl="0" indent="360000" algn="ctr">
              <a:buNone/>
            </a:pPr>
            <a:r>
              <a:rPr lang="uk-UA" sz="2800" b="1" u="sng" dirty="0">
                <a:latin typeface="Times New Roman" pitchFamily="18" charset="0"/>
                <a:cs typeface="Times New Roman" pitchFamily="18" charset="0"/>
              </a:rPr>
              <a:t>Питання лекції</a:t>
            </a:r>
            <a:r>
              <a:rPr lang="uk-UA" sz="2800" b="1" dirty="0">
                <a:latin typeface="Times New Roman" pitchFamily="18" charset="0"/>
                <a:cs typeface="Times New Roman" pitchFamily="18" charset="0"/>
              </a:rPr>
              <a:t>:</a:t>
            </a:r>
          </a:p>
          <a:p>
            <a:pPr marL="342900" lvl="0" indent="-342900" algn="just">
              <a:lnSpc>
                <a:spcPct val="170000"/>
              </a:lnSpc>
              <a:spcAft>
                <a:spcPts val="6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Необоротні активи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частина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майна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підприємств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склад, структура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відтворення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Знос</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амортизація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необоротних активів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Показники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стану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необоротних активів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розрахунок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70000"/>
              </a:lnSpc>
              <a:spcAft>
                <a:spcPts val="800"/>
              </a:spcAft>
              <a:buFont typeface="+mj-lt"/>
              <a:buAutoNum type="arabicPeriod"/>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Капітальні вкладення як форма інвестицій. Види капітальних інвестицій: державні, державні централізовані, недержавні, змішані капітальні вкладення. Поняття будівля, об’єкт будівлі виробничого і невиробничого призначення, нова будівля, розширення, реконструкція і технічне переозброєння діючих підприємств.</a:t>
            </a:r>
          </a:p>
          <a:p>
            <a:pPr marL="342900" lvl="0" indent="-342900" algn="just">
              <a:lnSpc>
                <a:spcPct val="170000"/>
              </a:lnSpc>
              <a:spcAft>
                <a:spcPts val="800"/>
              </a:spcAft>
              <a:buFont typeface="+mj-lt"/>
              <a:buAutoNum type="arabicPeriod"/>
            </a:pPr>
            <a:r>
              <a:rPr lang="ru-RU" sz="1800" dirty="0" err="1">
                <a:effectLst/>
                <a:latin typeface="Times New Roman" panose="02020603050405020304" pitchFamily="18" charset="0"/>
                <a:ea typeface="Times New Roman" panose="02020603050405020304" pitchFamily="18" charset="0"/>
              </a:rPr>
              <a:t>Джерела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фінансування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капітальних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вкладень</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бюджетні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кошти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власні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залучені</a:t>
            </a:r>
            <a:r>
              <a:rPr lang="ru-RU" sz="1800" dirty="0">
                <a:effectLst/>
                <a:latin typeface="Times New Roman" panose="02020603050405020304" pitchFamily="18" charset="0"/>
                <a:ea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rPr>
              <a:t>позикові</a:t>
            </a:r>
            <a:endParaRPr lang="ru-RU" dirty="0"/>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14348" y="714357"/>
            <a:ext cx="6929486" cy="5539978"/>
          </a:xfrm>
          <a:prstGeom prst="rect">
            <a:avLst/>
          </a:prstGeom>
        </p:spPr>
        <p:txBody>
          <a:bodyPr wrap="square">
            <a:spAutoFit/>
          </a:bodyPr>
          <a:lstStyle/>
          <a:p>
            <a:pPr algn="just"/>
            <a:r>
              <a:rPr lang="en-US" sz="2200" dirty="0">
                <a:latin typeface="Times New Roman" pitchFamily="18" charset="0"/>
                <a:cs typeface="Times New Roman" pitchFamily="18" charset="0"/>
              </a:rPr>
              <a:t>5</a:t>
            </a:r>
            <a:r>
              <a:rPr lang="uk-UA" sz="2200" dirty="0">
                <a:latin typeface="Times New Roman" pitchFamily="18" charset="0"/>
                <a:cs typeface="Times New Roman" pitchFamily="18" charset="0"/>
              </a:rPr>
              <a:t>) Виробничого, за яким місячна сума амортизації визначається як добуток фактичного місячного обсягу продукції (робіт, послуг) та виробничої ставки амортизації. Виробнича ставка амортизації розраховується діленням вартості, яка амортизується, на загальний обсяг продукції (робіт, послуг), який підприємство очікує виробити (виконати) із використанням об’єкта основних засобів.</a:t>
            </a:r>
            <a:endParaRPr lang="ru-RU" sz="2200" dirty="0">
              <a:latin typeface="Times New Roman" pitchFamily="18" charset="0"/>
              <a:cs typeface="Times New Roman" pitchFamily="18" charset="0"/>
            </a:endParaRPr>
          </a:p>
          <a:p>
            <a:pPr algn="ctr"/>
            <a:r>
              <a:rPr lang="uk-UA" sz="2200" b="1" dirty="0">
                <a:latin typeface="Times New Roman" pitchFamily="18" charset="0"/>
                <a:cs typeface="Times New Roman" pitchFamily="18" charset="0"/>
              </a:rPr>
              <a:t> </a:t>
            </a:r>
            <a:r>
              <a:rPr lang="uk-UA" sz="2200" b="1" u="sng" dirty="0">
                <a:latin typeface="Times New Roman" pitchFamily="18" charset="0"/>
                <a:cs typeface="Times New Roman" pitchFamily="18" charset="0"/>
              </a:rPr>
              <a:t>Приклад 4</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Придбано автомобіль з пробігом до 600 тис. км вартістю 50</a:t>
            </a:r>
            <a:r>
              <a:rPr lang="ru-RU" sz="2200" dirty="0">
                <a:latin typeface="Times New Roman" pitchFamily="18" charset="0"/>
                <a:cs typeface="Times New Roman" pitchFamily="18" charset="0"/>
              </a:rPr>
              <a:t> </a:t>
            </a:r>
            <a:r>
              <a:rPr lang="uk-UA" sz="2200" dirty="0">
                <a:latin typeface="Times New Roman" pitchFamily="18" charset="0"/>
                <a:cs typeface="Times New Roman" pitchFamily="18" charset="0"/>
              </a:rPr>
              <a:t>тис. </a:t>
            </a:r>
            <a:r>
              <a:rPr lang="uk-UA" sz="2200" dirty="0" err="1">
                <a:latin typeface="Times New Roman" pitchFamily="18" charset="0"/>
                <a:cs typeface="Times New Roman" pitchFamily="18" charset="0"/>
              </a:rPr>
              <a:t>гр.од</a:t>
            </a:r>
            <a:r>
              <a:rPr lang="uk-UA" sz="2200" dirty="0">
                <a:latin typeface="Times New Roman" pitchFamily="18" charset="0"/>
                <a:cs typeface="Times New Roman" pitchFamily="18" charset="0"/>
              </a:rPr>
              <a:t>. У звітному періоді пробіг складає 5 тис. км. Таким чином, сума амортизаційних відрахувань, виходячи із співвідношення первісної вартості і запланованого обсягу продукції, складе 410 </a:t>
            </a:r>
            <a:r>
              <a:rPr lang="uk-UA" sz="2200" dirty="0" err="1">
                <a:latin typeface="Times New Roman" pitchFamily="18" charset="0"/>
                <a:cs typeface="Times New Roman" pitchFamily="18" charset="0"/>
              </a:rPr>
              <a:t>гр.од</a:t>
            </a:r>
            <a:r>
              <a:rPr lang="uk-UA" sz="2200" dirty="0">
                <a:latin typeface="Times New Roman" pitchFamily="18" charset="0"/>
                <a:cs typeface="Times New Roman" pitchFamily="18" charset="0"/>
              </a:rPr>
              <a:t>. (5 тис.×50 тис. / 600 тис.).</a:t>
            </a:r>
            <a:endParaRPr lang="ru-RU" sz="2200" dirty="0">
              <a:latin typeface="Times New Roman" pitchFamily="18" charset="0"/>
              <a:cs typeface="Times New Roman" pitchFamily="18" charset="0"/>
            </a:endParaRPr>
          </a:p>
          <a:p>
            <a:r>
              <a:rPr lang="ru-RU" sz="24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lgn="ctr"/>
            <a:r>
              <a:rPr lang="ru-RU" b="1" dirty="0" err="1">
                <a:latin typeface="Times New Roman" pitchFamily="18" charset="0"/>
                <a:cs typeface="Times New Roman" pitchFamily="18" charset="0"/>
              </a:rPr>
              <a:t>Зміна</a:t>
            </a:r>
            <a:r>
              <a:rPr lang="ru-RU" b="1" dirty="0">
                <a:latin typeface="Times New Roman" pitchFamily="18" charset="0"/>
                <a:cs typeface="Times New Roman" pitchFamily="18" charset="0"/>
              </a:rPr>
              <a:t> методу </a:t>
            </a:r>
            <a:r>
              <a:rPr lang="ru-RU" b="1" dirty="0" err="1">
                <a:latin typeface="Times New Roman" pitchFamily="18" charset="0"/>
                <a:cs typeface="Times New Roman" pitchFamily="18" charset="0"/>
              </a:rPr>
              <a:t>амортизації</a:t>
            </a:r>
            <a:endParaRPr lang="ru-RU" b="1" dirty="0">
              <a:latin typeface="Times New Roman" pitchFamily="18" charset="0"/>
              <a:cs typeface="Times New Roman" pitchFamily="18" charset="0"/>
            </a:endParaRPr>
          </a:p>
          <a:p>
            <a:pPr algn="just"/>
            <a:r>
              <a:rPr lang="ru-RU" dirty="0" err="1">
                <a:latin typeface="Times New Roman" pitchFamily="18" charset="0"/>
                <a:cs typeface="Times New Roman" pitchFamily="18" charset="0"/>
              </a:rPr>
              <a:t>Встановлення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певного</a:t>
            </a:r>
            <a:r>
              <a:rPr lang="ru-RU" dirty="0">
                <a:latin typeface="Times New Roman" pitchFamily="18" charset="0"/>
                <a:cs typeface="Times New Roman" pitchFamily="18" charset="0"/>
              </a:rPr>
              <a:t> методу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означає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обов’язковість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кінця</a:t>
            </a:r>
            <a:r>
              <a:rPr lang="ru-RU" dirty="0">
                <a:latin typeface="Times New Roman" pitchFamily="18" charset="0"/>
                <a:cs typeface="Times New Roman" pitchFamily="18" charset="0"/>
              </a:rPr>
              <a:t> строку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ОЗ. Метод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переглянути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кінець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звітного</a:t>
            </a:r>
            <a:r>
              <a:rPr lang="ru-RU" dirty="0">
                <a:latin typeface="Times New Roman" pitchFamily="18" charset="0"/>
                <a:cs typeface="Times New Roman" pitchFamily="18" charset="0"/>
              </a:rPr>
              <a:t> року у </a:t>
            </a:r>
            <a:r>
              <a:rPr lang="ru-RU" dirty="0" err="1">
                <a:latin typeface="Times New Roman" pitchFamily="18" charset="0"/>
                <a:cs typeface="Times New Roman" pitchFamily="18" charset="0"/>
              </a:rPr>
              <a:t>разі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очікуваного</a:t>
            </a:r>
            <a:r>
              <a:rPr lang="ru-RU" dirty="0">
                <a:latin typeface="Times New Roman" pitchFamily="18" charset="0"/>
                <a:cs typeface="Times New Roman" pitchFamily="18" charset="0"/>
              </a:rPr>
              <a:t> способу </a:t>
            </a:r>
            <a:r>
              <a:rPr lang="ru-RU" dirty="0" err="1">
                <a:latin typeface="Times New Roman" pitchFamily="18" charset="0"/>
                <a:cs typeface="Times New Roman" pitchFamily="18" charset="0"/>
              </a:rPr>
              <a:t>отримання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вигод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(п. 28 НП(С)БО 7). </a:t>
            </a:r>
            <a:r>
              <a:rPr lang="ru-RU" dirty="0" err="1">
                <a:latin typeface="Times New Roman" pitchFamily="18" charset="0"/>
                <a:cs typeface="Times New Roman" pitchFamily="18" charset="0"/>
              </a:rPr>
              <a:t>Новий</a:t>
            </a:r>
            <a:r>
              <a:rPr lang="ru-RU" dirty="0">
                <a:latin typeface="Times New Roman" pitchFamily="18" charset="0"/>
                <a:cs typeface="Times New Roman" pitchFamily="18" charset="0"/>
              </a:rPr>
              <a:t> метод </a:t>
            </a:r>
            <a:r>
              <a:rPr lang="ru-RU" dirty="0" err="1">
                <a:latin typeface="Times New Roman" pitchFamily="18" charset="0"/>
                <a:cs typeface="Times New Roman" pitchFamily="18" charset="0"/>
              </a:rPr>
              <a:t>застосовується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наступного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місяця</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місяцем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прийняття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рішення</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зміну</a:t>
            </a:r>
            <a:r>
              <a:rPr lang="ru-RU" dirty="0">
                <a:latin typeface="Times New Roman" pitchFamily="18" charset="0"/>
                <a:cs typeface="Times New Roman" pitchFamily="18" charset="0"/>
              </a:rPr>
              <a:t> методу.</a:t>
            </a:r>
          </a:p>
          <a:p>
            <a:pPr algn="just"/>
            <a:r>
              <a:rPr lang="ru-RU" dirty="0" err="1">
                <a:latin typeface="Times New Roman" pitchFamily="18" charset="0"/>
                <a:cs typeface="Times New Roman" pitchFamily="18" charset="0"/>
              </a:rPr>
              <a:t>Крім</a:t>
            </a:r>
            <a:r>
              <a:rPr lang="ru-RU" dirty="0">
                <a:latin typeface="Times New Roman" pitchFamily="18" charset="0"/>
                <a:cs typeface="Times New Roman" pitchFamily="18" charset="0"/>
              </a:rPr>
              <a:t> того,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параметри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нарахування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амортизації</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діючим</a:t>
            </a:r>
            <a:r>
              <a:rPr lang="ru-RU" dirty="0">
                <a:latin typeface="Times New Roman" pitchFamily="18" charset="0"/>
                <a:cs typeface="Times New Roman" pitchFamily="18" charset="0"/>
              </a:rPr>
              <a:t> методом. Так, на </a:t>
            </a:r>
            <a:r>
              <a:rPr lang="ru-RU" dirty="0" err="1">
                <a:latin typeface="Times New Roman" pitchFamily="18" charset="0"/>
                <a:cs typeface="Times New Roman" pitchFamily="18" charset="0"/>
              </a:rPr>
              <a:t>кінець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звітного</a:t>
            </a:r>
            <a:r>
              <a:rPr lang="ru-RU" dirty="0">
                <a:latin typeface="Times New Roman" pitchFamily="18" charset="0"/>
                <a:cs typeface="Times New Roman" pitchFamily="18" charset="0"/>
              </a:rPr>
              <a:t> року </a:t>
            </a:r>
            <a:r>
              <a:rPr lang="ru-RU" dirty="0" err="1">
                <a:latin typeface="Times New Roman" pitchFamily="18" charset="0"/>
                <a:cs typeface="Times New Roman" pitchFamily="18" charset="0"/>
              </a:rPr>
              <a:t>переглядаються</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разі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зміни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очікуваних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вигод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об’єкта</a:t>
            </a:r>
            <a:r>
              <a:rPr lang="ru-RU" dirty="0">
                <a:latin typeface="Times New Roman" pitchFamily="18" charset="0"/>
                <a:cs typeface="Times New Roman" pitchFamily="18" charset="0"/>
              </a:rPr>
              <a:t> ОЗ (п. 25 НП(С)БО 7):</a:t>
            </a:r>
          </a:p>
          <a:p>
            <a:pPr algn="just"/>
            <a:r>
              <a:rPr lang="ru-RU" dirty="0">
                <a:latin typeface="Times New Roman" pitchFamily="18" charset="0"/>
                <a:cs typeface="Times New Roman" pitchFamily="18" charset="0"/>
              </a:rPr>
              <a:t>строк </a:t>
            </a:r>
            <a:r>
              <a:rPr lang="ru-RU" dirty="0" err="1">
                <a:latin typeface="Times New Roman" pitchFamily="18" charset="0"/>
                <a:cs typeface="Times New Roman" pitchFamily="18" charset="0"/>
              </a:rPr>
              <a:t>корисного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експлуатації</a:t>
            </a:r>
            <a:r>
              <a:rPr lang="ru-RU" dirty="0">
                <a:latin typeface="Times New Roman" pitchFamily="18" charset="0"/>
                <a:cs typeface="Times New Roman" pitchFamily="18" charset="0"/>
              </a:rPr>
              <a:t>);</a:t>
            </a:r>
          </a:p>
          <a:p>
            <a:pPr algn="just"/>
            <a:r>
              <a:rPr lang="ru-RU" dirty="0" err="1">
                <a:latin typeface="Times New Roman" pitchFamily="18" charset="0"/>
                <a:cs typeface="Times New Roman" pitchFamily="18" charset="0"/>
              </a:rPr>
              <a:t>ліквідаційна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вартість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об’єкта</a:t>
            </a:r>
            <a:r>
              <a:rPr lang="ru-RU"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5297" name="Object 1"/>
          <p:cNvGraphicFramePr>
            <a:graphicFrameLocks noChangeAspect="1"/>
          </p:cNvGraphicFramePr>
          <p:nvPr/>
        </p:nvGraphicFramePr>
        <p:xfrm>
          <a:off x="0" y="571480"/>
          <a:ext cx="8143900" cy="6286520"/>
        </p:xfrm>
        <a:graphic>
          <a:graphicData uri="http://schemas.openxmlformats.org/presentationml/2006/ole">
            <mc:AlternateContent xmlns:mc="http://schemas.openxmlformats.org/markup-compatibility/2006">
              <mc:Choice xmlns:v="urn:schemas-microsoft-com:vml" Requires="v">
                <p:oleObj spid="_x0000_s55297" name="Picture" r:id="rId4" imgW="6301740" imgH="3715512" progId="Word.Picture.8">
                  <p:embed/>
                </p:oleObj>
              </mc:Choice>
              <mc:Fallback>
                <p:oleObj name="Picture" r:id="rId4" imgW="6301740" imgH="3715512"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71480"/>
                        <a:ext cx="8143900" cy="6286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00034" y="357166"/>
            <a:ext cx="7429552"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indent="450850" algn="just" fontAlgn="base">
              <a:spcBef>
                <a:spcPct val="0"/>
              </a:spcBef>
              <a:spcAft>
                <a:spcPct val="0"/>
              </a:spcAft>
            </a:pPr>
            <a:r>
              <a:rPr lang="uk-UA" sz="2800" i="1" dirty="0">
                <a:latin typeface="Times New Roman" pitchFamily="18" charset="0"/>
                <a:ea typeface="Times New Roman" pitchFamily="18" charset="0"/>
                <a:cs typeface="Times New Roman" pitchFamily="18" charset="0"/>
              </a:rPr>
              <a:t>Фондомісткість</a:t>
            </a:r>
            <a:r>
              <a:rPr lang="uk-UA" sz="2800" dirty="0">
                <a:latin typeface="Times New Roman" pitchFamily="18" charset="0"/>
                <a:ea typeface="Times New Roman" pitchFamily="18" charset="0"/>
                <a:cs typeface="Times New Roman" pitchFamily="18" charset="0"/>
              </a:rPr>
              <a:t> </a:t>
            </a:r>
            <a:r>
              <a:rPr lang="uk-UA" sz="2800" dirty="0" err="1">
                <a:latin typeface="Times New Roman" pitchFamily="18" charset="0"/>
                <a:ea typeface="Times New Roman" pitchFamily="18" charset="0"/>
                <a:cs typeface="Times New Roman" pitchFamily="18" charset="0"/>
              </a:rPr>
              <a:t>характеризу</a:t>
            </a:r>
            <a:r>
              <a:rPr lang="uk-UA" sz="2800" dirty="0">
                <a:latin typeface="Times New Roman" pitchFamily="18" charset="0"/>
                <a:ea typeface="Times New Roman" pitchFamily="18" charset="0"/>
                <a:cs typeface="Times New Roman" pitchFamily="18" charset="0"/>
              </a:rPr>
              <a:t> забезпеченість підприємства основними засобами і визначається як відношення вартості основних фондів до вартості виробленої продукції.</a:t>
            </a:r>
            <a:endParaRPr lang="ru-RU" sz="2800" dirty="0">
              <a:latin typeface="Times New Roman" pitchFamily="18" charset="0"/>
              <a:cs typeface="Times New Roman" pitchFamily="18" charset="0"/>
            </a:endParaRPr>
          </a:p>
          <a:p>
            <a:pPr lvl="0" indent="450850" algn="just" eaLnBrk="0" fontAlgn="base" hangingPunct="0">
              <a:spcBef>
                <a:spcPct val="0"/>
              </a:spcBef>
              <a:spcAft>
                <a:spcPct val="0"/>
              </a:spcAft>
            </a:pPr>
            <a:r>
              <a:rPr lang="uk-UA" sz="2800" i="1" dirty="0">
                <a:latin typeface="Times New Roman" pitchFamily="18" charset="0"/>
                <a:ea typeface="Times New Roman" pitchFamily="18" charset="0"/>
                <a:cs typeface="Times New Roman" pitchFamily="18" charset="0"/>
              </a:rPr>
              <a:t>Фондоозброєність</a:t>
            </a:r>
            <a:r>
              <a:rPr lang="uk-UA" sz="2800" dirty="0">
                <a:latin typeface="Times New Roman" pitchFamily="18" charset="0"/>
                <a:ea typeface="Times New Roman" pitchFamily="18" charset="0"/>
                <a:cs typeface="Times New Roman" pitchFamily="18" charset="0"/>
              </a:rPr>
              <a:t> показує величину основних фондів, що припадає на одного працівника.</a:t>
            </a:r>
            <a:endParaRPr lang="ru-RU" sz="2800" dirty="0">
              <a:latin typeface="Times New Roman" pitchFamily="18" charset="0"/>
              <a:cs typeface="Times New Roman" pitchFamily="18" charset="0"/>
            </a:endParaRPr>
          </a:p>
          <a:p>
            <a:pPr lvl="0" indent="450850" algn="just" eaLnBrk="0" fontAlgn="base" hangingPunct="0">
              <a:spcBef>
                <a:spcPct val="0"/>
              </a:spcBef>
              <a:spcAft>
                <a:spcPct val="0"/>
              </a:spcAft>
            </a:pPr>
            <a:r>
              <a:rPr lang="uk-UA" sz="2800" i="1" dirty="0">
                <a:latin typeface="Times New Roman" pitchFamily="18" charset="0"/>
                <a:ea typeface="Times New Roman" pitchFamily="18" charset="0"/>
                <a:cs typeface="Times New Roman" pitchFamily="18" charset="0"/>
              </a:rPr>
              <a:t>Коефіцієнт вартості основних виробничих фондів у майні</a:t>
            </a:r>
            <a:r>
              <a:rPr lang="uk-UA" sz="2800" dirty="0">
                <a:latin typeface="Times New Roman" pitchFamily="18" charset="0"/>
                <a:ea typeface="Times New Roman" pitchFamily="18" charset="0"/>
                <a:cs typeface="Times New Roman" pitchFamily="18" charset="0"/>
              </a:rPr>
              <a:t> підприємства визначається діленням вартості основних виробничих засобів (за мінусом суми зносу основних засобів) на вартість майна підприємства.</a:t>
            </a:r>
            <a:endParaRPr lang="en-US" sz="2800" dirty="0">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en-US" sz="2400" i="1" dirty="0">
              <a:latin typeface="Times New Roman" pitchFamily="18" charset="0"/>
              <a:ea typeface="Times New Roman" pitchFamily="18" charset="0"/>
              <a:cs typeface="Times New Roman" pitchFamily="18" charset="0"/>
            </a:endParaRPr>
          </a:p>
          <a:p>
            <a:endParaRPr lang="ru-RU" sz="2400" dirty="0"/>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Прямоугольник 6"/>
          <p:cNvSpPr/>
          <p:nvPr/>
        </p:nvSpPr>
        <p:spPr>
          <a:xfrm>
            <a:off x="285720" y="642918"/>
            <a:ext cx="7572428" cy="4893647"/>
          </a:xfrm>
          <a:prstGeom prst="rect">
            <a:avLst/>
          </a:prstGeom>
        </p:spPr>
        <p:txBody>
          <a:bodyPr wrap="square">
            <a:spAutoFit/>
          </a:bodyPr>
          <a:lstStyle/>
          <a:p>
            <a:pPr algn="just"/>
            <a:r>
              <a:rPr lang="uk-UA" sz="2400" i="1" dirty="0">
                <a:latin typeface="Times New Roman" pitchFamily="18" charset="0"/>
                <a:cs typeface="Times New Roman" pitchFamily="18" charset="0"/>
              </a:rPr>
              <a:t>Коефіцієнт зносу</a:t>
            </a:r>
            <a:r>
              <a:rPr lang="uk-UA" sz="2400" dirty="0">
                <a:latin typeface="Times New Roman" pitchFamily="18" charset="0"/>
                <a:cs typeface="Times New Roman" pitchFamily="18" charset="0"/>
              </a:rPr>
              <a:t> показує, яка частина вартості основних засобів вже перенесена на готову продукцію, який ступінь зношеності діючих основних засобів. Він розраховується як відношення суми зносу основних засобів до первісної їх вартості. </a:t>
            </a:r>
            <a:endParaRPr lang="ru-RU" sz="2400" dirty="0">
              <a:latin typeface="Times New Roman" pitchFamily="18" charset="0"/>
              <a:cs typeface="Times New Roman" pitchFamily="18" charset="0"/>
            </a:endParaRPr>
          </a:p>
          <a:p>
            <a:pPr algn="just"/>
            <a:r>
              <a:rPr lang="uk-UA" sz="2400" i="1" dirty="0">
                <a:latin typeface="Times New Roman" pitchFamily="18" charset="0"/>
                <a:cs typeface="Times New Roman" pitchFamily="18" charset="0"/>
              </a:rPr>
              <a:t>Коефіцієнт придатності</a:t>
            </a:r>
            <a:r>
              <a:rPr lang="uk-UA" sz="2400" dirty="0">
                <a:latin typeface="Times New Roman" pitchFamily="18" charset="0"/>
                <a:cs typeface="Times New Roman" pitchFamily="18" charset="0"/>
              </a:rPr>
              <a:t> – показник, зворотній коефіцієнту зносу; він характеризує стан основних засобів на визначену дату і розраховується шляхом відношення незношеної їх частини до первісної вартості.</a:t>
            </a:r>
            <a:endParaRPr lang="ru-RU" sz="2400" dirty="0">
              <a:latin typeface="Times New Roman" pitchFamily="18" charset="0"/>
              <a:cs typeface="Times New Roman" pitchFamily="18" charset="0"/>
            </a:endParaRPr>
          </a:p>
          <a:p>
            <a:pPr algn="just"/>
            <a:r>
              <a:rPr lang="uk-UA" sz="2400" i="1" dirty="0">
                <a:latin typeface="Times New Roman" pitchFamily="18" charset="0"/>
                <a:cs typeface="Times New Roman" pitchFamily="18" charset="0"/>
              </a:rPr>
              <a:t>Коефіцієнт оновлення</a:t>
            </a:r>
            <a:r>
              <a:rPr lang="uk-UA" sz="2400" dirty="0">
                <a:latin typeface="Times New Roman" pitchFamily="18" charset="0"/>
                <a:cs typeface="Times New Roman" pitchFamily="18" charset="0"/>
              </a:rPr>
              <a:t> основних фондів показує, яку питому вагу займають введені в дію основні засоби в їх первісній вартості на кінець періоду, що аналізується. </a:t>
            </a:r>
            <a:endParaRPr lang="ru-RU"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14348" y="857232"/>
            <a:ext cx="7715304" cy="5447645"/>
          </a:xfrm>
          <a:prstGeom prst="rect">
            <a:avLst/>
          </a:prstGeom>
        </p:spPr>
        <p:txBody>
          <a:bodyPr wrap="square">
            <a:spAutoFit/>
          </a:bodyPr>
          <a:lstStyle/>
          <a:p>
            <a:pPr algn="just"/>
            <a:r>
              <a:rPr lang="uk-UA" sz="2800" i="1" dirty="0">
                <a:latin typeface="Times New Roman" pitchFamily="18" charset="0"/>
                <a:cs typeface="Times New Roman" pitchFamily="18" charset="0"/>
              </a:rPr>
              <a:t>Коефіцієнт вибуття</a:t>
            </a:r>
            <a:r>
              <a:rPr lang="uk-UA" sz="2800" dirty="0">
                <a:latin typeface="Times New Roman" pitchFamily="18" charset="0"/>
                <a:cs typeface="Times New Roman" pitchFamily="18" charset="0"/>
              </a:rPr>
              <a:t> основних засобів розраховується як відношення основних засобів, які вибули за розрахунковий період, до первісної вартості всіх основних засобів на початок розрахункового періоду. </a:t>
            </a:r>
            <a:endParaRPr lang="en-US" sz="2800" dirty="0">
              <a:latin typeface="Times New Roman" pitchFamily="18" charset="0"/>
              <a:cs typeface="Times New Roman" pitchFamily="18" charset="0"/>
            </a:endParaRPr>
          </a:p>
          <a:p>
            <a:pPr algn="just"/>
            <a:r>
              <a:rPr lang="uk-UA" sz="2800" i="1" dirty="0">
                <a:latin typeface="Times New Roman" pitchFamily="18" charset="0"/>
                <a:cs typeface="Times New Roman" pitchFamily="18" charset="0"/>
              </a:rPr>
              <a:t>Коефіцієнт приросту</a:t>
            </a:r>
            <a:r>
              <a:rPr lang="uk-UA" sz="2800" dirty="0">
                <a:latin typeface="Times New Roman" pitchFamily="18" charset="0"/>
                <a:cs typeface="Times New Roman" pitchFamily="18" charset="0"/>
              </a:rPr>
              <a:t> основних виробничих засобів розраховують як відношення різниці між вартостями введених і виведених з експлуатації основних засобів за звітний період до балансової вартості основних засобів</a:t>
            </a:r>
            <a:r>
              <a:rPr lang="en-US" sz="2800" dirty="0">
                <a:latin typeface="Times New Roman" pitchFamily="18" charset="0"/>
                <a:cs typeface="Times New Roman" pitchFamily="18" charset="0"/>
              </a:rPr>
              <a:t>/</a:t>
            </a:r>
          </a:p>
          <a:p>
            <a:pPr algn="just"/>
            <a:endParaRPr lang="en-US" sz="2400" dirty="0"/>
          </a:p>
          <a:p>
            <a:pPr algn="just"/>
            <a:endParaRPr lang="ru-RU" sz="24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429288"/>
          </a:xfrm>
        </p:spPr>
        <p:txBody>
          <a:bodyPr>
            <a:normAutofit/>
          </a:bodyPr>
          <a:lstStyle/>
          <a:p>
            <a:pPr algn="just">
              <a:buNone/>
            </a:pPr>
            <a:r>
              <a:rPr lang="en-US" sz="2400" i="1" dirty="0">
                <a:latin typeface="Times New Roman" pitchFamily="18" charset="0"/>
                <a:cs typeface="Times New Roman" pitchFamily="18" charset="0"/>
              </a:rPr>
              <a:t>		</a:t>
            </a:r>
            <a:r>
              <a:rPr lang="uk-UA" sz="2800" i="1" dirty="0">
                <a:latin typeface="Times New Roman" pitchFamily="18" charset="0"/>
                <a:cs typeface="Times New Roman" pitchFamily="18" charset="0"/>
              </a:rPr>
              <a:t>Фондовіддача</a:t>
            </a:r>
            <a:r>
              <a:rPr lang="uk-UA" sz="2800" dirty="0">
                <a:latin typeface="Times New Roman" pitchFamily="18" charset="0"/>
                <a:cs typeface="Times New Roman" pitchFamily="18" charset="0"/>
              </a:rPr>
              <a:t> – це величина, зворотна показнику фондомісткості. Вона показує суму виробленої продукції, що припадає на одну гривню основних виробничих засобів.</a:t>
            </a:r>
            <a:endParaRPr lang="ru-RU" sz="2800" dirty="0">
              <a:latin typeface="Times New Roman" pitchFamily="18" charset="0"/>
              <a:cs typeface="Times New Roman" pitchFamily="18" charset="0"/>
            </a:endParaRPr>
          </a:p>
          <a:p>
            <a:pPr algn="just">
              <a:buNone/>
            </a:pPr>
            <a:r>
              <a:rPr lang="en-US" sz="2800" dirty="0">
                <a:latin typeface="Times New Roman" pitchFamily="18" charset="0"/>
                <a:cs typeface="Times New Roman" pitchFamily="18" charset="0"/>
              </a:rPr>
              <a:t>		</a:t>
            </a:r>
            <a:r>
              <a:rPr lang="uk-UA" sz="2800" i="1" dirty="0">
                <a:latin typeface="Times New Roman" pitchFamily="18" charset="0"/>
                <a:cs typeface="Times New Roman" pitchFamily="18" charset="0"/>
              </a:rPr>
              <a:t>Рентабельність основних засобів </a:t>
            </a:r>
            <a:r>
              <a:rPr lang="uk-UA" sz="2800" dirty="0">
                <a:latin typeface="Times New Roman" pitchFamily="18" charset="0"/>
                <a:cs typeface="Times New Roman" pitchFamily="18" charset="0"/>
              </a:rPr>
              <a:t>характеризує ступінь використання основних засобів і визначається як відношення балансового прибутку за звітний період до балансової вартості основних засобів на кінець звітного періоду.</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4857784"/>
          </a:xfrm>
        </p:spPr>
        <p:txBody>
          <a:bodyPr/>
          <a:lstStyle/>
          <a:p>
            <a:pPr algn="just">
              <a:buNone/>
            </a:pPr>
            <a:r>
              <a:rPr lang="en-US" b="1" dirty="0"/>
              <a:t>		</a:t>
            </a:r>
            <a:r>
              <a:rPr lang="ru-RU" b="1" dirty="0" err="1">
                <a:latin typeface="Times New Roman" pitchFamily="18" charset="0"/>
                <a:cs typeface="Times New Roman" pitchFamily="18" charset="0"/>
              </a:rPr>
              <a:t>Нематеріальний</a:t>
            </a:r>
            <a:r>
              <a:rPr lang="ru-RU" b="1" dirty="0">
                <a:latin typeface="Times New Roman" pitchFamily="18" charset="0"/>
                <a:cs typeface="Times New Roman" pitchFamily="18" charset="0"/>
              </a:rPr>
              <a:t> актив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немонетарний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який</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матеріальної</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форми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носій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ідентифікований</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утримується</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метою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протягом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періоду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одного року</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одного </a:t>
            </a:r>
            <a:r>
              <a:rPr lang="ru-RU" dirty="0" err="1">
                <a:latin typeface="Times New Roman" pitchFamily="18" charset="0"/>
                <a:cs typeface="Times New Roman" pitchFamily="18" charset="0"/>
              </a:rPr>
              <a:t>операційного</a:t>
            </a:r>
            <a:r>
              <a:rPr lang="ru-RU" dirty="0">
                <a:latin typeface="Times New Roman" pitchFamily="18" charset="0"/>
                <a:cs typeface="Times New Roman" pitchFamily="18" charset="0"/>
              </a:rPr>
              <a:t> циклу,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перевищує</a:t>
            </a:r>
            <a:r>
              <a:rPr lang="ru-RU" dirty="0">
                <a:latin typeface="Times New Roman" pitchFamily="18" charset="0"/>
                <a:cs typeface="Times New Roman" pitchFamily="18" charset="0"/>
              </a:rPr>
              <a:t> один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для</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торгівлі</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цілях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оренду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іншим</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особам.</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7239000" cy="4429156"/>
          </a:xfrm>
        </p:spPr>
        <p:txBody>
          <a:bodyPr/>
          <a:lstStyle/>
          <a:p>
            <a:pPr algn="just"/>
            <a:r>
              <a:rPr lang="ru-RU" b="1" dirty="0">
                <a:latin typeface="Times New Roman" pitchFamily="18" charset="0"/>
                <a:cs typeface="Times New Roman" pitchFamily="18" charset="0"/>
              </a:rPr>
              <a:t>(</a:t>
            </a:r>
            <a:r>
              <a:rPr lang="uk-UA" b="1" dirty="0">
                <a:latin typeface="Times New Roman" pitchFamily="18" charset="0"/>
                <a:cs typeface="Times New Roman" pitchFamily="18" charset="0"/>
              </a:rPr>
              <a:t>ПСБО 8</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Нематеріальний</a:t>
            </a:r>
            <a:r>
              <a:rPr lang="ru-RU" dirty="0">
                <a:latin typeface="Times New Roman" pitchFamily="18" charset="0"/>
                <a:cs typeface="Times New Roman" pitchFamily="18" charset="0"/>
              </a:rPr>
              <a:t> актив </a:t>
            </a:r>
            <a:r>
              <a:rPr lang="ru-RU" dirty="0" err="1">
                <a:latin typeface="Times New Roman" pitchFamily="18" charset="0"/>
                <a:cs typeface="Times New Roman" pitchFamily="18" charset="0"/>
              </a:rPr>
              <a:t>визнається</a:t>
            </a:r>
            <a:r>
              <a:rPr lang="ru-RU" dirty="0">
                <a:latin typeface="Times New Roman" pitchFamily="18" charset="0"/>
                <a:cs typeface="Times New Roman" pitchFamily="18" charset="0"/>
              </a:rPr>
              <a:t> активом,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ідентифікувати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виділений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відокремлений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існує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ймовірність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отримання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суб’єктом</a:t>
            </a:r>
            <a:r>
              <a:rPr lang="ru-RU" dirty="0">
                <a:latin typeface="Times New Roman" pitchFamily="18" charset="0"/>
                <a:cs typeface="Times New Roman" pitchFamily="18" charset="0"/>
              </a:rPr>
              <a:t> державного сектору </a:t>
            </a:r>
            <a:r>
              <a:rPr lang="ru-RU" dirty="0" err="1">
                <a:latin typeface="Times New Roman" pitchFamily="18" charset="0"/>
                <a:cs typeface="Times New Roman" pitchFamily="18" charset="0"/>
              </a:rPr>
              <a:t>майбутніх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економічних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вигід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пов'язаних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використанням</a:t>
            </a:r>
            <a:r>
              <a:rPr lang="ru-RU" dirty="0">
                <a:latin typeface="Times New Roman" pitchFamily="18" charset="0"/>
                <a:cs typeface="Times New Roman" pitchFamily="18" charset="0"/>
              </a:rPr>
              <a:t>, та/</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потенціал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вартість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достовірно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визначена</a:t>
            </a:r>
            <a:r>
              <a:rPr lang="ru-RU" dirty="0">
                <a:latin typeface="Times New Roman" pitchFamily="18" charset="0"/>
                <a:cs typeface="Times New Roman"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a:srcRect/>
          <a:stretch>
            <a:fillRect/>
          </a:stretch>
        </p:blipFill>
        <p:spPr bwMode="auto">
          <a:xfrm>
            <a:off x="857224" y="857232"/>
            <a:ext cx="6500858" cy="441882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7572428" cy="5357850"/>
          </a:xfrm>
        </p:spPr>
        <p:txBody>
          <a:bodyPr>
            <a:noAutofit/>
          </a:bodyPr>
          <a:lstStyle/>
          <a:p>
            <a:pPr algn="just"/>
            <a:r>
              <a:rPr lang="ru-RU" sz="2400" b="1" dirty="0" err="1">
                <a:latin typeface="Times New Roman" pitchFamily="18" charset="0"/>
                <a:cs typeface="Times New Roman" pitchFamily="18" charset="0"/>
              </a:rPr>
              <a:t>Необоротні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більше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одного </a:t>
            </a:r>
            <a:r>
              <a:rPr lang="ru-RU" sz="2400" dirty="0" err="1">
                <a:latin typeface="Times New Roman" pitchFamily="18" charset="0"/>
                <a:cs typeface="Times New Roman" pitchFamily="18" charset="0"/>
              </a:rPr>
              <a:t>операційного</a:t>
            </a:r>
            <a:r>
              <a:rPr lang="ru-RU" sz="2400" dirty="0">
                <a:latin typeface="Times New Roman" pitchFamily="18" charset="0"/>
                <a:cs typeface="Times New Roman" pitchFamily="18" charset="0"/>
              </a:rPr>
              <a:t> циклу (</a:t>
            </a:r>
            <a:r>
              <a:rPr lang="ru-RU" sz="2400" dirty="0" err="1">
                <a:latin typeface="Times New Roman" pitchFamily="18" charset="0"/>
                <a:cs typeface="Times New Roman" pitchFamily="18" charset="0"/>
              </a:rPr>
              <a:t>якщо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перевищує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метою </a:t>
            </a:r>
            <a:r>
              <a:rPr lang="ru-RU" sz="2400" dirty="0" err="1">
                <a:latin typeface="Times New Roman" pitchFamily="18" charset="0"/>
                <a:cs typeface="Times New Roman" pitchFamily="18" charset="0"/>
              </a:rPr>
              <a:t>отримання</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використанням</a:t>
            </a:r>
            <a:r>
              <a:rPr lang="ru-RU" sz="2400" dirty="0">
                <a:latin typeface="Times New Roman" pitchFamily="18" charset="0"/>
                <a:cs typeface="Times New Roman" pitchFamily="18" charset="0"/>
              </a:rPr>
              <a:t>. </a:t>
            </a:r>
          </a:p>
          <a:p>
            <a:pPr algn="just"/>
            <a:r>
              <a:rPr lang="ru-RU" sz="2400" dirty="0">
                <a:latin typeface="Times New Roman" pitchFamily="18" charset="0"/>
                <a:cs typeface="Times New Roman" pitchFamily="18" charset="0"/>
              </a:rPr>
              <a:t>	До </a:t>
            </a:r>
            <a:r>
              <a:rPr lang="ru-RU" sz="2400" i="1" dirty="0" err="1">
                <a:latin typeface="Times New Roman" pitchFamily="18" charset="0"/>
                <a:cs typeface="Times New Roman" pitchFamily="18" charset="0"/>
              </a:rPr>
              <a:t>необоротних</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активів</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 активу балансу «</a:t>
            </a:r>
            <a:r>
              <a:rPr lang="ru-RU" sz="2400" i="1" dirty="0" err="1">
                <a:latin typeface="Times New Roman" pitchFamily="18" charset="0"/>
                <a:cs typeface="Times New Roman" pitchFamily="18" charset="0"/>
              </a:rPr>
              <a:t>Необоротні</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рядок 1095) належать: • </a:t>
            </a:r>
            <a:r>
              <a:rPr lang="ru-RU" sz="2400" dirty="0" err="1">
                <a:latin typeface="Times New Roman" pitchFamily="18" charset="0"/>
                <a:cs typeface="Times New Roman" pitchFamily="18" charset="0"/>
              </a:rPr>
              <a:t>нематеріальні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незавершені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основні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інвестиційна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нерухомість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дебіторська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відстрочені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endParaRPr lang="ru-RU" sz="2400" dirty="0">
              <a:latin typeface="Times New Roman" pitchFamily="18" charset="0"/>
              <a:cs typeface="Times New Roman" pitchFamily="18" charset="0"/>
            </a:endParaRPr>
          </a:p>
          <a:p>
            <a:pPr marL="0" lvl="0" indent="360000" algn="just">
              <a:buNone/>
            </a:pPr>
            <a:endParaRPr lang="uk-UA"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p:cNvPicPr>
            <a:picLocks noGrp="1" noChangeAspect="1" noChangeArrowheads="1"/>
          </p:cNvPicPr>
          <p:nvPr>
            <p:ph idx="1"/>
          </p:nvPr>
        </p:nvPicPr>
        <p:blipFill>
          <a:blip r:embed="rId2"/>
          <a:srcRect/>
          <a:stretch>
            <a:fillRect/>
          </a:stretch>
        </p:blipFill>
        <p:spPr bwMode="auto">
          <a:xfrm>
            <a:off x="457200" y="500042"/>
            <a:ext cx="7400948" cy="5643602"/>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Grp="1" noChangeAspect="1" noChangeArrowheads="1"/>
          </p:cNvPicPr>
          <p:nvPr>
            <p:ph idx="1"/>
          </p:nvPr>
        </p:nvPicPr>
        <p:blipFill>
          <a:blip r:embed="rId2"/>
          <a:srcRect/>
          <a:stretch>
            <a:fillRect/>
          </a:stretch>
        </p:blipFill>
        <p:spPr bwMode="auto">
          <a:xfrm>
            <a:off x="500034" y="285728"/>
            <a:ext cx="7143799" cy="602855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Autofit/>
          </a:bodyPr>
          <a:lstStyle/>
          <a:p>
            <a:pPr algn="just">
              <a:buNone/>
            </a:pPr>
            <a:r>
              <a:rPr lang="ru-RU" sz="18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Підтримання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оновлення</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нагромадження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нарощування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потужності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пов’язані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різними</a:t>
            </a:r>
            <a:r>
              <a:rPr lang="ru-RU" sz="2000" dirty="0">
                <a:latin typeface="Times New Roman" pitchFamily="18" charset="0"/>
                <a:cs typeface="Times New Roman" pitchFamily="18" charset="0"/>
              </a:rPr>
              <a:t> формами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відтворення</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яких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відносять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просте</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розширене</a:t>
            </a:r>
            <a:r>
              <a:rPr lang="ru-RU" sz="2000" dirty="0">
                <a:latin typeface="Times New Roman" pitchFamily="18" charset="0"/>
                <a:cs typeface="Times New Roman" pitchFamily="18" charset="0"/>
              </a:rPr>
              <a:t>.</a:t>
            </a:r>
          </a:p>
          <a:p>
            <a:pPr algn="just">
              <a:buNone/>
            </a:pPr>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Просте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відтворення</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передбачає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підтримання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величини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незмінному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розмірі</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цього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застосовуються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форми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попередження</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усунення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всіх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видів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зносу</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технічний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огляд</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обслуговування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поточний</a:t>
            </a:r>
            <a:r>
              <a:rPr lang="ru-RU" sz="2000" dirty="0">
                <a:latin typeface="Times New Roman" pitchFamily="18" charset="0"/>
                <a:cs typeface="Times New Roman" pitchFamily="18" charset="0"/>
              </a:rPr>
              <a:t> ремонт, </a:t>
            </a:r>
            <a:r>
              <a:rPr lang="ru-RU" sz="2000" dirty="0" err="1">
                <a:latin typeface="Times New Roman" pitchFamily="18" charset="0"/>
                <a:cs typeface="Times New Roman" pitchFamily="18" charset="0"/>
              </a:rPr>
              <a:t>капітальний</a:t>
            </a:r>
            <a:r>
              <a:rPr lang="ru-RU" sz="2000" dirty="0">
                <a:latin typeface="Times New Roman" pitchFamily="18" charset="0"/>
                <a:cs typeface="Times New Roman" pitchFamily="18" charset="0"/>
              </a:rPr>
              <a:t> ремонт, </a:t>
            </a:r>
            <a:r>
              <a:rPr lang="ru-RU" sz="2000" dirty="0" err="1">
                <a:latin typeface="Times New Roman" pitchFamily="18" charset="0"/>
                <a:cs typeface="Times New Roman" pitchFamily="18" charset="0"/>
              </a:rPr>
              <a:t>модернізація</a:t>
            </a:r>
            <a:r>
              <a:rPr lang="ru-RU" sz="2000" dirty="0">
                <a:latin typeface="Times New Roman" pitchFamily="18" charset="0"/>
                <a:cs typeface="Times New Roman" pitchFamily="18" charset="0"/>
              </a:rPr>
              <a:t>. </a:t>
            </a:r>
          </a:p>
          <a:p>
            <a:pPr algn="just">
              <a:buNone/>
            </a:pPr>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Розширене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відтворення</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здійснюється</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допомогою</a:t>
            </a:r>
            <a:r>
              <a:rPr lang="ru-RU" sz="2000" dirty="0">
                <a:latin typeface="Times New Roman" pitchFamily="18" charset="0"/>
                <a:cs typeface="Times New Roman" pitchFamily="18" charset="0"/>
              </a:rPr>
              <a:t> таких </a:t>
            </a:r>
            <a:r>
              <a:rPr lang="ru-RU" sz="2000" dirty="0" err="1">
                <a:latin typeface="Times New Roman" pitchFamily="18" charset="0"/>
                <a:cs typeface="Times New Roman" pitchFamily="18" charset="0"/>
              </a:rPr>
              <a:t>заходів</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технічне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переозброєння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діючих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реконструкція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виробництва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розширення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потужностей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нове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будівництво</a:t>
            </a:r>
            <a:r>
              <a:rPr lang="ru-RU" sz="2000" dirty="0">
                <a:latin typeface="Times New Roman" pitchFamily="18" charset="0"/>
                <a:cs typeface="Times New Roman" pitchFamily="18"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7239000" cy="5598504"/>
          </a:xfrm>
        </p:spPr>
        <p:txBody>
          <a:bodyPr>
            <a:normAutofit lnSpcReduction="10000"/>
          </a:bodyPr>
          <a:lstStyle/>
          <a:p>
            <a:pPr algn="just">
              <a:buNone/>
            </a:pPr>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Технічне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переозброєння</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діючого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означає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відповідно</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технічного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комплексу </a:t>
            </a:r>
            <a:r>
              <a:rPr lang="ru-RU" sz="2000" dirty="0" err="1">
                <a:latin typeface="Times New Roman" pitchFamily="18" charset="0"/>
                <a:cs typeface="Times New Roman" pitchFamily="18" charset="0"/>
              </a:rPr>
              <a:t>заходів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передбачають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підвищення</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сучасних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вимог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технічного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рівня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окремих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ділянок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виробництва</a:t>
            </a:r>
            <a:r>
              <a:rPr lang="ru-RU" sz="2000" dirty="0">
                <a:latin typeface="Times New Roman" pitchFamily="18" charset="0"/>
                <a:cs typeface="Times New Roman" pitchFamily="18" charset="0"/>
              </a:rPr>
              <a:t> шляхом </a:t>
            </a:r>
            <a:r>
              <a:rPr lang="ru-RU" sz="2000" dirty="0" err="1">
                <a:latin typeface="Times New Roman" pitchFamily="18" charset="0"/>
                <a:cs typeface="Times New Roman" pitchFamily="18" charset="0"/>
              </a:rPr>
              <a:t>впровадження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нової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техніки</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технологій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механізації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автоматизації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модернізації</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заміни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фізично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спрацьованого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a:t>
            </a:r>
            <a:r>
              <a:rPr lang="ru-RU" sz="2000" dirty="0">
                <a:latin typeface="Times New Roman" pitchFamily="18" charset="0"/>
                <a:cs typeface="Times New Roman" pitchFamily="18" charset="0"/>
              </a:rPr>
              <a:t> морально </a:t>
            </a:r>
            <a:r>
              <a:rPr lang="ru-RU" sz="2000" dirty="0" err="1">
                <a:latin typeface="Times New Roman" pitchFamily="18" charset="0"/>
                <a:cs typeface="Times New Roman" pitchFamily="18" charset="0"/>
              </a:rPr>
              <a:t>застарілого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обладнання</a:t>
            </a:r>
            <a:r>
              <a:rPr lang="ru-RU" sz="2000" dirty="0">
                <a:latin typeface="Times New Roman" pitchFamily="18" charset="0"/>
                <a:cs typeface="Times New Roman" pitchFamily="18" charset="0"/>
              </a:rPr>
              <a:t> без </a:t>
            </a:r>
            <a:r>
              <a:rPr lang="ru-RU" sz="2000" dirty="0" err="1">
                <a:latin typeface="Times New Roman" pitchFamily="18" charset="0"/>
                <a:cs typeface="Times New Roman" pitchFamily="18" charset="0"/>
              </a:rPr>
              <a:t>розширення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наявних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площ</a:t>
            </a:r>
            <a:r>
              <a:rPr lang="ru-RU" sz="2000" dirty="0">
                <a:latin typeface="Times New Roman" pitchFamily="18" charset="0"/>
                <a:cs typeface="Times New Roman" pitchFamily="18" charset="0"/>
              </a:rPr>
              <a:t>.</a:t>
            </a:r>
          </a:p>
          <a:p>
            <a:pPr algn="just">
              <a:buNone/>
            </a:pPr>
            <a:r>
              <a:rPr lang="uk-UA" sz="2000" dirty="0">
                <a:latin typeface="Times New Roman" pitchFamily="18" charset="0"/>
                <a:cs typeface="Times New Roman" pitchFamily="18" charset="0"/>
              </a:rPr>
              <a:t>		</a:t>
            </a:r>
            <a:r>
              <a:rPr lang="uk-UA" sz="2000" b="1" dirty="0">
                <a:latin typeface="Times New Roman" pitchFamily="18" charset="0"/>
                <a:cs typeface="Times New Roman" pitchFamily="18" charset="0"/>
              </a:rPr>
              <a:t>Реконструкція діючого підприємства </a:t>
            </a:r>
            <a:r>
              <a:rPr lang="uk-UA" sz="2000" dirty="0">
                <a:latin typeface="Times New Roman" pitchFamily="18" charset="0"/>
                <a:cs typeface="Times New Roman" pitchFamily="18" charset="0"/>
              </a:rPr>
              <a:t>являє собою повне або часткове переобладнання виробництва, яке здійснюється за єдиним проектом. Під час реконструкції можуть бути споруджені нові або розширені існуючі допоміжні та обслуговуючі об’єкти. </a:t>
            </a:r>
          </a:p>
          <a:p>
            <a:pPr algn="just">
              <a:buNone/>
            </a:pPr>
            <a:r>
              <a:rPr lang="uk-UA" sz="2000" dirty="0">
                <a:latin typeface="Times New Roman" pitchFamily="18" charset="0"/>
                <a:cs typeface="Times New Roman" pitchFamily="18" charset="0"/>
              </a:rPr>
              <a:t>		</a:t>
            </a:r>
            <a:r>
              <a:rPr lang="uk-UA" sz="2000" b="1" dirty="0">
                <a:latin typeface="Times New Roman" pitchFamily="18" charset="0"/>
                <a:cs typeface="Times New Roman" pitchFamily="18" charset="0"/>
              </a:rPr>
              <a:t>Розширення діючого підприємства </a:t>
            </a:r>
            <a:r>
              <a:rPr lang="uk-UA" sz="2000" dirty="0">
                <a:latin typeface="Times New Roman" pitchFamily="18" charset="0"/>
                <a:cs typeface="Times New Roman" pitchFamily="18" charset="0"/>
              </a:rPr>
              <a:t>передбачає спорудження за новим проектом його другої та наступної черг, додаткових виробничих комплексів, нових цехів або розширення існуючих, а також створення допоміжних та обслуговуючих виробництв тощо.</a:t>
            </a:r>
            <a:endParaRPr lang="ru-RU"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14422"/>
            <a:ext cx="7239000" cy="5241314"/>
          </a:xfrm>
        </p:spPr>
        <p:txBody>
          <a:bodyPr/>
          <a:lstStyle/>
          <a:p>
            <a:pPr algn="just">
              <a:buNone/>
            </a:pPr>
            <a:r>
              <a:rPr lang="ru-RU" dirty="0"/>
              <a:t>		</a:t>
            </a:r>
            <a:r>
              <a:rPr lang="ru-RU" sz="2000" b="1" dirty="0" err="1">
                <a:latin typeface="Times New Roman" pitchFamily="18" charset="0"/>
                <a:cs typeface="Times New Roman" pitchFamily="18" charset="0"/>
              </a:rPr>
              <a:t>Нове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будівництво</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новобудова</a:t>
            </a:r>
            <a:r>
              <a:rPr lang="ru-RU" sz="2000" b="1" dirty="0">
                <a:latin typeface="Times New Roman" pitchFamily="18" charset="0"/>
                <a:cs typeface="Times New Roman" pitchFamily="18" charset="0"/>
              </a:rPr>
              <a:t>) </a:t>
            </a:r>
            <a:r>
              <a:rPr lang="ru-RU" sz="2000" dirty="0" err="1">
                <a:latin typeface="Times New Roman" pitchFamily="18" charset="0"/>
                <a:cs typeface="Times New Roman" pitchFamily="18" charset="0"/>
              </a:rPr>
              <a:t>включає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спорудження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окремих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виробничих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об’єктів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нових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майданчиках</a:t>
            </a:r>
            <a:r>
              <a:rPr lang="ru-RU" sz="2000" dirty="0">
                <a:latin typeface="Times New Roman" pitchFamily="18" charset="0"/>
                <a:cs typeface="Times New Roman" pitchFamily="18" charset="0"/>
              </a:rPr>
              <a:t> та за </a:t>
            </a:r>
            <a:r>
              <a:rPr lang="ru-RU" sz="2000" dirty="0" err="1">
                <a:latin typeface="Times New Roman" pitchFamily="18" charset="0"/>
                <a:cs typeface="Times New Roman" pitchFamily="18" charset="0"/>
              </a:rPr>
              <a:t>окремим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затвердженим</a:t>
            </a:r>
            <a:r>
              <a:rPr lang="ru-RU" sz="2000" dirty="0">
                <a:latin typeface="Times New Roman" pitchFamily="18" charset="0"/>
                <a:cs typeface="Times New Roman" pitchFamily="18" charset="0"/>
              </a:rPr>
              <a:t> проектом.</a:t>
            </a:r>
          </a:p>
          <a:p>
            <a:pPr algn="just">
              <a:buNone/>
            </a:pPr>
            <a:r>
              <a:rPr lang="uk-UA" sz="2000" dirty="0">
                <a:latin typeface="Times New Roman" pitchFamily="18" charset="0"/>
                <a:cs typeface="Times New Roman" pitchFamily="18" charset="0"/>
              </a:rPr>
              <a:t>		У процесі експлуатації основних засобів підприємство несе витрати, пов’язані з:</a:t>
            </a:r>
          </a:p>
          <a:p>
            <a:pPr>
              <a:buNone/>
            </a:pPr>
            <a:r>
              <a:rPr lang="uk-UA" sz="2000" dirty="0">
                <a:latin typeface="Times New Roman" pitchFamily="18" charset="0"/>
                <a:cs typeface="Times New Roman" pitchFamily="18" charset="0"/>
              </a:rPr>
              <a:t>– ремонтом основних засобів;</a:t>
            </a:r>
          </a:p>
          <a:p>
            <a:pPr>
              <a:buNone/>
            </a:pPr>
            <a:r>
              <a:rPr lang="uk-UA" sz="2000" dirty="0">
                <a:latin typeface="Times New Roman" pitchFamily="18" charset="0"/>
                <a:cs typeface="Times New Roman" pitchFamily="18" charset="0"/>
              </a:rPr>
              <a:t>– технічним обслуговуванням;</a:t>
            </a:r>
          </a:p>
          <a:p>
            <a:pPr>
              <a:buNone/>
            </a:pPr>
            <a:r>
              <a:rPr lang="uk-UA" sz="2000" dirty="0">
                <a:latin typeface="Times New Roman" pitchFamily="18" charset="0"/>
                <a:cs typeface="Times New Roman" pitchFamily="18" charset="0"/>
              </a:rPr>
              <a:t>– модернізацією;</a:t>
            </a:r>
          </a:p>
          <a:p>
            <a:pPr>
              <a:buNone/>
            </a:pPr>
            <a:r>
              <a:rPr lang="uk-UA" sz="2000" dirty="0">
                <a:latin typeface="Times New Roman" pitchFamily="18" charset="0"/>
                <a:cs typeface="Times New Roman" pitchFamily="18" charset="0"/>
              </a:rPr>
              <a:t>– реконструкцією;</a:t>
            </a:r>
          </a:p>
          <a:p>
            <a:pPr>
              <a:buNone/>
            </a:pPr>
            <a:r>
              <a:rPr lang="uk-UA" sz="2000" dirty="0">
                <a:latin typeface="Times New Roman" pitchFamily="18" charset="0"/>
                <a:cs typeface="Times New Roman" pitchFamily="18" charset="0"/>
              </a:rPr>
              <a:t>– іншими заходами з підтримки основних засобів у робочому</a:t>
            </a:r>
          </a:p>
          <a:p>
            <a:pPr>
              <a:buNone/>
            </a:pPr>
            <a:r>
              <a:rPr lang="uk-UA" sz="2000" dirty="0">
                <a:latin typeface="Times New Roman" pitchFamily="18" charset="0"/>
                <a:cs typeface="Times New Roman" pitchFamily="18" charset="0"/>
              </a:rPr>
              <a:t>Стані.</a:t>
            </a:r>
            <a:endParaRPr lang="ru-RU"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Grp="1" noChangeAspect="1" noChangeArrowheads="1"/>
          </p:cNvPicPr>
          <p:nvPr>
            <p:ph idx="1"/>
          </p:nvPr>
        </p:nvPicPr>
        <p:blipFill>
          <a:blip r:embed="rId2"/>
          <a:srcRect/>
          <a:stretch>
            <a:fillRect/>
          </a:stretch>
        </p:blipFill>
        <p:spPr bwMode="auto">
          <a:xfrm>
            <a:off x="428596" y="428604"/>
            <a:ext cx="7215238" cy="5488009"/>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a:srcRect/>
          <a:stretch>
            <a:fillRect/>
          </a:stretch>
        </p:blipFill>
        <p:spPr bwMode="auto">
          <a:xfrm>
            <a:off x="428596" y="1142984"/>
            <a:ext cx="7358113" cy="428628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404664"/>
            <a:ext cx="7143800" cy="5386090"/>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перший розділ активу</a:t>
            </a:r>
            <a:r>
              <a:rPr lang="uk-UA" sz="2400" b="1" dirty="0">
                <a:latin typeface="Times New Roman" pitchFamily="18" charset="0"/>
                <a:cs typeface="Times New Roman" pitchFamily="18" charset="0"/>
              </a:rPr>
              <a:t> балансу, необхідно враховувати, що:</a:t>
            </a:r>
          </a:p>
          <a:p>
            <a:pPr algn="just"/>
            <a:r>
              <a:rPr lang="uk-UA" sz="2400" dirty="0">
                <a:latin typeface="Times New Roman" pitchFamily="18" charset="0"/>
                <a:cs typeface="Times New Roman" pitchFamily="18" charset="0"/>
              </a:rPr>
              <a:t>1) значна частка приросту </a:t>
            </a:r>
            <a:r>
              <a:rPr lang="uk-UA" sz="2400" b="1" dirty="0">
                <a:latin typeface="Times New Roman" pitchFamily="18" charset="0"/>
                <a:cs typeface="Times New Roman" pitchFamily="18" charset="0"/>
              </a:rPr>
              <a:t>нематеріальних активів </a:t>
            </a:r>
            <a:r>
              <a:rPr lang="uk-UA" sz="2400" dirty="0">
                <a:latin typeface="Times New Roman" pitchFamily="18" charset="0"/>
                <a:cs typeface="Times New Roman" pitchFamily="18" charset="0"/>
              </a:rPr>
              <a:t>у зміні загальної величини необоротних активів характеризує обрану підприємством стратегію як </a:t>
            </a:r>
            <a:r>
              <a:rPr lang="uk-UA" sz="2400" b="1" i="1" dirty="0">
                <a:latin typeface="Times New Roman" pitchFamily="18" charset="0"/>
                <a:cs typeface="Times New Roman" pitchFamily="18" charset="0"/>
              </a:rPr>
              <a:t>інноваційну</a:t>
            </a:r>
            <a:r>
              <a:rPr lang="uk-UA" sz="2400" dirty="0">
                <a:latin typeface="Times New Roman" pitchFamily="18" charset="0"/>
                <a:cs typeface="Times New Roman" pitchFamily="18" charset="0"/>
              </a:rPr>
              <a:t>, оскільки вкладаються кошти в патенти, ліцензії, іншу інтелектуальну власність;</a:t>
            </a:r>
          </a:p>
          <a:p>
            <a:pPr algn="just"/>
            <a:r>
              <a:rPr lang="uk-UA" sz="2400" dirty="0">
                <a:latin typeface="Times New Roman" pitchFamily="18" charset="0"/>
                <a:cs typeface="Times New Roman" pitchFamily="18" charset="0"/>
              </a:rPr>
              <a:t>2) якщо </a:t>
            </a:r>
            <a:r>
              <a:rPr lang="uk-UA" sz="2400" b="1" dirty="0">
                <a:latin typeface="Times New Roman" pitchFamily="18" charset="0"/>
                <a:cs typeface="Times New Roman" pitchFamily="18" charset="0"/>
              </a:rPr>
              <a:t>виробничі основні засоби та незавершене будівництво </a:t>
            </a:r>
            <a:r>
              <a:rPr lang="uk-UA" sz="2400" dirty="0">
                <a:latin typeface="Times New Roman" pitchFamily="18" charset="0"/>
                <a:cs typeface="Times New Roman" pitchFamily="18" charset="0"/>
              </a:rPr>
              <a:t>займають найбільшу частку в необоротних активах, то це може свідчити про орієнтацію на створення матеріальних умов </a:t>
            </a:r>
            <a:r>
              <a:rPr lang="uk-UA" sz="2400" b="1" dirty="0">
                <a:latin typeface="Times New Roman" pitchFamily="18" charset="0"/>
                <a:cs typeface="Times New Roman" pitchFamily="18" charset="0"/>
              </a:rPr>
              <a:t>для </a:t>
            </a:r>
            <a:r>
              <a:rPr lang="uk-UA" sz="2400" b="1" i="1" dirty="0">
                <a:latin typeface="Times New Roman" pitchFamily="18" charset="0"/>
                <a:cs typeface="Times New Roman" pitchFamily="18" charset="0"/>
              </a:rPr>
              <a:t>розширення основної діяльності підприємства </a:t>
            </a:r>
            <a:r>
              <a:rPr lang="uk-UA" sz="2400" dirty="0">
                <a:latin typeface="Times New Roman" pitchFamily="18" charset="0"/>
                <a:cs typeface="Times New Roman" pitchFamily="18" charset="0"/>
              </a:rPr>
              <a:t>(при цьому, необхідно враховувати можливий вплив переоцінки вартості основних засобів);</a:t>
            </a:r>
          </a:p>
          <a:p>
            <a:pPr marL="800100" lvl="1" indent="-342900" algn="just">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val="1431079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551289"/>
            <a:ext cx="6715172" cy="5262979"/>
          </a:xfrm>
          <a:prstGeom prst="rect">
            <a:avLst/>
          </a:prstGeom>
        </p:spPr>
        <p:txBody>
          <a:bodyPr wrap="square">
            <a:spAutoFit/>
          </a:bodyPr>
          <a:lstStyle/>
          <a:p>
            <a:pPr marL="742950" lvl="1" indent="-285750" algn="just"/>
            <a:r>
              <a:rPr lang="uk-UA" sz="2400" dirty="0">
                <a:latin typeface="Times New Roman" pitchFamily="18" charset="0"/>
                <a:cs typeface="Times New Roman" pitchFamily="18" charset="0"/>
              </a:rPr>
              <a:t>3) за певних умов збільшення частки таких елементів як </a:t>
            </a:r>
            <a:r>
              <a:rPr lang="uk-UA" sz="2400" b="1" dirty="0">
                <a:latin typeface="Times New Roman" pitchFamily="18" charset="0"/>
                <a:cs typeface="Times New Roman" pitchFamily="18" charset="0"/>
              </a:rPr>
              <a:t>незавершене будівництво та довгострокова дебіторська заборгованість </a:t>
            </a:r>
            <a:r>
              <a:rPr lang="uk-UA" sz="2400" dirty="0">
                <a:latin typeface="Times New Roman" pitchFamily="18" charset="0"/>
                <a:cs typeface="Times New Roman" pitchFamily="18" charset="0"/>
              </a:rPr>
              <a:t>може </a:t>
            </a:r>
            <a:r>
              <a:rPr lang="uk-UA" sz="2400" i="1" dirty="0">
                <a:latin typeface="Times New Roman" pitchFamily="18" charset="0"/>
                <a:cs typeface="Times New Roman" pitchFamily="18" charset="0"/>
              </a:rPr>
              <a:t>негативно вплинути на ефективність діяльності підприємства</a:t>
            </a:r>
            <a:r>
              <a:rPr lang="uk-UA" sz="2400" dirty="0">
                <a:latin typeface="Times New Roman" pitchFamily="18" charset="0"/>
                <a:cs typeface="Times New Roman" pitchFamily="18" charset="0"/>
              </a:rPr>
              <a:t>, адже вказані активи не беруть участі у виробничому обороті;</a:t>
            </a:r>
          </a:p>
          <a:p>
            <a:pPr marL="742950" lvl="1" indent="-285750" algn="just"/>
            <a:r>
              <a:rPr lang="uk-UA" sz="2400" dirty="0">
                <a:latin typeface="Times New Roman" pitchFamily="18" charset="0"/>
                <a:cs typeface="Times New Roman" pitchFamily="18" charset="0"/>
              </a:rPr>
              <a:t>4) наявність </a:t>
            </a:r>
            <a:r>
              <a:rPr lang="uk-UA" sz="2400" b="1" dirty="0">
                <a:latin typeface="Times New Roman" pitchFamily="18" charset="0"/>
                <a:cs typeface="Times New Roman" pitchFamily="18" charset="0"/>
              </a:rPr>
              <a:t>довгострокових фінансових вкладень </a:t>
            </a:r>
            <a:r>
              <a:rPr lang="uk-UA" sz="2400" dirty="0">
                <a:latin typeface="Times New Roman" pitchFamily="18" charset="0"/>
                <a:cs typeface="Times New Roman" pitchFamily="18" charset="0"/>
              </a:rPr>
              <a:t>вказує на </a:t>
            </a:r>
            <a:r>
              <a:rPr lang="uk-UA" sz="2400" i="1" dirty="0">
                <a:latin typeface="Times New Roman" pitchFamily="18" charset="0"/>
                <a:cs typeface="Times New Roman" pitchFamily="18" charset="0"/>
              </a:rPr>
              <a:t>інвестиційну</a:t>
            </a:r>
            <a:r>
              <a:rPr lang="uk-UA" sz="2400" dirty="0">
                <a:latin typeface="Times New Roman" pitchFamily="18" charset="0"/>
                <a:cs typeface="Times New Roman" pitchFamily="18" charset="0"/>
              </a:rPr>
              <a:t> спрямованість підприємства, за умови визнання підприємства неплатоспроможним необхідно вивчити склад і структуру фінансових вкладень, оцінити їх ліквідність і доцільність</a:t>
            </a:r>
            <a:r>
              <a:rPr lang="uk-UA" sz="2000" dirty="0">
                <a:latin typeface="Times New Roman" pitchFamily="18" charset="0"/>
                <a:cs typeface="Times New Roman" pitchFamily="18" charset="0"/>
              </a:rPr>
              <a:t>.</a:t>
            </a:r>
            <a:endParaRPr lang="uk-UA" sz="2000" dirty="0">
              <a:effectLst>
                <a:outerShdw blurRad="50800" dist="38100" algn="tr" rotWithShape="0">
                  <a:prstClr val="black">
                    <a:alpha val="40000"/>
                  </a:prst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857232"/>
            <a:ext cx="7000924" cy="5201424"/>
          </a:xfrm>
          <a:prstGeom prst="rect">
            <a:avLst/>
          </a:prstGeom>
        </p:spPr>
        <p:txBody>
          <a:bodyPr wrap="square">
            <a:spAutoFit/>
          </a:bodyPr>
          <a:lstStyle/>
          <a:p>
            <a:pPr algn="just"/>
            <a:r>
              <a:rPr lang="ru-RU" sz="2800" dirty="0">
                <a:latin typeface="Times New Roman" pitchFamily="18" charset="0"/>
                <a:cs typeface="Times New Roman" pitchFamily="18" charset="0"/>
              </a:rPr>
              <a:t>5) </a:t>
            </a:r>
            <a:r>
              <a:rPr lang="ru-RU" sz="2800" dirty="0" err="1">
                <a:latin typeface="Times New Roman" pitchFamily="18" charset="0"/>
                <a:cs typeface="Times New Roman" pitchFamily="18" charset="0"/>
              </a:rPr>
              <a:t>якщо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незавершені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становлять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найбільшу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частку</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активах, </a:t>
            </a:r>
            <a:r>
              <a:rPr lang="ru-RU" sz="2800" dirty="0" err="1">
                <a:latin typeface="Times New Roman" pitchFamily="18" charset="0"/>
                <a:cs typeface="Times New Roman" pitchFamily="18" charset="0"/>
              </a:rPr>
              <a:t>це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свідчити</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орієнтацію</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створення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матеріальних</a:t>
            </a:r>
            <a:r>
              <a:rPr lang="ru-RU" sz="2800" dirty="0">
                <a:latin typeface="Times New Roman" pitchFamily="18" charset="0"/>
                <a:cs typeface="Times New Roman" pitchFamily="18" charset="0"/>
              </a:rPr>
              <a:t> умов для </a:t>
            </a:r>
            <a:r>
              <a:rPr lang="ru-RU" sz="2800" dirty="0" err="1">
                <a:latin typeface="Times New Roman" pitchFamily="18" charset="0"/>
                <a:cs typeface="Times New Roman" pitchFamily="18" charset="0"/>
              </a:rPr>
              <a:t>розширення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діяльності</a:t>
            </a:r>
            <a:r>
              <a:rPr lang="ru-RU" sz="2800" dirty="0">
                <a:latin typeface="Times New Roman" pitchFamily="18" charset="0"/>
                <a:cs typeface="Times New Roman" pitchFamily="18" charset="0"/>
              </a:rPr>
              <a:t>;</a:t>
            </a:r>
          </a:p>
          <a:p>
            <a:pPr algn="just"/>
            <a:r>
              <a:rPr lang="uk-UA" sz="2800" dirty="0">
                <a:latin typeface="Times New Roman" pitchFamily="18" charset="0"/>
                <a:cs typeface="Times New Roman" pitchFamily="18" charset="0"/>
              </a:rPr>
              <a:t>6) </a:t>
            </a:r>
            <a:r>
              <a:rPr lang="ru-RU" sz="2800" dirty="0" err="1">
                <a:latin typeface="Times New Roman" pitchFamily="18" charset="0"/>
                <a:cs typeface="Times New Roman" pitchFamily="18" charset="0"/>
              </a:rPr>
              <a:t>зниження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зносу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підвищення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придатності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свідчить</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поліпшення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функціонального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активів</a:t>
            </a:r>
            <a:r>
              <a:rPr lang="ru-RU" sz="28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70000" lnSpcReduction="20000"/>
          </a:bodyPr>
          <a:lstStyle/>
          <a:p>
            <a:pPr algn="just"/>
            <a:r>
              <a:rPr lang="ru-RU" sz="2900" b="1" dirty="0" err="1">
                <a:latin typeface="Times New Roman" pitchFamily="18" charset="0"/>
                <a:cs typeface="Times New Roman" pitchFamily="18" charset="0"/>
              </a:rPr>
              <a:t>Необоротні</a:t>
            </a:r>
            <a:r>
              <a:rPr lang="ru-RU" sz="2900" b="1" dirty="0">
                <a:latin typeface="Times New Roman" pitchFamily="18" charset="0"/>
                <a:cs typeface="Times New Roman" pitchFamily="18" charset="0"/>
              </a:rPr>
              <a:t> </a:t>
            </a:r>
            <a:r>
              <a:rPr lang="ru-RU" sz="2900" b="1"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яких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перевищує</a:t>
            </a:r>
            <a:r>
              <a:rPr lang="ru-RU" sz="2900" dirty="0">
                <a:latin typeface="Times New Roman" pitchFamily="18" charset="0"/>
                <a:cs typeface="Times New Roman" pitchFamily="18" charset="0"/>
              </a:rPr>
              <a:t> 1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Або</a:t>
            </a:r>
            <a:r>
              <a:rPr lang="ru-RU" sz="2900" dirty="0">
                <a:latin typeface="Times New Roman" pitchFamily="18" charset="0"/>
                <a:cs typeface="Times New Roman" pitchFamily="18" charset="0"/>
              </a:rPr>
              <a:t> один </a:t>
            </a:r>
            <a:r>
              <a:rPr lang="ru-RU" sz="2900" dirty="0" err="1">
                <a:latin typeface="Times New Roman" pitchFamily="18" charset="0"/>
                <a:cs typeface="Times New Roman" pitchFamily="18" charset="0"/>
              </a:rPr>
              <a:t>операційний</a:t>
            </a:r>
            <a:r>
              <a:rPr lang="ru-RU" sz="2900" dirty="0">
                <a:latin typeface="Times New Roman" pitchFamily="18" charset="0"/>
                <a:cs typeface="Times New Roman" pitchFamily="18" charset="0"/>
              </a:rPr>
              <a:t> цикл,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довший</a:t>
            </a:r>
            <a:r>
              <a:rPr lang="ru-RU" sz="2900" dirty="0">
                <a:latin typeface="Times New Roman" pitchFamily="18" charset="0"/>
                <a:cs typeface="Times New Roman" pitchFamily="18" charset="0"/>
              </a:rPr>
              <a:t> за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Виходить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єдиним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критерієм</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розділенні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на </a:t>
            </a:r>
            <a:r>
              <a:rPr lang="ru-RU" sz="2900" dirty="0" err="1">
                <a:latin typeface="Times New Roman" pitchFamily="18" charset="0"/>
                <a:cs typeface="Times New Roman" pitchFamily="18" charset="0"/>
              </a:rPr>
              <a:t>оборотні</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необоротні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час.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вартість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їхня</a:t>
            </a:r>
            <a:r>
              <a:rPr lang="ru-RU" sz="2900" dirty="0">
                <a:latin typeface="Times New Roman" pitchFamily="18" charset="0"/>
                <a:cs typeface="Times New Roman" pitchFamily="18" charset="0"/>
              </a:rPr>
              <a:t> форма (</a:t>
            </a:r>
            <a:r>
              <a:rPr lang="ru-RU" sz="2900" dirty="0" err="1">
                <a:latin typeface="Times New Roman" pitchFamily="18" charset="0"/>
                <a:cs typeface="Times New Roman" pitchFamily="18" charset="0"/>
              </a:rPr>
              <a:t>фізична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нематеріальна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їхній</a:t>
            </a:r>
            <a:r>
              <a:rPr lang="ru-RU" sz="2900" dirty="0">
                <a:latin typeface="Times New Roman" pitchFamily="18" charset="0"/>
                <a:cs typeface="Times New Roman" pitchFamily="18" charset="0"/>
              </a:rPr>
              <a:t> вид </a:t>
            </a:r>
            <a:r>
              <a:rPr lang="ru-RU" sz="2900" dirty="0" err="1">
                <a:latin typeface="Times New Roman" pitchFamily="18" charset="0"/>
                <a:cs typeface="Times New Roman" pitchFamily="18" charset="0"/>
              </a:rPr>
              <a:t>значення</a:t>
            </a:r>
            <a:r>
              <a:rPr lang="ru-RU" sz="2900" dirty="0">
                <a:latin typeface="Times New Roman" pitchFamily="18" charset="0"/>
                <a:cs typeface="Times New Roman" pitchFamily="18" charset="0"/>
              </a:rPr>
              <a:t> не </a:t>
            </a:r>
            <a:r>
              <a:rPr lang="ru-RU" sz="2900" dirty="0" err="1">
                <a:latin typeface="Times New Roman" pitchFamily="18" charset="0"/>
                <a:cs typeface="Times New Roman" pitchFamily="18" charset="0"/>
              </a:rPr>
              <a:t>мають</a:t>
            </a:r>
            <a:r>
              <a:rPr lang="ru-RU" sz="2900" dirty="0">
                <a:latin typeface="Times New Roman" pitchFamily="18" charset="0"/>
                <a:cs typeface="Times New Roman" pitchFamily="18" charset="0"/>
              </a:rPr>
              <a:t>. При </a:t>
            </a:r>
            <a:r>
              <a:rPr lang="ru-RU" sz="2900" dirty="0" err="1">
                <a:latin typeface="Times New Roman" pitchFamily="18" charset="0"/>
                <a:cs typeface="Times New Roman" pitchFamily="18" charset="0"/>
              </a:rPr>
              <a:t>чому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саме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очікуваною</a:t>
            </a:r>
            <a:r>
              <a:rPr lang="ru-RU" sz="2900" dirty="0">
                <a:latin typeface="Times New Roman" pitchFamily="18" charset="0"/>
                <a:cs typeface="Times New Roman" pitchFamily="18" charset="0"/>
              </a:rPr>
              <a:t>, а не фактичною.</a:t>
            </a:r>
          </a:p>
          <a:p>
            <a:pPr algn="just"/>
            <a:r>
              <a:rPr lang="ru-RU" sz="2900" dirty="0">
                <a:latin typeface="Times New Roman" pitchFamily="18" charset="0"/>
                <a:cs typeface="Times New Roman" pitchFamily="18" charset="0"/>
              </a:rPr>
              <a:t>Так,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придбало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то </a:t>
            </a:r>
            <a:r>
              <a:rPr lang="ru-RU" sz="2900" dirty="0" err="1">
                <a:latin typeface="Times New Roman" pitchFamily="18" charset="0"/>
                <a:cs typeface="Times New Roman" pitchFamily="18" charset="0"/>
              </a:rPr>
              <a:t>воно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його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використовувати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декілька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років</a:t>
            </a:r>
            <a:r>
              <a:rPr lang="ru-RU" sz="2900" dirty="0">
                <a:latin typeface="Times New Roman" pitchFamily="18" charset="0"/>
                <a:cs typeface="Times New Roman" pitchFamily="18" charset="0"/>
              </a:rPr>
              <a:t>, а не розбити у </a:t>
            </a:r>
            <a:r>
              <a:rPr lang="ru-RU" sz="2900" dirty="0" err="1">
                <a:latin typeface="Times New Roman" pitchFamily="18" charset="0"/>
                <a:cs typeface="Times New Roman" pitchFamily="18" charset="0"/>
              </a:rPr>
              <a:t>найближчій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подорожі</a:t>
            </a:r>
            <a:r>
              <a:rPr lang="ru-RU" sz="2900" dirty="0">
                <a:latin typeface="Times New Roman" pitchFamily="18" charset="0"/>
                <a:cs typeface="Times New Roman" pitchFamily="18" charset="0"/>
              </a:rPr>
              <a:t> через 3 </a:t>
            </a:r>
            <a:r>
              <a:rPr lang="ru-RU" sz="2900" dirty="0" err="1">
                <a:latin typeface="Times New Roman" pitchFamily="18" charset="0"/>
                <a:cs typeface="Times New Roman" pitchFamily="18" charset="0"/>
              </a:rPr>
              <a:t>місяці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продати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буде </a:t>
            </a:r>
            <a:r>
              <a:rPr lang="ru-RU" sz="2900" dirty="0" err="1">
                <a:latin typeface="Times New Roman" pitchFamily="18" charset="0"/>
                <a:cs typeface="Times New Roman" pitchFamily="18" charset="0"/>
              </a:rPr>
              <a:t>необоротним</a:t>
            </a:r>
            <a:r>
              <a:rPr lang="ru-RU" sz="2900" dirty="0">
                <a:latin typeface="Times New Roman" pitchFamily="18" charset="0"/>
                <a:cs typeface="Times New Roman" pitchFamily="18" charset="0"/>
              </a:rPr>
              <a:t> активом. </a:t>
            </a:r>
            <a:r>
              <a:rPr lang="ru-RU" sz="2900" dirty="0" err="1">
                <a:latin typeface="Times New Roman" pitchFamily="18" charset="0"/>
                <a:cs typeface="Times New Roman" pitchFamily="18" charset="0"/>
              </a:rPr>
              <a:t>Однак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одразу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метою перепродажу, то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стає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оборотним</a:t>
            </a:r>
            <a:r>
              <a:rPr lang="ru-RU" sz="2900" dirty="0">
                <a:latin typeface="Times New Roman" pitchFamily="18" charset="0"/>
                <a:cs typeface="Times New Roman" pitchFamily="18" charset="0"/>
              </a:rPr>
              <a:t> активом у </a:t>
            </a:r>
            <a:r>
              <a:rPr lang="ru-RU" sz="2900" dirty="0" err="1">
                <a:latin typeface="Times New Roman" pitchFamily="18" charset="0"/>
                <a:cs typeface="Times New Roman" pitchFamily="18" charset="0"/>
              </a:rPr>
              <a:t>складі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товарів</a:t>
            </a:r>
            <a:r>
              <a:rPr lang="ru-RU" sz="2900" dirty="0">
                <a:latin typeface="Times New Roman" pitchFamily="18" charset="0"/>
                <a:cs typeface="Times New Roman" pitchFamily="18" charset="0"/>
              </a:rPr>
              <a:t>.</a:t>
            </a:r>
          </a:p>
          <a:p>
            <a:pPr algn="just"/>
            <a:r>
              <a:rPr lang="ru-RU" sz="2900" b="1" dirty="0" err="1">
                <a:latin typeface="Times New Roman" pitchFamily="18" charset="0"/>
                <a:cs typeface="Times New Roman" pitchFamily="18" charset="0"/>
              </a:rPr>
              <a:t>Увага</a:t>
            </a:r>
            <a:r>
              <a:rPr lang="ru-RU" sz="2900" b="1"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Необоротний</a:t>
            </a:r>
            <a:r>
              <a:rPr lang="ru-RU" sz="2900" dirty="0">
                <a:latin typeface="Times New Roman" pitchFamily="18" charset="0"/>
                <a:cs typeface="Times New Roman" pitchFamily="18" charset="0"/>
              </a:rPr>
              <a:t> актив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a:t>
            </a:r>
            <a:r>
              <a:rPr lang="ru-RU" sz="2900" dirty="0">
                <a:latin typeface="Times New Roman" pitchFamily="18" charset="0"/>
                <a:cs typeface="Times New Roman" pitchFamily="18" charset="0"/>
              </a:rPr>
              <a:t> для </a:t>
            </a:r>
            <a:r>
              <a:rPr lang="ru-RU" sz="2900" dirty="0" err="1">
                <a:latin typeface="Times New Roman" pitchFamily="18" charset="0"/>
                <a:cs typeface="Times New Roman" pitchFamily="18" charset="0"/>
              </a:rPr>
              <a:t>використання</a:t>
            </a:r>
            <a:r>
              <a:rPr lang="ru-RU" sz="2900" b="1" dirty="0">
                <a:latin typeface="Times New Roman" pitchFamily="18" charset="0"/>
                <a:cs typeface="Times New Roman" pitchFamily="18" charset="0"/>
              </a:rPr>
              <a:t> &gt; 1 року</a:t>
            </a:r>
            <a:endParaRPr lang="ru-RU" sz="2900" dirty="0">
              <a:latin typeface="Times New Roman" pitchFamily="18" charset="0"/>
              <a:cs typeface="Times New Roman" pitchFamily="18" charset="0"/>
            </a:endParaRPr>
          </a:p>
          <a:p>
            <a:pPr algn="just"/>
            <a:r>
              <a:rPr lang="ru-RU" sz="2900" dirty="0" err="1">
                <a:latin typeface="Times New Roman" pitchFamily="18" charset="0"/>
                <a:cs typeface="Times New Roman" pitchFamily="18" charset="0"/>
              </a:rPr>
              <a:t>Типовими</a:t>
            </a:r>
            <a:r>
              <a:rPr lang="ru-RU" sz="2900" dirty="0">
                <a:latin typeface="Times New Roman" pitchFamily="18" charset="0"/>
                <a:cs typeface="Times New Roman" pitchFamily="18" charset="0"/>
              </a:rPr>
              <a:t> прикладами </a:t>
            </a:r>
            <a:r>
              <a:rPr lang="ru-RU" sz="2900" dirty="0" err="1">
                <a:latin typeface="Times New Roman" pitchFamily="18" charset="0"/>
                <a:cs typeface="Times New Roman" pitchFamily="18" charset="0"/>
              </a:rPr>
              <a:t>необоротних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будинки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машини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виробниче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обладнання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ліцензії</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патенти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дебіторська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заборгованість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терміном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погашення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понад</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а </a:t>
            </a:r>
            <a:r>
              <a:rPr lang="ru-RU" sz="2900" dirty="0" err="1">
                <a:latin typeface="Times New Roman" pitchFamily="18" charset="0"/>
                <a:cs typeface="Times New Roman" pitchFamily="18" charset="0"/>
              </a:rPr>
              <a:t>також</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тварини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сількогосподарських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бики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корови</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інші</a:t>
            </a:r>
            <a:r>
              <a:rPr lang="ru-RU" sz="2900" dirty="0">
                <a:latin typeface="Times New Roman" pitchFamily="18" charset="0"/>
                <a:cs typeface="Times New Roman" pitchFamily="18" charset="0"/>
              </a:rPr>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rmAutofit/>
          </a:bodyPr>
          <a:lstStyle/>
          <a:p>
            <a:pPr algn="just"/>
            <a:r>
              <a:rPr lang="ru-RU" b="1" dirty="0" err="1">
                <a:latin typeface="Times New Roman" pitchFamily="18" charset="0"/>
                <a:cs typeface="Times New Roman" pitchFamily="18" charset="0"/>
              </a:rPr>
              <a:t>Операційним</a:t>
            </a:r>
            <a:r>
              <a:rPr lang="ru-RU" b="1" dirty="0">
                <a:latin typeface="Times New Roman" pitchFamily="18" charset="0"/>
                <a:cs typeface="Times New Roman" pitchFamily="18" charset="0"/>
              </a:rPr>
              <a:t> цикл</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те </a:t>
            </a:r>
            <a:r>
              <a:rPr lang="ru-RU" dirty="0" err="1">
                <a:latin typeface="Times New Roman" pitchFamily="18" charset="0"/>
                <a:cs typeface="Times New Roman" pitchFamily="18" charset="0"/>
              </a:rPr>
              <a:t>саме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господарський</a:t>
            </a:r>
            <a:r>
              <a:rPr lang="ru-RU" dirty="0">
                <a:latin typeface="Times New Roman" pitchFamily="18" charset="0"/>
                <a:cs typeface="Times New Roman" pitchFamily="18" charset="0"/>
              </a:rPr>
              <a:t> оборот, так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часто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hlinkClick r:id="rId2"/>
              </a:rPr>
              <a:t>Міжнародних</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стандартів</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фінансової</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звітності</a:t>
            </a:r>
            <a:r>
              <a:rPr lang="ru-RU" dirty="0">
                <a:latin typeface="Times New Roman" pitchFamily="18" charset="0"/>
                <a:cs typeface="Times New Roman" pitchFamily="18" charset="0"/>
              </a:rPr>
              <a:t> (МСФЗ).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довшим</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підприємств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виробляють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тривалі</a:t>
            </a:r>
            <a:r>
              <a:rPr lang="ru-RU" dirty="0">
                <a:latin typeface="Times New Roman" pitchFamily="18" charset="0"/>
                <a:cs typeface="Times New Roman" pitchFamily="18" charset="0"/>
              </a:rPr>
              <a:t> за часом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продукти</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літаки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кораблі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військову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техніку</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елітних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алкоголю,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тверді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сири</a:t>
            </a:r>
            <a:r>
              <a:rPr lang="ru-RU" dirty="0">
                <a:latin typeface="Times New Roman" pitchFamily="18" charset="0"/>
                <a:cs typeface="Times New Roman" pitchFamily="18" charset="0"/>
              </a:rPr>
              <a:t>, вино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коньяк,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витримку</a:t>
            </a:r>
            <a:r>
              <a:rPr lang="ru-RU"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r>
              <a:rPr lang="ru-RU" dirty="0">
                <a:latin typeface="Times New Roman" pitchFamily="18" charset="0"/>
                <a:cs typeface="Times New Roman" pitchFamily="18" charset="0"/>
              </a:rPr>
              <a:t>Весь </a:t>
            </a:r>
            <a:r>
              <a:rPr lang="ru-RU" dirty="0" err="1">
                <a:latin typeface="Times New Roman" pitchFamily="18" charset="0"/>
                <a:cs typeface="Times New Roman" pitchFamily="18" charset="0"/>
              </a:rPr>
              <a:t>цей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поділ</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оборотні</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умовний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насправді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будь-який</a:t>
            </a:r>
            <a:r>
              <a:rPr lang="ru-RU" dirty="0">
                <a:latin typeface="Times New Roman" pitchFamily="18" charset="0"/>
                <a:cs typeface="Times New Roman" pitchFamily="18" charset="0"/>
              </a:rPr>
              <a:t> актив так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інакше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a:t>
            </a:r>
            <a:r>
              <a:rPr lang="ru-RU" dirty="0">
                <a:latin typeface="Times New Roman" pitchFamily="18" charset="0"/>
                <a:cs typeface="Times New Roman" pitchFamily="18" charset="0"/>
              </a:rPr>
              <a:t> участь у </a:t>
            </a:r>
            <a:r>
              <a:rPr lang="ru-RU" dirty="0" err="1">
                <a:latin typeface="Times New Roman" pitchFamily="18" charset="0"/>
                <a:cs typeface="Times New Roman" pitchFamily="18" charset="0"/>
              </a:rPr>
              <a:t>господарському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приносить </a:t>
            </a:r>
            <a:r>
              <a:rPr lang="ru-RU" dirty="0" err="1">
                <a:latin typeface="Times New Roman" pitchFamily="18" charset="0"/>
                <a:cs typeface="Times New Roman" pitchFamily="18" charset="0"/>
              </a:rPr>
              <a:t>йому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частку</a:t>
            </a:r>
            <a:r>
              <a:rPr lang="ru-RU" dirty="0">
                <a:latin typeface="Times New Roman" pitchFamily="18" charset="0"/>
                <a:cs typeface="Times New Roman" pitchFamily="18" charset="0"/>
              </a:rPr>
              <a:t> доходу шляхом </a:t>
            </a:r>
            <a:r>
              <a:rPr lang="ru-RU" dirty="0" err="1">
                <a:latin typeface="Times New Roman" pitchFamily="18" charset="0"/>
                <a:cs typeface="Times New Roman" pitchFamily="18" charset="0"/>
              </a:rPr>
              <a:t>свого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a:t>
            </a:r>
            <a:r>
              <a:rPr lang="ru-RU" dirty="0">
                <a:latin typeface="Times New Roman" pitchFamily="18" charset="0"/>
                <a:cs typeface="Times New Roman" pitchFamily="18" charset="0"/>
              </a:rPr>
              <a:t> ж </a:t>
            </a:r>
            <a:r>
              <a:rPr lang="ru-RU" dirty="0" err="1">
                <a:latin typeface="Times New Roman" pitchFamily="18" charset="0"/>
                <a:cs typeface="Times New Roman" pitchFamily="18" charset="0"/>
              </a:rPr>
              <a:t>самі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машини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обладнання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поступово</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списуються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витрати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зносом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амортизацією</a:t>
            </a:r>
            <a:r>
              <a:rPr lang="ru-RU" dirty="0">
                <a:latin typeface="Times New Roman" pitchFamily="18" charset="0"/>
                <a:cs typeface="Times New Roman" pitchFamily="18" charset="0"/>
              </a:rPr>
              <a:t>. </a:t>
            </a:r>
          </a:p>
          <a:p>
            <a:pPr algn="just"/>
            <a:r>
              <a:rPr lang="ru-RU" dirty="0" err="1">
                <a:latin typeface="Times New Roman" pitchFamily="18" charset="0"/>
                <a:cs typeface="Times New Roman" pitchFamily="18" charset="0"/>
              </a:rPr>
              <a:t>Однак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властива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пострадянському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зарубіжному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досвіді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вживаються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терміни</a:t>
            </a:r>
            <a:r>
              <a:rPr lang="ru-RU" dirty="0">
                <a:latin typeface="Times New Roman" pitchFamily="18" charset="0"/>
                <a:cs typeface="Times New Roman" pitchFamily="18" charset="0"/>
              </a:rPr>
              <a:t> – </a:t>
            </a:r>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a:t>
            </a:r>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Останній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зустріти</a:t>
            </a:r>
            <a:r>
              <a:rPr lang="ru-RU" dirty="0">
                <a:latin typeface="Times New Roman" pitchFamily="18" charset="0"/>
                <a:cs typeface="Times New Roman" pitchFamily="18" charset="0"/>
              </a:rPr>
              <a:t> у МСФЗ.</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239000" cy="5384190"/>
          </a:xfrm>
        </p:spPr>
        <p:txBody>
          <a:bodyPr>
            <a:normAutofit/>
          </a:bodyPr>
          <a:lstStyle/>
          <a:p>
            <a:pPr algn="just"/>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необоротні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 </a:t>
            </a:r>
            <a:r>
              <a:rPr lang="ru-RU" dirty="0">
                <a:latin typeface="Times New Roman" pitchFamily="18" charset="0"/>
                <a:cs typeface="Times New Roman" pitchFamily="18" charset="0"/>
              </a:rPr>
              <a:t>часто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західних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країнах</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МСФЗ.</a:t>
            </a:r>
          </a:p>
          <a:p>
            <a:pPr algn="just"/>
            <a:r>
              <a:rPr lang="ru-RU" b="1" dirty="0" err="1">
                <a:latin typeface="Times New Roman" pitchFamily="18" charset="0"/>
                <a:cs typeface="Times New Roman" pitchFamily="18" charset="0"/>
              </a:rPr>
              <a:t>Увага</a:t>
            </a:r>
            <a:r>
              <a:rPr lang="ru-RU" b="1" dirty="0">
                <a:latin typeface="Times New Roman" pitchFamily="18" charset="0"/>
                <a:cs typeface="Times New Roman" pitchFamily="18" charset="0"/>
              </a:rPr>
              <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непоточні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назви-синоніми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багаторазового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741380"/>
          </a:xfrm>
        </p:spPr>
        <p:txBody>
          <a:bodyPr>
            <a:noAutofit/>
          </a:bodyPr>
          <a:lstStyle/>
          <a:p>
            <a:pPr algn="just"/>
            <a:r>
              <a:rPr lang="ru-RU" sz="2000" b="1" dirty="0" err="1">
                <a:latin typeface="Times New Roman" pitchFamily="18" charset="0"/>
                <a:cs typeface="Times New Roman" pitchFamily="18" charset="0"/>
              </a:rPr>
              <a:t>Чи</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може</a:t>
            </a:r>
            <a:r>
              <a:rPr lang="ru-RU" sz="2000" b="1" dirty="0">
                <a:latin typeface="Times New Roman" pitchFamily="18" charset="0"/>
                <a:cs typeface="Times New Roman" pitchFamily="18" charset="0"/>
              </a:rPr>
              <a:t> бути </a:t>
            </a:r>
            <a:r>
              <a:rPr lang="ru-RU" sz="2000" b="1" dirty="0" err="1">
                <a:latin typeface="Times New Roman" pitchFamily="18" charset="0"/>
                <a:cs typeface="Times New Roman" pitchFamily="18" charset="0"/>
              </a:rPr>
              <a:t>підприємство</a:t>
            </a:r>
            <a:r>
              <a:rPr lang="ru-RU" sz="2000" b="1" dirty="0">
                <a:latin typeface="Times New Roman" pitchFamily="18" charset="0"/>
                <a:cs typeface="Times New Roman" pitchFamily="18" charset="0"/>
              </a:rPr>
              <a:t> без </a:t>
            </a:r>
            <a:r>
              <a:rPr lang="ru-RU" sz="2000" b="1" dirty="0" err="1">
                <a:latin typeface="Times New Roman" pitchFamily="18" charset="0"/>
                <a:cs typeface="Times New Roman" pitchFamily="18" charset="0"/>
              </a:rPr>
              <a:t>необоротних</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активів</a:t>
            </a:r>
            <a:endParaRPr lang="ru-RU" sz="2000" b="1" dirty="0">
              <a:latin typeface="Times New Roman" pitchFamily="18" charset="0"/>
              <a:cs typeface="Times New Roman" pitchFamily="18" charset="0"/>
            </a:endParaRPr>
          </a:p>
          <a:p>
            <a:pPr algn="just"/>
            <a:r>
              <a:rPr lang="ru-RU" sz="2000" dirty="0" err="1">
                <a:latin typeface="Times New Roman" pitchFamily="18" charset="0"/>
                <a:cs typeface="Times New Roman" pitchFamily="18" charset="0"/>
              </a:rPr>
              <a:t>Ситуація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відсутності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необоротних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можлива</a:t>
            </a:r>
            <a:r>
              <a:rPr lang="ru-RU" sz="2000" dirty="0">
                <a:latin typeface="Times New Roman" pitchFamily="18" charset="0"/>
                <a:cs typeface="Times New Roman" pitchFamily="18" charset="0"/>
              </a:rPr>
              <a:t>. Як правило, </a:t>
            </a:r>
            <a:r>
              <a:rPr lang="ru-RU" sz="2000" dirty="0" err="1">
                <a:latin typeface="Times New Roman" pitchFamily="18" charset="0"/>
                <a:cs typeface="Times New Roman" pitchFamily="18" charset="0"/>
              </a:rPr>
              <a:t>такі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займають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найбільшу</a:t>
            </a:r>
            <a:r>
              <a:rPr lang="ru-RU" sz="2000" dirty="0">
                <a:latin typeface="Times New Roman" pitchFamily="18" charset="0"/>
                <a:cs typeface="Times New Roman" pitchFamily="18" charset="0"/>
              </a:rPr>
              <a:t> вагу у </a:t>
            </a:r>
            <a:r>
              <a:rPr lang="ru-RU" sz="2000" dirty="0" err="1">
                <a:latin typeface="Times New Roman" pitchFamily="18" charset="0"/>
                <a:cs typeface="Times New Roman" pitchFamily="18" charset="0"/>
              </a:rPr>
              <a:t>загальних</a:t>
            </a:r>
            <a:r>
              <a:rPr lang="ru-RU" sz="2000" dirty="0">
                <a:latin typeface="Times New Roman" pitchFamily="18" charset="0"/>
                <a:cs typeface="Times New Roman" pitchFamily="18" charset="0"/>
              </a:rPr>
              <a:t> активах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так як </a:t>
            </a:r>
            <a:r>
              <a:rPr lang="ru-RU" sz="2000" dirty="0" err="1">
                <a:latin typeface="Times New Roman" pitchFamily="18" charset="0"/>
                <a:cs typeface="Times New Roman" pitchFamily="18" charset="0"/>
              </a:rPr>
              <a:t>складаються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здебільшого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вартість</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порівнянні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іншими</a:t>
            </a:r>
            <a:r>
              <a:rPr lang="ru-RU" sz="2000" dirty="0">
                <a:latin typeface="Times New Roman" pitchFamily="18" charset="0"/>
                <a:cs typeface="Times New Roman" pitchFamily="18" charset="0"/>
              </a:rPr>
              <a:t> активами. </a:t>
            </a:r>
            <a:r>
              <a:rPr lang="ru-RU" sz="2000" dirty="0" err="1">
                <a:latin typeface="Times New Roman" pitchFamily="18" charset="0"/>
                <a:cs typeface="Times New Roman" pitchFamily="18" charset="0"/>
              </a:rPr>
              <a:t>Винятком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може</a:t>
            </a:r>
            <a:r>
              <a:rPr lang="ru-RU" sz="2000" dirty="0">
                <a:latin typeface="Times New Roman" pitchFamily="18" charset="0"/>
                <a:cs typeface="Times New Roman" pitchFamily="18" charset="0"/>
              </a:rPr>
              <a:t> бути </a:t>
            </a:r>
            <a:r>
              <a:rPr lang="ru-RU" sz="2000" dirty="0" err="1">
                <a:latin typeface="Times New Roman" pitchFamily="18" charset="0"/>
                <a:cs typeface="Times New Roman" pitchFamily="18" charset="0"/>
              </a:rPr>
              <a:t>підприємство</a:t>
            </a:r>
            <a:r>
              <a:rPr lang="ru-RU" sz="2000" dirty="0">
                <a:latin typeface="Times New Roman" pitchFamily="18" charset="0"/>
                <a:cs typeface="Times New Roman" pitchFamily="18" charset="0"/>
              </a:rPr>
              <a:t>, яке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наприклад</a:t>
            </a:r>
            <a:r>
              <a:rPr lang="ru-RU" sz="2000" dirty="0">
                <a:latin typeface="Times New Roman" pitchFamily="18" charset="0"/>
                <a:cs typeface="Times New Roman" pitchFamily="18" charset="0"/>
              </a:rPr>
              <a:t>:</a:t>
            </a:r>
          </a:p>
          <a:p>
            <a:pPr algn="just"/>
            <a:r>
              <a:rPr lang="ru-RU" sz="2000" dirty="0" err="1">
                <a:latin typeface="Times New Roman" pitchFamily="18" charset="0"/>
                <a:cs typeface="Times New Roman" pitchFamily="18" charset="0"/>
              </a:rPr>
              <a:t>займається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торгівлею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торговим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посередництвом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приміщення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офісу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складу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транспортних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має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Більша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частина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товарні</a:t>
            </a:r>
            <a:r>
              <a:rPr lang="ru-RU" sz="2000" dirty="0">
                <a:latin typeface="Times New Roman" pitchFamily="18" charset="0"/>
                <a:cs typeface="Times New Roman" pitchFamily="18" charset="0"/>
              </a:rPr>
              <a:t> запаси,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зберігаються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орендованому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складі</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діючими</a:t>
            </a:r>
            <a:r>
              <a:rPr lang="ru-RU" sz="2000" dirty="0">
                <a:latin typeface="Times New Roman" pitchFamily="18" charset="0"/>
                <a:cs typeface="Times New Roman" pitchFamily="18" charset="0"/>
              </a:rPr>
              <a:t> правилами </a:t>
            </a:r>
            <a:r>
              <a:rPr lang="ru-RU" sz="2000" dirty="0" err="1">
                <a:latin typeface="Times New Roman" pitchFamily="18" charset="0"/>
                <a:cs typeface="Times New Roman" pitchFamily="18" charset="0"/>
              </a:rPr>
              <a:t>орендовані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відображаються</a:t>
            </a:r>
            <a:r>
              <a:rPr lang="ru-RU" sz="2000" dirty="0">
                <a:latin typeface="Times New Roman" pitchFamily="18" charset="0"/>
                <a:cs typeface="Times New Roman" pitchFamily="18" charset="0"/>
              </a:rPr>
              <a:t>, тому у таких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не буде;</a:t>
            </a:r>
          </a:p>
          <a:p>
            <a:pPr algn="just"/>
            <a:r>
              <a:rPr lang="ru-RU" sz="2000" dirty="0" err="1">
                <a:latin typeface="Times New Roman" pitchFamily="18" charset="0"/>
                <a:cs typeface="Times New Roman" pitchFamily="18" charset="0"/>
              </a:rPr>
              <a:t>надає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лише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потребують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інвестицій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розробка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забезпечення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маркетингові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т.д.). </a:t>
            </a:r>
            <a:r>
              <a:rPr lang="ru-RU" sz="2000" dirty="0" err="1">
                <a:latin typeface="Times New Roman" pitchFamily="18" charset="0"/>
                <a:cs typeface="Times New Roman" pitchFamily="18" charset="0"/>
              </a:rPr>
              <a:t>Однак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комп’ютерна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меблі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тощо</a:t>
            </a:r>
            <a:r>
              <a:rPr lang="ru-RU" sz="2000" dirty="0">
                <a:latin typeface="Times New Roman" pitchFamily="18" charset="0"/>
                <a:cs typeface="Times New Roman" pitchFamily="18" charset="0"/>
              </a:rPr>
              <a:t> у такого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попереднього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будуть</a:t>
            </a:r>
            <a:r>
              <a:rPr lang="ru-RU" sz="2000" dirty="0">
                <a:latin typeface="Times New Roman" pitchFamily="18" charset="0"/>
                <a:cs typeface="Times New Roman" pitchFamily="18" charset="0"/>
              </a:rPr>
              <a:t> все одно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lnSpcReduction="10000"/>
          </a:bodyPr>
          <a:lstStyle/>
          <a:p>
            <a:pPr algn="just">
              <a:buNone/>
            </a:pPr>
            <a:r>
              <a:rPr lang="ru-RU" dirty="0"/>
              <a:t>		</a:t>
            </a:r>
            <a:r>
              <a:rPr lang="ru-RU" b="1" dirty="0" err="1">
                <a:latin typeface="Times New Roman" pitchFamily="18" charset="0"/>
                <a:cs typeface="Times New Roman" pitchFamily="18" charset="0"/>
              </a:rPr>
              <a:t>Основні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засоби</a:t>
            </a:r>
            <a:r>
              <a:rPr lang="ru-RU" b="1" dirty="0">
                <a:latin typeface="Times New Roman" pitchFamily="18" charset="0"/>
                <a:cs typeface="Times New Roman" pitchFamily="18" charset="0"/>
              </a:rPr>
              <a:t> (ОЗ)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використовувати</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засоби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строком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один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господарській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соціально-культурних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побутових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цілей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застарілий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основні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фонди</a:t>
            </a:r>
            <a:r>
              <a:rPr lang="ru-RU" dirty="0">
                <a:latin typeface="Times New Roman" pitchFamily="18" charset="0"/>
                <a:cs typeface="Times New Roman" pitchFamily="18" charset="0"/>
              </a:rPr>
              <a:t>. ОЗ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балансі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		</a:t>
            </a:r>
            <a:r>
              <a:rPr lang="ru-RU" b="1" dirty="0" err="1">
                <a:latin typeface="Times New Roman" pitchFamily="18" charset="0"/>
                <a:cs typeface="Times New Roman" pitchFamily="18" charset="0"/>
              </a:rPr>
              <a:t>Критерії</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визнання</a:t>
            </a:r>
            <a:r>
              <a:rPr lang="ru-RU" b="1" dirty="0">
                <a:latin typeface="Times New Roman" pitchFamily="18" charset="0"/>
                <a:cs typeface="Times New Roman" pitchFamily="18" charset="0"/>
              </a:rPr>
              <a:t> основного </a:t>
            </a:r>
            <a:r>
              <a:rPr lang="ru-RU" b="1" dirty="0" err="1">
                <a:latin typeface="Times New Roman" pitchFamily="18" charset="0"/>
                <a:cs typeface="Times New Roman" pitchFamily="18" charset="0"/>
              </a:rPr>
              <a:t>засобу</a:t>
            </a:r>
            <a:r>
              <a:rPr lang="ru-RU" b="1" dirty="0">
                <a:latin typeface="Times New Roman" pitchFamily="18" charset="0"/>
                <a:cs typeface="Times New Roman" pitchFamily="18" charset="0"/>
              </a:rPr>
              <a:t>:</a:t>
            </a:r>
          </a:p>
          <a:p>
            <a:pPr marL="514350" indent="-514350" algn="just">
              <a:buAutoNum type="arabicParenR"/>
            </a:pP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матеріальний</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засіб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тобто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практично не </a:t>
            </a:r>
            <a:r>
              <a:rPr lang="ru-RU" dirty="0" err="1">
                <a:latin typeface="Times New Roman" pitchFamily="18" charset="0"/>
                <a:cs typeface="Times New Roman" pitchFamily="18" charset="0"/>
              </a:rPr>
              <a:t>змінює</a:t>
            </a:r>
            <a:r>
              <a:rPr lang="ru-RU" dirty="0">
                <a:latin typeface="Times New Roman" pitchFamily="18" charset="0"/>
                <a:cs typeface="Times New Roman" pitchFamily="18" charset="0"/>
              </a:rPr>
              <a:t> свою форму у </a:t>
            </a:r>
            <a:r>
              <a:rPr lang="ru-RU" dirty="0" err="1">
                <a:latin typeface="Times New Roman" pitchFamily="18" charset="0"/>
                <a:cs typeface="Times New Roman" pitchFamily="18" charset="0"/>
              </a:rPr>
              <a:t>процесі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1 року</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1064</TotalTime>
  <Words>2844</Words>
  <Application>Microsoft Office PowerPoint</Application>
  <PresentationFormat>Экран (4:3)</PresentationFormat>
  <Paragraphs>181</Paragraphs>
  <Slides>39</Slides>
  <Notes>14</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39</vt:i4>
      </vt:variant>
    </vt:vector>
  </HeadingPairs>
  <TitlesOfParts>
    <vt:vector size="47" baseType="lpstr">
      <vt:lpstr>Arial</vt:lpstr>
      <vt:lpstr>Calibri</vt:lpstr>
      <vt:lpstr>Times New Roman</vt:lpstr>
      <vt:lpstr>Trebuchet MS</vt:lpstr>
      <vt:lpstr>Wingdings</vt:lpstr>
      <vt:lpstr>Wingdings 2</vt:lpstr>
      <vt:lpstr>Изящная</vt:lpstr>
      <vt:lpstr>Picture</vt:lpstr>
      <vt:lpstr>   Фінансове забезпечення відтворення необоротних активів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Користувач</cp:lastModifiedBy>
  <cp:revision>169</cp:revision>
  <dcterms:created xsi:type="dcterms:W3CDTF">2013-11-10T19:44:41Z</dcterms:created>
  <dcterms:modified xsi:type="dcterms:W3CDTF">2025-03-23T19:37:17Z</dcterms:modified>
</cp:coreProperties>
</file>