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82" r:id="rId8"/>
    <p:sldId id="262" r:id="rId9"/>
    <p:sldId id="274" r:id="rId10"/>
    <p:sldId id="263" r:id="rId11"/>
    <p:sldId id="264" r:id="rId12"/>
    <p:sldId id="265" r:id="rId13"/>
    <p:sldId id="270" r:id="rId14"/>
    <p:sldId id="281" r:id="rId15"/>
    <p:sldId id="271" r:id="rId16"/>
    <p:sldId id="272" r:id="rId17"/>
    <p:sldId id="273" r:id="rId18"/>
    <p:sldId id="266" r:id="rId19"/>
    <p:sldId id="267" r:id="rId20"/>
    <p:sldId id="268" r:id="rId21"/>
    <p:sldId id="269" r:id="rId22"/>
    <p:sldId id="275" r:id="rId23"/>
    <p:sldId id="276" r:id="rId24"/>
    <p:sldId id="277" r:id="rId25"/>
    <p:sldId id="278" r:id="rId26"/>
    <p:sldId id="279" r:id="rId27"/>
    <p:sldId id="280" r:id="rId28"/>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6" autoAdjust="0"/>
    <p:restoredTop sz="94660"/>
  </p:normalViewPr>
  <p:slideViewPr>
    <p:cSldViewPr snapToGrid="0">
      <p:cViewPr varScale="1">
        <p:scale>
          <a:sx n="79" d="100"/>
          <a:sy n="79" d="100"/>
        </p:scale>
        <p:origin x="77"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21C38B-3B7E-47DB-919F-628C610C9132}"/>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F880C2BB-090F-4A90-929C-D8B958DE28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B1288232-A329-4A9C-ABF8-B799B6B44645}"/>
              </a:ext>
            </a:extLst>
          </p:cNvPr>
          <p:cNvSpPr>
            <a:spLocks noGrp="1"/>
          </p:cNvSpPr>
          <p:nvPr>
            <p:ph type="dt" sz="half" idx="10"/>
          </p:nvPr>
        </p:nvSpPr>
        <p:spPr/>
        <p:txBody>
          <a:bodyPr/>
          <a:lstStyle/>
          <a:p>
            <a:fld id="{F5380017-4A3A-4BC1-8422-46FE263A5156}" type="datetimeFigureOut">
              <a:rPr lang="uk-UA" smtClean="0"/>
              <a:t>19.01.2026</a:t>
            </a:fld>
            <a:endParaRPr lang="uk-UA"/>
          </a:p>
        </p:txBody>
      </p:sp>
      <p:sp>
        <p:nvSpPr>
          <p:cNvPr id="5" name="Місце для нижнього колонтитула 4">
            <a:extLst>
              <a:ext uri="{FF2B5EF4-FFF2-40B4-BE49-F238E27FC236}">
                <a16:creationId xmlns:a16="http://schemas.microsoft.com/office/drawing/2014/main" id="{0035A6A7-539E-4B5C-B790-C421B4EB6E68}"/>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D51E40D6-400A-4E2B-A89B-7F8E835A566D}"/>
              </a:ext>
            </a:extLst>
          </p:cNvPr>
          <p:cNvSpPr>
            <a:spLocks noGrp="1"/>
          </p:cNvSpPr>
          <p:nvPr>
            <p:ph type="sldNum" sz="quarter" idx="12"/>
          </p:nvPr>
        </p:nvSpPr>
        <p:spPr/>
        <p:txBody>
          <a:bodyPr/>
          <a:lstStyle/>
          <a:p>
            <a:fld id="{12BF5666-75EC-4E75-86C0-580B1FCB36FB}" type="slidenum">
              <a:rPr lang="uk-UA" smtClean="0"/>
              <a:t>‹№›</a:t>
            </a:fld>
            <a:endParaRPr lang="uk-UA"/>
          </a:p>
        </p:txBody>
      </p:sp>
    </p:spTree>
    <p:extLst>
      <p:ext uri="{BB962C8B-B14F-4D97-AF65-F5344CB8AC3E}">
        <p14:creationId xmlns:p14="http://schemas.microsoft.com/office/powerpoint/2010/main" val="2329288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7027B3D-3C3F-4A6A-96A7-FE81B8DB4015}"/>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EE921F14-ACE6-4CB1-B8CF-AF73A0BB7CA8}"/>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9C68D90-C472-446C-91A8-E1E380710C3A}"/>
              </a:ext>
            </a:extLst>
          </p:cNvPr>
          <p:cNvSpPr>
            <a:spLocks noGrp="1"/>
          </p:cNvSpPr>
          <p:nvPr>
            <p:ph type="dt" sz="half" idx="10"/>
          </p:nvPr>
        </p:nvSpPr>
        <p:spPr/>
        <p:txBody>
          <a:bodyPr/>
          <a:lstStyle/>
          <a:p>
            <a:fld id="{F5380017-4A3A-4BC1-8422-46FE263A5156}" type="datetimeFigureOut">
              <a:rPr lang="uk-UA" smtClean="0"/>
              <a:t>19.01.2026</a:t>
            </a:fld>
            <a:endParaRPr lang="uk-UA"/>
          </a:p>
        </p:txBody>
      </p:sp>
      <p:sp>
        <p:nvSpPr>
          <p:cNvPr id="5" name="Місце для нижнього колонтитула 4">
            <a:extLst>
              <a:ext uri="{FF2B5EF4-FFF2-40B4-BE49-F238E27FC236}">
                <a16:creationId xmlns:a16="http://schemas.microsoft.com/office/drawing/2014/main" id="{5CC79125-F215-42D5-971C-D5A010C1D397}"/>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7234A662-C399-45F6-9A07-BD40FAEC5CC8}"/>
              </a:ext>
            </a:extLst>
          </p:cNvPr>
          <p:cNvSpPr>
            <a:spLocks noGrp="1"/>
          </p:cNvSpPr>
          <p:nvPr>
            <p:ph type="sldNum" sz="quarter" idx="12"/>
          </p:nvPr>
        </p:nvSpPr>
        <p:spPr/>
        <p:txBody>
          <a:bodyPr/>
          <a:lstStyle/>
          <a:p>
            <a:fld id="{12BF5666-75EC-4E75-86C0-580B1FCB36FB}" type="slidenum">
              <a:rPr lang="uk-UA" smtClean="0"/>
              <a:t>‹№›</a:t>
            </a:fld>
            <a:endParaRPr lang="uk-UA"/>
          </a:p>
        </p:txBody>
      </p:sp>
    </p:spTree>
    <p:extLst>
      <p:ext uri="{BB962C8B-B14F-4D97-AF65-F5344CB8AC3E}">
        <p14:creationId xmlns:p14="http://schemas.microsoft.com/office/powerpoint/2010/main" val="4090231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2768BCEF-3846-4797-9E78-CE5808DD6DE4}"/>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E30C9141-DBAF-4726-9D17-6AE05ACB2B1C}"/>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EC6A0C78-F610-426F-AF87-D8096370AE03}"/>
              </a:ext>
            </a:extLst>
          </p:cNvPr>
          <p:cNvSpPr>
            <a:spLocks noGrp="1"/>
          </p:cNvSpPr>
          <p:nvPr>
            <p:ph type="dt" sz="half" idx="10"/>
          </p:nvPr>
        </p:nvSpPr>
        <p:spPr/>
        <p:txBody>
          <a:bodyPr/>
          <a:lstStyle/>
          <a:p>
            <a:fld id="{F5380017-4A3A-4BC1-8422-46FE263A5156}" type="datetimeFigureOut">
              <a:rPr lang="uk-UA" smtClean="0"/>
              <a:t>19.01.2026</a:t>
            </a:fld>
            <a:endParaRPr lang="uk-UA"/>
          </a:p>
        </p:txBody>
      </p:sp>
      <p:sp>
        <p:nvSpPr>
          <p:cNvPr id="5" name="Місце для нижнього колонтитула 4">
            <a:extLst>
              <a:ext uri="{FF2B5EF4-FFF2-40B4-BE49-F238E27FC236}">
                <a16:creationId xmlns:a16="http://schemas.microsoft.com/office/drawing/2014/main" id="{0415CA33-0BAC-40AB-BFE4-D08F1FE223CE}"/>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0F3498FD-CE35-47D7-928A-B26AFBE6D910}"/>
              </a:ext>
            </a:extLst>
          </p:cNvPr>
          <p:cNvSpPr>
            <a:spLocks noGrp="1"/>
          </p:cNvSpPr>
          <p:nvPr>
            <p:ph type="sldNum" sz="quarter" idx="12"/>
          </p:nvPr>
        </p:nvSpPr>
        <p:spPr/>
        <p:txBody>
          <a:bodyPr/>
          <a:lstStyle/>
          <a:p>
            <a:fld id="{12BF5666-75EC-4E75-86C0-580B1FCB36FB}" type="slidenum">
              <a:rPr lang="uk-UA" smtClean="0"/>
              <a:t>‹№›</a:t>
            </a:fld>
            <a:endParaRPr lang="uk-UA"/>
          </a:p>
        </p:txBody>
      </p:sp>
    </p:spTree>
    <p:extLst>
      <p:ext uri="{BB962C8B-B14F-4D97-AF65-F5344CB8AC3E}">
        <p14:creationId xmlns:p14="http://schemas.microsoft.com/office/powerpoint/2010/main" val="3452216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A2DF360-C3B3-4F18-98A5-4D501EA2195D}"/>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0D4F05C1-D2CF-471B-8FAF-4B3F2B649E60}"/>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65C2ACBE-0A94-4CCE-BC94-2733EBF671EC}"/>
              </a:ext>
            </a:extLst>
          </p:cNvPr>
          <p:cNvSpPr>
            <a:spLocks noGrp="1"/>
          </p:cNvSpPr>
          <p:nvPr>
            <p:ph type="dt" sz="half" idx="10"/>
          </p:nvPr>
        </p:nvSpPr>
        <p:spPr/>
        <p:txBody>
          <a:bodyPr/>
          <a:lstStyle/>
          <a:p>
            <a:fld id="{F5380017-4A3A-4BC1-8422-46FE263A5156}" type="datetimeFigureOut">
              <a:rPr lang="uk-UA" smtClean="0"/>
              <a:t>19.01.2026</a:t>
            </a:fld>
            <a:endParaRPr lang="uk-UA"/>
          </a:p>
        </p:txBody>
      </p:sp>
      <p:sp>
        <p:nvSpPr>
          <p:cNvPr id="5" name="Місце для нижнього колонтитула 4">
            <a:extLst>
              <a:ext uri="{FF2B5EF4-FFF2-40B4-BE49-F238E27FC236}">
                <a16:creationId xmlns:a16="http://schemas.microsoft.com/office/drawing/2014/main" id="{0EA2E8CF-A89A-4867-BEDE-3B00EB3B4EF7}"/>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BFB4E4FE-4887-4DE4-9FD0-06116758A34E}"/>
              </a:ext>
            </a:extLst>
          </p:cNvPr>
          <p:cNvSpPr>
            <a:spLocks noGrp="1"/>
          </p:cNvSpPr>
          <p:nvPr>
            <p:ph type="sldNum" sz="quarter" idx="12"/>
          </p:nvPr>
        </p:nvSpPr>
        <p:spPr/>
        <p:txBody>
          <a:bodyPr/>
          <a:lstStyle/>
          <a:p>
            <a:fld id="{12BF5666-75EC-4E75-86C0-580B1FCB36FB}" type="slidenum">
              <a:rPr lang="uk-UA" smtClean="0"/>
              <a:t>‹№›</a:t>
            </a:fld>
            <a:endParaRPr lang="uk-UA"/>
          </a:p>
        </p:txBody>
      </p:sp>
    </p:spTree>
    <p:extLst>
      <p:ext uri="{BB962C8B-B14F-4D97-AF65-F5344CB8AC3E}">
        <p14:creationId xmlns:p14="http://schemas.microsoft.com/office/powerpoint/2010/main" val="3178647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2D50DC-4023-4F71-A94F-ED193F3BD165}"/>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3DDEA055-5E6E-4FDA-B7CC-346763E2595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0FA0CEEF-94D9-474E-B666-1F3B0817BB13}"/>
              </a:ext>
            </a:extLst>
          </p:cNvPr>
          <p:cNvSpPr>
            <a:spLocks noGrp="1"/>
          </p:cNvSpPr>
          <p:nvPr>
            <p:ph type="dt" sz="half" idx="10"/>
          </p:nvPr>
        </p:nvSpPr>
        <p:spPr/>
        <p:txBody>
          <a:bodyPr/>
          <a:lstStyle/>
          <a:p>
            <a:fld id="{F5380017-4A3A-4BC1-8422-46FE263A5156}" type="datetimeFigureOut">
              <a:rPr lang="uk-UA" smtClean="0"/>
              <a:t>19.01.2026</a:t>
            </a:fld>
            <a:endParaRPr lang="uk-UA"/>
          </a:p>
        </p:txBody>
      </p:sp>
      <p:sp>
        <p:nvSpPr>
          <p:cNvPr id="5" name="Місце для нижнього колонтитула 4">
            <a:extLst>
              <a:ext uri="{FF2B5EF4-FFF2-40B4-BE49-F238E27FC236}">
                <a16:creationId xmlns:a16="http://schemas.microsoft.com/office/drawing/2014/main" id="{3BDC62B8-DDAE-46E4-B716-DFBBC8CCE06F}"/>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48CDAB7A-965E-452B-928F-D54137DC8FB5}"/>
              </a:ext>
            </a:extLst>
          </p:cNvPr>
          <p:cNvSpPr>
            <a:spLocks noGrp="1"/>
          </p:cNvSpPr>
          <p:nvPr>
            <p:ph type="sldNum" sz="quarter" idx="12"/>
          </p:nvPr>
        </p:nvSpPr>
        <p:spPr/>
        <p:txBody>
          <a:bodyPr/>
          <a:lstStyle/>
          <a:p>
            <a:fld id="{12BF5666-75EC-4E75-86C0-580B1FCB36FB}" type="slidenum">
              <a:rPr lang="uk-UA" smtClean="0"/>
              <a:t>‹№›</a:t>
            </a:fld>
            <a:endParaRPr lang="uk-UA"/>
          </a:p>
        </p:txBody>
      </p:sp>
    </p:spTree>
    <p:extLst>
      <p:ext uri="{BB962C8B-B14F-4D97-AF65-F5344CB8AC3E}">
        <p14:creationId xmlns:p14="http://schemas.microsoft.com/office/powerpoint/2010/main" val="1851859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7DF55D5-D484-45E5-A4AE-397F3A60135F}"/>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A59E82AC-B80D-49CB-A920-352B722C7BE7}"/>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C965D14A-5EDD-4D2E-9D35-36010ED6FD38}"/>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FFDDC929-31A0-42BA-9F7B-F9C170165D96}"/>
              </a:ext>
            </a:extLst>
          </p:cNvPr>
          <p:cNvSpPr>
            <a:spLocks noGrp="1"/>
          </p:cNvSpPr>
          <p:nvPr>
            <p:ph type="dt" sz="half" idx="10"/>
          </p:nvPr>
        </p:nvSpPr>
        <p:spPr/>
        <p:txBody>
          <a:bodyPr/>
          <a:lstStyle/>
          <a:p>
            <a:fld id="{F5380017-4A3A-4BC1-8422-46FE263A5156}" type="datetimeFigureOut">
              <a:rPr lang="uk-UA" smtClean="0"/>
              <a:t>19.01.2026</a:t>
            </a:fld>
            <a:endParaRPr lang="uk-UA"/>
          </a:p>
        </p:txBody>
      </p:sp>
      <p:sp>
        <p:nvSpPr>
          <p:cNvPr id="6" name="Місце для нижнього колонтитула 5">
            <a:extLst>
              <a:ext uri="{FF2B5EF4-FFF2-40B4-BE49-F238E27FC236}">
                <a16:creationId xmlns:a16="http://schemas.microsoft.com/office/drawing/2014/main" id="{8111A4EE-6702-4ED5-923B-F1DCD3347210}"/>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15F43BE8-55AA-4623-A852-D051B01FFBE4}"/>
              </a:ext>
            </a:extLst>
          </p:cNvPr>
          <p:cNvSpPr>
            <a:spLocks noGrp="1"/>
          </p:cNvSpPr>
          <p:nvPr>
            <p:ph type="sldNum" sz="quarter" idx="12"/>
          </p:nvPr>
        </p:nvSpPr>
        <p:spPr/>
        <p:txBody>
          <a:bodyPr/>
          <a:lstStyle/>
          <a:p>
            <a:fld id="{12BF5666-75EC-4E75-86C0-580B1FCB36FB}" type="slidenum">
              <a:rPr lang="uk-UA" smtClean="0"/>
              <a:t>‹№›</a:t>
            </a:fld>
            <a:endParaRPr lang="uk-UA"/>
          </a:p>
        </p:txBody>
      </p:sp>
    </p:spTree>
    <p:extLst>
      <p:ext uri="{BB962C8B-B14F-4D97-AF65-F5344CB8AC3E}">
        <p14:creationId xmlns:p14="http://schemas.microsoft.com/office/powerpoint/2010/main" val="4172287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0FE2F4-21A5-4304-8C74-FCBD5F72856E}"/>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73D70DD3-D132-45E5-AA37-CA541ED0ECA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7ABDF4F6-8592-4245-858A-470C13423D1C}"/>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341FD4F7-B9CF-44CB-BEF4-9D0C70882E7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D0CAB19D-6ACE-4C40-86C3-EEE681F34651}"/>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E97B9D84-0633-437C-A637-F7DCC133C7B3}"/>
              </a:ext>
            </a:extLst>
          </p:cNvPr>
          <p:cNvSpPr>
            <a:spLocks noGrp="1"/>
          </p:cNvSpPr>
          <p:nvPr>
            <p:ph type="dt" sz="half" idx="10"/>
          </p:nvPr>
        </p:nvSpPr>
        <p:spPr/>
        <p:txBody>
          <a:bodyPr/>
          <a:lstStyle/>
          <a:p>
            <a:fld id="{F5380017-4A3A-4BC1-8422-46FE263A5156}" type="datetimeFigureOut">
              <a:rPr lang="uk-UA" smtClean="0"/>
              <a:t>19.01.2026</a:t>
            </a:fld>
            <a:endParaRPr lang="uk-UA"/>
          </a:p>
        </p:txBody>
      </p:sp>
      <p:sp>
        <p:nvSpPr>
          <p:cNvPr id="8" name="Місце для нижнього колонтитула 7">
            <a:extLst>
              <a:ext uri="{FF2B5EF4-FFF2-40B4-BE49-F238E27FC236}">
                <a16:creationId xmlns:a16="http://schemas.microsoft.com/office/drawing/2014/main" id="{817A1981-B2C7-4FD6-AA39-EB918B8638A4}"/>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3DDF297E-9185-4A7F-9B46-D7BA8692B6B7}"/>
              </a:ext>
            </a:extLst>
          </p:cNvPr>
          <p:cNvSpPr>
            <a:spLocks noGrp="1"/>
          </p:cNvSpPr>
          <p:nvPr>
            <p:ph type="sldNum" sz="quarter" idx="12"/>
          </p:nvPr>
        </p:nvSpPr>
        <p:spPr/>
        <p:txBody>
          <a:bodyPr/>
          <a:lstStyle/>
          <a:p>
            <a:fld id="{12BF5666-75EC-4E75-86C0-580B1FCB36FB}" type="slidenum">
              <a:rPr lang="uk-UA" smtClean="0"/>
              <a:t>‹№›</a:t>
            </a:fld>
            <a:endParaRPr lang="uk-UA"/>
          </a:p>
        </p:txBody>
      </p:sp>
    </p:spTree>
    <p:extLst>
      <p:ext uri="{BB962C8B-B14F-4D97-AF65-F5344CB8AC3E}">
        <p14:creationId xmlns:p14="http://schemas.microsoft.com/office/powerpoint/2010/main" val="562432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E92754-FE52-4901-8B8C-AF53F3B4C6EB}"/>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72485CF1-0C3B-4368-9C91-FCCB894041EE}"/>
              </a:ext>
            </a:extLst>
          </p:cNvPr>
          <p:cNvSpPr>
            <a:spLocks noGrp="1"/>
          </p:cNvSpPr>
          <p:nvPr>
            <p:ph type="dt" sz="half" idx="10"/>
          </p:nvPr>
        </p:nvSpPr>
        <p:spPr/>
        <p:txBody>
          <a:bodyPr/>
          <a:lstStyle/>
          <a:p>
            <a:fld id="{F5380017-4A3A-4BC1-8422-46FE263A5156}" type="datetimeFigureOut">
              <a:rPr lang="uk-UA" smtClean="0"/>
              <a:t>19.01.2026</a:t>
            </a:fld>
            <a:endParaRPr lang="uk-UA"/>
          </a:p>
        </p:txBody>
      </p:sp>
      <p:sp>
        <p:nvSpPr>
          <p:cNvPr id="4" name="Місце для нижнього колонтитула 3">
            <a:extLst>
              <a:ext uri="{FF2B5EF4-FFF2-40B4-BE49-F238E27FC236}">
                <a16:creationId xmlns:a16="http://schemas.microsoft.com/office/drawing/2014/main" id="{05F2C88F-797C-475E-9FE7-00B138DA414D}"/>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87F5D084-5D63-4B5D-9A36-E6556796F8FF}"/>
              </a:ext>
            </a:extLst>
          </p:cNvPr>
          <p:cNvSpPr>
            <a:spLocks noGrp="1"/>
          </p:cNvSpPr>
          <p:nvPr>
            <p:ph type="sldNum" sz="quarter" idx="12"/>
          </p:nvPr>
        </p:nvSpPr>
        <p:spPr/>
        <p:txBody>
          <a:bodyPr/>
          <a:lstStyle/>
          <a:p>
            <a:fld id="{12BF5666-75EC-4E75-86C0-580B1FCB36FB}" type="slidenum">
              <a:rPr lang="uk-UA" smtClean="0"/>
              <a:t>‹№›</a:t>
            </a:fld>
            <a:endParaRPr lang="uk-UA"/>
          </a:p>
        </p:txBody>
      </p:sp>
    </p:spTree>
    <p:extLst>
      <p:ext uri="{BB962C8B-B14F-4D97-AF65-F5344CB8AC3E}">
        <p14:creationId xmlns:p14="http://schemas.microsoft.com/office/powerpoint/2010/main" val="880853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56D72027-9082-4479-AEF5-F082CD98E0BF}"/>
              </a:ext>
            </a:extLst>
          </p:cNvPr>
          <p:cNvSpPr>
            <a:spLocks noGrp="1"/>
          </p:cNvSpPr>
          <p:nvPr>
            <p:ph type="dt" sz="half" idx="10"/>
          </p:nvPr>
        </p:nvSpPr>
        <p:spPr/>
        <p:txBody>
          <a:bodyPr/>
          <a:lstStyle/>
          <a:p>
            <a:fld id="{F5380017-4A3A-4BC1-8422-46FE263A5156}" type="datetimeFigureOut">
              <a:rPr lang="uk-UA" smtClean="0"/>
              <a:t>19.01.2026</a:t>
            </a:fld>
            <a:endParaRPr lang="uk-UA"/>
          </a:p>
        </p:txBody>
      </p:sp>
      <p:sp>
        <p:nvSpPr>
          <p:cNvPr id="3" name="Місце для нижнього колонтитула 2">
            <a:extLst>
              <a:ext uri="{FF2B5EF4-FFF2-40B4-BE49-F238E27FC236}">
                <a16:creationId xmlns:a16="http://schemas.microsoft.com/office/drawing/2014/main" id="{9F141515-9C07-4E61-BC3E-F2941A12924B}"/>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6ADC3437-55BF-4E03-A7D4-FCA753731B2A}"/>
              </a:ext>
            </a:extLst>
          </p:cNvPr>
          <p:cNvSpPr>
            <a:spLocks noGrp="1"/>
          </p:cNvSpPr>
          <p:nvPr>
            <p:ph type="sldNum" sz="quarter" idx="12"/>
          </p:nvPr>
        </p:nvSpPr>
        <p:spPr/>
        <p:txBody>
          <a:bodyPr/>
          <a:lstStyle/>
          <a:p>
            <a:fld id="{12BF5666-75EC-4E75-86C0-580B1FCB36FB}" type="slidenum">
              <a:rPr lang="uk-UA" smtClean="0"/>
              <a:t>‹№›</a:t>
            </a:fld>
            <a:endParaRPr lang="uk-UA"/>
          </a:p>
        </p:txBody>
      </p:sp>
    </p:spTree>
    <p:extLst>
      <p:ext uri="{BB962C8B-B14F-4D97-AF65-F5344CB8AC3E}">
        <p14:creationId xmlns:p14="http://schemas.microsoft.com/office/powerpoint/2010/main" val="3831762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EF0F2D2-9223-4EF7-930F-27B38D3C34C9}"/>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EB2B4CD6-6AF1-423F-A3D6-14D2364C22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CC833894-A4C9-482D-90C3-5F52E0A1D7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2269B7A0-ECA9-4B91-AAAA-A2D8588AE074}"/>
              </a:ext>
            </a:extLst>
          </p:cNvPr>
          <p:cNvSpPr>
            <a:spLocks noGrp="1"/>
          </p:cNvSpPr>
          <p:nvPr>
            <p:ph type="dt" sz="half" idx="10"/>
          </p:nvPr>
        </p:nvSpPr>
        <p:spPr/>
        <p:txBody>
          <a:bodyPr/>
          <a:lstStyle/>
          <a:p>
            <a:fld id="{F5380017-4A3A-4BC1-8422-46FE263A5156}" type="datetimeFigureOut">
              <a:rPr lang="uk-UA" smtClean="0"/>
              <a:t>19.01.2026</a:t>
            </a:fld>
            <a:endParaRPr lang="uk-UA"/>
          </a:p>
        </p:txBody>
      </p:sp>
      <p:sp>
        <p:nvSpPr>
          <p:cNvPr id="6" name="Місце для нижнього колонтитула 5">
            <a:extLst>
              <a:ext uri="{FF2B5EF4-FFF2-40B4-BE49-F238E27FC236}">
                <a16:creationId xmlns:a16="http://schemas.microsoft.com/office/drawing/2014/main" id="{249C5DD6-2614-4A78-B307-2C5D3972BCAB}"/>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F243718D-FEC0-4CF3-97CF-ECDC82E1A216}"/>
              </a:ext>
            </a:extLst>
          </p:cNvPr>
          <p:cNvSpPr>
            <a:spLocks noGrp="1"/>
          </p:cNvSpPr>
          <p:nvPr>
            <p:ph type="sldNum" sz="quarter" idx="12"/>
          </p:nvPr>
        </p:nvSpPr>
        <p:spPr/>
        <p:txBody>
          <a:bodyPr/>
          <a:lstStyle/>
          <a:p>
            <a:fld id="{12BF5666-75EC-4E75-86C0-580B1FCB36FB}" type="slidenum">
              <a:rPr lang="uk-UA" smtClean="0"/>
              <a:t>‹№›</a:t>
            </a:fld>
            <a:endParaRPr lang="uk-UA"/>
          </a:p>
        </p:txBody>
      </p:sp>
    </p:spTree>
    <p:extLst>
      <p:ext uri="{BB962C8B-B14F-4D97-AF65-F5344CB8AC3E}">
        <p14:creationId xmlns:p14="http://schemas.microsoft.com/office/powerpoint/2010/main" val="3354679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AAFFB4-9D91-4185-859A-8C0B2D52CCA0}"/>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F2B354A5-F6DC-412D-8565-4B5E7892CF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8C087078-0B5C-4E8F-A42F-CBCD25371E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B1EC0220-4446-4DF1-8AC3-046E0410E39D}"/>
              </a:ext>
            </a:extLst>
          </p:cNvPr>
          <p:cNvSpPr>
            <a:spLocks noGrp="1"/>
          </p:cNvSpPr>
          <p:nvPr>
            <p:ph type="dt" sz="half" idx="10"/>
          </p:nvPr>
        </p:nvSpPr>
        <p:spPr/>
        <p:txBody>
          <a:bodyPr/>
          <a:lstStyle/>
          <a:p>
            <a:fld id="{F5380017-4A3A-4BC1-8422-46FE263A5156}" type="datetimeFigureOut">
              <a:rPr lang="uk-UA" smtClean="0"/>
              <a:t>19.01.2026</a:t>
            </a:fld>
            <a:endParaRPr lang="uk-UA"/>
          </a:p>
        </p:txBody>
      </p:sp>
      <p:sp>
        <p:nvSpPr>
          <p:cNvPr id="6" name="Місце для нижнього колонтитула 5">
            <a:extLst>
              <a:ext uri="{FF2B5EF4-FFF2-40B4-BE49-F238E27FC236}">
                <a16:creationId xmlns:a16="http://schemas.microsoft.com/office/drawing/2014/main" id="{6678C544-BB8B-4005-8830-7BAD44123BCB}"/>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17018319-40D7-48C2-AD51-930A58DE4361}"/>
              </a:ext>
            </a:extLst>
          </p:cNvPr>
          <p:cNvSpPr>
            <a:spLocks noGrp="1"/>
          </p:cNvSpPr>
          <p:nvPr>
            <p:ph type="sldNum" sz="quarter" idx="12"/>
          </p:nvPr>
        </p:nvSpPr>
        <p:spPr/>
        <p:txBody>
          <a:bodyPr/>
          <a:lstStyle/>
          <a:p>
            <a:fld id="{12BF5666-75EC-4E75-86C0-580B1FCB36FB}" type="slidenum">
              <a:rPr lang="uk-UA" smtClean="0"/>
              <a:t>‹№›</a:t>
            </a:fld>
            <a:endParaRPr lang="uk-UA"/>
          </a:p>
        </p:txBody>
      </p:sp>
    </p:spTree>
    <p:extLst>
      <p:ext uri="{BB962C8B-B14F-4D97-AF65-F5344CB8AC3E}">
        <p14:creationId xmlns:p14="http://schemas.microsoft.com/office/powerpoint/2010/main" val="3025075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218AFA84-958F-4D84-991A-523DFA991A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59461EAD-7367-4507-BD89-8EE75F2287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DB230AC8-E5B3-47C9-A107-33CF342E02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380017-4A3A-4BC1-8422-46FE263A5156}" type="datetimeFigureOut">
              <a:rPr lang="uk-UA" smtClean="0"/>
              <a:t>19.01.2026</a:t>
            </a:fld>
            <a:endParaRPr lang="uk-UA"/>
          </a:p>
        </p:txBody>
      </p:sp>
      <p:sp>
        <p:nvSpPr>
          <p:cNvPr id="5" name="Місце для нижнього колонтитула 4">
            <a:extLst>
              <a:ext uri="{FF2B5EF4-FFF2-40B4-BE49-F238E27FC236}">
                <a16:creationId xmlns:a16="http://schemas.microsoft.com/office/drawing/2014/main" id="{0D8BC548-A509-4C2F-B6AF-6E1D46A0EE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AFC6F9E9-2C6C-499C-BD7E-5A522B1F4E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BF5666-75EC-4E75-86C0-580B1FCB36FB}" type="slidenum">
              <a:rPr lang="uk-UA" smtClean="0"/>
              <a:t>‹№›</a:t>
            </a:fld>
            <a:endParaRPr lang="uk-UA"/>
          </a:p>
        </p:txBody>
      </p:sp>
    </p:spTree>
    <p:extLst>
      <p:ext uri="{BB962C8B-B14F-4D97-AF65-F5344CB8AC3E}">
        <p14:creationId xmlns:p14="http://schemas.microsoft.com/office/powerpoint/2010/main" val="30869192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D4601A-34B5-45F1-8132-F4CBDDD7529C}"/>
              </a:ext>
            </a:extLst>
          </p:cNvPr>
          <p:cNvSpPr>
            <a:spLocks noGrp="1"/>
          </p:cNvSpPr>
          <p:nvPr>
            <p:ph type="ctrTitle"/>
          </p:nvPr>
        </p:nvSpPr>
        <p:spPr/>
        <p:txBody>
          <a:bodyPr>
            <a:normAutofit fontScale="90000"/>
          </a:bodyPr>
          <a:lstStyle/>
          <a:p>
            <a:r>
              <a:rPr lang="uk-UA" dirty="0"/>
              <a:t>Мова програмування </a:t>
            </a:r>
            <a:br>
              <a:rPr lang="uk-UA" dirty="0"/>
            </a:br>
            <a:r>
              <a:rPr lang="en-US" dirty="0"/>
              <a:t>C# (C-Sharp)</a:t>
            </a:r>
            <a:br>
              <a:rPr lang="en-US" dirty="0"/>
            </a:br>
            <a:endParaRPr lang="uk-UA" dirty="0"/>
          </a:p>
        </p:txBody>
      </p:sp>
      <p:sp>
        <p:nvSpPr>
          <p:cNvPr id="3" name="Підзаголовок 2">
            <a:extLst>
              <a:ext uri="{FF2B5EF4-FFF2-40B4-BE49-F238E27FC236}">
                <a16:creationId xmlns:a16="http://schemas.microsoft.com/office/drawing/2014/main" id="{DC46F70D-41EB-4B07-A849-4DDEB0B84101}"/>
              </a:ext>
            </a:extLst>
          </p:cNvPr>
          <p:cNvSpPr>
            <a:spLocks noGrp="1"/>
          </p:cNvSpPr>
          <p:nvPr>
            <p:ph type="subTitle" idx="1"/>
          </p:nvPr>
        </p:nvSpPr>
        <p:spPr/>
        <p:txBody>
          <a:bodyPr/>
          <a:lstStyle/>
          <a:p>
            <a:r>
              <a:rPr lang="uk-UA" dirty="0"/>
              <a:t>Лекція 1</a:t>
            </a:r>
          </a:p>
        </p:txBody>
      </p:sp>
    </p:spTree>
    <p:extLst>
      <p:ext uri="{BB962C8B-B14F-4D97-AF65-F5344CB8AC3E}">
        <p14:creationId xmlns:p14="http://schemas.microsoft.com/office/powerpoint/2010/main" val="1120848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CF8905-05CC-4CA4-8643-44567E59B95D}"/>
              </a:ext>
            </a:extLst>
          </p:cNvPr>
          <p:cNvSpPr>
            <a:spLocks noGrp="1"/>
          </p:cNvSpPr>
          <p:nvPr>
            <p:ph type="title"/>
          </p:nvPr>
        </p:nvSpPr>
        <p:spPr>
          <a:xfrm>
            <a:off x="838200" y="365126"/>
            <a:ext cx="10515600" cy="446638"/>
          </a:xfrm>
        </p:spPr>
        <p:txBody>
          <a:bodyPr>
            <a:normAutofit fontScale="90000"/>
          </a:bodyPr>
          <a:lstStyle/>
          <a:p>
            <a:pPr algn="ctr"/>
            <a:r>
              <a:rPr lang="uk-UA" sz="3600" dirty="0">
                <a:latin typeface="Times New Roman" panose="02020603050405020304" pitchFamily="18" charset="0"/>
                <a:cs typeface="Times New Roman" panose="02020603050405020304" pitchFamily="18" charset="0"/>
              </a:rPr>
              <a:t>Типи даних</a:t>
            </a:r>
          </a:p>
        </p:txBody>
      </p:sp>
      <p:sp>
        <p:nvSpPr>
          <p:cNvPr id="3" name="Місце для вмісту 2">
            <a:extLst>
              <a:ext uri="{FF2B5EF4-FFF2-40B4-BE49-F238E27FC236}">
                <a16:creationId xmlns:a16="http://schemas.microsoft.com/office/drawing/2014/main" id="{BE17EE00-55D1-46A8-AD4A-3D1F6108BB4C}"/>
              </a:ext>
            </a:extLst>
          </p:cNvPr>
          <p:cNvSpPr>
            <a:spLocks noGrp="1"/>
          </p:cNvSpPr>
          <p:nvPr>
            <p:ph idx="1"/>
          </p:nvPr>
        </p:nvSpPr>
        <p:spPr>
          <a:xfrm>
            <a:off x="446314" y="970384"/>
            <a:ext cx="11299372" cy="5522490"/>
          </a:xfrm>
        </p:spPr>
        <p:txBody>
          <a:bodyPr/>
          <a:lstStyle/>
          <a:p>
            <a:pPr marL="0" indent="0">
              <a:buNone/>
            </a:pPr>
            <a:r>
              <a:rPr lang="ru-RU" dirty="0">
                <a:latin typeface="Times New Roman" panose="02020603050405020304" pitchFamily="18" charset="0"/>
                <a:cs typeface="Times New Roman" panose="02020603050405020304" pitchFamily="18" charset="0"/>
              </a:rPr>
              <a:t>Тип </a:t>
            </a:r>
            <a:r>
              <a:rPr lang="ru-RU" dirty="0" err="1">
                <a:latin typeface="Times New Roman" panose="02020603050405020304" pitchFamily="18" charset="0"/>
                <a:cs typeface="Times New Roman" panose="02020603050405020304" pitchFamily="18" charset="0"/>
              </a:rPr>
              <a:t>можна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розглядати</a:t>
            </a:r>
            <a:r>
              <a:rPr lang="ru-RU" dirty="0">
                <a:latin typeface="Times New Roman" panose="02020603050405020304" pitchFamily="18" charset="0"/>
                <a:cs typeface="Times New Roman" panose="02020603050405020304" pitchFamily="18" charset="0"/>
              </a:rPr>
              <a:t> як шаблон для </a:t>
            </a:r>
            <a:r>
              <a:rPr lang="ru-RU" dirty="0" err="1">
                <a:latin typeface="Times New Roman" panose="02020603050405020304" pitchFamily="18" charset="0"/>
                <a:cs typeface="Times New Roman" panose="02020603050405020304" pitchFamily="18" charset="0"/>
              </a:rPr>
              <a:t>створення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структури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Він</a:t>
            </a:r>
            <a:r>
              <a:rPr lang="ru-RU" dirty="0">
                <a:latin typeface="Times New Roman" panose="02020603050405020304" pitchFamily="18" charset="0"/>
                <a:cs typeface="Times New Roman" panose="02020603050405020304" pitchFamily="18" charset="0"/>
              </a:rPr>
              <a:t> сам по </a:t>
            </a:r>
            <a:r>
              <a:rPr lang="ru-RU" dirty="0" err="1">
                <a:latin typeface="Times New Roman" panose="02020603050405020304" pitchFamily="18" charset="0"/>
                <a:cs typeface="Times New Roman" panose="02020603050405020304" pitchFamily="18" charset="0"/>
              </a:rPr>
              <a:t>собі</a:t>
            </a:r>
            <a:r>
              <a:rPr lang="ru-RU" dirty="0">
                <a:latin typeface="Times New Roman" panose="02020603050405020304" pitchFamily="18" charset="0"/>
                <a:cs typeface="Times New Roman" panose="02020603050405020304" pitchFamily="18" charset="0"/>
              </a:rPr>
              <a:t> не є структурою </a:t>
            </a:r>
            <a:r>
              <a:rPr lang="ru-RU" dirty="0" err="1">
                <a:latin typeface="Times New Roman" panose="02020603050405020304" pitchFamily="18" charset="0"/>
                <a:cs typeface="Times New Roman" panose="02020603050405020304" pitchFamily="18" charset="0"/>
              </a:rPr>
              <a:t>даних</a:t>
            </a:r>
            <a:r>
              <a:rPr lang="ru-RU" dirty="0">
                <a:latin typeface="Times New Roman" panose="02020603050405020304" pitchFamily="18" charset="0"/>
                <a:cs typeface="Times New Roman" panose="02020603050405020304" pitchFamily="18" charset="0"/>
              </a:rPr>
              <a:t>, але </a:t>
            </a:r>
            <a:r>
              <a:rPr lang="ru-RU" dirty="0" err="1">
                <a:latin typeface="Times New Roman" panose="02020603050405020304" pitchFamily="18" charset="0"/>
                <a:cs typeface="Times New Roman" panose="02020603050405020304" pitchFamily="18" charset="0"/>
              </a:rPr>
              <a:t>задає</a:t>
            </a:r>
            <a:r>
              <a:rPr lang="ru-RU" dirty="0">
                <a:latin typeface="Times New Roman" panose="02020603050405020304" pitchFamily="18" charset="0"/>
                <a:cs typeface="Times New Roman" panose="02020603050405020304" pitchFamily="18" charset="0"/>
              </a:rPr>
              <a:t> характеристики </a:t>
            </a:r>
            <a:r>
              <a:rPr lang="ru-RU" dirty="0" err="1">
                <a:latin typeface="Times New Roman" panose="02020603050405020304" pitchFamily="18" charset="0"/>
                <a:cs typeface="Times New Roman" panose="02020603050405020304" pitchFamily="18" charset="0"/>
              </a:rPr>
              <a:t>об'єктів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створених</a:t>
            </a:r>
            <a:r>
              <a:rPr lang="ru-RU" dirty="0">
                <a:latin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cs typeface="Times New Roman" panose="02020603050405020304" pitchFamily="18" charset="0"/>
              </a:rPr>
              <a:t>цим</a:t>
            </a:r>
            <a:r>
              <a:rPr lang="ru-RU" dirty="0">
                <a:latin typeface="Times New Roman" panose="02020603050405020304" pitchFamily="18" charset="0"/>
                <a:cs typeface="Times New Roman" panose="02020603050405020304" pitchFamily="18" charset="0"/>
              </a:rPr>
              <a:t> шаблоном. </a:t>
            </a:r>
            <a:r>
              <a:rPr lang="ru-RU" dirty="0" err="1">
                <a:latin typeface="Times New Roman" panose="02020603050405020304" pitchFamily="18" charset="0"/>
                <a:cs typeface="Times New Roman" panose="02020603050405020304" pitchFamily="18" charset="0"/>
              </a:rPr>
              <a:t>Об'єктом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екземпляром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називають</a:t>
            </a:r>
            <a:r>
              <a:rPr lang="ru-RU" dirty="0">
                <a:latin typeface="Times New Roman" panose="02020603050405020304" pitchFamily="18" charset="0"/>
                <a:cs typeface="Times New Roman" panose="02020603050405020304" pitchFamily="18" charset="0"/>
              </a:rPr>
              <a:t> структуру </a:t>
            </a:r>
            <a:r>
              <a:rPr lang="ru-RU" dirty="0" err="1">
                <a:latin typeface="Times New Roman" panose="02020603050405020304" pitchFamily="18" charset="0"/>
                <a:cs typeface="Times New Roman" panose="02020603050405020304" pitchFamily="18" charset="0"/>
              </a:rPr>
              <a:t>даних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створену</a:t>
            </a:r>
            <a:r>
              <a:rPr lang="ru-RU" dirty="0">
                <a:latin typeface="Times New Roman" panose="02020603050405020304" pitchFamily="18" charset="0"/>
                <a:cs typeface="Times New Roman" panose="02020603050405020304" pitchFamily="18" charset="0"/>
              </a:rPr>
              <a:t> за шаблоном типу.</a:t>
            </a:r>
          </a:p>
          <a:p>
            <a:pPr marL="0" indent="0">
              <a:buNone/>
            </a:pPr>
            <a:r>
              <a:rPr lang="uk-UA" b="1" i="1" dirty="0">
                <a:latin typeface="Times New Roman" panose="02020603050405020304" pitchFamily="18" charset="0"/>
                <a:cs typeface="Times New Roman" panose="02020603050405020304" pitchFamily="18" charset="0"/>
              </a:rPr>
              <a:t>Тип визначають такі елементи: </a:t>
            </a:r>
          </a:p>
          <a:p>
            <a:r>
              <a:rPr lang="uk-UA" b="1" i="1" dirty="0">
                <a:latin typeface="Times New Roman" panose="02020603050405020304" pitchFamily="18" charset="0"/>
                <a:cs typeface="Times New Roman" panose="02020603050405020304" pitchFamily="18" charset="0"/>
              </a:rPr>
              <a:t> Назва типу</a:t>
            </a:r>
            <a:r>
              <a:rPr lang="uk-UA" dirty="0">
                <a:latin typeface="Times New Roman" panose="02020603050405020304" pitchFamily="18" charset="0"/>
                <a:cs typeface="Times New Roman" panose="02020603050405020304" pitchFamily="18" charset="0"/>
              </a:rPr>
              <a:t>. Вона використовується для створення об'єктів (екземплярів) типу.</a:t>
            </a:r>
          </a:p>
          <a:p>
            <a:r>
              <a:rPr lang="uk-UA" dirty="0">
                <a:latin typeface="Times New Roman" panose="02020603050405020304" pitchFamily="18" charset="0"/>
                <a:cs typeface="Times New Roman" panose="02020603050405020304" pitchFamily="18" charset="0"/>
              </a:rPr>
              <a:t> </a:t>
            </a:r>
            <a:r>
              <a:rPr lang="uk-UA" b="1" i="1" dirty="0">
                <a:latin typeface="Times New Roman" panose="02020603050405020304" pitchFamily="18" charset="0"/>
                <a:cs typeface="Times New Roman" panose="02020603050405020304" pitchFamily="18" charset="0"/>
              </a:rPr>
              <a:t>Формат</a:t>
            </a:r>
            <a:r>
              <a:rPr lang="uk-UA" dirty="0">
                <a:latin typeface="Times New Roman" panose="02020603050405020304" pitchFamily="18" charset="0"/>
                <a:cs typeface="Times New Roman" panose="02020603050405020304" pitchFamily="18" charset="0"/>
              </a:rPr>
              <a:t> (устрій) даних, які міститимуть інформацію про об'єкт. </a:t>
            </a:r>
          </a:p>
          <a:p>
            <a:r>
              <a:rPr lang="uk-UA" b="1" i="1" dirty="0">
                <a:latin typeface="Times New Roman" panose="02020603050405020304" pitchFamily="18" charset="0"/>
                <a:cs typeface="Times New Roman" panose="02020603050405020304" pitchFamily="18" charset="0"/>
              </a:rPr>
              <a:t>Призначення</a:t>
            </a:r>
            <a:r>
              <a:rPr lang="uk-UA" dirty="0">
                <a:latin typeface="Times New Roman" panose="02020603050405020304" pitchFamily="18" charset="0"/>
                <a:cs typeface="Times New Roman" panose="02020603050405020304" pitchFamily="18" charset="0"/>
              </a:rPr>
              <a:t>, поведінка та обмеження. </a:t>
            </a:r>
          </a:p>
          <a:p>
            <a:pPr marL="0" indent="0">
              <a:buNone/>
            </a:pPr>
            <a:r>
              <a:rPr lang="uk-UA" dirty="0">
                <a:latin typeface="Times New Roman" panose="02020603050405020304" pitchFamily="18" charset="0"/>
                <a:cs typeface="Times New Roman" panose="02020603050405020304" pitchFamily="18" charset="0"/>
              </a:rPr>
              <a:t>Наприклад, тип для позначення цілих чисел має назву </a:t>
            </a:r>
            <a:r>
              <a:rPr lang="en-US" b="1" dirty="0">
                <a:latin typeface="Times New Roman" panose="02020603050405020304" pitchFamily="18" charset="0"/>
                <a:cs typeface="Times New Roman" panose="02020603050405020304" pitchFamily="18" charset="0"/>
              </a:rPr>
              <a:t>int,</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у пам'яті займає </a:t>
            </a:r>
            <a:r>
              <a:rPr lang="uk-UA" b="1" dirty="0">
                <a:latin typeface="Times New Roman" panose="02020603050405020304" pitchFamily="18" charset="0"/>
                <a:cs typeface="Times New Roman" panose="02020603050405020304" pitchFamily="18" charset="0"/>
              </a:rPr>
              <a:t>4 байти</a:t>
            </a:r>
            <a:r>
              <a:rPr lang="uk-UA" dirty="0">
                <a:latin typeface="Times New Roman" panose="02020603050405020304" pitchFamily="18" charset="0"/>
                <a:cs typeface="Times New Roman" panose="02020603050405020304" pitchFamily="18" charset="0"/>
              </a:rPr>
              <a:t>, і визначає поведінку цілого числа.</a:t>
            </a:r>
          </a:p>
        </p:txBody>
      </p:sp>
    </p:spTree>
    <p:extLst>
      <p:ext uri="{BB962C8B-B14F-4D97-AF65-F5344CB8AC3E}">
        <p14:creationId xmlns:p14="http://schemas.microsoft.com/office/powerpoint/2010/main" val="2715874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Місце для вмісту 3">
            <a:extLst>
              <a:ext uri="{FF2B5EF4-FFF2-40B4-BE49-F238E27FC236}">
                <a16:creationId xmlns:a16="http://schemas.microsoft.com/office/drawing/2014/main" id="{43F7480F-8716-49F2-AF66-A78D14C53C71}"/>
              </a:ext>
            </a:extLst>
          </p:cNvPr>
          <p:cNvPicPr>
            <a:picLocks noGrp="1" noChangeAspect="1"/>
          </p:cNvPicPr>
          <p:nvPr>
            <p:ph idx="1"/>
          </p:nvPr>
        </p:nvPicPr>
        <p:blipFill>
          <a:blip r:embed="rId2"/>
          <a:stretch>
            <a:fillRect/>
          </a:stretch>
        </p:blipFill>
        <p:spPr>
          <a:xfrm>
            <a:off x="746449" y="298580"/>
            <a:ext cx="10459616" cy="6115647"/>
          </a:xfrm>
          <a:prstGeom prst="rect">
            <a:avLst/>
          </a:prstGeom>
        </p:spPr>
      </p:pic>
    </p:spTree>
    <p:extLst>
      <p:ext uri="{BB962C8B-B14F-4D97-AF65-F5344CB8AC3E}">
        <p14:creationId xmlns:p14="http://schemas.microsoft.com/office/powerpoint/2010/main" val="12178419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D5186B64-D187-48EF-9677-6E6C13238DA2}"/>
              </a:ext>
            </a:extLst>
          </p:cNvPr>
          <p:cNvSpPr>
            <a:spLocks noGrp="1"/>
          </p:cNvSpPr>
          <p:nvPr>
            <p:ph idx="1"/>
          </p:nvPr>
        </p:nvSpPr>
        <p:spPr>
          <a:xfrm>
            <a:off x="838200" y="550506"/>
            <a:ext cx="10515600" cy="5626457"/>
          </a:xfrm>
        </p:spPr>
        <p:txBody>
          <a:bodyPr>
            <a:normAutofit fontScale="92500" lnSpcReduction="10000"/>
          </a:bodyPr>
          <a:lstStyle/>
          <a:p>
            <a:pPr marL="0" indent="0">
              <a:buNone/>
            </a:pPr>
            <a:r>
              <a:rPr lang="uk-UA" dirty="0"/>
              <a:t>До непростих типів входять:</a:t>
            </a:r>
          </a:p>
          <a:p>
            <a:r>
              <a:rPr lang="uk-UA" dirty="0"/>
              <a:t>Тип </a:t>
            </a:r>
            <a:r>
              <a:rPr lang="en-US" dirty="0"/>
              <a:t>object, </a:t>
            </a:r>
            <a:r>
              <a:rPr lang="uk-UA" dirty="0"/>
              <a:t>який є базовим для всіх інших типів – як попередньо</a:t>
            </a:r>
          </a:p>
          <a:p>
            <a:pPr marL="0" indent="0">
              <a:buNone/>
            </a:pPr>
            <a:r>
              <a:rPr lang="uk-UA" dirty="0"/>
              <a:t>визначених, так і користувацьких.</a:t>
            </a:r>
          </a:p>
          <a:p>
            <a:r>
              <a:rPr lang="uk-UA" dirty="0"/>
              <a:t> Рядковий тип </a:t>
            </a:r>
            <a:r>
              <a:rPr lang="en-US" dirty="0"/>
              <a:t>string, </a:t>
            </a:r>
            <a:r>
              <a:rPr lang="uk-UA" dirty="0"/>
              <a:t>що представляє рядок у форматі </a:t>
            </a:r>
            <a:r>
              <a:rPr lang="en-US" dirty="0"/>
              <a:t>Unicode.</a:t>
            </a:r>
          </a:p>
          <a:p>
            <a:r>
              <a:rPr lang="en-US" dirty="0"/>
              <a:t> </a:t>
            </a:r>
            <a:r>
              <a:rPr lang="uk-UA" dirty="0"/>
              <a:t>Тип </a:t>
            </a:r>
            <a:r>
              <a:rPr lang="en-US" dirty="0"/>
              <a:t>dynamic </a:t>
            </a:r>
            <a:r>
              <a:rPr lang="uk-UA" dirty="0"/>
              <a:t>дозволяє пропускати перевірку типу під час компіляції інструкції, в якій він застосовується. Замість цього перевірка виконується під час виконання.</a:t>
            </a:r>
          </a:p>
          <a:p>
            <a:pPr marL="0" indent="0">
              <a:buNone/>
            </a:pPr>
            <a:r>
              <a:rPr lang="uk-UA" dirty="0"/>
              <a:t>Таким чином, оголошення змінної </a:t>
            </a:r>
            <a:r>
              <a:rPr lang="en-US" dirty="0"/>
              <a:t>Count </a:t>
            </a:r>
            <a:r>
              <a:rPr lang="uk-UA" dirty="0"/>
              <a:t>у приведеному коді рівнозначні:</a:t>
            </a:r>
          </a:p>
          <a:p>
            <a:pPr marL="0" indent="0">
              <a:buNone/>
            </a:pPr>
            <a:r>
              <a:rPr lang="en-US" dirty="0">
                <a:solidFill>
                  <a:srgbClr val="C00000"/>
                </a:solidFill>
              </a:rPr>
              <a:t>using System;</a:t>
            </a:r>
          </a:p>
          <a:p>
            <a:pPr marL="0" indent="0">
              <a:buNone/>
            </a:pPr>
            <a:r>
              <a:rPr lang="en-US" dirty="0">
                <a:solidFill>
                  <a:srgbClr val="C00000"/>
                </a:solidFill>
              </a:rPr>
              <a:t>...</a:t>
            </a:r>
          </a:p>
          <a:p>
            <a:pPr marL="0" indent="0">
              <a:buNone/>
            </a:pPr>
            <a:r>
              <a:rPr lang="en-US" dirty="0">
                <a:solidFill>
                  <a:srgbClr val="C00000"/>
                </a:solidFill>
              </a:rPr>
              <a:t>int Count;</a:t>
            </a:r>
            <a:r>
              <a:rPr lang="uk-UA" dirty="0">
                <a:solidFill>
                  <a:srgbClr val="C00000"/>
                </a:solidFill>
              </a:rPr>
              <a:t>             </a:t>
            </a:r>
            <a:r>
              <a:rPr lang="en-US" dirty="0">
                <a:solidFill>
                  <a:srgbClr val="C00000"/>
                </a:solidFill>
              </a:rPr>
              <a:t> // </a:t>
            </a:r>
            <a:r>
              <a:rPr lang="uk-UA" dirty="0">
                <a:solidFill>
                  <a:srgbClr val="C00000"/>
                </a:solidFill>
              </a:rPr>
              <a:t>Тип даних </a:t>
            </a:r>
            <a:r>
              <a:rPr lang="en-US" dirty="0">
                <a:solidFill>
                  <a:srgbClr val="C00000"/>
                </a:solidFill>
              </a:rPr>
              <a:t>C#</a:t>
            </a:r>
          </a:p>
          <a:p>
            <a:pPr marL="0" indent="0">
              <a:buNone/>
            </a:pPr>
            <a:r>
              <a:rPr lang="en-US" sz="2200" dirty="0">
                <a:solidFill>
                  <a:srgbClr val="C00000"/>
                </a:solidFill>
              </a:rPr>
              <a:t>Int32 Count; </a:t>
            </a:r>
            <a:r>
              <a:rPr lang="uk-UA" sz="2200" dirty="0">
                <a:solidFill>
                  <a:srgbClr val="C00000"/>
                </a:solidFill>
              </a:rPr>
              <a:t>                 </a:t>
            </a:r>
            <a:r>
              <a:rPr lang="en-US" sz="2200" dirty="0">
                <a:solidFill>
                  <a:srgbClr val="C00000"/>
                </a:solidFill>
              </a:rPr>
              <a:t>// </a:t>
            </a:r>
            <a:r>
              <a:rPr lang="uk-UA" sz="2200" dirty="0">
                <a:solidFill>
                  <a:srgbClr val="C00000"/>
                </a:solidFill>
              </a:rPr>
              <a:t>Той же тип даних, але .</a:t>
            </a:r>
            <a:r>
              <a:rPr lang="en-US" sz="2200" dirty="0">
                <a:solidFill>
                  <a:srgbClr val="C00000"/>
                </a:solidFill>
              </a:rPr>
              <a:t>NET Framework</a:t>
            </a:r>
            <a:endParaRPr lang="uk-UA" sz="2200" dirty="0">
              <a:solidFill>
                <a:srgbClr val="C00000"/>
              </a:solidFill>
            </a:endParaRPr>
          </a:p>
        </p:txBody>
      </p:sp>
    </p:spTree>
    <p:extLst>
      <p:ext uri="{BB962C8B-B14F-4D97-AF65-F5344CB8AC3E}">
        <p14:creationId xmlns:p14="http://schemas.microsoft.com/office/powerpoint/2010/main" val="3836747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DA39C882-C7C0-4883-8044-452B55A3F414}"/>
              </a:ext>
            </a:extLst>
          </p:cNvPr>
          <p:cNvSpPr>
            <a:spLocks noGrp="1"/>
          </p:cNvSpPr>
          <p:nvPr>
            <p:ph idx="1"/>
          </p:nvPr>
        </p:nvSpPr>
        <p:spPr>
          <a:xfrm>
            <a:off x="838199" y="242596"/>
            <a:ext cx="10946363" cy="6531428"/>
          </a:xfrm>
        </p:spPr>
        <p:txBody>
          <a:bodyPr>
            <a:normAutofit/>
          </a:bodyPr>
          <a:lstStyle/>
          <a:p>
            <a:pPr marL="0" indent="0">
              <a:buNone/>
            </a:pPr>
            <a:endParaRPr lang="uk-UA" dirty="0"/>
          </a:p>
          <a:p>
            <a:pPr marL="0" indent="0">
              <a:buNone/>
            </a:pPr>
            <a:endParaRPr lang="uk-UA" dirty="0"/>
          </a:p>
          <a:p>
            <a:pPr marL="0" indent="0">
              <a:buNone/>
            </a:pPr>
            <a:endParaRPr lang="uk-UA" dirty="0"/>
          </a:p>
          <a:p>
            <a:pPr marL="0" indent="0">
              <a:buNone/>
            </a:pPr>
            <a:endParaRPr lang="uk-UA" dirty="0"/>
          </a:p>
          <a:p>
            <a:pPr marL="0" indent="0">
              <a:buNone/>
            </a:pPr>
            <a:endParaRPr lang="uk-UA" dirty="0"/>
          </a:p>
          <a:p>
            <a:pPr marL="0" indent="0">
              <a:buNone/>
            </a:pPr>
            <a:endParaRPr lang="uk-UA" dirty="0"/>
          </a:p>
          <a:p>
            <a:pPr marL="0" indent="0">
              <a:buNone/>
            </a:pPr>
            <a:endParaRPr lang="uk-UA" dirty="0"/>
          </a:p>
          <a:p>
            <a:pPr marL="0" indent="0">
              <a:buNone/>
            </a:pPr>
            <a:endParaRPr lang="uk-UA" dirty="0"/>
          </a:p>
          <a:p>
            <a:pPr marL="0" indent="0">
              <a:buNone/>
            </a:pPr>
            <a:endParaRPr lang="uk-UA" dirty="0"/>
          </a:p>
          <a:p>
            <a:pPr marL="0" indent="0">
              <a:buNone/>
            </a:pPr>
            <a:r>
              <a:rPr lang="en-US" sz="1800" b="1" dirty="0">
                <a:latin typeface="Times New Roman" panose="02020603050405020304" pitchFamily="18" charset="0"/>
                <a:cs typeface="Times New Roman" panose="02020603050405020304" pitchFamily="18" charset="0"/>
              </a:rPr>
              <a:t>int</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myNum</a:t>
            </a:r>
            <a:r>
              <a:rPr lang="en-US" sz="1800" dirty="0">
                <a:latin typeface="Times New Roman" panose="02020603050405020304" pitchFamily="18" charset="0"/>
                <a:cs typeface="Times New Roman" panose="02020603050405020304" pitchFamily="18" charset="0"/>
              </a:rPr>
              <a:t> = 5;               // </a:t>
            </a:r>
            <a:r>
              <a:rPr lang="uk-UA" sz="1800" dirty="0">
                <a:latin typeface="Times New Roman" panose="02020603050405020304" pitchFamily="18" charset="0"/>
                <a:cs typeface="Times New Roman" panose="02020603050405020304" pitchFamily="18" charset="0"/>
              </a:rPr>
              <a:t>Ціле число</a:t>
            </a:r>
          </a:p>
          <a:p>
            <a:pPr marL="0" indent="0">
              <a:buNone/>
            </a:pPr>
            <a:r>
              <a:rPr lang="en-US" sz="1800" b="1" dirty="0">
                <a:latin typeface="Times New Roman" panose="02020603050405020304" pitchFamily="18" charset="0"/>
                <a:cs typeface="Times New Roman" panose="02020603050405020304" pitchFamily="18" charset="0"/>
              </a:rPr>
              <a:t>double</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myDoubleNum</a:t>
            </a:r>
            <a:r>
              <a:rPr lang="en-US" sz="1800" dirty="0">
                <a:latin typeface="Times New Roman" panose="02020603050405020304" pitchFamily="18" charset="0"/>
                <a:cs typeface="Times New Roman" panose="02020603050405020304" pitchFamily="18" charset="0"/>
              </a:rPr>
              <a:t> = 5.99;  // </a:t>
            </a:r>
            <a:r>
              <a:rPr lang="uk-UA" sz="1800" dirty="0">
                <a:latin typeface="Times New Roman" panose="02020603050405020304" pitchFamily="18" charset="0"/>
                <a:cs typeface="Times New Roman" panose="02020603050405020304" pitchFamily="18" charset="0"/>
              </a:rPr>
              <a:t>Число з плаваючою комою</a:t>
            </a:r>
          </a:p>
          <a:p>
            <a:pPr marL="0" indent="0">
              <a:buNone/>
            </a:pPr>
            <a:r>
              <a:rPr lang="en-US" sz="1800" b="1" dirty="0">
                <a:latin typeface="Times New Roman" panose="02020603050405020304" pitchFamily="18" charset="0"/>
                <a:cs typeface="Times New Roman" panose="02020603050405020304" pitchFamily="18" charset="0"/>
              </a:rPr>
              <a:t>char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myLetter</a:t>
            </a:r>
            <a:r>
              <a:rPr lang="en-US" sz="1800" dirty="0">
                <a:latin typeface="Times New Roman" panose="02020603050405020304" pitchFamily="18" charset="0"/>
                <a:cs typeface="Times New Roman" panose="02020603050405020304" pitchFamily="18" charset="0"/>
              </a:rPr>
              <a:t> = 'D';         // </a:t>
            </a:r>
            <a:r>
              <a:rPr lang="uk-UA" sz="1800" dirty="0">
                <a:latin typeface="Times New Roman" panose="02020603050405020304" pitchFamily="18" charset="0"/>
                <a:cs typeface="Times New Roman" panose="02020603050405020304" pitchFamily="18" charset="0"/>
              </a:rPr>
              <a:t>Символ</a:t>
            </a:r>
          </a:p>
          <a:p>
            <a:pPr marL="0" indent="0">
              <a:buNone/>
            </a:pPr>
            <a:r>
              <a:rPr lang="en-US" sz="1800" b="1" dirty="0">
                <a:latin typeface="Times New Roman" panose="02020603050405020304" pitchFamily="18" charset="0"/>
                <a:cs typeface="Times New Roman" panose="02020603050405020304" pitchFamily="18" charset="0"/>
              </a:rPr>
              <a:t>bool</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myBool</a:t>
            </a:r>
            <a:r>
              <a:rPr lang="en-US" sz="1800" dirty="0">
                <a:latin typeface="Times New Roman" panose="02020603050405020304" pitchFamily="18" charset="0"/>
                <a:cs typeface="Times New Roman" panose="02020603050405020304" pitchFamily="18" charset="0"/>
              </a:rPr>
              <a:t> = true;          // </a:t>
            </a:r>
            <a:r>
              <a:rPr lang="uk-UA" sz="1800" dirty="0">
                <a:latin typeface="Times New Roman" panose="02020603050405020304" pitchFamily="18" charset="0"/>
                <a:cs typeface="Times New Roman" panose="02020603050405020304" pitchFamily="18" charset="0"/>
              </a:rPr>
              <a:t>Булеве</a:t>
            </a:r>
          </a:p>
          <a:p>
            <a:pPr marL="0" indent="0">
              <a:buNone/>
            </a:pPr>
            <a:r>
              <a:rPr lang="en-US" sz="1800" b="1" dirty="0">
                <a:latin typeface="Times New Roman" panose="02020603050405020304" pitchFamily="18" charset="0"/>
                <a:cs typeface="Times New Roman" panose="02020603050405020304" pitchFamily="18" charset="0"/>
              </a:rPr>
              <a:t>string</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myText</a:t>
            </a:r>
            <a:r>
              <a:rPr lang="en-US" sz="1800" dirty="0">
                <a:latin typeface="Times New Roman" panose="02020603050405020304" pitchFamily="18" charset="0"/>
                <a:cs typeface="Times New Roman" panose="02020603050405020304" pitchFamily="18" charset="0"/>
              </a:rPr>
              <a:t> = "Hello";     // </a:t>
            </a:r>
            <a:r>
              <a:rPr lang="uk-UA" sz="1800" dirty="0">
                <a:latin typeface="Times New Roman" panose="02020603050405020304" pitchFamily="18" charset="0"/>
                <a:cs typeface="Times New Roman" panose="02020603050405020304" pitchFamily="18" charset="0"/>
              </a:rPr>
              <a:t>Рядок</a:t>
            </a:r>
          </a:p>
          <a:p>
            <a:pPr marL="0" indent="0">
              <a:buNone/>
            </a:pPr>
            <a:endParaRPr lang="uk-UA" dirty="0"/>
          </a:p>
        </p:txBody>
      </p:sp>
      <p:pic>
        <p:nvPicPr>
          <p:cNvPr id="5" name="Рисунок 4">
            <a:extLst>
              <a:ext uri="{FF2B5EF4-FFF2-40B4-BE49-F238E27FC236}">
                <a16:creationId xmlns:a16="http://schemas.microsoft.com/office/drawing/2014/main" id="{CDFDB89F-D8E5-4F45-8B78-8A9E3118EB74}"/>
              </a:ext>
            </a:extLst>
          </p:cNvPr>
          <p:cNvPicPr>
            <a:picLocks noChangeAspect="1"/>
          </p:cNvPicPr>
          <p:nvPr/>
        </p:nvPicPr>
        <p:blipFill>
          <a:blip r:embed="rId2"/>
          <a:stretch>
            <a:fillRect/>
          </a:stretch>
        </p:blipFill>
        <p:spPr>
          <a:xfrm>
            <a:off x="1040808" y="242595"/>
            <a:ext cx="10515599" cy="4460033"/>
          </a:xfrm>
          <a:prstGeom prst="rect">
            <a:avLst/>
          </a:prstGeom>
        </p:spPr>
      </p:pic>
    </p:spTree>
    <p:extLst>
      <p:ext uri="{BB962C8B-B14F-4D97-AF65-F5344CB8AC3E}">
        <p14:creationId xmlns:p14="http://schemas.microsoft.com/office/powerpoint/2010/main" val="26696276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Місце для вмісту 3">
            <a:extLst>
              <a:ext uri="{FF2B5EF4-FFF2-40B4-BE49-F238E27FC236}">
                <a16:creationId xmlns:a16="http://schemas.microsoft.com/office/drawing/2014/main" id="{901BE373-0F64-4E80-A8F9-6C0FAE4DCF1E}"/>
              </a:ext>
            </a:extLst>
          </p:cNvPr>
          <p:cNvPicPr>
            <a:picLocks noGrp="1" noChangeAspect="1"/>
          </p:cNvPicPr>
          <p:nvPr>
            <p:ph idx="1"/>
          </p:nvPr>
        </p:nvPicPr>
        <p:blipFill>
          <a:blip r:embed="rId2"/>
          <a:stretch>
            <a:fillRect/>
          </a:stretch>
        </p:blipFill>
        <p:spPr>
          <a:xfrm>
            <a:off x="1772816" y="2276669"/>
            <a:ext cx="8593494" cy="4310743"/>
          </a:xfrm>
          <a:prstGeom prst="rect">
            <a:avLst/>
          </a:prstGeom>
        </p:spPr>
      </p:pic>
      <p:sp>
        <p:nvSpPr>
          <p:cNvPr id="5" name="Прямокутник 4">
            <a:extLst>
              <a:ext uri="{FF2B5EF4-FFF2-40B4-BE49-F238E27FC236}">
                <a16:creationId xmlns:a16="http://schemas.microsoft.com/office/drawing/2014/main" id="{BDFFA189-EF30-45FE-8074-2560D7284845}"/>
              </a:ext>
            </a:extLst>
          </p:cNvPr>
          <p:cNvSpPr/>
          <p:nvPr/>
        </p:nvSpPr>
        <p:spPr>
          <a:xfrm>
            <a:off x="413657" y="590947"/>
            <a:ext cx="11364686" cy="1569660"/>
          </a:xfrm>
          <a:prstGeom prst="rect">
            <a:avLst/>
          </a:prstGeom>
        </p:spPr>
        <p:txBody>
          <a:bodyPr wrap="square">
            <a:spAutoFit/>
          </a:bodyPr>
          <a:lstStyle/>
          <a:p>
            <a:pPr algn="ctr"/>
            <a:r>
              <a:rPr lang="uk-UA" sz="2400" b="1" dirty="0">
                <a:latin typeface="Times New Roman" panose="02020603050405020304" pitchFamily="18" charset="0"/>
                <a:cs typeface="Times New Roman" panose="02020603050405020304" pitchFamily="18" charset="0"/>
              </a:rPr>
              <a:t>Літеральні суфікси</a:t>
            </a:r>
          </a:p>
          <a:p>
            <a:r>
              <a:rPr lang="uk-UA" dirty="0">
                <a:latin typeface="Times New Roman" panose="02020603050405020304" pitchFamily="18" charset="0"/>
                <a:cs typeface="Times New Roman" panose="02020603050405020304" pitchFamily="18" charset="0"/>
              </a:rPr>
              <a:t>При використанні неявної типізації, або перевантажених методів які можуть приймати значення різних типів даних, час від часу, виникає необхідність явно вказати який тип даних заданий в літералі. Для цього в </a:t>
            </a:r>
            <a:r>
              <a:rPr lang="en-US" dirty="0">
                <a:latin typeface="Times New Roman" panose="02020603050405020304" pitchFamily="18" charset="0"/>
                <a:cs typeface="Times New Roman" panose="02020603050405020304" pitchFamily="18" charset="0"/>
              </a:rPr>
              <a:t>C# </a:t>
            </a:r>
            <a:r>
              <a:rPr lang="uk-UA" dirty="0">
                <a:latin typeface="Times New Roman" panose="02020603050405020304" pitchFamily="18" charset="0"/>
                <a:cs typeface="Times New Roman" panose="02020603050405020304" pitchFamily="18" charset="0"/>
              </a:rPr>
              <a:t>використовуються літеральні суфікси.</a:t>
            </a:r>
          </a:p>
          <a:p>
            <a:endParaRPr lang="uk-UA" dirty="0"/>
          </a:p>
        </p:txBody>
      </p:sp>
    </p:spTree>
    <p:extLst>
      <p:ext uri="{BB962C8B-B14F-4D97-AF65-F5344CB8AC3E}">
        <p14:creationId xmlns:p14="http://schemas.microsoft.com/office/powerpoint/2010/main" val="26301455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1C458E72-406F-4BBF-BF32-71A61924372C}"/>
              </a:ext>
            </a:extLst>
          </p:cNvPr>
          <p:cNvSpPr>
            <a:spLocks noGrp="1"/>
          </p:cNvSpPr>
          <p:nvPr>
            <p:ph idx="1"/>
          </p:nvPr>
        </p:nvSpPr>
        <p:spPr>
          <a:xfrm>
            <a:off x="838200" y="466530"/>
            <a:ext cx="10515600" cy="5999583"/>
          </a:xfrm>
        </p:spPr>
        <p:txBody>
          <a:bodyPr>
            <a:normAutofit/>
          </a:bodyPr>
          <a:lstStyle/>
          <a:p>
            <a:pPr marL="0" indent="0">
              <a:buNone/>
            </a:pPr>
            <a:r>
              <a:rPr lang="ru-RU" sz="2000" dirty="0">
                <a:latin typeface="Times New Roman" panose="02020603050405020304" pitchFamily="18" charset="0"/>
                <a:cs typeface="Times New Roman" panose="02020603050405020304" pitchFamily="18" charset="0"/>
              </a:rPr>
              <a:t>Тип </a:t>
            </a:r>
            <a:r>
              <a:rPr lang="ru-RU" sz="2000" dirty="0" err="1">
                <a:latin typeface="Times New Roman" panose="02020603050405020304" pitchFamily="18" charset="0"/>
                <a:cs typeface="Times New Roman" panose="02020603050405020304" pitchFamily="18" charset="0"/>
              </a:rPr>
              <a:t>даних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long</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може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зберігати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цілі</a:t>
            </a:r>
            <a:r>
              <a:rPr lang="ru-RU" sz="2000" dirty="0">
                <a:latin typeface="Times New Roman" panose="02020603050405020304" pitchFamily="18" charset="0"/>
                <a:cs typeface="Times New Roman" panose="02020603050405020304" pitchFamily="18" charset="0"/>
              </a:rPr>
              <a:t> числа </a:t>
            </a:r>
            <a:r>
              <a:rPr lang="ru-RU" sz="2000" dirty="0" err="1">
                <a:latin typeface="Times New Roman" panose="02020603050405020304" pitchFamily="18" charset="0"/>
                <a:cs typeface="Times New Roman" panose="02020603050405020304" pitchFamily="18" charset="0"/>
              </a:rPr>
              <a:t>від</a:t>
            </a:r>
            <a:r>
              <a:rPr lang="ru-RU" sz="2000" dirty="0">
                <a:latin typeface="Times New Roman" panose="02020603050405020304" pitchFamily="18" charset="0"/>
                <a:cs typeface="Times New Roman" panose="02020603050405020304" pitchFamily="18" charset="0"/>
              </a:rPr>
              <a:t> -9223372036854775808 до 9223372036854775807. </a:t>
            </a:r>
            <a:r>
              <a:rPr lang="ru-RU" sz="2000" dirty="0" err="1">
                <a:latin typeface="Times New Roman" panose="02020603050405020304" pitchFamily="18" charset="0"/>
                <a:cs typeface="Times New Roman" panose="02020603050405020304" pitchFamily="18" charset="0"/>
              </a:rPr>
              <a:t>Він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використовується</a:t>
            </a:r>
            <a:r>
              <a:rPr lang="ru-RU" sz="2000" dirty="0">
                <a:latin typeface="Times New Roman" panose="02020603050405020304" pitchFamily="18" charset="0"/>
                <a:cs typeface="Times New Roman" panose="02020603050405020304" pitchFamily="18" charset="0"/>
              </a:rPr>
              <a:t>, коли </a:t>
            </a:r>
            <a:r>
              <a:rPr lang="ru-RU" sz="2000" dirty="0" err="1">
                <a:latin typeface="Times New Roman" panose="02020603050405020304" pitchFamily="18" charset="0"/>
                <a:cs typeface="Times New Roman" panose="02020603050405020304" pitchFamily="18" charset="0"/>
              </a:rPr>
              <a:t>int</a:t>
            </a:r>
            <a:r>
              <a:rPr lang="ru-RU" sz="2000" dirty="0">
                <a:latin typeface="Times New Roman" panose="02020603050405020304" pitchFamily="18" charset="0"/>
                <a:cs typeface="Times New Roman" panose="02020603050405020304" pitchFamily="18" charset="0"/>
              </a:rPr>
              <a:t> невеликий </a:t>
            </a:r>
            <a:r>
              <a:rPr lang="ru-RU" sz="2000" dirty="0" err="1">
                <a:latin typeface="Times New Roman" panose="02020603050405020304" pitchFamily="18" charset="0"/>
                <a:cs typeface="Times New Roman" panose="02020603050405020304" pitchFamily="18" charset="0"/>
              </a:rPr>
              <a:t>достатньо</a:t>
            </a:r>
            <a:r>
              <a:rPr lang="ru-RU" sz="2000" dirty="0">
                <a:latin typeface="Times New Roman" panose="02020603050405020304" pitchFamily="18" charset="0"/>
                <a:cs typeface="Times New Roman" panose="02020603050405020304" pitchFamily="18" charset="0"/>
              </a:rPr>
              <a:t> для </a:t>
            </a:r>
            <a:r>
              <a:rPr lang="ru-RU" sz="2000" dirty="0" err="1">
                <a:latin typeface="Times New Roman" panose="02020603050405020304" pitchFamily="18" charset="0"/>
                <a:cs typeface="Times New Roman" panose="02020603050405020304" pitchFamily="18" charset="0"/>
              </a:rPr>
              <a:t>збереження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значення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Зауважте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що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a:t>
            </a:r>
            <a:r>
              <a:rPr lang="ru-RU" sz="2000" dirty="0">
                <a:latin typeface="Times New Roman" panose="02020603050405020304" pitchFamily="18" charset="0"/>
                <a:cs typeface="Times New Roman" panose="02020603050405020304" pitchFamily="18" charset="0"/>
              </a:rPr>
              <a:t> можете </a:t>
            </a:r>
            <a:r>
              <a:rPr lang="ru-RU" sz="2000" dirty="0" err="1">
                <a:latin typeface="Times New Roman" panose="02020603050405020304" pitchFamily="18" charset="0"/>
                <a:cs typeface="Times New Roman" panose="02020603050405020304" pitchFamily="18" charset="0"/>
              </a:rPr>
              <a:t>завершувати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значення</a:t>
            </a:r>
            <a:r>
              <a:rPr lang="ru-RU" sz="2000" dirty="0">
                <a:latin typeface="Times New Roman" panose="02020603050405020304" pitchFamily="18" charset="0"/>
                <a:cs typeface="Times New Roman" panose="02020603050405020304" pitchFamily="18" charset="0"/>
              </a:rPr>
              <a:t> символом "L":</a:t>
            </a:r>
            <a:endParaRPr lang="en-US" sz="2000" dirty="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dirty="0">
                <a:solidFill>
                  <a:srgbClr val="C00000"/>
                </a:solidFill>
                <a:latin typeface="Times New Roman" panose="02020603050405020304" pitchFamily="18" charset="0"/>
                <a:cs typeface="Times New Roman" panose="02020603050405020304" pitchFamily="18" charset="0"/>
              </a:rPr>
              <a:t>long </a:t>
            </a:r>
            <a:r>
              <a:rPr lang="en-US" dirty="0" err="1">
                <a:solidFill>
                  <a:srgbClr val="C00000"/>
                </a:solidFill>
                <a:latin typeface="Times New Roman" panose="02020603050405020304" pitchFamily="18" charset="0"/>
                <a:cs typeface="Times New Roman" panose="02020603050405020304" pitchFamily="18" charset="0"/>
              </a:rPr>
              <a:t>myNum</a:t>
            </a:r>
            <a:r>
              <a:rPr lang="en-US" dirty="0">
                <a:solidFill>
                  <a:srgbClr val="C00000"/>
                </a:solidFill>
                <a:latin typeface="Times New Roman" panose="02020603050405020304" pitchFamily="18" charset="0"/>
                <a:cs typeface="Times New Roman" panose="02020603050405020304" pitchFamily="18" charset="0"/>
              </a:rPr>
              <a:t> = 15000000000L;</a:t>
            </a:r>
          </a:p>
          <a:p>
            <a:pPr marL="0" indent="0">
              <a:buNone/>
            </a:pP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myNum</a:t>
            </a:r>
            <a:r>
              <a:rPr lang="en-US" dirty="0">
                <a:latin typeface="Times New Roman" panose="02020603050405020304" pitchFamily="18" charset="0"/>
                <a:cs typeface="Times New Roman" panose="02020603050405020304" pitchFamily="18" charset="0"/>
              </a:rPr>
              <a:t>);</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uk-UA" sz="2000" dirty="0">
                <a:latin typeface="Times New Roman" panose="02020603050405020304" pitchFamily="18" charset="0"/>
                <a:cs typeface="Times New Roman" panose="02020603050405020304" pitchFamily="18" charset="0"/>
              </a:rPr>
              <a:t>Типи даних </a:t>
            </a:r>
            <a:r>
              <a:rPr lang="en-US" sz="2000" dirty="0">
                <a:latin typeface="Times New Roman" panose="02020603050405020304" pitchFamily="18" charset="0"/>
                <a:cs typeface="Times New Roman" panose="02020603050405020304" pitchFamily="18" charset="0"/>
              </a:rPr>
              <a:t>float </a:t>
            </a:r>
            <a:r>
              <a:rPr lang="uk-UA" sz="2000" dirty="0">
                <a:latin typeface="Times New Roman" panose="02020603050405020304" pitchFamily="18" charset="0"/>
                <a:cs typeface="Times New Roman" panose="02020603050405020304" pitchFamily="18" charset="0"/>
              </a:rPr>
              <a:t>та </a:t>
            </a:r>
            <a:r>
              <a:rPr lang="en-US" sz="2000" dirty="0">
                <a:latin typeface="Times New Roman" panose="02020603050405020304" pitchFamily="18" charset="0"/>
                <a:cs typeface="Times New Roman" panose="02020603050405020304" pitchFamily="18" charset="0"/>
              </a:rPr>
              <a:t>double </a:t>
            </a:r>
            <a:r>
              <a:rPr lang="uk-UA" sz="2000" dirty="0">
                <a:latin typeface="Times New Roman" panose="02020603050405020304" pitchFamily="18" charset="0"/>
                <a:cs typeface="Times New Roman" panose="02020603050405020304" pitchFamily="18" charset="0"/>
              </a:rPr>
              <a:t>можуть зберігати дробові числа. Точність </a:t>
            </a:r>
            <a:r>
              <a:rPr lang="en-US" sz="2000" dirty="0">
                <a:latin typeface="Times New Roman" panose="02020603050405020304" pitchFamily="18" charset="0"/>
                <a:cs typeface="Times New Roman" panose="02020603050405020304" pitchFamily="18" charset="0"/>
              </a:rPr>
              <a:t>float </a:t>
            </a:r>
            <a:r>
              <a:rPr lang="uk-UA" sz="2000" dirty="0">
                <a:latin typeface="Times New Roman" panose="02020603050405020304" pitchFamily="18" charset="0"/>
                <a:cs typeface="Times New Roman" panose="02020603050405020304" pitchFamily="18" charset="0"/>
              </a:rPr>
              <a:t>становить лише шість або сім десяткових цифр, тоді як змінні </a:t>
            </a:r>
            <a:r>
              <a:rPr lang="en-US" sz="2000" dirty="0">
                <a:latin typeface="Times New Roman" panose="02020603050405020304" pitchFamily="18" charset="0"/>
                <a:cs typeface="Times New Roman" panose="02020603050405020304" pitchFamily="18" charset="0"/>
              </a:rPr>
              <a:t>double </a:t>
            </a:r>
            <a:r>
              <a:rPr lang="uk-UA" sz="2000" dirty="0">
                <a:latin typeface="Times New Roman" panose="02020603050405020304" pitchFamily="18" charset="0"/>
                <a:cs typeface="Times New Roman" panose="02020603050405020304" pitchFamily="18" charset="0"/>
              </a:rPr>
              <a:t>мають точність приблизно 15 цифр. Зауважте, що ви можете завершувати значення літерою "</a:t>
            </a:r>
            <a:r>
              <a:rPr lang="en-US" sz="2000" dirty="0">
                <a:latin typeface="Times New Roman" panose="02020603050405020304" pitchFamily="18" charset="0"/>
                <a:cs typeface="Times New Roman" panose="02020603050405020304" pitchFamily="18" charset="0"/>
              </a:rPr>
              <a:t>F" </a:t>
            </a:r>
            <a:r>
              <a:rPr lang="uk-UA" sz="2000" dirty="0">
                <a:latin typeface="Times New Roman" panose="02020603050405020304" pitchFamily="18" charset="0"/>
                <a:cs typeface="Times New Roman" panose="02020603050405020304" pitchFamily="18" charset="0"/>
              </a:rPr>
              <a:t>для числа </a:t>
            </a:r>
            <a:r>
              <a:rPr lang="en-US" sz="2000" dirty="0">
                <a:latin typeface="Times New Roman" panose="02020603050405020304" pitchFamily="18" charset="0"/>
                <a:cs typeface="Times New Roman" panose="02020603050405020304" pitchFamily="18" charset="0"/>
              </a:rPr>
              <a:t>float </a:t>
            </a:r>
            <a:r>
              <a:rPr lang="uk-UA" sz="2000" dirty="0">
                <a:latin typeface="Times New Roman" panose="02020603050405020304" pitchFamily="18" charset="0"/>
                <a:cs typeface="Times New Roman" panose="02020603050405020304" pitchFamily="18" charset="0"/>
              </a:rPr>
              <a:t>та "</a:t>
            </a:r>
            <a:r>
              <a:rPr lang="en-US" sz="2000" dirty="0">
                <a:latin typeface="Times New Roman" panose="02020603050405020304" pitchFamily="18" charset="0"/>
                <a:cs typeface="Times New Roman" panose="02020603050405020304" pitchFamily="18" charset="0"/>
              </a:rPr>
              <a:t>D" </a:t>
            </a:r>
            <a:r>
              <a:rPr lang="uk-UA" sz="2000" dirty="0">
                <a:latin typeface="Times New Roman" panose="02020603050405020304" pitchFamily="18" charset="0"/>
                <a:cs typeface="Times New Roman" panose="02020603050405020304" pitchFamily="18" charset="0"/>
              </a:rPr>
              <a:t>для </a:t>
            </a:r>
            <a:r>
              <a:rPr lang="en-US" sz="2000" dirty="0">
                <a:latin typeface="Times New Roman" panose="02020603050405020304" pitchFamily="18" charset="0"/>
                <a:cs typeface="Times New Roman" panose="02020603050405020304" pitchFamily="18" charset="0"/>
              </a:rPr>
              <a:t>double </a:t>
            </a:r>
            <a:r>
              <a:rPr lang="uk-UA" sz="2000" dirty="0">
                <a:latin typeface="Times New Roman" panose="02020603050405020304" pitchFamily="18" charset="0"/>
                <a:cs typeface="Times New Roman" panose="02020603050405020304" pitchFamily="18" charset="0"/>
              </a:rPr>
              <a:t>значень:</a:t>
            </a:r>
            <a:endParaRPr lang="en-US" sz="2000" dirty="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dirty="0">
                <a:solidFill>
                  <a:srgbClr val="FF0000"/>
                </a:solidFill>
                <a:latin typeface="Times New Roman" panose="02020603050405020304" pitchFamily="18" charset="0"/>
                <a:cs typeface="Times New Roman" panose="02020603050405020304" pitchFamily="18" charset="0"/>
              </a:rPr>
              <a:t>float </a:t>
            </a:r>
            <a:r>
              <a:rPr lang="en-US" dirty="0" err="1">
                <a:solidFill>
                  <a:srgbClr val="FF0000"/>
                </a:solidFill>
                <a:latin typeface="Times New Roman" panose="02020603050405020304" pitchFamily="18" charset="0"/>
                <a:cs typeface="Times New Roman" panose="02020603050405020304" pitchFamily="18" charset="0"/>
              </a:rPr>
              <a:t>myNum</a:t>
            </a:r>
            <a:r>
              <a:rPr lang="en-US" dirty="0">
                <a:solidFill>
                  <a:srgbClr val="FF0000"/>
                </a:solidFill>
                <a:latin typeface="Times New Roman" panose="02020603050405020304" pitchFamily="18" charset="0"/>
                <a:cs typeface="Times New Roman" panose="02020603050405020304" pitchFamily="18" charset="0"/>
              </a:rPr>
              <a:t> = 5.75F;                            </a:t>
            </a:r>
            <a:r>
              <a:rPr lang="fr-FR" dirty="0">
                <a:solidFill>
                  <a:srgbClr val="FF0000"/>
                </a:solidFill>
                <a:latin typeface="Times New Roman" panose="02020603050405020304" pitchFamily="18" charset="0"/>
                <a:cs typeface="Times New Roman" panose="02020603050405020304" pitchFamily="18" charset="0"/>
              </a:rPr>
              <a:t>double myNum = 19.99D;</a:t>
            </a:r>
          </a:p>
          <a:p>
            <a:pPr marL="0" indent="0">
              <a:buNone/>
            </a:pP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myNum</a:t>
            </a:r>
            <a:r>
              <a:rPr lang="en-US" dirty="0">
                <a:latin typeface="Times New Roman" panose="02020603050405020304" pitchFamily="18" charset="0"/>
                <a:cs typeface="Times New Roman" panose="02020603050405020304" pitchFamily="18" charset="0"/>
              </a:rPr>
              <a:t>);</a:t>
            </a:r>
            <a:r>
              <a:rPr lang="fr-FR" dirty="0">
                <a:latin typeface="Times New Roman" panose="02020603050405020304" pitchFamily="18" charset="0"/>
                <a:cs typeface="Times New Roman" panose="02020603050405020304" pitchFamily="18" charset="0"/>
              </a:rPr>
              <a:t>                Console.WriteLine(myNum);</a:t>
            </a:r>
            <a:endParaRPr lang="uk-UA"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788260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4ACBF8-4DE8-41C9-AF2E-B755B8378220}"/>
              </a:ext>
            </a:extLst>
          </p:cNvPr>
          <p:cNvSpPr>
            <a:spLocks noGrp="1"/>
          </p:cNvSpPr>
          <p:nvPr>
            <p:ph type="title"/>
          </p:nvPr>
        </p:nvSpPr>
        <p:spPr>
          <a:xfrm>
            <a:off x="838200" y="365126"/>
            <a:ext cx="10515600" cy="530614"/>
          </a:xfrm>
        </p:spPr>
        <p:txBody>
          <a:bodyPr>
            <a:normAutofit fontScale="90000"/>
          </a:bodyPr>
          <a:lstStyle/>
          <a:p>
            <a:pPr algn="ctr"/>
            <a:r>
              <a:rPr lang="uk-UA" sz="3600" dirty="0">
                <a:latin typeface="Times New Roman" panose="02020603050405020304" pitchFamily="18" charset="0"/>
                <a:cs typeface="Times New Roman" panose="02020603050405020304" pitchFamily="18" charset="0"/>
              </a:rPr>
              <a:t>Перетворення типів</a:t>
            </a:r>
          </a:p>
        </p:txBody>
      </p:sp>
      <p:sp>
        <p:nvSpPr>
          <p:cNvPr id="3" name="Місце для вмісту 2">
            <a:extLst>
              <a:ext uri="{FF2B5EF4-FFF2-40B4-BE49-F238E27FC236}">
                <a16:creationId xmlns:a16="http://schemas.microsoft.com/office/drawing/2014/main" id="{07BF20B7-1B7B-43B3-BA29-66D6B7A9D5B1}"/>
              </a:ext>
            </a:extLst>
          </p:cNvPr>
          <p:cNvSpPr>
            <a:spLocks noGrp="1"/>
          </p:cNvSpPr>
          <p:nvPr>
            <p:ph idx="1"/>
          </p:nvPr>
        </p:nvSpPr>
        <p:spPr>
          <a:xfrm>
            <a:off x="838200" y="1073020"/>
            <a:ext cx="10515600" cy="5103943"/>
          </a:xfrm>
        </p:spPr>
        <p:txBody>
          <a:bodyPr>
            <a:normAutofit/>
          </a:bodyPr>
          <a:lstStyle/>
          <a:p>
            <a:pPr marL="0" indent="0">
              <a:buNone/>
            </a:pPr>
            <a:r>
              <a:rPr lang="uk-UA" dirty="0">
                <a:latin typeface="Times New Roman" panose="02020603050405020304" pitchFamily="18" charset="0"/>
                <a:cs typeface="Times New Roman" panose="02020603050405020304" pitchFamily="18" charset="0"/>
              </a:rPr>
              <a:t>Приведення типу – це коли ви присвоюєте значення одного типу даних іншому типу.</a:t>
            </a:r>
          </a:p>
          <a:p>
            <a:pPr marL="0" indent="0">
              <a:buNone/>
            </a:pPr>
            <a:r>
              <a:rPr lang="uk-UA" b="1" i="1" dirty="0">
                <a:latin typeface="Times New Roman" panose="02020603050405020304" pitchFamily="18" charset="0"/>
                <a:cs typeface="Times New Roman" panose="02020603050405020304" pitchFamily="18" charset="0"/>
              </a:rPr>
              <a:t>У </a:t>
            </a:r>
            <a:r>
              <a:rPr lang="en-US" b="1" i="1" dirty="0">
                <a:latin typeface="Times New Roman" panose="02020603050405020304" pitchFamily="18" charset="0"/>
                <a:cs typeface="Times New Roman" panose="02020603050405020304" pitchFamily="18" charset="0"/>
              </a:rPr>
              <a:t>C# </a:t>
            </a:r>
            <a:r>
              <a:rPr lang="uk-UA" b="1" i="1" dirty="0">
                <a:latin typeface="Times New Roman" panose="02020603050405020304" pitchFamily="18" charset="0"/>
                <a:cs typeface="Times New Roman" panose="02020603050405020304" pitchFamily="18" charset="0"/>
              </a:rPr>
              <a:t>є два типи перетворення (приведення):</a:t>
            </a:r>
          </a:p>
          <a:p>
            <a:pPr marL="0" indent="0">
              <a:buNone/>
            </a:pPr>
            <a:r>
              <a:rPr lang="uk-UA" dirty="0">
                <a:latin typeface="Times New Roman" panose="02020603050405020304" pitchFamily="18" charset="0"/>
                <a:cs typeface="Times New Roman" panose="02020603050405020304" pitchFamily="18" charset="0"/>
              </a:rPr>
              <a:t>Неявний (автоматично) - перетворення меншого шрифту на більший розмір шрифту</a:t>
            </a:r>
          </a:p>
          <a:p>
            <a:pPr marL="0" indent="0">
              <a:buNone/>
            </a:pPr>
            <a:r>
              <a:rPr lang="en-US" b="1" dirty="0">
                <a:solidFill>
                  <a:srgbClr val="C00000"/>
                </a:solidFill>
                <a:latin typeface="Times New Roman" panose="02020603050405020304" pitchFamily="18" charset="0"/>
                <a:cs typeface="Times New Roman" panose="02020603050405020304" pitchFamily="18" charset="0"/>
              </a:rPr>
              <a:t>char -&gt; int -&gt; long -&gt; float -&gt; double</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uk-UA" dirty="0">
                <a:latin typeface="Times New Roman" panose="02020603050405020304" pitchFamily="18" charset="0"/>
                <a:cs typeface="Times New Roman" panose="02020603050405020304" pitchFamily="18" charset="0"/>
              </a:rPr>
              <a:t>Явний  (вручну) — перетворення більшого типу на тип меншого розміру</a:t>
            </a:r>
          </a:p>
          <a:p>
            <a:pPr marL="0" indent="0">
              <a:buNone/>
            </a:pPr>
            <a:r>
              <a:rPr lang="en-US" b="1" dirty="0">
                <a:solidFill>
                  <a:srgbClr val="C00000"/>
                </a:solidFill>
                <a:latin typeface="Times New Roman" panose="02020603050405020304" pitchFamily="18" charset="0"/>
                <a:cs typeface="Times New Roman" panose="02020603050405020304" pitchFamily="18" charset="0"/>
              </a:rPr>
              <a:t>double -&gt; float -&gt; long -&gt; int -&gt; char</a:t>
            </a:r>
            <a:endParaRPr lang="uk-UA"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6953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9DD9C123-E554-47E1-9CFE-05A095C67EA6}"/>
              </a:ext>
            </a:extLst>
          </p:cNvPr>
          <p:cNvSpPr>
            <a:spLocks noGrp="1"/>
          </p:cNvSpPr>
          <p:nvPr>
            <p:ph idx="1"/>
          </p:nvPr>
        </p:nvSpPr>
        <p:spPr>
          <a:xfrm>
            <a:off x="838200" y="671804"/>
            <a:ext cx="10515600" cy="5784979"/>
          </a:xfrm>
        </p:spPr>
        <p:txBody>
          <a:bodyPr>
            <a:normAutofit lnSpcReduction="10000"/>
          </a:bodyPr>
          <a:lstStyle/>
          <a:p>
            <a:pPr marL="0" indent="0">
              <a:buNone/>
            </a:pPr>
            <a:r>
              <a:rPr lang="uk-UA" sz="2000" dirty="0">
                <a:latin typeface="Times New Roman" panose="02020603050405020304" pitchFamily="18" charset="0"/>
                <a:cs typeface="Times New Roman" panose="02020603050405020304" pitchFamily="18" charset="0"/>
              </a:rPr>
              <a:t>Неявне приведення виконується автоматично під час передачі типу меншого розміру до типу більшого розміру:</a:t>
            </a:r>
          </a:p>
          <a:p>
            <a:pPr marL="0" indent="0">
              <a:buNone/>
            </a:pPr>
            <a:r>
              <a:rPr lang="uk-UA" sz="2000" dirty="0">
                <a:latin typeface="Times New Roman" panose="02020603050405020304" pitchFamily="18" charset="0"/>
                <a:cs typeface="Times New Roman" panose="02020603050405020304" pitchFamily="18" charset="0"/>
              </a:rPr>
              <a:t>Приклад</a:t>
            </a:r>
          </a:p>
          <a:p>
            <a:pPr marL="0" indent="0">
              <a:buNone/>
            </a:pPr>
            <a:r>
              <a:rPr lang="en-US" sz="2000" b="1" dirty="0">
                <a:solidFill>
                  <a:srgbClr val="C00000"/>
                </a:solidFill>
                <a:latin typeface="Times New Roman" panose="02020603050405020304" pitchFamily="18" charset="0"/>
                <a:cs typeface="Times New Roman" panose="02020603050405020304" pitchFamily="18" charset="0"/>
              </a:rPr>
              <a:t>int </a:t>
            </a:r>
            <a:r>
              <a:rPr lang="en-US" sz="2000" b="1" dirty="0" err="1">
                <a:solidFill>
                  <a:srgbClr val="C00000"/>
                </a:solidFill>
                <a:latin typeface="Times New Roman" panose="02020603050405020304" pitchFamily="18" charset="0"/>
                <a:cs typeface="Times New Roman" panose="02020603050405020304" pitchFamily="18" charset="0"/>
              </a:rPr>
              <a:t>myInt</a:t>
            </a:r>
            <a:r>
              <a:rPr lang="en-US" sz="2000" b="1" dirty="0">
                <a:solidFill>
                  <a:srgbClr val="C00000"/>
                </a:solidFill>
                <a:latin typeface="Times New Roman" panose="02020603050405020304" pitchFamily="18" charset="0"/>
                <a:cs typeface="Times New Roman" panose="02020603050405020304" pitchFamily="18" charset="0"/>
              </a:rPr>
              <a:t> = 9;</a:t>
            </a:r>
          </a:p>
          <a:p>
            <a:pPr marL="0" indent="0">
              <a:buNone/>
            </a:pPr>
            <a:r>
              <a:rPr lang="en-US" sz="2000" b="1" dirty="0">
                <a:solidFill>
                  <a:srgbClr val="C00000"/>
                </a:solidFill>
                <a:latin typeface="Times New Roman" panose="02020603050405020304" pitchFamily="18" charset="0"/>
                <a:cs typeface="Times New Roman" panose="02020603050405020304" pitchFamily="18" charset="0"/>
              </a:rPr>
              <a:t>double </a:t>
            </a:r>
            <a:r>
              <a:rPr lang="en-US" sz="2000" b="1" dirty="0" err="1">
                <a:solidFill>
                  <a:srgbClr val="C00000"/>
                </a:solidFill>
                <a:latin typeface="Times New Roman" panose="02020603050405020304" pitchFamily="18" charset="0"/>
                <a:cs typeface="Times New Roman" panose="02020603050405020304" pitchFamily="18" charset="0"/>
              </a:rPr>
              <a:t>myDouble</a:t>
            </a:r>
            <a:r>
              <a:rPr lang="en-US" sz="2000" b="1" dirty="0">
                <a:solidFill>
                  <a:srgbClr val="C00000"/>
                </a:solidFill>
                <a:latin typeface="Times New Roman" panose="02020603050405020304" pitchFamily="18" charset="0"/>
                <a:cs typeface="Times New Roman" panose="02020603050405020304" pitchFamily="18" charset="0"/>
              </a:rPr>
              <a:t> = </a:t>
            </a:r>
            <a:r>
              <a:rPr lang="en-US" sz="2000" b="1" dirty="0" err="1">
                <a:solidFill>
                  <a:srgbClr val="C00000"/>
                </a:solidFill>
                <a:latin typeface="Times New Roman" panose="02020603050405020304" pitchFamily="18" charset="0"/>
                <a:cs typeface="Times New Roman" panose="02020603050405020304" pitchFamily="18" charset="0"/>
              </a:rPr>
              <a:t>myInt</a:t>
            </a:r>
            <a:r>
              <a:rPr lang="en-US" sz="2000" b="1" dirty="0">
                <a:solidFill>
                  <a:srgbClr val="C00000"/>
                </a:solidFill>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автоматичний кастинг: </a:t>
            </a:r>
            <a:r>
              <a:rPr lang="en-US" sz="2000" dirty="0">
                <a:latin typeface="Times New Roman" panose="02020603050405020304" pitchFamily="18" charset="0"/>
                <a:cs typeface="Times New Roman" panose="02020603050405020304" pitchFamily="18" charset="0"/>
              </a:rPr>
              <a:t>int </a:t>
            </a:r>
            <a:r>
              <a:rPr lang="uk-UA" sz="2000" dirty="0">
                <a:latin typeface="Times New Roman" panose="02020603050405020304" pitchFamily="18" charset="0"/>
                <a:cs typeface="Times New Roman" panose="02020603050405020304" pitchFamily="18" charset="0"/>
              </a:rPr>
              <a:t>до </a:t>
            </a:r>
            <a:r>
              <a:rPr lang="en-US" sz="2000" dirty="0">
                <a:latin typeface="Times New Roman" panose="02020603050405020304" pitchFamily="18" charset="0"/>
                <a:cs typeface="Times New Roman" panose="02020603050405020304" pitchFamily="18" charset="0"/>
              </a:rPr>
              <a:t>double</a:t>
            </a:r>
          </a:p>
          <a:p>
            <a:pPr marL="0" indent="0">
              <a:buNone/>
            </a:pPr>
            <a:r>
              <a:rPr lang="en-US" sz="2000" dirty="0" err="1">
                <a:latin typeface="Times New Roman" panose="02020603050405020304" pitchFamily="18" charset="0"/>
                <a:cs typeface="Times New Roman" panose="02020603050405020304" pitchFamily="18" charset="0"/>
              </a:rPr>
              <a:t>Console.WriteLine</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myInt</a:t>
            </a:r>
            <a:r>
              <a:rPr lang="en-US" sz="2000" dirty="0">
                <a:latin typeface="Times New Roman" panose="02020603050405020304" pitchFamily="18" charset="0"/>
                <a:cs typeface="Times New Roman" panose="02020603050405020304" pitchFamily="18" charset="0"/>
              </a:rPr>
              <a:t>);      // </a:t>
            </a:r>
            <a:r>
              <a:rPr lang="uk-UA" sz="2000" dirty="0">
                <a:latin typeface="Times New Roman" panose="02020603050405020304" pitchFamily="18" charset="0"/>
                <a:cs typeface="Times New Roman" panose="02020603050405020304" pitchFamily="18" charset="0"/>
              </a:rPr>
              <a:t>Виведе 9</a:t>
            </a:r>
          </a:p>
          <a:p>
            <a:pPr marL="0" indent="0">
              <a:buNone/>
            </a:pPr>
            <a:r>
              <a:rPr lang="en-US" sz="2000" dirty="0" err="1">
                <a:latin typeface="Times New Roman" panose="02020603050405020304" pitchFamily="18" charset="0"/>
                <a:cs typeface="Times New Roman" panose="02020603050405020304" pitchFamily="18" charset="0"/>
              </a:rPr>
              <a:t>Console.WriteLine</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myDouble</a:t>
            </a:r>
            <a:r>
              <a:rPr lang="en-US" sz="2000" dirty="0">
                <a:latin typeface="Times New Roman" panose="02020603050405020304" pitchFamily="18" charset="0"/>
                <a:cs typeface="Times New Roman" panose="02020603050405020304" pitchFamily="18" charset="0"/>
              </a:rPr>
              <a:t>);   // </a:t>
            </a:r>
            <a:r>
              <a:rPr lang="uk-UA" sz="2000" dirty="0">
                <a:latin typeface="Times New Roman" panose="02020603050405020304" pitchFamily="18" charset="0"/>
                <a:cs typeface="Times New Roman" panose="02020603050405020304" pitchFamily="18" charset="0"/>
              </a:rPr>
              <a:t>Виведе 9</a:t>
            </a:r>
          </a:p>
          <a:p>
            <a:pPr marL="0" indent="0">
              <a:buNone/>
            </a:pPr>
            <a:endParaRPr lang="uk-UA" sz="2000" dirty="0">
              <a:latin typeface="Times New Roman" panose="02020603050405020304" pitchFamily="18" charset="0"/>
              <a:cs typeface="Times New Roman" panose="02020603050405020304" pitchFamily="18" charset="0"/>
            </a:endParaRPr>
          </a:p>
          <a:p>
            <a:pPr marL="0" indent="0">
              <a:buNone/>
            </a:pPr>
            <a:r>
              <a:rPr lang="uk-UA" sz="2000" dirty="0">
                <a:latin typeface="Times New Roman" panose="02020603050405020304" pitchFamily="18" charset="0"/>
                <a:cs typeface="Times New Roman" panose="02020603050405020304" pitchFamily="18" charset="0"/>
              </a:rPr>
              <a:t>Явне приведення потрібно виконати вручну, розмістивши тип у круглих дужках перед значенням:</a:t>
            </a:r>
          </a:p>
          <a:p>
            <a:pPr marL="0" indent="0">
              <a:buNone/>
            </a:pPr>
            <a:r>
              <a:rPr lang="uk-UA" sz="2000" dirty="0">
                <a:latin typeface="Times New Roman" panose="02020603050405020304" pitchFamily="18" charset="0"/>
                <a:cs typeface="Times New Roman" panose="02020603050405020304" pitchFamily="18" charset="0"/>
              </a:rPr>
              <a:t>Приклад</a:t>
            </a:r>
          </a:p>
          <a:p>
            <a:pPr marL="0" indent="0">
              <a:buNone/>
            </a:pPr>
            <a:r>
              <a:rPr lang="en-US" sz="2000" b="1" dirty="0">
                <a:solidFill>
                  <a:srgbClr val="C00000"/>
                </a:solidFill>
                <a:latin typeface="Times New Roman" panose="02020603050405020304" pitchFamily="18" charset="0"/>
                <a:cs typeface="Times New Roman" panose="02020603050405020304" pitchFamily="18" charset="0"/>
              </a:rPr>
              <a:t>double </a:t>
            </a:r>
            <a:r>
              <a:rPr lang="en-US" sz="2000" b="1" dirty="0" err="1">
                <a:solidFill>
                  <a:srgbClr val="C00000"/>
                </a:solidFill>
                <a:latin typeface="Times New Roman" panose="02020603050405020304" pitchFamily="18" charset="0"/>
                <a:cs typeface="Times New Roman" panose="02020603050405020304" pitchFamily="18" charset="0"/>
              </a:rPr>
              <a:t>myDouble</a:t>
            </a:r>
            <a:r>
              <a:rPr lang="en-US" sz="2000" b="1" dirty="0">
                <a:solidFill>
                  <a:srgbClr val="C00000"/>
                </a:solidFill>
                <a:latin typeface="Times New Roman" panose="02020603050405020304" pitchFamily="18" charset="0"/>
                <a:cs typeface="Times New Roman" panose="02020603050405020304" pitchFamily="18" charset="0"/>
              </a:rPr>
              <a:t> = 9.78;</a:t>
            </a:r>
          </a:p>
          <a:p>
            <a:pPr marL="0" indent="0">
              <a:buNone/>
            </a:pPr>
            <a:r>
              <a:rPr lang="en-US" sz="2000" b="1" dirty="0">
                <a:solidFill>
                  <a:srgbClr val="C00000"/>
                </a:solidFill>
                <a:latin typeface="Times New Roman" panose="02020603050405020304" pitchFamily="18" charset="0"/>
                <a:cs typeface="Times New Roman" panose="02020603050405020304" pitchFamily="18" charset="0"/>
              </a:rPr>
              <a:t>int </a:t>
            </a:r>
            <a:r>
              <a:rPr lang="en-US" sz="2000" b="1" dirty="0" err="1">
                <a:solidFill>
                  <a:srgbClr val="C00000"/>
                </a:solidFill>
                <a:latin typeface="Times New Roman" panose="02020603050405020304" pitchFamily="18" charset="0"/>
                <a:cs typeface="Times New Roman" panose="02020603050405020304" pitchFamily="18" charset="0"/>
              </a:rPr>
              <a:t>myInt</a:t>
            </a:r>
            <a:r>
              <a:rPr lang="en-US" sz="2000" b="1" dirty="0">
                <a:solidFill>
                  <a:srgbClr val="C00000"/>
                </a:solidFill>
                <a:latin typeface="Times New Roman" panose="02020603050405020304" pitchFamily="18" charset="0"/>
                <a:cs typeface="Times New Roman" panose="02020603050405020304" pitchFamily="18" charset="0"/>
              </a:rPr>
              <a:t> = (int) </a:t>
            </a:r>
            <a:r>
              <a:rPr lang="en-US" sz="2000" b="1" dirty="0" err="1">
                <a:solidFill>
                  <a:srgbClr val="C00000"/>
                </a:solidFill>
                <a:latin typeface="Times New Roman" panose="02020603050405020304" pitchFamily="18" charset="0"/>
                <a:cs typeface="Times New Roman" panose="02020603050405020304" pitchFamily="18" charset="0"/>
              </a:rPr>
              <a:t>myDouble</a:t>
            </a:r>
            <a:r>
              <a:rPr lang="en-US" sz="2000" b="1" dirty="0">
                <a:solidFill>
                  <a:srgbClr val="C00000"/>
                </a:solidFill>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Ручний кастинг: </a:t>
            </a:r>
            <a:r>
              <a:rPr lang="en-US" sz="2000" dirty="0">
                <a:latin typeface="Times New Roman" panose="02020603050405020304" pitchFamily="18" charset="0"/>
                <a:cs typeface="Times New Roman" panose="02020603050405020304" pitchFamily="18" charset="0"/>
              </a:rPr>
              <a:t>double </a:t>
            </a:r>
            <a:r>
              <a:rPr lang="uk-UA" sz="2000" dirty="0">
                <a:latin typeface="Times New Roman" panose="02020603050405020304" pitchFamily="18" charset="0"/>
                <a:cs typeface="Times New Roman" panose="02020603050405020304" pitchFamily="18" charset="0"/>
              </a:rPr>
              <a:t>до </a:t>
            </a:r>
            <a:r>
              <a:rPr lang="en-US" sz="2000" dirty="0">
                <a:latin typeface="Times New Roman" panose="02020603050405020304" pitchFamily="18" charset="0"/>
                <a:cs typeface="Times New Roman" panose="02020603050405020304" pitchFamily="18" charset="0"/>
              </a:rPr>
              <a:t>int</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dirty="0" err="1">
                <a:latin typeface="Times New Roman" panose="02020603050405020304" pitchFamily="18" charset="0"/>
                <a:cs typeface="Times New Roman" panose="02020603050405020304" pitchFamily="18" charset="0"/>
              </a:rPr>
              <a:t>Console.WriteLine</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myDouble</a:t>
            </a:r>
            <a:r>
              <a:rPr lang="en-US" sz="2000" dirty="0">
                <a:latin typeface="Times New Roman" panose="02020603050405020304" pitchFamily="18" charset="0"/>
                <a:cs typeface="Times New Roman" panose="02020603050405020304" pitchFamily="18" charset="0"/>
              </a:rPr>
              <a:t>);   // </a:t>
            </a:r>
            <a:r>
              <a:rPr lang="uk-UA" sz="2000" dirty="0">
                <a:latin typeface="Times New Roman" panose="02020603050405020304" pitchFamily="18" charset="0"/>
                <a:cs typeface="Times New Roman" panose="02020603050405020304" pitchFamily="18" charset="0"/>
              </a:rPr>
              <a:t>Виведе 9.78</a:t>
            </a:r>
          </a:p>
          <a:p>
            <a:pPr marL="0" indent="0">
              <a:buNone/>
            </a:pPr>
            <a:r>
              <a:rPr lang="en-US" sz="2000" dirty="0" err="1">
                <a:latin typeface="Times New Roman" panose="02020603050405020304" pitchFamily="18" charset="0"/>
                <a:cs typeface="Times New Roman" panose="02020603050405020304" pitchFamily="18" charset="0"/>
              </a:rPr>
              <a:t>Console.WriteLine</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myInt</a:t>
            </a:r>
            <a:r>
              <a:rPr lang="en-US" sz="2000" dirty="0">
                <a:latin typeface="Times New Roman" panose="02020603050405020304" pitchFamily="18" charset="0"/>
                <a:cs typeface="Times New Roman" panose="02020603050405020304" pitchFamily="18" charset="0"/>
              </a:rPr>
              <a:t>);      // </a:t>
            </a:r>
            <a:r>
              <a:rPr lang="uk-UA" sz="2000" dirty="0">
                <a:latin typeface="Times New Roman" panose="02020603050405020304" pitchFamily="18" charset="0"/>
                <a:cs typeface="Times New Roman" panose="02020603050405020304" pitchFamily="18" charset="0"/>
              </a:rPr>
              <a:t>Виведе 9</a:t>
            </a:r>
          </a:p>
        </p:txBody>
      </p:sp>
    </p:spTree>
    <p:extLst>
      <p:ext uri="{BB962C8B-B14F-4D97-AF65-F5344CB8AC3E}">
        <p14:creationId xmlns:p14="http://schemas.microsoft.com/office/powerpoint/2010/main" val="2973164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84E0656-57CD-4718-A0AD-49D852CAAE54}"/>
              </a:ext>
            </a:extLst>
          </p:cNvPr>
          <p:cNvSpPr>
            <a:spLocks noGrp="1"/>
          </p:cNvSpPr>
          <p:nvPr>
            <p:ph type="title"/>
          </p:nvPr>
        </p:nvSpPr>
        <p:spPr>
          <a:xfrm>
            <a:off x="838200" y="365125"/>
            <a:ext cx="10515600" cy="493291"/>
          </a:xfrm>
        </p:spPr>
        <p:txBody>
          <a:bodyPr>
            <a:normAutofit fontScale="90000"/>
          </a:bodyPr>
          <a:lstStyle/>
          <a:p>
            <a:pPr algn="ctr"/>
            <a:r>
              <a:rPr lang="uk-UA" sz="3600" dirty="0">
                <a:latin typeface="Times New Roman" panose="02020603050405020304" pitchFamily="18" charset="0"/>
                <a:cs typeface="Times New Roman" panose="02020603050405020304" pitchFamily="18" charset="0"/>
              </a:rPr>
              <a:t>Типи, які визначає користувач</a:t>
            </a:r>
          </a:p>
        </p:txBody>
      </p:sp>
      <p:sp>
        <p:nvSpPr>
          <p:cNvPr id="3" name="Місце для вмісту 2">
            <a:extLst>
              <a:ext uri="{FF2B5EF4-FFF2-40B4-BE49-F238E27FC236}">
                <a16:creationId xmlns:a16="http://schemas.microsoft.com/office/drawing/2014/main" id="{C04651BC-8DB5-4DD9-B0B9-BA1B968B8C12}"/>
              </a:ext>
            </a:extLst>
          </p:cNvPr>
          <p:cNvSpPr>
            <a:spLocks noGrp="1"/>
          </p:cNvSpPr>
          <p:nvPr>
            <p:ph idx="1"/>
          </p:nvPr>
        </p:nvSpPr>
        <p:spPr>
          <a:xfrm>
            <a:off x="485191" y="858416"/>
            <a:ext cx="11355355" cy="5634459"/>
          </a:xfrm>
        </p:spPr>
        <p:txBody>
          <a:bodyPr>
            <a:normAutofit fontScale="85000" lnSpcReduction="20000"/>
          </a:bodyPr>
          <a:lstStyle/>
          <a:p>
            <a:pPr marL="0" indent="0">
              <a:buNone/>
            </a:pPr>
            <a:r>
              <a:rPr lang="uk-UA" dirty="0">
                <a:latin typeface="Times New Roman" panose="02020603050405020304" pitchFamily="18" charset="0"/>
                <a:cs typeface="Times New Roman" panose="02020603050405020304" pitchFamily="18" charset="0"/>
              </a:rPr>
              <a:t>	На основі попередньо визначених типів можна створювати власні типи, призначені для опису структур даних, потрібних за алгоритмом програми. Є такі види типів, які може визначати користувач:</a:t>
            </a:r>
          </a:p>
          <a:p>
            <a:r>
              <a:rPr lang="uk-UA" dirty="0">
                <a:latin typeface="Times New Roman" panose="02020603050405020304" pitchFamily="18" charset="0"/>
                <a:cs typeface="Times New Roman" panose="02020603050405020304" pitchFamily="18" charset="0"/>
              </a:rPr>
              <a:t> </a:t>
            </a:r>
            <a:r>
              <a:rPr lang="uk-UA" b="1" i="1" dirty="0">
                <a:latin typeface="Times New Roman" panose="02020603050405020304" pitchFamily="18" charset="0"/>
                <a:cs typeface="Times New Roman" panose="02020603050405020304" pitchFamily="18" charset="0"/>
              </a:rPr>
              <a:t>Класи (</a:t>
            </a:r>
            <a:r>
              <a:rPr lang="en-US" b="1" i="1" dirty="0">
                <a:latin typeface="Times New Roman" panose="02020603050405020304" pitchFamily="18" charset="0"/>
                <a:cs typeface="Times New Roman" panose="02020603050405020304" pitchFamily="18" charset="0"/>
              </a:rPr>
              <a:t>class).</a:t>
            </a:r>
          </a:p>
          <a:p>
            <a:r>
              <a:rPr lang="en-US" b="1" i="1" dirty="0">
                <a:latin typeface="Times New Roman" panose="02020603050405020304" pitchFamily="18" charset="0"/>
                <a:cs typeface="Times New Roman" panose="02020603050405020304" pitchFamily="18" charset="0"/>
              </a:rPr>
              <a:t> </a:t>
            </a:r>
            <a:r>
              <a:rPr lang="uk-UA" b="1" i="1" dirty="0">
                <a:latin typeface="Times New Roman" panose="02020603050405020304" pitchFamily="18" charset="0"/>
                <a:cs typeface="Times New Roman" panose="02020603050405020304" pitchFamily="18" charset="0"/>
              </a:rPr>
              <a:t>Структури (</a:t>
            </a:r>
            <a:r>
              <a:rPr lang="en-US" b="1" i="1" dirty="0">
                <a:latin typeface="Times New Roman" panose="02020603050405020304" pitchFamily="18" charset="0"/>
                <a:cs typeface="Times New Roman" panose="02020603050405020304" pitchFamily="18" charset="0"/>
              </a:rPr>
              <a:t>struct).</a:t>
            </a:r>
          </a:p>
          <a:p>
            <a:r>
              <a:rPr lang="en-US" b="1" i="1" dirty="0">
                <a:latin typeface="Times New Roman" panose="02020603050405020304" pitchFamily="18" charset="0"/>
                <a:cs typeface="Times New Roman" panose="02020603050405020304" pitchFamily="18" charset="0"/>
              </a:rPr>
              <a:t> </a:t>
            </a:r>
            <a:r>
              <a:rPr lang="uk-UA" b="1" i="1" dirty="0">
                <a:latin typeface="Times New Roman" panose="02020603050405020304" pitchFamily="18" charset="0"/>
                <a:cs typeface="Times New Roman" panose="02020603050405020304" pitchFamily="18" charset="0"/>
              </a:rPr>
              <a:t>Масиви (</a:t>
            </a:r>
            <a:r>
              <a:rPr lang="en-US" b="1" i="1" dirty="0">
                <a:latin typeface="Times New Roman" panose="02020603050405020304" pitchFamily="18" charset="0"/>
                <a:cs typeface="Times New Roman" panose="02020603050405020304" pitchFamily="18" charset="0"/>
              </a:rPr>
              <a:t>array).</a:t>
            </a:r>
          </a:p>
          <a:p>
            <a:r>
              <a:rPr lang="en-US" b="1" i="1" dirty="0">
                <a:latin typeface="Times New Roman" panose="02020603050405020304" pitchFamily="18" charset="0"/>
                <a:cs typeface="Times New Roman" panose="02020603050405020304" pitchFamily="18" charset="0"/>
              </a:rPr>
              <a:t> </a:t>
            </a:r>
            <a:r>
              <a:rPr lang="uk-UA" b="1" i="1" dirty="0">
                <a:latin typeface="Times New Roman" panose="02020603050405020304" pitchFamily="18" charset="0"/>
                <a:cs typeface="Times New Roman" panose="02020603050405020304" pitchFamily="18" charset="0"/>
              </a:rPr>
              <a:t>Переліки (</a:t>
            </a:r>
            <a:r>
              <a:rPr lang="en-US" b="1" i="1" dirty="0" err="1">
                <a:latin typeface="Times New Roman" panose="02020603050405020304" pitchFamily="18" charset="0"/>
                <a:cs typeface="Times New Roman" panose="02020603050405020304" pitchFamily="18" charset="0"/>
              </a:rPr>
              <a:t>enum</a:t>
            </a:r>
            <a:r>
              <a:rPr lang="en-US" b="1" i="1" dirty="0">
                <a:latin typeface="Times New Roman" panose="02020603050405020304" pitchFamily="18" charset="0"/>
                <a:cs typeface="Times New Roman" panose="02020603050405020304" pitchFamily="18" charset="0"/>
              </a:rPr>
              <a:t>).</a:t>
            </a:r>
          </a:p>
          <a:p>
            <a:r>
              <a:rPr lang="en-US" b="1" i="1" dirty="0">
                <a:latin typeface="Times New Roman" panose="02020603050405020304" pitchFamily="18" charset="0"/>
                <a:cs typeface="Times New Roman" panose="02020603050405020304" pitchFamily="18" charset="0"/>
              </a:rPr>
              <a:t> </a:t>
            </a:r>
            <a:r>
              <a:rPr lang="uk-UA" b="1" i="1" dirty="0">
                <a:latin typeface="Times New Roman" panose="02020603050405020304" pitchFamily="18" charset="0"/>
                <a:cs typeface="Times New Roman" panose="02020603050405020304" pitchFamily="18" charset="0"/>
              </a:rPr>
              <a:t>Делегати (</a:t>
            </a:r>
            <a:r>
              <a:rPr lang="en-US" b="1" i="1" dirty="0">
                <a:latin typeface="Times New Roman" panose="02020603050405020304" pitchFamily="18" charset="0"/>
                <a:cs typeface="Times New Roman" panose="02020603050405020304" pitchFamily="18" charset="0"/>
              </a:rPr>
              <a:t>delegate).</a:t>
            </a:r>
          </a:p>
          <a:p>
            <a:r>
              <a:rPr lang="en-US" b="1" i="1" dirty="0">
                <a:latin typeface="Times New Roman" panose="02020603050405020304" pitchFamily="18" charset="0"/>
                <a:cs typeface="Times New Roman" panose="02020603050405020304" pitchFamily="18" charset="0"/>
              </a:rPr>
              <a:t> </a:t>
            </a:r>
            <a:r>
              <a:rPr lang="uk-UA" b="1" i="1" dirty="0">
                <a:latin typeface="Times New Roman" panose="02020603050405020304" pitchFamily="18" charset="0"/>
                <a:cs typeface="Times New Roman" panose="02020603050405020304" pitchFamily="18" charset="0"/>
              </a:rPr>
              <a:t>Інтерфейси (</a:t>
            </a:r>
            <a:r>
              <a:rPr lang="en-US" b="1" i="1" dirty="0">
                <a:latin typeface="Times New Roman" panose="02020603050405020304" pitchFamily="18" charset="0"/>
                <a:cs typeface="Times New Roman" panose="02020603050405020304" pitchFamily="18" charset="0"/>
              </a:rPr>
              <a:t>interface).</a:t>
            </a:r>
          </a:p>
          <a:p>
            <a:pPr marL="0" indent="0">
              <a:buNone/>
            </a:pPr>
            <a:r>
              <a:rPr lang="uk-UA" dirty="0">
                <a:latin typeface="Times New Roman" panose="02020603050405020304" pitchFamily="18" charset="0"/>
                <a:cs typeface="Times New Roman" panose="02020603050405020304" pitchFamily="18" charset="0"/>
              </a:rPr>
              <a:t>	Тип створюють, використовуючи синтаксис оголошення типу. Він містить інформацію про вид типу даних (клас, масив тощо), його назву та оголошення всіх елементів типу (за винятком масивів та делегатів, які не мають іменованих елементів).</a:t>
            </a:r>
          </a:p>
          <a:p>
            <a:pPr marL="0" indent="0">
              <a:buNone/>
            </a:pPr>
            <a:r>
              <a:rPr lang="uk-UA" dirty="0">
                <a:latin typeface="Times New Roman" panose="02020603050405020304" pitchFamily="18" charset="0"/>
                <a:cs typeface="Times New Roman" panose="02020603050405020304" pitchFamily="18" charset="0"/>
              </a:rPr>
              <a:t>	Після того, як тип оголошено, можна створювати та оголошувати об'єкти цього типу. Таким чином, користувацькі типи застосовують у програмі так же, як і попередньо визначені, за винятком того, що їх спочатку слід оголосити.</a:t>
            </a:r>
          </a:p>
        </p:txBody>
      </p:sp>
    </p:spTree>
    <p:extLst>
      <p:ext uri="{BB962C8B-B14F-4D97-AF65-F5344CB8AC3E}">
        <p14:creationId xmlns:p14="http://schemas.microsoft.com/office/powerpoint/2010/main" val="29881816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1C2C63-CB1A-4558-8839-968D7AD70DE0}"/>
              </a:ext>
            </a:extLst>
          </p:cNvPr>
          <p:cNvSpPr>
            <a:spLocks noGrp="1"/>
          </p:cNvSpPr>
          <p:nvPr>
            <p:ph type="title"/>
          </p:nvPr>
        </p:nvSpPr>
        <p:spPr>
          <a:xfrm>
            <a:off x="838200" y="365126"/>
            <a:ext cx="10515600" cy="595928"/>
          </a:xfrm>
        </p:spPr>
        <p:txBody>
          <a:bodyPr>
            <a:normAutofit/>
          </a:bodyPr>
          <a:lstStyle/>
          <a:p>
            <a:pPr algn="ctr"/>
            <a:r>
              <a:rPr lang="uk-UA" sz="3600" dirty="0">
                <a:latin typeface="Times New Roman" panose="02020603050405020304" pitchFamily="18" charset="0"/>
                <a:cs typeface="Times New Roman" panose="02020603050405020304" pitchFamily="18" charset="0"/>
              </a:rPr>
              <a:t>Змінні</a:t>
            </a:r>
          </a:p>
        </p:txBody>
      </p:sp>
      <p:sp>
        <p:nvSpPr>
          <p:cNvPr id="3" name="Місце для вмісту 2">
            <a:extLst>
              <a:ext uri="{FF2B5EF4-FFF2-40B4-BE49-F238E27FC236}">
                <a16:creationId xmlns:a16="http://schemas.microsoft.com/office/drawing/2014/main" id="{54F3A7FA-A8BB-4CA7-B3AD-6E9B2BCF2A03}"/>
              </a:ext>
            </a:extLst>
          </p:cNvPr>
          <p:cNvSpPr>
            <a:spLocks noGrp="1"/>
          </p:cNvSpPr>
          <p:nvPr>
            <p:ph idx="1"/>
          </p:nvPr>
        </p:nvSpPr>
        <p:spPr>
          <a:xfrm>
            <a:off x="838200" y="961055"/>
            <a:ext cx="10515600" cy="5645116"/>
          </a:xfrm>
        </p:spPr>
        <p:txBody>
          <a:bodyPr>
            <a:normAutofit fontScale="62500" lnSpcReduction="20000"/>
          </a:bodyPr>
          <a:lstStyle/>
          <a:p>
            <a:pPr marL="0" indent="0">
              <a:lnSpc>
                <a:spcPct val="120000"/>
              </a:lnSpc>
              <a:spcBef>
                <a:spcPts val="600"/>
              </a:spcBef>
              <a:buNone/>
            </a:pPr>
            <a:r>
              <a:rPr lang="uk-UA" dirty="0">
                <a:latin typeface="Times New Roman" panose="02020603050405020304" pitchFamily="18" charset="0"/>
                <a:cs typeface="Times New Roman" panose="02020603050405020304" pitchFamily="18" charset="0"/>
              </a:rPr>
              <a:t>	В загальному випадку будь яка програма має дані, з якими вона працює. Типи є шаблонами, за якими створюють конкретні екземпляри даних. Ці екземпляри у програмі представлені змінними. Змінна – це ім'я, яке під час виконання програми представляє конкретні дані у пам'яті. Кожна змінна має тип, який вказують при її оголошенні.</a:t>
            </a:r>
          </a:p>
          <a:p>
            <a:pPr marL="0" indent="0">
              <a:lnSpc>
                <a:spcPct val="120000"/>
              </a:lnSpc>
              <a:spcBef>
                <a:spcPts val="600"/>
              </a:spcBef>
              <a:buNone/>
            </a:pPr>
            <a:r>
              <a:rPr lang="uk-UA" dirty="0">
                <a:latin typeface="Times New Roman" panose="02020603050405020304" pitchFamily="18" charset="0"/>
                <a:cs typeface="Times New Roman" panose="02020603050405020304" pitchFamily="18" charset="0"/>
              </a:rPr>
              <a:t>	Якщо змінна належить до одного із значущих типів, вона безпосередньо представляє дані. Змінна посилального типу представляє лише посилання (вказівник) на дані. Ця різниця спричиняє певну відмінність у роботі зі змінними, які належать до різних категорій типів даних.</a:t>
            </a:r>
          </a:p>
          <a:p>
            <a:pPr marL="0" indent="0">
              <a:lnSpc>
                <a:spcPct val="120000"/>
              </a:lnSpc>
              <a:spcBef>
                <a:spcPts val="600"/>
              </a:spcBef>
              <a:buNone/>
            </a:pPr>
            <a:r>
              <a:rPr lang="uk-UA" b="1" i="1" dirty="0">
                <a:latin typeface="Times New Roman" panose="02020603050405020304" pitchFamily="18" charset="0"/>
                <a:cs typeface="Times New Roman" panose="02020603050405020304" pitchFamily="18" charset="0"/>
              </a:rPr>
              <a:t>Існують такі види змінних у </a:t>
            </a:r>
            <a:r>
              <a:rPr lang="en-US" b="1" i="1" dirty="0">
                <a:latin typeface="Times New Roman" panose="02020603050405020304" pitchFamily="18" charset="0"/>
                <a:cs typeface="Times New Roman" panose="02020603050405020304" pitchFamily="18" charset="0"/>
              </a:rPr>
              <a:t>C#:</a:t>
            </a:r>
          </a:p>
          <a:p>
            <a:pPr>
              <a:lnSpc>
                <a:spcPct val="120000"/>
              </a:lnSpc>
              <a:spcBef>
                <a:spcPts val="600"/>
              </a:spcBef>
            </a:pPr>
            <a:r>
              <a:rPr lang="en-US" dirty="0">
                <a:latin typeface="Times New Roman" panose="02020603050405020304" pitchFamily="18" charset="0"/>
                <a:cs typeface="Times New Roman" panose="02020603050405020304" pitchFamily="18" charset="0"/>
              </a:rPr>
              <a:t> </a:t>
            </a:r>
            <a:r>
              <a:rPr lang="uk-UA" sz="3200" b="1" i="1" dirty="0">
                <a:solidFill>
                  <a:srgbClr val="C00000"/>
                </a:solidFill>
                <a:latin typeface="Times New Roman" panose="02020603050405020304" pitchFamily="18" charset="0"/>
                <a:cs typeface="Times New Roman" panose="02020603050405020304" pitchFamily="18" charset="0"/>
              </a:rPr>
              <a:t>Локальні змінні. </a:t>
            </a:r>
            <a:r>
              <a:rPr lang="uk-UA" sz="3200" i="1" dirty="0">
                <a:solidFill>
                  <a:srgbClr val="C00000"/>
                </a:solidFill>
                <a:latin typeface="Times New Roman" panose="02020603050405020304" pitchFamily="18" charset="0"/>
                <a:cs typeface="Times New Roman" panose="02020603050405020304" pitchFamily="18" charset="0"/>
              </a:rPr>
              <a:t>Вони містять тимчасові дані, доступні у певній ділянці програми. Такі змінні не є елементами типу.</a:t>
            </a:r>
          </a:p>
          <a:p>
            <a:pPr>
              <a:lnSpc>
                <a:spcPct val="120000"/>
              </a:lnSpc>
              <a:spcBef>
                <a:spcPts val="600"/>
              </a:spcBef>
            </a:pPr>
            <a:r>
              <a:rPr lang="uk-UA" sz="3200" i="1" dirty="0">
                <a:solidFill>
                  <a:srgbClr val="C00000"/>
                </a:solidFill>
                <a:latin typeface="Times New Roman" panose="02020603050405020304" pitchFamily="18" charset="0"/>
                <a:cs typeface="Times New Roman" panose="02020603050405020304" pitchFamily="18" charset="0"/>
              </a:rPr>
              <a:t> </a:t>
            </a:r>
            <a:r>
              <a:rPr lang="uk-UA" sz="3200" b="1" i="1" dirty="0">
                <a:solidFill>
                  <a:srgbClr val="C00000"/>
                </a:solidFill>
                <a:latin typeface="Times New Roman" panose="02020603050405020304" pitchFamily="18" charset="0"/>
                <a:cs typeface="Times New Roman" panose="02020603050405020304" pitchFamily="18" charset="0"/>
              </a:rPr>
              <a:t>Поля</a:t>
            </a:r>
            <a:r>
              <a:rPr lang="uk-UA" sz="3200" i="1" dirty="0">
                <a:solidFill>
                  <a:srgbClr val="C00000"/>
                </a:solidFill>
                <a:latin typeface="Times New Roman" panose="02020603050405020304" pitchFamily="18" charset="0"/>
                <a:cs typeface="Times New Roman" panose="02020603050405020304" pitchFamily="18" charset="0"/>
              </a:rPr>
              <a:t>. Вони містять дані, пов'язані з типом або з екземпляром типу, і є елементами типу.</a:t>
            </a:r>
          </a:p>
          <a:p>
            <a:pPr>
              <a:lnSpc>
                <a:spcPct val="120000"/>
              </a:lnSpc>
              <a:spcBef>
                <a:spcPts val="600"/>
              </a:spcBef>
            </a:pPr>
            <a:r>
              <a:rPr lang="uk-UA" sz="3200" i="1" dirty="0">
                <a:solidFill>
                  <a:srgbClr val="C00000"/>
                </a:solidFill>
                <a:latin typeface="Times New Roman" panose="02020603050405020304" pitchFamily="18" charset="0"/>
                <a:cs typeface="Times New Roman" panose="02020603050405020304" pitchFamily="18" charset="0"/>
              </a:rPr>
              <a:t> </a:t>
            </a:r>
            <a:r>
              <a:rPr lang="uk-UA" sz="3200" b="1" i="1" dirty="0">
                <a:solidFill>
                  <a:srgbClr val="C00000"/>
                </a:solidFill>
                <a:latin typeface="Times New Roman" panose="02020603050405020304" pitchFamily="18" charset="0"/>
                <a:cs typeface="Times New Roman" panose="02020603050405020304" pitchFamily="18" charset="0"/>
              </a:rPr>
              <a:t>Параметри.</a:t>
            </a:r>
            <a:r>
              <a:rPr lang="uk-UA" sz="3200" i="1" dirty="0">
                <a:solidFill>
                  <a:srgbClr val="C00000"/>
                </a:solidFill>
                <a:latin typeface="Times New Roman" panose="02020603050405020304" pitchFamily="18" charset="0"/>
                <a:cs typeface="Times New Roman" panose="02020603050405020304" pitchFamily="18" charset="0"/>
              </a:rPr>
              <a:t> Це тимчасові змінні, які використовують для передачі даних від одного методу до іншого. Такі змінні не є елементами типу.</a:t>
            </a:r>
          </a:p>
          <a:p>
            <a:pPr marL="0" indent="0">
              <a:lnSpc>
                <a:spcPct val="120000"/>
              </a:lnSpc>
              <a:spcBef>
                <a:spcPts val="600"/>
              </a:spcBef>
              <a:buNone/>
            </a:pPr>
            <a:r>
              <a:rPr lang="uk-UA" dirty="0">
                <a:latin typeface="Times New Roman" panose="02020603050405020304" pitchFamily="18" charset="0"/>
                <a:cs typeface="Times New Roman" panose="02020603050405020304" pitchFamily="18" charset="0"/>
              </a:rPr>
              <a:t>	Перед тим як використовувати змінну, її слід оголосити. При оголошенні змінної їй дають назву і пов'язують з певним типом. Виконання рядка програми, у якому оголошено змінну, приводить до виділення для неї пам'яті.</a:t>
            </a:r>
          </a:p>
        </p:txBody>
      </p:sp>
    </p:spTree>
    <p:extLst>
      <p:ext uri="{BB962C8B-B14F-4D97-AF65-F5344CB8AC3E}">
        <p14:creationId xmlns:p14="http://schemas.microsoft.com/office/powerpoint/2010/main" val="1224053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914AF675-D46E-41B1-B6A6-CDF80626B17E}"/>
              </a:ext>
            </a:extLst>
          </p:cNvPr>
          <p:cNvSpPr>
            <a:spLocks noGrp="1"/>
          </p:cNvSpPr>
          <p:nvPr>
            <p:ph idx="1"/>
          </p:nvPr>
        </p:nvSpPr>
        <p:spPr>
          <a:xfrm>
            <a:off x="838200" y="485192"/>
            <a:ext cx="10515600" cy="6242179"/>
          </a:xfrm>
        </p:spPr>
        <p:txBody>
          <a:bodyPr>
            <a:normAutofit fontScale="70000" lnSpcReduction="20000"/>
          </a:bodyPr>
          <a:lstStyle/>
          <a:p>
            <a:pPr>
              <a:lnSpc>
                <a:spcPct val="120000"/>
              </a:lnSpc>
              <a:spcBef>
                <a:spcPts val="0"/>
              </a:spcBef>
            </a:pPr>
            <a:r>
              <a:rPr lang="en-US" dirty="0">
                <a:latin typeface="Times New Roman" panose="02020603050405020304" pitchFamily="18" charset="0"/>
                <a:cs typeface="Times New Roman" panose="02020603050405020304" pitchFamily="18" charset="0"/>
              </a:rPr>
              <a:t>C# (C-Sharp) – </a:t>
            </a:r>
            <a:r>
              <a:rPr lang="uk-UA" dirty="0">
                <a:latin typeface="Times New Roman" panose="02020603050405020304" pitchFamily="18" charset="0"/>
                <a:cs typeface="Times New Roman" panose="02020603050405020304" pitchFamily="18" charset="0"/>
              </a:rPr>
              <a:t>це сучасна об’єктно-орієнтована мова програмування, розроблена компанією </a:t>
            </a:r>
            <a:r>
              <a:rPr lang="en-US" dirty="0">
                <a:latin typeface="Times New Roman" panose="02020603050405020304" pitchFamily="18" charset="0"/>
                <a:cs typeface="Times New Roman" panose="02020603050405020304" pitchFamily="18" charset="0"/>
              </a:rPr>
              <a:t>Microsoft. </a:t>
            </a:r>
            <a:r>
              <a:rPr lang="uk-UA" dirty="0">
                <a:latin typeface="Times New Roman" panose="02020603050405020304" pitchFamily="18" charset="0"/>
                <a:cs typeface="Times New Roman" panose="02020603050405020304" pitchFamily="18" charset="0"/>
              </a:rPr>
              <a:t>Вона була створена </a:t>
            </a:r>
            <a:r>
              <a:rPr lang="uk-UA" dirty="0" err="1">
                <a:latin typeface="Times New Roman" panose="02020603050405020304" pitchFamily="18" charset="0"/>
                <a:cs typeface="Times New Roman" panose="02020603050405020304" pitchFamily="18" charset="0"/>
              </a:rPr>
              <a:t>Андерсом</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Хейлсбергом</a:t>
            </a:r>
            <a:r>
              <a:rPr lang="uk-UA" dirty="0">
                <a:latin typeface="Times New Roman" panose="02020603050405020304" pitchFamily="18" charset="0"/>
                <a:cs typeface="Times New Roman" panose="02020603050405020304" pitchFamily="18" charset="0"/>
              </a:rPr>
              <a:t> та його командою з </a:t>
            </a:r>
            <a:r>
              <a:rPr lang="en-US" dirty="0">
                <a:latin typeface="Times New Roman" panose="02020603050405020304" pitchFamily="18" charset="0"/>
                <a:cs typeface="Times New Roman" panose="02020603050405020304" pitchFamily="18" charset="0"/>
              </a:rPr>
              <a:t>Microsoft </a:t>
            </a:r>
            <a:r>
              <a:rPr lang="uk-UA" dirty="0">
                <a:latin typeface="Times New Roman" panose="02020603050405020304" pitchFamily="18" charset="0"/>
                <a:cs typeface="Times New Roman" panose="02020603050405020304" pitchFamily="18" charset="0"/>
              </a:rPr>
              <a:t>на початку 2000-х як частину .</a:t>
            </a:r>
            <a:r>
              <a:rPr lang="en-US" dirty="0">
                <a:latin typeface="Times New Roman" panose="02020603050405020304" pitchFamily="18" charset="0"/>
                <a:cs typeface="Times New Roman" panose="02020603050405020304" pitchFamily="18" charset="0"/>
              </a:rPr>
              <a:t>NET Framework.</a:t>
            </a:r>
          </a:p>
          <a:p>
            <a:pPr>
              <a:lnSpc>
                <a:spcPct val="120000"/>
              </a:lnSpc>
              <a:spcBef>
                <a:spcPts val="0"/>
              </a:spcBef>
            </a:pPr>
            <a:endParaRPr lang="en-US" dirty="0">
              <a:latin typeface="Times New Roman" panose="02020603050405020304" pitchFamily="18" charset="0"/>
              <a:cs typeface="Times New Roman" panose="02020603050405020304" pitchFamily="18" charset="0"/>
            </a:endParaRPr>
          </a:p>
          <a:p>
            <a:pPr>
              <a:lnSpc>
                <a:spcPct val="120000"/>
              </a:lnSpc>
              <a:spcBef>
                <a:spcPts val="0"/>
              </a:spcBef>
            </a:pPr>
            <a:r>
              <a:rPr lang="en-US" dirty="0">
                <a:latin typeface="Times New Roman" panose="02020603050405020304" pitchFamily="18" charset="0"/>
                <a:cs typeface="Times New Roman" panose="02020603050405020304" pitchFamily="18" charset="0"/>
              </a:rPr>
              <a:t>C# </a:t>
            </a:r>
            <a:r>
              <a:rPr lang="uk-UA" dirty="0">
                <a:latin typeface="Times New Roman" panose="02020603050405020304" pitchFamily="18" charset="0"/>
                <a:cs typeface="Times New Roman" panose="02020603050405020304" pitchFamily="18" charset="0"/>
              </a:rPr>
              <a:t>широко використовується для розробки різноманітних програм, зокрема програмного забезпечення для настільних ПК, </a:t>
            </a:r>
            <a:r>
              <a:rPr lang="uk-UA" dirty="0" err="1">
                <a:latin typeface="Times New Roman" panose="02020603050405020304" pitchFamily="18" charset="0"/>
                <a:cs typeface="Times New Roman" panose="02020603050405020304" pitchFamily="18" charset="0"/>
              </a:rPr>
              <a:t>вебзастосунків</a:t>
            </a:r>
            <a:r>
              <a:rPr lang="uk-UA" dirty="0">
                <a:latin typeface="Times New Roman" panose="02020603050405020304" pitchFamily="18" charset="0"/>
                <a:cs typeface="Times New Roman" panose="02020603050405020304" pitchFamily="18" charset="0"/>
              </a:rPr>
              <a:t>, мобільних програм та ігор. Вона забезпечує потужну та гнучку платформу для створення надійних та масштабованих рішень. Мова </a:t>
            </a:r>
            <a:r>
              <a:rPr lang="en-US" dirty="0">
                <a:latin typeface="Times New Roman" panose="02020603050405020304" pitchFamily="18" charset="0"/>
                <a:cs typeface="Times New Roman" panose="02020603050405020304" pitchFamily="18" charset="0"/>
              </a:rPr>
              <a:t>C# </a:t>
            </a:r>
            <a:r>
              <a:rPr lang="uk-UA" dirty="0">
                <a:latin typeface="Times New Roman" panose="02020603050405020304" pitchFamily="18" charset="0"/>
                <a:cs typeface="Times New Roman" panose="02020603050405020304" pitchFamily="18" charset="0"/>
              </a:rPr>
              <a:t>особливо популярна для розробки програм </a:t>
            </a:r>
            <a:r>
              <a:rPr lang="en-US" dirty="0">
                <a:latin typeface="Times New Roman" panose="02020603050405020304" pitchFamily="18" charset="0"/>
                <a:cs typeface="Times New Roman" panose="02020603050405020304" pitchFamily="18" charset="0"/>
              </a:rPr>
              <a:t>Windows, </a:t>
            </a:r>
            <a:r>
              <a:rPr lang="uk-UA" dirty="0">
                <a:latin typeface="Times New Roman" panose="02020603050405020304" pitchFamily="18" charset="0"/>
                <a:cs typeface="Times New Roman" panose="02020603050405020304" pitchFamily="18" charset="0"/>
              </a:rPr>
              <a:t>а також використовується в розробці ігор </a:t>
            </a:r>
            <a:r>
              <a:rPr lang="en-US" dirty="0">
                <a:latin typeface="Times New Roman" panose="02020603050405020304" pitchFamily="18" charset="0"/>
                <a:cs typeface="Times New Roman" panose="02020603050405020304" pitchFamily="18" charset="0"/>
              </a:rPr>
              <a:t>Unity.</a:t>
            </a:r>
          </a:p>
          <a:p>
            <a:pPr>
              <a:lnSpc>
                <a:spcPct val="120000"/>
              </a:lnSpc>
              <a:spcBef>
                <a:spcPts val="0"/>
              </a:spcBef>
            </a:pPr>
            <a:endParaRPr lang="en-US" dirty="0">
              <a:latin typeface="Times New Roman" panose="02020603050405020304" pitchFamily="18" charset="0"/>
              <a:cs typeface="Times New Roman" panose="02020603050405020304" pitchFamily="18" charset="0"/>
            </a:endParaRPr>
          </a:p>
          <a:p>
            <a:pPr>
              <a:lnSpc>
                <a:spcPct val="120000"/>
              </a:lnSpc>
              <a:spcBef>
                <a:spcPts val="0"/>
              </a:spcBef>
            </a:pPr>
            <a:r>
              <a:rPr lang="uk-UA" dirty="0">
                <a:latin typeface="Times New Roman" panose="02020603050405020304" pitchFamily="18" charset="0"/>
                <a:cs typeface="Times New Roman" panose="02020603050405020304" pitchFamily="18" charset="0"/>
              </a:rPr>
              <a:t>Вивчення </a:t>
            </a:r>
            <a:r>
              <a:rPr lang="en-US" dirty="0">
                <a:latin typeface="Times New Roman" panose="02020603050405020304" pitchFamily="18" charset="0"/>
                <a:cs typeface="Times New Roman" panose="02020603050405020304" pitchFamily="18" charset="0"/>
              </a:rPr>
              <a:t>C# </a:t>
            </a:r>
            <a:r>
              <a:rPr lang="uk-UA" dirty="0">
                <a:latin typeface="Times New Roman" panose="02020603050405020304" pitchFamily="18" charset="0"/>
                <a:cs typeface="Times New Roman" panose="02020603050405020304" pitchFamily="18" charset="0"/>
              </a:rPr>
              <a:t>дає кілька переваг. По-перше, вона має синтаксис, подібний до інших популярних мов програмування, таких як </a:t>
            </a:r>
            <a:r>
              <a:rPr lang="en-US" dirty="0">
                <a:latin typeface="Times New Roman" panose="02020603050405020304" pitchFamily="18" charset="0"/>
                <a:cs typeface="Times New Roman" panose="02020603050405020304" pitchFamily="18" charset="0"/>
              </a:rPr>
              <a:t>Java, </a:t>
            </a:r>
            <a:r>
              <a:rPr lang="uk-UA" dirty="0">
                <a:latin typeface="Times New Roman" panose="02020603050405020304" pitchFamily="18" charset="0"/>
                <a:cs typeface="Times New Roman" panose="02020603050405020304" pitchFamily="18" charset="0"/>
              </a:rPr>
              <a:t>що полегшує вивчення, якщо ви вже знайомі з цими мовами. По-друге, </a:t>
            </a:r>
            <a:r>
              <a:rPr lang="en-US" dirty="0">
                <a:latin typeface="Times New Roman" panose="02020603050405020304" pitchFamily="18" charset="0"/>
                <a:cs typeface="Times New Roman" panose="02020603050405020304" pitchFamily="18" charset="0"/>
              </a:rPr>
              <a:t>C# </a:t>
            </a:r>
            <a:r>
              <a:rPr lang="uk-UA" dirty="0">
                <a:latin typeface="Times New Roman" panose="02020603050405020304" pitchFamily="18" charset="0"/>
                <a:cs typeface="Times New Roman" panose="02020603050405020304" pitchFamily="18" charset="0"/>
              </a:rPr>
              <a:t>має великий попит на ринку праці, оскільки для кваліфікованих розробників </a:t>
            </a:r>
            <a:r>
              <a:rPr lang="en-US" dirty="0">
                <a:latin typeface="Times New Roman" panose="02020603050405020304" pitchFamily="18" charset="0"/>
                <a:cs typeface="Times New Roman" panose="02020603050405020304" pitchFamily="18" charset="0"/>
              </a:rPr>
              <a:t>C# </a:t>
            </a:r>
            <a:r>
              <a:rPr lang="uk-UA" dirty="0">
                <a:latin typeface="Times New Roman" panose="02020603050405020304" pitchFamily="18" charset="0"/>
                <a:cs typeface="Times New Roman" panose="02020603050405020304" pitchFamily="18" charset="0"/>
              </a:rPr>
              <a:t>є багато можливостей. Крім того, вивчення </a:t>
            </a:r>
            <a:r>
              <a:rPr lang="en-US" dirty="0">
                <a:latin typeface="Times New Roman" panose="02020603050405020304" pitchFamily="18" charset="0"/>
                <a:cs typeface="Times New Roman" panose="02020603050405020304" pitchFamily="18" charset="0"/>
              </a:rPr>
              <a:t>C# </a:t>
            </a:r>
            <a:r>
              <a:rPr lang="uk-UA" dirty="0">
                <a:latin typeface="Times New Roman" panose="02020603050405020304" pitchFamily="18" charset="0"/>
                <a:cs typeface="Times New Roman" panose="02020603050405020304" pitchFamily="18" charset="0"/>
              </a:rPr>
              <a:t>відкриває можливості для розробки </a:t>
            </a:r>
            <a:r>
              <a:rPr lang="uk-UA" dirty="0" err="1">
                <a:latin typeface="Times New Roman" panose="02020603050405020304" pitchFamily="18" charset="0"/>
                <a:cs typeface="Times New Roman" panose="02020603050405020304" pitchFamily="18" charset="0"/>
              </a:rPr>
              <a:t>кросплатформних</a:t>
            </a:r>
            <a:r>
              <a:rPr lang="uk-UA" dirty="0">
                <a:latin typeface="Times New Roman" panose="02020603050405020304" pitchFamily="18" charset="0"/>
                <a:cs typeface="Times New Roman" panose="02020603050405020304" pitchFamily="18" charset="0"/>
              </a:rPr>
              <a:t> програм за допомогою фреймворків, таких як </a:t>
            </a:r>
            <a:r>
              <a:rPr lang="en-US" dirty="0">
                <a:latin typeface="Times New Roman" panose="02020603050405020304" pitchFamily="18" charset="0"/>
                <a:cs typeface="Times New Roman" panose="02020603050405020304" pitchFamily="18" charset="0"/>
              </a:rPr>
              <a:t>Xamarin.</a:t>
            </a:r>
          </a:p>
          <a:p>
            <a:pPr>
              <a:lnSpc>
                <a:spcPct val="120000"/>
              </a:lnSpc>
              <a:spcBef>
                <a:spcPts val="0"/>
              </a:spcBef>
            </a:pPr>
            <a:endParaRPr lang="en-US" dirty="0">
              <a:latin typeface="Times New Roman" panose="02020603050405020304" pitchFamily="18" charset="0"/>
              <a:cs typeface="Times New Roman" panose="02020603050405020304" pitchFamily="18" charset="0"/>
            </a:endParaRPr>
          </a:p>
          <a:p>
            <a:pPr>
              <a:lnSpc>
                <a:spcPct val="120000"/>
              </a:lnSpc>
              <a:spcBef>
                <a:spcPts val="0"/>
              </a:spcBef>
            </a:pPr>
            <a:r>
              <a:rPr lang="uk-UA" dirty="0">
                <a:latin typeface="Times New Roman" panose="02020603050405020304" pitchFamily="18" charset="0"/>
                <a:cs typeface="Times New Roman" panose="02020603050405020304" pitchFamily="18" charset="0"/>
              </a:rPr>
              <a:t>Загалом, вивчення </a:t>
            </a:r>
            <a:r>
              <a:rPr lang="en-US" dirty="0">
                <a:latin typeface="Times New Roman" panose="02020603050405020304" pitchFamily="18" charset="0"/>
                <a:cs typeface="Times New Roman" panose="02020603050405020304" pitchFamily="18" charset="0"/>
              </a:rPr>
              <a:t>C# </a:t>
            </a:r>
            <a:r>
              <a:rPr lang="uk-UA" dirty="0">
                <a:latin typeface="Times New Roman" panose="02020603050405020304" pitchFamily="18" charset="0"/>
                <a:cs typeface="Times New Roman" panose="02020603050405020304" pitchFamily="18" charset="0"/>
              </a:rPr>
              <a:t>надає вам універсальну мову програмування, яку можна застосовувати в різних сферах, надає можливості для кар’єрного зростання та дозволяє створювати широкий спектр програмних продуктів.</a:t>
            </a:r>
          </a:p>
          <a:p>
            <a:endParaRPr lang="uk-UA" dirty="0"/>
          </a:p>
        </p:txBody>
      </p:sp>
    </p:spTree>
    <p:extLst>
      <p:ext uri="{BB962C8B-B14F-4D97-AF65-F5344CB8AC3E}">
        <p14:creationId xmlns:p14="http://schemas.microsoft.com/office/powerpoint/2010/main" val="5347208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2A10B88-15C5-49D3-B635-11F9EDF53273}"/>
              </a:ext>
            </a:extLst>
          </p:cNvPr>
          <p:cNvSpPr>
            <a:spLocks noGrp="1"/>
          </p:cNvSpPr>
          <p:nvPr>
            <p:ph type="title"/>
          </p:nvPr>
        </p:nvSpPr>
        <p:spPr>
          <a:xfrm>
            <a:off x="838200" y="365126"/>
            <a:ext cx="10515600" cy="567936"/>
          </a:xfrm>
        </p:spPr>
        <p:txBody>
          <a:bodyPr>
            <a:normAutofit fontScale="90000"/>
          </a:bodyPr>
          <a:lstStyle/>
          <a:p>
            <a:pPr algn="ctr"/>
            <a:r>
              <a:rPr lang="uk-UA" sz="3600" dirty="0">
                <a:latin typeface="Times New Roman" panose="02020603050405020304" pitchFamily="18" charset="0"/>
                <a:cs typeface="Times New Roman" panose="02020603050405020304" pitchFamily="18" charset="0"/>
              </a:rPr>
              <a:t>Ініціалізація змінної</a:t>
            </a:r>
          </a:p>
        </p:txBody>
      </p:sp>
      <p:sp>
        <p:nvSpPr>
          <p:cNvPr id="3" name="Місце для вмісту 2">
            <a:extLst>
              <a:ext uri="{FF2B5EF4-FFF2-40B4-BE49-F238E27FC236}">
                <a16:creationId xmlns:a16="http://schemas.microsoft.com/office/drawing/2014/main" id="{5FCF7CB1-167F-4E0F-B557-30CC6C77CB16}"/>
              </a:ext>
            </a:extLst>
          </p:cNvPr>
          <p:cNvSpPr>
            <a:spLocks noGrp="1"/>
          </p:cNvSpPr>
          <p:nvPr>
            <p:ph idx="1"/>
          </p:nvPr>
        </p:nvSpPr>
        <p:spPr>
          <a:xfrm>
            <a:off x="503853" y="1035698"/>
            <a:ext cx="11271379" cy="5457175"/>
          </a:xfrm>
        </p:spPr>
        <p:txBody>
          <a:bodyPr/>
          <a:lstStyle/>
          <a:p>
            <a:pPr marL="0" indent="0">
              <a:buNone/>
            </a:pPr>
            <a:r>
              <a:rPr lang="uk-UA" sz="2000" dirty="0">
                <a:latin typeface="Times New Roman" panose="02020603050405020304" pitchFamily="18" charset="0"/>
                <a:cs typeface="Times New Roman" panose="02020603050405020304" pitchFamily="18" charset="0"/>
              </a:rPr>
              <a:t>При оголошенні змінної можна відразу присвоїти їй значення. Присвоєння змінній початкового значення називають її ініціалізацією. Для ініціалізації змінної під час оголошення дописують знак "=", після якого вказують потрібне значення змінної: </a:t>
            </a:r>
          </a:p>
          <a:p>
            <a:pPr marL="0" indent="0">
              <a:buNone/>
            </a:pPr>
            <a:r>
              <a:rPr lang="en-US" sz="2400" b="1" dirty="0">
                <a:solidFill>
                  <a:srgbClr val="C00000"/>
                </a:solidFill>
                <a:latin typeface="Times New Roman" panose="02020603050405020304" pitchFamily="18" charset="0"/>
                <a:cs typeface="Times New Roman" panose="02020603050405020304" pitchFamily="18" charset="0"/>
              </a:rPr>
              <a:t>int Percent = 100;</a:t>
            </a:r>
            <a:endParaRPr lang="uk-UA" sz="2400" b="1" dirty="0">
              <a:solidFill>
                <a:srgbClr val="C00000"/>
              </a:solidFill>
              <a:latin typeface="Times New Roman" panose="02020603050405020304" pitchFamily="18" charset="0"/>
              <a:cs typeface="Times New Roman" panose="02020603050405020304" pitchFamily="18" charset="0"/>
            </a:endParaRPr>
          </a:p>
          <a:p>
            <a:pPr marL="0" indent="0">
              <a:buNone/>
            </a:pPr>
            <a:r>
              <a:rPr lang="uk-UA" sz="2000" dirty="0">
                <a:latin typeface="Times New Roman" panose="02020603050405020304" pitchFamily="18" charset="0"/>
                <a:cs typeface="Times New Roman" panose="02020603050405020304" pitchFamily="18" charset="0"/>
              </a:rPr>
              <a:t>Змінні деяких типів при оголошенні </a:t>
            </a:r>
            <a:r>
              <a:rPr lang="uk-UA" sz="2000" dirty="0" err="1">
                <a:latin typeface="Times New Roman" panose="02020603050405020304" pitchFamily="18" charset="0"/>
                <a:cs typeface="Times New Roman" panose="02020603050405020304" pitchFamily="18" charset="0"/>
              </a:rPr>
              <a:t>ініціалізуються</a:t>
            </a:r>
            <a:r>
              <a:rPr lang="uk-UA" sz="2000" dirty="0">
                <a:latin typeface="Times New Roman" panose="02020603050405020304" pitchFamily="18" charset="0"/>
                <a:cs typeface="Times New Roman" panose="02020603050405020304" pitchFamily="18" charset="0"/>
              </a:rPr>
              <a:t> автоматично. До них належать поля класів, структур та елементи масивів. Локальні змінні та параметри методів автоматично не </a:t>
            </a:r>
            <a:r>
              <a:rPr lang="uk-UA" sz="2000" dirty="0" err="1">
                <a:latin typeface="Times New Roman" panose="02020603050405020304" pitchFamily="18" charset="0"/>
                <a:cs typeface="Times New Roman" panose="02020603050405020304" pitchFamily="18" charset="0"/>
              </a:rPr>
              <a:t>ініціалізуються</a:t>
            </a:r>
            <a:r>
              <a:rPr lang="uk-UA" sz="2000" dirty="0">
                <a:latin typeface="Times New Roman" panose="02020603050405020304" pitchFamily="18" charset="0"/>
                <a:cs typeface="Times New Roman" panose="02020603050405020304" pitchFamily="18" charset="0"/>
              </a:rPr>
              <a:t>. Автоматична ініціалізація полягає у тому, що відразу після створення змінної в неї записується значення за замовчуванням</a:t>
            </a:r>
            <a:r>
              <a:rPr lang="uk-UA" sz="2000" i="1" dirty="0">
                <a:solidFill>
                  <a:srgbClr val="C00000"/>
                </a:solidFill>
                <a:latin typeface="Times New Roman" panose="02020603050405020304" pitchFamily="18" charset="0"/>
                <a:cs typeface="Times New Roman" panose="02020603050405020304" pitchFamily="18" charset="0"/>
              </a:rPr>
              <a:t>. Всі числові типи </a:t>
            </a:r>
            <a:r>
              <a:rPr lang="uk-UA" sz="2000" i="1" dirty="0" err="1">
                <a:solidFill>
                  <a:srgbClr val="C00000"/>
                </a:solidFill>
                <a:latin typeface="Times New Roman" panose="02020603050405020304" pitchFamily="18" charset="0"/>
                <a:cs typeface="Times New Roman" panose="02020603050405020304" pitchFamily="18" charset="0"/>
              </a:rPr>
              <a:t>ініціалізуються</a:t>
            </a:r>
            <a:r>
              <a:rPr lang="uk-UA" sz="2000" i="1" dirty="0">
                <a:solidFill>
                  <a:srgbClr val="C00000"/>
                </a:solidFill>
                <a:latin typeface="Times New Roman" panose="02020603050405020304" pitchFamily="18" charset="0"/>
                <a:cs typeface="Times New Roman" panose="02020603050405020304" pitchFamily="18" charset="0"/>
              </a:rPr>
              <a:t> значенням 0, тип </a:t>
            </a:r>
            <a:r>
              <a:rPr lang="en-US" sz="2000" i="1" dirty="0">
                <a:solidFill>
                  <a:srgbClr val="C00000"/>
                </a:solidFill>
                <a:latin typeface="Times New Roman" panose="02020603050405020304" pitchFamily="18" charset="0"/>
                <a:cs typeface="Times New Roman" panose="02020603050405020304" pitchFamily="18" charset="0"/>
              </a:rPr>
              <a:t>char – </a:t>
            </a:r>
            <a:r>
              <a:rPr lang="uk-UA" sz="2000" i="1" dirty="0">
                <a:solidFill>
                  <a:srgbClr val="C00000"/>
                </a:solidFill>
                <a:latin typeface="Times New Roman" panose="02020603050405020304" pitchFamily="18" charset="0"/>
                <a:cs typeface="Times New Roman" panose="02020603050405020304" pitchFamily="18" charset="0"/>
              </a:rPr>
              <a:t>символом з кодом </a:t>
            </a:r>
            <a:r>
              <a:rPr lang="en-US" sz="2000" i="1" dirty="0">
                <a:solidFill>
                  <a:srgbClr val="C00000"/>
                </a:solidFill>
                <a:latin typeface="Times New Roman" panose="02020603050405020304" pitchFamily="18" charset="0"/>
                <a:cs typeface="Times New Roman" panose="02020603050405020304" pitchFamily="18" charset="0"/>
              </a:rPr>
              <a:t>U+0000, </a:t>
            </a:r>
            <a:r>
              <a:rPr lang="uk-UA" sz="2000" i="1" dirty="0">
                <a:solidFill>
                  <a:srgbClr val="C00000"/>
                </a:solidFill>
                <a:latin typeface="Times New Roman" panose="02020603050405020304" pitchFamily="18" charset="0"/>
                <a:cs typeface="Times New Roman" panose="02020603050405020304" pitchFamily="18" charset="0"/>
              </a:rPr>
              <a:t>тип </a:t>
            </a:r>
            <a:r>
              <a:rPr lang="en-US" sz="2000" i="1" dirty="0">
                <a:solidFill>
                  <a:srgbClr val="C00000"/>
                </a:solidFill>
                <a:latin typeface="Times New Roman" panose="02020603050405020304" pitchFamily="18" charset="0"/>
                <a:cs typeface="Times New Roman" panose="02020603050405020304" pitchFamily="18" charset="0"/>
              </a:rPr>
              <a:t>bool </a:t>
            </a:r>
            <a:r>
              <a:rPr lang="uk-UA" sz="2000" i="1" dirty="0">
                <a:solidFill>
                  <a:srgbClr val="C00000"/>
                </a:solidFill>
                <a:latin typeface="Times New Roman" panose="02020603050405020304" pitchFamily="18" charset="0"/>
                <a:cs typeface="Times New Roman" panose="02020603050405020304" pitchFamily="18" charset="0"/>
              </a:rPr>
              <a:t>значенням </a:t>
            </a:r>
            <a:r>
              <a:rPr lang="en-US" sz="2000" i="1" dirty="0">
                <a:solidFill>
                  <a:srgbClr val="C00000"/>
                </a:solidFill>
                <a:latin typeface="Times New Roman" panose="02020603050405020304" pitchFamily="18" charset="0"/>
                <a:cs typeface="Times New Roman" panose="02020603050405020304" pitchFamily="18" charset="0"/>
              </a:rPr>
              <a:t>false. </a:t>
            </a:r>
            <a:r>
              <a:rPr lang="uk-UA" sz="2000" i="1" dirty="0">
                <a:solidFill>
                  <a:srgbClr val="C00000"/>
                </a:solidFill>
                <a:latin typeface="Times New Roman" panose="02020603050405020304" pitchFamily="18" charset="0"/>
                <a:cs typeface="Times New Roman" panose="02020603050405020304" pitchFamily="18" charset="0"/>
              </a:rPr>
              <a:t>Непрості типи </a:t>
            </a:r>
            <a:r>
              <a:rPr lang="uk-UA" sz="2000" i="1" dirty="0" err="1">
                <a:solidFill>
                  <a:srgbClr val="C00000"/>
                </a:solidFill>
                <a:latin typeface="Times New Roman" panose="02020603050405020304" pitchFamily="18" charset="0"/>
                <a:cs typeface="Times New Roman" panose="02020603050405020304" pitchFamily="18" charset="0"/>
              </a:rPr>
              <a:t>ініціалізуються</a:t>
            </a:r>
            <a:r>
              <a:rPr lang="uk-UA" sz="2000" i="1" dirty="0">
                <a:solidFill>
                  <a:srgbClr val="C00000"/>
                </a:solidFill>
                <a:latin typeface="Times New Roman" panose="02020603050405020304" pitchFamily="18" charset="0"/>
                <a:cs typeface="Times New Roman" panose="02020603050405020304" pitchFamily="18" charset="0"/>
              </a:rPr>
              <a:t> значенням </a:t>
            </a:r>
            <a:r>
              <a:rPr lang="en-US" sz="2000" i="1" dirty="0">
                <a:solidFill>
                  <a:srgbClr val="C00000"/>
                </a:solidFill>
                <a:latin typeface="Times New Roman" panose="02020603050405020304" pitchFamily="18" charset="0"/>
                <a:cs typeface="Times New Roman" panose="02020603050405020304" pitchFamily="18" charset="0"/>
              </a:rPr>
              <a:t>null</a:t>
            </a:r>
            <a:r>
              <a:rPr lang="uk-UA" sz="2000" i="1" dirty="0">
                <a:solidFill>
                  <a:srgbClr val="C00000"/>
                </a:solidFill>
                <a:latin typeface="Times New Roman" panose="02020603050405020304" pitchFamily="18" charset="0"/>
                <a:cs typeface="Times New Roman" panose="02020603050405020304" pitchFamily="18" charset="0"/>
              </a:rPr>
              <a:t>.</a:t>
            </a:r>
          </a:p>
          <a:p>
            <a:pPr marL="0" indent="0">
              <a:buNone/>
            </a:pPr>
            <a:r>
              <a:rPr lang="en-US" sz="2400" b="1" dirty="0">
                <a:solidFill>
                  <a:srgbClr val="C00000"/>
                </a:solidFill>
                <a:latin typeface="Times New Roman" panose="02020603050405020304" pitchFamily="18" charset="0"/>
                <a:cs typeface="Times New Roman" panose="02020603050405020304" pitchFamily="18" charset="0"/>
              </a:rPr>
              <a:t>int var1 = 10, var2, var3 = 30;</a:t>
            </a:r>
            <a:endParaRPr lang="uk-UA" sz="2400" b="1" dirty="0">
              <a:solidFill>
                <a:srgbClr val="C00000"/>
              </a:solidFill>
              <a:latin typeface="Times New Roman" panose="02020603050405020304" pitchFamily="18" charset="0"/>
              <a:cs typeface="Times New Roman" panose="02020603050405020304" pitchFamily="18" charset="0"/>
            </a:endParaRPr>
          </a:p>
          <a:p>
            <a:pPr marL="0" indent="0">
              <a:buNone/>
            </a:pPr>
            <a:r>
              <a:rPr lang="en-US" sz="2400" b="1" dirty="0">
                <a:solidFill>
                  <a:srgbClr val="C00000"/>
                </a:solidFill>
                <a:latin typeface="Times New Roman" panose="02020603050405020304" pitchFamily="18" charset="0"/>
                <a:cs typeface="Times New Roman" panose="02020603050405020304" pitchFamily="18" charset="0"/>
              </a:rPr>
              <a:t>double var4, var5 = 55.55;</a:t>
            </a:r>
            <a:endParaRPr lang="uk-UA" sz="2400" b="1" i="1" dirty="0">
              <a:solidFill>
                <a:srgbClr val="C00000"/>
              </a:solidFill>
              <a:latin typeface="Times New Roman" panose="02020603050405020304" pitchFamily="18" charset="0"/>
              <a:cs typeface="Times New Roman" panose="02020603050405020304" pitchFamily="18" charset="0"/>
            </a:endParaRPr>
          </a:p>
          <a:p>
            <a:pPr marL="0" indent="0">
              <a:buNone/>
            </a:pPr>
            <a:r>
              <a:rPr lang="ru-RU" sz="2400" dirty="0" err="1">
                <a:latin typeface="Times New Roman" panose="02020603050405020304" pitchFamily="18" charset="0"/>
                <a:cs typeface="Times New Roman" panose="02020603050405020304" pitchFamily="18" charset="0"/>
              </a:rPr>
              <a:t>int</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Count</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float</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Summ</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Помилка</a:t>
            </a:r>
            <a:r>
              <a:rPr lang="ru-RU" sz="2400" dirty="0">
                <a:latin typeface="Times New Roman" panose="02020603050405020304" pitchFamily="18" charset="0"/>
                <a:cs typeface="Times New Roman" panose="02020603050405020304" pitchFamily="18" charset="0"/>
              </a:rPr>
              <a:t>!</a:t>
            </a:r>
          </a:p>
          <a:p>
            <a:pPr marL="0" indent="0">
              <a:buNone/>
            </a:pPr>
            <a:r>
              <a:rPr lang="en-US" sz="2400" dirty="0">
                <a:solidFill>
                  <a:srgbClr val="C00000"/>
                </a:solidFill>
                <a:latin typeface="Times New Roman" panose="02020603050405020304" pitchFamily="18" charset="0"/>
                <a:cs typeface="Times New Roman" panose="02020603050405020304" pitchFamily="18" charset="0"/>
              </a:rPr>
              <a:t>int var1 = 10; </a:t>
            </a:r>
            <a:endParaRPr lang="uk-UA" sz="2400" dirty="0">
              <a:solidFill>
                <a:srgbClr val="C00000"/>
              </a:solidFill>
              <a:latin typeface="Times New Roman" panose="02020603050405020304" pitchFamily="18" charset="0"/>
              <a:cs typeface="Times New Roman" panose="02020603050405020304" pitchFamily="18" charset="0"/>
            </a:endParaRPr>
          </a:p>
          <a:p>
            <a:pPr marL="0" indent="0">
              <a:buNone/>
            </a:pPr>
            <a:r>
              <a:rPr lang="en-US" sz="2400" dirty="0" err="1">
                <a:solidFill>
                  <a:srgbClr val="C00000"/>
                </a:solidFill>
                <a:latin typeface="Times New Roman" panose="02020603050405020304" pitchFamily="18" charset="0"/>
                <a:cs typeface="Times New Roman" panose="02020603050405020304" pitchFamily="18" charset="0"/>
              </a:rPr>
              <a:t>Console.WriteLine</a:t>
            </a:r>
            <a:r>
              <a:rPr lang="en-US" sz="2400" dirty="0">
                <a:solidFill>
                  <a:srgbClr val="C00000"/>
                </a:solidFill>
                <a:latin typeface="Times New Roman" panose="02020603050405020304" pitchFamily="18" charset="0"/>
                <a:cs typeface="Times New Roman" panose="02020603050405020304" pitchFamily="18" charset="0"/>
              </a:rPr>
              <a:t>("var1 = {0}", var1);</a:t>
            </a:r>
            <a:endParaRPr lang="uk-UA" sz="2400"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32577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A0B4143-0449-414F-9C2F-EA398863A914}"/>
              </a:ext>
            </a:extLst>
          </p:cNvPr>
          <p:cNvSpPr>
            <a:spLocks noGrp="1"/>
          </p:cNvSpPr>
          <p:nvPr>
            <p:ph type="title"/>
          </p:nvPr>
        </p:nvSpPr>
        <p:spPr>
          <a:xfrm>
            <a:off x="838200" y="365125"/>
            <a:ext cx="10515600" cy="577267"/>
          </a:xfrm>
        </p:spPr>
        <p:txBody>
          <a:bodyPr>
            <a:normAutofit fontScale="90000"/>
          </a:bodyPr>
          <a:lstStyle/>
          <a:p>
            <a:pPr algn="ctr"/>
            <a:br>
              <a:rPr lang="uk-UA" dirty="0"/>
            </a:br>
            <a:r>
              <a:rPr lang="uk-UA" sz="4000" dirty="0">
                <a:latin typeface="Times New Roman" panose="02020603050405020304" pitchFamily="18" charset="0"/>
                <a:cs typeface="Times New Roman" panose="02020603050405020304" pitchFamily="18" charset="0"/>
              </a:rPr>
              <a:t>Арифметичні оператори</a:t>
            </a:r>
            <a:br>
              <a:rPr lang="uk-UA" dirty="0"/>
            </a:br>
            <a:endParaRPr lang="uk-UA" dirty="0"/>
          </a:p>
        </p:txBody>
      </p:sp>
      <p:pic>
        <p:nvPicPr>
          <p:cNvPr id="4" name="Місце для вмісту 3">
            <a:extLst>
              <a:ext uri="{FF2B5EF4-FFF2-40B4-BE49-F238E27FC236}">
                <a16:creationId xmlns:a16="http://schemas.microsoft.com/office/drawing/2014/main" id="{5D461F93-208D-409A-8624-5739E2EA82E2}"/>
              </a:ext>
            </a:extLst>
          </p:cNvPr>
          <p:cNvPicPr>
            <a:picLocks noGrp="1" noChangeAspect="1"/>
          </p:cNvPicPr>
          <p:nvPr>
            <p:ph idx="1"/>
          </p:nvPr>
        </p:nvPicPr>
        <p:blipFill>
          <a:blip r:embed="rId2"/>
          <a:stretch>
            <a:fillRect/>
          </a:stretch>
        </p:blipFill>
        <p:spPr>
          <a:xfrm>
            <a:off x="975350" y="1168965"/>
            <a:ext cx="10378450" cy="5427777"/>
          </a:xfrm>
          <a:prstGeom prst="rect">
            <a:avLst/>
          </a:prstGeom>
        </p:spPr>
      </p:pic>
    </p:spTree>
    <p:extLst>
      <p:ext uri="{BB962C8B-B14F-4D97-AF65-F5344CB8AC3E}">
        <p14:creationId xmlns:p14="http://schemas.microsoft.com/office/powerpoint/2010/main" val="28899298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36A985-1DF1-4BFC-A249-2F48D0706A2D}"/>
              </a:ext>
            </a:extLst>
          </p:cNvPr>
          <p:cNvSpPr>
            <a:spLocks noGrp="1"/>
          </p:cNvSpPr>
          <p:nvPr>
            <p:ph type="title"/>
          </p:nvPr>
        </p:nvSpPr>
        <p:spPr>
          <a:xfrm>
            <a:off x="838200" y="365125"/>
            <a:ext cx="10515600" cy="577267"/>
          </a:xfrm>
        </p:spPr>
        <p:txBody>
          <a:bodyPr>
            <a:normAutofit fontScale="90000"/>
          </a:bodyPr>
          <a:lstStyle/>
          <a:p>
            <a:pPr algn="ctr"/>
            <a:br>
              <a:rPr lang="uk-UA" sz="3600" dirty="0">
                <a:latin typeface="Times New Roman" panose="02020603050405020304" pitchFamily="18" charset="0"/>
                <a:cs typeface="Times New Roman" panose="02020603050405020304" pitchFamily="18" charset="0"/>
              </a:rPr>
            </a:br>
            <a:r>
              <a:rPr lang="uk-UA" sz="3600" dirty="0">
                <a:latin typeface="Times New Roman" panose="02020603050405020304" pitchFamily="18" charset="0"/>
                <a:cs typeface="Times New Roman" panose="02020603050405020304" pitchFamily="18" charset="0"/>
              </a:rPr>
              <a:t>Оператори присвоєння</a:t>
            </a:r>
            <a:br>
              <a:rPr lang="uk-UA" dirty="0"/>
            </a:br>
            <a:endParaRPr lang="uk-UA" dirty="0"/>
          </a:p>
        </p:txBody>
      </p:sp>
      <p:pic>
        <p:nvPicPr>
          <p:cNvPr id="4" name="Місце для вмісту 3">
            <a:extLst>
              <a:ext uri="{FF2B5EF4-FFF2-40B4-BE49-F238E27FC236}">
                <a16:creationId xmlns:a16="http://schemas.microsoft.com/office/drawing/2014/main" id="{DDD1056D-1FF6-4EAC-AE80-D78450C0D3F2}"/>
              </a:ext>
            </a:extLst>
          </p:cNvPr>
          <p:cNvPicPr>
            <a:picLocks noGrp="1" noChangeAspect="1"/>
          </p:cNvPicPr>
          <p:nvPr>
            <p:ph idx="1"/>
          </p:nvPr>
        </p:nvPicPr>
        <p:blipFill>
          <a:blip r:embed="rId2"/>
          <a:stretch>
            <a:fillRect/>
          </a:stretch>
        </p:blipFill>
        <p:spPr>
          <a:xfrm>
            <a:off x="1343608" y="1007707"/>
            <a:ext cx="9787812" cy="5485168"/>
          </a:xfrm>
          <a:prstGeom prst="rect">
            <a:avLst/>
          </a:prstGeom>
        </p:spPr>
      </p:pic>
    </p:spTree>
    <p:extLst>
      <p:ext uri="{BB962C8B-B14F-4D97-AF65-F5344CB8AC3E}">
        <p14:creationId xmlns:p14="http://schemas.microsoft.com/office/powerpoint/2010/main" val="32631987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0A0E54-469B-4A73-A9F6-54711472BFDF}"/>
              </a:ext>
            </a:extLst>
          </p:cNvPr>
          <p:cNvSpPr>
            <a:spLocks noGrp="1"/>
          </p:cNvSpPr>
          <p:nvPr>
            <p:ph type="title"/>
          </p:nvPr>
        </p:nvSpPr>
        <p:spPr>
          <a:xfrm>
            <a:off x="838200" y="365126"/>
            <a:ext cx="10515600" cy="595928"/>
          </a:xfrm>
        </p:spPr>
        <p:txBody>
          <a:bodyPr>
            <a:normAutofit fontScale="90000"/>
          </a:bodyPr>
          <a:lstStyle/>
          <a:p>
            <a:pPr algn="ctr"/>
            <a:br>
              <a:rPr lang="uk-UA" dirty="0"/>
            </a:br>
            <a:r>
              <a:rPr lang="uk-UA" sz="4000" dirty="0">
                <a:latin typeface="Times New Roman" panose="02020603050405020304" pitchFamily="18" charset="0"/>
                <a:cs typeface="Times New Roman" panose="02020603050405020304" pitchFamily="18" charset="0"/>
              </a:rPr>
              <a:t>Оператори порівняння</a:t>
            </a:r>
            <a:br>
              <a:rPr lang="uk-UA" dirty="0"/>
            </a:br>
            <a:endParaRPr lang="uk-UA" dirty="0"/>
          </a:p>
        </p:txBody>
      </p:sp>
      <p:pic>
        <p:nvPicPr>
          <p:cNvPr id="4" name="Місце для вмісту 3">
            <a:extLst>
              <a:ext uri="{FF2B5EF4-FFF2-40B4-BE49-F238E27FC236}">
                <a16:creationId xmlns:a16="http://schemas.microsoft.com/office/drawing/2014/main" id="{FDE733B8-257E-4E28-A770-EB56C2ABEB66}"/>
              </a:ext>
            </a:extLst>
          </p:cNvPr>
          <p:cNvPicPr>
            <a:picLocks noGrp="1" noChangeAspect="1"/>
          </p:cNvPicPr>
          <p:nvPr>
            <p:ph idx="1"/>
          </p:nvPr>
        </p:nvPicPr>
        <p:blipFill>
          <a:blip r:embed="rId2"/>
          <a:stretch>
            <a:fillRect/>
          </a:stretch>
        </p:blipFill>
        <p:spPr>
          <a:xfrm>
            <a:off x="1156996" y="1436914"/>
            <a:ext cx="10196804" cy="4739951"/>
          </a:xfrm>
          <a:prstGeom prst="rect">
            <a:avLst/>
          </a:prstGeom>
        </p:spPr>
      </p:pic>
    </p:spTree>
    <p:extLst>
      <p:ext uri="{BB962C8B-B14F-4D97-AF65-F5344CB8AC3E}">
        <p14:creationId xmlns:p14="http://schemas.microsoft.com/office/powerpoint/2010/main" val="19165093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EE2E3AB-BD04-4C31-B377-161ACB4A4466}"/>
              </a:ext>
            </a:extLst>
          </p:cNvPr>
          <p:cNvSpPr>
            <a:spLocks noGrp="1"/>
          </p:cNvSpPr>
          <p:nvPr>
            <p:ph type="title"/>
          </p:nvPr>
        </p:nvSpPr>
        <p:spPr>
          <a:xfrm>
            <a:off x="838200" y="365125"/>
            <a:ext cx="10515600" cy="726557"/>
          </a:xfrm>
        </p:spPr>
        <p:txBody>
          <a:bodyPr>
            <a:normAutofit fontScale="90000"/>
          </a:bodyPr>
          <a:lstStyle/>
          <a:p>
            <a:pPr algn="ctr"/>
            <a:br>
              <a:rPr lang="uk-UA" dirty="0"/>
            </a:br>
            <a:r>
              <a:rPr lang="uk-UA" sz="4000" dirty="0">
                <a:latin typeface="Times New Roman" panose="02020603050405020304" pitchFamily="18" charset="0"/>
                <a:cs typeface="Times New Roman" panose="02020603050405020304" pitchFamily="18" charset="0"/>
              </a:rPr>
              <a:t>Логічні оператори</a:t>
            </a:r>
            <a:br>
              <a:rPr lang="uk-UA" dirty="0"/>
            </a:br>
            <a:endParaRPr lang="uk-UA" dirty="0"/>
          </a:p>
        </p:txBody>
      </p:sp>
      <p:pic>
        <p:nvPicPr>
          <p:cNvPr id="4" name="Місце для вмісту 3">
            <a:extLst>
              <a:ext uri="{FF2B5EF4-FFF2-40B4-BE49-F238E27FC236}">
                <a16:creationId xmlns:a16="http://schemas.microsoft.com/office/drawing/2014/main" id="{AF447FC4-71F0-4064-B09F-A463A8FC25D3}"/>
              </a:ext>
            </a:extLst>
          </p:cNvPr>
          <p:cNvPicPr>
            <a:picLocks noGrp="1" noChangeAspect="1"/>
          </p:cNvPicPr>
          <p:nvPr>
            <p:ph idx="1"/>
          </p:nvPr>
        </p:nvPicPr>
        <p:blipFill>
          <a:blip r:embed="rId2"/>
          <a:stretch>
            <a:fillRect/>
          </a:stretch>
        </p:blipFill>
        <p:spPr>
          <a:xfrm>
            <a:off x="681135" y="1726162"/>
            <a:ext cx="10515600" cy="4096139"/>
          </a:xfrm>
          <a:prstGeom prst="rect">
            <a:avLst/>
          </a:prstGeom>
        </p:spPr>
      </p:pic>
    </p:spTree>
    <p:extLst>
      <p:ext uri="{BB962C8B-B14F-4D97-AF65-F5344CB8AC3E}">
        <p14:creationId xmlns:p14="http://schemas.microsoft.com/office/powerpoint/2010/main" val="31339220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7E3EDD9-A052-4436-B6A9-40FB000253B9}"/>
              </a:ext>
            </a:extLst>
          </p:cNvPr>
          <p:cNvSpPr>
            <a:spLocks noGrp="1"/>
          </p:cNvSpPr>
          <p:nvPr>
            <p:ph type="title"/>
          </p:nvPr>
        </p:nvSpPr>
        <p:spPr>
          <a:xfrm>
            <a:off x="838200" y="365126"/>
            <a:ext cx="10515600" cy="717226"/>
          </a:xfrm>
        </p:spPr>
        <p:txBody>
          <a:bodyPr>
            <a:normAutofit/>
          </a:bodyPr>
          <a:lstStyle/>
          <a:p>
            <a:pPr algn="ctr"/>
            <a:r>
              <a:rPr lang="uk-UA" sz="3600" dirty="0">
                <a:latin typeface="Times New Roman" panose="02020603050405020304" pitchFamily="18" charset="0"/>
                <a:cs typeface="Times New Roman" panose="02020603050405020304" pitchFamily="18" charset="0"/>
              </a:rPr>
              <a:t>Математичні функції</a:t>
            </a:r>
          </a:p>
        </p:txBody>
      </p:sp>
      <p:sp>
        <p:nvSpPr>
          <p:cNvPr id="3" name="Місце для вмісту 2">
            <a:extLst>
              <a:ext uri="{FF2B5EF4-FFF2-40B4-BE49-F238E27FC236}">
                <a16:creationId xmlns:a16="http://schemas.microsoft.com/office/drawing/2014/main" id="{B61B0D5E-5549-42E5-80EA-43F4C92D7E4D}"/>
              </a:ext>
            </a:extLst>
          </p:cNvPr>
          <p:cNvSpPr>
            <a:spLocks noGrp="1"/>
          </p:cNvSpPr>
          <p:nvPr>
            <p:ph idx="1"/>
          </p:nvPr>
        </p:nvSpPr>
        <p:spPr>
          <a:xfrm>
            <a:off x="838200" y="1017037"/>
            <a:ext cx="10515600" cy="5159926"/>
          </a:xfrm>
        </p:spPr>
        <p:txBody>
          <a:bodyPr>
            <a:normAutofit lnSpcReduction="10000"/>
          </a:bodyPr>
          <a:lstStyle/>
          <a:p>
            <a:pPr marL="0" indent="0">
              <a:buNone/>
            </a:pPr>
            <a:r>
              <a:rPr lang="uk-UA" sz="2000" dirty="0">
                <a:latin typeface="Times New Roman" panose="02020603050405020304" pitchFamily="18" charset="0"/>
                <a:cs typeface="Times New Roman" panose="02020603050405020304" pitchFamily="18" charset="0"/>
              </a:rPr>
              <a:t>Математичні функції реалізовані як методи класу </a:t>
            </a:r>
            <a:r>
              <a:rPr lang="en-US" sz="2000" b="1" dirty="0">
                <a:latin typeface="Times New Roman" panose="02020603050405020304" pitchFamily="18" charset="0"/>
                <a:cs typeface="Times New Roman" panose="02020603050405020304" pitchFamily="18" charset="0"/>
              </a:rPr>
              <a:t>Math</a:t>
            </a:r>
            <a:r>
              <a:rPr lang="en-US" sz="2000" dirty="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визначеному в просторі імен </a:t>
            </a:r>
            <a:r>
              <a:rPr lang="en-US" sz="2000" b="1" dirty="0">
                <a:latin typeface="Times New Roman" panose="02020603050405020304" pitchFamily="18" charset="0"/>
                <a:cs typeface="Times New Roman" panose="02020603050405020304" pitchFamily="18" charset="0"/>
              </a:rPr>
              <a:t>System. </a:t>
            </a:r>
            <a:r>
              <a:rPr lang="uk-UA" sz="2000" dirty="0">
                <a:latin typeface="Times New Roman" panose="02020603050405020304" pitchFamily="18" charset="0"/>
                <a:cs typeface="Times New Roman" panose="02020603050405020304" pitchFamily="18" charset="0"/>
              </a:rPr>
              <a:t>Клас </a:t>
            </a:r>
            <a:r>
              <a:rPr lang="en-US" sz="2000" dirty="0">
                <a:latin typeface="Times New Roman" panose="02020603050405020304" pitchFamily="18" charset="0"/>
                <a:cs typeface="Times New Roman" panose="02020603050405020304" pitchFamily="18" charset="0"/>
              </a:rPr>
              <a:t>Math </a:t>
            </a:r>
            <a:r>
              <a:rPr lang="uk-UA" sz="2000" dirty="0">
                <a:latin typeface="Times New Roman" panose="02020603050405020304" pitchFamily="18" charset="0"/>
                <a:cs typeface="Times New Roman" panose="02020603050405020304" pitchFamily="18" charset="0"/>
              </a:rPr>
              <a:t>є статичним, тобто ви не можете створити об'єкт, який належить цьому класу. Синтаксис для використання математичних функцій: </a:t>
            </a:r>
            <a:r>
              <a:rPr lang="en-US" sz="2000" b="1" dirty="0">
                <a:latin typeface="Times New Roman" panose="02020603050405020304" pitchFamily="18" charset="0"/>
                <a:cs typeface="Times New Roman" panose="02020603050405020304" pitchFamily="18" charset="0"/>
              </a:rPr>
              <a:t>Math.&lt;</a:t>
            </a:r>
            <a:r>
              <a:rPr lang="uk-UA" sz="2000" b="1" dirty="0">
                <a:latin typeface="Times New Roman" panose="02020603050405020304" pitchFamily="18" charset="0"/>
                <a:cs typeface="Times New Roman" panose="02020603050405020304" pitchFamily="18" charset="0"/>
              </a:rPr>
              <a:t>ім'я функції&gt; </a:t>
            </a:r>
            <a:r>
              <a:rPr lang="uk-UA" sz="2000" dirty="0">
                <a:latin typeface="Times New Roman" panose="02020603050405020304" pitchFamily="18" charset="0"/>
                <a:cs typeface="Times New Roman" panose="02020603050405020304" pitchFamily="18" charset="0"/>
              </a:rPr>
              <a:t>Найбільш поширені функції:</a:t>
            </a:r>
          </a:p>
          <a:p>
            <a:pPr marL="0" indent="0">
              <a:buNone/>
            </a:pPr>
            <a:r>
              <a:rPr lang="en-US" sz="2000" dirty="0" err="1">
                <a:latin typeface="Times New Roman" panose="02020603050405020304" pitchFamily="18" charset="0"/>
                <a:cs typeface="Times New Roman" panose="02020603050405020304" pitchFamily="18" charset="0"/>
              </a:rPr>
              <a:t>Math.Pow</a:t>
            </a:r>
            <a:r>
              <a:rPr lang="en-US" sz="2000" dirty="0">
                <a:latin typeface="Times New Roman" panose="02020603050405020304" pitchFamily="18" charset="0"/>
                <a:cs typeface="Times New Roman" panose="02020603050405020304" pitchFamily="18" charset="0"/>
              </a:rPr>
              <a:t>(2, 3);    // 2³ = 8</a:t>
            </a:r>
          </a:p>
          <a:p>
            <a:pPr marL="0" indent="0">
              <a:buNone/>
            </a:pPr>
            <a:r>
              <a:rPr lang="en-US" sz="2000" dirty="0" err="1">
                <a:latin typeface="Times New Roman" panose="02020603050405020304" pitchFamily="18" charset="0"/>
                <a:cs typeface="Times New Roman" panose="02020603050405020304" pitchFamily="18" charset="0"/>
              </a:rPr>
              <a:t>Math.Sqrt</a:t>
            </a:r>
            <a:r>
              <a:rPr lang="en-US" sz="2000" dirty="0">
                <a:latin typeface="Times New Roman" panose="02020603050405020304" pitchFamily="18" charset="0"/>
                <a:cs typeface="Times New Roman" panose="02020603050405020304" pitchFamily="18" charset="0"/>
              </a:rPr>
              <a:t>(16);    // √16 = 4</a:t>
            </a:r>
          </a:p>
          <a:p>
            <a:pPr marL="0" indent="0">
              <a:buNone/>
            </a:pPr>
            <a:r>
              <a:rPr lang="en-US" sz="2000" dirty="0" err="1">
                <a:latin typeface="Times New Roman" panose="02020603050405020304" pitchFamily="18" charset="0"/>
                <a:cs typeface="Times New Roman" panose="02020603050405020304" pitchFamily="18" charset="0"/>
              </a:rPr>
              <a:t>Math.Abs</a:t>
            </a:r>
            <a:r>
              <a:rPr lang="en-US" sz="2000" dirty="0">
                <a:latin typeface="Times New Roman" panose="02020603050405020304" pitchFamily="18" charset="0"/>
                <a:cs typeface="Times New Roman" panose="02020603050405020304" pitchFamily="18" charset="0"/>
              </a:rPr>
              <a:t>(-10);    // 10</a:t>
            </a:r>
            <a:endParaRPr lang="uk-UA" sz="2000" dirty="0">
              <a:latin typeface="Times New Roman" panose="02020603050405020304" pitchFamily="18" charset="0"/>
              <a:cs typeface="Times New Roman" panose="02020603050405020304" pitchFamily="18" charset="0"/>
            </a:endParaRPr>
          </a:p>
          <a:p>
            <a:pPr marL="0" indent="0">
              <a:buNone/>
            </a:pPr>
            <a:r>
              <a:rPr lang="en-US" sz="2000" dirty="0" err="1">
                <a:latin typeface="Times New Roman" panose="02020603050405020304" pitchFamily="18" charset="0"/>
                <a:cs typeface="Times New Roman" panose="02020603050405020304" pitchFamily="18" charset="0"/>
              </a:rPr>
              <a:t>Math.Round</a:t>
            </a:r>
            <a:r>
              <a:rPr lang="en-US" sz="2000" dirty="0">
                <a:latin typeface="Times New Roman" panose="02020603050405020304" pitchFamily="18" charset="0"/>
                <a:cs typeface="Times New Roman" panose="02020603050405020304" pitchFamily="18" charset="0"/>
              </a:rPr>
              <a:t>(3.6);        // 4</a:t>
            </a:r>
          </a:p>
          <a:p>
            <a:pPr marL="0" indent="0">
              <a:buNone/>
            </a:pPr>
            <a:r>
              <a:rPr lang="en-US" sz="2000" dirty="0" err="1">
                <a:latin typeface="Times New Roman" panose="02020603050405020304" pitchFamily="18" charset="0"/>
                <a:cs typeface="Times New Roman" panose="02020603050405020304" pitchFamily="18" charset="0"/>
              </a:rPr>
              <a:t>Math.Round</a:t>
            </a:r>
            <a:r>
              <a:rPr lang="en-US" sz="2000" dirty="0">
                <a:latin typeface="Times New Roman" panose="02020603050405020304" pitchFamily="18" charset="0"/>
                <a:cs typeface="Times New Roman" panose="02020603050405020304" pitchFamily="18" charset="0"/>
              </a:rPr>
              <a:t>(3.4);        // 3</a:t>
            </a:r>
          </a:p>
          <a:p>
            <a:pPr marL="0" indent="0">
              <a:buNone/>
            </a:pPr>
            <a:r>
              <a:rPr lang="en-US" sz="2000" dirty="0" err="1">
                <a:latin typeface="Times New Roman" panose="02020603050405020304" pitchFamily="18" charset="0"/>
                <a:cs typeface="Times New Roman" panose="02020603050405020304" pitchFamily="18" charset="0"/>
              </a:rPr>
              <a:t>Math.Floor</a:t>
            </a:r>
            <a:r>
              <a:rPr lang="en-US" sz="2000" dirty="0">
                <a:latin typeface="Times New Roman" panose="02020603050405020304" pitchFamily="18" charset="0"/>
                <a:cs typeface="Times New Roman" panose="02020603050405020304" pitchFamily="18" charset="0"/>
              </a:rPr>
              <a:t>(3.9);        // 3</a:t>
            </a:r>
          </a:p>
          <a:p>
            <a:pPr marL="0" indent="0">
              <a:buNone/>
            </a:pPr>
            <a:r>
              <a:rPr lang="en-US" sz="2000" dirty="0" err="1">
                <a:latin typeface="Times New Roman" panose="02020603050405020304" pitchFamily="18" charset="0"/>
                <a:cs typeface="Times New Roman" panose="02020603050405020304" pitchFamily="18" charset="0"/>
              </a:rPr>
              <a:t>Math.Ceiling</a:t>
            </a:r>
            <a:r>
              <a:rPr lang="en-US" sz="2000" dirty="0">
                <a:latin typeface="Times New Roman" panose="02020603050405020304" pitchFamily="18" charset="0"/>
                <a:cs typeface="Times New Roman" panose="02020603050405020304" pitchFamily="18" charset="0"/>
              </a:rPr>
              <a:t>(3.1);     // 4</a:t>
            </a:r>
            <a:endParaRPr lang="uk-UA" sz="2000" dirty="0">
              <a:latin typeface="Times New Roman" panose="02020603050405020304" pitchFamily="18" charset="0"/>
              <a:cs typeface="Times New Roman" panose="02020603050405020304" pitchFamily="18" charset="0"/>
            </a:endParaRPr>
          </a:p>
          <a:p>
            <a:pPr marL="0" indent="0">
              <a:buNone/>
            </a:pPr>
            <a:r>
              <a:rPr lang="en-US" sz="2000" dirty="0" err="1">
                <a:latin typeface="Times New Roman" panose="02020603050405020304" pitchFamily="18" charset="0"/>
                <a:cs typeface="Times New Roman" panose="02020603050405020304" pitchFamily="18" charset="0"/>
              </a:rPr>
              <a:t>Math.Round</a:t>
            </a:r>
            <a:r>
              <a:rPr lang="en-US" sz="2000" dirty="0">
                <a:latin typeface="Times New Roman" panose="02020603050405020304" pitchFamily="18" charset="0"/>
                <a:cs typeface="Times New Roman" panose="02020603050405020304" pitchFamily="18" charset="0"/>
              </a:rPr>
              <a:t>(3.14159, 2); // 3.14</a:t>
            </a:r>
            <a:endParaRPr lang="uk-UA" sz="2000" dirty="0">
              <a:latin typeface="Times New Roman" panose="02020603050405020304" pitchFamily="18" charset="0"/>
              <a:cs typeface="Times New Roman" panose="02020603050405020304" pitchFamily="18" charset="0"/>
            </a:endParaRPr>
          </a:p>
          <a:p>
            <a:pPr marL="0" indent="0">
              <a:buNone/>
            </a:pPr>
            <a:r>
              <a:rPr lang="fi-FI" sz="2000" dirty="0">
                <a:latin typeface="Times New Roman" panose="02020603050405020304" pitchFamily="18" charset="0"/>
                <a:cs typeface="Times New Roman" panose="02020603050405020304" pitchFamily="18" charset="0"/>
              </a:rPr>
              <a:t>Math.Min(5, 10); // 5</a:t>
            </a:r>
          </a:p>
          <a:p>
            <a:pPr marL="0" indent="0">
              <a:buNone/>
            </a:pPr>
            <a:r>
              <a:rPr lang="fi-FI" sz="2000" dirty="0">
                <a:latin typeface="Times New Roman" panose="02020603050405020304" pitchFamily="18" charset="0"/>
                <a:cs typeface="Times New Roman" panose="02020603050405020304" pitchFamily="18" charset="0"/>
              </a:rPr>
              <a:t>Math.Max(5, 10); // 10</a:t>
            </a:r>
            <a:endParaRPr lang="uk-UA" sz="2000" dirty="0">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id="{1C83F2B1-C217-475A-8527-180228C2F407}"/>
              </a:ext>
            </a:extLst>
          </p:cNvPr>
          <p:cNvPicPr>
            <a:picLocks noChangeAspect="1"/>
          </p:cNvPicPr>
          <p:nvPr/>
        </p:nvPicPr>
        <p:blipFill>
          <a:blip r:embed="rId2"/>
          <a:stretch>
            <a:fillRect/>
          </a:stretch>
        </p:blipFill>
        <p:spPr>
          <a:xfrm>
            <a:off x="5304838" y="2071395"/>
            <a:ext cx="4716239" cy="3890865"/>
          </a:xfrm>
          <a:prstGeom prst="rect">
            <a:avLst/>
          </a:prstGeom>
        </p:spPr>
      </p:pic>
    </p:spTree>
    <p:extLst>
      <p:ext uri="{BB962C8B-B14F-4D97-AF65-F5344CB8AC3E}">
        <p14:creationId xmlns:p14="http://schemas.microsoft.com/office/powerpoint/2010/main" val="25857229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B2E9F685-BA83-46FE-A7AF-4B8BF4B1296E}"/>
              </a:ext>
            </a:extLst>
          </p:cNvPr>
          <p:cNvSpPr>
            <a:spLocks noGrp="1"/>
          </p:cNvSpPr>
          <p:nvPr>
            <p:ph idx="1"/>
          </p:nvPr>
        </p:nvSpPr>
        <p:spPr>
          <a:xfrm>
            <a:off x="838200" y="587829"/>
            <a:ext cx="10515600" cy="5589134"/>
          </a:xfrm>
        </p:spPr>
        <p:txBody>
          <a:bodyPr>
            <a:normAutofit fontScale="92500" lnSpcReduction="20000"/>
          </a:bodyPr>
          <a:lstStyle/>
          <a:p>
            <a:pPr marL="0" indent="0">
              <a:buNone/>
            </a:pPr>
            <a:r>
              <a:rPr lang="uk-UA" dirty="0"/>
              <a:t>Генерація випадкових чисел:</a:t>
            </a:r>
          </a:p>
          <a:p>
            <a:pPr marL="0" indent="0">
              <a:buNone/>
            </a:pPr>
            <a:r>
              <a:rPr lang="en-US" dirty="0"/>
              <a:t>Random </a:t>
            </a:r>
            <a:r>
              <a:rPr lang="en-US" dirty="0" err="1"/>
              <a:t>rnd</a:t>
            </a:r>
            <a:r>
              <a:rPr lang="en-US" dirty="0"/>
              <a:t> = new Random();</a:t>
            </a:r>
          </a:p>
          <a:p>
            <a:pPr marL="0" indent="0">
              <a:buNone/>
            </a:pPr>
            <a:r>
              <a:rPr lang="en-US" dirty="0"/>
              <a:t>int x = </a:t>
            </a:r>
            <a:r>
              <a:rPr lang="en-US" dirty="0" err="1"/>
              <a:t>rnd.Next</a:t>
            </a:r>
            <a:r>
              <a:rPr lang="en-US" dirty="0"/>
              <a:t>(1, 11);      // </a:t>
            </a:r>
            <a:r>
              <a:rPr lang="uk-UA" dirty="0"/>
              <a:t>від 1 до 10</a:t>
            </a:r>
          </a:p>
          <a:p>
            <a:pPr marL="0" indent="0">
              <a:buNone/>
            </a:pPr>
            <a:r>
              <a:rPr lang="en-US" dirty="0"/>
              <a:t>double y = </a:t>
            </a:r>
            <a:r>
              <a:rPr lang="en-US" dirty="0" err="1"/>
              <a:t>rnd.NextDouble</a:t>
            </a:r>
            <a:r>
              <a:rPr lang="en-US" dirty="0"/>
              <a:t>(); // 0.0 – 1.0</a:t>
            </a:r>
            <a:endParaRPr lang="uk-UA" dirty="0"/>
          </a:p>
          <a:p>
            <a:pPr marL="0" indent="0">
              <a:buNone/>
            </a:pPr>
            <a:r>
              <a:rPr lang="uk-UA" dirty="0"/>
              <a:t>Константи:</a:t>
            </a:r>
          </a:p>
          <a:p>
            <a:pPr marL="0" indent="0">
              <a:buNone/>
            </a:pPr>
            <a:r>
              <a:rPr lang="en-US" dirty="0" err="1"/>
              <a:t>Math.PI</a:t>
            </a:r>
            <a:r>
              <a:rPr lang="en-US" dirty="0"/>
              <a:t>; // </a:t>
            </a:r>
            <a:r>
              <a:rPr lang="el-GR" dirty="0"/>
              <a:t>π</a:t>
            </a:r>
          </a:p>
          <a:p>
            <a:pPr marL="0" indent="0">
              <a:buNone/>
            </a:pPr>
            <a:r>
              <a:rPr lang="en-US" dirty="0" err="1"/>
              <a:t>Math.E</a:t>
            </a:r>
            <a:r>
              <a:rPr lang="en-US" dirty="0"/>
              <a:t>;  // e</a:t>
            </a:r>
            <a:endParaRPr lang="uk-UA" dirty="0"/>
          </a:p>
          <a:p>
            <a:pPr marL="0" indent="0">
              <a:buNone/>
            </a:pPr>
            <a:r>
              <a:rPr lang="uk-UA" dirty="0"/>
              <a:t>Приклад коду</a:t>
            </a:r>
          </a:p>
          <a:p>
            <a:pPr marL="0" indent="0">
              <a:buNone/>
            </a:pPr>
            <a:r>
              <a:rPr lang="en-US" dirty="0" err="1">
                <a:solidFill>
                  <a:srgbClr val="C00000"/>
                </a:solidFill>
              </a:rPr>
              <a:t>Console.Write</a:t>
            </a:r>
            <a:r>
              <a:rPr lang="en-US" dirty="0">
                <a:solidFill>
                  <a:srgbClr val="C00000"/>
                </a:solidFill>
              </a:rPr>
              <a:t>("</a:t>
            </a:r>
            <a:r>
              <a:rPr lang="uk-UA" dirty="0">
                <a:solidFill>
                  <a:srgbClr val="C00000"/>
                </a:solidFill>
              </a:rPr>
              <a:t>Введіть число: ");</a:t>
            </a:r>
          </a:p>
          <a:p>
            <a:pPr marL="0" indent="0">
              <a:buNone/>
            </a:pPr>
            <a:r>
              <a:rPr lang="en-US" dirty="0">
                <a:solidFill>
                  <a:srgbClr val="C00000"/>
                </a:solidFill>
              </a:rPr>
              <a:t>double x = </a:t>
            </a:r>
            <a:r>
              <a:rPr lang="en-US" dirty="0" err="1">
                <a:solidFill>
                  <a:srgbClr val="C00000"/>
                </a:solidFill>
              </a:rPr>
              <a:t>double.Parse</a:t>
            </a:r>
            <a:r>
              <a:rPr lang="en-US" dirty="0">
                <a:solidFill>
                  <a:srgbClr val="C00000"/>
                </a:solidFill>
              </a:rPr>
              <a:t>(</a:t>
            </a:r>
            <a:r>
              <a:rPr lang="en-US" dirty="0" err="1">
                <a:solidFill>
                  <a:srgbClr val="C00000"/>
                </a:solidFill>
              </a:rPr>
              <a:t>Console.ReadLine</a:t>
            </a:r>
            <a:r>
              <a:rPr lang="en-US" dirty="0">
                <a:solidFill>
                  <a:srgbClr val="C00000"/>
                </a:solidFill>
              </a:rPr>
              <a:t>());</a:t>
            </a:r>
          </a:p>
          <a:p>
            <a:pPr marL="0" indent="0">
              <a:buNone/>
            </a:pPr>
            <a:r>
              <a:rPr lang="en-US" dirty="0" err="1">
                <a:solidFill>
                  <a:srgbClr val="C00000"/>
                </a:solidFill>
              </a:rPr>
              <a:t>Console.WriteLine</a:t>
            </a:r>
            <a:r>
              <a:rPr lang="en-US" dirty="0">
                <a:solidFill>
                  <a:srgbClr val="C00000"/>
                </a:solidFill>
              </a:rPr>
              <a:t>($"</a:t>
            </a:r>
            <a:r>
              <a:rPr lang="uk-UA" dirty="0">
                <a:solidFill>
                  <a:srgbClr val="C00000"/>
                </a:solidFill>
              </a:rPr>
              <a:t>Квадрат: {</a:t>
            </a:r>
            <a:r>
              <a:rPr lang="en-US" dirty="0" err="1">
                <a:solidFill>
                  <a:srgbClr val="C00000"/>
                </a:solidFill>
              </a:rPr>
              <a:t>Math.Pow</a:t>
            </a:r>
            <a:r>
              <a:rPr lang="en-US" dirty="0">
                <a:solidFill>
                  <a:srgbClr val="C00000"/>
                </a:solidFill>
              </a:rPr>
              <a:t>(x, 2)}");</a:t>
            </a:r>
          </a:p>
          <a:p>
            <a:pPr marL="0" indent="0">
              <a:buNone/>
            </a:pPr>
            <a:r>
              <a:rPr lang="en-US" dirty="0" err="1">
                <a:solidFill>
                  <a:srgbClr val="C00000"/>
                </a:solidFill>
              </a:rPr>
              <a:t>Console.WriteLine</a:t>
            </a:r>
            <a:r>
              <a:rPr lang="en-US" dirty="0">
                <a:solidFill>
                  <a:srgbClr val="C00000"/>
                </a:solidFill>
              </a:rPr>
              <a:t>($"</a:t>
            </a:r>
            <a:r>
              <a:rPr lang="uk-UA" dirty="0">
                <a:solidFill>
                  <a:srgbClr val="C00000"/>
                </a:solidFill>
              </a:rPr>
              <a:t>Корінь: {</a:t>
            </a:r>
            <a:r>
              <a:rPr lang="en-US" dirty="0" err="1">
                <a:solidFill>
                  <a:srgbClr val="C00000"/>
                </a:solidFill>
              </a:rPr>
              <a:t>Math.Sqrt</a:t>
            </a:r>
            <a:r>
              <a:rPr lang="en-US" dirty="0">
                <a:solidFill>
                  <a:srgbClr val="C00000"/>
                </a:solidFill>
              </a:rPr>
              <a:t>(x)}");</a:t>
            </a:r>
          </a:p>
          <a:p>
            <a:pPr marL="0" indent="0">
              <a:buNone/>
            </a:pPr>
            <a:r>
              <a:rPr lang="en-US" dirty="0" err="1">
                <a:solidFill>
                  <a:srgbClr val="C00000"/>
                </a:solidFill>
              </a:rPr>
              <a:t>Console.WriteLine</a:t>
            </a:r>
            <a:r>
              <a:rPr lang="en-US" dirty="0">
                <a:solidFill>
                  <a:srgbClr val="C00000"/>
                </a:solidFill>
              </a:rPr>
              <a:t>($"</a:t>
            </a:r>
            <a:r>
              <a:rPr lang="uk-UA" dirty="0">
                <a:solidFill>
                  <a:srgbClr val="C00000"/>
                </a:solidFill>
              </a:rPr>
              <a:t>Модуль: {</a:t>
            </a:r>
            <a:r>
              <a:rPr lang="en-US" dirty="0" err="1">
                <a:solidFill>
                  <a:srgbClr val="C00000"/>
                </a:solidFill>
              </a:rPr>
              <a:t>Math.Abs</a:t>
            </a:r>
            <a:r>
              <a:rPr lang="en-US" dirty="0">
                <a:solidFill>
                  <a:srgbClr val="C00000"/>
                </a:solidFill>
              </a:rPr>
              <a:t>(x)}");</a:t>
            </a:r>
            <a:endParaRPr lang="uk-UA" dirty="0">
              <a:solidFill>
                <a:srgbClr val="C00000"/>
              </a:solidFill>
            </a:endParaRPr>
          </a:p>
        </p:txBody>
      </p:sp>
      <p:pic>
        <p:nvPicPr>
          <p:cNvPr id="4" name="Рисунок 3">
            <a:extLst>
              <a:ext uri="{FF2B5EF4-FFF2-40B4-BE49-F238E27FC236}">
                <a16:creationId xmlns:a16="http://schemas.microsoft.com/office/drawing/2014/main" id="{888D06EE-13E1-4A40-B098-7481B8B1CCDC}"/>
              </a:ext>
            </a:extLst>
          </p:cNvPr>
          <p:cNvPicPr>
            <a:picLocks noChangeAspect="1"/>
          </p:cNvPicPr>
          <p:nvPr/>
        </p:nvPicPr>
        <p:blipFill>
          <a:blip r:embed="rId2"/>
          <a:stretch>
            <a:fillRect/>
          </a:stretch>
        </p:blipFill>
        <p:spPr>
          <a:xfrm>
            <a:off x="9113761" y="3993502"/>
            <a:ext cx="2306908" cy="1429407"/>
          </a:xfrm>
          <a:prstGeom prst="rect">
            <a:avLst/>
          </a:prstGeom>
        </p:spPr>
      </p:pic>
    </p:spTree>
    <p:extLst>
      <p:ext uri="{BB962C8B-B14F-4D97-AF65-F5344CB8AC3E}">
        <p14:creationId xmlns:p14="http://schemas.microsoft.com/office/powerpoint/2010/main" val="16037545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3FA4218-B33B-41EC-A3C5-5A7E9E730C42}"/>
              </a:ext>
            </a:extLst>
          </p:cNvPr>
          <p:cNvSpPr>
            <a:spLocks noGrp="1"/>
          </p:cNvSpPr>
          <p:nvPr>
            <p:ph type="title"/>
          </p:nvPr>
        </p:nvSpPr>
        <p:spPr/>
        <p:txBody>
          <a:bodyPr>
            <a:normAutofit/>
          </a:bodyPr>
          <a:lstStyle/>
          <a:p>
            <a:pPr algn="ctr"/>
            <a:r>
              <a:rPr lang="uk-UA" sz="3600" dirty="0">
                <a:latin typeface="Times New Roman" panose="02020603050405020304" pitchFamily="18" charset="0"/>
                <a:cs typeface="Times New Roman" panose="02020603050405020304" pitchFamily="18" charset="0"/>
              </a:rPr>
              <a:t>Рядки</a:t>
            </a:r>
            <a:br>
              <a:rPr lang="uk-UA" sz="3600" dirty="0">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У C# </a:t>
            </a:r>
            <a:r>
              <a:rPr lang="ru-RU" sz="2200" dirty="0" err="1">
                <a:latin typeface="Times New Roman" panose="02020603050405020304" pitchFamily="18" charset="0"/>
                <a:cs typeface="Times New Roman" panose="02020603050405020304" pitchFamily="18" charset="0"/>
              </a:rPr>
              <a:t>методи</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роботи</a:t>
            </a:r>
            <a:r>
              <a:rPr lang="ru-RU" sz="2200" dirty="0">
                <a:latin typeface="Times New Roman" panose="02020603050405020304" pitchFamily="18" charset="0"/>
                <a:cs typeface="Times New Roman" panose="02020603050405020304" pitchFamily="18" charset="0"/>
              </a:rPr>
              <a:t> з рядками </a:t>
            </a:r>
            <a:r>
              <a:rPr lang="ru-RU" sz="2200" dirty="0" err="1">
                <a:latin typeface="Times New Roman" panose="02020603050405020304" pitchFamily="18" charset="0"/>
                <a:cs typeface="Times New Roman" panose="02020603050405020304" pitchFamily="18" charset="0"/>
              </a:rPr>
              <a:t>зосереджені</a:t>
            </a:r>
            <a:r>
              <a:rPr lang="ru-RU" sz="2200" dirty="0">
                <a:latin typeface="Times New Roman" panose="02020603050405020304" pitchFamily="18" charset="0"/>
                <a:cs typeface="Times New Roman" panose="02020603050405020304" pitchFamily="18" charset="0"/>
              </a:rPr>
              <a:t> в </a:t>
            </a:r>
            <a:r>
              <a:rPr lang="ru-RU" sz="2200" dirty="0" err="1">
                <a:latin typeface="Times New Roman" panose="02020603050405020304" pitchFamily="18" charset="0"/>
                <a:cs typeface="Times New Roman" panose="02020603050405020304" pitchFamily="18" charset="0"/>
              </a:rPr>
              <a:t>класі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string</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простір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імен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System</a:t>
            </a:r>
            <a:r>
              <a:rPr lang="ru-RU" sz="2200" dirty="0">
                <a:latin typeface="Times New Roman" panose="02020603050405020304" pitchFamily="18" charset="0"/>
                <a:cs typeface="Times New Roman" panose="02020603050405020304" pitchFamily="18" charset="0"/>
              </a:rPr>
              <a:t>)</a:t>
            </a:r>
            <a:br>
              <a:rPr lang="uk-UA" sz="2200" dirty="0">
                <a:latin typeface="Times New Roman" panose="02020603050405020304" pitchFamily="18" charset="0"/>
                <a:cs typeface="Times New Roman" panose="02020603050405020304" pitchFamily="18" charset="0"/>
              </a:rPr>
            </a:br>
            <a:endParaRPr lang="uk-UA" sz="2200" dirty="0">
              <a:latin typeface="Times New Roman" panose="02020603050405020304" pitchFamily="18" charset="0"/>
              <a:cs typeface="Times New Roman" panose="02020603050405020304" pitchFamily="18" charset="0"/>
            </a:endParaRPr>
          </a:p>
        </p:txBody>
      </p:sp>
      <p:sp>
        <p:nvSpPr>
          <p:cNvPr id="4" name="Місце для вмісту 3">
            <a:extLst>
              <a:ext uri="{FF2B5EF4-FFF2-40B4-BE49-F238E27FC236}">
                <a16:creationId xmlns:a16="http://schemas.microsoft.com/office/drawing/2014/main" id="{EF062A25-40A0-41D8-A18F-C2D53D30E028}"/>
              </a:ext>
            </a:extLst>
          </p:cNvPr>
          <p:cNvSpPr>
            <a:spLocks noGrp="1"/>
          </p:cNvSpPr>
          <p:nvPr>
            <p:ph sz="half" idx="1"/>
          </p:nvPr>
        </p:nvSpPr>
        <p:spPr>
          <a:xfrm>
            <a:off x="838200" y="1520890"/>
            <a:ext cx="5181600" cy="5225143"/>
          </a:xfrm>
        </p:spPr>
        <p:txBody>
          <a:bodyPr>
            <a:noAutofit/>
          </a:bodyPr>
          <a:lstStyle/>
          <a:p>
            <a:pPr marL="0" indent="0">
              <a:buNone/>
            </a:pPr>
            <a:r>
              <a:rPr lang="uk-UA" sz="1800" i="1" dirty="0">
                <a:latin typeface="Times New Roman" panose="02020603050405020304" pitchFamily="18" charset="0"/>
                <a:cs typeface="Times New Roman" panose="02020603050405020304" pitchFamily="18" charset="0"/>
              </a:rPr>
              <a:t>Довжина рядка:</a:t>
            </a:r>
          </a:p>
          <a:p>
            <a:pPr marL="0" indent="0">
              <a:buNone/>
            </a:pPr>
            <a:r>
              <a:rPr lang="en-US" sz="1800" dirty="0">
                <a:latin typeface="Times New Roman" panose="02020603050405020304" pitchFamily="18" charset="0"/>
                <a:cs typeface="Times New Roman" panose="02020603050405020304" pitchFamily="18" charset="0"/>
              </a:rPr>
              <a:t>string text = "</a:t>
            </a:r>
            <a:r>
              <a:rPr lang="en-US" sz="1800" dirty="0" err="1">
                <a:latin typeface="Times New Roman" panose="02020603050405020304" pitchFamily="18" charset="0"/>
                <a:cs typeface="Times New Roman" panose="02020603050405020304" pitchFamily="18" charset="0"/>
              </a:rPr>
              <a:t>Привіт</a:t>
            </a:r>
            <a:r>
              <a:rPr lang="en-US" sz="1800" dirty="0">
                <a:latin typeface="Times New Roman" panose="02020603050405020304" pitchFamily="18" charset="0"/>
                <a:cs typeface="Times New Roman" panose="02020603050405020304" pitchFamily="18" charset="0"/>
              </a:rPr>
              <a:t>";</a:t>
            </a:r>
          </a:p>
          <a:p>
            <a:pPr marL="0" indent="0">
              <a:buNone/>
            </a:pPr>
            <a:r>
              <a:rPr lang="en-US" sz="1800" b="1" dirty="0">
                <a:latin typeface="Times New Roman" panose="02020603050405020304" pitchFamily="18" charset="0"/>
                <a:cs typeface="Times New Roman" panose="02020603050405020304" pitchFamily="18" charset="0"/>
              </a:rPr>
              <a:t>int </a:t>
            </a:r>
            <a:r>
              <a:rPr lang="en-US" sz="1800" b="1" dirty="0" err="1">
                <a:latin typeface="Times New Roman" panose="02020603050405020304" pitchFamily="18" charset="0"/>
                <a:cs typeface="Times New Roman" panose="02020603050405020304" pitchFamily="18" charset="0"/>
              </a:rPr>
              <a:t>len</a:t>
            </a:r>
            <a:r>
              <a:rPr lang="en-US" sz="1800" b="1" dirty="0">
                <a:latin typeface="Times New Roman" panose="02020603050405020304" pitchFamily="18" charset="0"/>
                <a:cs typeface="Times New Roman" panose="02020603050405020304" pitchFamily="18" charset="0"/>
              </a:rPr>
              <a:t> = </a:t>
            </a:r>
            <a:r>
              <a:rPr lang="en-US" sz="1800" b="1" dirty="0" err="1">
                <a:latin typeface="Times New Roman" panose="02020603050405020304" pitchFamily="18" charset="0"/>
                <a:cs typeface="Times New Roman" panose="02020603050405020304" pitchFamily="18" charset="0"/>
              </a:rPr>
              <a:t>text.Length</a:t>
            </a:r>
            <a:r>
              <a:rPr lang="en-US" sz="1800" dirty="0">
                <a:latin typeface="Times New Roman" panose="02020603050405020304" pitchFamily="18" charset="0"/>
                <a:cs typeface="Times New Roman" panose="02020603050405020304" pitchFamily="18" charset="0"/>
              </a:rPr>
              <a:t>; // 6</a:t>
            </a:r>
            <a:endParaRPr lang="uk-UA" sz="1800" dirty="0">
              <a:latin typeface="Times New Roman" panose="02020603050405020304" pitchFamily="18" charset="0"/>
              <a:cs typeface="Times New Roman" panose="02020603050405020304" pitchFamily="18" charset="0"/>
            </a:endParaRPr>
          </a:p>
          <a:p>
            <a:pPr marL="0" indent="0">
              <a:buNone/>
            </a:pPr>
            <a:r>
              <a:rPr lang="uk-UA" sz="1800" i="1" dirty="0">
                <a:latin typeface="Times New Roman" panose="02020603050405020304" pitchFamily="18" charset="0"/>
                <a:cs typeface="Times New Roman" panose="02020603050405020304" pitchFamily="18" charset="0"/>
              </a:rPr>
              <a:t>Об’єднання рядків:</a:t>
            </a:r>
          </a:p>
          <a:p>
            <a:pPr marL="0" indent="0">
              <a:buNone/>
            </a:pPr>
            <a:r>
              <a:rPr lang="en-US" sz="1800" dirty="0" err="1">
                <a:latin typeface="Times New Roman" panose="02020603050405020304" pitchFamily="18" charset="0"/>
                <a:cs typeface="Times New Roman" panose="02020603050405020304" pitchFamily="18" charset="0"/>
              </a:rPr>
              <a:t>tring</a:t>
            </a:r>
            <a:r>
              <a:rPr lang="en-US" sz="1800" dirty="0">
                <a:latin typeface="Times New Roman" panose="02020603050405020304" pitchFamily="18" charset="0"/>
                <a:cs typeface="Times New Roman" panose="02020603050405020304" pitchFamily="18" charset="0"/>
              </a:rPr>
              <a:t> a = "Hello";</a:t>
            </a:r>
          </a:p>
          <a:p>
            <a:pPr marL="0" indent="0">
              <a:buNone/>
            </a:pPr>
            <a:r>
              <a:rPr lang="en-US" sz="1800" dirty="0">
                <a:latin typeface="Times New Roman" panose="02020603050405020304" pitchFamily="18" charset="0"/>
                <a:cs typeface="Times New Roman" panose="02020603050405020304" pitchFamily="18" charset="0"/>
              </a:rPr>
              <a:t>string b = "World";</a:t>
            </a:r>
          </a:p>
          <a:p>
            <a:pPr marL="0" indent="0">
              <a:buNone/>
            </a:pPr>
            <a:r>
              <a:rPr lang="en-US" sz="1800" dirty="0">
                <a:latin typeface="Times New Roman" panose="02020603050405020304" pitchFamily="18" charset="0"/>
                <a:cs typeface="Times New Roman" panose="02020603050405020304" pitchFamily="18" charset="0"/>
              </a:rPr>
              <a:t>string c = a + " " + b;</a:t>
            </a:r>
          </a:p>
          <a:p>
            <a:pPr marL="0" indent="0">
              <a:buNone/>
            </a:pPr>
            <a:r>
              <a:rPr lang="en-US" sz="1800" b="1" dirty="0">
                <a:latin typeface="Times New Roman" panose="02020603050405020304" pitchFamily="18" charset="0"/>
                <a:cs typeface="Times New Roman" panose="02020603050405020304" pitchFamily="18" charset="0"/>
              </a:rPr>
              <a:t>string d = </a:t>
            </a:r>
            <a:r>
              <a:rPr lang="en-US" sz="1800" b="1" dirty="0" err="1">
                <a:latin typeface="Times New Roman" panose="02020603050405020304" pitchFamily="18" charset="0"/>
                <a:cs typeface="Times New Roman" panose="02020603050405020304" pitchFamily="18" charset="0"/>
              </a:rPr>
              <a:t>string.Concat</a:t>
            </a:r>
            <a:r>
              <a:rPr lang="en-US" sz="1800" b="1" dirty="0">
                <a:latin typeface="Times New Roman" panose="02020603050405020304" pitchFamily="18" charset="0"/>
                <a:cs typeface="Times New Roman" panose="02020603050405020304" pitchFamily="18" charset="0"/>
              </a:rPr>
              <a:t>(a, " ", b);</a:t>
            </a:r>
            <a:endParaRPr lang="uk-UA" sz="1800" b="1" dirty="0">
              <a:latin typeface="Times New Roman" panose="02020603050405020304" pitchFamily="18" charset="0"/>
              <a:cs typeface="Times New Roman" panose="02020603050405020304" pitchFamily="18" charset="0"/>
            </a:endParaRPr>
          </a:p>
          <a:p>
            <a:pPr marL="0" indent="0">
              <a:buNone/>
            </a:pPr>
            <a:r>
              <a:rPr lang="uk-UA" sz="1800" i="1" dirty="0">
                <a:latin typeface="Times New Roman" panose="02020603050405020304" pitchFamily="18" charset="0"/>
                <a:cs typeface="Times New Roman" panose="02020603050405020304" pitchFamily="18" charset="0"/>
              </a:rPr>
              <a:t>Або:</a:t>
            </a:r>
            <a:r>
              <a:rPr lang="uk-UA" sz="1800" dirty="0">
                <a:latin typeface="Times New Roman" panose="02020603050405020304" pitchFamily="18" charset="0"/>
                <a:cs typeface="Times New Roman" panose="02020603050405020304" pitchFamily="18" charset="0"/>
              </a:rPr>
              <a:t> </a:t>
            </a:r>
            <a:r>
              <a:rPr lang="en-US" sz="1800" b="1" dirty="0">
                <a:latin typeface="Times New Roman" panose="02020603050405020304" pitchFamily="18" charset="0"/>
                <a:cs typeface="Times New Roman" panose="02020603050405020304" pitchFamily="18" charset="0"/>
              </a:rPr>
              <a:t>string e = $"{a} {b}";</a:t>
            </a:r>
            <a:endParaRPr lang="uk-UA" sz="1800" b="1" dirty="0">
              <a:latin typeface="Times New Roman" panose="02020603050405020304" pitchFamily="18" charset="0"/>
              <a:cs typeface="Times New Roman" panose="02020603050405020304" pitchFamily="18" charset="0"/>
            </a:endParaRPr>
          </a:p>
          <a:p>
            <a:pPr marL="0" indent="0">
              <a:buNone/>
            </a:pPr>
            <a:r>
              <a:rPr lang="uk-UA" sz="1800" i="1" dirty="0">
                <a:latin typeface="Times New Roman" panose="02020603050405020304" pitchFamily="18" charset="0"/>
                <a:cs typeface="Times New Roman" panose="02020603050405020304" pitchFamily="18" charset="0"/>
              </a:rPr>
              <a:t>Порівняння рядків</a:t>
            </a:r>
          </a:p>
          <a:p>
            <a:pPr marL="0" indent="0">
              <a:buNone/>
            </a:pPr>
            <a:r>
              <a:rPr lang="en-US" sz="1800" dirty="0">
                <a:latin typeface="Times New Roman" panose="02020603050405020304" pitchFamily="18" charset="0"/>
                <a:cs typeface="Times New Roman" panose="02020603050405020304" pitchFamily="18" charset="0"/>
              </a:rPr>
              <a:t>string s1 = "</a:t>
            </a:r>
            <a:r>
              <a:rPr lang="en-US" sz="1800" dirty="0" err="1">
                <a:latin typeface="Times New Roman" panose="02020603050405020304" pitchFamily="18" charset="0"/>
                <a:cs typeface="Times New Roman" panose="02020603050405020304" pitchFamily="18" charset="0"/>
              </a:rPr>
              <a:t>abc</a:t>
            </a:r>
            <a:r>
              <a:rPr lang="en-US" sz="1800" dirty="0">
                <a:latin typeface="Times New Roman" panose="02020603050405020304" pitchFamily="18" charset="0"/>
                <a:cs typeface="Times New Roman" panose="02020603050405020304" pitchFamily="18" charset="0"/>
              </a:rPr>
              <a:t>";</a:t>
            </a:r>
          </a:p>
          <a:p>
            <a:pPr marL="0" indent="0">
              <a:buNone/>
            </a:pPr>
            <a:r>
              <a:rPr lang="en-US" sz="1800" dirty="0">
                <a:latin typeface="Times New Roman" panose="02020603050405020304" pitchFamily="18" charset="0"/>
                <a:cs typeface="Times New Roman" panose="02020603050405020304" pitchFamily="18" charset="0"/>
              </a:rPr>
              <a:t>string s2 = "ABC";</a:t>
            </a:r>
          </a:p>
          <a:p>
            <a:pPr marL="0" indent="0">
              <a:buNone/>
            </a:pPr>
            <a:r>
              <a:rPr lang="en-US" sz="1800" b="1" dirty="0">
                <a:latin typeface="Times New Roman" panose="02020603050405020304" pitchFamily="18" charset="0"/>
                <a:cs typeface="Times New Roman" panose="02020603050405020304" pitchFamily="18" charset="0"/>
              </a:rPr>
              <a:t>bool r1 = s1 == s2; </a:t>
            </a:r>
            <a:r>
              <a:rPr lang="en-US" sz="1800" dirty="0">
                <a:latin typeface="Times New Roman" panose="02020603050405020304" pitchFamily="18" charset="0"/>
                <a:cs typeface="Times New Roman" panose="02020603050405020304" pitchFamily="18" charset="0"/>
              </a:rPr>
              <a:t>// false</a:t>
            </a:r>
          </a:p>
          <a:p>
            <a:pPr marL="0" indent="0">
              <a:buNone/>
            </a:pPr>
            <a:r>
              <a:rPr lang="en-US" sz="1800" b="1" dirty="0">
                <a:latin typeface="Times New Roman" panose="02020603050405020304" pitchFamily="18" charset="0"/>
                <a:cs typeface="Times New Roman" panose="02020603050405020304" pitchFamily="18" charset="0"/>
              </a:rPr>
              <a:t>bool r2 = s1.Equals(s2)</a:t>
            </a:r>
            <a:r>
              <a:rPr lang="en-US" sz="1800" dirty="0">
                <a:latin typeface="Times New Roman" panose="02020603050405020304" pitchFamily="18" charset="0"/>
                <a:cs typeface="Times New Roman" panose="02020603050405020304" pitchFamily="18" charset="0"/>
              </a:rPr>
              <a:t>; // false</a:t>
            </a:r>
            <a:endParaRPr lang="uk-UA" sz="1800" dirty="0">
              <a:latin typeface="Times New Roman" panose="02020603050405020304" pitchFamily="18" charset="0"/>
              <a:cs typeface="Times New Roman" panose="02020603050405020304" pitchFamily="18" charset="0"/>
            </a:endParaRPr>
          </a:p>
        </p:txBody>
      </p:sp>
      <p:sp>
        <p:nvSpPr>
          <p:cNvPr id="5" name="Місце для вмісту 4">
            <a:extLst>
              <a:ext uri="{FF2B5EF4-FFF2-40B4-BE49-F238E27FC236}">
                <a16:creationId xmlns:a16="http://schemas.microsoft.com/office/drawing/2014/main" id="{FA5A0596-D8FC-4D8F-BE3B-A0CCBD667F5E}"/>
              </a:ext>
            </a:extLst>
          </p:cNvPr>
          <p:cNvSpPr>
            <a:spLocks noGrp="1"/>
          </p:cNvSpPr>
          <p:nvPr>
            <p:ph sz="half" idx="2"/>
          </p:nvPr>
        </p:nvSpPr>
        <p:spPr>
          <a:xfrm>
            <a:off x="5402425" y="1520890"/>
            <a:ext cx="6568751" cy="5225143"/>
          </a:xfrm>
        </p:spPr>
        <p:txBody>
          <a:bodyPr>
            <a:normAutofit fontScale="62500" lnSpcReduction="20000"/>
          </a:bodyPr>
          <a:lstStyle/>
          <a:p>
            <a:pPr marL="0" indent="0">
              <a:buNone/>
            </a:pPr>
            <a:r>
              <a:rPr lang="uk-UA" sz="2900" i="1" dirty="0">
                <a:latin typeface="Times New Roman" panose="02020603050405020304" pitchFamily="18" charset="0"/>
                <a:cs typeface="Times New Roman" panose="02020603050405020304" pitchFamily="18" charset="0"/>
              </a:rPr>
              <a:t>Видалення пробілів</a:t>
            </a:r>
          </a:p>
          <a:p>
            <a:pPr marL="0" indent="0">
              <a:buNone/>
            </a:pPr>
            <a:r>
              <a:rPr lang="en-US" sz="2900" dirty="0">
                <a:latin typeface="Times New Roman" panose="02020603050405020304" pitchFamily="18" charset="0"/>
                <a:cs typeface="Times New Roman" panose="02020603050405020304" pitchFamily="18" charset="0"/>
              </a:rPr>
              <a:t>string s = "   1 Test   ";</a:t>
            </a:r>
          </a:p>
          <a:p>
            <a:pPr marL="0" indent="0">
              <a:buNone/>
            </a:pPr>
            <a:r>
              <a:rPr lang="en-US" sz="2900" dirty="0">
                <a:latin typeface="Times New Roman" panose="02020603050405020304" pitchFamily="18" charset="0"/>
                <a:cs typeface="Times New Roman" panose="02020603050405020304" pitchFamily="18" charset="0"/>
              </a:rPr>
              <a:t>var trim = </a:t>
            </a:r>
            <a:r>
              <a:rPr lang="en-US" sz="2900" b="1" dirty="0" err="1">
                <a:latin typeface="Times New Roman" panose="02020603050405020304" pitchFamily="18" charset="0"/>
                <a:cs typeface="Times New Roman" panose="02020603050405020304" pitchFamily="18" charset="0"/>
              </a:rPr>
              <a:t>s.Trim</a:t>
            </a:r>
            <a:r>
              <a:rPr lang="en-US" sz="2900" b="1" dirty="0">
                <a:latin typeface="Times New Roman" panose="02020603050405020304" pitchFamily="18" charset="0"/>
                <a:cs typeface="Times New Roman" panose="02020603050405020304" pitchFamily="18" charset="0"/>
              </a:rPr>
              <a:t>(); </a:t>
            </a:r>
            <a:r>
              <a:rPr lang="en-US" sz="2900" dirty="0">
                <a:latin typeface="Times New Roman" panose="02020603050405020304" pitchFamily="18" charset="0"/>
                <a:cs typeface="Times New Roman" panose="02020603050405020304" pitchFamily="18" charset="0"/>
              </a:rPr>
              <a:t>// "1 Test"</a:t>
            </a:r>
          </a:p>
          <a:p>
            <a:pPr marL="0" indent="0">
              <a:buNone/>
            </a:pPr>
            <a:r>
              <a:rPr lang="en-US" sz="2900" dirty="0">
                <a:latin typeface="Times New Roman" panose="02020603050405020304" pitchFamily="18" charset="0"/>
                <a:cs typeface="Times New Roman" panose="02020603050405020304" pitchFamily="18" charset="0"/>
              </a:rPr>
              <a:t>var start = </a:t>
            </a:r>
            <a:r>
              <a:rPr lang="en-US" sz="2900" b="1" dirty="0" err="1">
                <a:latin typeface="Times New Roman" panose="02020603050405020304" pitchFamily="18" charset="0"/>
                <a:cs typeface="Times New Roman" panose="02020603050405020304" pitchFamily="18" charset="0"/>
              </a:rPr>
              <a:t>s.TrimStart</a:t>
            </a:r>
            <a:r>
              <a:rPr lang="en-US" sz="2900" b="1" dirty="0">
                <a:latin typeface="Times New Roman" panose="02020603050405020304" pitchFamily="18" charset="0"/>
                <a:cs typeface="Times New Roman" panose="02020603050405020304" pitchFamily="18" charset="0"/>
              </a:rPr>
              <a:t>(); </a:t>
            </a:r>
            <a:r>
              <a:rPr lang="en-US" sz="2900" dirty="0">
                <a:latin typeface="Times New Roman" panose="02020603050405020304" pitchFamily="18" charset="0"/>
                <a:cs typeface="Times New Roman" panose="02020603050405020304" pitchFamily="18" charset="0"/>
              </a:rPr>
              <a:t>// "1 Test   "</a:t>
            </a:r>
          </a:p>
          <a:p>
            <a:pPr marL="0" indent="0">
              <a:buNone/>
            </a:pPr>
            <a:r>
              <a:rPr lang="en-US" sz="2900" dirty="0">
                <a:latin typeface="Times New Roman" panose="02020603050405020304" pitchFamily="18" charset="0"/>
                <a:cs typeface="Times New Roman" panose="02020603050405020304" pitchFamily="18" charset="0"/>
              </a:rPr>
              <a:t>var end = </a:t>
            </a:r>
            <a:r>
              <a:rPr lang="en-US" sz="2900" dirty="0" err="1">
                <a:latin typeface="Times New Roman" panose="02020603050405020304" pitchFamily="18" charset="0"/>
                <a:cs typeface="Times New Roman" panose="02020603050405020304" pitchFamily="18" charset="0"/>
              </a:rPr>
              <a:t>s</a:t>
            </a:r>
            <a:r>
              <a:rPr lang="en-US" sz="2900" b="1" dirty="0" err="1">
                <a:latin typeface="Times New Roman" panose="02020603050405020304" pitchFamily="18" charset="0"/>
                <a:cs typeface="Times New Roman" panose="02020603050405020304" pitchFamily="18" charset="0"/>
              </a:rPr>
              <a:t>.TrimEnd</a:t>
            </a:r>
            <a:r>
              <a:rPr lang="en-US" sz="2900" b="1" dirty="0">
                <a:latin typeface="Times New Roman" panose="02020603050405020304" pitchFamily="18" charset="0"/>
                <a:cs typeface="Times New Roman" panose="02020603050405020304" pitchFamily="18" charset="0"/>
              </a:rPr>
              <a:t>(); </a:t>
            </a:r>
            <a:r>
              <a:rPr lang="en-US" sz="2900" dirty="0">
                <a:latin typeface="Times New Roman" panose="02020603050405020304" pitchFamily="18" charset="0"/>
                <a:cs typeface="Times New Roman" panose="02020603050405020304" pitchFamily="18" charset="0"/>
              </a:rPr>
              <a:t>// "   1 Test"</a:t>
            </a:r>
          </a:p>
          <a:p>
            <a:pPr marL="0" indent="0">
              <a:buNone/>
            </a:pPr>
            <a:r>
              <a:rPr lang="en-US" sz="2900" dirty="0">
                <a:latin typeface="Times New Roman" panose="02020603050405020304" pitchFamily="18" charset="0"/>
                <a:cs typeface="Times New Roman" panose="02020603050405020304" pitchFamily="18" charset="0"/>
              </a:rPr>
              <a:t>var custom </a:t>
            </a:r>
            <a:r>
              <a:rPr lang="en-US" sz="2900" b="1" dirty="0">
                <a:latin typeface="Times New Roman" panose="02020603050405020304" pitchFamily="18" charset="0"/>
                <a:cs typeface="Times New Roman" panose="02020603050405020304" pitchFamily="18" charset="0"/>
              </a:rPr>
              <a:t>= </a:t>
            </a:r>
            <a:r>
              <a:rPr lang="en-US" sz="2900" b="1" dirty="0" err="1">
                <a:latin typeface="Times New Roman" panose="02020603050405020304" pitchFamily="18" charset="0"/>
                <a:cs typeface="Times New Roman" panose="02020603050405020304" pitchFamily="18" charset="0"/>
              </a:rPr>
              <a:t>s.Trim</a:t>
            </a:r>
            <a:r>
              <a:rPr lang="en-US" sz="2900" b="1" dirty="0">
                <a:latin typeface="Times New Roman" panose="02020603050405020304" pitchFamily="18" charset="0"/>
                <a:cs typeface="Times New Roman" panose="02020603050405020304" pitchFamily="18" charset="0"/>
              </a:rPr>
              <a:t>(' ', 't'); </a:t>
            </a:r>
            <a:r>
              <a:rPr lang="en-US" sz="2900" dirty="0">
                <a:latin typeface="Times New Roman" panose="02020603050405020304" pitchFamily="18" charset="0"/>
                <a:cs typeface="Times New Roman" panose="02020603050405020304" pitchFamily="18" charset="0"/>
              </a:rPr>
              <a:t>// "1 </a:t>
            </a:r>
            <a:r>
              <a:rPr lang="en-US" sz="2900" dirty="0" err="1">
                <a:latin typeface="Times New Roman" panose="02020603050405020304" pitchFamily="18" charset="0"/>
                <a:cs typeface="Times New Roman" panose="02020603050405020304" pitchFamily="18" charset="0"/>
              </a:rPr>
              <a:t>Tes</a:t>
            </a:r>
            <a:r>
              <a:rPr lang="en-US" sz="2900" dirty="0">
                <a:latin typeface="Times New Roman" panose="02020603050405020304" pitchFamily="18" charset="0"/>
                <a:cs typeface="Times New Roman" panose="02020603050405020304" pitchFamily="18" charset="0"/>
              </a:rPr>
              <a:t>"</a:t>
            </a:r>
            <a:r>
              <a:rPr lang="uk-UA" sz="2900" dirty="0">
                <a:latin typeface="Times New Roman" panose="02020603050405020304" pitchFamily="18" charset="0"/>
                <a:cs typeface="Times New Roman" panose="02020603050405020304" pitchFamily="18" charset="0"/>
              </a:rPr>
              <a:t> </a:t>
            </a:r>
          </a:p>
          <a:p>
            <a:pPr marL="0" indent="0">
              <a:buNone/>
            </a:pPr>
            <a:r>
              <a:rPr lang="ru-RU" sz="2900" i="1" dirty="0" err="1">
                <a:latin typeface="Times New Roman" panose="02020603050405020304" pitchFamily="18" charset="0"/>
                <a:cs typeface="Times New Roman" panose="02020603050405020304" pitchFamily="18" charset="0"/>
              </a:rPr>
              <a:t>Повертають</a:t>
            </a:r>
            <a:r>
              <a:rPr lang="ru-RU" sz="2900" i="1" dirty="0">
                <a:latin typeface="Times New Roman" panose="02020603050405020304" pitchFamily="18" charset="0"/>
                <a:cs typeface="Times New Roman" panose="02020603050405020304" pitchFamily="18" charset="0"/>
              </a:rPr>
              <a:t> </a:t>
            </a:r>
            <a:r>
              <a:rPr lang="ru-RU" sz="2900" i="1" dirty="0" err="1">
                <a:latin typeface="Times New Roman" panose="02020603050405020304" pitchFamily="18" charset="0"/>
                <a:cs typeface="Times New Roman" panose="02020603050405020304" pitchFamily="18" charset="0"/>
              </a:rPr>
              <a:t>копію</a:t>
            </a:r>
            <a:r>
              <a:rPr lang="ru-RU" sz="2900" i="1" dirty="0">
                <a:latin typeface="Times New Roman" panose="02020603050405020304" pitchFamily="18" charset="0"/>
                <a:cs typeface="Times New Roman" panose="02020603050405020304" pitchFamily="18" charset="0"/>
              </a:rPr>
              <a:t> рядка, яка </a:t>
            </a:r>
            <a:r>
              <a:rPr lang="ru-RU" sz="2900" i="1" dirty="0" err="1">
                <a:latin typeface="Times New Roman" panose="02020603050405020304" pitchFamily="18" charset="0"/>
                <a:cs typeface="Times New Roman" panose="02020603050405020304" pitchFamily="18" charset="0"/>
              </a:rPr>
              <a:t>перетворена</a:t>
            </a:r>
            <a:r>
              <a:rPr lang="ru-RU" sz="2900" i="1" dirty="0">
                <a:latin typeface="Times New Roman" panose="02020603050405020304" pitchFamily="18" charset="0"/>
                <a:cs typeface="Times New Roman" panose="02020603050405020304" pitchFamily="18" charset="0"/>
              </a:rPr>
              <a:t> у </a:t>
            </a:r>
            <a:r>
              <a:rPr lang="ru-RU" sz="2900" i="1" dirty="0" err="1">
                <a:latin typeface="Times New Roman" panose="02020603050405020304" pitchFamily="18" charset="0"/>
                <a:cs typeface="Times New Roman" panose="02020603050405020304" pitchFamily="18" charset="0"/>
              </a:rPr>
              <a:t>верхній</a:t>
            </a:r>
            <a:r>
              <a:rPr lang="ru-RU" sz="2900" i="1" dirty="0">
                <a:latin typeface="Times New Roman" panose="02020603050405020304" pitchFamily="18" charset="0"/>
                <a:cs typeface="Times New Roman" panose="02020603050405020304" pitchFamily="18" charset="0"/>
              </a:rPr>
              <a:t> </a:t>
            </a:r>
            <a:r>
              <a:rPr lang="ru-RU" sz="2900" i="1" dirty="0" err="1">
                <a:latin typeface="Times New Roman" panose="02020603050405020304" pitchFamily="18" charset="0"/>
                <a:cs typeface="Times New Roman" panose="02020603050405020304" pitchFamily="18" charset="0"/>
              </a:rPr>
              <a:t>або</a:t>
            </a:r>
            <a:r>
              <a:rPr lang="ru-RU" sz="2900" i="1" dirty="0">
                <a:latin typeface="Times New Roman" panose="02020603050405020304" pitchFamily="18" charset="0"/>
                <a:cs typeface="Times New Roman" panose="02020603050405020304" pitchFamily="18" charset="0"/>
              </a:rPr>
              <a:t> </a:t>
            </a:r>
            <a:r>
              <a:rPr lang="ru-RU" sz="2900" i="1" dirty="0" err="1">
                <a:latin typeface="Times New Roman" panose="02020603050405020304" pitchFamily="18" charset="0"/>
                <a:cs typeface="Times New Roman" panose="02020603050405020304" pitchFamily="18" charset="0"/>
              </a:rPr>
              <a:t>нижній</a:t>
            </a:r>
            <a:r>
              <a:rPr lang="ru-RU" sz="2900" i="1" dirty="0">
                <a:latin typeface="Times New Roman" panose="02020603050405020304" pitchFamily="18" charset="0"/>
                <a:cs typeface="Times New Roman" panose="02020603050405020304" pitchFamily="18" charset="0"/>
              </a:rPr>
              <a:t> </a:t>
            </a:r>
            <a:r>
              <a:rPr lang="ru-RU" sz="2900" i="1" dirty="0" err="1">
                <a:latin typeface="Times New Roman" panose="02020603050405020304" pitchFamily="18" charset="0"/>
                <a:cs typeface="Times New Roman" panose="02020603050405020304" pitchFamily="18" charset="0"/>
              </a:rPr>
              <a:t>регістр</a:t>
            </a:r>
            <a:r>
              <a:rPr lang="ru-RU" sz="2900" i="1" dirty="0">
                <a:latin typeface="Times New Roman" panose="02020603050405020304" pitchFamily="18" charset="0"/>
                <a:cs typeface="Times New Roman" panose="02020603050405020304" pitchFamily="18" charset="0"/>
              </a:rPr>
              <a:t>:</a:t>
            </a:r>
          </a:p>
          <a:p>
            <a:pPr marL="0" indent="0">
              <a:buNone/>
            </a:pPr>
            <a:r>
              <a:rPr lang="en-US" sz="2900" dirty="0">
                <a:latin typeface="Times New Roman" panose="02020603050405020304" pitchFamily="18" charset="0"/>
                <a:cs typeface="Times New Roman" panose="02020603050405020304" pitchFamily="18" charset="0"/>
              </a:rPr>
              <a:t>string txt = "Hello World";</a:t>
            </a:r>
          </a:p>
          <a:p>
            <a:pPr marL="0" indent="0">
              <a:buNone/>
            </a:pPr>
            <a:r>
              <a:rPr lang="en-US" sz="2900" dirty="0" err="1">
                <a:latin typeface="Times New Roman" panose="02020603050405020304" pitchFamily="18" charset="0"/>
                <a:cs typeface="Times New Roman" panose="02020603050405020304" pitchFamily="18" charset="0"/>
              </a:rPr>
              <a:t>Console.WriteLine</a:t>
            </a:r>
            <a:r>
              <a:rPr lang="en-US" sz="2900" dirty="0">
                <a:latin typeface="Times New Roman" panose="02020603050405020304" pitchFamily="18" charset="0"/>
                <a:cs typeface="Times New Roman" panose="02020603050405020304" pitchFamily="18" charset="0"/>
              </a:rPr>
              <a:t>(</a:t>
            </a:r>
            <a:r>
              <a:rPr lang="en-US" sz="2900" b="1" dirty="0" err="1">
                <a:latin typeface="Times New Roman" panose="02020603050405020304" pitchFamily="18" charset="0"/>
                <a:cs typeface="Times New Roman" panose="02020603050405020304" pitchFamily="18" charset="0"/>
              </a:rPr>
              <a:t>txt.ToUpper</a:t>
            </a:r>
            <a:r>
              <a:rPr lang="en-US" sz="2900" dirty="0">
                <a:latin typeface="Times New Roman" panose="02020603050405020304" pitchFamily="18" charset="0"/>
                <a:cs typeface="Times New Roman" panose="02020603050405020304" pitchFamily="18" charset="0"/>
              </a:rPr>
              <a:t>());   // </a:t>
            </a:r>
            <a:r>
              <a:rPr lang="uk-UA" sz="2900" dirty="0">
                <a:latin typeface="Times New Roman" panose="02020603050405020304" pitchFamily="18" charset="0"/>
                <a:cs typeface="Times New Roman" panose="02020603050405020304" pitchFamily="18" charset="0"/>
              </a:rPr>
              <a:t>Виведе "</a:t>
            </a:r>
            <a:r>
              <a:rPr lang="en-US" sz="2900" dirty="0">
                <a:latin typeface="Times New Roman" panose="02020603050405020304" pitchFamily="18" charset="0"/>
                <a:cs typeface="Times New Roman" panose="02020603050405020304" pitchFamily="18" charset="0"/>
              </a:rPr>
              <a:t>HELLO WORLD"</a:t>
            </a:r>
          </a:p>
          <a:p>
            <a:pPr marL="0" indent="0">
              <a:buNone/>
            </a:pPr>
            <a:r>
              <a:rPr lang="en-US" sz="2900" dirty="0" err="1">
                <a:latin typeface="Times New Roman" panose="02020603050405020304" pitchFamily="18" charset="0"/>
                <a:cs typeface="Times New Roman" panose="02020603050405020304" pitchFamily="18" charset="0"/>
              </a:rPr>
              <a:t>Console.WriteLine</a:t>
            </a:r>
            <a:r>
              <a:rPr lang="en-US" sz="2900" dirty="0">
                <a:latin typeface="Times New Roman" panose="02020603050405020304" pitchFamily="18" charset="0"/>
                <a:cs typeface="Times New Roman" panose="02020603050405020304" pitchFamily="18" charset="0"/>
              </a:rPr>
              <a:t>(</a:t>
            </a:r>
            <a:r>
              <a:rPr lang="en-US" sz="2900" b="1" dirty="0" err="1">
                <a:latin typeface="Times New Roman" panose="02020603050405020304" pitchFamily="18" charset="0"/>
                <a:cs typeface="Times New Roman" panose="02020603050405020304" pitchFamily="18" charset="0"/>
              </a:rPr>
              <a:t>txt.ToLower</a:t>
            </a:r>
            <a:r>
              <a:rPr lang="en-US" sz="2900" b="1" dirty="0">
                <a:latin typeface="Times New Roman" panose="02020603050405020304" pitchFamily="18" charset="0"/>
                <a:cs typeface="Times New Roman" panose="02020603050405020304" pitchFamily="18" charset="0"/>
              </a:rPr>
              <a:t>());   </a:t>
            </a:r>
            <a:r>
              <a:rPr lang="en-US" sz="2900" dirty="0">
                <a:latin typeface="Times New Roman" panose="02020603050405020304" pitchFamily="18" charset="0"/>
                <a:cs typeface="Times New Roman" panose="02020603050405020304" pitchFamily="18" charset="0"/>
              </a:rPr>
              <a:t>// </a:t>
            </a:r>
            <a:r>
              <a:rPr lang="uk-UA" sz="2900" dirty="0">
                <a:latin typeface="Times New Roman" panose="02020603050405020304" pitchFamily="18" charset="0"/>
                <a:cs typeface="Times New Roman" panose="02020603050405020304" pitchFamily="18" charset="0"/>
              </a:rPr>
              <a:t>Виведе "</a:t>
            </a:r>
            <a:r>
              <a:rPr lang="en-US" sz="2900" dirty="0">
                <a:latin typeface="Times New Roman" panose="02020603050405020304" pitchFamily="18" charset="0"/>
                <a:cs typeface="Times New Roman" panose="02020603050405020304" pitchFamily="18" charset="0"/>
              </a:rPr>
              <a:t>hello world"</a:t>
            </a:r>
            <a:endParaRPr lang="uk-UA" sz="2900" dirty="0">
              <a:latin typeface="Times New Roman" panose="02020603050405020304" pitchFamily="18" charset="0"/>
              <a:cs typeface="Times New Roman" panose="02020603050405020304" pitchFamily="18" charset="0"/>
            </a:endParaRPr>
          </a:p>
          <a:p>
            <a:pPr marL="0" indent="0">
              <a:buNone/>
            </a:pPr>
            <a:r>
              <a:rPr lang="uk-UA" i="1" dirty="0">
                <a:latin typeface="Times New Roman" panose="02020603050405020304" pitchFamily="18" charset="0"/>
                <a:cs typeface="Times New Roman" panose="02020603050405020304" pitchFamily="18" charset="0"/>
              </a:rPr>
              <a:t>Пошук у рядку</a:t>
            </a:r>
          </a:p>
          <a:p>
            <a:pPr marL="0" indent="0">
              <a:buNone/>
            </a:pPr>
            <a:r>
              <a:rPr lang="en-US" dirty="0">
                <a:latin typeface="Times New Roman" panose="02020603050405020304" pitchFamily="18" charset="0"/>
                <a:cs typeface="Times New Roman" panose="02020603050405020304" pitchFamily="18" charset="0"/>
              </a:rPr>
              <a:t>string text = "</a:t>
            </a:r>
            <a:r>
              <a:rPr lang="uk-UA" dirty="0">
                <a:latin typeface="Times New Roman" panose="02020603050405020304" pitchFamily="18" charset="0"/>
                <a:cs typeface="Times New Roman" panose="02020603050405020304" pitchFamily="18" charset="0"/>
              </a:rPr>
              <a:t>Програмування на </a:t>
            </a:r>
            <a:r>
              <a:rPr lang="en-US" dirty="0">
                <a:latin typeface="Times New Roman" panose="02020603050405020304" pitchFamily="18" charset="0"/>
                <a:cs typeface="Times New Roman" panose="02020603050405020304" pitchFamily="18" charset="0"/>
              </a:rPr>
              <a:t>C#";</a:t>
            </a:r>
          </a:p>
          <a:p>
            <a:pPr marL="0" indent="0">
              <a:buNone/>
            </a:pPr>
            <a:r>
              <a:rPr lang="en-US" b="1" dirty="0" err="1">
                <a:latin typeface="Times New Roman" panose="02020603050405020304" pitchFamily="18" charset="0"/>
                <a:cs typeface="Times New Roman" panose="02020603050405020304" pitchFamily="18" charset="0"/>
              </a:rPr>
              <a:t>text.Contains</a:t>
            </a:r>
            <a:r>
              <a:rPr lang="en-US" b="1" dirty="0">
                <a:latin typeface="Times New Roman" panose="02020603050405020304" pitchFamily="18" charset="0"/>
                <a:cs typeface="Times New Roman" panose="02020603050405020304" pitchFamily="18" charset="0"/>
              </a:rPr>
              <a:t>("C#");        </a:t>
            </a:r>
            <a:r>
              <a:rPr lang="en-US" dirty="0">
                <a:latin typeface="Times New Roman" panose="02020603050405020304" pitchFamily="18" charset="0"/>
                <a:cs typeface="Times New Roman" panose="02020603050405020304" pitchFamily="18" charset="0"/>
              </a:rPr>
              <a:t>// true</a:t>
            </a:r>
          </a:p>
          <a:p>
            <a:pPr marL="0" indent="0">
              <a:buNone/>
            </a:pPr>
            <a:r>
              <a:rPr lang="en-US" b="1" dirty="0" err="1">
                <a:latin typeface="Times New Roman" panose="02020603050405020304" pitchFamily="18" charset="0"/>
                <a:cs typeface="Times New Roman" panose="02020603050405020304" pitchFamily="18" charset="0"/>
              </a:rPr>
              <a:t>text.StartsWith</a:t>
            </a:r>
            <a:r>
              <a:rPr lang="en-US" b="1" dirty="0">
                <a:latin typeface="Times New Roman" panose="02020603050405020304" pitchFamily="18" charset="0"/>
                <a:cs typeface="Times New Roman" panose="02020603050405020304" pitchFamily="18" charset="0"/>
              </a:rPr>
              <a:t>("</a:t>
            </a:r>
            <a:r>
              <a:rPr lang="uk-UA" b="1" dirty="0">
                <a:latin typeface="Times New Roman" panose="02020603050405020304" pitchFamily="18" charset="0"/>
                <a:cs typeface="Times New Roman" panose="02020603050405020304" pitchFamily="18" charset="0"/>
              </a:rPr>
              <a:t>Прог");    </a:t>
            </a: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true</a:t>
            </a:r>
          </a:p>
          <a:p>
            <a:pPr marL="0" indent="0">
              <a:buNone/>
            </a:pPr>
            <a:r>
              <a:rPr lang="en-US" b="1" dirty="0" err="1">
                <a:latin typeface="Times New Roman" panose="02020603050405020304" pitchFamily="18" charset="0"/>
                <a:cs typeface="Times New Roman" panose="02020603050405020304" pitchFamily="18" charset="0"/>
              </a:rPr>
              <a:t>text.EndsWith</a:t>
            </a:r>
            <a:r>
              <a:rPr lang="en-US" b="1" dirty="0">
                <a:latin typeface="Times New Roman" panose="02020603050405020304" pitchFamily="18" charset="0"/>
                <a:cs typeface="Times New Roman" panose="02020603050405020304" pitchFamily="18" charset="0"/>
              </a:rPr>
              <a:t>("C#");        </a:t>
            </a:r>
            <a:r>
              <a:rPr lang="en-US" dirty="0">
                <a:latin typeface="Times New Roman" panose="02020603050405020304" pitchFamily="18" charset="0"/>
                <a:cs typeface="Times New Roman" panose="02020603050405020304" pitchFamily="18" charset="0"/>
              </a:rPr>
              <a:t>// true</a:t>
            </a:r>
          </a:p>
        </p:txBody>
      </p:sp>
    </p:spTree>
    <p:extLst>
      <p:ext uri="{BB962C8B-B14F-4D97-AF65-F5344CB8AC3E}">
        <p14:creationId xmlns:p14="http://schemas.microsoft.com/office/powerpoint/2010/main" val="3169445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71AA72-398F-49B5-B293-55770EF7242D}"/>
              </a:ext>
            </a:extLst>
          </p:cNvPr>
          <p:cNvSpPr>
            <a:spLocks noGrp="1"/>
          </p:cNvSpPr>
          <p:nvPr>
            <p:ph type="title"/>
          </p:nvPr>
        </p:nvSpPr>
        <p:spPr>
          <a:xfrm>
            <a:off x="838200" y="365125"/>
            <a:ext cx="10515600" cy="633251"/>
          </a:xfrm>
        </p:spPr>
        <p:txBody>
          <a:bodyPr>
            <a:normAutofit/>
          </a:bodyPr>
          <a:lstStyle/>
          <a:p>
            <a:pPr algn="ctr"/>
            <a:r>
              <a:rPr lang="uk-UA" sz="3600" dirty="0">
                <a:latin typeface="Times New Roman" panose="02020603050405020304" pitchFamily="18" charset="0"/>
                <a:cs typeface="Times New Roman" panose="02020603050405020304" pitchFamily="18" charset="0"/>
              </a:rPr>
              <a:t>Структура програми </a:t>
            </a:r>
          </a:p>
        </p:txBody>
      </p:sp>
      <p:sp>
        <p:nvSpPr>
          <p:cNvPr id="3" name="Місце для вмісту 2">
            <a:extLst>
              <a:ext uri="{FF2B5EF4-FFF2-40B4-BE49-F238E27FC236}">
                <a16:creationId xmlns:a16="http://schemas.microsoft.com/office/drawing/2014/main" id="{802CACF2-7104-49D7-8D48-01BB01ACB0AF}"/>
              </a:ext>
            </a:extLst>
          </p:cNvPr>
          <p:cNvSpPr>
            <a:spLocks noGrp="1"/>
          </p:cNvSpPr>
          <p:nvPr>
            <p:ph idx="1"/>
          </p:nvPr>
        </p:nvSpPr>
        <p:spPr>
          <a:xfrm>
            <a:off x="838200" y="1427584"/>
            <a:ext cx="10515600" cy="5299787"/>
          </a:xfrm>
        </p:spPr>
        <p:txBody>
          <a:bodyPr/>
          <a:lstStyle/>
          <a:p>
            <a:pPr marL="0" indent="0">
              <a:buNone/>
            </a:pPr>
            <a:endParaRPr lang="uk-UA" dirty="0"/>
          </a:p>
        </p:txBody>
      </p:sp>
      <p:pic>
        <p:nvPicPr>
          <p:cNvPr id="5" name="Рисунок 4">
            <a:extLst>
              <a:ext uri="{FF2B5EF4-FFF2-40B4-BE49-F238E27FC236}">
                <a16:creationId xmlns:a16="http://schemas.microsoft.com/office/drawing/2014/main" id="{AB39F446-9D77-474B-A7C6-26330B50184F}"/>
              </a:ext>
            </a:extLst>
          </p:cNvPr>
          <p:cNvPicPr>
            <a:picLocks noChangeAspect="1"/>
          </p:cNvPicPr>
          <p:nvPr/>
        </p:nvPicPr>
        <p:blipFill>
          <a:blip r:embed="rId2"/>
          <a:stretch>
            <a:fillRect/>
          </a:stretch>
        </p:blipFill>
        <p:spPr>
          <a:xfrm>
            <a:off x="279918" y="1147665"/>
            <a:ext cx="11073882" cy="5579705"/>
          </a:xfrm>
          <a:prstGeom prst="rect">
            <a:avLst/>
          </a:prstGeom>
        </p:spPr>
      </p:pic>
    </p:spTree>
    <p:extLst>
      <p:ext uri="{BB962C8B-B14F-4D97-AF65-F5344CB8AC3E}">
        <p14:creationId xmlns:p14="http://schemas.microsoft.com/office/powerpoint/2010/main" val="2863236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Місце для вмісту 5">
            <a:extLst>
              <a:ext uri="{FF2B5EF4-FFF2-40B4-BE49-F238E27FC236}">
                <a16:creationId xmlns:a16="http://schemas.microsoft.com/office/drawing/2014/main" id="{07895538-1D7A-40FD-8E37-E48A1FC84994}"/>
              </a:ext>
            </a:extLst>
          </p:cNvPr>
          <p:cNvSpPr>
            <a:spLocks noGrp="1"/>
          </p:cNvSpPr>
          <p:nvPr>
            <p:ph idx="1"/>
          </p:nvPr>
        </p:nvSpPr>
        <p:spPr>
          <a:xfrm>
            <a:off x="838200" y="737118"/>
            <a:ext cx="10515600" cy="5439845"/>
          </a:xfrm>
        </p:spPr>
        <p:txBody>
          <a:bodyPr>
            <a:normAutofit fontScale="70000" lnSpcReduction="20000"/>
          </a:bodyPr>
          <a:lstStyle/>
          <a:p>
            <a:pPr marL="0" indent="0" algn="just">
              <a:lnSpc>
                <a:spcPct val="120000"/>
              </a:lnSpc>
              <a:spcBef>
                <a:spcPts val="600"/>
              </a:spcBef>
              <a:buNone/>
            </a:pPr>
            <a:r>
              <a:rPr lang="uk-UA" b="1" i="1" dirty="0">
                <a:latin typeface="Times New Roman" panose="02020603050405020304" pitchFamily="18" charset="0"/>
                <a:cs typeface="Times New Roman" panose="02020603050405020304" pitchFamily="18" charset="0"/>
              </a:rPr>
              <a:t>Рядок 1. </a:t>
            </a:r>
            <a:r>
              <a:rPr lang="uk-UA" dirty="0">
                <a:latin typeface="Times New Roman" panose="02020603050405020304" pitchFamily="18" charset="0"/>
                <a:cs typeface="Times New Roman" panose="02020603050405020304" pitchFamily="18" charset="0"/>
              </a:rPr>
              <a:t>Повідомляє компілятор, що програма використовує типи з простору імен </a:t>
            </a:r>
            <a:r>
              <a:rPr lang="en-US" dirty="0">
                <a:latin typeface="Times New Roman" panose="02020603050405020304" pitchFamily="18" charset="0"/>
                <a:cs typeface="Times New Roman" panose="02020603050405020304" pitchFamily="18" charset="0"/>
              </a:rPr>
              <a:t>System. </a:t>
            </a:r>
            <a:endParaRPr lang="uk-UA" dirty="0">
              <a:latin typeface="Times New Roman" panose="02020603050405020304" pitchFamily="18" charset="0"/>
              <a:cs typeface="Times New Roman" panose="02020603050405020304" pitchFamily="18" charset="0"/>
            </a:endParaRPr>
          </a:p>
          <a:p>
            <a:pPr marL="0" indent="0" algn="just">
              <a:lnSpc>
                <a:spcPct val="120000"/>
              </a:lnSpc>
              <a:spcBef>
                <a:spcPts val="600"/>
              </a:spcBef>
              <a:buNone/>
            </a:pPr>
            <a:r>
              <a:rPr lang="uk-UA" b="1" i="1" dirty="0">
                <a:latin typeface="Times New Roman" panose="02020603050405020304" pitchFamily="18" charset="0"/>
                <a:cs typeface="Times New Roman" panose="02020603050405020304" pitchFamily="18" charset="0"/>
              </a:rPr>
              <a:t>Рядок </a:t>
            </a:r>
            <a:r>
              <a:rPr lang="en-US" b="1" i="1" dirty="0">
                <a:latin typeface="Times New Roman" panose="02020603050405020304" pitchFamily="18" charset="0"/>
                <a:cs typeface="Times New Roman" panose="02020603050405020304" pitchFamily="18" charset="0"/>
              </a:rPr>
              <a:t>3</a:t>
            </a:r>
            <a:r>
              <a:rPr lang="uk-UA" b="1" i="1" dirty="0">
                <a:latin typeface="Times New Roman" panose="02020603050405020304" pitchFamily="18" charset="0"/>
                <a:cs typeface="Times New Roman" panose="02020603050405020304" pitchFamily="18" charset="0"/>
              </a:rPr>
              <a:t>.</a:t>
            </a:r>
            <a:r>
              <a:rPr lang="en-US" b="1" i="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Оголошення нового простору імен з назвою </a:t>
            </a:r>
            <a:r>
              <a:rPr lang="en-US" dirty="0" err="1">
                <a:latin typeface="Times New Roman" panose="02020603050405020304" pitchFamily="18" charset="0"/>
                <a:cs typeface="Times New Roman" panose="02020603050405020304" pitchFamily="18" charset="0"/>
              </a:rPr>
              <a:t>OurFirstApplication</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Цей простір імен починається відкриваючою фігурною дужкою у рядку 4 і закінчується закриваючою фігурною дужкою в рядку 13. Всі типи, оголошені у вказаних межах, є елементами простору імен </a:t>
            </a:r>
            <a:r>
              <a:rPr lang="en-US" dirty="0" err="1">
                <a:latin typeface="Times New Roman" panose="02020603050405020304" pitchFamily="18" charset="0"/>
                <a:cs typeface="Times New Roman" panose="02020603050405020304" pitchFamily="18" charset="0"/>
              </a:rPr>
              <a:t>OurFirstApplication</a:t>
            </a:r>
            <a:r>
              <a:rPr lang="en-US" dirty="0">
                <a:latin typeface="Times New Roman" panose="02020603050405020304" pitchFamily="18" charset="0"/>
                <a:cs typeface="Times New Roman" panose="02020603050405020304" pitchFamily="18" charset="0"/>
              </a:rPr>
              <a:t>.</a:t>
            </a:r>
          </a:p>
          <a:p>
            <a:pPr marL="0" indent="0" algn="just">
              <a:lnSpc>
                <a:spcPct val="120000"/>
              </a:lnSpc>
              <a:spcBef>
                <a:spcPts val="600"/>
              </a:spcBef>
              <a:buNone/>
            </a:pPr>
            <a:r>
              <a:rPr lang="uk-UA" b="1" i="1" dirty="0">
                <a:latin typeface="Times New Roman" panose="02020603050405020304" pitchFamily="18" charset="0"/>
                <a:cs typeface="Times New Roman" panose="02020603050405020304" pitchFamily="18" charset="0"/>
              </a:rPr>
              <a:t>Рядок 5.  </a:t>
            </a:r>
            <a:r>
              <a:rPr lang="uk-UA" dirty="0">
                <a:latin typeface="Times New Roman" panose="02020603050405020304" pitchFamily="18" charset="0"/>
                <a:cs typeface="Times New Roman" panose="02020603050405020304" pitchFamily="18" charset="0"/>
              </a:rPr>
              <a:t>Оголошення нового класу з назвою </a:t>
            </a:r>
            <a:r>
              <a:rPr lang="en-US" dirty="0">
                <a:latin typeface="Times New Roman" panose="02020603050405020304" pitchFamily="18" charset="0"/>
                <a:cs typeface="Times New Roman" panose="02020603050405020304" pitchFamily="18" charset="0"/>
              </a:rPr>
              <a:t>Program. </a:t>
            </a:r>
            <a:r>
              <a:rPr lang="uk-UA" dirty="0">
                <a:latin typeface="Times New Roman" panose="02020603050405020304" pitchFamily="18" charset="0"/>
                <a:cs typeface="Times New Roman" panose="02020603050405020304" pitchFamily="18" charset="0"/>
              </a:rPr>
              <a:t>Все, що оголошене між парою фігурних дужок у рядках 6 та 12, належить до цього класу і формує його структуру та поведінку. </a:t>
            </a:r>
          </a:p>
          <a:p>
            <a:pPr marL="0" indent="0" algn="just">
              <a:lnSpc>
                <a:spcPct val="120000"/>
              </a:lnSpc>
              <a:spcBef>
                <a:spcPts val="600"/>
              </a:spcBef>
              <a:buNone/>
            </a:pPr>
            <a:r>
              <a:rPr lang="uk-UA" b="1" i="1" dirty="0">
                <a:latin typeface="Times New Roman" panose="02020603050405020304" pitchFamily="18" charset="0"/>
                <a:cs typeface="Times New Roman" panose="02020603050405020304" pitchFamily="18" charset="0"/>
              </a:rPr>
              <a:t>Рядок 7</a:t>
            </a:r>
            <a:r>
              <a:rPr lang="uk-UA" dirty="0">
                <a:latin typeface="Times New Roman" panose="02020603050405020304" pitchFamily="18" charset="0"/>
                <a:cs typeface="Times New Roman" panose="02020603050405020304" pitchFamily="18" charset="0"/>
              </a:rPr>
              <a:t>. Оголошення методу </a:t>
            </a:r>
            <a:r>
              <a:rPr lang="en-US" dirty="0">
                <a:latin typeface="Times New Roman" panose="02020603050405020304" pitchFamily="18" charset="0"/>
                <a:cs typeface="Times New Roman" panose="02020603050405020304" pitchFamily="18" charset="0"/>
              </a:rPr>
              <a:t>Main, </a:t>
            </a:r>
            <a:r>
              <a:rPr lang="uk-UA" dirty="0">
                <a:latin typeface="Times New Roman" panose="02020603050405020304" pitchFamily="18" charset="0"/>
                <a:cs typeface="Times New Roman" panose="02020603050405020304" pitchFamily="18" charset="0"/>
              </a:rPr>
              <a:t>елемента класу </a:t>
            </a:r>
            <a:r>
              <a:rPr lang="en-US" dirty="0">
                <a:latin typeface="Times New Roman" panose="02020603050405020304" pitchFamily="18" charset="0"/>
                <a:cs typeface="Times New Roman" panose="02020603050405020304" pitchFamily="18" charset="0"/>
              </a:rPr>
              <a:t>Program. </a:t>
            </a:r>
            <a:r>
              <a:rPr lang="uk-UA" dirty="0">
                <a:latin typeface="Times New Roman" panose="02020603050405020304" pitchFamily="18" charset="0"/>
                <a:cs typeface="Times New Roman" panose="02020603050405020304" pitchFamily="18" charset="0"/>
              </a:rPr>
              <a:t>У цій програмі </a:t>
            </a:r>
            <a:r>
              <a:rPr lang="en-US" dirty="0">
                <a:latin typeface="Times New Roman" panose="02020603050405020304" pitchFamily="18" charset="0"/>
                <a:cs typeface="Times New Roman" panose="02020603050405020304" pitchFamily="18" charset="0"/>
              </a:rPr>
              <a:t>Main </a:t>
            </a:r>
            <a:r>
              <a:rPr lang="uk-UA" dirty="0">
                <a:latin typeface="Times New Roman" panose="02020603050405020304" pitchFamily="18" charset="0"/>
                <a:cs typeface="Times New Roman" panose="02020603050405020304" pitchFamily="18" charset="0"/>
              </a:rPr>
              <a:t>є єдиним елементом класу </a:t>
            </a:r>
            <a:r>
              <a:rPr lang="en-US" dirty="0">
                <a:latin typeface="Times New Roman" panose="02020603050405020304" pitchFamily="18" charset="0"/>
                <a:cs typeface="Times New Roman" panose="02020603050405020304" pitchFamily="18" charset="0"/>
              </a:rPr>
              <a:t>Program. </a:t>
            </a:r>
            <a:r>
              <a:rPr lang="uk-UA" dirty="0">
                <a:latin typeface="Times New Roman" panose="02020603050405020304" pitchFamily="18" charset="0"/>
                <a:cs typeface="Times New Roman" panose="02020603050405020304" pitchFamily="18" charset="0"/>
              </a:rPr>
              <a:t>Функція з назвою </a:t>
            </a:r>
            <a:r>
              <a:rPr lang="en-US" dirty="0">
                <a:latin typeface="Times New Roman" panose="02020603050405020304" pitchFamily="18" charset="0"/>
                <a:cs typeface="Times New Roman" panose="02020603050405020304" pitchFamily="18" charset="0"/>
              </a:rPr>
              <a:t>Main </a:t>
            </a:r>
            <a:r>
              <a:rPr lang="uk-UA" dirty="0">
                <a:latin typeface="Times New Roman" panose="02020603050405020304" pitchFamily="18" charset="0"/>
                <a:cs typeface="Times New Roman" panose="02020603050405020304" pitchFamily="18" charset="0"/>
              </a:rPr>
              <a:t>використовується як початкова точка програми. Реалізація методу </a:t>
            </a:r>
            <a:r>
              <a:rPr lang="en-US" dirty="0">
                <a:latin typeface="Times New Roman" panose="02020603050405020304" pitchFamily="18" charset="0"/>
                <a:cs typeface="Times New Roman" panose="02020603050405020304" pitchFamily="18" charset="0"/>
              </a:rPr>
              <a:t>Main </a:t>
            </a:r>
            <a:r>
              <a:rPr lang="uk-UA" dirty="0">
                <a:latin typeface="Times New Roman" panose="02020603050405020304" pitchFamily="18" charset="0"/>
                <a:cs typeface="Times New Roman" panose="02020603050405020304" pitchFamily="18" charset="0"/>
              </a:rPr>
              <a:t>знаходиться між парою відповідних фігурних дужок у рядках 8 та 11. </a:t>
            </a:r>
          </a:p>
          <a:p>
            <a:pPr marL="0" indent="0" algn="just">
              <a:lnSpc>
                <a:spcPct val="120000"/>
              </a:lnSpc>
              <a:spcBef>
                <a:spcPts val="600"/>
              </a:spcBef>
              <a:buNone/>
            </a:pPr>
            <a:r>
              <a:rPr lang="uk-UA" b="1" i="1" dirty="0">
                <a:latin typeface="Times New Roman" panose="02020603050405020304" pitchFamily="18" charset="0"/>
                <a:cs typeface="Times New Roman" panose="02020603050405020304" pitchFamily="18" charset="0"/>
              </a:rPr>
              <a:t>Рядок 10.  </a:t>
            </a:r>
            <a:r>
              <a:rPr lang="uk-UA" dirty="0">
                <a:latin typeface="Times New Roman" panose="02020603050405020304" pitchFamily="18" charset="0"/>
                <a:cs typeface="Times New Roman" panose="02020603050405020304" pitchFamily="18" charset="0"/>
              </a:rPr>
              <a:t>Містить єдину просту інструкцію. Цей рядок становить тіло метода </a:t>
            </a:r>
            <a:r>
              <a:rPr lang="en-US" dirty="0">
                <a:latin typeface="Times New Roman" panose="02020603050405020304" pitchFamily="18" charset="0"/>
                <a:cs typeface="Times New Roman" panose="02020603050405020304" pitchFamily="18" charset="0"/>
              </a:rPr>
              <a:t>Main. </a:t>
            </a:r>
            <a:r>
              <a:rPr lang="uk-UA" dirty="0">
                <a:latin typeface="Times New Roman" panose="02020603050405020304" pitchFamily="18" charset="0"/>
                <a:cs typeface="Times New Roman" panose="02020603050405020304" pitchFamily="18" charset="0"/>
              </a:rPr>
              <a:t>У </a:t>
            </a:r>
            <a:r>
              <a:rPr lang="en-US" dirty="0">
                <a:latin typeface="Times New Roman" panose="02020603050405020304" pitchFamily="18" charset="0"/>
                <a:cs typeface="Times New Roman" panose="02020603050405020304" pitchFamily="18" charset="0"/>
              </a:rPr>
              <a:t>C# </a:t>
            </a:r>
            <a:r>
              <a:rPr lang="uk-UA" dirty="0">
                <a:latin typeface="Times New Roman" panose="02020603050405020304" pitchFamily="18" charset="0"/>
                <a:cs typeface="Times New Roman" panose="02020603050405020304" pitchFamily="18" charset="0"/>
              </a:rPr>
              <a:t>кожна інструкція закінчується крапкою з комою. Інструкція в цьому рядку використовує клас із назвою </a:t>
            </a:r>
            <a:r>
              <a:rPr lang="en-US" dirty="0">
                <a:latin typeface="Times New Roman" panose="02020603050405020304" pitchFamily="18" charset="0"/>
                <a:cs typeface="Times New Roman" panose="02020603050405020304" pitchFamily="18" charset="0"/>
              </a:rPr>
              <a:t>Console, </a:t>
            </a:r>
            <a:r>
              <a:rPr lang="uk-UA" dirty="0">
                <a:latin typeface="Times New Roman" panose="02020603050405020304" pitchFamily="18" charset="0"/>
                <a:cs typeface="Times New Roman" panose="02020603050405020304" pitchFamily="18" charset="0"/>
              </a:rPr>
              <a:t>який розміщений у просторі імен </a:t>
            </a:r>
            <a:r>
              <a:rPr lang="en-US" dirty="0">
                <a:latin typeface="Times New Roman" panose="02020603050405020304" pitchFamily="18" charset="0"/>
                <a:cs typeface="Times New Roman" panose="02020603050405020304" pitchFamily="18" charset="0"/>
              </a:rPr>
              <a:t>System, </a:t>
            </a:r>
            <a:r>
              <a:rPr lang="uk-UA" dirty="0">
                <a:latin typeface="Times New Roman" panose="02020603050405020304" pitchFamily="18" charset="0"/>
                <a:cs typeface="Times New Roman" panose="02020603050405020304" pitchFamily="18" charset="0"/>
              </a:rPr>
              <a:t>для виводу рядка у консольне вікно. Без використання інструкції </a:t>
            </a:r>
            <a:r>
              <a:rPr lang="en-US" dirty="0">
                <a:latin typeface="Times New Roman" panose="02020603050405020304" pitchFamily="18" charset="0"/>
                <a:cs typeface="Times New Roman" panose="02020603050405020304" pitchFamily="18" charset="0"/>
              </a:rPr>
              <a:t>using </a:t>
            </a:r>
            <a:r>
              <a:rPr lang="uk-UA" dirty="0">
                <a:latin typeface="Times New Roman" panose="02020603050405020304" pitchFamily="18" charset="0"/>
                <a:cs typeface="Times New Roman" panose="02020603050405020304" pitchFamily="18" charset="0"/>
              </a:rPr>
              <a:t>в рядку 1 компілятор не знав би, де шукати клас </a:t>
            </a:r>
            <a:r>
              <a:rPr lang="en-US" dirty="0">
                <a:latin typeface="Times New Roman" panose="02020603050405020304" pitchFamily="18" charset="0"/>
                <a:cs typeface="Times New Roman" panose="02020603050405020304" pitchFamily="18" charset="0"/>
              </a:rPr>
              <a:t>Console. </a:t>
            </a:r>
            <a:r>
              <a:rPr lang="uk-UA" dirty="0">
                <a:latin typeface="Times New Roman" panose="02020603050405020304" pitchFamily="18" charset="0"/>
                <a:cs typeface="Times New Roman" panose="02020603050405020304" pitchFamily="18" charset="0"/>
              </a:rPr>
              <a:t>Метод </a:t>
            </a:r>
            <a:r>
              <a:rPr lang="en-US" dirty="0">
                <a:latin typeface="Times New Roman" panose="02020603050405020304" pitchFamily="18" charset="0"/>
                <a:cs typeface="Times New Roman" panose="02020603050405020304" pitchFamily="18" charset="0"/>
              </a:rPr>
              <a:t>WriteLine() </a:t>
            </a:r>
            <a:r>
              <a:rPr lang="uk-UA" dirty="0">
                <a:latin typeface="Times New Roman" panose="02020603050405020304" pitchFamily="18" charset="0"/>
                <a:cs typeface="Times New Roman" panose="02020603050405020304" pitchFamily="18" charset="0"/>
              </a:rPr>
              <a:t>класу </a:t>
            </a:r>
            <a:r>
              <a:rPr lang="en-US" dirty="0">
                <a:latin typeface="Times New Roman" panose="02020603050405020304" pitchFamily="18" charset="0"/>
                <a:cs typeface="Times New Roman" panose="02020603050405020304" pitchFamily="18" charset="0"/>
              </a:rPr>
              <a:t>Console </a:t>
            </a:r>
            <a:r>
              <a:rPr lang="uk-UA" dirty="0">
                <a:latin typeface="Times New Roman" panose="02020603050405020304" pitchFamily="18" charset="0"/>
                <a:cs typeface="Times New Roman" panose="02020603050405020304" pitchFamily="18" charset="0"/>
              </a:rPr>
              <a:t>використовують для виведення тексту у вікно.</a:t>
            </a:r>
          </a:p>
        </p:txBody>
      </p:sp>
    </p:spTree>
    <p:extLst>
      <p:ext uri="{BB962C8B-B14F-4D97-AF65-F5344CB8AC3E}">
        <p14:creationId xmlns:p14="http://schemas.microsoft.com/office/powerpoint/2010/main" val="2404804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043C17-31B1-49DA-9411-396DB79BBAEA}"/>
              </a:ext>
            </a:extLst>
          </p:cNvPr>
          <p:cNvSpPr>
            <a:spLocks noGrp="1"/>
          </p:cNvSpPr>
          <p:nvPr>
            <p:ph type="title"/>
          </p:nvPr>
        </p:nvSpPr>
        <p:spPr>
          <a:xfrm>
            <a:off x="838200" y="365126"/>
            <a:ext cx="10515600" cy="875846"/>
          </a:xfrm>
        </p:spPr>
        <p:txBody>
          <a:bodyPr>
            <a:normAutofit/>
          </a:bodyPr>
          <a:lstStyle/>
          <a:p>
            <a:r>
              <a:rPr lang="ru-RU" sz="3600" dirty="0" err="1">
                <a:latin typeface="Times New Roman" panose="02020603050405020304" pitchFamily="18" charset="0"/>
                <a:cs typeface="Times New Roman" panose="02020603050405020304" pitchFamily="18" charset="0"/>
              </a:rPr>
              <a:t>Функція</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Main</a:t>
            </a:r>
            <a:r>
              <a:rPr lang="ru-RU" sz="3600" dirty="0">
                <a:latin typeface="Times New Roman" panose="02020603050405020304" pitchFamily="18" charset="0"/>
                <a:cs typeface="Times New Roman" panose="02020603050405020304" pitchFamily="18" charset="0"/>
              </a:rPr>
              <a:t>: початкова точка </a:t>
            </a:r>
            <a:r>
              <a:rPr lang="ru-RU" sz="3600" dirty="0" err="1">
                <a:latin typeface="Times New Roman" panose="02020603050405020304" pitchFamily="18" charset="0"/>
                <a:cs typeface="Times New Roman" panose="02020603050405020304" pitchFamily="18" charset="0"/>
              </a:rPr>
              <a:t>програми</a:t>
            </a:r>
            <a:endParaRPr lang="uk-UA" sz="3600"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23208FF8-3CD5-4EC9-A224-04580EA95F4C}"/>
              </a:ext>
            </a:extLst>
          </p:cNvPr>
          <p:cNvSpPr>
            <a:spLocks noGrp="1"/>
          </p:cNvSpPr>
          <p:nvPr>
            <p:ph idx="1"/>
          </p:nvPr>
        </p:nvSpPr>
        <p:spPr>
          <a:xfrm>
            <a:off x="492966" y="1520890"/>
            <a:ext cx="11030339" cy="4651765"/>
          </a:xfrm>
        </p:spPr>
        <p:txBody>
          <a:bodyPr>
            <a:normAutofit lnSpcReduction="10000"/>
          </a:bodyPr>
          <a:lstStyle/>
          <a:p>
            <a:pPr marL="0" indent="0">
              <a:buNone/>
            </a:pPr>
            <a:r>
              <a:rPr lang="uk-UA" dirty="0"/>
              <a:t>Кожна програма на </a:t>
            </a:r>
            <a:r>
              <a:rPr lang="en-US" dirty="0"/>
              <a:t>C# </a:t>
            </a:r>
            <a:r>
              <a:rPr lang="uk-UA" dirty="0"/>
              <a:t>повинна мати один клас з методом із назвою </a:t>
            </a:r>
            <a:r>
              <a:rPr lang="en-US" dirty="0"/>
              <a:t>Main</a:t>
            </a:r>
          </a:p>
          <a:p>
            <a:pPr marL="0" indent="0">
              <a:buNone/>
            </a:pPr>
            <a:r>
              <a:rPr lang="en-US" dirty="0"/>
              <a:t>(</a:t>
            </a:r>
            <a:r>
              <a:rPr lang="uk-UA" dirty="0"/>
              <a:t>перша літера – велика, на відміну від </a:t>
            </a:r>
            <a:r>
              <a:rPr lang="en-US" dirty="0"/>
              <a:t>C </a:t>
            </a:r>
            <a:r>
              <a:rPr lang="uk-UA" dirty="0"/>
              <a:t>та </a:t>
            </a:r>
            <a:r>
              <a:rPr lang="en-US" dirty="0"/>
              <a:t>C</a:t>
            </a:r>
            <a:r>
              <a:rPr lang="uk-UA" dirty="0"/>
              <a:t>++)</a:t>
            </a:r>
            <a:r>
              <a:rPr lang="en-US" dirty="0"/>
              <a:t> </a:t>
            </a:r>
            <a:endParaRPr lang="uk-UA" dirty="0"/>
          </a:p>
          <a:p>
            <a:pPr marL="0" indent="0">
              <a:buNone/>
            </a:pPr>
            <a:r>
              <a:rPr lang="uk-UA" dirty="0"/>
              <a:t>Виконання будь-якої програми на </a:t>
            </a:r>
            <a:r>
              <a:rPr lang="en-US" dirty="0"/>
              <a:t>C#</a:t>
            </a:r>
            <a:r>
              <a:rPr lang="uk-UA" dirty="0"/>
              <a:t> починається з першої інструкції метода </a:t>
            </a:r>
            <a:r>
              <a:rPr lang="en-US" dirty="0"/>
              <a:t>Main.</a:t>
            </a:r>
          </a:p>
          <a:p>
            <a:pPr marL="0" indent="0">
              <a:buNone/>
            </a:pPr>
            <a:r>
              <a:rPr lang="uk-UA" dirty="0"/>
              <a:t>Найпростіша форма цього методу така:</a:t>
            </a:r>
          </a:p>
          <a:p>
            <a:pPr marL="0" indent="0">
              <a:buNone/>
            </a:pPr>
            <a:r>
              <a:rPr lang="en-US" dirty="0">
                <a:solidFill>
                  <a:srgbClr val="C00000"/>
                </a:solidFill>
              </a:rPr>
              <a:t>static void Main()</a:t>
            </a:r>
          </a:p>
          <a:p>
            <a:pPr marL="0" indent="0">
              <a:buNone/>
            </a:pPr>
            <a:r>
              <a:rPr lang="en-US" dirty="0">
                <a:solidFill>
                  <a:srgbClr val="C00000"/>
                </a:solidFill>
              </a:rPr>
              <a:t>{</a:t>
            </a:r>
          </a:p>
          <a:p>
            <a:pPr marL="0" indent="0">
              <a:buNone/>
            </a:pPr>
            <a:r>
              <a:rPr lang="en-US" dirty="0">
                <a:solidFill>
                  <a:srgbClr val="C00000"/>
                </a:solidFill>
              </a:rPr>
              <a:t> // </a:t>
            </a:r>
            <a:r>
              <a:rPr lang="uk-UA" dirty="0">
                <a:solidFill>
                  <a:srgbClr val="C00000"/>
                </a:solidFill>
              </a:rPr>
              <a:t>Інструкції коду</a:t>
            </a:r>
          </a:p>
          <a:p>
            <a:pPr marL="0" indent="0">
              <a:buNone/>
            </a:pPr>
            <a:r>
              <a:rPr lang="uk-UA" dirty="0">
                <a:solidFill>
                  <a:srgbClr val="C00000"/>
                </a:solidFill>
              </a:rPr>
              <a:t>}</a:t>
            </a:r>
          </a:p>
        </p:txBody>
      </p:sp>
    </p:spTree>
    <p:extLst>
      <p:ext uri="{BB962C8B-B14F-4D97-AF65-F5344CB8AC3E}">
        <p14:creationId xmlns:p14="http://schemas.microsoft.com/office/powerpoint/2010/main" val="3558948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FA6235-64C0-473B-8A12-EDBFFD644000}"/>
              </a:ext>
            </a:extLst>
          </p:cNvPr>
          <p:cNvSpPr>
            <a:spLocks noGrp="1"/>
          </p:cNvSpPr>
          <p:nvPr>
            <p:ph type="title"/>
          </p:nvPr>
        </p:nvSpPr>
        <p:spPr>
          <a:xfrm>
            <a:off x="838200" y="365125"/>
            <a:ext cx="10515600" cy="1463675"/>
          </a:xfrm>
        </p:spPr>
        <p:txBody>
          <a:bodyPr>
            <a:normAutofit/>
          </a:bodyPr>
          <a:lstStyle/>
          <a:p>
            <a:pPr algn="ctr"/>
            <a:r>
              <a:rPr lang="ru-RU" sz="3600" dirty="0" err="1">
                <a:latin typeface="Times New Roman" panose="02020603050405020304" pitchFamily="18" charset="0"/>
                <a:cs typeface="Times New Roman" panose="02020603050405020304" pitchFamily="18" charset="0"/>
              </a:rPr>
              <a:t>Текстовий</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ввід</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вивід</a:t>
            </a:r>
            <a:r>
              <a:rPr lang="ru-RU" sz="3600" dirty="0">
                <a:latin typeface="Times New Roman" panose="02020603050405020304" pitchFamily="18" charset="0"/>
                <a:cs typeface="Times New Roman" panose="02020603050405020304" pitchFamily="18" charset="0"/>
              </a:rPr>
              <a:t> у консольному </a:t>
            </a:r>
            <a:r>
              <a:rPr lang="ru-RU" sz="3600" dirty="0" err="1">
                <a:latin typeface="Times New Roman" panose="02020603050405020304" pitchFamily="18" charset="0"/>
                <a:cs typeface="Times New Roman" panose="02020603050405020304" pitchFamily="18" charset="0"/>
              </a:rPr>
              <a:t>застосунку</a:t>
            </a:r>
            <a:br>
              <a:rPr lang="ru-RU" sz="3600" dirty="0">
                <a:latin typeface="Times New Roman" panose="02020603050405020304" pitchFamily="18" charset="0"/>
                <a:cs typeface="Times New Roman" panose="02020603050405020304" pitchFamily="18" charset="0"/>
              </a:rPr>
            </a:br>
            <a:r>
              <a:rPr lang="ru-RU" sz="2000" dirty="0">
                <a:latin typeface="Times New Roman" panose="02020603050405020304" pitchFamily="18" charset="0"/>
                <a:cs typeface="Times New Roman" panose="02020603050405020304" pitchFamily="18" charset="0"/>
              </a:rPr>
              <a:t>Для </a:t>
            </a:r>
            <a:r>
              <a:rPr lang="ru-RU" sz="2000" dirty="0" err="1">
                <a:latin typeface="Times New Roman" panose="02020603050405020304" pitchFamily="18" charset="0"/>
                <a:cs typeface="Times New Roman" panose="02020603050405020304" pitchFamily="18" charset="0"/>
              </a:rPr>
              <a:t>кирилиці</a:t>
            </a:r>
            <a:r>
              <a:rPr lang="ru-RU"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Console.OutputEncoding</a:t>
            </a:r>
            <a:r>
              <a:rPr lang="en-US" sz="2000" dirty="0">
                <a:latin typeface="Times New Roman" panose="02020603050405020304" pitchFamily="18" charset="0"/>
                <a:cs typeface="Times New Roman" panose="02020603050405020304" pitchFamily="18" charset="0"/>
              </a:rPr>
              <a:t> = </a:t>
            </a:r>
            <a:r>
              <a:rPr lang="en-US" sz="2000" dirty="0" err="1">
                <a:latin typeface="Times New Roman" panose="02020603050405020304" pitchFamily="18" charset="0"/>
                <a:cs typeface="Times New Roman" panose="02020603050405020304" pitchFamily="18" charset="0"/>
              </a:rPr>
              <a:t>Encoding.Unicode</a:t>
            </a:r>
            <a:r>
              <a:rPr lang="en-US" sz="2000" dirty="0">
                <a:latin typeface="Times New Roman" panose="02020603050405020304" pitchFamily="18" charset="0"/>
                <a:cs typeface="Times New Roman" panose="02020603050405020304" pitchFamily="18" charset="0"/>
              </a:rPr>
              <a:t>; </a:t>
            </a:r>
            <a:br>
              <a:rPr lang="uk-UA" sz="2000" dirty="0">
                <a:latin typeface="Times New Roman" panose="02020603050405020304" pitchFamily="18" charset="0"/>
                <a:cs typeface="Times New Roman" panose="02020603050405020304" pitchFamily="18" charset="0"/>
              </a:rPr>
            </a:br>
            <a:r>
              <a:rPr lang="en-US" sz="2000" dirty="0" err="1">
                <a:latin typeface="Times New Roman" panose="02020603050405020304" pitchFamily="18" charset="0"/>
                <a:cs typeface="Times New Roman" panose="02020603050405020304" pitchFamily="18" charset="0"/>
              </a:rPr>
              <a:t>Console.InputEncoding</a:t>
            </a:r>
            <a:r>
              <a:rPr lang="en-US" sz="2000" dirty="0">
                <a:latin typeface="Times New Roman" panose="02020603050405020304" pitchFamily="18" charset="0"/>
                <a:cs typeface="Times New Roman" panose="02020603050405020304" pitchFamily="18" charset="0"/>
              </a:rPr>
              <a:t> = </a:t>
            </a:r>
            <a:r>
              <a:rPr lang="en-US" sz="2000" dirty="0" err="1">
                <a:latin typeface="Times New Roman" panose="02020603050405020304" pitchFamily="18" charset="0"/>
                <a:cs typeface="Times New Roman" panose="02020603050405020304" pitchFamily="18" charset="0"/>
              </a:rPr>
              <a:t>Encoding.Unicode</a:t>
            </a:r>
            <a:r>
              <a:rPr lang="en-US" sz="2000" dirty="0">
                <a:latin typeface="Times New Roman" panose="02020603050405020304" pitchFamily="18" charset="0"/>
                <a:cs typeface="Times New Roman" panose="02020603050405020304" pitchFamily="18" charset="0"/>
              </a:rPr>
              <a:t>;</a:t>
            </a:r>
            <a:endParaRPr lang="uk-UA" sz="2000" dirty="0">
              <a:latin typeface="Times New Roman" panose="02020603050405020304" pitchFamily="18" charset="0"/>
              <a:cs typeface="Times New Roman" panose="02020603050405020304" pitchFamily="18" charset="0"/>
            </a:endParaRPr>
          </a:p>
        </p:txBody>
      </p:sp>
      <p:sp>
        <p:nvSpPr>
          <p:cNvPr id="4" name="Місце для вмісту 3">
            <a:extLst>
              <a:ext uri="{FF2B5EF4-FFF2-40B4-BE49-F238E27FC236}">
                <a16:creationId xmlns:a16="http://schemas.microsoft.com/office/drawing/2014/main" id="{EE54BD99-3C65-41BF-A29A-0043D2099D91}"/>
              </a:ext>
            </a:extLst>
          </p:cNvPr>
          <p:cNvSpPr>
            <a:spLocks noGrp="1"/>
          </p:cNvSpPr>
          <p:nvPr>
            <p:ph sz="half" idx="1"/>
          </p:nvPr>
        </p:nvSpPr>
        <p:spPr>
          <a:xfrm>
            <a:off x="494522" y="1828800"/>
            <a:ext cx="5525278" cy="4814596"/>
          </a:xfrm>
        </p:spPr>
        <p:txBody>
          <a:bodyPr>
            <a:normAutofit/>
          </a:bodyPr>
          <a:lstStyle/>
          <a:p>
            <a:pPr marL="0" indent="0">
              <a:buNone/>
            </a:pPr>
            <a:r>
              <a:rPr lang="uk-UA" b="1" dirty="0">
                <a:latin typeface="Times New Roman" panose="02020603050405020304" pitchFamily="18" charset="0"/>
                <a:cs typeface="Times New Roman" panose="02020603050405020304" pitchFamily="18" charset="0"/>
              </a:rPr>
              <a:t>Метод </a:t>
            </a:r>
            <a:r>
              <a:rPr lang="en-US" b="1" dirty="0">
                <a:latin typeface="Times New Roman" panose="02020603050405020304" pitchFamily="18" charset="0"/>
                <a:cs typeface="Times New Roman" panose="02020603050405020304" pitchFamily="18" charset="0"/>
              </a:rPr>
              <a:t>Write </a:t>
            </a:r>
            <a:r>
              <a:rPr lang="uk-UA" sz="2000" dirty="0">
                <a:latin typeface="Times New Roman" panose="02020603050405020304" pitchFamily="18" charset="0"/>
                <a:cs typeface="Times New Roman" panose="02020603050405020304" pitchFamily="18" charset="0"/>
              </a:rPr>
              <a:t>виводить у консольне вікно застосунку переданий йому рядок тексту, починаючи з поточної позиції курсора. У </a:t>
            </a:r>
            <a:r>
              <a:rPr lang="en-US" sz="2000" dirty="0">
                <a:latin typeface="Times New Roman" panose="02020603050405020304" pitchFamily="18" charset="0"/>
                <a:cs typeface="Times New Roman" panose="02020603050405020304" pitchFamily="18" charset="0"/>
              </a:rPr>
              <a:t>C# </a:t>
            </a:r>
            <a:r>
              <a:rPr lang="uk-UA" sz="2000" dirty="0">
                <a:latin typeface="Times New Roman" panose="02020603050405020304" pitchFamily="18" charset="0"/>
                <a:cs typeface="Times New Roman" panose="02020603050405020304" pitchFamily="18" charset="0"/>
              </a:rPr>
              <a:t>значення типу "рядок" має бути оточене подвійними лапками.</a:t>
            </a:r>
          </a:p>
          <a:p>
            <a:pPr marL="0" indent="0">
              <a:buNone/>
            </a:pPr>
            <a:r>
              <a:rPr lang="uk-UA" sz="2000" dirty="0">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Console.Write</a:t>
            </a:r>
            <a:r>
              <a:rPr lang="en-US" sz="2400" dirty="0">
                <a:solidFill>
                  <a:srgbClr val="C00000"/>
                </a:solidFill>
                <a:latin typeface="Times New Roman" panose="02020603050405020304" pitchFamily="18" charset="0"/>
                <a:cs typeface="Times New Roman" panose="02020603050405020304" pitchFamily="18" charset="0"/>
              </a:rPr>
              <a:t>("</a:t>
            </a:r>
            <a:r>
              <a:rPr lang="uk-UA" sz="2400" dirty="0">
                <a:solidFill>
                  <a:srgbClr val="C00000"/>
                </a:solidFill>
                <a:latin typeface="Times New Roman" panose="02020603050405020304" pitchFamily="18" charset="0"/>
                <a:cs typeface="Times New Roman" panose="02020603050405020304" pitchFamily="18" charset="0"/>
              </a:rPr>
              <a:t>Це просто текст");</a:t>
            </a:r>
          </a:p>
          <a:p>
            <a:pPr marL="0" indent="0">
              <a:buNone/>
            </a:pPr>
            <a:r>
              <a:rPr lang="uk-UA" sz="2000" dirty="0">
                <a:latin typeface="Times New Roman" panose="02020603050405020304" pitchFamily="18" charset="0"/>
                <a:cs typeface="Times New Roman" panose="02020603050405020304" pitchFamily="18" charset="0"/>
              </a:rPr>
              <a:t>Якщо:</a:t>
            </a:r>
          </a:p>
          <a:p>
            <a:pPr marL="0" indent="0">
              <a:buNone/>
            </a:pPr>
            <a:endParaRPr lang="uk-UA" sz="2000" dirty="0">
              <a:latin typeface="Times New Roman" panose="02020603050405020304" pitchFamily="18" charset="0"/>
              <a:cs typeface="Times New Roman" panose="02020603050405020304" pitchFamily="18" charset="0"/>
            </a:endParaRPr>
          </a:p>
          <a:p>
            <a:pPr marL="0" indent="0">
              <a:buNone/>
            </a:pPr>
            <a:r>
              <a:rPr lang="en-US" dirty="0" err="1">
                <a:solidFill>
                  <a:srgbClr val="C00000"/>
                </a:solidFill>
                <a:latin typeface="Times New Roman" panose="02020603050405020304" pitchFamily="18" charset="0"/>
                <a:cs typeface="Times New Roman" panose="02020603050405020304" pitchFamily="18" charset="0"/>
              </a:rPr>
              <a:t>Console.Write</a:t>
            </a:r>
            <a:r>
              <a:rPr lang="en-US" dirty="0">
                <a:solidFill>
                  <a:srgbClr val="C00000"/>
                </a:solidFill>
                <a:latin typeface="Times New Roman" panose="02020603050405020304" pitchFamily="18" charset="0"/>
                <a:cs typeface="Times New Roman" panose="02020603050405020304" pitchFamily="18" charset="0"/>
              </a:rPr>
              <a:t>("</a:t>
            </a:r>
            <a:r>
              <a:rPr lang="uk-UA" dirty="0">
                <a:solidFill>
                  <a:srgbClr val="C00000"/>
                </a:solidFill>
                <a:latin typeface="Times New Roman" panose="02020603050405020304" pitchFamily="18" charset="0"/>
                <a:cs typeface="Times New Roman" panose="02020603050405020304" pitchFamily="18" charset="0"/>
              </a:rPr>
              <a:t>Текст1 "); </a:t>
            </a:r>
            <a:r>
              <a:rPr lang="en-US" dirty="0" err="1">
                <a:solidFill>
                  <a:srgbClr val="C00000"/>
                </a:solidFill>
                <a:latin typeface="Times New Roman" panose="02020603050405020304" pitchFamily="18" charset="0"/>
                <a:cs typeface="Times New Roman" panose="02020603050405020304" pitchFamily="18" charset="0"/>
              </a:rPr>
              <a:t>Console.Write</a:t>
            </a:r>
            <a:r>
              <a:rPr lang="en-US" dirty="0">
                <a:solidFill>
                  <a:srgbClr val="C00000"/>
                </a:solidFill>
                <a:latin typeface="Times New Roman" panose="02020603050405020304" pitchFamily="18" charset="0"/>
                <a:cs typeface="Times New Roman" panose="02020603050405020304" pitchFamily="18" charset="0"/>
              </a:rPr>
              <a:t>("</a:t>
            </a:r>
            <a:r>
              <a:rPr lang="uk-UA" dirty="0">
                <a:solidFill>
                  <a:srgbClr val="C00000"/>
                </a:solidFill>
                <a:latin typeface="Times New Roman" panose="02020603050405020304" pitchFamily="18" charset="0"/>
                <a:cs typeface="Times New Roman" panose="02020603050405020304" pitchFamily="18" charset="0"/>
              </a:rPr>
              <a:t>Текст2 "); </a:t>
            </a:r>
            <a:r>
              <a:rPr lang="en-US" dirty="0" err="1">
                <a:solidFill>
                  <a:srgbClr val="C00000"/>
                </a:solidFill>
                <a:latin typeface="Times New Roman" panose="02020603050405020304" pitchFamily="18" charset="0"/>
                <a:cs typeface="Times New Roman" panose="02020603050405020304" pitchFamily="18" charset="0"/>
              </a:rPr>
              <a:t>Console.Write</a:t>
            </a:r>
            <a:r>
              <a:rPr lang="en-US" dirty="0">
                <a:solidFill>
                  <a:srgbClr val="C00000"/>
                </a:solidFill>
                <a:latin typeface="Times New Roman" panose="02020603050405020304" pitchFamily="18" charset="0"/>
                <a:cs typeface="Times New Roman" panose="02020603050405020304" pitchFamily="18" charset="0"/>
              </a:rPr>
              <a:t>("</a:t>
            </a:r>
            <a:r>
              <a:rPr lang="uk-UA" dirty="0">
                <a:solidFill>
                  <a:srgbClr val="C00000"/>
                </a:solidFill>
                <a:latin typeface="Times New Roman" panose="02020603050405020304" pitchFamily="18" charset="0"/>
                <a:cs typeface="Times New Roman" panose="02020603050405020304" pitchFamily="18" charset="0"/>
              </a:rPr>
              <a:t>Текст3 ");</a:t>
            </a:r>
          </a:p>
        </p:txBody>
      </p:sp>
      <p:sp>
        <p:nvSpPr>
          <p:cNvPr id="5" name="Місце для вмісту 4">
            <a:extLst>
              <a:ext uri="{FF2B5EF4-FFF2-40B4-BE49-F238E27FC236}">
                <a16:creationId xmlns:a16="http://schemas.microsoft.com/office/drawing/2014/main" id="{7A4175B8-8F5B-473B-AF6E-3F901C5C0E2C}"/>
              </a:ext>
            </a:extLst>
          </p:cNvPr>
          <p:cNvSpPr>
            <a:spLocks noGrp="1"/>
          </p:cNvSpPr>
          <p:nvPr>
            <p:ph sz="half" idx="2"/>
          </p:nvPr>
        </p:nvSpPr>
        <p:spPr>
          <a:xfrm>
            <a:off x="6172200" y="1828800"/>
            <a:ext cx="5181600" cy="4814596"/>
          </a:xfrm>
        </p:spPr>
        <p:txBody>
          <a:bodyPr>
            <a:normAutofit/>
          </a:bodyPr>
          <a:lstStyle/>
          <a:p>
            <a:pPr marL="0" indent="0">
              <a:buNone/>
            </a:pPr>
            <a:r>
              <a:rPr lang="uk-UA" b="1" dirty="0">
                <a:latin typeface="Times New Roman" panose="02020603050405020304" pitchFamily="18" charset="0"/>
                <a:cs typeface="Times New Roman" panose="02020603050405020304" pitchFamily="18" charset="0"/>
              </a:rPr>
              <a:t>Метод </a:t>
            </a:r>
            <a:r>
              <a:rPr lang="en-US" b="1" dirty="0">
                <a:latin typeface="Times New Roman" panose="02020603050405020304" pitchFamily="18" charset="0"/>
                <a:cs typeface="Times New Roman" panose="02020603050405020304" pitchFamily="18" charset="0"/>
              </a:rPr>
              <a:t>WriteLine</a:t>
            </a:r>
            <a:r>
              <a:rPr lang="en-US" sz="2000" dirty="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який також є елементом класу </a:t>
            </a:r>
            <a:r>
              <a:rPr lang="en-US" sz="2000" dirty="0">
                <a:latin typeface="Times New Roman" panose="02020603050405020304" pitchFamily="18" charset="0"/>
                <a:cs typeface="Times New Roman" panose="02020603050405020304" pitchFamily="18" charset="0"/>
              </a:rPr>
              <a:t>Console, </a:t>
            </a:r>
            <a:r>
              <a:rPr lang="uk-UA" sz="2000" dirty="0">
                <a:latin typeface="Times New Roman" panose="02020603050405020304" pitchFamily="18" charset="0"/>
                <a:cs typeface="Times New Roman" panose="02020603050405020304" pitchFamily="18" charset="0"/>
              </a:rPr>
              <a:t>виконує те ж, що і метод </a:t>
            </a:r>
            <a:r>
              <a:rPr lang="en-US" sz="2000" dirty="0">
                <a:latin typeface="Times New Roman" panose="02020603050405020304" pitchFamily="18" charset="0"/>
                <a:cs typeface="Times New Roman" panose="02020603050405020304" pitchFamily="18" charset="0"/>
              </a:rPr>
              <a:t>Write, </a:t>
            </a:r>
            <a:r>
              <a:rPr lang="uk-UA" sz="2000" dirty="0">
                <a:latin typeface="Times New Roman" panose="02020603050405020304" pitchFamily="18" charset="0"/>
                <a:cs typeface="Times New Roman" panose="02020603050405020304" pitchFamily="18" charset="0"/>
              </a:rPr>
              <a:t>але додає у кінці виведеного рядка символ переходу до наступного рядка. Якщо переписати попередній фрагмент коду, замінивши </a:t>
            </a:r>
            <a:r>
              <a:rPr lang="en-US" sz="2000" dirty="0">
                <a:latin typeface="Times New Roman" panose="02020603050405020304" pitchFamily="18" charset="0"/>
                <a:cs typeface="Times New Roman" panose="02020603050405020304" pitchFamily="18" charset="0"/>
              </a:rPr>
              <a:t>Write </a:t>
            </a:r>
            <a:r>
              <a:rPr lang="uk-UA" sz="2000" dirty="0">
                <a:latin typeface="Times New Roman" panose="02020603050405020304" pitchFamily="18" charset="0"/>
                <a:cs typeface="Times New Roman" panose="02020603050405020304" pitchFamily="18" charset="0"/>
              </a:rPr>
              <a:t>на </a:t>
            </a:r>
            <a:r>
              <a:rPr lang="en-US" sz="2000" dirty="0">
                <a:latin typeface="Times New Roman" panose="02020603050405020304" pitchFamily="18" charset="0"/>
                <a:cs typeface="Times New Roman" panose="02020603050405020304" pitchFamily="18" charset="0"/>
              </a:rPr>
              <a:t>WriteLine, </a:t>
            </a:r>
            <a:r>
              <a:rPr lang="uk-UA" sz="2000" dirty="0">
                <a:latin typeface="Times New Roman" panose="02020603050405020304" pitchFamily="18" charset="0"/>
                <a:cs typeface="Times New Roman" panose="02020603050405020304" pitchFamily="18" charset="0"/>
              </a:rPr>
              <a:t>то отримаємо результат:</a:t>
            </a:r>
          </a:p>
          <a:p>
            <a:pPr marL="0" indent="0">
              <a:buNone/>
            </a:pPr>
            <a:r>
              <a:rPr lang="en-US" dirty="0" err="1">
                <a:solidFill>
                  <a:srgbClr val="C00000"/>
                </a:solidFill>
                <a:latin typeface="Times New Roman" panose="02020603050405020304" pitchFamily="18" charset="0"/>
                <a:cs typeface="Times New Roman" panose="02020603050405020304" pitchFamily="18" charset="0"/>
              </a:rPr>
              <a:t>Console.WriteLine</a:t>
            </a:r>
            <a:r>
              <a:rPr lang="en-US" dirty="0">
                <a:solidFill>
                  <a:srgbClr val="C00000"/>
                </a:solidFill>
                <a:latin typeface="Times New Roman" panose="02020603050405020304" pitchFamily="18" charset="0"/>
                <a:cs typeface="Times New Roman" panose="02020603050405020304" pitchFamily="18" charset="0"/>
              </a:rPr>
              <a:t>("</a:t>
            </a:r>
            <a:r>
              <a:rPr lang="uk-UA" dirty="0">
                <a:solidFill>
                  <a:srgbClr val="C00000"/>
                </a:solidFill>
                <a:latin typeface="Times New Roman" panose="02020603050405020304" pitchFamily="18" charset="0"/>
                <a:cs typeface="Times New Roman" panose="02020603050405020304" pitchFamily="18" charset="0"/>
              </a:rPr>
              <a:t>Текст1 "); </a:t>
            </a:r>
            <a:r>
              <a:rPr lang="en-US" dirty="0" err="1">
                <a:solidFill>
                  <a:srgbClr val="C00000"/>
                </a:solidFill>
                <a:latin typeface="Times New Roman" panose="02020603050405020304" pitchFamily="18" charset="0"/>
                <a:cs typeface="Times New Roman" panose="02020603050405020304" pitchFamily="18" charset="0"/>
              </a:rPr>
              <a:t>Console.WriteLine</a:t>
            </a:r>
            <a:r>
              <a:rPr lang="en-US" dirty="0">
                <a:solidFill>
                  <a:srgbClr val="C00000"/>
                </a:solidFill>
                <a:latin typeface="Times New Roman" panose="02020603050405020304" pitchFamily="18" charset="0"/>
                <a:cs typeface="Times New Roman" panose="02020603050405020304" pitchFamily="18" charset="0"/>
              </a:rPr>
              <a:t>("</a:t>
            </a:r>
            <a:r>
              <a:rPr lang="uk-UA" dirty="0">
                <a:solidFill>
                  <a:srgbClr val="C00000"/>
                </a:solidFill>
                <a:latin typeface="Times New Roman" panose="02020603050405020304" pitchFamily="18" charset="0"/>
                <a:cs typeface="Times New Roman" panose="02020603050405020304" pitchFamily="18" charset="0"/>
              </a:rPr>
              <a:t>Текст2 "); </a:t>
            </a:r>
            <a:r>
              <a:rPr lang="en-US" dirty="0" err="1">
                <a:solidFill>
                  <a:srgbClr val="C00000"/>
                </a:solidFill>
                <a:latin typeface="Times New Roman" panose="02020603050405020304" pitchFamily="18" charset="0"/>
                <a:cs typeface="Times New Roman" panose="02020603050405020304" pitchFamily="18" charset="0"/>
              </a:rPr>
              <a:t>Console.WriteLine</a:t>
            </a:r>
            <a:r>
              <a:rPr lang="en-US" dirty="0">
                <a:solidFill>
                  <a:srgbClr val="C00000"/>
                </a:solidFill>
                <a:latin typeface="Times New Roman" panose="02020603050405020304" pitchFamily="18" charset="0"/>
                <a:cs typeface="Times New Roman" panose="02020603050405020304" pitchFamily="18" charset="0"/>
              </a:rPr>
              <a:t>("</a:t>
            </a:r>
            <a:r>
              <a:rPr lang="uk-UA" dirty="0">
                <a:solidFill>
                  <a:srgbClr val="C00000"/>
                </a:solidFill>
                <a:latin typeface="Times New Roman" panose="02020603050405020304" pitchFamily="18" charset="0"/>
                <a:cs typeface="Times New Roman" panose="02020603050405020304" pitchFamily="18" charset="0"/>
              </a:rPr>
              <a:t>Текст3 ");</a:t>
            </a:r>
          </a:p>
        </p:txBody>
      </p:sp>
      <p:pic>
        <p:nvPicPr>
          <p:cNvPr id="6" name="Рисунок 5">
            <a:extLst>
              <a:ext uri="{FF2B5EF4-FFF2-40B4-BE49-F238E27FC236}">
                <a16:creationId xmlns:a16="http://schemas.microsoft.com/office/drawing/2014/main" id="{93D34F4A-84A3-49C5-A2DC-A70E4F0190CB}"/>
              </a:ext>
            </a:extLst>
          </p:cNvPr>
          <p:cNvPicPr>
            <a:picLocks noChangeAspect="1"/>
          </p:cNvPicPr>
          <p:nvPr/>
        </p:nvPicPr>
        <p:blipFill>
          <a:blip r:embed="rId2"/>
          <a:stretch>
            <a:fillRect/>
          </a:stretch>
        </p:blipFill>
        <p:spPr>
          <a:xfrm>
            <a:off x="1443902" y="5957421"/>
            <a:ext cx="2973473" cy="535453"/>
          </a:xfrm>
          <a:prstGeom prst="rect">
            <a:avLst/>
          </a:prstGeom>
        </p:spPr>
      </p:pic>
      <p:pic>
        <p:nvPicPr>
          <p:cNvPr id="7" name="Рисунок 6">
            <a:extLst>
              <a:ext uri="{FF2B5EF4-FFF2-40B4-BE49-F238E27FC236}">
                <a16:creationId xmlns:a16="http://schemas.microsoft.com/office/drawing/2014/main" id="{35CDA9A4-F056-40B6-A470-02E9E89F69C4}"/>
              </a:ext>
            </a:extLst>
          </p:cNvPr>
          <p:cNvPicPr>
            <a:picLocks noChangeAspect="1"/>
          </p:cNvPicPr>
          <p:nvPr/>
        </p:nvPicPr>
        <p:blipFill>
          <a:blip r:embed="rId3"/>
          <a:stretch>
            <a:fillRect/>
          </a:stretch>
        </p:blipFill>
        <p:spPr>
          <a:xfrm>
            <a:off x="10217149" y="5044286"/>
            <a:ext cx="1289051" cy="1289051"/>
          </a:xfrm>
          <a:prstGeom prst="rect">
            <a:avLst/>
          </a:prstGeom>
        </p:spPr>
      </p:pic>
    </p:spTree>
    <p:extLst>
      <p:ext uri="{BB962C8B-B14F-4D97-AF65-F5344CB8AC3E}">
        <p14:creationId xmlns:p14="http://schemas.microsoft.com/office/powerpoint/2010/main" val="3871653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id="{3C95D994-0843-4965-97E1-677E0EFCA1B0}"/>
              </a:ext>
            </a:extLst>
          </p:cNvPr>
          <p:cNvSpPr>
            <a:spLocks noGrp="1"/>
          </p:cNvSpPr>
          <p:nvPr>
            <p:ph type="title"/>
          </p:nvPr>
        </p:nvSpPr>
        <p:spPr>
          <a:xfrm>
            <a:off x="838200" y="365126"/>
            <a:ext cx="10515600" cy="860560"/>
          </a:xfrm>
        </p:spPr>
        <p:txBody>
          <a:bodyPr>
            <a:normAutofit/>
          </a:bodyPr>
          <a:lstStyle/>
          <a:p>
            <a:pPr algn="ctr"/>
            <a:r>
              <a:rPr lang="uk-UA" sz="3600" dirty="0">
                <a:latin typeface="Times New Roman" panose="02020603050405020304" pitchFamily="18" charset="0"/>
                <a:cs typeface="Times New Roman" panose="02020603050405020304" pitchFamily="18" charset="0"/>
              </a:rPr>
              <a:t>Символьні літерали</a:t>
            </a:r>
          </a:p>
        </p:txBody>
      </p:sp>
      <p:pic>
        <p:nvPicPr>
          <p:cNvPr id="7" name="Місце для вмісту 6">
            <a:extLst>
              <a:ext uri="{FF2B5EF4-FFF2-40B4-BE49-F238E27FC236}">
                <a16:creationId xmlns:a16="http://schemas.microsoft.com/office/drawing/2014/main" id="{9D1442B8-F46F-4D26-B463-2C9AC9A3DD40}"/>
              </a:ext>
            </a:extLst>
          </p:cNvPr>
          <p:cNvPicPr>
            <a:picLocks noGrp="1" noChangeAspect="1"/>
          </p:cNvPicPr>
          <p:nvPr>
            <p:ph idx="1"/>
          </p:nvPr>
        </p:nvPicPr>
        <p:blipFill>
          <a:blip r:embed="rId2"/>
          <a:stretch>
            <a:fillRect/>
          </a:stretch>
        </p:blipFill>
        <p:spPr>
          <a:xfrm>
            <a:off x="2394625" y="1698246"/>
            <a:ext cx="8386081" cy="4410724"/>
          </a:xfrm>
          <a:prstGeom prst="rect">
            <a:avLst/>
          </a:prstGeom>
        </p:spPr>
      </p:pic>
    </p:spTree>
    <p:extLst>
      <p:ext uri="{BB962C8B-B14F-4D97-AF65-F5344CB8AC3E}">
        <p14:creationId xmlns:p14="http://schemas.microsoft.com/office/powerpoint/2010/main" val="2596896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id="{006A2986-85CA-4FEA-8DBB-A2006A8DB2A7}"/>
              </a:ext>
            </a:extLst>
          </p:cNvPr>
          <p:cNvSpPr>
            <a:spLocks noGrp="1"/>
          </p:cNvSpPr>
          <p:nvPr>
            <p:ph type="title"/>
          </p:nvPr>
        </p:nvSpPr>
        <p:spPr>
          <a:xfrm>
            <a:off x="838200" y="263591"/>
            <a:ext cx="10515600" cy="390655"/>
          </a:xfrm>
        </p:spPr>
        <p:txBody>
          <a:bodyPr>
            <a:normAutofit fontScale="90000"/>
          </a:bodyPr>
          <a:lstStyle/>
          <a:p>
            <a:pPr algn="ctr"/>
            <a:r>
              <a:rPr lang="uk-UA" sz="3600" dirty="0">
                <a:latin typeface="Times New Roman" panose="02020603050405020304" pitchFamily="18" charset="0"/>
                <a:cs typeface="Times New Roman" panose="02020603050405020304" pitchFamily="18" charset="0"/>
              </a:rPr>
              <a:t>Форматування рядків</a:t>
            </a:r>
          </a:p>
        </p:txBody>
      </p:sp>
      <p:sp>
        <p:nvSpPr>
          <p:cNvPr id="6" name="Місце для вмісту 5">
            <a:extLst>
              <a:ext uri="{FF2B5EF4-FFF2-40B4-BE49-F238E27FC236}">
                <a16:creationId xmlns:a16="http://schemas.microsoft.com/office/drawing/2014/main" id="{D3F6D564-B166-42F0-9D3E-C03ABA29D4DB}"/>
              </a:ext>
            </a:extLst>
          </p:cNvPr>
          <p:cNvSpPr>
            <a:spLocks noGrp="1"/>
          </p:cNvSpPr>
          <p:nvPr>
            <p:ph idx="1"/>
          </p:nvPr>
        </p:nvSpPr>
        <p:spPr>
          <a:xfrm>
            <a:off x="167951" y="737118"/>
            <a:ext cx="11728579" cy="5980923"/>
          </a:xfrm>
        </p:spPr>
        <p:txBody>
          <a:bodyPr>
            <a:normAutofit/>
          </a:bodyPr>
          <a:lstStyle/>
          <a:p>
            <a:pPr marL="0" indent="0" algn="just">
              <a:buNone/>
            </a:pPr>
            <a:r>
              <a:rPr lang="uk-UA" dirty="0"/>
              <a:t>	</a:t>
            </a:r>
            <a:r>
              <a:rPr lang="uk-UA" sz="2200" dirty="0">
                <a:latin typeface="Times New Roman" panose="02020603050405020304" pitchFamily="18" charset="0"/>
                <a:cs typeface="Times New Roman" panose="02020603050405020304" pitchFamily="18" charset="0"/>
              </a:rPr>
              <a:t>Текст при виведенні за допомогою методів </a:t>
            </a:r>
            <a:r>
              <a:rPr lang="en-US" sz="2200" dirty="0">
                <a:latin typeface="Times New Roman" panose="02020603050405020304" pitchFamily="18" charset="0"/>
                <a:cs typeface="Times New Roman" panose="02020603050405020304" pitchFamily="18" charset="0"/>
              </a:rPr>
              <a:t>Write </a:t>
            </a:r>
            <a:r>
              <a:rPr lang="uk-UA" sz="2200" dirty="0">
                <a:latin typeface="Times New Roman" panose="02020603050405020304" pitchFamily="18" charset="0"/>
                <a:cs typeface="Times New Roman" panose="02020603050405020304" pitchFamily="18" charset="0"/>
              </a:rPr>
              <a:t>та </a:t>
            </a:r>
            <a:r>
              <a:rPr lang="en-US" sz="2200" dirty="0">
                <a:latin typeface="Times New Roman" panose="02020603050405020304" pitchFamily="18" charset="0"/>
                <a:cs typeface="Times New Roman" panose="02020603050405020304" pitchFamily="18" charset="0"/>
              </a:rPr>
              <a:t>WriteLine </a:t>
            </a:r>
            <a:r>
              <a:rPr lang="uk-UA" sz="2200" dirty="0">
                <a:latin typeface="Times New Roman" panose="02020603050405020304" pitchFamily="18" charset="0"/>
                <a:cs typeface="Times New Roman" panose="02020603050405020304" pitchFamily="18" charset="0"/>
              </a:rPr>
              <a:t>можна відразу форматувати. У цьому випадку методу передають кілька параметрів і розділяють їх комами. Перший параметр завжди повинен містити рядок, який називають рядком формату. Рядок формату повинен містити маркери підстановки, які показують позиції, у яких будуть підставлені певні значення.</a:t>
            </a:r>
          </a:p>
          <a:p>
            <a:pPr marL="0" indent="0" algn="just">
              <a:buNone/>
            </a:pPr>
            <a:r>
              <a:rPr lang="uk-UA" sz="2200" dirty="0">
                <a:latin typeface="Times New Roman" panose="02020603050405020304" pitchFamily="18" charset="0"/>
                <a:cs typeface="Times New Roman" panose="02020603050405020304" pitchFamily="18" charset="0"/>
              </a:rPr>
              <a:t>	Маркер підстановки є натуральним (невід'ємним цілим) числом у фігурних дужках, яке задає номер значення для підстановки. Маркери нумерують, починаючи з нуля. Значення для підстановки задають у параметрах після рядка формату.</a:t>
            </a:r>
          </a:p>
          <a:p>
            <a:pPr marL="0" indent="0">
              <a:buNone/>
            </a:pPr>
            <a:r>
              <a:rPr lang="uk-UA" sz="2000" dirty="0">
                <a:latin typeface="Times New Roman" panose="02020603050405020304" pitchFamily="18" charset="0"/>
                <a:cs typeface="Times New Roman" panose="02020603050405020304" pitchFamily="18" charset="0"/>
              </a:rPr>
              <a:t>Загальний синтаксис виклику методу для виведення </a:t>
            </a:r>
            <a:r>
              <a:rPr lang="uk-UA" sz="2000" dirty="0" err="1">
                <a:latin typeface="Times New Roman" panose="02020603050405020304" pitchFamily="18" charset="0"/>
                <a:cs typeface="Times New Roman" panose="02020603050405020304" pitchFamily="18" charset="0"/>
              </a:rPr>
              <a:t>форматованого</a:t>
            </a:r>
            <a:r>
              <a:rPr lang="uk-UA" sz="2000" dirty="0">
                <a:latin typeface="Times New Roman" panose="02020603050405020304" pitchFamily="18" charset="0"/>
                <a:cs typeface="Times New Roman" panose="02020603050405020304" pitchFamily="18" charset="0"/>
              </a:rPr>
              <a:t> рядка такий:</a:t>
            </a:r>
          </a:p>
          <a:p>
            <a:pPr marL="0" indent="0">
              <a:buNone/>
            </a:pPr>
            <a:endParaRPr lang="uk-UA" sz="2000" dirty="0">
              <a:latin typeface="Times New Roman" panose="02020603050405020304" pitchFamily="18" charset="0"/>
              <a:cs typeface="Times New Roman" panose="02020603050405020304" pitchFamily="18" charset="0"/>
            </a:endParaRPr>
          </a:p>
          <a:p>
            <a:pPr marL="0" indent="0" algn="ctr">
              <a:spcBef>
                <a:spcPts val="0"/>
              </a:spcBef>
              <a:buNone/>
            </a:pPr>
            <a:r>
              <a:rPr lang="en-US" dirty="0" err="1">
                <a:solidFill>
                  <a:srgbClr val="C00000"/>
                </a:solidFill>
                <a:latin typeface="Times New Roman" panose="02020603050405020304" pitchFamily="18" charset="0"/>
                <a:cs typeface="Times New Roman" panose="02020603050405020304" pitchFamily="18" charset="0"/>
              </a:rPr>
              <a:t>Console.WriteLine</a:t>
            </a:r>
            <a:r>
              <a:rPr lang="uk-UA" dirty="0">
                <a:solidFill>
                  <a:srgbClr val="C00000"/>
                </a:solidFill>
                <a:latin typeface="Times New Roman" panose="02020603050405020304" pitchFamily="18" charset="0"/>
                <a:cs typeface="Times New Roman" panose="02020603050405020304" pitchFamily="18" charset="0"/>
              </a:rPr>
              <a:t> </a:t>
            </a:r>
            <a:r>
              <a:rPr lang="en-US" dirty="0">
                <a:solidFill>
                  <a:srgbClr val="C00000"/>
                </a:solidFill>
                <a:latin typeface="Times New Roman" panose="02020603050405020304" pitchFamily="18" charset="0"/>
                <a:cs typeface="Times New Roman" panose="02020603050405020304" pitchFamily="18" charset="0"/>
              </a:rPr>
              <a:t>(</a:t>
            </a:r>
            <a:r>
              <a:rPr lang="en-US" dirty="0" err="1">
                <a:solidFill>
                  <a:srgbClr val="C00000"/>
                </a:solidFill>
                <a:latin typeface="Times New Roman" panose="02020603050405020304" pitchFamily="18" charset="0"/>
                <a:cs typeface="Times New Roman" panose="02020603050405020304" pitchFamily="18" charset="0"/>
              </a:rPr>
              <a:t>FormatString</a:t>
            </a:r>
            <a:r>
              <a:rPr lang="en-US" dirty="0">
                <a:solidFill>
                  <a:srgbClr val="C00000"/>
                </a:solidFill>
                <a:latin typeface="Times New Roman" panose="02020603050405020304" pitchFamily="18" charset="0"/>
                <a:cs typeface="Times New Roman" panose="02020603050405020304" pitchFamily="18" charset="0"/>
              </a:rPr>
              <a:t>, Value0, Value1, Value2...);</a:t>
            </a:r>
            <a:endParaRPr lang="uk-UA" dirty="0">
              <a:solidFill>
                <a:srgbClr val="C00000"/>
              </a:solidFill>
              <a:latin typeface="Times New Roman" panose="02020603050405020304" pitchFamily="18" charset="0"/>
              <a:cs typeface="Times New Roman" panose="02020603050405020304" pitchFamily="18" charset="0"/>
            </a:endParaRPr>
          </a:p>
          <a:p>
            <a:pPr marL="0" indent="0">
              <a:spcBef>
                <a:spcPts val="0"/>
              </a:spcBef>
              <a:buNone/>
            </a:pPr>
            <a:endParaRPr lang="uk-UA" sz="800" dirty="0">
              <a:latin typeface="Times New Roman" panose="02020603050405020304" pitchFamily="18" charset="0"/>
              <a:cs typeface="Times New Roman" panose="02020603050405020304" pitchFamily="18" charset="0"/>
            </a:endParaRPr>
          </a:p>
          <a:p>
            <a:pPr marL="0" indent="0" algn="ctr">
              <a:spcBef>
                <a:spcPts val="0"/>
              </a:spcBef>
              <a:buNone/>
            </a:pPr>
            <a:r>
              <a:rPr lang="uk-UA" sz="2400" dirty="0">
                <a:latin typeface="Times New Roman" panose="02020603050405020304" pitchFamily="18" charset="0"/>
                <a:cs typeface="Times New Roman" panose="02020603050405020304" pitchFamily="18" charset="0"/>
              </a:rPr>
              <a:t>де </a:t>
            </a:r>
            <a:r>
              <a:rPr lang="en-US" sz="2400" dirty="0" err="1">
                <a:solidFill>
                  <a:srgbClr val="C00000"/>
                </a:solidFill>
                <a:latin typeface="Times New Roman" panose="02020603050405020304" pitchFamily="18" charset="0"/>
                <a:cs typeface="Times New Roman" panose="02020603050405020304" pitchFamily="18" charset="0"/>
              </a:rPr>
              <a:t>FormatString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r>
              <a:rPr lang="uk-UA" sz="2400" dirty="0">
                <a:latin typeface="Times New Roman" panose="02020603050405020304" pitchFamily="18" charset="0"/>
                <a:cs typeface="Times New Roman" panose="02020603050405020304" pitchFamily="18" charset="0"/>
              </a:rPr>
              <a:t>рядок формату, </a:t>
            </a:r>
            <a:r>
              <a:rPr lang="en-US" sz="2400" dirty="0" err="1">
                <a:solidFill>
                  <a:srgbClr val="C00000"/>
                </a:solidFill>
                <a:latin typeface="Times New Roman" panose="02020603050405020304" pitchFamily="18" charset="0"/>
                <a:cs typeface="Times New Roman" panose="02020603050405020304" pitchFamily="18" charset="0"/>
              </a:rPr>
              <a:t>ValueN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r>
              <a:rPr lang="uk-UA" sz="2400" dirty="0">
                <a:latin typeface="Times New Roman" panose="02020603050405020304" pitchFamily="18" charset="0"/>
                <a:cs typeface="Times New Roman" panose="02020603050405020304" pitchFamily="18" charset="0"/>
              </a:rPr>
              <a:t>значення для підстановки.</a:t>
            </a:r>
          </a:p>
          <a:p>
            <a:pPr marL="0" indent="0" algn="ctr">
              <a:spcBef>
                <a:spcPts val="0"/>
              </a:spcBef>
              <a:buNone/>
            </a:pPr>
            <a:endParaRPr lang="uk-UA" sz="2400" dirty="0">
              <a:latin typeface="Times New Roman" panose="02020603050405020304" pitchFamily="18" charset="0"/>
              <a:cs typeface="Times New Roman" panose="02020603050405020304" pitchFamily="18" charset="0"/>
            </a:endParaRPr>
          </a:p>
          <a:p>
            <a:pPr marL="0" indent="0" algn="ctr">
              <a:spcBef>
                <a:spcPts val="0"/>
              </a:spcBef>
              <a:buNone/>
            </a:pPr>
            <a:r>
              <a:rPr lang="uk-UA" b="1" dirty="0" err="1"/>
              <a:t>Console.WriteLine</a:t>
            </a:r>
            <a:r>
              <a:rPr lang="uk-UA" b="1" dirty="0"/>
              <a:t>("Три числа: {0}, {1} та {2} ", 10, 20, 30);</a:t>
            </a:r>
          </a:p>
          <a:p>
            <a:pPr marL="0" indent="4841875">
              <a:spcBef>
                <a:spcPts val="0"/>
              </a:spcBef>
              <a:buNone/>
            </a:pPr>
            <a:r>
              <a:rPr lang="uk-UA" sz="1800" dirty="0"/>
              <a:t>Індекси   0      1</a:t>
            </a:r>
          </a:p>
          <a:p>
            <a:pPr marL="0" indent="0">
              <a:spcBef>
                <a:spcPts val="0"/>
              </a:spcBef>
              <a:buNone/>
            </a:pPr>
            <a:r>
              <a:rPr lang="uk-UA" sz="2400" dirty="0">
                <a:solidFill>
                  <a:srgbClr val="FF0000"/>
                </a:solidFill>
              </a:rPr>
              <a:t>!!!!  </a:t>
            </a:r>
            <a:r>
              <a:rPr lang="en-US" sz="2400" dirty="0" err="1"/>
              <a:t>Console.WriteLine</a:t>
            </a:r>
            <a:r>
              <a:rPr lang="en-US" sz="2400" dirty="0"/>
              <a:t>("!</a:t>
            </a:r>
            <a:r>
              <a:rPr lang="uk-UA" sz="2400" dirty="0"/>
              <a:t>Помилка!: {0}, {2} ", 10, 20);</a:t>
            </a:r>
            <a:endParaRPr lang="uk-UA" sz="2400" dirty="0">
              <a:latin typeface="Times New Roman" panose="02020603050405020304" pitchFamily="18" charset="0"/>
              <a:cs typeface="Times New Roman" panose="02020603050405020304" pitchFamily="18" charset="0"/>
            </a:endParaRPr>
          </a:p>
        </p:txBody>
      </p:sp>
      <p:pic>
        <p:nvPicPr>
          <p:cNvPr id="7" name="Рисунок 6">
            <a:extLst>
              <a:ext uri="{FF2B5EF4-FFF2-40B4-BE49-F238E27FC236}">
                <a16:creationId xmlns:a16="http://schemas.microsoft.com/office/drawing/2014/main" id="{3E6939CB-9F1F-45DB-A02E-BAE6486028D8}"/>
              </a:ext>
            </a:extLst>
          </p:cNvPr>
          <p:cNvPicPr>
            <a:picLocks noChangeAspect="1"/>
          </p:cNvPicPr>
          <p:nvPr/>
        </p:nvPicPr>
        <p:blipFill>
          <a:blip r:embed="rId2"/>
          <a:stretch>
            <a:fillRect/>
          </a:stretch>
        </p:blipFill>
        <p:spPr>
          <a:xfrm>
            <a:off x="9036222" y="5775487"/>
            <a:ext cx="2860308" cy="345395"/>
          </a:xfrm>
          <a:prstGeom prst="rect">
            <a:avLst/>
          </a:prstGeom>
        </p:spPr>
      </p:pic>
    </p:spTree>
    <p:extLst>
      <p:ext uri="{BB962C8B-B14F-4D97-AF65-F5344CB8AC3E}">
        <p14:creationId xmlns:p14="http://schemas.microsoft.com/office/powerpoint/2010/main" val="3970550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F31972-0493-4AFB-9312-D25DFB4CD0E3}"/>
              </a:ext>
            </a:extLst>
          </p:cNvPr>
          <p:cNvSpPr>
            <a:spLocks noGrp="1"/>
          </p:cNvSpPr>
          <p:nvPr>
            <p:ph type="title"/>
          </p:nvPr>
        </p:nvSpPr>
        <p:spPr>
          <a:xfrm>
            <a:off x="838200" y="365126"/>
            <a:ext cx="10515600" cy="623920"/>
          </a:xfrm>
        </p:spPr>
        <p:txBody>
          <a:bodyPr>
            <a:normAutofit fontScale="90000"/>
          </a:bodyPr>
          <a:lstStyle/>
          <a:p>
            <a:pPr algn="ctr"/>
            <a:br>
              <a:rPr lang="uk-UA" dirty="0"/>
            </a:br>
            <a:r>
              <a:rPr lang="uk-UA" sz="4000" dirty="0">
                <a:latin typeface="Times New Roman" panose="02020603050405020304" pitchFamily="18" charset="0"/>
                <a:cs typeface="Times New Roman" panose="02020603050405020304" pitchFamily="18" charset="0"/>
              </a:rPr>
              <a:t>Введення користувача</a:t>
            </a:r>
            <a:br>
              <a:rPr lang="uk-UA" dirty="0"/>
            </a:br>
            <a:endParaRPr lang="uk-UA" dirty="0"/>
          </a:p>
        </p:txBody>
      </p:sp>
      <p:sp>
        <p:nvSpPr>
          <p:cNvPr id="3" name="Місце для вмісту 2">
            <a:extLst>
              <a:ext uri="{FF2B5EF4-FFF2-40B4-BE49-F238E27FC236}">
                <a16:creationId xmlns:a16="http://schemas.microsoft.com/office/drawing/2014/main" id="{1F672DC5-A80A-4D54-8527-87DB76AE0056}"/>
              </a:ext>
            </a:extLst>
          </p:cNvPr>
          <p:cNvSpPr>
            <a:spLocks noGrp="1"/>
          </p:cNvSpPr>
          <p:nvPr>
            <p:ph idx="1"/>
          </p:nvPr>
        </p:nvSpPr>
        <p:spPr>
          <a:xfrm>
            <a:off x="838200" y="1203648"/>
            <a:ext cx="10515600" cy="5289225"/>
          </a:xfrm>
        </p:spPr>
        <p:txBody>
          <a:bodyPr>
            <a:normAutofit/>
          </a:bodyPr>
          <a:lstStyle/>
          <a:p>
            <a:pPr marL="0" indent="0">
              <a:buNone/>
            </a:pPr>
            <a:r>
              <a:rPr lang="uk-UA" dirty="0">
                <a:latin typeface="Times New Roman" panose="02020603050405020304" pitchFamily="18" charset="0"/>
                <a:cs typeface="Times New Roman" panose="02020603050405020304" pitchFamily="18" charset="0"/>
              </a:rPr>
              <a:t>Метод </a:t>
            </a:r>
            <a:r>
              <a:rPr lang="en-US" b="1" dirty="0" err="1">
                <a:latin typeface="Times New Roman" panose="02020603050405020304" pitchFamily="18" charset="0"/>
                <a:cs typeface="Times New Roman" panose="02020603050405020304" pitchFamily="18" charset="0"/>
              </a:rPr>
              <a:t>Console.ReadLine</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повертає рядок. Для введення чисел потрібно </a:t>
            </a:r>
            <a:r>
              <a:rPr lang="ru-RU" dirty="0" err="1">
                <a:latin typeface="Times New Roman" panose="02020603050405020304" pitchFamily="18" charset="0"/>
                <a:cs typeface="Times New Roman" panose="02020603050405020304" pitchFamily="18" charset="0"/>
              </a:rPr>
              <a:t>перетворити</a:t>
            </a:r>
            <a:r>
              <a:rPr lang="ru-RU" dirty="0">
                <a:latin typeface="Times New Roman" panose="02020603050405020304" pitchFamily="18" charset="0"/>
                <a:cs typeface="Times New Roman" panose="02020603050405020304" pitchFamily="18" charset="0"/>
              </a:rPr>
              <a:t> тип '</a:t>
            </a:r>
            <a:r>
              <a:rPr lang="ru-RU" dirty="0" err="1">
                <a:latin typeface="Times New Roman" panose="02020603050405020304" pitchFamily="18" charset="0"/>
                <a:cs typeface="Times New Roman" panose="02020603050405020304" pitchFamily="18" charset="0"/>
              </a:rPr>
              <a:t>string</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int</a:t>
            </a:r>
            <a:r>
              <a:rPr lang="ru-RU" dirty="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a:p>
            <a:pPr marL="0" indent="0">
              <a:buNone/>
            </a:pPr>
            <a:r>
              <a:rPr lang="en-US" dirty="0">
                <a:solidFill>
                  <a:srgbClr val="C00000"/>
                </a:solidFill>
                <a:latin typeface="Times New Roman" panose="02020603050405020304" pitchFamily="18" charset="0"/>
                <a:cs typeface="Times New Roman" panose="02020603050405020304" pitchFamily="18" charset="0"/>
              </a:rPr>
              <a:t>string name = </a:t>
            </a:r>
            <a:r>
              <a:rPr lang="en-US" dirty="0" err="1">
                <a:solidFill>
                  <a:srgbClr val="C00000"/>
                </a:solidFill>
                <a:latin typeface="Times New Roman" panose="02020603050405020304" pitchFamily="18" charset="0"/>
                <a:cs typeface="Times New Roman" panose="02020603050405020304" pitchFamily="18" charset="0"/>
              </a:rPr>
              <a:t>Console.ReadLine</a:t>
            </a:r>
            <a:r>
              <a:rPr lang="en-US" dirty="0">
                <a:solidFill>
                  <a:srgbClr val="C00000"/>
                </a:solidFill>
                <a:latin typeface="Times New Roman" panose="02020603050405020304" pitchFamily="18" charset="0"/>
                <a:cs typeface="Times New Roman" panose="02020603050405020304" pitchFamily="18" charset="0"/>
              </a:rPr>
              <a:t>();</a:t>
            </a:r>
          </a:p>
          <a:p>
            <a:pPr marL="0" indent="0">
              <a:buNone/>
            </a:pPr>
            <a:r>
              <a:rPr lang="en-US" dirty="0">
                <a:solidFill>
                  <a:srgbClr val="C00000"/>
                </a:solidFill>
                <a:latin typeface="Times New Roman" panose="02020603050405020304" pitchFamily="18" charset="0"/>
                <a:cs typeface="Times New Roman" panose="02020603050405020304" pitchFamily="18" charset="0"/>
              </a:rPr>
              <a:t>int number = </a:t>
            </a:r>
            <a:r>
              <a:rPr lang="en-US" dirty="0" err="1">
                <a:solidFill>
                  <a:srgbClr val="C00000"/>
                </a:solidFill>
                <a:latin typeface="Times New Roman" panose="02020603050405020304" pitchFamily="18" charset="0"/>
                <a:cs typeface="Times New Roman" panose="02020603050405020304" pitchFamily="18" charset="0"/>
              </a:rPr>
              <a:t>int.Parse</a:t>
            </a:r>
            <a:r>
              <a:rPr lang="en-US" dirty="0">
                <a:solidFill>
                  <a:srgbClr val="C00000"/>
                </a:solidFill>
                <a:latin typeface="Times New Roman" panose="02020603050405020304" pitchFamily="18" charset="0"/>
                <a:cs typeface="Times New Roman" panose="02020603050405020304" pitchFamily="18" charset="0"/>
              </a:rPr>
              <a:t>(</a:t>
            </a:r>
            <a:r>
              <a:rPr lang="en-US" dirty="0" err="1">
                <a:solidFill>
                  <a:srgbClr val="C00000"/>
                </a:solidFill>
                <a:latin typeface="Times New Roman" panose="02020603050405020304" pitchFamily="18" charset="0"/>
                <a:cs typeface="Times New Roman" panose="02020603050405020304" pitchFamily="18" charset="0"/>
              </a:rPr>
              <a:t>Console.ReadLine</a:t>
            </a:r>
            <a:r>
              <a:rPr lang="en-US" dirty="0">
                <a:solidFill>
                  <a:srgbClr val="C00000"/>
                </a:solidFill>
                <a:latin typeface="Times New Roman" panose="02020603050405020304" pitchFamily="18" charset="0"/>
                <a:cs typeface="Times New Roman" panose="02020603050405020304" pitchFamily="18" charset="0"/>
              </a:rPr>
              <a:t>());</a:t>
            </a:r>
            <a:endParaRPr lang="uk-UA" dirty="0">
              <a:solidFill>
                <a:srgbClr val="C00000"/>
              </a:solidFill>
              <a:latin typeface="Times New Roman" panose="02020603050405020304" pitchFamily="18" charset="0"/>
              <a:cs typeface="Times New Roman" panose="02020603050405020304" pitchFamily="18" charset="0"/>
            </a:endParaRPr>
          </a:p>
          <a:p>
            <a:pPr marL="0" indent="0">
              <a:buNone/>
            </a:pPr>
            <a:endParaRPr lang="ru-RU" sz="2000" dirty="0">
              <a:latin typeface="Times New Roman" panose="02020603050405020304" pitchFamily="18" charset="0"/>
              <a:cs typeface="Times New Roman" panose="02020603050405020304" pitchFamily="18" charset="0"/>
            </a:endParaRPr>
          </a:p>
          <a:p>
            <a:pPr marL="0" indent="0">
              <a:buNone/>
            </a:pPr>
            <a:r>
              <a:rPr lang="ru-RU" sz="2000" dirty="0">
                <a:latin typeface="Times New Roman" panose="02020603050405020304" pitchFamily="18" charset="0"/>
                <a:cs typeface="Times New Roman" panose="02020603050405020304" pitchFamily="18" charset="0"/>
              </a:rPr>
              <a:t>Метод </a:t>
            </a:r>
            <a:r>
              <a:rPr lang="ru-RU" sz="2000" dirty="0" err="1">
                <a:latin typeface="Times New Roman" panose="02020603050405020304" pitchFamily="18" charset="0"/>
                <a:cs typeface="Times New Roman" panose="02020603050405020304" pitchFamily="18" charset="0"/>
              </a:rPr>
              <a:t>Parse</a:t>
            </a:r>
            <a:r>
              <a:rPr lang="ru-RU" sz="2000" dirty="0">
                <a:latin typeface="Times New Roman" panose="02020603050405020304" pitchFamily="18" charset="0"/>
                <a:cs typeface="Times New Roman" panose="02020603050405020304" pitchFamily="18" charset="0"/>
              </a:rPr>
              <a:t>() C# </a:t>
            </a:r>
            <a:r>
              <a:rPr lang="ru-RU" sz="2000" dirty="0" err="1">
                <a:latin typeface="Times New Roman" panose="02020603050405020304" pitchFamily="18" charset="0"/>
                <a:cs typeface="Times New Roman" panose="02020603050405020304" pitchFamily="18" charset="0"/>
              </a:rPr>
              <a:t>перетворює</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рядкове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подання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даних</a:t>
            </a:r>
            <a:r>
              <a:rPr lang="ru-RU" sz="2000" dirty="0">
                <a:latin typeface="Times New Roman" panose="02020603050405020304" pitchFamily="18" charset="0"/>
                <a:cs typeface="Times New Roman" panose="02020603050405020304" pitchFamily="18" charset="0"/>
              </a:rPr>
              <a:t> (числа, </a:t>
            </a:r>
            <a:r>
              <a:rPr lang="ru-RU" sz="2000" dirty="0" err="1">
                <a:latin typeface="Times New Roman" panose="02020603050405020304" pitchFamily="18" charset="0"/>
                <a:cs typeface="Times New Roman" panose="02020603050405020304" pitchFamily="18" charset="0"/>
              </a:rPr>
              <a:t>дати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перерахування</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відповідний</a:t>
            </a:r>
            <a:r>
              <a:rPr lang="ru-RU" sz="2000" dirty="0">
                <a:latin typeface="Times New Roman" panose="02020603050405020304" pitchFamily="18" charset="0"/>
                <a:cs typeface="Times New Roman" panose="02020603050405020304" pitchFamily="18" charset="0"/>
              </a:rPr>
              <a:t> тип </a:t>
            </a:r>
            <a:r>
              <a:rPr lang="ru-RU" sz="2000" dirty="0" err="1">
                <a:latin typeface="Times New Roman" panose="02020603050405020304" pitchFamily="18" charset="0"/>
                <a:cs typeface="Times New Roman" panose="02020603050405020304" pitchFamily="18" charset="0"/>
              </a:rPr>
              <a:t>даних</a:t>
            </a:r>
            <a:endParaRPr lang="en-US" sz="2000"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Введіть свій вік:");</a:t>
            </a:r>
          </a:p>
          <a:p>
            <a:pPr marL="0" indent="0">
              <a:buNone/>
            </a:pPr>
            <a:r>
              <a:rPr lang="en-US" dirty="0">
                <a:solidFill>
                  <a:srgbClr val="C00000"/>
                </a:solidFill>
                <a:latin typeface="Times New Roman" panose="02020603050405020304" pitchFamily="18" charset="0"/>
                <a:cs typeface="Times New Roman" panose="02020603050405020304" pitchFamily="18" charset="0"/>
              </a:rPr>
              <a:t>int age = Convert.ToInt32(</a:t>
            </a:r>
            <a:r>
              <a:rPr lang="en-US" dirty="0" err="1">
                <a:solidFill>
                  <a:srgbClr val="C00000"/>
                </a:solidFill>
                <a:latin typeface="Times New Roman" panose="02020603050405020304" pitchFamily="18" charset="0"/>
                <a:cs typeface="Times New Roman" panose="02020603050405020304" pitchFamily="18" charset="0"/>
              </a:rPr>
              <a:t>Console.ReadLine</a:t>
            </a:r>
            <a:r>
              <a:rPr lang="en-US" dirty="0">
                <a:solidFill>
                  <a:srgbClr val="C00000"/>
                </a:solidFill>
                <a:latin typeface="Times New Roman" panose="02020603050405020304" pitchFamily="18" charset="0"/>
                <a:cs typeface="Times New Roman" panose="02020603050405020304" pitchFamily="18" charset="0"/>
              </a:rPr>
              <a:t>());</a:t>
            </a:r>
          </a:p>
          <a:p>
            <a:pPr marL="0" indent="0">
              <a:buNone/>
            </a:pP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Ваш вік: " + </a:t>
            </a:r>
            <a:r>
              <a:rPr lang="en-US" dirty="0">
                <a:latin typeface="Times New Roman" panose="02020603050405020304" pitchFamily="18" charset="0"/>
                <a:cs typeface="Times New Roman" panose="02020603050405020304" pitchFamily="18" charset="0"/>
              </a:rPr>
              <a:t>age);</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8522306"/>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494</TotalTime>
  <Words>2547</Words>
  <Application>Microsoft Office PowerPoint</Application>
  <PresentationFormat>Широкий екран</PresentationFormat>
  <Paragraphs>205</Paragraphs>
  <Slides>27</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27</vt:i4>
      </vt:variant>
    </vt:vector>
  </HeadingPairs>
  <TitlesOfParts>
    <vt:vector size="32" baseType="lpstr">
      <vt:lpstr>Arial</vt:lpstr>
      <vt:lpstr>Calibri</vt:lpstr>
      <vt:lpstr>Calibri Light</vt:lpstr>
      <vt:lpstr>Times New Roman</vt:lpstr>
      <vt:lpstr>Тема Office</vt:lpstr>
      <vt:lpstr>Мова програмування  C# (C-Sharp) </vt:lpstr>
      <vt:lpstr>Презентація PowerPoint</vt:lpstr>
      <vt:lpstr>Структура програми </vt:lpstr>
      <vt:lpstr>Презентація PowerPoint</vt:lpstr>
      <vt:lpstr>Функція Main: початкова точка програми</vt:lpstr>
      <vt:lpstr>Текстовий ввід/ вивід у консольному застосунку Для кирилиці: Console.OutputEncoding = Encoding.Unicode;  Console.InputEncoding = Encoding.Unicode;</vt:lpstr>
      <vt:lpstr>Символьні літерали</vt:lpstr>
      <vt:lpstr>Форматування рядків</vt:lpstr>
      <vt:lpstr> Введення користувача </vt:lpstr>
      <vt:lpstr>Типи даних</vt:lpstr>
      <vt:lpstr>Презентація PowerPoint</vt:lpstr>
      <vt:lpstr>Презентація PowerPoint</vt:lpstr>
      <vt:lpstr>Презентація PowerPoint</vt:lpstr>
      <vt:lpstr>Презентація PowerPoint</vt:lpstr>
      <vt:lpstr>Презентація PowerPoint</vt:lpstr>
      <vt:lpstr>Перетворення типів</vt:lpstr>
      <vt:lpstr>Презентація PowerPoint</vt:lpstr>
      <vt:lpstr>Типи, які визначає користувач</vt:lpstr>
      <vt:lpstr>Змінні</vt:lpstr>
      <vt:lpstr>Ініціалізація змінної</vt:lpstr>
      <vt:lpstr> Арифметичні оператори </vt:lpstr>
      <vt:lpstr> Оператори присвоєння </vt:lpstr>
      <vt:lpstr> Оператори порівняння </vt:lpstr>
      <vt:lpstr> Логічні оператори </vt:lpstr>
      <vt:lpstr>Математичні функції</vt:lpstr>
      <vt:lpstr>Презентація PowerPoint</vt:lpstr>
      <vt:lpstr>Рядки У C# методи роботи з рядками зосереджені в класі string (простір імен System)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Мова програмування  C# (C-Sharp) </dc:title>
  <dc:creator>Oksana Okunkova</dc:creator>
  <cp:lastModifiedBy>Oksana Okunkova</cp:lastModifiedBy>
  <cp:revision>27</cp:revision>
  <dcterms:created xsi:type="dcterms:W3CDTF">2026-01-14T14:16:14Z</dcterms:created>
  <dcterms:modified xsi:type="dcterms:W3CDTF">2026-01-19T21:16:29Z</dcterms:modified>
</cp:coreProperties>
</file>