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858" r:id="rId2"/>
    <p:sldId id="283" r:id="rId3"/>
    <p:sldId id="289" r:id="rId4"/>
    <p:sldId id="291" r:id="rId5"/>
    <p:sldId id="292" r:id="rId6"/>
    <p:sldId id="294" r:id="rId7"/>
    <p:sldId id="296" r:id="rId8"/>
    <p:sldId id="295" r:id="rId9"/>
    <p:sldId id="312" r:id="rId10"/>
    <p:sldId id="298" r:id="rId11"/>
    <p:sldId id="299" r:id="rId12"/>
    <p:sldId id="300" r:id="rId13"/>
    <p:sldId id="297" r:id="rId14"/>
    <p:sldId id="284" r:id="rId15"/>
    <p:sldId id="301" r:id="rId16"/>
    <p:sldId id="302" r:id="rId17"/>
    <p:sldId id="303" r:id="rId18"/>
    <p:sldId id="304" r:id="rId19"/>
    <p:sldId id="305" r:id="rId20"/>
    <p:sldId id="306" r:id="rId21"/>
    <p:sldId id="285" r:id="rId22"/>
    <p:sldId id="307" r:id="rId23"/>
    <p:sldId id="287" r:id="rId24"/>
    <p:sldId id="308" r:id="rId25"/>
    <p:sldId id="309" r:id="rId26"/>
    <p:sldId id="835" r:id="rId27"/>
    <p:sldId id="843" r:id="rId28"/>
    <p:sldId id="844" r:id="rId29"/>
    <p:sldId id="845" r:id="rId30"/>
    <p:sldId id="846" r:id="rId31"/>
    <p:sldId id="847" r:id="rId32"/>
    <p:sldId id="848" r:id="rId33"/>
    <p:sldId id="849" r:id="rId34"/>
    <p:sldId id="850" r:id="rId35"/>
    <p:sldId id="851" r:id="rId36"/>
    <p:sldId id="852" r:id="rId37"/>
    <p:sldId id="853" r:id="rId38"/>
    <p:sldId id="854" r:id="rId39"/>
    <p:sldId id="855" r:id="rId40"/>
    <p:sldId id="414" r:id="rId41"/>
    <p:sldId id="415" r:id="rId42"/>
    <p:sldId id="416" r:id="rId43"/>
    <p:sldId id="417" r:id="rId44"/>
    <p:sldId id="418" r:id="rId45"/>
    <p:sldId id="419" r:id="rId46"/>
    <p:sldId id="260" r:id="rId4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lana Rudnitska" initials="RR" lastIdx="1" clrIdx="0">
    <p:extLst>
      <p:ext uri="{19B8F6BF-5375-455C-9EA6-DF929625EA0E}">
        <p15:presenceInfo xmlns:p15="http://schemas.microsoft.com/office/powerpoint/2012/main" userId="5ce8efb12043d3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99"/>
    <a:srgbClr val="0432FF"/>
    <a:srgbClr val="15DDFF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41"/>
  </p:normalViewPr>
  <p:slideViewPr>
    <p:cSldViewPr snapToGrid="0" snapToObjects="1">
      <p:cViewPr varScale="1">
        <p:scale>
          <a:sx n="114" d="100"/>
          <a:sy n="114" d="100"/>
        </p:scale>
        <p:origin x="4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Кількість аудитів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32-B941-9DE2-61B09BAECF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Кількість аудитів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32-B941-9DE2-61B09BAECF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Кількість аудитів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32-B941-9DE2-61B09BAECF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988480"/>
        <c:axId val="218010752"/>
      </c:barChart>
      <c:catAx>
        <c:axId val="21798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18010752"/>
        <c:crosses val="autoZero"/>
        <c:auto val="1"/>
        <c:lblAlgn val="ctr"/>
        <c:lblOffset val="100"/>
        <c:noMultiLvlLbl val="0"/>
      </c:catAx>
      <c:valAx>
        <c:axId val="21801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1798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К-ть аудитів діяльності (ефективності)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  <c:pt idx="4">
                  <c:v>17</c:v>
                </c:pt>
                <c:pt idx="5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FA-3743-B657-311D99BB9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177920"/>
        <c:axId val="220179456"/>
      </c:lineChart>
      <c:catAx>
        <c:axId val="22017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20179456"/>
        <c:crosses val="autoZero"/>
        <c:auto val="1"/>
        <c:lblAlgn val="ctr"/>
        <c:lblOffset val="100"/>
        <c:noMultiLvlLbl val="0"/>
      </c:catAx>
      <c:valAx>
        <c:axId val="22017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2017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96927203281589"/>
          <c:y val="0.77345453032523392"/>
          <c:w val="0.81479475065616835"/>
          <c:h val="0.22654530372351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8262628127303"/>
          <c:y val="2.6244664622401682E-3"/>
          <c:w val="0.51293239134511448"/>
          <c:h val="0.66835019053580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Аудити у 2022 році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EF-5741-86A4-5648AEF354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EF-5741-86A4-5648AEF354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EF-5741-86A4-5648AEF354B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C9C0F04-F0A0-4D40-A871-CFABDC7D6435}" type="PERCENTAGE">
                      <a:rPr lang="en-US" baseline="0"/>
                      <a:pPr/>
                      <a:t>[ВІДСОТОК]</a:t>
                    </a:fld>
                    <a:endParaRPr lang="uk-UA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4EF-5741-86A4-5648AEF354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B8E5A44-5B27-7442-94C2-88DCB4E375F9}" type="PERCENTAGE">
                      <a:rPr lang="en-US" baseline="0"/>
                      <a:pPr/>
                      <a:t>[ВІДСОТОК]</a:t>
                    </a:fld>
                    <a:endParaRPr lang="uk-UA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4EF-5741-86A4-5648AEF354B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125134E-FBC7-AC43-8914-47E6C31D0B11}" type="PERCENTAGE">
                      <a:rPr lang="en-US" baseline="0"/>
                      <a:pPr/>
                      <a:t>[ВІДСОТОК]</a:t>
                    </a:fld>
                    <a:endParaRPr lang="uk-UA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4EF-5741-86A4-5648AEF35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Фінансовий</c:v>
                </c:pt>
                <c:pt idx="1">
                  <c:v>Відповідності</c:v>
                </c:pt>
                <c:pt idx="2">
                  <c:v>Діяльності (ефективності)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EF-5741-86A4-5648AEF354B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5055272200563952"/>
          <c:w val="0.94110037417550041"/>
          <c:h val="0.349447277994360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Фінансовий аудит</c:v>
                </c:pt>
                <c:pt idx="1">
                  <c:v>Аудит відповідності</c:v>
                </c:pt>
                <c:pt idx="2">
                  <c:v>Аудит діяльності (ефективності)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C-1249-AF4B-487CE5C227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Фінансовий аудит</c:v>
                </c:pt>
                <c:pt idx="1">
                  <c:v>Аудит відповідності</c:v>
                </c:pt>
                <c:pt idx="2">
                  <c:v>Аудит діяльності (ефективності)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10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6C-1249-AF4B-487CE5C2279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Фінансовий аудит</c:v>
                </c:pt>
                <c:pt idx="1">
                  <c:v>Аудит відповідності</c:v>
                </c:pt>
                <c:pt idx="2">
                  <c:v>Аудит діяльності (ефективності)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6C-1249-AF4B-487CE5C22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0272896"/>
        <c:axId val="220291072"/>
      </c:barChart>
      <c:catAx>
        <c:axId val="220272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20291072"/>
        <c:crosses val="autoZero"/>
        <c:auto val="1"/>
        <c:lblAlgn val="ctr"/>
        <c:lblOffset val="100"/>
        <c:noMultiLvlLbl val="0"/>
      </c:catAx>
      <c:valAx>
        <c:axId val="220291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2027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6C7C8-A768-084B-AC3B-BC59CD2E5748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AD2965-FEB8-EA4D-BB41-9BF4609E4F44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1700" dirty="0">
              <a:solidFill>
                <a:schemeClr val="tx1"/>
              </a:solidFill>
            </a:rPr>
            <a:t>Аудиторські питання мають ґрунтуватися на оцінці а) найбільш значущих ризиків, б) аналізі визначених значущих проблем діяльності.</a:t>
          </a:r>
          <a:endParaRPr lang="en-US" sz="1700" b="0" dirty="0">
            <a:solidFill>
              <a:schemeClr val="tx1"/>
            </a:solidFill>
          </a:endParaRPr>
        </a:p>
      </dgm:t>
    </dgm:pt>
    <dgm:pt modelId="{0477297D-A3E8-1140-8AAC-8C304A2AA16E}" type="parTrans" cxnId="{7243D9F4-550E-6843-89B7-9698D21A0F41}">
      <dgm:prSet/>
      <dgm:spPr/>
      <dgm:t>
        <a:bodyPr/>
        <a:lstStyle/>
        <a:p>
          <a:endParaRPr lang="en-US"/>
        </a:p>
      </dgm:t>
    </dgm:pt>
    <dgm:pt modelId="{4C3A0E84-0BB6-344A-BB06-C87BBFBAAC0A}" type="sibTrans" cxnId="{7243D9F4-550E-6843-89B7-9698D21A0F41}">
      <dgm:prSet/>
      <dgm:spPr/>
      <dgm:t>
        <a:bodyPr/>
        <a:lstStyle/>
        <a:p>
          <a:endParaRPr lang="en-US"/>
        </a:p>
      </dgm:t>
    </dgm:pt>
    <dgm:pt modelId="{72E4F5AB-8730-8E42-9FCC-2295B5864A98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1700" dirty="0">
              <a:solidFill>
                <a:schemeClr val="tx1"/>
              </a:solidFill>
            </a:rPr>
            <a:t>Аудиторські питання мають відповідати меті та темі аудиту та включати значимі аспекти, з огляду на фінансову, соціальну, політичну чи репутаційну суттєвість.</a:t>
          </a:r>
          <a:endParaRPr lang="en-US" sz="1700" dirty="0">
            <a:solidFill>
              <a:schemeClr val="tx1"/>
            </a:solidFill>
          </a:endParaRPr>
        </a:p>
      </dgm:t>
    </dgm:pt>
    <dgm:pt modelId="{E4F65B50-7C55-5B48-B830-A98263C1300E}" type="parTrans" cxnId="{4FFFB603-6604-D940-B1B5-AB6473A1177E}">
      <dgm:prSet/>
      <dgm:spPr/>
      <dgm:t>
        <a:bodyPr/>
        <a:lstStyle/>
        <a:p>
          <a:endParaRPr lang="en-US"/>
        </a:p>
      </dgm:t>
    </dgm:pt>
    <dgm:pt modelId="{295B5292-7D35-DE4F-9831-5A50B55EC33C}" type="sibTrans" cxnId="{4FFFB603-6604-D940-B1B5-AB6473A1177E}">
      <dgm:prSet/>
      <dgm:spPr/>
      <dgm:t>
        <a:bodyPr/>
        <a:lstStyle/>
        <a:p>
          <a:endParaRPr lang="en-US"/>
        </a:p>
      </dgm:t>
    </dgm:pt>
    <dgm:pt modelId="{3039000C-FADD-D346-96F2-BA628785C55E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1700" dirty="0">
              <a:solidFill>
                <a:schemeClr val="tx1"/>
              </a:solidFill>
            </a:rPr>
            <a:t>Аудиторські питання повинні бути такими, щоб можна було отримати відповіді шляхом збору, аналізу та інтерпретації даних та тверджень.</a:t>
          </a:r>
          <a:endParaRPr lang="en-US" sz="1700" dirty="0">
            <a:solidFill>
              <a:schemeClr val="tx1"/>
            </a:solidFill>
          </a:endParaRPr>
        </a:p>
      </dgm:t>
    </dgm:pt>
    <dgm:pt modelId="{3E00B0F8-D852-7B40-A53C-0B5C8A3986D2}" type="parTrans" cxnId="{58B00C70-0A87-C048-9B97-876A01153784}">
      <dgm:prSet/>
      <dgm:spPr/>
      <dgm:t>
        <a:bodyPr/>
        <a:lstStyle/>
        <a:p>
          <a:endParaRPr lang="en-US"/>
        </a:p>
      </dgm:t>
    </dgm:pt>
    <dgm:pt modelId="{5E4819EE-A4BB-2643-A5C0-345F3202B4FA}" type="sibTrans" cxnId="{58B00C70-0A87-C048-9B97-876A01153784}">
      <dgm:prSet/>
      <dgm:spPr/>
      <dgm:t>
        <a:bodyPr/>
        <a:lstStyle/>
        <a:p>
          <a:endParaRPr lang="en-US"/>
        </a:p>
      </dgm:t>
    </dgm:pt>
    <dgm:pt modelId="{16438239-E157-464D-B386-F812732441F4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1700" dirty="0">
              <a:solidFill>
                <a:schemeClr val="tx1"/>
              </a:solidFill>
            </a:rPr>
            <a:t>Аудиторські питання мають бути конкретними, а не загальними. </a:t>
          </a:r>
          <a:endParaRPr lang="en-US" sz="1700" dirty="0">
            <a:solidFill>
              <a:schemeClr val="tx1"/>
            </a:solidFill>
          </a:endParaRPr>
        </a:p>
      </dgm:t>
    </dgm:pt>
    <dgm:pt modelId="{5E82074E-B489-EA4F-9050-EF0304A27FE7}" type="parTrans" cxnId="{8968DD76-E8F1-EF4D-9B58-DE547BA700A8}">
      <dgm:prSet/>
      <dgm:spPr/>
      <dgm:t>
        <a:bodyPr/>
        <a:lstStyle/>
        <a:p>
          <a:endParaRPr lang="en-US"/>
        </a:p>
      </dgm:t>
    </dgm:pt>
    <dgm:pt modelId="{F2822F34-E8D4-9B4D-9A69-E2D0056D4608}" type="sibTrans" cxnId="{8968DD76-E8F1-EF4D-9B58-DE547BA700A8}">
      <dgm:prSet/>
      <dgm:spPr/>
      <dgm:t>
        <a:bodyPr/>
        <a:lstStyle/>
        <a:p>
          <a:endParaRPr lang="en-US"/>
        </a:p>
      </dgm:t>
    </dgm:pt>
    <dgm:pt modelId="{B8987E9F-46B8-0E4F-B8BF-F6670BD3AD8D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1700" dirty="0">
              <a:solidFill>
                <a:schemeClr val="tx1"/>
              </a:solidFill>
            </a:rPr>
            <a:t>Аудиторські питання мають бути такими, щоб можна було на них отримати відповіді з огляду на час та ресурси.</a:t>
          </a:r>
          <a:endParaRPr lang="en-US" sz="1700" dirty="0"/>
        </a:p>
      </dgm:t>
    </dgm:pt>
    <dgm:pt modelId="{811E3ACB-4293-FD4F-9D3A-5FCE9A9018E0}" type="sibTrans" cxnId="{E17CB55D-219E-3E49-A7C2-911A0E3C865D}">
      <dgm:prSet/>
      <dgm:spPr/>
      <dgm:t>
        <a:bodyPr/>
        <a:lstStyle/>
        <a:p>
          <a:endParaRPr lang="en-US"/>
        </a:p>
      </dgm:t>
    </dgm:pt>
    <dgm:pt modelId="{56C05044-BB82-474E-AB34-F9C3989981F0}" type="parTrans" cxnId="{E17CB55D-219E-3E49-A7C2-911A0E3C865D}">
      <dgm:prSet/>
      <dgm:spPr/>
      <dgm:t>
        <a:bodyPr/>
        <a:lstStyle/>
        <a:p>
          <a:endParaRPr lang="en-US"/>
        </a:p>
      </dgm:t>
    </dgm:pt>
    <dgm:pt modelId="{7D16D7EB-DD71-EF45-97FF-31AEDA3EDDD0}" type="pres">
      <dgm:prSet presAssocID="{7DB6C7C8-A768-084B-AC3B-BC59CD2E5748}" presName="linear" presStyleCnt="0">
        <dgm:presLayoutVars>
          <dgm:dir/>
          <dgm:animLvl val="lvl"/>
          <dgm:resizeHandles val="exact"/>
        </dgm:presLayoutVars>
      </dgm:prSet>
      <dgm:spPr/>
    </dgm:pt>
    <dgm:pt modelId="{11957F73-1FC6-2745-A8B6-E213B70CE01E}" type="pres">
      <dgm:prSet presAssocID="{81AD2965-FEB8-EA4D-BB41-9BF4609E4F44}" presName="parentLin" presStyleCnt="0"/>
      <dgm:spPr/>
    </dgm:pt>
    <dgm:pt modelId="{3F93DB77-9951-3144-83EA-C675F3621572}" type="pres">
      <dgm:prSet presAssocID="{81AD2965-FEB8-EA4D-BB41-9BF4609E4F44}" presName="parentLeftMargin" presStyleLbl="node1" presStyleIdx="0" presStyleCnt="5"/>
      <dgm:spPr/>
    </dgm:pt>
    <dgm:pt modelId="{DD347F45-2C55-FB4E-A7A1-43775FA56780}" type="pres">
      <dgm:prSet presAssocID="{81AD2965-FEB8-EA4D-BB41-9BF4609E4F44}" presName="parentText" presStyleLbl="node1" presStyleIdx="0" presStyleCnt="5" custScaleX="128273">
        <dgm:presLayoutVars>
          <dgm:chMax val="0"/>
          <dgm:bulletEnabled val="1"/>
        </dgm:presLayoutVars>
      </dgm:prSet>
      <dgm:spPr/>
    </dgm:pt>
    <dgm:pt modelId="{FAD773C9-0F6A-9A41-AFE6-3B310665779B}" type="pres">
      <dgm:prSet presAssocID="{81AD2965-FEB8-EA4D-BB41-9BF4609E4F44}" presName="negativeSpace" presStyleCnt="0"/>
      <dgm:spPr/>
    </dgm:pt>
    <dgm:pt modelId="{CD5430FA-E8CA-3343-A963-2544A916DBE9}" type="pres">
      <dgm:prSet presAssocID="{81AD2965-FEB8-EA4D-BB41-9BF4609E4F44}" presName="childText" presStyleLbl="conFgAcc1" presStyleIdx="0" presStyleCnt="5">
        <dgm:presLayoutVars>
          <dgm:bulletEnabled val="1"/>
        </dgm:presLayoutVars>
      </dgm:prSet>
      <dgm:spPr/>
    </dgm:pt>
    <dgm:pt modelId="{C3F50F55-DD77-E84E-8AC1-5B5D4C5DEB09}" type="pres">
      <dgm:prSet presAssocID="{4C3A0E84-0BB6-344A-BB06-C87BBFBAAC0A}" presName="spaceBetweenRectangles" presStyleCnt="0"/>
      <dgm:spPr/>
    </dgm:pt>
    <dgm:pt modelId="{2D9C1B79-3141-394C-9C70-D5E42C3A2C86}" type="pres">
      <dgm:prSet presAssocID="{72E4F5AB-8730-8E42-9FCC-2295B5864A98}" presName="parentLin" presStyleCnt="0"/>
      <dgm:spPr/>
    </dgm:pt>
    <dgm:pt modelId="{CD2459D5-1942-EE48-9FC1-32DA3F02343D}" type="pres">
      <dgm:prSet presAssocID="{72E4F5AB-8730-8E42-9FCC-2295B5864A98}" presName="parentLeftMargin" presStyleLbl="node1" presStyleIdx="0" presStyleCnt="5"/>
      <dgm:spPr/>
    </dgm:pt>
    <dgm:pt modelId="{33852490-7DE6-174B-94FA-10BC3C779F1C}" type="pres">
      <dgm:prSet presAssocID="{72E4F5AB-8730-8E42-9FCC-2295B5864A98}" presName="parentText" presStyleLbl="node1" presStyleIdx="1" presStyleCnt="5" custScaleX="129191">
        <dgm:presLayoutVars>
          <dgm:chMax val="0"/>
          <dgm:bulletEnabled val="1"/>
        </dgm:presLayoutVars>
      </dgm:prSet>
      <dgm:spPr/>
    </dgm:pt>
    <dgm:pt modelId="{4355DDD9-8BB1-F945-B6A1-FBDA56B0E147}" type="pres">
      <dgm:prSet presAssocID="{72E4F5AB-8730-8E42-9FCC-2295B5864A98}" presName="negativeSpace" presStyleCnt="0"/>
      <dgm:spPr/>
    </dgm:pt>
    <dgm:pt modelId="{6B92F220-77B0-F648-A480-4C3AFBE7604A}" type="pres">
      <dgm:prSet presAssocID="{72E4F5AB-8730-8E42-9FCC-2295B5864A98}" presName="childText" presStyleLbl="conFgAcc1" presStyleIdx="1" presStyleCnt="5">
        <dgm:presLayoutVars>
          <dgm:bulletEnabled val="1"/>
        </dgm:presLayoutVars>
      </dgm:prSet>
      <dgm:spPr/>
    </dgm:pt>
    <dgm:pt modelId="{A5B364FB-8B4C-4047-96C3-E273E4E0E312}" type="pres">
      <dgm:prSet presAssocID="{295B5292-7D35-DE4F-9831-5A50B55EC33C}" presName="spaceBetweenRectangles" presStyleCnt="0"/>
      <dgm:spPr/>
    </dgm:pt>
    <dgm:pt modelId="{E8A52EF7-7B7A-5047-A8EA-9AC248C86B04}" type="pres">
      <dgm:prSet presAssocID="{3039000C-FADD-D346-96F2-BA628785C55E}" presName="parentLin" presStyleCnt="0"/>
      <dgm:spPr/>
    </dgm:pt>
    <dgm:pt modelId="{42AEE387-3378-8549-B2D5-2396AC9F7B80}" type="pres">
      <dgm:prSet presAssocID="{3039000C-FADD-D346-96F2-BA628785C55E}" presName="parentLeftMargin" presStyleLbl="node1" presStyleIdx="1" presStyleCnt="5" custScaleX="129191"/>
      <dgm:spPr/>
    </dgm:pt>
    <dgm:pt modelId="{7C170A8F-EB48-D242-80C4-BA9B1920B588}" type="pres">
      <dgm:prSet presAssocID="{3039000C-FADD-D346-96F2-BA628785C55E}" presName="parentText" presStyleLbl="node1" presStyleIdx="2" presStyleCnt="5" custScaleX="128287" custScaleY="105120" custLinFactNeighborX="-25207" custLinFactNeighborY="-1756">
        <dgm:presLayoutVars>
          <dgm:chMax val="0"/>
          <dgm:bulletEnabled val="1"/>
        </dgm:presLayoutVars>
      </dgm:prSet>
      <dgm:spPr/>
    </dgm:pt>
    <dgm:pt modelId="{C1C4E14E-AE2D-9E44-9536-00FA00645F0F}" type="pres">
      <dgm:prSet presAssocID="{3039000C-FADD-D346-96F2-BA628785C55E}" presName="negativeSpace" presStyleCnt="0"/>
      <dgm:spPr/>
    </dgm:pt>
    <dgm:pt modelId="{8D738AC2-4F33-0E4E-95CF-E8B9710CA2D2}" type="pres">
      <dgm:prSet presAssocID="{3039000C-FADD-D346-96F2-BA628785C55E}" presName="childText" presStyleLbl="conFgAcc1" presStyleIdx="2" presStyleCnt="5">
        <dgm:presLayoutVars>
          <dgm:bulletEnabled val="1"/>
        </dgm:presLayoutVars>
      </dgm:prSet>
      <dgm:spPr/>
    </dgm:pt>
    <dgm:pt modelId="{9CAAA851-2A97-5B44-89D2-0D220D7131BD}" type="pres">
      <dgm:prSet presAssocID="{5E4819EE-A4BB-2643-A5C0-345F3202B4FA}" presName="spaceBetweenRectangles" presStyleCnt="0"/>
      <dgm:spPr/>
    </dgm:pt>
    <dgm:pt modelId="{253E1EAA-E4A8-D446-9564-78F5BCC65E56}" type="pres">
      <dgm:prSet presAssocID="{B8987E9F-46B8-0E4F-B8BF-F6670BD3AD8D}" presName="parentLin" presStyleCnt="0"/>
      <dgm:spPr/>
    </dgm:pt>
    <dgm:pt modelId="{267DDFD0-D312-2D40-BBBB-C2B8A448AD60}" type="pres">
      <dgm:prSet presAssocID="{B8987E9F-46B8-0E4F-B8BF-F6670BD3AD8D}" presName="parentLeftMargin" presStyleLbl="node1" presStyleIdx="2" presStyleCnt="5"/>
      <dgm:spPr/>
    </dgm:pt>
    <dgm:pt modelId="{09D6226A-A427-E04A-AC5D-7CDCAB90AAE3}" type="pres">
      <dgm:prSet presAssocID="{B8987E9F-46B8-0E4F-B8BF-F6670BD3AD8D}" presName="parentText" presStyleLbl="node1" presStyleIdx="3" presStyleCnt="5" custScaleX="129268">
        <dgm:presLayoutVars>
          <dgm:chMax val="0"/>
          <dgm:bulletEnabled val="1"/>
        </dgm:presLayoutVars>
      </dgm:prSet>
      <dgm:spPr/>
    </dgm:pt>
    <dgm:pt modelId="{D8A5D0C1-7319-F74D-9EFA-2F4D70D531D6}" type="pres">
      <dgm:prSet presAssocID="{B8987E9F-46B8-0E4F-B8BF-F6670BD3AD8D}" presName="negativeSpace" presStyleCnt="0"/>
      <dgm:spPr/>
    </dgm:pt>
    <dgm:pt modelId="{B5641A08-6AC6-524D-861C-0E9567E99CDA}" type="pres">
      <dgm:prSet presAssocID="{B8987E9F-46B8-0E4F-B8BF-F6670BD3AD8D}" presName="childText" presStyleLbl="conFgAcc1" presStyleIdx="3" presStyleCnt="5">
        <dgm:presLayoutVars>
          <dgm:bulletEnabled val="1"/>
        </dgm:presLayoutVars>
      </dgm:prSet>
      <dgm:spPr/>
    </dgm:pt>
    <dgm:pt modelId="{A57C55F4-1848-9540-8994-E740DD5084A5}" type="pres">
      <dgm:prSet presAssocID="{811E3ACB-4293-FD4F-9D3A-5FCE9A9018E0}" presName="spaceBetweenRectangles" presStyleCnt="0"/>
      <dgm:spPr/>
    </dgm:pt>
    <dgm:pt modelId="{ADBCD2A9-7BCC-2142-B5BE-0A599880DCA6}" type="pres">
      <dgm:prSet presAssocID="{16438239-E157-464D-B386-F812732441F4}" presName="parentLin" presStyleCnt="0"/>
      <dgm:spPr/>
    </dgm:pt>
    <dgm:pt modelId="{BBAE1925-5A9F-634E-BA80-829047115D92}" type="pres">
      <dgm:prSet presAssocID="{16438239-E157-464D-B386-F812732441F4}" presName="parentLeftMargin" presStyleLbl="node1" presStyleIdx="3" presStyleCnt="5"/>
      <dgm:spPr/>
    </dgm:pt>
    <dgm:pt modelId="{E411CFB0-0EF8-B44E-BB3A-C0029BBCE824}" type="pres">
      <dgm:prSet presAssocID="{16438239-E157-464D-B386-F812732441F4}" presName="parentText" presStyleLbl="node1" presStyleIdx="4" presStyleCnt="5" custScaleX="128984">
        <dgm:presLayoutVars>
          <dgm:chMax val="0"/>
          <dgm:bulletEnabled val="1"/>
        </dgm:presLayoutVars>
      </dgm:prSet>
      <dgm:spPr/>
    </dgm:pt>
    <dgm:pt modelId="{AA8B4AFF-2D63-9B46-B03D-BE851F29CB00}" type="pres">
      <dgm:prSet presAssocID="{16438239-E157-464D-B386-F812732441F4}" presName="negativeSpace" presStyleCnt="0"/>
      <dgm:spPr/>
    </dgm:pt>
    <dgm:pt modelId="{992F33DB-E804-724B-A92C-853F9A4320A9}" type="pres">
      <dgm:prSet presAssocID="{16438239-E157-464D-B386-F812732441F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FFFB603-6604-D940-B1B5-AB6473A1177E}" srcId="{7DB6C7C8-A768-084B-AC3B-BC59CD2E5748}" destId="{72E4F5AB-8730-8E42-9FCC-2295B5864A98}" srcOrd="1" destOrd="0" parTransId="{E4F65B50-7C55-5B48-B830-A98263C1300E}" sibTransId="{295B5292-7D35-DE4F-9831-5A50B55EC33C}"/>
    <dgm:cxn modelId="{7455E305-98F4-514A-9901-BF5F557B4E7A}" type="presOf" srcId="{3039000C-FADD-D346-96F2-BA628785C55E}" destId="{7C170A8F-EB48-D242-80C4-BA9B1920B588}" srcOrd="1" destOrd="0" presId="urn:microsoft.com/office/officeart/2005/8/layout/list1"/>
    <dgm:cxn modelId="{8A2C2A5D-757D-D248-A22D-20EF5E6557A6}" type="presOf" srcId="{3039000C-FADD-D346-96F2-BA628785C55E}" destId="{42AEE387-3378-8549-B2D5-2396AC9F7B80}" srcOrd="0" destOrd="0" presId="urn:microsoft.com/office/officeart/2005/8/layout/list1"/>
    <dgm:cxn modelId="{E17CB55D-219E-3E49-A7C2-911A0E3C865D}" srcId="{7DB6C7C8-A768-084B-AC3B-BC59CD2E5748}" destId="{B8987E9F-46B8-0E4F-B8BF-F6670BD3AD8D}" srcOrd="3" destOrd="0" parTransId="{56C05044-BB82-474E-AB34-F9C3989981F0}" sibTransId="{811E3ACB-4293-FD4F-9D3A-5FCE9A9018E0}"/>
    <dgm:cxn modelId="{4F792C4A-5079-874C-8019-5DE3EB627237}" type="presOf" srcId="{B8987E9F-46B8-0E4F-B8BF-F6670BD3AD8D}" destId="{09D6226A-A427-E04A-AC5D-7CDCAB90AAE3}" srcOrd="1" destOrd="0" presId="urn:microsoft.com/office/officeart/2005/8/layout/list1"/>
    <dgm:cxn modelId="{58B00C70-0A87-C048-9B97-876A01153784}" srcId="{7DB6C7C8-A768-084B-AC3B-BC59CD2E5748}" destId="{3039000C-FADD-D346-96F2-BA628785C55E}" srcOrd="2" destOrd="0" parTransId="{3E00B0F8-D852-7B40-A53C-0B5C8A3986D2}" sibTransId="{5E4819EE-A4BB-2643-A5C0-345F3202B4FA}"/>
    <dgm:cxn modelId="{1645C472-DFCE-C64D-B566-987C4F597CC2}" type="presOf" srcId="{16438239-E157-464D-B386-F812732441F4}" destId="{BBAE1925-5A9F-634E-BA80-829047115D92}" srcOrd="0" destOrd="0" presId="urn:microsoft.com/office/officeart/2005/8/layout/list1"/>
    <dgm:cxn modelId="{8968DD76-E8F1-EF4D-9B58-DE547BA700A8}" srcId="{7DB6C7C8-A768-084B-AC3B-BC59CD2E5748}" destId="{16438239-E157-464D-B386-F812732441F4}" srcOrd="4" destOrd="0" parTransId="{5E82074E-B489-EA4F-9050-EF0304A27FE7}" sibTransId="{F2822F34-E8D4-9B4D-9A69-E2D0056D4608}"/>
    <dgm:cxn modelId="{CD90EF96-0240-CF46-8E1D-E8F60CC5F988}" type="presOf" srcId="{7DB6C7C8-A768-084B-AC3B-BC59CD2E5748}" destId="{7D16D7EB-DD71-EF45-97FF-31AEDA3EDDD0}" srcOrd="0" destOrd="0" presId="urn:microsoft.com/office/officeart/2005/8/layout/list1"/>
    <dgm:cxn modelId="{8266ED99-13D5-2E47-89A2-4E0CD71A31F8}" type="presOf" srcId="{81AD2965-FEB8-EA4D-BB41-9BF4609E4F44}" destId="{3F93DB77-9951-3144-83EA-C675F3621572}" srcOrd="0" destOrd="0" presId="urn:microsoft.com/office/officeart/2005/8/layout/list1"/>
    <dgm:cxn modelId="{E704919B-145E-3346-95A8-BD5B95CC964E}" type="presOf" srcId="{16438239-E157-464D-B386-F812732441F4}" destId="{E411CFB0-0EF8-B44E-BB3A-C0029BBCE824}" srcOrd="1" destOrd="0" presId="urn:microsoft.com/office/officeart/2005/8/layout/list1"/>
    <dgm:cxn modelId="{06B904B7-186D-AA4B-BB34-6B14CCED6CC3}" type="presOf" srcId="{72E4F5AB-8730-8E42-9FCC-2295B5864A98}" destId="{33852490-7DE6-174B-94FA-10BC3C779F1C}" srcOrd="1" destOrd="0" presId="urn:microsoft.com/office/officeart/2005/8/layout/list1"/>
    <dgm:cxn modelId="{B3EC73C2-087A-5F48-ABA6-16B692AECE18}" type="presOf" srcId="{81AD2965-FEB8-EA4D-BB41-9BF4609E4F44}" destId="{DD347F45-2C55-FB4E-A7A1-43775FA56780}" srcOrd="1" destOrd="0" presId="urn:microsoft.com/office/officeart/2005/8/layout/list1"/>
    <dgm:cxn modelId="{66DE4EDC-8152-6A42-8091-A72314D8D992}" type="presOf" srcId="{72E4F5AB-8730-8E42-9FCC-2295B5864A98}" destId="{CD2459D5-1942-EE48-9FC1-32DA3F02343D}" srcOrd="0" destOrd="0" presId="urn:microsoft.com/office/officeart/2005/8/layout/list1"/>
    <dgm:cxn modelId="{7243D9F4-550E-6843-89B7-9698D21A0F41}" srcId="{7DB6C7C8-A768-084B-AC3B-BC59CD2E5748}" destId="{81AD2965-FEB8-EA4D-BB41-9BF4609E4F44}" srcOrd="0" destOrd="0" parTransId="{0477297D-A3E8-1140-8AAC-8C304A2AA16E}" sibTransId="{4C3A0E84-0BB6-344A-BB06-C87BBFBAAC0A}"/>
    <dgm:cxn modelId="{7713EFF7-C481-C044-ACD2-AC453737A0D6}" type="presOf" srcId="{B8987E9F-46B8-0E4F-B8BF-F6670BD3AD8D}" destId="{267DDFD0-D312-2D40-BBBB-C2B8A448AD60}" srcOrd="0" destOrd="0" presId="urn:microsoft.com/office/officeart/2005/8/layout/list1"/>
    <dgm:cxn modelId="{99627517-E030-034A-8E75-0CF4F0909330}" type="presParOf" srcId="{7D16D7EB-DD71-EF45-97FF-31AEDA3EDDD0}" destId="{11957F73-1FC6-2745-A8B6-E213B70CE01E}" srcOrd="0" destOrd="0" presId="urn:microsoft.com/office/officeart/2005/8/layout/list1"/>
    <dgm:cxn modelId="{D64642B8-B47E-3A48-ACCC-F72A278E0DC9}" type="presParOf" srcId="{11957F73-1FC6-2745-A8B6-E213B70CE01E}" destId="{3F93DB77-9951-3144-83EA-C675F3621572}" srcOrd="0" destOrd="0" presId="urn:microsoft.com/office/officeart/2005/8/layout/list1"/>
    <dgm:cxn modelId="{2D6CBCB9-8771-F845-A8A4-0BADD2C9071B}" type="presParOf" srcId="{11957F73-1FC6-2745-A8B6-E213B70CE01E}" destId="{DD347F45-2C55-FB4E-A7A1-43775FA56780}" srcOrd="1" destOrd="0" presId="urn:microsoft.com/office/officeart/2005/8/layout/list1"/>
    <dgm:cxn modelId="{82471BC5-339F-F44D-BBA0-DD4E7F4E4632}" type="presParOf" srcId="{7D16D7EB-DD71-EF45-97FF-31AEDA3EDDD0}" destId="{FAD773C9-0F6A-9A41-AFE6-3B310665779B}" srcOrd="1" destOrd="0" presId="urn:microsoft.com/office/officeart/2005/8/layout/list1"/>
    <dgm:cxn modelId="{730851AD-BC49-D746-AFCD-90B51A749569}" type="presParOf" srcId="{7D16D7EB-DD71-EF45-97FF-31AEDA3EDDD0}" destId="{CD5430FA-E8CA-3343-A963-2544A916DBE9}" srcOrd="2" destOrd="0" presId="urn:microsoft.com/office/officeart/2005/8/layout/list1"/>
    <dgm:cxn modelId="{33DCB555-F496-034C-B33C-C2500AFB0E2C}" type="presParOf" srcId="{7D16D7EB-DD71-EF45-97FF-31AEDA3EDDD0}" destId="{C3F50F55-DD77-E84E-8AC1-5B5D4C5DEB09}" srcOrd="3" destOrd="0" presId="urn:microsoft.com/office/officeart/2005/8/layout/list1"/>
    <dgm:cxn modelId="{A14A79C2-4E4E-0045-8A5D-F48A2A789A5D}" type="presParOf" srcId="{7D16D7EB-DD71-EF45-97FF-31AEDA3EDDD0}" destId="{2D9C1B79-3141-394C-9C70-D5E42C3A2C86}" srcOrd="4" destOrd="0" presId="urn:microsoft.com/office/officeart/2005/8/layout/list1"/>
    <dgm:cxn modelId="{2D8DE5AA-83CD-A34B-A492-F387B36A2617}" type="presParOf" srcId="{2D9C1B79-3141-394C-9C70-D5E42C3A2C86}" destId="{CD2459D5-1942-EE48-9FC1-32DA3F02343D}" srcOrd="0" destOrd="0" presId="urn:microsoft.com/office/officeart/2005/8/layout/list1"/>
    <dgm:cxn modelId="{817FCC98-28F7-0447-8F28-1D1AA214CC9D}" type="presParOf" srcId="{2D9C1B79-3141-394C-9C70-D5E42C3A2C86}" destId="{33852490-7DE6-174B-94FA-10BC3C779F1C}" srcOrd="1" destOrd="0" presId="urn:microsoft.com/office/officeart/2005/8/layout/list1"/>
    <dgm:cxn modelId="{5DC8A028-2C34-BD47-B460-EC2D06461D33}" type="presParOf" srcId="{7D16D7EB-DD71-EF45-97FF-31AEDA3EDDD0}" destId="{4355DDD9-8BB1-F945-B6A1-FBDA56B0E147}" srcOrd="5" destOrd="0" presId="urn:microsoft.com/office/officeart/2005/8/layout/list1"/>
    <dgm:cxn modelId="{75E0B612-6F6E-944C-80C9-615691452FCF}" type="presParOf" srcId="{7D16D7EB-DD71-EF45-97FF-31AEDA3EDDD0}" destId="{6B92F220-77B0-F648-A480-4C3AFBE7604A}" srcOrd="6" destOrd="0" presId="urn:microsoft.com/office/officeart/2005/8/layout/list1"/>
    <dgm:cxn modelId="{81CE6AD6-8C3C-664B-BAAE-E95B76460137}" type="presParOf" srcId="{7D16D7EB-DD71-EF45-97FF-31AEDA3EDDD0}" destId="{A5B364FB-8B4C-4047-96C3-E273E4E0E312}" srcOrd="7" destOrd="0" presId="urn:microsoft.com/office/officeart/2005/8/layout/list1"/>
    <dgm:cxn modelId="{42EE03A4-4DEE-B146-B7FD-546CD6B564FC}" type="presParOf" srcId="{7D16D7EB-DD71-EF45-97FF-31AEDA3EDDD0}" destId="{E8A52EF7-7B7A-5047-A8EA-9AC248C86B04}" srcOrd="8" destOrd="0" presId="urn:microsoft.com/office/officeart/2005/8/layout/list1"/>
    <dgm:cxn modelId="{16448E6A-FE59-974E-B58E-3AEDED77E419}" type="presParOf" srcId="{E8A52EF7-7B7A-5047-A8EA-9AC248C86B04}" destId="{42AEE387-3378-8549-B2D5-2396AC9F7B80}" srcOrd="0" destOrd="0" presId="urn:microsoft.com/office/officeart/2005/8/layout/list1"/>
    <dgm:cxn modelId="{556283A9-B861-514F-B003-EF13B565E900}" type="presParOf" srcId="{E8A52EF7-7B7A-5047-A8EA-9AC248C86B04}" destId="{7C170A8F-EB48-D242-80C4-BA9B1920B588}" srcOrd="1" destOrd="0" presId="urn:microsoft.com/office/officeart/2005/8/layout/list1"/>
    <dgm:cxn modelId="{1FE12EFF-63F6-D541-8AA9-99AA346EBF23}" type="presParOf" srcId="{7D16D7EB-DD71-EF45-97FF-31AEDA3EDDD0}" destId="{C1C4E14E-AE2D-9E44-9536-00FA00645F0F}" srcOrd="9" destOrd="0" presId="urn:microsoft.com/office/officeart/2005/8/layout/list1"/>
    <dgm:cxn modelId="{B172EB23-A5A7-5041-97C5-1634904D1DB9}" type="presParOf" srcId="{7D16D7EB-DD71-EF45-97FF-31AEDA3EDDD0}" destId="{8D738AC2-4F33-0E4E-95CF-E8B9710CA2D2}" srcOrd="10" destOrd="0" presId="urn:microsoft.com/office/officeart/2005/8/layout/list1"/>
    <dgm:cxn modelId="{330C3476-02D3-064E-9895-348D97592C5E}" type="presParOf" srcId="{7D16D7EB-DD71-EF45-97FF-31AEDA3EDDD0}" destId="{9CAAA851-2A97-5B44-89D2-0D220D7131BD}" srcOrd="11" destOrd="0" presId="urn:microsoft.com/office/officeart/2005/8/layout/list1"/>
    <dgm:cxn modelId="{63181F48-B589-D847-845B-ECAFA23A561A}" type="presParOf" srcId="{7D16D7EB-DD71-EF45-97FF-31AEDA3EDDD0}" destId="{253E1EAA-E4A8-D446-9564-78F5BCC65E56}" srcOrd="12" destOrd="0" presId="urn:microsoft.com/office/officeart/2005/8/layout/list1"/>
    <dgm:cxn modelId="{3E8BF194-0851-8342-8522-D1A0AACEC338}" type="presParOf" srcId="{253E1EAA-E4A8-D446-9564-78F5BCC65E56}" destId="{267DDFD0-D312-2D40-BBBB-C2B8A448AD60}" srcOrd="0" destOrd="0" presId="urn:microsoft.com/office/officeart/2005/8/layout/list1"/>
    <dgm:cxn modelId="{E24DBC88-6258-F04D-A53B-1970ECCD8AF7}" type="presParOf" srcId="{253E1EAA-E4A8-D446-9564-78F5BCC65E56}" destId="{09D6226A-A427-E04A-AC5D-7CDCAB90AAE3}" srcOrd="1" destOrd="0" presId="urn:microsoft.com/office/officeart/2005/8/layout/list1"/>
    <dgm:cxn modelId="{56C829C1-DFD2-B84B-9973-BA2174B87BFA}" type="presParOf" srcId="{7D16D7EB-DD71-EF45-97FF-31AEDA3EDDD0}" destId="{D8A5D0C1-7319-F74D-9EFA-2F4D70D531D6}" srcOrd="13" destOrd="0" presId="urn:microsoft.com/office/officeart/2005/8/layout/list1"/>
    <dgm:cxn modelId="{E7D11E43-B5EF-C240-B58E-E7D8F87FC611}" type="presParOf" srcId="{7D16D7EB-DD71-EF45-97FF-31AEDA3EDDD0}" destId="{B5641A08-6AC6-524D-861C-0E9567E99CDA}" srcOrd="14" destOrd="0" presId="urn:microsoft.com/office/officeart/2005/8/layout/list1"/>
    <dgm:cxn modelId="{1EC8AFB2-F0F7-B548-AFAE-1725065A3B48}" type="presParOf" srcId="{7D16D7EB-DD71-EF45-97FF-31AEDA3EDDD0}" destId="{A57C55F4-1848-9540-8994-E740DD5084A5}" srcOrd="15" destOrd="0" presId="urn:microsoft.com/office/officeart/2005/8/layout/list1"/>
    <dgm:cxn modelId="{69450A63-4670-4B43-A610-BE4F21CED5CB}" type="presParOf" srcId="{7D16D7EB-DD71-EF45-97FF-31AEDA3EDDD0}" destId="{ADBCD2A9-7BCC-2142-B5BE-0A599880DCA6}" srcOrd="16" destOrd="0" presId="urn:microsoft.com/office/officeart/2005/8/layout/list1"/>
    <dgm:cxn modelId="{7A8C4B26-9AD8-B646-AB71-298F070AD37B}" type="presParOf" srcId="{ADBCD2A9-7BCC-2142-B5BE-0A599880DCA6}" destId="{BBAE1925-5A9F-634E-BA80-829047115D92}" srcOrd="0" destOrd="0" presId="urn:microsoft.com/office/officeart/2005/8/layout/list1"/>
    <dgm:cxn modelId="{DE50BAE7-4507-374D-889B-8688B7CD2C26}" type="presParOf" srcId="{ADBCD2A9-7BCC-2142-B5BE-0A599880DCA6}" destId="{E411CFB0-0EF8-B44E-BB3A-C0029BBCE824}" srcOrd="1" destOrd="0" presId="urn:microsoft.com/office/officeart/2005/8/layout/list1"/>
    <dgm:cxn modelId="{6026F336-9CC5-0940-9D5C-EBA80593C4AF}" type="presParOf" srcId="{7D16D7EB-DD71-EF45-97FF-31AEDA3EDDD0}" destId="{AA8B4AFF-2D63-9B46-B03D-BE851F29CB00}" srcOrd="17" destOrd="0" presId="urn:microsoft.com/office/officeart/2005/8/layout/list1"/>
    <dgm:cxn modelId="{9CD47AA9-741B-6B40-AB2D-401DB8F24F20}" type="presParOf" srcId="{7D16D7EB-DD71-EF45-97FF-31AEDA3EDDD0}" destId="{992F33DB-E804-724B-A92C-853F9A4320A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7C09DA-ED45-4DA3-8520-FFB0573F74B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AD1EA1-63E4-426B-8F30-3F53F93C98E2}">
      <dgm:prSet custT="1"/>
      <dgm:spPr/>
      <dgm:t>
        <a:bodyPr/>
        <a:lstStyle/>
        <a:p>
          <a:r>
            <a:rPr lang="uk-UA" sz="1600" dirty="0"/>
            <a:t>Аудиторські докази є більш переконливими, коли вони </a:t>
          </a:r>
          <a:r>
            <a:rPr lang="uk-UA" sz="1600" b="1" dirty="0"/>
            <a:t>узгоджені між собою</a:t>
          </a:r>
          <a:r>
            <a:rPr lang="uk-UA" sz="1600" dirty="0"/>
            <a:t>. Якщо в ході збору аудиторських доказів буде виявлено розбіжності (наприклад, отримано різні дані з двох різних джерел), необхідно визначити, які додаткові процедури потрібно провести для усунення таких </a:t>
          </a:r>
          <a:r>
            <a:rPr lang="uk-UA" sz="1600" dirty="0" err="1"/>
            <a:t>невідповідностей</a:t>
          </a:r>
          <a:r>
            <a:rPr lang="uk-UA" sz="1600" dirty="0"/>
            <a:t>. </a:t>
          </a:r>
          <a:endParaRPr lang="en-US" sz="1600" dirty="0"/>
        </a:p>
      </dgm:t>
    </dgm:pt>
    <dgm:pt modelId="{1C874237-E17F-47C8-AA62-29EE35E69071}" type="parTrans" cxnId="{9ACDDCD1-7CD1-41A5-B044-26639DD611FB}">
      <dgm:prSet/>
      <dgm:spPr/>
      <dgm:t>
        <a:bodyPr/>
        <a:lstStyle/>
        <a:p>
          <a:endParaRPr lang="en-US"/>
        </a:p>
      </dgm:t>
    </dgm:pt>
    <dgm:pt modelId="{D6FE1CC0-B164-4040-8EC7-E6F0CEE6411E}" type="sibTrans" cxnId="{9ACDDCD1-7CD1-41A5-B044-26639DD611FB}">
      <dgm:prSet/>
      <dgm:spPr/>
      <dgm:t>
        <a:bodyPr/>
        <a:lstStyle/>
        <a:p>
          <a:endParaRPr lang="en-US"/>
        </a:p>
      </dgm:t>
    </dgm:pt>
    <dgm:pt modelId="{5EC10830-854F-40D9-A36C-861500B4D83A}">
      <dgm:prSet/>
      <dgm:spPr/>
      <dgm:t>
        <a:bodyPr/>
        <a:lstStyle/>
        <a:p>
          <a:r>
            <a:rPr lang="uk-UA" dirty="0"/>
            <a:t>Аудиторам слід керуватися </a:t>
          </a:r>
          <a:r>
            <a:rPr lang="uk-UA" b="1" dirty="0"/>
            <a:t>професійним судженням</a:t>
          </a:r>
          <a:r>
            <a:rPr lang="uk-UA" dirty="0"/>
            <a:t> та дотримуватися </a:t>
          </a:r>
          <a:r>
            <a:rPr lang="uk-UA" b="1" dirty="0"/>
            <a:t>професійного скептицизму</a:t>
          </a:r>
          <a:r>
            <a:rPr lang="uk-UA" dirty="0"/>
            <a:t>, адже їм слід вирішити, коли аудиторські докази є достатніми (кількісна характеристика) та прийнятними (якісна характеристика), щоб на їх основі сформувати висновок. </a:t>
          </a:r>
          <a:endParaRPr lang="en-US" dirty="0"/>
        </a:p>
      </dgm:t>
    </dgm:pt>
    <dgm:pt modelId="{65A945E9-7BE7-4565-B28C-C6CF1F8E382B}" type="parTrans" cxnId="{AD461F6B-158E-4C88-86CF-68F56A2A84AC}">
      <dgm:prSet/>
      <dgm:spPr/>
      <dgm:t>
        <a:bodyPr/>
        <a:lstStyle/>
        <a:p>
          <a:endParaRPr lang="en-US"/>
        </a:p>
      </dgm:t>
    </dgm:pt>
    <dgm:pt modelId="{6426B407-F5B2-4515-8F13-23F93746529B}" type="sibTrans" cxnId="{AD461F6B-158E-4C88-86CF-68F56A2A84AC}">
      <dgm:prSet/>
      <dgm:spPr/>
      <dgm:t>
        <a:bodyPr/>
        <a:lstStyle/>
        <a:p>
          <a:endParaRPr lang="en-US"/>
        </a:p>
      </dgm:t>
    </dgm:pt>
    <dgm:pt modelId="{9F005BF4-F7BC-F34F-8862-A40BBA618463}" type="pres">
      <dgm:prSet presAssocID="{1D7C09DA-ED45-4DA3-8520-FFB0573F74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F2735D6-50D4-7648-A98D-E2955C44BA32}" type="pres">
      <dgm:prSet presAssocID="{A0AD1EA1-63E4-426B-8F30-3F53F93C98E2}" presName="hierRoot1" presStyleCnt="0"/>
      <dgm:spPr/>
    </dgm:pt>
    <dgm:pt modelId="{FC35101E-D944-EC45-B88D-787F8B41CF09}" type="pres">
      <dgm:prSet presAssocID="{A0AD1EA1-63E4-426B-8F30-3F53F93C98E2}" presName="composite" presStyleCnt="0"/>
      <dgm:spPr/>
    </dgm:pt>
    <dgm:pt modelId="{75791FAC-B4AB-434C-B8A6-E87D9A211B61}" type="pres">
      <dgm:prSet presAssocID="{A0AD1EA1-63E4-426B-8F30-3F53F93C98E2}" presName="background" presStyleLbl="node0" presStyleIdx="0" presStyleCnt="2"/>
      <dgm:spPr/>
    </dgm:pt>
    <dgm:pt modelId="{84A2E462-A726-D444-92D4-331FAC76FE00}" type="pres">
      <dgm:prSet presAssocID="{A0AD1EA1-63E4-426B-8F30-3F53F93C98E2}" presName="text" presStyleLbl="fgAcc0" presStyleIdx="0" presStyleCnt="2" custScaleY="232596">
        <dgm:presLayoutVars>
          <dgm:chPref val="3"/>
        </dgm:presLayoutVars>
      </dgm:prSet>
      <dgm:spPr/>
    </dgm:pt>
    <dgm:pt modelId="{BD3DEDAF-3719-D845-860E-BA2CD8ED0C19}" type="pres">
      <dgm:prSet presAssocID="{A0AD1EA1-63E4-426B-8F30-3F53F93C98E2}" presName="hierChild2" presStyleCnt="0"/>
      <dgm:spPr/>
    </dgm:pt>
    <dgm:pt modelId="{1329C002-AE4C-754C-B915-42D962049448}" type="pres">
      <dgm:prSet presAssocID="{5EC10830-854F-40D9-A36C-861500B4D83A}" presName="hierRoot1" presStyleCnt="0"/>
      <dgm:spPr/>
    </dgm:pt>
    <dgm:pt modelId="{EC4579FD-12B4-304F-9FCE-149F2541EB25}" type="pres">
      <dgm:prSet presAssocID="{5EC10830-854F-40D9-A36C-861500B4D83A}" presName="composite" presStyleCnt="0"/>
      <dgm:spPr/>
    </dgm:pt>
    <dgm:pt modelId="{0BA72CEF-4CCB-2E47-A3B1-EAF24D7D07F5}" type="pres">
      <dgm:prSet presAssocID="{5EC10830-854F-40D9-A36C-861500B4D83A}" presName="background" presStyleLbl="node0" presStyleIdx="1" presStyleCnt="2"/>
      <dgm:spPr/>
    </dgm:pt>
    <dgm:pt modelId="{95432E73-5D7A-7647-ACFE-B68D22AD8C1C}" type="pres">
      <dgm:prSet presAssocID="{5EC10830-854F-40D9-A36C-861500B4D83A}" presName="text" presStyleLbl="fgAcc0" presStyleIdx="1" presStyleCnt="2" custScaleX="105157" custScaleY="238083">
        <dgm:presLayoutVars>
          <dgm:chPref val="3"/>
        </dgm:presLayoutVars>
      </dgm:prSet>
      <dgm:spPr/>
    </dgm:pt>
    <dgm:pt modelId="{E149E976-B756-904F-B7BE-9F2F571A1FB8}" type="pres">
      <dgm:prSet presAssocID="{5EC10830-854F-40D9-A36C-861500B4D83A}" presName="hierChild2" presStyleCnt="0"/>
      <dgm:spPr/>
    </dgm:pt>
  </dgm:ptLst>
  <dgm:cxnLst>
    <dgm:cxn modelId="{9B2ACE22-0789-E342-B03C-7416FD511D74}" type="presOf" srcId="{5EC10830-854F-40D9-A36C-861500B4D83A}" destId="{95432E73-5D7A-7647-ACFE-B68D22AD8C1C}" srcOrd="0" destOrd="0" presId="urn:microsoft.com/office/officeart/2005/8/layout/hierarchy1"/>
    <dgm:cxn modelId="{412A0269-5120-304A-9E84-2837AC40369D}" type="presOf" srcId="{A0AD1EA1-63E4-426B-8F30-3F53F93C98E2}" destId="{84A2E462-A726-D444-92D4-331FAC76FE00}" srcOrd="0" destOrd="0" presId="urn:microsoft.com/office/officeart/2005/8/layout/hierarchy1"/>
    <dgm:cxn modelId="{AD461F6B-158E-4C88-86CF-68F56A2A84AC}" srcId="{1D7C09DA-ED45-4DA3-8520-FFB0573F74BC}" destId="{5EC10830-854F-40D9-A36C-861500B4D83A}" srcOrd="1" destOrd="0" parTransId="{65A945E9-7BE7-4565-B28C-C6CF1F8E382B}" sibTransId="{6426B407-F5B2-4515-8F13-23F93746529B}"/>
    <dgm:cxn modelId="{43A189A3-7659-E741-B9FE-F5A1D61ED8C3}" type="presOf" srcId="{1D7C09DA-ED45-4DA3-8520-FFB0573F74BC}" destId="{9F005BF4-F7BC-F34F-8862-A40BBA618463}" srcOrd="0" destOrd="0" presId="urn:microsoft.com/office/officeart/2005/8/layout/hierarchy1"/>
    <dgm:cxn modelId="{9ACDDCD1-7CD1-41A5-B044-26639DD611FB}" srcId="{1D7C09DA-ED45-4DA3-8520-FFB0573F74BC}" destId="{A0AD1EA1-63E4-426B-8F30-3F53F93C98E2}" srcOrd="0" destOrd="0" parTransId="{1C874237-E17F-47C8-AA62-29EE35E69071}" sibTransId="{D6FE1CC0-B164-4040-8EC7-E6F0CEE6411E}"/>
    <dgm:cxn modelId="{D85BE650-BFCB-4149-938E-99A42F9AA58B}" type="presParOf" srcId="{9F005BF4-F7BC-F34F-8862-A40BBA618463}" destId="{0F2735D6-50D4-7648-A98D-E2955C44BA32}" srcOrd="0" destOrd="0" presId="urn:microsoft.com/office/officeart/2005/8/layout/hierarchy1"/>
    <dgm:cxn modelId="{30765F81-858D-9445-B281-715E1FE67DC2}" type="presParOf" srcId="{0F2735D6-50D4-7648-A98D-E2955C44BA32}" destId="{FC35101E-D944-EC45-B88D-787F8B41CF09}" srcOrd="0" destOrd="0" presId="urn:microsoft.com/office/officeart/2005/8/layout/hierarchy1"/>
    <dgm:cxn modelId="{A6D44EAF-660C-FE45-80B6-E4D8AD697FC1}" type="presParOf" srcId="{FC35101E-D944-EC45-B88D-787F8B41CF09}" destId="{75791FAC-B4AB-434C-B8A6-E87D9A211B61}" srcOrd="0" destOrd="0" presId="urn:microsoft.com/office/officeart/2005/8/layout/hierarchy1"/>
    <dgm:cxn modelId="{5120E8C4-7012-4A4F-B608-404461E9525F}" type="presParOf" srcId="{FC35101E-D944-EC45-B88D-787F8B41CF09}" destId="{84A2E462-A726-D444-92D4-331FAC76FE00}" srcOrd="1" destOrd="0" presId="urn:microsoft.com/office/officeart/2005/8/layout/hierarchy1"/>
    <dgm:cxn modelId="{1A19F63B-C63F-A740-8CD4-1DC42BA75450}" type="presParOf" srcId="{0F2735D6-50D4-7648-A98D-E2955C44BA32}" destId="{BD3DEDAF-3719-D845-860E-BA2CD8ED0C19}" srcOrd="1" destOrd="0" presId="urn:microsoft.com/office/officeart/2005/8/layout/hierarchy1"/>
    <dgm:cxn modelId="{2B632FBF-0DEE-D143-BA2E-CF171984D50E}" type="presParOf" srcId="{9F005BF4-F7BC-F34F-8862-A40BBA618463}" destId="{1329C002-AE4C-754C-B915-42D962049448}" srcOrd="1" destOrd="0" presId="urn:microsoft.com/office/officeart/2005/8/layout/hierarchy1"/>
    <dgm:cxn modelId="{5D1E24BC-3025-764F-A594-557CFBA48F4D}" type="presParOf" srcId="{1329C002-AE4C-754C-B915-42D962049448}" destId="{EC4579FD-12B4-304F-9FCE-149F2541EB25}" srcOrd="0" destOrd="0" presId="urn:microsoft.com/office/officeart/2005/8/layout/hierarchy1"/>
    <dgm:cxn modelId="{D2A34E8B-C74F-B943-AEFA-29C853F68720}" type="presParOf" srcId="{EC4579FD-12B4-304F-9FCE-149F2541EB25}" destId="{0BA72CEF-4CCB-2E47-A3B1-EAF24D7D07F5}" srcOrd="0" destOrd="0" presId="urn:microsoft.com/office/officeart/2005/8/layout/hierarchy1"/>
    <dgm:cxn modelId="{3772CE9C-E09B-E440-9D35-FA0800C37D17}" type="presParOf" srcId="{EC4579FD-12B4-304F-9FCE-149F2541EB25}" destId="{95432E73-5D7A-7647-ACFE-B68D22AD8C1C}" srcOrd="1" destOrd="0" presId="urn:microsoft.com/office/officeart/2005/8/layout/hierarchy1"/>
    <dgm:cxn modelId="{624B7567-AD64-5A47-ACE9-57C45AECC539}" type="presParOf" srcId="{1329C002-AE4C-754C-B915-42D962049448}" destId="{E149E976-B756-904F-B7BE-9F2F571A1F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C40C0B-1817-424A-8173-6BBECB0D53DF}" type="doc">
      <dgm:prSet loTypeId="urn:microsoft.com/office/officeart/2005/8/layout/vProcess5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84023B1-582F-FE4E-A72A-C9A2B2D41B78}">
      <dgm:prSet phldrT="[Текст]" custT="1"/>
      <dgm:spPr/>
      <dgm:t>
        <a:bodyPr/>
        <a:lstStyle/>
        <a:p>
          <a:pPr algn="ctr"/>
          <a:r>
            <a:rPr lang="uk-UA" sz="1800" b="1" noProof="0" dirty="0">
              <a:latin typeface="+mn-lt"/>
              <a:cs typeface="Times New Roman" panose="02020603050405020304" pitchFamily="18" charset="0"/>
            </a:rPr>
            <a:t>Мета (цілі) аудиту</a:t>
          </a:r>
        </a:p>
        <a:p>
          <a:pPr algn="ctr"/>
          <a:r>
            <a:rPr lang="uk-UA" sz="1800" b="1" noProof="0" dirty="0">
              <a:latin typeface="+mn-lt"/>
              <a:cs typeface="Times New Roman" panose="02020603050405020304" pitchFamily="18" charset="0"/>
            </a:rPr>
            <a:t>Питання аудиту</a:t>
          </a:r>
        </a:p>
        <a:p>
          <a:pPr algn="ctr"/>
          <a:r>
            <a:rPr lang="uk-UA" sz="1800" b="1" noProof="0" dirty="0">
              <a:latin typeface="+mn-lt"/>
              <a:cs typeface="Times New Roman" panose="02020603050405020304" pitchFamily="18" charset="0"/>
            </a:rPr>
            <a:t>Критерії аудиту</a:t>
          </a:r>
        </a:p>
      </dgm:t>
    </dgm:pt>
    <dgm:pt modelId="{031B1562-FBF0-EA4A-A263-2829E73C17A8}" type="parTrans" cxnId="{79D77860-8D4D-C346-A0EC-766E01A9A403}">
      <dgm:prSet/>
      <dgm:spPr/>
      <dgm:t>
        <a:bodyPr/>
        <a:lstStyle/>
        <a:p>
          <a:endParaRPr lang="ru-RU"/>
        </a:p>
      </dgm:t>
    </dgm:pt>
    <dgm:pt modelId="{A6486E96-1F18-3B44-83CB-673322B0795A}" type="sibTrans" cxnId="{79D77860-8D4D-C346-A0EC-766E01A9A403}">
      <dgm:prSet/>
      <dgm:spPr/>
      <dgm:t>
        <a:bodyPr/>
        <a:lstStyle/>
        <a:p>
          <a:endParaRPr lang="ru-RU"/>
        </a:p>
      </dgm:t>
    </dgm:pt>
    <dgm:pt modelId="{AB8DBABF-23AB-BC45-89E5-C7C2B7A85805}">
      <dgm:prSet phldrT="[Текст]" custT="1"/>
      <dgm:spPr/>
      <dgm:t>
        <a:bodyPr/>
        <a:lstStyle/>
        <a:p>
          <a:pPr algn="ctr"/>
          <a:r>
            <a:rPr lang="uk-UA" sz="1800" b="1" noProof="0" dirty="0">
              <a:latin typeface="+mn-lt"/>
              <a:cs typeface="Times New Roman" panose="02020603050405020304" pitchFamily="18" charset="0"/>
            </a:rPr>
            <a:t>Збір інформації для аудиту:</a:t>
          </a:r>
        </a:p>
        <a:p>
          <a:pPr algn="ctr"/>
          <a:r>
            <a:rPr lang="uk-UA" sz="1800" noProof="0" dirty="0">
              <a:latin typeface="+mn-lt"/>
              <a:cs typeface="Times New Roman" panose="02020603050405020304" pitchFamily="18" charset="0"/>
            </a:rPr>
            <a:t>збір та перевірка документів, інтерв’ю, опитування, спостереження тощо</a:t>
          </a:r>
        </a:p>
      </dgm:t>
    </dgm:pt>
    <dgm:pt modelId="{36EDD3C1-D28C-444C-9A18-02FED9B2977C}" type="parTrans" cxnId="{8AA8CB6C-7BEC-384C-A250-8B05365DA458}">
      <dgm:prSet/>
      <dgm:spPr/>
      <dgm:t>
        <a:bodyPr/>
        <a:lstStyle/>
        <a:p>
          <a:endParaRPr lang="ru-RU"/>
        </a:p>
      </dgm:t>
    </dgm:pt>
    <dgm:pt modelId="{6D331F6A-3C5E-3044-BAC3-975FD50E5943}" type="sibTrans" cxnId="{8AA8CB6C-7BEC-384C-A250-8B05365DA458}">
      <dgm:prSet/>
      <dgm:spPr/>
      <dgm:t>
        <a:bodyPr/>
        <a:lstStyle/>
        <a:p>
          <a:endParaRPr lang="ru-RU"/>
        </a:p>
      </dgm:t>
    </dgm:pt>
    <dgm:pt modelId="{12ECB1E3-9982-E14F-927C-820B14380C53}">
      <dgm:prSet phldrT="[Текст]" custT="1"/>
      <dgm:spPr/>
      <dgm:t>
        <a:bodyPr/>
        <a:lstStyle/>
        <a:p>
          <a:pPr algn="ctr"/>
          <a:r>
            <a:rPr lang="ru-RU" sz="1800" b="1">
              <a:latin typeface="+mn-lt"/>
              <a:cs typeface="Times New Roman" panose="02020603050405020304" pitchFamily="18" charset="0"/>
            </a:rPr>
            <a:t>Аналіз інформації:</a:t>
          </a:r>
        </a:p>
        <a:p>
          <a:pPr algn="ctr"/>
          <a:r>
            <a:rPr lang="ru-RU" sz="1800" b="0">
              <a:latin typeface="+mn-lt"/>
              <a:cs typeface="Times New Roman" panose="02020603050405020304" pitchFamily="18" charset="0"/>
            </a:rPr>
            <a:t>кількісний та якісний аналіз</a:t>
          </a:r>
        </a:p>
      </dgm:t>
    </dgm:pt>
    <dgm:pt modelId="{50A2FEBC-8A49-1B43-8FA1-77AD9C20096F}" type="parTrans" cxnId="{0933DD2B-05A9-F84A-AD02-663663EB90D2}">
      <dgm:prSet/>
      <dgm:spPr/>
      <dgm:t>
        <a:bodyPr/>
        <a:lstStyle/>
        <a:p>
          <a:endParaRPr lang="ru-RU"/>
        </a:p>
      </dgm:t>
    </dgm:pt>
    <dgm:pt modelId="{96C08240-9406-0A45-A232-E417A8767262}" type="sibTrans" cxnId="{0933DD2B-05A9-F84A-AD02-663663EB90D2}">
      <dgm:prSet/>
      <dgm:spPr/>
      <dgm:t>
        <a:bodyPr/>
        <a:lstStyle/>
        <a:p>
          <a:endParaRPr lang="ru-RU"/>
        </a:p>
      </dgm:t>
    </dgm:pt>
    <dgm:pt modelId="{30A273CA-BB3E-164D-97D8-69537BBE73A7}" type="pres">
      <dgm:prSet presAssocID="{DBC40C0B-1817-424A-8173-6BBECB0D53DF}" presName="outerComposite" presStyleCnt="0">
        <dgm:presLayoutVars>
          <dgm:chMax val="5"/>
          <dgm:dir/>
          <dgm:resizeHandles val="exact"/>
        </dgm:presLayoutVars>
      </dgm:prSet>
      <dgm:spPr/>
    </dgm:pt>
    <dgm:pt modelId="{9866470E-50F5-094F-A5C5-C729DEC45111}" type="pres">
      <dgm:prSet presAssocID="{DBC40C0B-1817-424A-8173-6BBECB0D53DF}" presName="dummyMaxCanvas" presStyleCnt="0">
        <dgm:presLayoutVars/>
      </dgm:prSet>
      <dgm:spPr/>
    </dgm:pt>
    <dgm:pt modelId="{F71F49D6-EBDB-5444-A38C-799A5E89558C}" type="pres">
      <dgm:prSet presAssocID="{DBC40C0B-1817-424A-8173-6BBECB0D53DF}" presName="ThreeNodes_1" presStyleLbl="node1" presStyleIdx="0" presStyleCnt="3" custLinFactNeighborX="-34664" custLinFactNeighborY="-53035">
        <dgm:presLayoutVars>
          <dgm:bulletEnabled val="1"/>
        </dgm:presLayoutVars>
      </dgm:prSet>
      <dgm:spPr/>
    </dgm:pt>
    <dgm:pt modelId="{8F0961DF-BDDB-6B46-9694-CE5847CE3C6E}" type="pres">
      <dgm:prSet presAssocID="{DBC40C0B-1817-424A-8173-6BBECB0D53DF}" presName="ThreeNodes_2" presStyleLbl="node1" presStyleIdx="1" presStyleCnt="3">
        <dgm:presLayoutVars>
          <dgm:bulletEnabled val="1"/>
        </dgm:presLayoutVars>
      </dgm:prSet>
      <dgm:spPr/>
    </dgm:pt>
    <dgm:pt modelId="{4187612C-4598-CF41-9B3C-52BFC9B6CA52}" type="pres">
      <dgm:prSet presAssocID="{DBC40C0B-1817-424A-8173-6BBECB0D53DF}" presName="ThreeNodes_3" presStyleLbl="node1" presStyleIdx="2" presStyleCnt="3" custLinFactNeighborX="0" custLinFactNeighborY="-6355">
        <dgm:presLayoutVars>
          <dgm:bulletEnabled val="1"/>
        </dgm:presLayoutVars>
      </dgm:prSet>
      <dgm:spPr/>
    </dgm:pt>
    <dgm:pt modelId="{1E1290B0-0857-4F46-B3C1-A4B4FB055F81}" type="pres">
      <dgm:prSet presAssocID="{DBC40C0B-1817-424A-8173-6BBECB0D53DF}" presName="ThreeConn_1-2" presStyleLbl="fgAccFollowNode1" presStyleIdx="0" presStyleCnt="2">
        <dgm:presLayoutVars>
          <dgm:bulletEnabled val="1"/>
        </dgm:presLayoutVars>
      </dgm:prSet>
      <dgm:spPr/>
    </dgm:pt>
    <dgm:pt modelId="{263A891E-6A04-AA48-8501-14981F01410F}" type="pres">
      <dgm:prSet presAssocID="{DBC40C0B-1817-424A-8173-6BBECB0D53DF}" presName="ThreeConn_2-3" presStyleLbl="fgAccFollowNode1" presStyleIdx="1" presStyleCnt="2">
        <dgm:presLayoutVars>
          <dgm:bulletEnabled val="1"/>
        </dgm:presLayoutVars>
      </dgm:prSet>
      <dgm:spPr/>
    </dgm:pt>
    <dgm:pt modelId="{EE489C7A-4F77-FF4F-9A79-172FEB1D87CB}" type="pres">
      <dgm:prSet presAssocID="{DBC40C0B-1817-424A-8173-6BBECB0D53DF}" presName="ThreeNodes_1_text" presStyleLbl="node1" presStyleIdx="2" presStyleCnt="3">
        <dgm:presLayoutVars>
          <dgm:bulletEnabled val="1"/>
        </dgm:presLayoutVars>
      </dgm:prSet>
      <dgm:spPr/>
    </dgm:pt>
    <dgm:pt modelId="{EC6D29B6-B269-4441-872F-6510DEE97206}" type="pres">
      <dgm:prSet presAssocID="{DBC40C0B-1817-424A-8173-6BBECB0D53DF}" presName="ThreeNodes_2_text" presStyleLbl="node1" presStyleIdx="2" presStyleCnt="3">
        <dgm:presLayoutVars>
          <dgm:bulletEnabled val="1"/>
        </dgm:presLayoutVars>
      </dgm:prSet>
      <dgm:spPr/>
    </dgm:pt>
    <dgm:pt modelId="{65F1C04E-0DFF-CA4A-9DB1-03CC2E16BB02}" type="pres">
      <dgm:prSet presAssocID="{DBC40C0B-1817-424A-8173-6BBECB0D53D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C9CBD03-89EA-4850-AFDC-5E60A15F79BF}" type="presOf" srcId="{12ECB1E3-9982-E14F-927C-820B14380C53}" destId="{4187612C-4598-CF41-9B3C-52BFC9B6CA52}" srcOrd="0" destOrd="0" presId="urn:microsoft.com/office/officeart/2005/8/layout/vProcess5"/>
    <dgm:cxn modelId="{C6C13016-ADB3-42A7-AD26-44A661469CB1}" type="presOf" srcId="{DBC40C0B-1817-424A-8173-6BBECB0D53DF}" destId="{30A273CA-BB3E-164D-97D8-69537BBE73A7}" srcOrd="0" destOrd="0" presId="urn:microsoft.com/office/officeart/2005/8/layout/vProcess5"/>
    <dgm:cxn modelId="{0933DD2B-05A9-F84A-AD02-663663EB90D2}" srcId="{DBC40C0B-1817-424A-8173-6BBECB0D53DF}" destId="{12ECB1E3-9982-E14F-927C-820B14380C53}" srcOrd="2" destOrd="0" parTransId="{50A2FEBC-8A49-1B43-8FA1-77AD9C20096F}" sibTransId="{96C08240-9406-0A45-A232-E417A8767262}"/>
    <dgm:cxn modelId="{E8E66936-91DD-4D31-8278-EE1EAD6BBC05}" type="presOf" srcId="{AB8DBABF-23AB-BC45-89E5-C7C2B7A85805}" destId="{8F0961DF-BDDB-6B46-9694-CE5847CE3C6E}" srcOrd="0" destOrd="0" presId="urn:microsoft.com/office/officeart/2005/8/layout/vProcess5"/>
    <dgm:cxn modelId="{79D77860-8D4D-C346-A0EC-766E01A9A403}" srcId="{DBC40C0B-1817-424A-8173-6BBECB0D53DF}" destId="{084023B1-582F-FE4E-A72A-C9A2B2D41B78}" srcOrd="0" destOrd="0" parTransId="{031B1562-FBF0-EA4A-A263-2829E73C17A8}" sibTransId="{A6486E96-1F18-3B44-83CB-673322B0795A}"/>
    <dgm:cxn modelId="{D6CB4E6A-EFC6-4C05-AE64-CF978B2579F3}" type="presOf" srcId="{12ECB1E3-9982-E14F-927C-820B14380C53}" destId="{65F1C04E-0DFF-CA4A-9DB1-03CC2E16BB02}" srcOrd="1" destOrd="0" presId="urn:microsoft.com/office/officeart/2005/8/layout/vProcess5"/>
    <dgm:cxn modelId="{8AA8CB6C-7BEC-384C-A250-8B05365DA458}" srcId="{DBC40C0B-1817-424A-8173-6BBECB0D53DF}" destId="{AB8DBABF-23AB-BC45-89E5-C7C2B7A85805}" srcOrd="1" destOrd="0" parTransId="{36EDD3C1-D28C-444C-9A18-02FED9B2977C}" sibTransId="{6D331F6A-3C5E-3044-BAC3-975FD50E5943}"/>
    <dgm:cxn modelId="{9D429C9B-9076-417D-9E82-C72E65D9A024}" type="presOf" srcId="{084023B1-582F-FE4E-A72A-C9A2B2D41B78}" destId="{EE489C7A-4F77-FF4F-9A79-172FEB1D87CB}" srcOrd="1" destOrd="0" presId="urn:microsoft.com/office/officeart/2005/8/layout/vProcess5"/>
    <dgm:cxn modelId="{B494E2AD-31D6-40FB-8CB5-26425E732C9A}" type="presOf" srcId="{6D331F6A-3C5E-3044-BAC3-975FD50E5943}" destId="{263A891E-6A04-AA48-8501-14981F01410F}" srcOrd="0" destOrd="0" presId="urn:microsoft.com/office/officeart/2005/8/layout/vProcess5"/>
    <dgm:cxn modelId="{6C2A6FB9-0756-4A36-BC7F-E818D648C3D9}" type="presOf" srcId="{084023B1-582F-FE4E-A72A-C9A2B2D41B78}" destId="{F71F49D6-EBDB-5444-A38C-799A5E89558C}" srcOrd="0" destOrd="0" presId="urn:microsoft.com/office/officeart/2005/8/layout/vProcess5"/>
    <dgm:cxn modelId="{00BB17CD-F950-4EB1-A29C-16688CB5711C}" type="presOf" srcId="{AB8DBABF-23AB-BC45-89E5-C7C2B7A85805}" destId="{EC6D29B6-B269-4441-872F-6510DEE97206}" srcOrd="1" destOrd="0" presId="urn:microsoft.com/office/officeart/2005/8/layout/vProcess5"/>
    <dgm:cxn modelId="{FB3EEDE5-5F75-4BE1-8858-2713C3169EA9}" type="presOf" srcId="{A6486E96-1F18-3B44-83CB-673322B0795A}" destId="{1E1290B0-0857-4F46-B3C1-A4B4FB055F81}" srcOrd="0" destOrd="0" presId="urn:microsoft.com/office/officeart/2005/8/layout/vProcess5"/>
    <dgm:cxn modelId="{43401CF9-6926-49FF-8795-4124B023B442}" type="presParOf" srcId="{30A273CA-BB3E-164D-97D8-69537BBE73A7}" destId="{9866470E-50F5-094F-A5C5-C729DEC45111}" srcOrd="0" destOrd="0" presId="urn:microsoft.com/office/officeart/2005/8/layout/vProcess5"/>
    <dgm:cxn modelId="{E8EAE4CE-5C00-4216-B8E3-78F7E046D0F2}" type="presParOf" srcId="{30A273CA-BB3E-164D-97D8-69537BBE73A7}" destId="{F71F49D6-EBDB-5444-A38C-799A5E89558C}" srcOrd="1" destOrd="0" presId="urn:microsoft.com/office/officeart/2005/8/layout/vProcess5"/>
    <dgm:cxn modelId="{4F86B7DC-4CAA-4B03-9FFC-EC5457E048A4}" type="presParOf" srcId="{30A273CA-BB3E-164D-97D8-69537BBE73A7}" destId="{8F0961DF-BDDB-6B46-9694-CE5847CE3C6E}" srcOrd="2" destOrd="0" presId="urn:microsoft.com/office/officeart/2005/8/layout/vProcess5"/>
    <dgm:cxn modelId="{503C3272-0F92-439C-9514-2FB95C00046E}" type="presParOf" srcId="{30A273CA-BB3E-164D-97D8-69537BBE73A7}" destId="{4187612C-4598-CF41-9B3C-52BFC9B6CA52}" srcOrd="3" destOrd="0" presId="urn:microsoft.com/office/officeart/2005/8/layout/vProcess5"/>
    <dgm:cxn modelId="{46A67D33-7C3E-41F3-8693-395C928C2B29}" type="presParOf" srcId="{30A273CA-BB3E-164D-97D8-69537BBE73A7}" destId="{1E1290B0-0857-4F46-B3C1-A4B4FB055F81}" srcOrd="4" destOrd="0" presId="urn:microsoft.com/office/officeart/2005/8/layout/vProcess5"/>
    <dgm:cxn modelId="{7B8841FE-FC4D-478D-A590-632DF3CE6AD6}" type="presParOf" srcId="{30A273CA-BB3E-164D-97D8-69537BBE73A7}" destId="{263A891E-6A04-AA48-8501-14981F01410F}" srcOrd="5" destOrd="0" presId="urn:microsoft.com/office/officeart/2005/8/layout/vProcess5"/>
    <dgm:cxn modelId="{A81C80A9-474A-4796-86B3-FA95CD0E111B}" type="presParOf" srcId="{30A273CA-BB3E-164D-97D8-69537BBE73A7}" destId="{EE489C7A-4F77-FF4F-9A79-172FEB1D87CB}" srcOrd="6" destOrd="0" presId="urn:microsoft.com/office/officeart/2005/8/layout/vProcess5"/>
    <dgm:cxn modelId="{23D81F3A-AA0A-4334-9756-D531A5077DCA}" type="presParOf" srcId="{30A273CA-BB3E-164D-97D8-69537BBE73A7}" destId="{EC6D29B6-B269-4441-872F-6510DEE97206}" srcOrd="7" destOrd="0" presId="urn:microsoft.com/office/officeart/2005/8/layout/vProcess5"/>
    <dgm:cxn modelId="{A89304B2-AEE5-4565-B978-856EB784C44C}" type="presParOf" srcId="{30A273CA-BB3E-164D-97D8-69537BBE73A7}" destId="{65F1C04E-0DFF-CA4A-9DB1-03CC2E16BB0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8DDF15-2106-7C4B-AD09-0F2B238E0840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C4C30F-62FD-884D-8AA0-6C5D4631D5D6}">
      <dgm:prSet phldrT="[Текст]"/>
      <dgm:spPr/>
      <dgm:t>
        <a:bodyPr/>
        <a:lstStyle/>
        <a:p>
          <a:r>
            <a:rPr lang="ru-RU"/>
            <a:t>1.Наскільки ефективно Міністерство Х розвиває свій людський потенціал?</a:t>
          </a:r>
        </a:p>
      </dgm:t>
    </dgm:pt>
    <dgm:pt modelId="{58EE2687-0F3C-6940-B5D0-ED72D36981FE}" type="parTrans" cxnId="{7A8F76E3-36CE-234A-89D2-279C4BE5768F}">
      <dgm:prSet/>
      <dgm:spPr/>
      <dgm:t>
        <a:bodyPr/>
        <a:lstStyle/>
        <a:p>
          <a:endParaRPr lang="ru-RU"/>
        </a:p>
      </dgm:t>
    </dgm:pt>
    <dgm:pt modelId="{26EFC115-4494-8D46-9AAD-ADE94815AB04}" type="sibTrans" cxnId="{7A8F76E3-36CE-234A-89D2-279C4BE5768F}">
      <dgm:prSet/>
      <dgm:spPr/>
      <dgm:t>
        <a:bodyPr/>
        <a:lstStyle/>
        <a:p>
          <a:endParaRPr lang="ru-RU"/>
        </a:p>
      </dgm:t>
    </dgm:pt>
    <dgm:pt modelId="{00D1B6D1-9F79-434D-AF79-B5C394E91C24}">
      <dgm:prSet phldrT="[Текст]"/>
      <dgm:spPr/>
      <dgm:t>
        <a:bodyPr/>
        <a:lstStyle/>
        <a:p>
          <a:r>
            <a:rPr lang="ru-RU"/>
            <a:t>2.1.Чи базуються розроблені плани на належній інформації?</a:t>
          </a:r>
        </a:p>
      </dgm:t>
    </dgm:pt>
    <dgm:pt modelId="{B9499C55-7416-3440-9F44-EE5165BE38B0}" type="parTrans" cxnId="{6D203A40-5E58-3349-8D01-4B28B71ACC23}">
      <dgm:prSet/>
      <dgm:spPr/>
      <dgm:t>
        <a:bodyPr/>
        <a:lstStyle/>
        <a:p>
          <a:endParaRPr lang="ru-RU"/>
        </a:p>
      </dgm:t>
    </dgm:pt>
    <dgm:pt modelId="{7237AC75-63A6-C348-A27E-C21CE9DEB7E5}" type="sibTrans" cxnId="{6D203A40-5E58-3349-8D01-4B28B71ACC23}">
      <dgm:prSet/>
      <dgm:spPr/>
      <dgm:t>
        <a:bodyPr/>
        <a:lstStyle/>
        <a:p>
          <a:endParaRPr lang="ru-RU"/>
        </a:p>
      </dgm:t>
    </dgm:pt>
    <dgm:pt modelId="{D657C4EC-CD39-6543-B273-960A28B6CCD4}">
      <dgm:prSet phldrT="[Текст]"/>
      <dgm:spPr/>
      <dgm:t>
        <a:bodyPr/>
        <a:lstStyle/>
        <a:p>
          <a:r>
            <a:rPr lang="ru-RU"/>
            <a:t>2.1.1.Чи враховують плани майбутні потреби у людських ресурсах?</a:t>
          </a:r>
        </a:p>
      </dgm:t>
    </dgm:pt>
    <dgm:pt modelId="{2E75E63C-02DA-AC4B-BAE9-17DAC0A229FF}" type="parTrans" cxnId="{587F2204-B39D-5049-98A1-5EA0FF581821}">
      <dgm:prSet/>
      <dgm:spPr/>
      <dgm:t>
        <a:bodyPr/>
        <a:lstStyle/>
        <a:p>
          <a:endParaRPr lang="ru-RU"/>
        </a:p>
      </dgm:t>
    </dgm:pt>
    <dgm:pt modelId="{A3E558C5-A639-514C-87ED-8728DC0FFEB0}" type="sibTrans" cxnId="{587F2204-B39D-5049-98A1-5EA0FF581821}">
      <dgm:prSet/>
      <dgm:spPr/>
      <dgm:t>
        <a:bodyPr/>
        <a:lstStyle/>
        <a:p>
          <a:endParaRPr lang="ru-RU"/>
        </a:p>
      </dgm:t>
    </dgm:pt>
    <dgm:pt modelId="{F8FD500B-CD56-8F4C-A4D5-29E8C16D61ED}">
      <dgm:prSet phldrT="[Текст]"/>
      <dgm:spPr/>
      <dgm:t>
        <a:bodyPr/>
        <a:lstStyle/>
        <a:p>
          <a:r>
            <a:rPr lang="ru-RU"/>
            <a:t>2.1.2.Чи заплановані навчання для підвищення рівня знань та навиків, яких не вистачає?</a:t>
          </a:r>
        </a:p>
      </dgm:t>
    </dgm:pt>
    <dgm:pt modelId="{E2EA8ABF-50BD-E347-A440-BB62D9A5417C}" type="parTrans" cxnId="{E27A7BED-EA19-2F42-B80D-FE6DF606B922}">
      <dgm:prSet/>
      <dgm:spPr/>
      <dgm:t>
        <a:bodyPr/>
        <a:lstStyle/>
        <a:p>
          <a:endParaRPr lang="ru-RU"/>
        </a:p>
      </dgm:t>
    </dgm:pt>
    <dgm:pt modelId="{08F1E9FF-1D65-1E49-9B92-CED4EC5C612E}" type="sibTrans" cxnId="{E27A7BED-EA19-2F42-B80D-FE6DF606B922}">
      <dgm:prSet/>
      <dgm:spPr/>
      <dgm:t>
        <a:bodyPr/>
        <a:lstStyle/>
        <a:p>
          <a:endParaRPr lang="ru-RU"/>
        </a:p>
      </dgm:t>
    </dgm:pt>
    <dgm:pt modelId="{149B91C1-2602-4B47-9698-446D4D1CB77C}">
      <dgm:prSet phldrT="[Текст]"/>
      <dgm:spPr/>
      <dgm:t>
        <a:bodyPr/>
        <a:lstStyle/>
        <a:p>
          <a:r>
            <a:rPr lang="ru-RU"/>
            <a:t>2.2.Чи ефективно впроваджуються розроблені плани?</a:t>
          </a:r>
        </a:p>
      </dgm:t>
    </dgm:pt>
    <dgm:pt modelId="{4E06D199-F476-0F48-9300-E0DFC3504029}" type="parTrans" cxnId="{9A07E2D3-A972-3146-A5FF-A135120E96E8}">
      <dgm:prSet/>
      <dgm:spPr/>
      <dgm:t>
        <a:bodyPr/>
        <a:lstStyle/>
        <a:p>
          <a:endParaRPr lang="ru-RU"/>
        </a:p>
      </dgm:t>
    </dgm:pt>
    <dgm:pt modelId="{352B56D6-F526-CA45-9182-41DC8946AA37}" type="sibTrans" cxnId="{9A07E2D3-A972-3146-A5FF-A135120E96E8}">
      <dgm:prSet/>
      <dgm:spPr/>
      <dgm:t>
        <a:bodyPr/>
        <a:lstStyle/>
        <a:p>
          <a:endParaRPr lang="ru-RU"/>
        </a:p>
      </dgm:t>
    </dgm:pt>
    <dgm:pt modelId="{27A0AF58-7C64-8345-A735-D2624A662CAA}">
      <dgm:prSet phldrT="[Текст]"/>
      <dgm:spPr/>
      <dgm:t>
        <a:bodyPr/>
        <a:lstStyle/>
        <a:p>
          <a:r>
            <a:rPr lang="ru-RU"/>
            <a:t>2.2.1. Чи передбачене належне навчальне середовище?</a:t>
          </a:r>
        </a:p>
      </dgm:t>
    </dgm:pt>
    <dgm:pt modelId="{819A6B9D-6E15-0D4A-9968-73569423773E}" type="parTrans" cxnId="{8108B71E-22D2-5D4A-9526-4BFA2F80809A}">
      <dgm:prSet/>
      <dgm:spPr/>
      <dgm:t>
        <a:bodyPr/>
        <a:lstStyle/>
        <a:p>
          <a:endParaRPr lang="ru-RU"/>
        </a:p>
      </dgm:t>
    </dgm:pt>
    <dgm:pt modelId="{205FED4D-4E89-9745-A59A-DE3CF4025BCD}" type="sibTrans" cxnId="{8108B71E-22D2-5D4A-9526-4BFA2F80809A}">
      <dgm:prSet/>
      <dgm:spPr/>
      <dgm:t>
        <a:bodyPr/>
        <a:lstStyle/>
        <a:p>
          <a:endParaRPr lang="ru-RU"/>
        </a:p>
      </dgm:t>
    </dgm:pt>
    <dgm:pt modelId="{933EEB54-BC52-DA41-A1D3-99D7AAB2567A}">
      <dgm:prSet/>
      <dgm:spPr/>
      <dgm:t>
        <a:bodyPr/>
        <a:lstStyle/>
        <a:p>
          <a:r>
            <a:rPr lang="ru-RU"/>
            <a:t>2.3. Чи проводиться оцінка ефективності  вжитих заходів</a:t>
          </a:r>
        </a:p>
      </dgm:t>
    </dgm:pt>
    <dgm:pt modelId="{DF1B2DA9-74D5-994B-BFF8-3BB64610AD4C}" type="parTrans" cxnId="{6B44F614-65DA-5543-99A0-FD91F19098C2}">
      <dgm:prSet/>
      <dgm:spPr/>
      <dgm:t>
        <a:bodyPr/>
        <a:lstStyle/>
        <a:p>
          <a:endParaRPr lang="ru-RU"/>
        </a:p>
      </dgm:t>
    </dgm:pt>
    <dgm:pt modelId="{B0DFB40B-4DE6-F346-88A6-83A1AEA2982B}" type="sibTrans" cxnId="{6B44F614-65DA-5543-99A0-FD91F19098C2}">
      <dgm:prSet/>
      <dgm:spPr/>
      <dgm:t>
        <a:bodyPr/>
        <a:lstStyle/>
        <a:p>
          <a:endParaRPr lang="ru-RU"/>
        </a:p>
      </dgm:t>
    </dgm:pt>
    <dgm:pt modelId="{8B361E8E-7D89-F241-8F32-79D55A33ECE8}">
      <dgm:prSet/>
      <dgm:spPr/>
      <dgm:t>
        <a:bodyPr/>
        <a:lstStyle/>
        <a:p>
          <a:r>
            <a:rPr lang="ru-RU"/>
            <a:t>2.2.2 Чи ефективно впроваджують заходи кар</a:t>
          </a:r>
          <a:r>
            <a:rPr lang="en-US"/>
            <a:t>`</a:t>
          </a:r>
          <a:r>
            <a:rPr lang="ru-RU"/>
            <a:t>єрного росту?</a:t>
          </a:r>
        </a:p>
      </dgm:t>
    </dgm:pt>
    <dgm:pt modelId="{BA217EF1-7B25-774B-A4A1-9F2A329A42E2}" type="parTrans" cxnId="{04ACA9F6-6C18-E745-AB49-7FA19FDD6EDC}">
      <dgm:prSet/>
      <dgm:spPr/>
      <dgm:t>
        <a:bodyPr/>
        <a:lstStyle/>
        <a:p>
          <a:endParaRPr lang="ru-RU"/>
        </a:p>
      </dgm:t>
    </dgm:pt>
    <dgm:pt modelId="{EC4423A3-B54B-7447-AD77-AFDB2452639F}" type="sibTrans" cxnId="{04ACA9F6-6C18-E745-AB49-7FA19FDD6EDC}">
      <dgm:prSet/>
      <dgm:spPr/>
      <dgm:t>
        <a:bodyPr/>
        <a:lstStyle/>
        <a:p>
          <a:endParaRPr lang="ru-RU"/>
        </a:p>
      </dgm:t>
    </dgm:pt>
    <dgm:pt modelId="{51B9E62E-7FAA-F542-B480-5536A4149A4D}" type="pres">
      <dgm:prSet presAssocID="{6D8DDF15-2106-7C4B-AD09-0F2B238E08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C808DF-8C55-D64F-97CB-9770EA57FB4B}" type="pres">
      <dgm:prSet presAssocID="{6EC4C30F-62FD-884D-8AA0-6C5D4631D5D6}" presName="hierRoot1" presStyleCnt="0"/>
      <dgm:spPr/>
    </dgm:pt>
    <dgm:pt modelId="{F1B6D5F3-6923-084D-86C4-F40F35CD4262}" type="pres">
      <dgm:prSet presAssocID="{6EC4C30F-62FD-884D-8AA0-6C5D4631D5D6}" presName="composite" presStyleCnt="0"/>
      <dgm:spPr/>
    </dgm:pt>
    <dgm:pt modelId="{E66826F7-1104-284E-B1E5-9EA4BF995E73}" type="pres">
      <dgm:prSet presAssocID="{6EC4C30F-62FD-884D-8AA0-6C5D4631D5D6}" presName="background" presStyleLbl="node0" presStyleIdx="0" presStyleCnt="1"/>
      <dgm:spPr/>
    </dgm:pt>
    <dgm:pt modelId="{B4B1F597-49E8-424C-AB30-011A6CAD61D1}" type="pres">
      <dgm:prSet presAssocID="{6EC4C30F-62FD-884D-8AA0-6C5D4631D5D6}" presName="text" presStyleLbl="fgAcc0" presStyleIdx="0" presStyleCnt="1">
        <dgm:presLayoutVars>
          <dgm:chPref val="3"/>
        </dgm:presLayoutVars>
      </dgm:prSet>
      <dgm:spPr/>
    </dgm:pt>
    <dgm:pt modelId="{433D2B45-8DC1-6E4D-9FA8-544250F5D2D7}" type="pres">
      <dgm:prSet presAssocID="{6EC4C30F-62FD-884D-8AA0-6C5D4631D5D6}" presName="hierChild2" presStyleCnt="0"/>
      <dgm:spPr/>
    </dgm:pt>
    <dgm:pt modelId="{08F579E3-7405-1F44-91AE-B85F31CACC24}" type="pres">
      <dgm:prSet presAssocID="{B9499C55-7416-3440-9F44-EE5165BE38B0}" presName="Name10" presStyleLbl="parChTrans1D2" presStyleIdx="0" presStyleCnt="3"/>
      <dgm:spPr/>
    </dgm:pt>
    <dgm:pt modelId="{6C30007B-5F0F-DD49-BE55-B683AD3CF023}" type="pres">
      <dgm:prSet presAssocID="{00D1B6D1-9F79-434D-AF79-B5C394E91C24}" presName="hierRoot2" presStyleCnt="0"/>
      <dgm:spPr/>
    </dgm:pt>
    <dgm:pt modelId="{7B48D454-A3DA-9549-988E-076E49AB32C5}" type="pres">
      <dgm:prSet presAssocID="{00D1B6D1-9F79-434D-AF79-B5C394E91C24}" presName="composite2" presStyleCnt="0"/>
      <dgm:spPr/>
    </dgm:pt>
    <dgm:pt modelId="{AC141D65-9670-DD42-8D1D-ED2A9F693015}" type="pres">
      <dgm:prSet presAssocID="{00D1B6D1-9F79-434D-AF79-B5C394E91C24}" presName="background2" presStyleLbl="node2" presStyleIdx="0" presStyleCnt="3"/>
      <dgm:spPr/>
    </dgm:pt>
    <dgm:pt modelId="{50439FCA-A873-E944-B444-42BC668842A5}" type="pres">
      <dgm:prSet presAssocID="{00D1B6D1-9F79-434D-AF79-B5C394E91C24}" presName="text2" presStyleLbl="fgAcc2" presStyleIdx="0" presStyleCnt="3">
        <dgm:presLayoutVars>
          <dgm:chPref val="3"/>
        </dgm:presLayoutVars>
      </dgm:prSet>
      <dgm:spPr/>
    </dgm:pt>
    <dgm:pt modelId="{866BF733-4B1A-8D4C-B886-D6E8B009DF8B}" type="pres">
      <dgm:prSet presAssocID="{00D1B6D1-9F79-434D-AF79-B5C394E91C24}" presName="hierChild3" presStyleCnt="0"/>
      <dgm:spPr/>
    </dgm:pt>
    <dgm:pt modelId="{29C3FED6-B886-854D-A559-BEBE8A67FDE9}" type="pres">
      <dgm:prSet presAssocID="{2E75E63C-02DA-AC4B-BAE9-17DAC0A229FF}" presName="Name17" presStyleLbl="parChTrans1D3" presStyleIdx="0" presStyleCnt="4"/>
      <dgm:spPr/>
    </dgm:pt>
    <dgm:pt modelId="{7BFCBBC8-ADCB-E249-B66E-71792BDC7B3D}" type="pres">
      <dgm:prSet presAssocID="{D657C4EC-CD39-6543-B273-960A28B6CCD4}" presName="hierRoot3" presStyleCnt="0"/>
      <dgm:spPr/>
    </dgm:pt>
    <dgm:pt modelId="{EBA3AD44-0181-C942-8D1A-ADAF2133196C}" type="pres">
      <dgm:prSet presAssocID="{D657C4EC-CD39-6543-B273-960A28B6CCD4}" presName="composite3" presStyleCnt="0"/>
      <dgm:spPr/>
    </dgm:pt>
    <dgm:pt modelId="{0E32F87C-FE88-5040-9484-540F609C588C}" type="pres">
      <dgm:prSet presAssocID="{D657C4EC-CD39-6543-B273-960A28B6CCD4}" presName="background3" presStyleLbl="node3" presStyleIdx="0" presStyleCnt="4"/>
      <dgm:spPr/>
    </dgm:pt>
    <dgm:pt modelId="{4F123D6C-B073-4C42-834C-B5DF30EFC528}" type="pres">
      <dgm:prSet presAssocID="{D657C4EC-CD39-6543-B273-960A28B6CCD4}" presName="text3" presStyleLbl="fgAcc3" presStyleIdx="0" presStyleCnt="4">
        <dgm:presLayoutVars>
          <dgm:chPref val="3"/>
        </dgm:presLayoutVars>
      </dgm:prSet>
      <dgm:spPr/>
    </dgm:pt>
    <dgm:pt modelId="{9E6BDC0B-5B25-6A45-AACD-25B37EC50403}" type="pres">
      <dgm:prSet presAssocID="{D657C4EC-CD39-6543-B273-960A28B6CCD4}" presName="hierChild4" presStyleCnt="0"/>
      <dgm:spPr/>
    </dgm:pt>
    <dgm:pt modelId="{1EE545FD-6EE2-E549-A619-9934BFD94CE6}" type="pres">
      <dgm:prSet presAssocID="{E2EA8ABF-50BD-E347-A440-BB62D9A5417C}" presName="Name17" presStyleLbl="parChTrans1D3" presStyleIdx="1" presStyleCnt="4"/>
      <dgm:spPr/>
    </dgm:pt>
    <dgm:pt modelId="{F2B47F37-6E8A-A347-BE89-96321112A6D2}" type="pres">
      <dgm:prSet presAssocID="{F8FD500B-CD56-8F4C-A4D5-29E8C16D61ED}" presName="hierRoot3" presStyleCnt="0"/>
      <dgm:spPr/>
    </dgm:pt>
    <dgm:pt modelId="{3ACA45A3-FA3B-684D-9197-DCA3E0ABEC29}" type="pres">
      <dgm:prSet presAssocID="{F8FD500B-CD56-8F4C-A4D5-29E8C16D61ED}" presName="composite3" presStyleCnt="0"/>
      <dgm:spPr/>
    </dgm:pt>
    <dgm:pt modelId="{E350F53E-800F-5E46-98CE-A54F88E57DC8}" type="pres">
      <dgm:prSet presAssocID="{F8FD500B-CD56-8F4C-A4D5-29E8C16D61ED}" presName="background3" presStyleLbl="node3" presStyleIdx="1" presStyleCnt="4"/>
      <dgm:spPr/>
    </dgm:pt>
    <dgm:pt modelId="{C4F2523F-CF67-C442-B609-095BAEE2C5E6}" type="pres">
      <dgm:prSet presAssocID="{F8FD500B-CD56-8F4C-A4D5-29E8C16D61ED}" presName="text3" presStyleLbl="fgAcc3" presStyleIdx="1" presStyleCnt="4">
        <dgm:presLayoutVars>
          <dgm:chPref val="3"/>
        </dgm:presLayoutVars>
      </dgm:prSet>
      <dgm:spPr/>
    </dgm:pt>
    <dgm:pt modelId="{758E9F34-69A0-B441-AC5C-2355734A86D6}" type="pres">
      <dgm:prSet presAssocID="{F8FD500B-CD56-8F4C-A4D5-29E8C16D61ED}" presName="hierChild4" presStyleCnt="0"/>
      <dgm:spPr/>
    </dgm:pt>
    <dgm:pt modelId="{3C4CE2DD-C3B5-484D-A72B-366298D525D8}" type="pres">
      <dgm:prSet presAssocID="{4E06D199-F476-0F48-9300-E0DFC3504029}" presName="Name10" presStyleLbl="parChTrans1D2" presStyleIdx="1" presStyleCnt="3"/>
      <dgm:spPr/>
    </dgm:pt>
    <dgm:pt modelId="{1E0C39B6-C832-5446-B8B5-8D41589817D9}" type="pres">
      <dgm:prSet presAssocID="{149B91C1-2602-4B47-9698-446D4D1CB77C}" presName="hierRoot2" presStyleCnt="0"/>
      <dgm:spPr/>
    </dgm:pt>
    <dgm:pt modelId="{E69E3FF2-7718-1C4D-82AD-9072203F3CEC}" type="pres">
      <dgm:prSet presAssocID="{149B91C1-2602-4B47-9698-446D4D1CB77C}" presName="composite2" presStyleCnt="0"/>
      <dgm:spPr/>
    </dgm:pt>
    <dgm:pt modelId="{38E0742C-645E-8645-B3C3-0B644FBF5AD2}" type="pres">
      <dgm:prSet presAssocID="{149B91C1-2602-4B47-9698-446D4D1CB77C}" presName="background2" presStyleLbl="node2" presStyleIdx="1" presStyleCnt="3"/>
      <dgm:spPr/>
    </dgm:pt>
    <dgm:pt modelId="{2D995076-2E98-F040-996F-0AFF0C5D8F32}" type="pres">
      <dgm:prSet presAssocID="{149B91C1-2602-4B47-9698-446D4D1CB77C}" presName="text2" presStyleLbl="fgAcc2" presStyleIdx="1" presStyleCnt="3">
        <dgm:presLayoutVars>
          <dgm:chPref val="3"/>
        </dgm:presLayoutVars>
      </dgm:prSet>
      <dgm:spPr/>
    </dgm:pt>
    <dgm:pt modelId="{A4603034-829E-5346-A083-EDBF38DF34C8}" type="pres">
      <dgm:prSet presAssocID="{149B91C1-2602-4B47-9698-446D4D1CB77C}" presName="hierChild3" presStyleCnt="0"/>
      <dgm:spPr/>
    </dgm:pt>
    <dgm:pt modelId="{552196B4-1C92-3C42-90BE-7F9AB4712AB2}" type="pres">
      <dgm:prSet presAssocID="{819A6B9D-6E15-0D4A-9968-73569423773E}" presName="Name17" presStyleLbl="parChTrans1D3" presStyleIdx="2" presStyleCnt="4"/>
      <dgm:spPr/>
    </dgm:pt>
    <dgm:pt modelId="{35055A2F-8F7A-824D-9337-6D44304FE328}" type="pres">
      <dgm:prSet presAssocID="{27A0AF58-7C64-8345-A735-D2624A662CAA}" presName="hierRoot3" presStyleCnt="0"/>
      <dgm:spPr/>
    </dgm:pt>
    <dgm:pt modelId="{A45BEF25-32DD-344F-8013-E83B4FF40B52}" type="pres">
      <dgm:prSet presAssocID="{27A0AF58-7C64-8345-A735-D2624A662CAA}" presName="composite3" presStyleCnt="0"/>
      <dgm:spPr/>
    </dgm:pt>
    <dgm:pt modelId="{A73CD3DF-765E-1947-B0A3-B03537B67290}" type="pres">
      <dgm:prSet presAssocID="{27A0AF58-7C64-8345-A735-D2624A662CAA}" presName="background3" presStyleLbl="node3" presStyleIdx="2" presStyleCnt="4"/>
      <dgm:spPr/>
    </dgm:pt>
    <dgm:pt modelId="{876AAFF8-124D-AC45-AB87-6C1BB23FB34B}" type="pres">
      <dgm:prSet presAssocID="{27A0AF58-7C64-8345-A735-D2624A662CAA}" presName="text3" presStyleLbl="fgAcc3" presStyleIdx="2" presStyleCnt="4">
        <dgm:presLayoutVars>
          <dgm:chPref val="3"/>
        </dgm:presLayoutVars>
      </dgm:prSet>
      <dgm:spPr/>
    </dgm:pt>
    <dgm:pt modelId="{F9944A03-FA5A-5349-8E6D-8A5D6F10A4EA}" type="pres">
      <dgm:prSet presAssocID="{27A0AF58-7C64-8345-A735-D2624A662CAA}" presName="hierChild4" presStyleCnt="0"/>
      <dgm:spPr/>
    </dgm:pt>
    <dgm:pt modelId="{CD5DCF8F-2EBA-4A47-B0FD-68CEC683EB72}" type="pres">
      <dgm:prSet presAssocID="{BA217EF1-7B25-774B-A4A1-9F2A329A42E2}" presName="Name17" presStyleLbl="parChTrans1D3" presStyleIdx="3" presStyleCnt="4"/>
      <dgm:spPr/>
    </dgm:pt>
    <dgm:pt modelId="{C6855BFA-B682-8D40-8916-936E7933D646}" type="pres">
      <dgm:prSet presAssocID="{8B361E8E-7D89-F241-8F32-79D55A33ECE8}" presName="hierRoot3" presStyleCnt="0"/>
      <dgm:spPr/>
    </dgm:pt>
    <dgm:pt modelId="{25F0A1D9-874E-7047-BB1B-671E7CC9C41D}" type="pres">
      <dgm:prSet presAssocID="{8B361E8E-7D89-F241-8F32-79D55A33ECE8}" presName="composite3" presStyleCnt="0"/>
      <dgm:spPr/>
    </dgm:pt>
    <dgm:pt modelId="{37F4A1D6-58CC-CE43-B6F4-BFAB38161BD9}" type="pres">
      <dgm:prSet presAssocID="{8B361E8E-7D89-F241-8F32-79D55A33ECE8}" presName="background3" presStyleLbl="node3" presStyleIdx="3" presStyleCnt="4"/>
      <dgm:spPr/>
    </dgm:pt>
    <dgm:pt modelId="{87ECDC67-0B6A-174A-B8DF-6FD351437D6F}" type="pres">
      <dgm:prSet presAssocID="{8B361E8E-7D89-F241-8F32-79D55A33ECE8}" presName="text3" presStyleLbl="fgAcc3" presStyleIdx="3" presStyleCnt="4">
        <dgm:presLayoutVars>
          <dgm:chPref val="3"/>
        </dgm:presLayoutVars>
      </dgm:prSet>
      <dgm:spPr/>
    </dgm:pt>
    <dgm:pt modelId="{9D79B669-A760-0B41-A5C8-649B8D174D5A}" type="pres">
      <dgm:prSet presAssocID="{8B361E8E-7D89-F241-8F32-79D55A33ECE8}" presName="hierChild4" presStyleCnt="0"/>
      <dgm:spPr/>
    </dgm:pt>
    <dgm:pt modelId="{E0B28983-16E9-A840-BB28-82AF424B2DE9}" type="pres">
      <dgm:prSet presAssocID="{DF1B2DA9-74D5-994B-BFF8-3BB64610AD4C}" presName="Name10" presStyleLbl="parChTrans1D2" presStyleIdx="2" presStyleCnt="3"/>
      <dgm:spPr/>
    </dgm:pt>
    <dgm:pt modelId="{7D10037A-0217-4E49-9654-3F4CADB02636}" type="pres">
      <dgm:prSet presAssocID="{933EEB54-BC52-DA41-A1D3-99D7AAB2567A}" presName="hierRoot2" presStyleCnt="0"/>
      <dgm:spPr/>
    </dgm:pt>
    <dgm:pt modelId="{899CB22D-052C-F144-8930-089AD16D72E5}" type="pres">
      <dgm:prSet presAssocID="{933EEB54-BC52-DA41-A1D3-99D7AAB2567A}" presName="composite2" presStyleCnt="0"/>
      <dgm:spPr/>
    </dgm:pt>
    <dgm:pt modelId="{9379F8E0-1FD8-054A-803C-303AD93420C1}" type="pres">
      <dgm:prSet presAssocID="{933EEB54-BC52-DA41-A1D3-99D7AAB2567A}" presName="background2" presStyleLbl="node2" presStyleIdx="2" presStyleCnt="3"/>
      <dgm:spPr/>
    </dgm:pt>
    <dgm:pt modelId="{7DFCFAD2-2543-0D42-B33D-7701086EFC95}" type="pres">
      <dgm:prSet presAssocID="{933EEB54-BC52-DA41-A1D3-99D7AAB2567A}" presName="text2" presStyleLbl="fgAcc2" presStyleIdx="2" presStyleCnt="3">
        <dgm:presLayoutVars>
          <dgm:chPref val="3"/>
        </dgm:presLayoutVars>
      </dgm:prSet>
      <dgm:spPr/>
    </dgm:pt>
    <dgm:pt modelId="{02C76303-52E2-5B43-9122-A33174360F53}" type="pres">
      <dgm:prSet presAssocID="{933EEB54-BC52-DA41-A1D3-99D7AAB2567A}" presName="hierChild3" presStyleCnt="0"/>
      <dgm:spPr/>
    </dgm:pt>
  </dgm:ptLst>
  <dgm:cxnLst>
    <dgm:cxn modelId="{31665F01-3480-4937-BC24-48321A3959AB}" type="presOf" srcId="{F8FD500B-CD56-8F4C-A4D5-29E8C16D61ED}" destId="{C4F2523F-CF67-C442-B609-095BAEE2C5E6}" srcOrd="0" destOrd="0" presId="urn:microsoft.com/office/officeart/2005/8/layout/hierarchy1"/>
    <dgm:cxn modelId="{587F2204-B39D-5049-98A1-5EA0FF581821}" srcId="{00D1B6D1-9F79-434D-AF79-B5C394E91C24}" destId="{D657C4EC-CD39-6543-B273-960A28B6CCD4}" srcOrd="0" destOrd="0" parTransId="{2E75E63C-02DA-AC4B-BAE9-17DAC0A229FF}" sibTransId="{A3E558C5-A639-514C-87ED-8728DC0FFEB0}"/>
    <dgm:cxn modelId="{6B44F614-65DA-5543-99A0-FD91F19098C2}" srcId="{6EC4C30F-62FD-884D-8AA0-6C5D4631D5D6}" destId="{933EEB54-BC52-DA41-A1D3-99D7AAB2567A}" srcOrd="2" destOrd="0" parTransId="{DF1B2DA9-74D5-994B-BFF8-3BB64610AD4C}" sibTransId="{B0DFB40B-4DE6-F346-88A6-83A1AEA2982B}"/>
    <dgm:cxn modelId="{9E319619-B808-4D0E-A9CA-B76C8D850B1F}" type="presOf" srcId="{4E06D199-F476-0F48-9300-E0DFC3504029}" destId="{3C4CE2DD-C3B5-484D-A72B-366298D525D8}" srcOrd="0" destOrd="0" presId="urn:microsoft.com/office/officeart/2005/8/layout/hierarchy1"/>
    <dgm:cxn modelId="{8108B71E-22D2-5D4A-9526-4BFA2F80809A}" srcId="{149B91C1-2602-4B47-9698-446D4D1CB77C}" destId="{27A0AF58-7C64-8345-A735-D2624A662CAA}" srcOrd="0" destOrd="0" parTransId="{819A6B9D-6E15-0D4A-9968-73569423773E}" sibTransId="{205FED4D-4E89-9745-A59A-DE3CF4025BCD}"/>
    <dgm:cxn modelId="{519AA724-A7DD-4950-8E12-0BEFF6DCD9A0}" type="presOf" srcId="{6D8DDF15-2106-7C4B-AD09-0F2B238E0840}" destId="{51B9E62E-7FAA-F542-B480-5536A4149A4D}" srcOrd="0" destOrd="0" presId="urn:microsoft.com/office/officeart/2005/8/layout/hierarchy1"/>
    <dgm:cxn modelId="{327D142A-240C-4364-8CA0-3450E31FAB2B}" type="presOf" srcId="{933EEB54-BC52-DA41-A1D3-99D7AAB2567A}" destId="{7DFCFAD2-2543-0D42-B33D-7701086EFC95}" srcOrd="0" destOrd="0" presId="urn:microsoft.com/office/officeart/2005/8/layout/hierarchy1"/>
    <dgm:cxn modelId="{6D203A40-5E58-3349-8D01-4B28B71ACC23}" srcId="{6EC4C30F-62FD-884D-8AA0-6C5D4631D5D6}" destId="{00D1B6D1-9F79-434D-AF79-B5C394E91C24}" srcOrd="0" destOrd="0" parTransId="{B9499C55-7416-3440-9F44-EE5165BE38B0}" sibTransId="{7237AC75-63A6-C348-A27E-C21CE9DEB7E5}"/>
    <dgm:cxn modelId="{57907D5B-7E97-43E6-B578-407D925BAF04}" type="presOf" srcId="{B9499C55-7416-3440-9F44-EE5165BE38B0}" destId="{08F579E3-7405-1F44-91AE-B85F31CACC24}" srcOrd="0" destOrd="0" presId="urn:microsoft.com/office/officeart/2005/8/layout/hierarchy1"/>
    <dgm:cxn modelId="{FB04A55C-8193-475A-AF0D-FB10E37124A1}" type="presOf" srcId="{819A6B9D-6E15-0D4A-9968-73569423773E}" destId="{552196B4-1C92-3C42-90BE-7F9AB4712AB2}" srcOrd="0" destOrd="0" presId="urn:microsoft.com/office/officeart/2005/8/layout/hierarchy1"/>
    <dgm:cxn modelId="{5308A947-34A2-4A1B-9DEC-ACE3CD3FBED3}" type="presOf" srcId="{6EC4C30F-62FD-884D-8AA0-6C5D4631D5D6}" destId="{B4B1F597-49E8-424C-AB30-011A6CAD61D1}" srcOrd="0" destOrd="0" presId="urn:microsoft.com/office/officeart/2005/8/layout/hierarchy1"/>
    <dgm:cxn modelId="{782C9A54-C799-4E14-B79E-55BD36EBB475}" type="presOf" srcId="{BA217EF1-7B25-774B-A4A1-9F2A329A42E2}" destId="{CD5DCF8F-2EBA-4A47-B0FD-68CEC683EB72}" srcOrd="0" destOrd="0" presId="urn:microsoft.com/office/officeart/2005/8/layout/hierarchy1"/>
    <dgm:cxn modelId="{F614089F-7316-48F8-8803-2E9CE757AB1E}" type="presOf" srcId="{2E75E63C-02DA-AC4B-BAE9-17DAC0A229FF}" destId="{29C3FED6-B886-854D-A559-BEBE8A67FDE9}" srcOrd="0" destOrd="0" presId="urn:microsoft.com/office/officeart/2005/8/layout/hierarchy1"/>
    <dgm:cxn modelId="{130823B9-746F-4CFA-9ECB-E3233FE0518B}" type="presOf" srcId="{D657C4EC-CD39-6543-B273-960A28B6CCD4}" destId="{4F123D6C-B073-4C42-834C-B5DF30EFC528}" srcOrd="0" destOrd="0" presId="urn:microsoft.com/office/officeart/2005/8/layout/hierarchy1"/>
    <dgm:cxn modelId="{417C4ED3-B80D-4C88-B3F5-02D4A8442BEC}" type="presOf" srcId="{149B91C1-2602-4B47-9698-446D4D1CB77C}" destId="{2D995076-2E98-F040-996F-0AFF0C5D8F32}" srcOrd="0" destOrd="0" presId="urn:microsoft.com/office/officeart/2005/8/layout/hierarchy1"/>
    <dgm:cxn modelId="{9A07E2D3-A972-3146-A5FF-A135120E96E8}" srcId="{6EC4C30F-62FD-884D-8AA0-6C5D4631D5D6}" destId="{149B91C1-2602-4B47-9698-446D4D1CB77C}" srcOrd="1" destOrd="0" parTransId="{4E06D199-F476-0F48-9300-E0DFC3504029}" sibTransId="{352B56D6-F526-CA45-9182-41DC8946AA37}"/>
    <dgm:cxn modelId="{323305D5-355C-4D63-839B-3F91C63BBA9E}" type="presOf" srcId="{00D1B6D1-9F79-434D-AF79-B5C394E91C24}" destId="{50439FCA-A873-E944-B444-42BC668842A5}" srcOrd="0" destOrd="0" presId="urn:microsoft.com/office/officeart/2005/8/layout/hierarchy1"/>
    <dgm:cxn modelId="{EA7DDBE1-70D8-4C6F-A251-2D5061B351A2}" type="presOf" srcId="{27A0AF58-7C64-8345-A735-D2624A662CAA}" destId="{876AAFF8-124D-AC45-AB87-6C1BB23FB34B}" srcOrd="0" destOrd="0" presId="urn:microsoft.com/office/officeart/2005/8/layout/hierarchy1"/>
    <dgm:cxn modelId="{EF0023E3-ECDA-430F-A8F5-A8171B3829C1}" type="presOf" srcId="{DF1B2DA9-74D5-994B-BFF8-3BB64610AD4C}" destId="{E0B28983-16E9-A840-BB28-82AF424B2DE9}" srcOrd="0" destOrd="0" presId="urn:microsoft.com/office/officeart/2005/8/layout/hierarchy1"/>
    <dgm:cxn modelId="{7A8F76E3-36CE-234A-89D2-279C4BE5768F}" srcId="{6D8DDF15-2106-7C4B-AD09-0F2B238E0840}" destId="{6EC4C30F-62FD-884D-8AA0-6C5D4631D5D6}" srcOrd="0" destOrd="0" parTransId="{58EE2687-0F3C-6940-B5D0-ED72D36981FE}" sibTransId="{26EFC115-4494-8D46-9AAD-ADE94815AB04}"/>
    <dgm:cxn modelId="{F2E1BDE8-2239-455B-A6A7-A23E54FEC027}" type="presOf" srcId="{E2EA8ABF-50BD-E347-A440-BB62D9A5417C}" destId="{1EE545FD-6EE2-E549-A619-9934BFD94CE6}" srcOrd="0" destOrd="0" presId="urn:microsoft.com/office/officeart/2005/8/layout/hierarchy1"/>
    <dgm:cxn modelId="{E27A7BED-EA19-2F42-B80D-FE6DF606B922}" srcId="{00D1B6D1-9F79-434D-AF79-B5C394E91C24}" destId="{F8FD500B-CD56-8F4C-A4D5-29E8C16D61ED}" srcOrd="1" destOrd="0" parTransId="{E2EA8ABF-50BD-E347-A440-BB62D9A5417C}" sibTransId="{08F1E9FF-1D65-1E49-9B92-CED4EC5C612E}"/>
    <dgm:cxn modelId="{14F4A5F4-C97B-4957-AE2F-BA56455826D4}" type="presOf" srcId="{8B361E8E-7D89-F241-8F32-79D55A33ECE8}" destId="{87ECDC67-0B6A-174A-B8DF-6FD351437D6F}" srcOrd="0" destOrd="0" presId="urn:microsoft.com/office/officeart/2005/8/layout/hierarchy1"/>
    <dgm:cxn modelId="{04ACA9F6-6C18-E745-AB49-7FA19FDD6EDC}" srcId="{149B91C1-2602-4B47-9698-446D4D1CB77C}" destId="{8B361E8E-7D89-F241-8F32-79D55A33ECE8}" srcOrd="1" destOrd="0" parTransId="{BA217EF1-7B25-774B-A4A1-9F2A329A42E2}" sibTransId="{EC4423A3-B54B-7447-AD77-AFDB2452639F}"/>
    <dgm:cxn modelId="{671A00A5-2CB7-4AE6-8782-C8005CCDA241}" type="presParOf" srcId="{51B9E62E-7FAA-F542-B480-5536A4149A4D}" destId="{11C808DF-8C55-D64F-97CB-9770EA57FB4B}" srcOrd="0" destOrd="0" presId="urn:microsoft.com/office/officeart/2005/8/layout/hierarchy1"/>
    <dgm:cxn modelId="{2724C860-172C-42BC-ADCF-ADE99C49873C}" type="presParOf" srcId="{11C808DF-8C55-D64F-97CB-9770EA57FB4B}" destId="{F1B6D5F3-6923-084D-86C4-F40F35CD4262}" srcOrd="0" destOrd="0" presId="urn:microsoft.com/office/officeart/2005/8/layout/hierarchy1"/>
    <dgm:cxn modelId="{6EB40692-DE18-4677-A63A-8753E8A7D076}" type="presParOf" srcId="{F1B6D5F3-6923-084D-86C4-F40F35CD4262}" destId="{E66826F7-1104-284E-B1E5-9EA4BF995E73}" srcOrd="0" destOrd="0" presId="urn:microsoft.com/office/officeart/2005/8/layout/hierarchy1"/>
    <dgm:cxn modelId="{C2D40A3C-FFE2-4253-82D4-82151188B60F}" type="presParOf" srcId="{F1B6D5F3-6923-084D-86C4-F40F35CD4262}" destId="{B4B1F597-49E8-424C-AB30-011A6CAD61D1}" srcOrd="1" destOrd="0" presId="urn:microsoft.com/office/officeart/2005/8/layout/hierarchy1"/>
    <dgm:cxn modelId="{998F1F82-2F2D-49EC-AE5A-9EE640015514}" type="presParOf" srcId="{11C808DF-8C55-D64F-97CB-9770EA57FB4B}" destId="{433D2B45-8DC1-6E4D-9FA8-544250F5D2D7}" srcOrd="1" destOrd="0" presId="urn:microsoft.com/office/officeart/2005/8/layout/hierarchy1"/>
    <dgm:cxn modelId="{E4F00C96-DC04-4D5C-8F25-69F418722FBE}" type="presParOf" srcId="{433D2B45-8DC1-6E4D-9FA8-544250F5D2D7}" destId="{08F579E3-7405-1F44-91AE-B85F31CACC24}" srcOrd="0" destOrd="0" presId="urn:microsoft.com/office/officeart/2005/8/layout/hierarchy1"/>
    <dgm:cxn modelId="{989BC658-3160-4CBE-8150-92BD1F837643}" type="presParOf" srcId="{433D2B45-8DC1-6E4D-9FA8-544250F5D2D7}" destId="{6C30007B-5F0F-DD49-BE55-B683AD3CF023}" srcOrd="1" destOrd="0" presId="urn:microsoft.com/office/officeart/2005/8/layout/hierarchy1"/>
    <dgm:cxn modelId="{3E90CDD3-933C-448C-9250-BD48968DCCC0}" type="presParOf" srcId="{6C30007B-5F0F-DD49-BE55-B683AD3CF023}" destId="{7B48D454-A3DA-9549-988E-076E49AB32C5}" srcOrd="0" destOrd="0" presId="urn:microsoft.com/office/officeart/2005/8/layout/hierarchy1"/>
    <dgm:cxn modelId="{E3090313-F1E8-4ED7-B7AA-57DEDB8E8E05}" type="presParOf" srcId="{7B48D454-A3DA-9549-988E-076E49AB32C5}" destId="{AC141D65-9670-DD42-8D1D-ED2A9F693015}" srcOrd="0" destOrd="0" presId="urn:microsoft.com/office/officeart/2005/8/layout/hierarchy1"/>
    <dgm:cxn modelId="{BF457AD9-3897-42D2-B16B-D1F8126E4A5B}" type="presParOf" srcId="{7B48D454-A3DA-9549-988E-076E49AB32C5}" destId="{50439FCA-A873-E944-B444-42BC668842A5}" srcOrd="1" destOrd="0" presId="urn:microsoft.com/office/officeart/2005/8/layout/hierarchy1"/>
    <dgm:cxn modelId="{1A1C047C-FCA1-4420-8493-82660435A883}" type="presParOf" srcId="{6C30007B-5F0F-DD49-BE55-B683AD3CF023}" destId="{866BF733-4B1A-8D4C-B886-D6E8B009DF8B}" srcOrd="1" destOrd="0" presId="urn:microsoft.com/office/officeart/2005/8/layout/hierarchy1"/>
    <dgm:cxn modelId="{EBBD83EB-E015-4222-A121-F7A6D0B48205}" type="presParOf" srcId="{866BF733-4B1A-8D4C-B886-D6E8B009DF8B}" destId="{29C3FED6-B886-854D-A559-BEBE8A67FDE9}" srcOrd="0" destOrd="0" presId="urn:microsoft.com/office/officeart/2005/8/layout/hierarchy1"/>
    <dgm:cxn modelId="{702C8285-3F02-4028-BEC1-33CE4FF8F18F}" type="presParOf" srcId="{866BF733-4B1A-8D4C-B886-D6E8B009DF8B}" destId="{7BFCBBC8-ADCB-E249-B66E-71792BDC7B3D}" srcOrd="1" destOrd="0" presId="urn:microsoft.com/office/officeart/2005/8/layout/hierarchy1"/>
    <dgm:cxn modelId="{BEAF349B-92CF-47BF-B4B8-966F5C17282F}" type="presParOf" srcId="{7BFCBBC8-ADCB-E249-B66E-71792BDC7B3D}" destId="{EBA3AD44-0181-C942-8D1A-ADAF2133196C}" srcOrd="0" destOrd="0" presId="urn:microsoft.com/office/officeart/2005/8/layout/hierarchy1"/>
    <dgm:cxn modelId="{E7FEBC0C-10F4-4AA7-8FB7-3685F87485D8}" type="presParOf" srcId="{EBA3AD44-0181-C942-8D1A-ADAF2133196C}" destId="{0E32F87C-FE88-5040-9484-540F609C588C}" srcOrd="0" destOrd="0" presId="urn:microsoft.com/office/officeart/2005/8/layout/hierarchy1"/>
    <dgm:cxn modelId="{FED2992F-8A66-41A1-A0E4-C0D0430EE057}" type="presParOf" srcId="{EBA3AD44-0181-C942-8D1A-ADAF2133196C}" destId="{4F123D6C-B073-4C42-834C-B5DF30EFC528}" srcOrd="1" destOrd="0" presId="urn:microsoft.com/office/officeart/2005/8/layout/hierarchy1"/>
    <dgm:cxn modelId="{300C6068-4356-47E4-887F-ADC813A810C1}" type="presParOf" srcId="{7BFCBBC8-ADCB-E249-B66E-71792BDC7B3D}" destId="{9E6BDC0B-5B25-6A45-AACD-25B37EC50403}" srcOrd="1" destOrd="0" presId="urn:microsoft.com/office/officeart/2005/8/layout/hierarchy1"/>
    <dgm:cxn modelId="{CA9423FF-9649-467C-A8D3-1F34AA366C8D}" type="presParOf" srcId="{866BF733-4B1A-8D4C-B886-D6E8B009DF8B}" destId="{1EE545FD-6EE2-E549-A619-9934BFD94CE6}" srcOrd="2" destOrd="0" presId="urn:microsoft.com/office/officeart/2005/8/layout/hierarchy1"/>
    <dgm:cxn modelId="{DB9970B4-0650-408D-8E41-3BFA46FB6C7B}" type="presParOf" srcId="{866BF733-4B1A-8D4C-B886-D6E8B009DF8B}" destId="{F2B47F37-6E8A-A347-BE89-96321112A6D2}" srcOrd="3" destOrd="0" presId="urn:microsoft.com/office/officeart/2005/8/layout/hierarchy1"/>
    <dgm:cxn modelId="{15E9FBFC-44A3-48F9-A365-4E65C9868C72}" type="presParOf" srcId="{F2B47F37-6E8A-A347-BE89-96321112A6D2}" destId="{3ACA45A3-FA3B-684D-9197-DCA3E0ABEC29}" srcOrd="0" destOrd="0" presId="urn:microsoft.com/office/officeart/2005/8/layout/hierarchy1"/>
    <dgm:cxn modelId="{79EB2D1A-D405-4BA3-B020-6FAE18B39FCC}" type="presParOf" srcId="{3ACA45A3-FA3B-684D-9197-DCA3E0ABEC29}" destId="{E350F53E-800F-5E46-98CE-A54F88E57DC8}" srcOrd="0" destOrd="0" presId="urn:microsoft.com/office/officeart/2005/8/layout/hierarchy1"/>
    <dgm:cxn modelId="{2A5AC3AB-229C-4254-9AC4-3F664D53A589}" type="presParOf" srcId="{3ACA45A3-FA3B-684D-9197-DCA3E0ABEC29}" destId="{C4F2523F-CF67-C442-B609-095BAEE2C5E6}" srcOrd="1" destOrd="0" presId="urn:microsoft.com/office/officeart/2005/8/layout/hierarchy1"/>
    <dgm:cxn modelId="{FC097991-B3D3-426F-9EC1-9186FC70BDEC}" type="presParOf" srcId="{F2B47F37-6E8A-A347-BE89-96321112A6D2}" destId="{758E9F34-69A0-B441-AC5C-2355734A86D6}" srcOrd="1" destOrd="0" presId="urn:microsoft.com/office/officeart/2005/8/layout/hierarchy1"/>
    <dgm:cxn modelId="{26E0594B-FBF4-4FA8-96A3-34A541F8AC71}" type="presParOf" srcId="{433D2B45-8DC1-6E4D-9FA8-544250F5D2D7}" destId="{3C4CE2DD-C3B5-484D-A72B-366298D525D8}" srcOrd="2" destOrd="0" presId="urn:microsoft.com/office/officeart/2005/8/layout/hierarchy1"/>
    <dgm:cxn modelId="{27261F93-57EA-4DA1-99BA-A0DB5DDF3FE9}" type="presParOf" srcId="{433D2B45-8DC1-6E4D-9FA8-544250F5D2D7}" destId="{1E0C39B6-C832-5446-B8B5-8D41589817D9}" srcOrd="3" destOrd="0" presId="urn:microsoft.com/office/officeart/2005/8/layout/hierarchy1"/>
    <dgm:cxn modelId="{31AF2624-F192-4A26-A01A-5AD1E469CBD7}" type="presParOf" srcId="{1E0C39B6-C832-5446-B8B5-8D41589817D9}" destId="{E69E3FF2-7718-1C4D-82AD-9072203F3CEC}" srcOrd="0" destOrd="0" presId="urn:microsoft.com/office/officeart/2005/8/layout/hierarchy1"/>
    <dgm:cxn modelId="{14B3F3C4-7573-45D4-919F-EE9A5EFD674E}" type="presParOf" srcId="{E69E3FF2-7718-1C4D-82AD-9072203F3CEC}" destId="{38E0742C-645E-8645-B3C3-0B644FBF5AD2}" srcOrd="0" destOrd="0" presId="urn:microsoft.com/office/officeart/2005/8/layout/hierarchy1"/>
    <dgm:cxn modelId="{E1784AB1-5EB5-401B-861F-25CE3C906E1B}" type="presParOf" srcId="{E69E3FF2-7718-1C4D-82AD-9072203F3CEC}" destId="{2D995076-2E98-F040-996F-0AFF0C5D8F32}" srcOrd="1" destOrd="0" presId="urn:microsoft.com/office/officeart/2005/8/layout/hierarchy1"/>
    <dgm:cxn modelId="{1CF42AEE-9288-4113-A52C-60B2E34E34AA}" type="presParOf" srcId="{1E0C39B6-C832-5446-B8B5-8D41589817D9}" destId="{A4603034-829E-5346-A083-EDBF38DF34C8}" srcOrd="1" destOrd="0" presId="urn:microsoft.com/office/officeart/2005/8/layout/hierarchy1"/>
    <dgm:cxn modelId="{418635DF-6DEA-472F-BE54-63F2014940AD}" type="presParOf" srcId="{A4603034-829E-5346-A083-EDBF38DF34C8}" destId="{552196B4-1C92-3C42-90BE-7F9AB4712AB2}" srcOrd="0" destOrd="0" presId="urn:microsoft.com/office/officeart/2005/8/layout/hierarchy1"/>
    <dgm:cxn modelId="{F290845E-6BB2-446B-8A67-596697F9AFD0}" type="presParOf" srcId="{A4603034-829E-5346-A083-EDBF38DF34C8}" destId="{35055A2F-8F7A-824D-9337-6D44304FE328}" srcOrd="1" destOrd="0" presId="urn:microsoft.com/office/officeart/2005/8/layout/hierarchy1"/>
    <dgm:cxn modelId="{1556F91D-DC40-49D5-AAB1-054452F3C476}" type="presParOf" srcId="{35055A2F-8F7A-824D-9337-6D44304FE328}" destId="{A45BEF25-32DD-344F-8013-E83B4FF40B52}" srcOrd="0" destOrd="0" presId="urn:microsoft.com/office/officeart/2005/8/layout/hierarchy1"/>
    <dgm:cxn modelId="{A98D4259-9D49-4D9D-A590-BF15599EA320}" type="presParOf" srcId="{A45BEF25-32DD-344F-8013-E83B4FF40B52}" destId="{A73CD3DF-765E-1947-B0A3-B03537B67290}" srcOrd="0" destOrd="0" presId="urn:microsoft.com/office/officeart/2005/8/layout/hierarchy1"/>
    <dgm:cxn modelId="{C37DEED2-049B-41DB-95AC-DFB22C4BAF8E}" type="presParOf" srcId="{A45BEF25-32DD-344F-8013-E83B4FF40B52}" destId="{876AAFF8-124D-AC45-AB87-6C1BB23FB34B}" srcOrd="1" destOrd="0" presId="urn:microsoft.com/office/officeart/2005/8/layout/hierarchy1"/>
    <dgm:cxn modelId="{91292810-C8DE-4F96-83CE-14364CAC8C9E}" type="presParOf" srcId="{35055A2F-8F7A-824D-9337-6D44304FE328}" destId="{F9944A03-FA5A-5349-8E6D-8A5D6F10A4EA}" srcOrd="1" destOrd="0" presId="urn:microsoft.com/office/officeart/2005/8/layout/hierarchy1"/>
    <dgm:cxn modelId="{69272B4B-72D2-4332-A921-DA4C4B2FC638}" type="presParOf" srcId="{A4603034-829E-5346-A083-EDBF38DF34C8}" destId="{CD5DCF8F-2EBA-4A47-B0FD-68CEC683EB72}" srcOrd="2" destOrd="0" presId="urn:microsoft.com/office/officeart/2005/8/layout/hierarchy1"/>
    <dgm:cxn modelId="{B363CA68-E194-49D3-8823-7691EDEC223A}" type="presParOf" srcId="{A4603034-829E-5346-A083-EDBF38DF34C8}" destId="{C6855BFA-B682-8D40-8916-936E7933D646}" srcOrd="3" destOrd="0" presId="urn:microsoft.com/office/officeart/2005/8/layout/hierarchy1"/>
    <dgm:cxn modelId="{22B7FF6C-675A-4B6E-A7D9-8FEB0C35235E}" type="presParOf" srcId="{C6855BFA-B682-8D40-8916-936E7933D646}" destId="{25F0A1D9-874E-7047-BB1B-671E7CC9C41D}" srcOrd="0" destOrd="0" presId="urn:microsoft.com/office/officeart/2005/8/layout/hierarchy1"/>
    <dgm:cxn modelId="{73211198-C741-49CD-BE60-7E2B946B28EB}" type="presParOf" srcId="{25F0A1D9-874E-7047-BB1B-671E7CC9C41D}" destId="{37F4A1D6-58CC-CE43-B6F4-BFAB38161BD9}" srcOrd="0" destOrd="0" presId="urn:microsoft.com/office/officeart/2005/8/layout/hierarchy1"/>
    <dgm:cxn modelId="{CAAF576C-C205-4E63-9EDB-4D04A6E6D381}" type="presParOf" srcId="{25F0A1D9-874E-7047-BB1B-671E7CC9C41D}" destId="{87ECDC67-0B6A-174A-B8DF-6FD351437D6F}" srcOrd="1" destOrd="0" presId="urn:microsoft.com/office/officeart/2005/8/layout/hierarchy1"/>
    <dgm:cxn modelId="{F1A929BF-C815-46A3-9032-EE83479B9570}" type="presParOf" srcId="{C6855BFA-B682-8D40-8916-936E7933D646}" destId="{9D79B669-A760-0B41-A5C8-649B8D174D5A}" srcOrd="1" destOrd="0" presId="urn:microsoft.com/office/officeart/2005/8/layout/hierarchy1"/>
    <dgm:cxn modelId="{DA88B5CD-87AE-4B38-8A0F-9EBE8470076A}" type="presParOf" srcId="{433D2B45-8DC1-6E4D-9FA8-544250F5D2D7}" destId="{E0B28983-16E9-A840-BB28-82AF424B2DE9}" srcOrd="4" destOrd="0" presId="urn:microsoft.com/office/officeart/2005/8/layout/hierarchy1"/>
    <dgm:cxn modelId="{990859CC-D90D-4B4B-B06E-B5399612F7F0}" type="presParOf" srcId="{433D2B45-8DC1-6E4D-9FA8-544250F5D2D7}" destId="{7D10037A-0217-4E49-9654-3F4CADB02636}" srcOrd="5" destOrd="0" presId="urn:microsoft.com/office/officeart/2005/8/layout/hierarchy1"/>
    <dgm:cxn modelId="{524CB988-7FEA-4D44-AB6B-71FE030667E0}" type="presParOf" srcId="{7D10037A-0217-4E49-9654-3F4CADB02636}" destId="{899CB22D-052C-F144-8930-089AD16D72E5}" srcOrd="0" destOrd="0" presId="urn:microsoft.com/office/officeart/2005/8/layout/hierarchy1"/>
    <dgm:cxn modelId="{B00293B2-A1F8-46C1-B807-673887244EEF}" type="presParOf" srcId="{899CB22D-052C-F144-8930-089AD16D72E5}" destId="{9379F8E0-1FD8-054A-803C-303AD93420C1}" srcOrd="0" destOrd="0" presId="urn:microsoft.com/office/officeart/2005/8/layout/hierarchy1"/>
    <dgm:cxn modelId="{FD5FC940-E5A8-476B-B6D7-0DAA2353BB12}" type="presParOf" srcId="{899CB22D-052C-F144-8930-089AD16D72E5}" destId="{7DFCFAD2-2543-0D42-B33D-7701086EFC95}" srcOrd="1" destOrd="0" presId="urn:microsoft.com/office/officeart/2005/8/layout/hierarchy1"/>
    <dgm:cxn modelId="{1865041E-45D5-47D2-84F6-86793075C932}" type="presParOf" srcId="{7D10037A-0217-4E49-9654-3F4CADB02636}" destId="{02C76303-52E2-5B43-9122-A33174360F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B6C7C8-A768-084B-AC3B-BC59CD2E5748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AD2965-FEB8-EA4D-BB41-9BF4609E4F44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2000" dirty="0">
              <a:solidFill>
                <a:schemeClr val="tx1"/>
              </a:solidFill>
              <a:latin typeface="+mn-lt"/>
            </a:rPr>
            <a:t>Ресурси, наявні для проведення аудиту (в </a:t>
          </a:r>
          <a:r>
            <a:rPr lang="uk-UA" sz="2000" dirty="0" err="1">
              <a:solidFill>
                <a:schemeClr val="tx1"/>
              </a:solidFill>
              <a:latin typeface="+mn-lt"/>
            </a:rPr>
            <a:t>т.ч</a:t>
          </a:r>
          <a:r>
            <a:rPr lang="uk-UA" sz="2000" dirty="0">
              <a:solidFill>
                <a:schemeClr val="tx1"/>
              </a:solidFill>
              <a:latin typeface="+mn-lt"/>
            </a:rPr>
            <a:t>. досвід та знання аудиторів);</a:t>
          </a:r>
          <a:endParaRPr lang="en-US" sz="2000" b="0" dirty="0">
            <a:solidFill>
              <a:schemeClr val="tx1"/>
            </a:solidFill>
            <a:latin typeface="+mn-lt"/>
          </a:endParaRPr>
        </a:p>
      </dgm:t>
    </dgm:pt>
    <dgm:pt modelId="{0477297D-A3E8-1140-8AAC-8C304A2AA16E}" type="parTrans" cxnId="{7243D9F4-550E-6843-89B7-9698D21A0F41}">
      <dgm:prSet/>
      <dgm:spPr/>
      <dgm:t>
        <a:bodyPr/>
        <a:lstStyle/>
        <a:p>
          <a:endParaRPr lang="en-US"/>
        </a:p>
      </dgm:t>
    </dgm:pt>
    <dgm:pt modelId="{4C3A0E84-0BB6-344A-BB06-C87BBFBAAC0A}" type="sibTrans" cxnId="{7243D9F4-550E-6843-89B7-9698D21A0F41}">
      <dgm:prSet/>
      <dgm:spPr/>
      <dgm:t>
        <a:bodyPr/>
        <a:lstStyle/>
        <a:p>
          <a:endParaRPr lang="en-US"/>
        </a:p>
      </dgm:t>
    </dgm:pt>
    <dgm:pt modelId="{72E4F5AB-8730-8E42-9FCC-2295B5864A98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2000" dirty="0">
              <a:solidFill>
                <a:schemeClr val="tx1"/>
              </a:solidFill>
              <a:latin typeface="+mn-lt"/>
            </a:rPr>
            <a:t>Доступність експертних знань із тематики аудиту;</a:t>
          </a:r>
          <a:endParaRPr lang="en-US" sz="2000" dirty="0">
            <a:solidFill>
              <a:schemeClr val="tx1"/>
            </a:solidFill>
            <a:latin typeface="+mn-lt"/>
          </a:endParaRPr>
        </a:p>
      </dgm:t>
    </dgm:pt>
    <dgm:pt modelId="{E4F65B50-7C55-5B48-B830-A98263C1300E}" type="parTrans" cxnId="{4FFFB603-6604-D940-B1B5-AB6473A1177E}">
      <dgm:prSet/>
      <dgm:spPr/>
      <dgm:t>
        <a:bodyPr/>
        <a:lstStyle/>
        <a:p>
          <a:endParaRPr lang="en-US"/>
        </a:p>
      </dgm:t>
    </dgm:pt>
    <dgm:pt modelId="{295B5292-7D35-DE4F-9831-5A50B55EC33C}" type="sibTrans" cxnId="{4FFFB603-6604-D940-B1B5-AB6473A1177E}">
      <dgm:prSet/>
      <dgm:spPr/>
      <dgm:t>
        <a:bodyPr/>
        <a:lstStyle/>
        <a:p>
          <a:endParaRPr lang="en-US"/>
        </a:p>
      </dgm:t>
    </dgm:pt>
    <dgm:pt modelId="{3039000C-FADD-D346-96F2-BA628785C55E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2000" dirty="0">
              <a:solidFill>
                <a:schemeClr val="tx1"/>
              </a:solidFill>
              <a:latin typeface="+mn-lt"/>
            </a:rPr>
            <a:t>Витрати, пов’язані з поїздками;</a:t>
          </a:r>
          <a:endParaRPr lang="en-US" sz="2000" dirty="0">
            <a:solidFill>
              <a:schemeClr val="tx1"/>
            </a:solidFill>
            <a:latin typeface="+mn-lt"/>
          </a:endParaRPr>
        </a:p>
      </dgm:t>
    </dgm:pt>
    <dgm:pt modelId="{3E00B0F8-D852-7B40-A53C-0B5C8A3986D2}" type="parTrans" cxnId="{58B00C70-0A87-C048-9B97-876A01153784}">
      <dgm:prSet/>
      <dgm:spPr/>
      <dgm:t>
        <a:bodyPr/>
        <a:lstStyle/>
        <a:p>
          <a:endParaRPr lang="en-US"/>
        </a:p>
      </dgm:t>
    </dgm:pt>
    <dgm:pt modelId="{5E4819EE-A4BB-2643-A5C0-345F3202B4FA}" type="sibTrans" cxnId="{58B00C70-0A87-C048-9B97-876A01153784}">
      <dgm:prSet/>
      <dgm:spPr/>
      <dgm:t>
        <a:bodyPr/>
        <a:lstStyle/>
        <a:p>
          <a:endParaRPr lang="en-US"/>
        </a:p>
      </dgm:t>
    </dgm:pt>
    <dgm:pt modelId="{16438239-E157-464D-B386-F812732441F4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2000" dirty="0">
              <a:solidFill>
                <a:schemeClr val="tx1"/>
              </a:solidFill>
              <a:latin typeface="+mn-lt"/>
            </a:rPr>
            <a:t>Аудиторам рекомендується використовувати період покриття аудитом 2-3 роки, а для аналізу тенденцій – принаймні 5 років</a:t>
          </a:r>
          <a:r>
            <a:rPr lang="uk-UA" sz="2000" dirty="0">
              <a:solidFill>
                <a:schemeClr val="tx1"/>
              </a:solidFill>
            </a:rPr>
            <a:t>. </a:t>
          </a:r>
          <a:endParaRPr lang="en-US" sz="2000" dirty="0">
            <a:solidFill>
              <a:schemeClr val="tx1"/>
            </a:solidFill>
          </a:endParaRPr>
        </a:p>
      </dgm:t>
    </dgm:pt>
    <dgm:pt modelId="{5E82074E-B489-EA4F-9050-EF0304A27FE7}" type="parTrans" cxnId="{8968DD76-E8F1-EF4D-9B58-DE547BA700A8}">
      <dgm:prSet/>
      <dgm:spPr/>
      <dgm:t>
        <a:bodyPr/>
        <a:lstStyle/>
        <a:p>
          <a:endParaRPr lang="en-US"/>
        </a:p>
      </dgm:t>
    </dgm:pt>
    <dgm:pt modelId="{F2822F34-E8D4-9B4D-9A69-E2D0056D4608}" type="sibTrans" cxnId="{8968DD76-E8F1-EF4D-9B58-DE547BA700A8}">
      <dgm:prSet/>
      <dgm:spPr/>
      <dgm:t>
        <a:bodyPr/>
        <a:lstStyle/>
        <a:p>
          <a:endParaRPr lang="en-US"/>
        </a:p>
      </dgm:t>
    </dgm:pt>
    <dgm:pt modelId="{B8987E9F-46B8-0E4F-B8BF-F6670BD3AD8D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2000" dirty="0">
              <a:solidFill>
                <a:schemeClr val="tx1"/>
              </a:solidFill>
              <a:latin typeface="+mn-lt"/>
            </a:rPr>
            <a:t>Часові обмеження на проведення аудиту;</a:t>
          </a:r>
          <a:endParaRPr lang="en-US" sz="2000" dirty="0">
            <a:latin typeface="+mn-lt"/>
          </a:endParaRPr>
        </a:p>
      </dgm:t>
    </dgm:pt>
    <dgm:pt modelId="{811E3ACB-4293-FD4F-9D3A-5FCE9A9018E0}" type="sibTrans" cxnId="{E17CB55D-219E-3E49-A7C2-911A0E3C865D}">
      <dgm:prSet/>
      <dgm:spPr/>
      <dgm:t>
        <a:bodyPr/>
        <a:lstStyle/>
        <a:p>
          <a:endParaRPr lang="en-US"/>
        </a:p>
      </dgm:t>
    </dgm:pt>
    <dgm:pt modelId="{56C05044-BB82-474E-AB34-F9C3989981F0}" type="parTrans" cxnId="{E17CB55D-219E-3E49-A7C2-911A0E3C865D}">
      <dgm:prSet/>
      <dgm:spPr/>
      <dgm:t>
        <a:bodyPr/>
        <a:lstStyle/>
        <a:p>
          <a:endParaRPr lang="en-US"/>
        </a:p>
      </dgm:t>
    </dgm:pt>
    <dgm:pt modelId="{7D16D7EB-DD71-EF45-97FF-31AEDA3EDDD0}" type="pres">
      <dgm:prSet presAssocID="{7DB6C7C8-A768-084B-AC3B-BC59CD2E5748}" presName="linear" presStyleCnt="0">
        <dgm:presLayoutVars>
          <dgm:dir/>
          <dgm:animLvl val="lvl"/>
          <dgm:resizeHandles val="exact"/>
        </dgm:presLayoutVars>
      </dgm:prSet>
      <dgm:spPr/>
    </dgm:pt>
    <dgm:pt modelId="{11957F73-1FC6-2745-A8B6-E213B70CE01E}" type="pres">
      <dgm:prSet presAssocID="{81AD2965-FEB8-EA4D-BB41-9BF4609E4F44}" presName="parentLin" presStyleCnt="0"/>
      <dgm:spPr/>
    </dgm:pt>
    <dgm:pt modelId="{3F93DB77-9951-3144-83EA-C675F3621572}" type="pres">
      <dgm:prSet presAssocID="{81AD2965-FEB8-EA4D-BB41-9BF4609E4F44}" presName="parentLeftMargin" presStyleLbl="node1" presStyleIdx="0" presStyleCnt="5"/>
      <dgm:spPr/>
    </dgm:pt>
    <dgm:pt modelId="{DD347F45-2C55-FB4E-A7A1-43775FA56780}" type="pres">
      <dgm:prSet presAssocID="{81AD2965-FEB8-EA4D-BB41-9BF4609E4F44}" presName="parentText" presStyleLbl="node1" presStyleIdx="0" presStyleCnt="5" custScaleX="128273">
        <dgm:presLayoutVars>
          <dgm:chMax val="0"/>
          <dgm:bulletEnabled val="1"/>
        </dgm:presLayoutVars>
      </dgm:prSet>
      <dgm:spPr/>
    </dgm:pt>
    <dgm:pt modelId="{FAD773C9-0F6A-9A41-AFE6-3B310665779B}" type="pres">
      <dgm:prSet presAssocID="{81AD2965-FEB8-EA4D-BB41-9BF4609E4F44}" presName="negativeSpace" presStyleCnt="0"/>
      <dgm:spPr/>
    </dgm:pt>
    <dgm:pt modelId="{CD5430FA-E8CA-3343-A963-2544A916DBE9}" type="pres">
      <dgm:prSet presAssocID="{81AD2965-FEB8-EA4D-BB41-9BF4609E4F44}" presName="childText" presStyleLbl="conFgAcc1" presStyleIdx="0" presStyleCnt="5">
        <dgm:presLayoutVars>
          <dgm:bulletEnabled val="1"/>
        </dgm:presLayoutVars>
      </dgm:prSet>
      <dgm:spPr/>
    </dgm:pt>
    <dgm:pt modelId="{C3F50F55-DD77-E84E-8AC1-5B5D4C5DEB09}" type="pres">
      <dgm:prSet presAssocID="{4C3A0E84-0BB6-344A-BB06-C87BBFBAAC0A}" presName="spaceBetweenRectangles" presStyleCnt="0"/>
      <dgm:spPr/>
    </dgm:pt>
    <dgm:pt modelId="{2D9C1B79-3141-394C-9C70-D5E42C3A2C86}" type="pres">
      <dgm:prSet presAssocID="{72E4F5AB-8730-8E42-9FCC-2295B5864A98}" presName="parentLin" presStyleCnt="0"/>
      <dgm:spPr/>
    </dgm:pt>
    <dgm:pt modelId="{CD2459D5-1942-EE48-9FC1-32DA3F02343D}" type="pres">
      <dgm:prSet presAssocID="{72E4F5AB-8730-8E42-9FCC-2295B5864A98}" presName="parentLeftMargin" presStyleLbl="node1" presStyleIdx="0" presStyleCnt="5"/>
      <dgm:spPr/>
    </dgm:pt>
    <dgm:pt modelId="{33852490-7DE6-174B-94FA-10BC3C779F1C}" type="pres">
      <dgm:prSet presAssocID="{72E4F5AB-8730-8E42-9FCC-2295B5864A98}" presName="parentText" presStyleLbl="node1" presStyleIdx="1" presStyleCnt="5" custScaleX="129191">
        <dgm:presLayoutVars>
          <dgm:chMax val="0"/>
          <dgm:bulletEnabled val="1"/>
        </dgm:presLayoutVars>
      </dgm:prSet>
      <dgm:spPr/>
    </dgm:pt>
    <dgm:pt modelId="{4355DDD9-8BB1-F945-B6A1-FBDA56B0E147}" type="pres">
      <dgm:prSet presAssocID="{72E4F5AB-8730-8E42-9FCC-2295B5864A98}" presName="negativeSpace" presStyleCnt="0"/>
      <dgm:spPr/>
    </dgm:pt>
    <dgm:pt modelId="{6B92F220-77B0-F648-A480-4C3AFBE7604A}" type="pres">
      <dgm:prSet presAssocID="{72E4F5AB-8730-8E42-9FCC-2295B5864A98}" presName="childText" presStyleLbl="conFgAcc1" presStyleIdx="1" presStyleCnt="5">
        <dgm:presLayoutVars>
          <dgm:bulletEnabled val="1"/>
        </dgm:presLayoutVars>
      </dgm:prSet>
      <dgm:spPr/>
    </dgm:pt>
    <dgm:pt modelId="{A5B364FB-8B4C-4047-96C3-E273E4E0E312}" type="pres">
      <dgm:prSet presAssocID="{295B5292-7D35-DE4F-9831-5A50B55EC33C}" presName="spaceBetweenRectangles" presStyleCnt="0"/>
      <dgm:spPr/>
    </dgm:pt>
    <dgm:pt modelId="{E8A52EF7-7B7A-5047-A8EA-9AC248C86B04}" type="pres">
      <dgm:prSet presAssocID="{3039000C-FADD-D346-96F2-BA628785C55E}" presName="parentLin" presStyleCnt="0"/>
      <dgm:spPr/>
    </dgm:pt>
    <dgm:pt modelId="{42AEE387-3378-8549-B2D5-2396AC9F7B80}" type="pres">
      <dgm:prSet presAssocID="{3039000C-FADD-D346-96F2-BA628785C55E}" presName="parentLeftMargin" presStyleLbl="node1" presStyleIdx="1" presStyleCnt="5" custScaleX="129191"/>
      <dgm:spPr/>
    </dgm:pt>
    <dgm:pt modelId="{7C170A8F-EB48-D242-80C4-BA9B1920B588}" type="pres">
      <dgm:prSet presAssocID="{3039000C-FADD-D346-96F2-BA628785C55E}" presName="parentText" presStyleLbl="node1" presStyleIdx="2" presStyleCnt="5" custScaleX="128287" custScaleY="105120" custLinFactNeighborX="-25207" custLinFactNeighborY="-1756">
        <dgm:presLayoutVars>
          <dgm:chMax val="0"/>
          <dgm:bulletEnabled val="1"/>
        </dgm:presLayoutVars>
      </dgm:prSet>
      <dgm:spPr/>
    </dgm:pt>
    <dgm:pt modelId="{C1C4E14E-AE2D-9E44-9536-00FA00645F0F}" type="pres">
      <dgm:prSet presAssocID="{3039000C-FADD-D346-96F2-BA628785C55E}" presName="negativeSpace" presStyleCnt="0"/>
      <dgm:spPr/>
    </dgm:pt>
    <dgm:pt modelId="{8D738AC2-4F33-0E4E-95CF-E8B9710CA2D2}" type="pres">
      <dgm:prSet presAssocID="{3039000C-FADD-D346-96F2-BA628785C55E}" presName="childText" presStyleLbl="conFgAcc1" presStyleIdx="2" presStyleCnt="5">
        <dgm:presLayoutVars>
          <dgm:bulletEnabled val="1"/>
        </dgm:presLayoutVars>
      </dgm:prSet>
      <dgm:spPr/>
    </dgm:pt>
    <dgm:pt modelId="{9CAAA851-2A97-5B44-89D2-0D220D7131BD}" type="pres">
      <dgm:prSet presAssocID="{5E4819EE-A4BB-2643-A5C0-345F3202B4FA}" presName="spaceBetweenRectangles" presStyleCnt="0"/>
      <dgm:spPr/>
    </dgm:pt>
    <dgm:pt modelId="{253E1EAA-E4A8-D446-9564-78F5BCC65E56}" type="pres">
      <dgm:prSet presAssocID="{B8987E9F-46B8-0E4F-B8BF-F6670BD3AD8D}" presName="parentLin" presStyleCnt="0"/>
      <dgm:spPr/>
    </dgm:pt>
    <dgm:pt modelId="{267DDFD0-D312-2D40-BBBB-C2B8A448AD60}" type="pres">
      <dgm:prSet presAssocID="{B8987E9F-46B8-0E4F-B8BF-F6670BD3AD8D}" presName="parentLeftMargin" presStyleLbl="node1" presStyleIdx="2" presStyleCnt="5"/>
      <dgm:spPr/>
    </dgm:pt>
    <dgm:pt modelId="{09D6226A-A427-E04A-AC5D-7CDCAB90AAE3}" type="pres">
      <dgm:prSet presAssocID="{B8987E9F-46B8-0E4F-B8BF-F6670BD3AD8D}" presName="parentText" presStyleLbl="node1" presStyleIdx="3" presStyleCnt="5" custScaleX="129268">
        <dgm:presLayoutVars>
          <dgm:chMax val="0"/>
          <dgm:bulletEnabled val="1"/>
        </dgm:presLayoutVars>
      </dgm:prSet>
      <dgm:spPr/>
    </dgm:pt>
    <dgm:pt modelId="{D8A5D0C1-7319-F74D-9EFA-2F4D70D531D6}" type="pres">
      <dgm:prSet presAssocID="{B8987E9F-46B8-0E4F-B8BF-F6670BD3AD8D}" presName="negativeSpace" presStyleCnt="0"/>
      <dgm:spPr/>
    </dgm:pt>
    <dgm:pt modelId="{B5641A08-6AC6-524D-861C-0E9567E99CDA}" type="pres">
      <dgm:prSet presAssocID="{B8987E9F-46B8-0E4F-B8BF-F6670BD3AD8D}" presName="childText" presStyleLbl="conFgAcc1" presStyleIdx="3" presStyleCnt="5">
        <dgm:presLayoutVars>
          <dgm:bulletEnabled val="1"/>
        </dgm:presLayoutVars>
      </dgm:prSet>
      <dgm:spPr/>
    </dgm:pt>
    <dgm:pt modelId="{A57C55F4-1848-9540-8994-E740DD5084A5}" type="pres">
      <dgm:prSet presAssocID="{811E3ACB-4293-FD4F-9D3A-5FCE9A9018E0}" presName="spaceBetweenRectangles" presStyleCnt="0"/>
      <dgm:spPr/>
    </dgm:pt>
    <dgm:pt modelId="{ADBCD2A9-7BCC-2142-B5BE-0A599880DCA6}" type="pres">
      <dgm:prSet presAssocID="{16438239-E157-464D-B386-F812732441F4}" presName="parentLin" presStyleCnt="0"/>
      <dgm:spPr/>
    </dgm:pt>
    <dgm:pt modelId="{BBAE1925-5A9F-634E-BA80-829047115D92}" type="pres">
      <dgm:prSet presAssocID="{16438239-E157-464D-B386-F812732441F4}" presName="parentLeftMargin" presStyleLbl="node1" presStyleIdx="3" presStyleCnt="5"/>
      <dgm:spPr/>
    </dgm:pt>
    <dgm:pt modelId="{E411CFB0-0EF8-B44E-BB3A-C0029BBCE824}" type="pres">
      <dgm:prSet presAssocID="{16438239-E157-464D-B386-F812732441F4}" presName="parentText" presStyleLbl="node1" presStyleIdx="4" presStyleCnt="5" custScaleX="128984">
        <dgm:presLayoutVars>
          <dgm:chMax val="0"/>
          <dgm:bulletEnabled val="1"/>
        </dgm:presLayoutVars>
      </dgm:prSet>
      <dgm:spPr/>
    </dgm:pt>
    <dgm:pt modelId="{AA8B4AFF-2D63-9B46-B03D-BE851F29CB00}" type="pres">
      <dgm:prSet presAssocID="{16438239-E157-464D-B386-F812732441F4}" presName="negativeSpace" presStyleCnt="0"/>
      <dgm:spPr/>
    </dgm:pt>
    <dgm:pt modelId="{992F33DB-E804-724B-A92C-853F9A4320A9}" type="pres">
      <dgm:prSet presAssocID="{16438239-E157-464D-B386-F812732441F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FFFB603-6604-D940-B1B5-AB6473A1177E}" srcId="{7DB6C7C8-A768-084B-AC3B-BC59CD2E5748}" destId="{72E4F5AB-8730-8E42-9FCC-2295B5864A98}" srcOrd="1" destOrd="0" parTransId="{E4F65B50-7C55-5B48-B830-A98263C1300E}" sibTransId="{295B5292-7D35-DE4F-9831-5A50B55EC33C}"/>
    <dgm:cxn modelId="{7455E305-98F4-514A-9901-BF5F557B4E7A}" type="presOf" srcId="{3039000C-FADD-D346-96F2-BA628785C55E}" destId="{7C170A8F-EB48-D242-80C4-BA9B1920B588}" srcOrd="1" destOrd="0" presId="urn:microsoft.com/office/officeart/2005/8/layout/list1"/>
    <dgm:cxn modelId="{8A2C2A5D-757D-D248-A22D-20EF5E6557A6}" type="presOf" srcId="{3039000C-FADD-D346-96F2-BA628785C55E}" destId="{42AEE387-3378-8549-B2D5-2396AC9F7B80}" srcOrd="0" destOrd="0" presId="urn:microsoft.com/office/officeart/2005/8/layout/list1"/>
    <dgm:cxn modelId="{E17CB55D-219E-3E49-A7C2-911A0E3C865D}" srcId="{7DB6C7C8-A768-084B-AC3B-BC59CD2E5748}" destId="{B8987E9F-46B8-0E4F-B8BF-F6670BD3AD8D}" srcOrd="3" destOrd="0" parTransId="{56C05044-BB82-474E-AB34-F9C3989981F0}" sibTransId="{811E3ACB-4293-FD4F-9D3A-5FCE9A9018E0}"/>
    <dgm:cxn modelId="{4F792C4A-5079-874C-8019-5DE3EB627237}" type="presOf" srcId="{B8987E9F-46B8-0E4F-B8BF-F6670BD3AD8D}" destId="{09D6226A-A427-E04A-AC5D-7CDCAB90AAE3}" srcOrd="1" destOrd="0" presId="urn:microsoft.com/office/officeart/2005/8/layout/list1"/>
    <dgm:cxn modelId="{58B00C70-0A87-C048-9B97-876A01153784}" srcId="{7DB6C7C8-A768-084B-AC3B-BC59CD2E5748}" destId="{3039000C-FADD-D346-96F2-BA628785C55E}" srcOrd="2" destOrd="0" parTransId="{3E00B0F8-D852-7B40-A53C-0B5C8A3986D2}" sibTransId="{5E4819EE-A4BB-2643-A5C0-345F3202B4FA}"/>
    <dgm:cxn modelId="{1645C472-DFCE-C64D-B566-987C4F597CC2}" type="presOf" srcId="{16438239-E157-464D-B386-F812732441F4}" destId="{BBAE1925-5A9F-634E-BA80-829047115D92}" srcOrd="0" destOrd="0" presId="urn:microsoft.com/office/officeart/2005/8/layout/list1"/>
    <dgm:cxn modelId="{8968DD76-E8F1-EF4D-9B58-DE547BA700A8}" srcId="{7DB6C7C8-A768-084B-AC3B-BC59CD2E5748}" destId="{16438239-E157-464D-B386-F812732441F4}" srcOrd="4" destOrd="0" parTransId="{5E82074E-B489-EA4F-9050-EF0304A27FE7}" sibTransId="{F2822F34-E8D4-9B4D-9A69-E2D0056D4608}"/>
    <dgm:cxn modelId="{CD90EF96-0240-CF46-8E1D-E8F60CC5F988}" type="presOf" srcId="{7DB6C7C8-A768-084B-AC3B-BC59CD2E5748}" destId="{7D16D7EB-DD71-EF45-97FF-31AEDA3EDDD0}" srcOrd="0" destOrd="0" presId="urn:microsoft.com/office/officeart/2005/8/layout/list1"/>
    <dgm:cxn modelId="{8266ED99-13D5-2E47-89A2-4E0CD71A31F8}" type="presOf" srcId="{81AD2965-FEB8-EA4D-BB41-9BF4609E4F44}" destId="{3F93DB77-9951-3144-83EA-C675F3621572}" srcOrd="0" destOrd="0" presId="urn:microsoft.com/office/officeart/2005/8/layout/list1"/>
    <dgm:cxn modelId="{E704919B-145E-3346-95A8-BD5B95CC964E}" type="presOf" srcId="{16438239-E157-464D-B386-F812732441F4}" destId="{E411CFB0-0EF8-B44E-BB3A-C0029BBCE824}" srcOrd="1" destOrd="0" presId="urn:microsoft.com/office/officeart/2005/8/layout/list1"/>
    <dgm:cxn modelId="{06B904B7-186D-AA4B-BB34-6B14CCED6CC3}" type="presOf" srcId="{72E4F5AB-8730-8E42-9FCC-2295B5864A98}" destId="{33852490-7DE6-174B-94FA-10BC3C779F1C}" srcOrd="1" destOrd="0" presId="urn:microsoft.com/office/officeart/2005/8/layout/list1"/>
    <dgm:cxn modelId="{B3EC73C2-087A-5F48-ABA6-16B692AECE18}" type="presOf" srcId="{81AD2965-FEB8-EA4D-BB41-9BF4609E4F44}" destId="{DD347F45-2C55-FB4E-A7A1-43775FA56780}" srcOrd="1" destOrd="0" presId="urn:microsoft.com/office/officeart/2005/8/layout/list1"/>
    <dgm:cxn modelId="{66DE4EDC-8152-6A42-8091-A72314D8D992}" type="presOf" srcId="{72E4F5AB-8730-8E42-9FCC-2295B5864A98}" destId="{CD2459D5-1942-EE48-9FC1-32DA3F02343D}" srcOrd="0" destOrd="0" presId="urn:microsoft.com/office/officeart/2005/8/layout/list1"/>
    <dgm:cxn modelId="{7243D9F4-550E-6843-89B7-9698D21A0F41}" srcId="{7DB6C7C8-A768-084B-AC3B-BC59CD2E5748}" destId="{81AD2965-FEB8-EA4D-BB41-9BF4609E4F44}" srcOrd="0" destOrd="0" parTransId="{0477297D-A3E8-1140-8AAC-8C304A2AA16E}" sibTransId="{4C3A0E84-0BB6-344A-BB06-C87BBFBAAC0A}"/>
    <dgm:cxn modelId="{7713EFF7-C481-C044-ACD2-AC453737A0D6}" type="presOf" srcId="{B8987E9F-46B8-0E4F-B8BF-F6670BD3AD8D}" destId="{267DDFD0-D312-2D40-BBBB-C2B8A448AD60}" srcOrd="0" destOrd="0" presId="urn:microsoft.com/office/officeart/2005/8/layout/list1"/>
    <dgm:cxn modelId="{99627517-E030-034A-8E75-0CF4F0909330}" type="presParOf" srcId="{7D16D7EB-DD71-EF45-97FF-31AEDA3EDDD0}" destId="{11957F73-1FC6-2745-A8B6-E213B70CE01E}" srcOrd="0" destOrd="0" presId="urn:microsoft.com/office/officeart/2005/8/layout/list1"/>
    <dgm:cxn modelId="{D64642B8-B47E-3A48-ACCC-F72A278E0DC9}" type="presParOf" srcId="{11957F73-1FC6-2745-A8B6-E213B70CE01E}" destId="{3F93DB77-9951-3144-83EA-C675F3621572}" srcOrd="0" destOrd="0" presId="urn:microsoft.com/office/officeart/2005/8/layout/list1"/>
    <dgm:cxn modelId="{2D6CBCB9-8771-F845-A8A4-0BADD2C9071B}" type="presParOf" srcId="{11957F73-1FC6-2745-A8B6-E213B70CE01E}" destId="{DD347F45-2C55-FB4E-A7A1-43775FA56780}" srcOrd="1" destOrd="0" presId="urn:microsoft.com/office/officeart/2005/8/layout/list1"/>
    <dgm:cxn modelId="{82471BC5-339F-F44D-BBA0-DD4E7F4E4632}" type="presParOf" srcId="{7D16D7EB-DD71-EF45-97FF-31AEDA3EDDD0}" destId="{FAD773C9-0F6A-9A41-AFE6-3B310665779B}" srcOrd="1" destOrd="0" presId="urn:microsoft.com/office/officeart/2005/8/layout/list1"/>
    <dgm:cxn modelId="{730851AD-BC49-D746-AFCD-90B51A749569}" type="presParOf" srcId="{7D16D7EB-DD71-EF45-97FF-31AEDA3EDDD0}" destId="{CD5430FA-E8CA-3343-A963-2544A916DBE9}" srcOrd="2" destOrd="0" presId="urn:microsoft.com/office/officeart/2005/8/layout/list1"/>
    <dgm:cxn modelId="{33DCB555-F496-034C-B33C-C2500AFB0E2C}" type="presParOf" srcId="{7D16D7EB-DD71-EF45-97FF-31AEDA3EDDD0}" destId="{C3F50F55-DD77-E84E-8AC1-5B5D4C5DEB09}" srcOrd="3" destOrd="0" presId="urn:microsoft.com/office/officeart/2005/8/layout/list1"/>
    <dgm:cxn modelId="{A14A79C2-4E4E-0045-8A5D-F48A2A789A5D}" type="presParOf" srcId="{7D16D7EB-DD71-EF45-97FF-31AEDA3EDDD0}" destId="{2D9C1B79-3141-394C-9C70-D5E42C3A2C86}" srcOrd="4" destOrd="0" presId="urn:microsoft.com/office/officeart/2005/8/layout/list1"/>
    <dgm:cxn modelId="{2D8DE5AA-83CD-A34B-A492-F387B36A2617}" type="presParOf" srcId="{2D9C1B79-3141-394C-9C70-D5E42C3A2C86}" destId="{CD2459D5-1942-EE48-9FC1-32DA3F02343D}" srcOrd="0" destOrd="0" presId="urn:microsoft.com/office/officeart/2005/8/layout/list1"/>
    <dgm:cxn modelId="{817FCC98-28F7-0447-8F28-1D1AA214CC9D}" type="presParOf" srcId="{2D9C1B79-3141-394C-9C70-D5E42C3A2C86}" destId="{33852490-7DE6-174B-94FA-10BC3C779F1C}" srcOrd="1" destOrd="0" presId="urn:microsoft.com/office/officeart/2005/8/layout/list1"/>
    <dgm:cxn modelId="{5DC8A028-2C34-BD47-B460-EC2D06461D33}" type="presParOf" srcId="{7D16D7EB-DD71-EF45-97FF-31AEDA3EDDD0}" destId="{4355DDD9-8BB1-F945-B6A1-FBDA56B0E147}" srcOrd="5" destOrd="0" presId="urn:microsoft.com/office/officeart/2005/8/layout/list1"/>
    <dgm:cxn modelId="{75E0B612-6F6E-944C-80C9-615691452FCF}" type="presParOf" srcId="{7D16D7EB-DD71-EF45-97FF-31AEDA3EDDD0}" destId="{6B92F220-77B0-F648-A480-4C3AFBE7604A}" srcOrd="6" destOrd="0" presId="urn:microsoft.com/office/officeart/2005/8/layout/list1"/>
    <dgm:cxn modelId="{81CE6AD6-8C3C-664B-BAAE-E95B76460137}" type="presParOf" srcId="{7D16D7EB-DD71-EF45-97FF-31AEDA3EDDD0}" destId="{A5B364FB-8B4C-4047-96C3-E273E4E0E312}" srcOrd="7" destOrd="0" presId="urn:microsoft.com/office/officeart/2005/8/layout/list1"/>
    <dgm:cxn modelId="{42EE03A4-4DEE-B146-B7FD-546CD6B564FC}" type="presParOf" srcId="{7D16D7EB-DD71-EF45-97FF-31AEDA3EDDD0}" destId="{E8A52EF7-7B7A-5047-A8EA-9AC248C86B04}" srcOrd="8" destOrd="0" presId="urn:microsoft.com/office/officeart/2005/8/layout/list1"/>
    <dgm:cxn modelId="{16448E6A-FE59-974E-B58E-3AEDED77E419}" type="presParOf" srcId="{E8A52EF7-7B7A-5047-A8EA-9AC248C86B04}" destId="{42AEE387-3378-8549-B2D5-2396AC9F7B80}" srcOrd="0" destOrd="0" presId="urn:microsoft.com/office/officeart/2005/8/layout/list1"/>
    <dgm:cxn modelId="{556283A9-B861-514F-B003-EF13B565E900}" type="presParOf" srcId="{E8A52EF7-7B7A-5047-A8EA-9AC248C86B04}" destId="{7C170A8F-EB48-D242-80C4-BA9B1920B588}" srcOrd="1" destOrd="0" presId="urn:microsoft.com/office/officeart/2005/8/layout/list1"/>
    <dgm:cxn modelId="{1FE12EFF-63F6-D541-8AA9-99AA346EBF23}" type="presParOf" srcId="{7D16D7EB-DD71-EF45-97FF-31AEDA3EDDD0}" destId="{C1C4E14E-AE2D-9E44-9536-00FA00645F0F}" srcOrd="9" destOrd="0" presId="urn:microsoft.com/office/officeart/2005/8/layout/list1"/>
    <dgm:cxn modelId="{B172EB23-A5A7-5041-97C5-1634904D1DB9}" type="presParOf" srcId="{7D16D7EB-DD71-EF45-97FF-31AEDA3EDDD0}" destId="{8D738AC2-4F33-0E4E-95CF-E8B9710CA2D2}" srcOrd="10" destOrd="0" presId="urn:microsoft.com/office/officeart/2005/8/layout/list1"/>
    <dgm:cxn modelId="{330C3476-02D3-064E-9895-348D97592C5E}" type="presParOf" srcId="{7D16D7EB-DD71-EF45-97FF-31AEDA3EDDD0}" destId="{9CAAA851-2A97-5B44-89D2-0D220D7131BD}" srcOrd="11" destOrd="0" presId="urn:microsoft.com/office/officeart/2005/8/layout/list1"/>
    <dgm:cxn modelId="{63181F48-B589-D847-845B-ECAFA23A561A}" type="presParOf" srcId="{7D16D7EB-DD71-EF45-97FF-31AEDA3EDDD0}" destId="{253E1EAA-E4A8-D446-9564-78F5BCC65E56}" srcOrd="12" destOrd="0" presId="urn:microsoft.com/office/officeart/2005/8/layout/list1"/>
    <dgm:cxn modelId="{3E8BF194-0851-8342-8522-D1A0AACEC338}" type="presParOf" srcId="{253E1EAA-E4A8-D446-9564-78F5BCC65E56}" destId="{267DDFD0-D312-2D40-BBBB-C2B8A448AD60}" srcOrd="0" destOrd="0" presId="urn:microsoft.com/office/officeart/2005/8/layout/list1"/>
    <dgm:cxn modelId="{E24DBC88-6258-F04D-A53B-1970ECCD8AF7}" type="presParOf" srcId="{253E1EAA-E4A8-D446-9564-78F5BCC65E56}" destId="{09D6226A-A427-E04A-AC5D-7CDCAB90AAE3}" srcOrd="1" destOrd="0" presId="urn:microsoft.com/office/officeart/2005/8/layout/list1"/>
    <dgm:cxn modelId="{56C829C1-DFD2-B84B-9973-BA2174B87BFA}" type="presParOf" srcId="{7D16D7EB-DD71-EF45-97FF-31AEDA3EDDD0}" destId="{D8A5D0C1-7319-F74D-9EFA-2F4D70D531D6}" srcOrd="13" destOrd="0" presId="urn:microsoft.com/office/officeart/2005/8/layout/list1"/>
    <dgm:cxn modelId="{E7D11E43-B5EF-C240-B58E-E7D8F87FC611}" type="presParOf" srcId="{7D16D7EB-DD71-EF45-97FF-31AEDA3EDDD0}" destId="{B5641A08-6AC6-524D-861C-0E9567E99CDA}" srcOrd="14" destOrd="0" presId="urn:microsoft.com/office/officeart/2005/8/layout/list1"/>
    <dgm:cxn modelId="{1EC8AFB2-F0F7-B548-AFAE-1725065A3B48}" type="presParOf" srcId="{7D16D7EB-DD71-EF45-97FF-31AEDA3EDDD0}" destId="{A57C55F4-1848-9540-8994-E740DD5084A5}" srcOrd="15" destOrd="0" presId="urn:microsoft.com/office/officeart/2005/8/layout/list1"/>
    <dgm:cxn modelId="{69450A63-4670-4B43-A610-BE4F21CED5CB}" type="presParOf" srcId="{7D16D7EB-DD71-EF45-97FF-31AEDA3EDDD0}" destId="{ADBCD2A9-7BCC-2142-B5BE-0A599880DCA6}" srcOrd="16" destOrd="0" presId="urn:microsoft.com/office/officeart/2005/8/layout/list1"/>
    <dgm:cxn modelId="{7A8C4B26-9AD8-B646-AB71-298F070AD37B}" type="presParOf" srcId="{ADBCD2A9-7BCC-2142-B5BE-0A599880DCA6}" destId="{BBAE1925-5A9F-634E-BA80-829047115D92}" srcOrd="0" destOrd="0" presId="urn:microsoft.com/office/officeart/2005/8/layout/list1"/>
    <dgm:cxn modelId="{DE50BAE7-4507-374D-889B-8688B7CD2C26}" type="presParOf" srcId="{ADBCD2A9-7BCC-2142-B5BE-0A599880DCA6}" destId="{E411CFB0-0EF8-B44E-BB3A-C0029BBCE824}" srcOrd="1" destOrd="0" presId="urn:microsoft.com/office/officeart/2005/8/layout/list1"/>
    <dgm:cxn modelId="{6026F336-9CC5-0940-9D5C-EBA80593C4AF}" type="presParOf" srcId="{7D16D7EB-DD71-EF45-97FF-31AEDA3EDDD0}" destId="{AA8B4AFF-2D63-9B46-B03D-BE851F29CB00}" srcOrd="17" destOrd="0" presId="urn:microsoft.com/office/officeart/2005/8/layout/list1"/>
    <dgm:cxn modelId="{9CD47AA9-741B-6B40-AB2D-401DB8F24F20}" type="presParOf" srcId="{7D16D7EB-DD71-EF45-97FF-31AEDA3EDDD0}" destId="{992F33DB-E804-724B-A92C-853F9A4320A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A78F7E-7660-E644-9F4C-8ED08E7E360C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406CBA-3F09-F948-96FC-A0B9136860A3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uk-UA" sz="1800" i="0" dirty="0">
              <a:solidFill>
                <a:schemeClr val="tx1"/>
              </a:solidFill>
            </a:rPr>
            <a:t>Цілі, політика та процедури, в яких діє об’єкт контролю</a:t>
          </a:r>
          <a:endParaRPr lang="en-US" sz="1800" i="0" dirty="0">
            <a:solidFill>
              <a:schemeClr val="tx1"/>
            </a:solidFill>
          </a:endParaRPr>
        </a:p>
      </dgm:t>
    </dgm:pt>
    <dgm:pt modelId="{4E90D694-BA9D-D942-A43C-C38B57C050E2}" type="parTrans" cxnId="{6503BEA6-CB91-F746-A573-730057B99223}">
      <dgm:prSet/>
      <dgm:spPr/>
      <dgm:t>
        <a:bodyPr/>
        <a:lstStyle/>
        <a:p>
          <a:endParaRPr lang="en-US"/>
        </a:p>
      </dgm:t>
    </dgm:pt>
    <dgm:pt modelId="{13AFCB6B-FBAD-6240-9359-A09FE14ECC2B}" type="sibTrans" cxnId="{6503BEA6-CB91-F746-A573-730057B99223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929D8FB1-B6BB-9D45-B5BE-940959B1710C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uk-UA" sz="1900" dirty="0">
              <a:solidFill>
                <a:schemeClr val="tx1"/>
              </a:solidFill>
            </a:rPr>
            <a:t>Висновки експертів</a:t>
          </a:r>
          <a:endParaRPr lang="en-US" sz="1900" i="1" dirty="0">
            <a:solidFill>
              <a:schemeClr val="tx1"/>
            </a:solidFill>
          </a:endParaRPr>
        </a:p>
      </dgm:t>
    </dgm:pt>
    <dgm:pt modelId="{6AAB03D1-6C3E-5941-BECC-299C33600396}" type="parTrans" cxnId="{302E57FB-E6B1-A34B-8899-453667715863}">
      <dgm:prSet/>
      <dgm:spPr/>
      <dgm:t>
        <a:bodyPr/>
        <a:lstStyle/>
        <a:p>
          <a:endParaRPr lang="en-US"/>
        </a:p>
      </dgm:t>
    </dgm:pt>
    <dgm:pt modelId="{7C7E345B-17A7-F047-AFF6-04BEDEE20605}" type="sibTrans" cxnId="{302E57FB-E6B1-A34B-8899-453667715863}">
      <dgm:prSet/>
      <dgm:spPr/>
      <dgm:t>
        <a:bodyPr/>
        <a:lstStyle/>
        <a:p>
          <a:endParaRPr lang="en-US"/>
        </a:p>
      </dgm:t>
    </dgm:pt>
    <dgm:pt modelId="{6B770047-E93A-BF49-8D77-845CA373E494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uk-UA" sz="1900" dirty="0">
              <a:solidFill>
                <a:schemeClr val="tx1"/>
              </a:solidFill>
            </a:rPr>
            <a:t>Ключові показники діяльності визначені аудитором, об’єктом контролю </a:t>
          </a:r>
          <a:endParaRPr lang="en-US" sz="1900" i="1" dirty="0">
            <a:solidFill>
              <a:schemeClr val="tx1"/>
            </a:solidFill>
          </a:endParaRPr>
        </a:p>
      </dgm:t>
    </dgm:pt>
    <dgm:pt modelId="{CEC0751A-D0A0-F94B-94B3-821CB7AF98EA}" type="parTrans" cxnId="{7C3E7D3B-D666-F341-B1A4-653C94CB2D70}">
      <dgm:prSet/>
      <dgm:spPr/>
      <dgm:t>
        <a:bodyPr/>
        <a:lstStyle/>
        <a:p>
          <a:endParaRPr lang="en-US"/>
        </a:p>
      </dgm:t>
    </dgm:pt>
    <dgm:pt modelId="{F2263AAB-FD54-8840-906D-28F89ED2B011}" type="sibTrans" cxnId="{7C3E7D3B-D666-F341-B1A4-653C94CB2D70}">
      <dgm:prSet/>
      <dgm:spPr/>
      <dgm:t>
        <a:bodyPr/>
        <a:lstStyle/>
        <a:p>
          <a:endParaRPr lang="en-US"/>
        </a:p>
      </dgm:t>
    </dgm:pt>
    <dgm:pt modelId="{7CA584C7-28DD-874D-AABC-E0412FC1BD3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uk-UA" sz="1900" dirty="0">
              <a:solidFill>
                <a:schemeClr val="tx1"/>
              </a:solidFill>
            </a:rPr>
            <a:t>Кращі професійні практики; критерії, що використовувалися в аналогічних аудитах</a:t>
          </a:r>
          <a:endParaRPr lang="en-US" sz="1900" i="1" dirty="0">
            <a:solidFill>
              <a:schemeClr val="tx1"/>
            </a:solidFill>
          </a:endParaRPr>
        </a:p>
      </dgm:t>
    </dgm:pt>
    <dgm:pt modelId="{B6AB12E9-CF5B-CF48-BB97-1A371BA98CB9}" type="parTrans" cxnId="{4A9AE1FA-D98C-E446-BB09-669152FC0EB8}">
      <dgm:prSet/>
      <dgm:spPr/>
      <dgm:t>
        <a:bodyPr/>
        <a:lstStyle/>
        <a:p>
          <a:endParaRPr lang="en-US"/>
        </a:p>
      </dgm:t>
    </dgm:pt>
    <dgm:pt modelId="{2F963143-A6D2-F84E-A9AA-5B5D4665F23E}" type="sibTrans" cxnId="{4A9AE1FA-D98C-E446-BB09-669152FC0EB8}">
      <dgm:prSet/>
      <dgm:spPr/>
      <dgm:t>
        <a:bodyPr/>
        <a:lstStyle/>
        <a:p>
          <a:endParaRPr lang="en-US"/>
        </a:p>
      </dgm:t>
    </dgm:pt>
    <dgm:pt modelId="{7A49FBBF-6573-3F4F-98DC-052A05DADDE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uk-UA" sz="1900" dirty="0">
              <a:solidFill>
                <a:schemeClr val="tx1"/>
              </a:solidFill>
            </a:rPr>
            <a:t>Контракти або грантові угоди</a:t>
          </a:r>
          <a:endParaRPr lang="en-US" sz="1900" i="1" dirty="0">
            <a:solidFill>
              <a:schemeClr val="tx1"/>
            </a:solidFill>
          </a:endParaRPr>
        </a:p>
      </dgm:t>
    </dgm:pt>
    <dgm:pt modelId="{8709978D-308C-7346-9921-4702FFD36DA1}" type="parTrans" cxnId="{64F62668-CD3C-A547-BE84-9A14A5BAE8AF}">
      <dgm:prSet/>
      <dgm:spPr/>
      <dgm:t>
        <a:bodyPr/>
        <a:lstStyle/>
        <a:p>
          <a:endParaRPr lang="en-US"/>
        </a:p>
      </dgm:t>
    </dgm:pt>
    <dgm:pt modelId="{35A5F907-94C1-114A-9343-66FE4936FAB4}" type="sibTrans" cxnId="{64F62668-CD3C-A547-BE84-9A14A5BAE8AF}">
      <dgm:prSet/>
      <dgm:spPr/>
      <dgm:t>
        <a:bodyPr/>
        <a:lstStyle/>
        <a:p>
          <a:endParaRPr lang="en-US"/>
        </a:p>
      </dgm:t>
    </dgm:pt>
    <dgm:pt modelId="{40BC4C49-7101-EE4C-939D-988F020B7BC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uk-UA" sz="1900" dirty="0">
              <a:solidFill>
                <a:schemeClr val="tx1"/>
              </a:solidFill>
            </a:rPr>
            <a:t>Професійні, галузеві стандарти або норми</a:t>
          </a:r>
          <a:endParaRPr lang="en-US" sz="1900" i="1" dirty="0">
            <a:solidFill>
              <a:schemeClr val="tx1"/>
            </a:solidFill>
          </a:endParaRPr>
        </a:p>
      </dgm:t>
    </dgm:pt>
    <dgm:pt modelId="{D6D94D12-F749-5847-A87A-A3A9437C6F1B}" type="parTrans" cxnId="{769A6F67-A620-324B-B939-2FD558DA7322}">
      <dgm:prSet/>
      <dgm:spPr/>
      <dgm:t>
        <a:bodyPr/>
        <a:lstStyle/>
        <a:p>
          <a:endParaRPr lang="en-US"/>
        </a:p>
      </dgm:t>
    </dgm:pt>
    <dgm:pt modelId="{787B4C5C-1ABE-DC46-BA4A-BCA6D4B00262}" type="sibTrans" cxnId="{769A6F67-A620-324B-B939-2FD558DA7322}">
      <dgm:prSet/>
      <dgm:spPr/>
      <dgm:t>
        <a:bodyPr/>
        <a:lstStyle/>
        <a:p>
          <a:endParaRPr lang="en-US"/>
        </a:p>
      </dgm:t>
    </dgm:pt>
    <dgm:pt modelId="{E7494CB7-C770-E34E-A587-49D5A583E3A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uk-UA" sz="1900" dirty="0">
              <a:solidFill>
                <a:schemeClr val="tx1"/>
              </a:solidFill>
            </a:rPr>
            <a:t>Показники діяльності за попередні періоди</a:t>
          </a:r>
          <a:endParaRPr lang="en-US" sz="1900" i="1" dirty="0">
            <a:solidFill>
              <a:schemeClr val="tx1"/>
            </a:solidFill>
          </a:endParaRPr>
        </a:p>
      </dgm:t>
    </dgm:pt>
    <dgm:pt modelId="{2FE390E0-BF7E-DD43-8BFA-C9816674B7A9}" type="parTrans" cxnId="{937078CC-E694-4B4B-903E-58DC30E0AAA4}">
      <dgm:prSet/>
      <dgm:spPr/>
      <dgm:t>
        <a:bodyPr/>
        <a:lstStyle/>
        <a:p>
          <a:endParaRPr lang="en-US"/>
        </a:p>
      </dgm:t>
    </dgm:pt>
    <dgm:pt modelId="{F825A008-FFC0-7749-BE46-2C358E8199B6}" type="sibTrans" cxnId="{937078CC-E694-4B4B-903E-58DC30E0AAA4}">
      <dgm:prSet/>
      <dgm:spPr/>
      <dgm:t>
        <a:bodyPr/>
        <a:lstStyle/>
        <a:p>
          <a:endParaRPr lang="en-US"/>
        </a:p>
      </dgm:t>
    </dgm:pt>
    <dgm:pt modelId="{8A8005F0-D08E-CD41-A743-F5CC25755D7A}" type="pres">
      <dgm:prSet presAssocID="{31A78F7E-7660-E644-9F4C-8ED08E7E360C}" presName="Name0" presStyleCnt="0">
        <dgm:presLayoutVars>
          <dgm:chMax val="7"/>
          <dgm:chPref val="7"/>
          <dgm:dir/>
        </dgm:presLayoutVars>
      </dgm:prSet>
      <dgm:spPr/>
    </dgm:pt>
    <dgm:pt modelId="{66864068-66AA-C046-A67E-DD1CD3C8534A}" type="pres">
      <dgm:prSet presAssocID="{31A78F7E-7660-E644-9F4C-8ED08E7E360C}" presName="Name1" presStyleCnt="0"/>
      <dgm:spPr/>
    </dgm:pt>
    <dgm:pt modelId="{0AD4B2E7-ED13-8944-9F1B-1A52AB379725}" type="pres">
      <dgm:prSet presAssocID="{31A78F7E-7660-E644-9F4C-8ED08E7E360C}" presName="cycle" presStyleCnt="0"/>
      <dgm:spPr/>
    </dgm:pt>
    <dgm:pt modelId="{586B7247-6036-CE47-91E4-492926D09D1F}" type="pres">
      <dgm:prSet presAssocID="{31A78F7E-7660-E644-9F4C-8ED08E7E360C}" presName="srcNode" presStyleLbl="node1" presStyleIdx="0" presStyleCnt="7"/>
      <dgm:spPr/>
    </dgm:pt>
    <dgm:pt modelId="{D15C1E44-EB24-A44E-B26E-B970D0041FB8}" type="pres">
      <dgm:prSet presAssocID="{31A78F7E-7660-E644-9F4C-8ED08E7E360C}" presName="conn" presStyleLbl="parChTrans1D2" presStyleIdx="0" presStyleCnt="1"/>
      <dgm:spPr/>
    </dgm:pt>
    <dgm:pt modelId="{FAED1B0E-35C1-0E4E-8824-AD8F61A5AE22}" type="pres">
      <dgm:prSet presAssocID="{31A78F7E-7660-E644-9F4C-8ED08E7E360C}" presName="extraNode" presStyleLbl="node1" presStyleIdx="0" presStyleCnt="7"/>
      <dgm:spPr/>
    </dgm:pt>
    <dgm:pt modelId="{D9EA05A5-437E-0A4A-B9D0-8F56632E4898}" type="pres">
      <dgm:prSet presAssocID="{31A78F7E-7660-E644-9F4C-8ED08E7E360C}" presName="dstNode" presStyleLbl="node1" presStyleIdx="0" presStyleCnt="7"/>
      <dgm:spPr/>
    </dgm:pt>
    <dgm:pt modelId="{4EB475DC-0B45-CB45-A4E0-AC766E302BE6}" type="pres">
      <dgm:prSet presAssocID="{BA406CBA-3F09-F948-96FC-A0B9136860A3}" presName="text_1" presStyleLbl="node1" presStyleIdx="0" presStyleCnt="7" custLinFactNeighborX="980" custLinFactNeighborY="4820">
        <dgm:presLayoutVars>
          <dgm:bulletEnabled val="1"/>
        </dgm:presLayoutVars>
      </dgm:prSet>
      <dgm:spPr/>
    </dgm:pt>
    <dgm:pt modelId="{4CA7EB1E-679C-124B-BB5E-51B09CA10EE6}" type="pres">
      <dgm:prSet presAssocID="{BA406CBA-3F09-F948-96FC-A0B9136860A3}" presName="accent_1" presStyleCnt="0"/>
      <dgm:spPr/>
    </dgm:pt>
    <dgm:pt modelId="{6CF106D2-1550-5D46-9159-28E871AB32B6}" type="pres">
      <dgm:prSet presAssocID="{BA406CBA-3F09-F948-96FC-A0B9136860A3}" presName="accentRepeatNode" presStyleLbl="solidFgAcc1" presStyleIdx="0" presStyleCnt="7"/>
      <dgm:spPr>
        <a:ln>
          <a:solidFill>
            <a:schemeClr val="bg1">
              <a:lumMod val="85000"/>
            </a:schemeClr>
          </a:solidFill>
        </a:ln>
      </dgm:spPr>
    </dgm:pt>
    <dgm:pt modelId="{8874EFF8-446D-3A48-9108-5D08A87ED7FD}" type="pres">
      <dgm:prSet presAssocID="{40BC4C49-7101-EE4C-939D-988F020B7BC0}" presName="text_2" presStyleLbl="node1" presStyleIdx="1" presStyleCnt="7">
        <dgm:presLayoutVars>
          <dgm:bulletEnabled val="1"/>
        </dgm:presLayoutVars>
      </dgm:prSet>
      <dgm:spPr/>
    </dgm:pt>
    <dgm:pt modelId="{52719695-46DE-8C4D-9962-88F51F121B7E}" type="pres">
      <dgm:prSet presAssocID="{40BC4C49-7101-EE4C-939D-988F020B7BC0}" presName="accent_2" presStyleCnt="0"/>
      <dgm:spPr/>
    </dgm:pt>
    <dgm:pt modelId="{DBEAA1DB-3221-7B42-B7F2-F015FC5CEEBB}" type="pres">
      <dgm:prSet presAssocID="{40BC4C49-7101-EE4C-939D-988F020B7BC0}" presName="accentRepeatNode" presStyleLbl="solidFgAcc1" presStyleIdx="1" presStyleCnt="7"/>
      <dgm:spPr>
        <a:ln>
          <a:solidFill>
            <a:schemeClr val="bg1">
              <a:lumMod val="85000"/>
            </a:schemeClr>
          </a:solidFill>
        </a:ln>
      </dgm:spPr>
    </dgm:pt>
    <dgm:pt modelId="{210B3892-873F-7C40-A0C7-AE5A90154780}" type="pres">
      <dgm:prSet presAssocID="{929D8FB1-B6BB-9D45-B5BE-940959B1710C}" presName="text_3" presStyleLbl="node1" presStyleIdx="2" presStyleCnt="7">
        <dgm:presLayoutVars>
          <dgm:bulletEnabled val="1"/>
        </dgm:presLayoutVars>
      </dgm:prSet>
      <dgm:spPr/>
    </dgm:pt>
    <dgm:pt modelId="{F06E3F79-AABA-3C4E-B4C8-627A2BAA6110}" type="pres">
      <dgm:prSet presAssocID="{929D8FB1-B6BB-9D45-B5BE-940959B1710C}" presName="accent_3" presStyleCnt="0"/>
      <dgm:spPr/>
    </dgm:pt>
    <dgm:pt modelId="{9360B0D7-194D-4C43-88DA-42FDF51437D9}" type="pres">
      <dgm:prSet presAssocID="{929D8FB1-B6BB-9D45-B5BE-940959B1710C}" presName="accentRepeatNode" presStyleLbl="solidFgAcc1" presStyleIdx="2" presStyleCnt="7"/>
      <dgm:spPr>
        <a:ln>
          <a:solidFill>
            <a:schemeClr val="bg1">
              <a:lumMod val="85000"/>
            </a:schemeClr>
          </a:solidFill>
        </a:ln>
      </dgm:spPr>
    </dgm:pt>
    <dgm:pt modelId="{0F2AEF5D-54AC-B647-ABB1-E966B6A56BF9}" type="pres">
      <dgm:prSet presAssocID="{7CA584C7-28DD-874D-AABC-E0412FC1BD36}" presName="text_4" presStyleLbl="node1" presStyleIdx="3" presStyleCnt="7">
        <dgm:presLayoutVars>
          <dgm:bulletEnabled val="1"/>
        </dgm:presLayoutVars>
      </dgm:prSet>
      <dgm:spPr/>
    </dgm:pt>
    <dgm:pt modelId="{2E00CED1-3509-3C43-BB76-32ED918F1C26}" type="pres">
      <dgm:prSet presAssocID="{7CA584C7-28DD-874D-AABC-E0412FC1BD36}" presName="accent_4" presStyleCnt="0"/>
      <dgm:spPr/>
    </dgm:pt>
    <dgm:pt modelId="{E195A410-6435-4C40-89B5-66E8670105DD}" type="pres">
      <dgm:prSet presAssocID="{7CA584C7-28DD-874D-AABC-E0412FC1BD36}" presName="accentRepeatNode" presStyleLbl="solidFgAcc1" presStyleIdx="3" presStyleCnt="7"/>
      <dgm:spPr>
        <a:ln>
          <a:solidFill>
            <a:schemeClr val="bg1">
              <a:lumMod val="85000"/>
            </a:schemeClr>
          </a:solidFill>
        </a:ln>
      </dgm:spPr>
    </dgm:pt>
    <dgm:pt modelId="{393BE1E5-32BF-8740-873C-C10AFC666413}" type="pres">
      <dgm:prSet presAssocID="{7A49FBBF-6573-3F4F-98DC-052A05DADDE7}" presName="text_5" presStyleLbl="node1" presStyleIdx="4" presStyleCnt="7">
        <dgm:presLayoutVars>
          <dgm:bulletEnabled val="1"/>
        </dgm:presLayoutVars>
      </dgm:prSet>
      <dgm:spPr/>
    </dgm:pt>
    <dgm:pt modelId="{09834006-EC72-4A44-A7C5-C55A490DECFF}" type="pres">
      <dgm:prSet presAssocID="{7A49FBBF-6573-3F4F-98DC-052A05DADDE7}" presName="accent_5" presStyleCnt="0"/>
      <dgm:spPr/>
    </dgm:pt>
    <dgm:pt modelId="{EDCE162A-1055-4D40-B483-27C3EE3F8007}" type="pres">
      <dgm:prSet presAssocID="{7A49FBBF-6573-3F4F-98DC-052A05DADDE7}" presName="accentRepeatNode" presStyleLbl="solidFgAcc1" presStyleIdx="4" presStyleCnt="7"/>
      <dgm:spPr>
        <a:ln>
          <a:solidFill>
            <a:schemeClr val="bg1">
              <a:lumMod val="85000"/>
            </a:schemeClr>
          </a:solidFill>
        </a:ln>
      </dgm:spPr>
    </dgm:pt>
    <dgm:pt modelId="{1C36B6BB-98AC-374C-81E5-8F1BA60FEE9F}" type="pres">
      <dgm:prSet presAssocID="{E7494CB7-C770-E34E-A587-49D5A583E3AC}" presName="text_6" presStyleLbl="node1" presStyleIdx="5" presStyleCnt="7">
        <dgm:presLayoutVars>
          <dgm:bulletEnabled val="1"/>
        </dgm:presLayoutVars>
      </dgm:prSet>
      <dgm:spPr/>
    </dgm:pt>
    <dgm:pt modelId="{C0F14FB9-CA5B-BA43-941C-C9AF4B685640}" type="pres">
      <dgm:prSet presAssocID="{E7494CB7-C770-E34E-A587-49D5A583E3AC}" presName="accent_6" presStyleCnt="0"/>
      <dgm:spPr/>
    </dgm:pt>
    <dgm:pt modelId="{50DC39C8-EEED-0D41-A0B8-40B496FCDDBD}" type="pres">
      <dgm:prSet presAssocID="{E7494CB7-C770-E34E-A587-49D5A583E3AC}" presName="accentRepeatNode" presStyleLbl="solidFgAcc1" presStyleIdx="5" presStyleCnt="7"/>
      <dgm:spPr>
        <a:ln>
          <a:solidFill>
            <a:schemeClr val="bg1">
              <a:lumMod val="85000"/>
            </a:schemeClr>
          </a:solidFill>
        </a:ln>
      </dgm:spPr>
    </dgm:pt>
    <dgm:pt modelId="{FB830580-8CFB-CA4B-A14C-E42374EE96A0}" type="pres">
      <dgm:prSet presAssocID="{6B770047-E93A-BF49-8D77-845CA373E494}" presName="text_7" presStyleLbl="node1" presStyleIdx="6" presStyleCnt="7">
        <dgm:presLayoutVars>
          <dgm:bulletEnabled val="1"/>
        </dgm:presLayoutVars>
      </dgm:prSet>
      <dgm:spPr/>
    </dgm:pt>
    <dgm:pt modelId="{CB70398A-F32E-874D-B5D0-844084C2D01D}" type="pres">
      <dgm:prSet presAssocID="{6B770047-E93A-BF49-8D77-845CA373E494}" presName="accent_7" presStyleCnt="0"/>
      <dgm:spPr/>
    </dgm:pt>
    <dgm:pt modelId="{DA2B1B77-04A5-9C41-8A0E-26F9D7FADBA0}" type="pres">
      <dgm:prSet presAssocID="{6B770047-E93A-BF49-8D77-845CA373E494}" presName="accentRepeatNode" presStyleLbl="solidFgAcc1" presStyleIdx="6" presStyleCnt="7"/>
      <dgm:spPr>
        <a:ln>
          <a:solidFill>
            <a:schemeClr val="bg1">
              <a:lumMod val="85000"/>
            </a:schemeClr>
          </a:solidFill>
        </a:ln>
      </dgm:spPr>
    </dgm:pt>
  </dgm:ptLst>
  <dgm:cxnLst>
    <dgm:cxn modelId="{2BABB502-D89D-9040-A8F9-1FF6BC0645D1}" type="presOf" srcId="{BA406CBA-3F09-F948-96FC-A0B9136860A3}" destId="{4EB475DC-0B45-CB45-A4E0-AC766E302BE6}" srcOrd="0" destOrd="0" presId="urn:microsoft.com/office/officeart/2008/layout/VerticalCurvedList"/>
    <dgm:cxn modelId="{EFFC2B0B-D3D5-B64C-A60F-505F713C2BF3}" type="presOf" srcId="{13AFCB6B-FBAD-6240-9359-A09FE14ECC2B}" destId="{D15C1E44-EB24-A44E-B26E-B970D0041FB8}" srcOrd="0" destOrd="0" presId="urn:microsoft.com/office/officeart/2008/layout/VerticalCurvedList"/>
    <dgm:cxn modelId="{8F726B13-DA6D-9349-91A0-D9ECCF6647A7}" type="presOf" srcId="{929D8FB1-B6BB-9D45-B5BE-940959B1710C}" destId="{210B3892-873F-7C40-A0C7-AE5A90154780}" srcOrd="0" destOrd="0" presId="urn:microsoft.com/office/officeart/2008/layout/VerticalCurvedList"/>
    <dgm:cxn modelId="{A7615632-7FE3-2B49-AF6A-212D76B6D364}" type="presOf" srcId="{40BC4C49-7101-EE4C-939D-988F020B7BC0}" destId="{8874EFF8-446D-3A48-9108-5D08A87ED7FD}" srcOrd="0" destOrd="0" presId="urn:microsoft.com/office/officeart/2008/layout/VerticalCurvedList"/>
    <dgm:cxn modelId="{7C3E7D3B-D666-F341-B1A4-653C94CB2D70}" srcId="{31A78F7E-7660-E644-9F4C-8ED08E7E360C}" destId="{6B770047-E93A-BF49-8D77-845CA373E494}" srcOrd="6" destOrd="0" parTransId="{CEC0751A-D0A0-F94B-94B3-821CB7AF98EA}" sibTransId="{F2263AAB-FD54-8840-906D-28F89ED2B011}"/>
    <dgm:cxn modelId="{8E5D205E-9FCC-414C-B1E3-DC933C4BE707}" type="presOf" srcId="{7A49FBBF-6573-3F4F-98DC-052A05DADDE7}" destId="{393BE1E5-32BF-8740-873C-C10AFC666413}" srcOrd="0" destOrd="0" presId="urn:microsoft.com/office/officeart/2008/layout/VerticalCurvedList"/>
    <dgm:cxn modelId="{769A6F67-A620-324B-B939-2FD558DA7322}" srcId="{31A78F7E-7660-E644-9F4C-8ED08E7E360C}" destId="{40BC4C49-7101-EE4C-939D-988F020B7BC0}" srcOrd="1" destOrd="0" parTransId="{D6D94D12-F749-5847-A87A-A3A9437C6F1B}" sibTransId="{787B4C5C-1ABE-DC46-BA4A-BCA6D4B00262}"/>
    <dgm:cxn modelId="{64F62668-CD3C-A547-BE84-9A14A5BAE8AF}" srcId="{31A78F7E-7660-E644-9F4C-8ED08E7E360C}" destId="{7A49FBBF-6573-3F4F-98DC-052A05DADDE7}" srcOrd="4" destOrd="0" parTransId="{8709978D-308C-7346-9921-4702FFD36DA1}" sibTransId="{35A5F907-94C1-114A-9343-66FE4936FAB4}"/>
    <dgm:cxn modelId="{970D3A7F-D5F0-AB49-9894-B03BF2707889}" type="presOf" srcId="{7CA584C7-28DD-874D-AABC-E0412FC1BD36}" destId="{0F2AEF5D-54AC-B647-ABB1-E966B6A56BF9}" srcOrd="0" destOrd="0" presId="urn:microsoft.com/office/officeart/2008/layout/VerticalCurvedList"/>
    <dgm:cxn modelId="{6503BEA6-CB91-F746-A573-730057B99223}" srcId="{31A78F7E-7660-E644-9F4C-8ED08E7E360C}" destId="{BA406CBA-3F09-F948-96FC-A0B9136860A3}" srcOrd="0" destOrd="0" parTransId="{4E90D694-BA9D-D942-A43C-C38B57C050E2}" sibTransId="{13AFCB6B-FBAD-6240-9359-A09FE14ECC2B}"/>
    <dgm:cxn modelId="{40F7D9AB-3842-2E41-B611-4BB376419281}" type="presOf" srcId="{6B770047-E93A-BF49-8D77-845CA373E494}" destId="{FB830580-8CFB-CA4B-A14C-E42374EE96A0}" srcOrd="0" destOrd="0" presId="urn:microsoft.com/office/officeart/2008/layout/VerticalCurvedList"/>
    <dgm:cxn modelId="{63043EC3-2010-2D46-860A-0B036C0AE859}" type="presOf" srcId="{31A78F7E-7660-E644-9F4C-8ED08E7E360C}" destId="{8A8005F0-D08E-CD41-A743-F5CC25755D7A}" srcOrd="0" destOrd="0" presId="urn:microsoft.com/office/officeart/2008/layout/VerticalCurvedList"/>
    <dgm:cxn modelId="{8FBC7DCB-2559-AF49-885C-2E509C4953AF}" type="presOf" srcId="{E7494CB7-C770-E34E-A587-49D5A583E3AC}" destId="{1C36B6BB-98AC-374C-81E5-8F1BA60FEE9F}" srcOrd="0" destOrd="0" presId="urn:microsoft.com/office/officeart/2008/layout/VerticalCurvedList"/>
    <dgm:cxn modelId="{937078CC-E694-4B4B-903E-58DC30E0AAA4}" srcId="{31A78F7E-7660-E644-9F4C-8ED08E7E360C}" destId="{E7494CB7-C770-E34E-A587-49D5A583E3AC}" srcOrd="5" destOrd="0" parTransId="{2FE390E0-BF7E-DD43-8BFA-C9816674B7A9}" sibTransId="{F825A008-FFC0-7749-BE46-2C358E8199B6}"/>
    <dgm:cxn modelId="{4A9AE1FA-D98C-E446-BB09-669152FC0EB8}" srcId="{31A78F7E-7660-E644-9F4C-8ED08E7E360C}" destId="{7CA584C7-28DD-874D-AABC-E0412FC1BD36}" srcOrd="3" destOrd="0" parTransId="{B6AB12E9-CF5B-CF48-BB97-1A371BA98CB9}" sibTransId="{2F963143-A6D2-F84E-A9AA-5B5D4665F23E}"/>
    <dgm:cxn modelId="{302E57FB-E6B1-A34B-8899-453667715863}" srcId="{31A78F7E-7660-E644-9F4C-8ED08E7E360C}" destId="{929D8FB1-B6BB-9D45-B5BE-940959B1710C}" srcOrd="2" destOrd="0" parTransId="{6AAB03D1-6C3E-5941-BECC-299C33600396}" sibTransId="{7C7E345B-17A7-F047-AFF6-04BEDEE20605}"/>
    <dgm:cxn modelId="{5DA1907E-CC44-0A40-9A1F-0C7013C343C4}" type="presParOf" srcId="{8A8005F0-D08E-CD41-A743-F5CC25755D7A}" destId="{66864068-66AA-C046-A67E-DD1CD3C8534A}" srcOrd="0" destOrd="0" presId="urn:microsoft.com/office/officeart/2008/layout/VerticalCurvedList"/>
    <dgm:cxn modelId="{E1209084-C62D-DD46-A5AC-4B9F18FA5903}" type="presParOf" srcId="{66864068-66AA-C046-A67E-DD1CD3C8534A}" destId="{0AD4B2E7-ED13-8944-9F1B-1A52AB379725}" srcOrd="0" destOrd="0" presId="urn:microsoft.com/office/officeart/2008/layout/VerticalCurvedList"/>
    <dgm:cxn modelId="{38193AA6-8597-2F48-8D95-B8306385FF89}" type="presParOf" srcId="{0AD4B2E7-ED13-8944-9F1B-1A52AB379725}" destId="{586B7247-6036-CE47-91E4-492926D09D1F}" srcOrd="0" destOrd="0" presId="urn:microsoft.com/office/officeart/2008/layout/VerticalCurvedList"/>
    <dgm:cxn modelId="{D432FDBF-C88D-1A43-9182-19A67E8F3C45}" type="presParOf" srcId="{0AD4B2E7-ED13-8944-9F1B-1A52AB379725}" destId="{D15C1E44-EB24-A44E-B26E-B970D0041FB8}" srcOrd="1" destOrd="0" presId="urn:microsoft.com/office/officeart/2008/layout/VerticalCurvedList"/>
    <dgm:cxn modelId="{B8935938-E2A3-1846-A82E-3CBE2C9CC17B}" type="presParOf" srcId="{0AD4B2E7-ED13-8944-9F1B-1A52AB379725}" destId="{FAED1B0E-35C1-0E4E-8824-AD8F61A5AE22}" srcOrd="2" destOrd="0" presId="urn:microsoft.com/office/officeart/2008/layout/VerticalCurvedList"/>
    <dgm:cxn modelId="{F50752AB-FCD1-0B40-A75E-B9C5DE109F7D}" type="presParOf" srcId="{0AD4B2E7-ED13-8944-9F1B-1A52AB379725}" destId="{D9EA05A5-437E-0A4A-B9D0-8F56632E4898}" srcOrd="3" destOrd="0" presId="urn:microsoft.com/office/officeart/2008/layout/VerticalCurvedList"/>
    <dgm:cxn modelId="{540EB7E3-89CC-F842-BC0E-ED60FCAB180F}" type="presParOf" srcId="{66864068-66AA-C046-A67E-DD1CD3C8534A}" destId="{4EB475DC-0B45-CB45-A4E0-AC766E302BE6}" srcOrd="1" destOrd="0" presId="urn:microsoft.com/office/officeart/2008/layout/VerticalCurvedList"/>
    <dgm:cxn modelId="{8C25FB17-1C96-A94A-B7B4-0719DA098444}" type="presParOf" srcId="{66864068-66AA-C046-A67E-DD1CD3C8534A}" destId="{4CA7EB1E-679C-124B-BB5E-51B09CA10EE6}" srcOrd="2" destOrd="0" presId="urn:microsoft.com/office/officeart/2008/layout/VerticalCurvedList"/>
    <dgm:cxn modelId="{1D65578E-B67F-6140-AC32-32008930088A}" type="presParOf" srcId="{4CA7EB1E-679C-124B-BB5E-51B09CA10EE6}" destId="{6CF106D2-1550-5D46-9159-28E871AB32B6}" srcOrd="0" destOrd="0" presId="urn:microsoft.com/office/officeart/2008/layout/VerticalCurvedList"/>
    <dgm:cxn modelId="{DDD796D6-322E-E64B-9B5A-7591C5C32A12}" type="presParOf" srcId="{66864068-66AA-C046-A67E-DD1CD3C8534A}" destId="{8874EFF8-446D-3A48-9108-5D08A87ED7FD}" srcOrd="3" destOrd="0" presId="urn:microsoft.com/office/officeart/2008/layout/VerticalCurvedList"/>
    <dgm:cxn modelId="{052EB1FE-A7BC-2841-8497-C5A5AAB52ED9}" type="presParOf" srcId="{66864068-66AA-C046-A67E-DD1CD3C8534A}" destId="{52719695-46DE-8C4D-9962-88F51F121B7E}" srcOrd="4" destOrd="0" presId="urn:microsoft.com/office/officeart/2008/layout/VerticalCurvedList"/>
    <dgm:cxn modelId="{F9F0733D-0B0A-0142-87F3-14D03F51E31D}" type="presParOf" srcId="{52719695-46DE-8C4D-9962-88F51F121B7E}" destId="{DBEAA1DB-3221-7B42-B7F2-F015FC5CEEBB}" srcOrd="0" destOrd="0" presId="urn:microsoft.com/office/officeart/2008/layout/VerticalCurvedList"/>
    <dgm:cxn modelId="{D6B81ED7-BD6F-EB4D-AB1B-74CAF8939BD0}" type="presParOf" srcId="{66864068-66AA-C046-A67E-DD1CD3C8534A}" destId="{210B3892-873F-7C40-A0C7-AE5A90154780}" srcOrd="5" destOrd="0" presId="urn:microsoft.com/office/officeart/2008/layout/VerticalCurvedList"/>
    <dgm:cxn modelId="{3916DB86-FD64-AF48-B9EA-C7CA7363D9B9}" type="presParOf" srcId="{66864068-66AA-C046-A67E-DD1CD3C8534A}" destId="{F06E3F79-AABA-3C4E-B4C8-627A2BAA6110}" srcOrd="6" destOrd="0" presId="urn:microsoft.com/office/officeart/2008/layout/VerticalCurvedList"/>
    <dgm:cxn modelId="{14EE0885-D330-9841-A94A-FCCC53FC082B}" type="presParOf" srcId="{F06E3F79-AABA-3C4E-B4C8-627A2BAA6110}" destId="{9360B0D7-194D-4C43-88DA-42FDF51437D9}" srcOrd="0" destOrd="0" presId="urn:microsoft.com/office/officeart/2008/layout/VerticalCurvedList"/>
    <dgm:cxn modelId="{0AEF985A-E3E6-8D41-81B0-0157AD0F0B31}" type="presParOf" srcId="{66864068-66AA-C046-A67E-DD1CD3C8534A}" destId="{0F2AEF5D-54AC-B647-ABB1-E966B6A56BF9}" srcOrd="7" destOrd="0" presId="urn:microsoft.com/office/officeart/2008/layout/VerticalCurvedList"/>
    <dgm:cxn modelId="{131825A3-285B-6545-9831-EC895BE6D4F8}" type="presParOf" srcId="{66864068-66AA-C046-A67E-DD1CD3C8534A}" destId="{2E00CED1-3509-3C43-BB76-32ED918F1C26}" srcOrd="8" destOrd="0" presId="urn:microsoft.com/office/officeart/2008/layout/VerticalCurvedList"/>
    <dgm:cxn modelId="{E5A5BA2E-F0AC-424C-8C80-BCFD1A2F449C}" type="presParOf" srcId="{2E00CED1-3509-3C43-BB76-32ED918F1C26}" destId="{E195A410-6435-4C40-89B5-66E8670105DD}" srcOrd="0" destOrd="0" presId="urn:microsoft.com/office/officeart/2008/layout/VerticalCurvedList"/>
    <dgm:cxn modelId="{A8FBDA1B-5A7F-4D40-AD18-87A47BBA7C13}" type="presParOf" srcId="{66864068-66AA-C046-A67E-DD1CD3C8534A}" destId="{393BE1E5-32BF-8740-873C-C10AFC666413}" srcOrd="9" destOrd="0" presId="urn:microsoft.com/office/officeart/2008/layout/VerticalCurvedList"/>
    <dgm:cxn modelId="{40AC98A5-F4D1-9948-A54F-906E034E9EB1}" type="presParOf" srcId="{66864068-66AA-C046-A67E-DD1CD3C8534A}" destId="{09834006-EC72-4A44-A7C5-C55A490DECFF}" srcOrd="10" destOrd="0" presId="urn:microsoft.com/office/officeart/2008/layout/VerticalCurvedList"/>
    <dgm:cxn modelId="{8BA5A15C-B323-AF4D-8962-7AB2BCC9E3F1}" type="presParOf" srcId="{09834006-EC72-4A44-A7C5-C55A490DECFF}" destId="{EDCE162A-1055-4D40-B483-27C3EE3F8007}" srcOrd="0" destOrd="0" presId="urn:microsoft.com/office/officeart/2008/layout/VerticalCurvedList"/>
    <dgm:cxn modelId="{008C4765-969C-F647-9D17-D93598640064}" type="presParOf" srcId="{66864068-66AA-C046-A67E-DD1CD3C8534A}" destId="{1C36B6BB-98AC-374C-81E5-8F1BA60FEE9F}" srcOrd="11" destOrd="0" presId="urn:microsoft.com/office/officeart/2008/layout/VerticalCurvedList"/>
    <dgm:cxn modelId="{7DD6DE18-60F7-254A-A7BE-17EB6F72E121}" type="presParOf" srcId="{66864068-66AA-C046-A67E-DD1CD3C8534A}" destId="{C0F14FB9-CA5B-BA43-941C-C9AF4B685640}" srcOrd="12" destOrd="0" presId="urn:microsoft.com/office/officeart/2008/layout/VerticalCurvedList"/>
    <dgm:cxn modelId="{771C1311-01C8-374A-A9D9-E0B7F12C7067}" type="presParOf" srcId="{C0F14FB9-CA5B-BA43-941C-C9AF4B685640}" destId="{50DC39C8-EEED-0D41-A0B8-40B496FCDDBD}" srcOrd="0" destOrd="0" presId="urn:microsoft.com/office/officeart/2008/layout/VerticalCurvedList"/>
    <dgm:cxn modelId="{D505B0EF-63FB-1541-BAD7-38D86886EE9C}" type="presParOf" srcId="{66864068-66AA-C046-A67E-DD1CD3C8534A}" destId="{FB830580-8CFB-CA4B-A14C-E42374EE96A0}" srcOrd="13" destOrd="0" presId="urn:microsoft.com/office/officeart/2008/layout/VerticalCurvedList"/>
    <dgm:cxn modelId="{DEEA70EC-0095-8544-84E4-DEF398AC34CB}" type="presParOf" srcId="{66864068-66AA-C046-A67E-DD1CD3C8534A}" destId="{CB70398A-F32E-874D-B5D0-844084C2D01D}" srcOrd="14" destOrd="0" presId="urn:microsoft.com/office/officeart/2008/layout/VerticalCurvedList"/>
    <dgm:cxn modelId="{804F58EA-A396-7E4E-90CD-1BCA5398BF4A}" type="presParOf" srcId="{CB70398A-F32E-874D-B5D0-844084C2D01D}" destId="{DA2B1B77-04A5-9C41-8A0E-26F9D7FADB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E1EF2A-EF38-7B4E-A904-CB78EC8CE2E1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82E6E98F-E213-6841-9AFC-7A21DED415DF}">
      <dgm:prSet phldrT="[Text]" custT="1"/>
      <dgm:spPr/>
      <dgm:t>
        <a:bodyPr/>
        <a:lstStyle/>
        <a:p>
          <a:r>
            <a:rPr lang="uk-UA" sz="2000" dirty="0"/>
            <a:t>Вибираючи критерії аудиту діяльності (ефективності), важливо робити це </a:t>
          </a:r>
          <a:r>
            <a:rPr lang="uk-UA" sz="2000" b="1" dirty="0">
              <a:solidFill>
                <a:srgbClr val="003999"/>
              </a:solidFill>
            </a:rPr>
            <a:t>об’єктивно</a:t>
          </a:r>
          <a:r>
            <a:rPr lang="uk-UA" sz="2000" dirty="0"/>
            <a:t>. Цей процес вимагає обґрунтованого професійного судження аудитора. Іноді критерії аудиту легко визначити. </a:t>
          </a:r>
          <a:endParaRPr lang="en-US" sz="2000" i="0" dirty="0"/>
        </a:p>
      </dgm:t>
    </dgm:pt>
    <dgm:pt modelId="{409CF7BE-745D-1844-8993-2E2920AEA51D}" type="parTrans" cxnId="{586DE9FA-054B-6F44-974B-2F1DD583A51C}">
      <dgm:prSet/>
      <dgm:spPr/>
      <dgm:t>
        <a:bodyPr/>
        <a:lstStyle/>
        <a:p>
          <a:endParaRPr lang="en-US"/>
        </a:p>
      </dgm:t>
    </dgm:pt>
    <dgm:pt modelId="{E3DA33A3-4D8A-BF46-A200-FD50DAEDD1F2}" type="sibTrans" cxnId="{586DE9FA-054B-6F44-974B-2F1DD583A51C}">
      <dgm:prSet/>
      <dgm:spPr/>
      <dgm:t>
        <a:bodyPr/>
        <a:lstStyle/>
        <a:p>
          <a:endParaRPr lang="en-US"/>
        </a:p>
      </dgm:t>
    </dgm:pt>
    <dgm:pt modelId="{2F1B3B98-5B0E-B548-B75B-CD17D01E07FD}">
      <dgm:prSet phldrT="[Text]" custT="1"/>
      <dgm:spPr/>
      <dgm:t>
        <a:bodyPr/>
        <a:lstStyle/>
        <a:p>
          <a:r>
            <a:rPr lang="uk-UA" sz="2000" dirty="0"/>
            <a:t>Критерії аудиту повинні мати </a:t>
          </a:r>
          <a:r>
            <a:rPr lang="uk-UA" sz="2000" b="1" dirty="0">
              <a:solidFill>
                <a:srgbClr val="003999"/>
              </a:solidFill>
            </a:rPr>
            <a:t>логічний зв'язок </a:t>
          </a:r>
          <a:r>
            <a:rPr lang="uk-UA" sz="2000" dirty="0"/>
            <a:t>з ключовими аспектами </a:t>
          </a:r>
          <a:r>
            <a:rPr lang="uk-UA" sz="2000" b="1" dirty="0"/>
            <a:t>«мета – питання – підпитання – критерії аудиту»</a:t>
          </a:r>
          <a:endParaRPr lang="en-US" sz="2000" i="0" dirty="0"/>
        </a:p>
      </dgm:t>
    </dgm:pt>
    <dgm:pt modelId="{47697959-EA79-6C46-97E1-CF00F279A007}" type="parTrans" cxnId="{F3037EA8-9BDF-6F48-BF5C-3271D8B202BB}">
      <dgm:prSet/>
      <dgm:spPr/>
      <dgm:t>
        <a:bodyPr/>
        <a:lstStyle/>
        <a:p>
          <a:endParaRPr lang="en-US"/>
        </a:p>
      </dgm:t>
    </dgm:pt>
    <dgm:pt modelId="{1D8F8C2B-1D70-F643-83C5-935F0456AAE9}" type="sibTrans" cxnId="{F3037EA8-9BDF-6F48-BF5C-3271D8B202BB}">
      <dgm:prSet/>
      <dgm:spPr/>
      <dgm:t>
        <a:bodyPr/>
        <a:lstStyle/>
        <a:p>
          <a:endParaRPr lang="en-US"/>
        </a:p>
      </dgm:t>
    </dgm:pt>
    <dgm:pt modelId="{309AFB58-6F79-C943-8AF9-9F609AFCF5C9}">
      <dgm:prSet phldrT="[Text]" custT="1"/>
      <dgm:spPr/>
      <dgm:t>
        <a:bodyPr/>
        <a:lstStyle/>
        <a:p>
          <a:r>
            <a:rPr lang="uk-UA" sz="2000" dirty="0"/>
            <a:t>Якщо за результатами проведеного аудиту встановлено </a:t>
          </a:r>
          <a:r>
            <a:rPr lang="uk-UA" sz="2000" b="1" dirty="0">
              <a:solidFill>
                <a:srgbClr val="003999"/>
              </a:solidFill>
            </a:rPr>
            <a:t>відповідність</a:t>
          </a:r>
          <a:r>
            <a:rPr lang="uk-UA" sz="2000" dirty="0"/>
            <a:t> або </a:t>
          </a:r>
          <a:r>
            <a:rPr lang="uk-UA" sz="2000" b="1" dirty="0">
              <a:solidFill>
                <a:srgbClr val="003999"/>
              </a:solidFill>
            </a:rPr>
            <a:t>перевищення критеріїв</a:t>
          </a:r>
          <a:r>
            <a:rPr lang="uk-UA" sz="2000" dirty="0"/>
            <a:t>, то результат може свідчити про наявність «кращої практики». Але </a:t>
          </a:r>
          <a:r>
            <a:rPr lang="uk-UA" sz="2000" b="1" dirty="0">
              <a:solidFill>
                <a:srgbClr val="003999"/>
              </a:solidFill>
            </a:rPr>
            <a:t>невідповідність</a:t>
          </a:r>
          <a:r>
            <a:rPr lang="uk-UA" sz="2000" dirty="0"/>
            <a:t> визначеним критеріям означає, що це ті сфери, де діяльність </a:t>
          </a:r>
          <a:r>
            <a:rPr lang="uk-UA" sz="2000" b="1" dirty="0">
              <a:solidFill>
                <a:srgbClr val="003999"/>
              </a:solidFill>
            </a:rPr>
            <a:t>потребує вдосконалення</a:t>
          </a:r>
          <a:r>
            <a:rPr lang="uk-UA" sz="2000" dirty="0"/>
            <a:t>. </a:t>
          </a:r>
          <a:endParaRPr lang="en-US" sz="2000" i="0" dirty="0"/>
        </a:p>
      </dgm:t>
    </dgm:pt>
    <dgm:pt modelId="{C4F7D140-3217-F14E-A557-B7BF78DD1C69}" type="parTrans" cxnId="{87416367-0C7B-7242-B9A1-B4A957EA351C}">
      <dgm:prSet/>
      <dgm:spPr/>
      <dgm:t>
        <a:bodyPr/>
        <a:lstStyle/>
        <a:p>
          <a:endParaRPr lang="en-US"/>
        </a:p>
      </dgm:t>
    </dgm:pt>
    <dgm:pt modelId="{DB4714D9-1EF5-0F47-AEEB-6571AD6D1227}" type="sibTrans" cxnId="{87416367-0C7B-7242-B9A1-B4A957EA351C}">
      <dgm:prSet/>
      <dgm:spPr/>
      <dgm:t>
        <a:bodyPr/>
        <a:lstStyle/>
        <a:p>
          <a:endParaRPr lang="en-US"/>
        </a:p>
      </dgm:t>
    </dgm:pt>
    <dgm:pt modelId="{9C65479D-6A64-1546-ADAD-D9EBC6858267}" type="pres">
      <dgm:prSet presAssocID="{59E1EF2A-EF38-7B4E-A904-CB78EC8CE2E1}" presName="compositeShape" presStyleCnt="0">
        <dgm:presLayoutVars>
          <dgm:dir/>
          <dgm:resizeHandles/>
        </dgm:presLayoutVars>
      </dgm:prSet>
      <dgm:spPr/>
    </dgm:pt>
    <dgm:pt modelId="{40AECD9E-49FF-584E-8168-1055CF51EA75}" type="pres">
      <dgm:prSet presAssocID="{59E1EF2A-EF38-7B4E-A904-CB78EC8CE2E1}" presName="pyramid" presStyleLbl="node1" presStyleIdx="0" presStyleCnt="1"/>
      <dgm:spPr>
        <a:solidFill>
          <a:schemeClr val="bg1">
            <a:lumMod val="85000"/>
          </a:schemeClr>
        </a:solidFill>
      </dgm:spPr>
    </dgm:pt>
    <dgm:pt modelId="{14337A80-4C6D-CD4C-9501-E951C07FC411}" type="pres">
      <dgm:prSet presAssocID="{59E1EF2A-EF38-7B4E-A904-CB78EC8CE2E1}" presName="theList" presStyleCnt="0"/>
      <dgm:spPr/>
    </dgm:pt>
    <dgm:pt modelId="{AE9F8355-40B8-2A44-82C6-78831CED1813}" type="pres">
      <dgm:prSet presAssocID="{82E6E98F-E213-6841-9AFC-7A21DED415DF}" presName="aNode" presStyleLbl="fgAcc1" presStyleIdx="0" presStyleCnt="3" custScaleX="284932">
        <dgm:presLayoutVars>
          <dgm:bulletEnabled val="1"/>
        </dgm:presLayoutVars>
      </dgm:prSet>
      <dgm:spPr/>
    </dgm:pt>
    <dgm:pt modelId="{482D581C-9E56-AB4A-B4A2-29C27117663A}" type="pres">
      <dgm:prSet presAssocID="{82E6E98F-E213-6841-9AFC-7A21DED415DF}" presName="aSpace" presStyleCnt="0"/>
      <dgm:spPr/>
    </dgm:pt>
    <dgm:pt modelId="{C3296535-196E-9947-8927-E6C991EF4C0B}" type="pres">
      <dgm:prSet presAssocID="{2F1B3B98-5B0E-B548-B75B-CD17D01E07FD}" presName="aNode" presStyleLbl="fgAcc1" presStyleIdx="1" presStyleCnt="3" custScaleX="288108">
        <dgm:presLayoutVars>
          <dgm:bulletEnabled val="1"/>
        </dgm:presLayoutVars>
      </dgm:prSet>
      <dgm:spPr/>
    </dgm:pt>
    <dgm:pt modelId="{5DF935CE-F038-D545-A07B-26DF62B79556}" type="pres">
      <dgm:prSet presAssocID="{2F1B3B98-5B0E-B548-B75B-CD17D01E07FD}" presName="aSpace" presStyleCnt="0"/>
      <dgm:spPr/>
    </dgm:pt>
    <dgm:pt modelId="{FB22FBF0-921E-C445-B977-78F38EDBE06D}" type="pres">
      <dgm:prSet presAssocID="{309AFB58-6F79-C943-8AF9-9F609AFCF5C9}" presName="aNode" presStyleLbl="fgAcc1" presStyleIdx="2" presStyleCnt="3" custScaleX="288108">
        <dgm:presLayoutVars>
          <dgm:bulletEnabled val="1"/>
        </dgm:presLayoutVars>
      </dgm:prSet>
      <dgm:spPr/>
    </dgm:pt>
    <dgm:pt modelId="{EDD944BF-CC39-824F-ACBB-51A4571B890F}" type="pres">
      <dgm:prSet presAssocID="{309AFB58-6F79-C943-8AF9-9F609AFCF5C9}" presName="aSpace" presStyleCnt="0"/>
      <dgm:spPr/>
    </dgm:pt>
  </dgm:ptLst>
  <dgm:cxnLst>
    <dgm:cxn modelId="{07D6B30C-6984-2646-A27B-176C00EE4180}" type="presOf" srcId="{2F1B3B98-5B0E-B548-B75B-CD17D01E07FD}" destId="{C3296535-196E-9947-8927-E6C991EF4C0B}" srcOrd="0" destOrd="0" presId="urn:microsoft.com/office/officeart/2005/8/layout/pyramid2"/>
    <dgm:cxn modelId="{4A5D4741-E699-3043-952B-2BF413EFCF50}" type="presOf" srcId="{309AFB58-6F79-C943-8AF9-9F609AFCF5C9}" destId="{FB22FBF0-921E-C445-B977-78F38EDBE06D}" srcOrd="0" destOrd="0" presId="urn:microsoft.com/office/officeart/2005/8/layout/pyramid2"/>
    <dgm:cxn modelId="{87416367-0C7B-7242-B9A1-B4A957EA351C}" srcId="{59E1EF2A-EF38-7B4E-A904-CB78EC8CE2E1}" destId="{309AFB58-6F79-C943-8AF9-9F609AFCF5C9}" srcOrd="2" destOrd="0" parTransId="{C4F7D140-3217-F14E-A557-B7BF78DD1C69}" sibTransId="{DB4714D9-1EF5-0F47-AEEB-6571AD6D1227}"/>
    <dgm:cxn modelId="{F3037EA8-9BDF-6F48-BF5C-3271D8B202BB}" srcId="{59E1EF2A-EF38-7B4E-A904-CB78EC8CE2E1}" destId="{2F1B3B98-5B0E-B548-B75B-CD17D01E07FD}" srcOrd="1" destOrd="0" parTransId="{47697959-EA79-6C46-97E1-CF00F279A007}" sibTransId="{1D8F8C2B-1D70-F643-83C5-935F0456AAE9}"/>
    <dgm:cxn modelId="{73CB50DE-20F3-4647-B186-7223A8563ACA}" type="presOf" srcId="{82E6E98F-E213-6841-9AFC-7A21DED415DF}" destId="{AE9F8355-40B8-2A44-82C6-78831CED1813}" srcOrd="0" destOrd="0" presId="urn:microsoft.com/office/officeart/2005/8/layout/pyramid2"/>
    <dgm:cxn modelId="{586DE9FA-054B-6F44-974B-2F1DD583A51C}" srcId="{59E1EF2A-EF38-7B4E-A904-CB78EC8CE2E1}" destId="{82E6E98F-E213-6841-9AFC-7A21DED415DF}" srcOrd="0" destOrd="0" parTransId="{409CF7BE-745D-1844-8993-2E2920AEA51D}" sibTransId="{E3DA33A3-4D8A-BF46-A200-FD50DAEDD1F2}"/>
    <dgm:cxn modelId="{8FCA53FB-EB43-734A-A0C4-BBCFBD097431}" type="presOf" srcId="{59E1EF2A-EF38-7B4E-A904-CB78EC8CE2E1}" destId="{9C65479D-6A64-1546-ADAD-D9EBC6858267}" srcOrd="0" destOrd="0" presId="urn:microsoft.com/office/officeart/2005/8/layout/pyramid2"/>
    <dgm:cxn modelId="{932EDED1-6DB5-7C40-9180-01934EE9CD85}" type="presParOf" srcId="{9C65479D-6A64-1546-ADAD-D9EBC6858267}" destId="{40AECD9E-49FF-584E-8168-1055CF51EA75}" srcOrd="0" destOrd="0" presId="urn:microsoft.com/office/officeart/2005/8/layout/pyramid2"/>
    <dgm:cxn modelId="{D19BABCB-86E8-8543-A2AF-FCF81685F35D}" type="presParOf" srcId="{9C65479D-6A64-1546-ADAD-D9EBC6858267}" destId="{14337A80-4C6D-CD4C-9501-E951C07FC411}" srcOrd="1" destOrd="0" presId="urn:microsoft.com/office/officeart/2005/8/layout/pyramid2"/>
    <dgm:cxn modelId="{03AD8020-35C8-B74D-883F-4471B552CD36}" type="presParOf" srcId="{14337A80-4C6D-CD4C-9501-E951C07FC411}" destId="{AE9F8355-40B8-2A44-82C6-78831CED1813}" srcOrd="0" destOrd="0" presId="urn:microsoft.com/office/officeart/2005/8/layout/pyramid2"/>
    <dgm:cxn modelId="{63C97ED5-19E6-BA4B-9648-4C54F1EDFC18}" type="presParOf" srcId="{14337A80-4C6D-CD4C-9501-E951C07FC411}" destId="{482D581C-9E56-AB4A-B4A2-29C27117663A}" srcOrd="1" destOrd="0" presId="urn:microsoft.com/office/officeart/2005/8/layout/pyramid2"/>
    <dgm:cxn modelId="{277B1A4B-2199-7647-82DF-2DCF5B003528}" type="presParOf" srcId="{14337A80-4C6D-CD4C-9501-E951C07FC411}" destId="{C3296535-196E-9947-8927-E6C991EF4C0B}" srcOrd="2" destOrd="0" presId="urn:microsoft.com/office/officeart/2005/8/layout/pyramid2"/>
    <dgm:cxn modelId="{17249362-0431-E045-AB5E-D726E815E69D}" type="presParOf" srcId="{14337A80-4C6D-CD4C-9501-E951C07FC411}" destId="{5DF935CE-F038-D545-A07B-26DF62B79556}" srcOrd="3" destOrd="0" presId="urn:microsoft.com/office/officeart/2005/8/layout/pyramid2"/>
    <dgm:cxn modelId="{EA39C24F-402C-354E-A7F7-705406DD0A02}" type="presParOf" srcId="{14337A80-4C6D-CD4C-9501-E951C07FC411}" destId="{FB22FBF0-921E-C445-B977-78F38EDBE06D}" srcOrd="4" destOrd="0" presId="urn:microsoft.com/office/officeart/2005/8/layout/pyramid2"/>
    <dgm:cxn modelId="{59E26AC5-8FB0-C14B-9AA2-92013858175E}" type="presParOf" srcId="{14337A80-4C6D-CD4C-9501-E951C07FC411}" destId="{EDD944BF-CC39-824F-ACBB-51A4571B890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A78F7E-7660-E644-9F4C-8ED08E7E360C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406CBA-3F09-F948-96FC-A0B9136860A3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uk-UA" sz="1800" dirty="0">
              <a:solidFill>
                <a:schemeClr val="tx1"/>
              </a:solidFill>
            </a:rPr>
            <a:t>Мету, предмет аудиту.</a:t>
          </a:r>
          <a:endParaRPr lang="en-US" sz="1800" i="1" dirty="0">
            <a:solidFill>
              <a:schemeClr val="tx1"/>
            </a:solidFill>
          </a:endParaRPr>
        </a:p>
      </dgm:t>
    </dgm:pt>
    <dgm:pt modelId="{4E90D694-BA9D-D942-A43C-C38B57C050E2}" type="parTrans" cxnId="{6503BEA6-CB91-F746-A573-730057B99223}">
      <dgm:prSet/>
      <dgm:spPr/>
      <dgm:t>
        <a:bodyPr/>
        <a:lstStyle/>
        <a:p>
          <a:endParaRPr lang="en-US"/>
        </a:p>
      </dgm:t>
    </dgm:pt>
    <dgm:pt modelId="{13AFCB6B-FBAD-6240-9359-A09FE14ECC2B}" type="sibTrans" cxnId="{6503BEA6-CB91-F746-A573-730057B99223}">
      <dgm:prSet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en-US"/>
        </a:p>
      </dgm:t>
    </dgm:pt>
    <dgm:pt modelId="{929D8FB1-B6BB-9D45-B5BE-940959B1710C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uk-UA" sz="1900" dirty="0">
              <a:solidFill>
                <a:schemeClr val="tx1"/>
              </a:solidFill>
            </a:rPr>
            <a:t>Підхід аудиту. </a:t>
          </a:r>
          <a:endParaRPr lang="en-US" sz="1900" i="1" dirty="0">
            <a:solidFill>
              <a:schemeClr val="tx1"/>
            </a:solidFill>
          </a:endParaRPr>
        </a:p>
      </dgm:t>
    </dgm:pt>
    <dgm:pt modelId="{6AAB03D1-6C3E-5941-BECC-299C33600396}" type="parTrans" cxnId="{302E57FB-E6B1-A34B-8899-453667715863}">
      <dgm:prSet/>
      <dgm:spPr/>
      <dgm:t>
        <a:bodyPr/>
        <a:lstStyle/>
        <a:p>
          <a:endParaRPr lang="en-US"/>
        </a:p>
      </dgm:t>
    </dgm:pt>
    <dgm:pt modelId="{7C7E345B-17A7-F047-AFF6-04BEDEE20605}" type="sibTrans" cxnId="{302E57FB-E6B1-A34B-8899-453667715863}">
      <dgm:prSet/>
      <dgm:spPr/>
      <dgm:t>
        <a:bodyPr/>
        <a:lstStyle/>
        <a:p>
          <a:endParaRPr lang="en-US"/>
        </a:p>
      </dgm:t>
    </dgm:pt>
    <dgm:pt modelId="{6B770047-E93A-BF49-8D77-845CA373E494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uk-UA" sz="1900" i="0" dirty="0">
              <a:solidFill>
                <a:schemeClr val="tx1"/>
              </a:solidFill>
            </a:rPr>
            <a:t>Критерії аудиту</a:t>
          </a:r>
          <a:r>
            <a:rPr lang="uk-UA" sz="1900" i="1" baseline="0" dirty="0">
              <a:solidFill>
                <a:schemeClr val="tx1"/>
              </a:solidFill>
            </a:rPr>
            <a:t>.</a:t>
          </a:r>
          <a:endParaRPr lang="en-US" sz="1900" i="1" dirty="0">
            <a:solidFill>
              <a:schemeClr val="tx1"/>
            </a:solidFill>
          </a:endParaRPr>
        </a:p>
      </dgm:t>
    </dgm:pt>
    <dgm:pt modelId="{CEC0751A-D0A0-F94B-94B3-821CB7AF98EA}" type="parTrans" cxnId="{7C3E7D3B-D666-F341-B1A4-653C94CB2D70}">
      <dgm:prSet/>
      <dgm:spPr/>
      <dgm:t>
        <a:bodyPr/>
        <a:lstStyle/>
        <a:p>
          <a:endParaRPr lang="en-US"/>
        </a:p>
      </dgm:t>
    </dgm:pt>
    <dgm:pt modelId="{F2263AAB-FD54-8840-906D-28F89ED2B011}" type="sibTrans" cxnId="{7C3E7D3B-D666-F341-B1A4-653C94CB2D70}">
      <dgm:prSet/>
      <dgm:spPr/>
      <dgm:t>
        <a:bodyPr/>
        <a:lstStyle/>
        <a:p>
          <a:endParaRPr lang="en-US"/>
        </a:p>
      </dgm:t>
    </dgm:pt>
    <dgm:pt modelId="{7CA584C7-28DD-874D-AABC-E0412FC1BD3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uk-UA" sz="1900" dirty="0">
              <a:solidFill>
                <a:schemeClr val="tx1"/>
              </a:solidFill>
            </a:rPr>
            <a:t>Обсяг аудиту.</a:t>
          </a:r>
          <a:r>
            <a:rPr lang="uk-UA" sz="1900" dirty="0"/>
            <a:t>. </a:t>
          </a:r>
          <a:endParaRPr lang="en-US" sz="1900" i="1" dirty="0">
            <a:solidFill>
              <a:schemeClr val="tx1"/>
            </a:solidFill>
          </a:endParaRPr>
        </a:p>
      </dgm:t>
    </dgm:pt>
    <dgm:pt modelId="{B6AB12E9-CF5B-CF48-BB97-1A371BA98CB9}" type="parTrans" cxnId="{4A9AE1FA-D98C-E446-BB09-669152FC0EB8}">
      <dgm:prSet/>
      <dgm:spPr/>
      <dgm:t>
        <a:bodyPr/>
        <a:lstStyle/>
        <a:p>
          <a:endParaRPr lang="en-US"/>
        </a:p>
      </dgm:t>
    </dgm:pt>
    <dgm:pt modelId="{2F963143-A6D2-F84E-A9AA-5B5D4665F23E}" type="sibTrans" cxnId="{4A9AE1FA-D98C-E446-BB09-669152FC0EB8}">
      <dgm:prSet/>
      <dgm:spPr/>
      <dgm:t>
        <a:bodyPr/>
        <a:lstStyle/>
        <a:p>
          <a:endParaRPr lang="en-US"/>
        </a:p>
      </dgm:t>
    </dgm:pt>
    <dgm:pt modelId="{7A49FBBF-6573-3F4F-98DC-052A05DADDE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uk-UA" sz="1900" i="0" dirty="0">
              <a:solidFill>
                <a:schemeClr val="tx1"/>
              </a:solidFill>
            </a:rPr>
            <a:t>Питання</a:t>
          </a:r>
          <a:r>
            <a:rPr lang="uk-UA" sz="1900" i="0" baseline="0" dirty="0">
              <a:solidFill>
                <a:schemeClr val="tx1"/>
              </a:solidFill>
            </a:rPr>
            <a:t> та підпитання аудиту</a:t>
          </a:r>
          <a:r>
            <a:rPr lang="uk-UA" sz="1900" dirty="0">
              <a:solidFill>
                <a:schemeClr val="tx1"/>
              </a:solidFill>
            </a:rPr>
            <a:t>.</a:t>
          </a:r>
          <a:endParaRPr lang="en-US" sz="1900" i="1" dirty="0">
            <a:solidFill>
              <a:schemeClr val="tx1"/>
            </a:solidFill>
          </a:endParaRPr>
        </a:p>
      </dgm:t>
    </dgm:pt>
    <dgm:pt modelId="{8709978D-308C-7346-9921-4702FFD36DA1}" type="parTrans" cxnId="{64F62668-CD3C-A547-BE84-9A14A5BAE8AF}">
      <dgm:prSet/>
      <dgm:spPr/>
      <dgm:t>
        <a:bodyPr/>
        <a:lstStyle/>
        <a:p>
          <a:endParaRPr lang="en-US"/>
        </a:p>
      </dgm:t>
    </dgm:pt>
    <dgm:pt modelId="{35A5F907-94C1-114A-9343-66FE4936FAB4}" type="sibTrans" cxnId="{64F62668-CD3C-A547-BE84-9A14A5BAE8AF}">
      <dgm:prSet/>
      <dgm:spPr/>
      <dgm:t>
        <a:bodyPr/>
        <a:lstStyle/>
        <a:p>
          <a:endParaRPr lang="en-US"/>
        </a:p>
      </dgm:t>
    </dgm:pt>
    <dgm:pt modelId="{40BC4C49-7101-EE4C-939D-988F020B7BC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uk-UA" sz="1900" dirty="0">
              <a:solidFill>
                <a:schemeClr val="tx1"/>
              </a:solidFill>
            </a:rPr>
            <a:t>Терміни проведення аудиту.</a:t>
          </a:r>
          <a:endParaRPr lang="en-US" sz="1900" i="1" dirty="0">
            <a:solidFill>
              <a:schemeClr val="tx1"/>
            </a:solidFill>
          </a:endParaRPr>
        </a:p>
      </dgm:t>
    </dgm:pt>
    <dgm:pt modelId="{D6D94D12-F749-5847-A87A-A3A9437C6F1B}" type="parTrans" cxnId="{769A6F67-A620-324B-B939-2FD558DA7322}">
      <dgm:prSet/>
      <dgm:spPr/>
      <dgm:t>
        <a:bodyPr/>
        <a:lstStyle/>
        <a:p>
          <a:endParaRPr lang="en-US"/>
        </a:p>
      </dgm:t>
    </dgm:pt>
    <dgm:pt modelId="{787B4C5C-1ABE-DC46-BA4A-BCA6D4B00262}" type="sibTrans" cxnId="{769A6F67-A620-324B-B939-2FD558DA7322}">
      <dgm:prSet/>
      <dgm:spPr/>
      <dgm:t>
        <a:bodyPr/>
        <a:lstStyle/>
        <a:p>
          <a:endParaRPr lang="en-US"/>
        </a:p>
      </dgm:t>
    </dgm:pt>
    <dgm:pt modelId="{E7494CB7-C770-E34E-A587-49D5A583E3A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uk-UA" sz="1900" dirty="0">
              <a:solidFill>
                <a:schemeClr val="tx1"/>
              </a:solidFill>
            </a:rPr>
            <a:t>Методи збору та аналізу інформації, основні джерела інформації.</a:t>
          </a:r>
          <a:endParaRPr lang="en-US" sz="1900" i="0" dirty="0">
            <a:solidFill>
              <a:schemeClr val="tx1"/>
            </a:solidFill>
          </a:endParaRPr>
        </a:p>
      </dgm:t>
    </dgm:pt>
    <dgm:pt modelId="{2FE390E0-BF7E-DD43-8BFA-C9816674B7A9}" type="parTrans" cxnId="{937078CC-E694-4B4B-903E-58DC30E0AAA4}">
      <dgm:prSet/>
      <dgm:spPr/>
      <dgm:t>
        <a:bodyPr/>
        <a:lstStyle/>
        <a:p>
          <a:endParaRPr lang="en-US"/>
        </a:p>
      </dgm:t>
    </dgm:pt>
    <dgm:pt modelId="{F825A008-FFC0-7749-BE46-2C358E8199B6}" type="sibTrans" cxnId="{937078CC-E694-4B4B-903E-58DC30E0AAA4}">
      <dgm:prSet/>
      <dgm:spPr/>
      <dgm:t>
        <a:bodyPr/>
        <a:lstStyle/>
        <a:p>
          <a:endParaRPr lang="en-US"/>
        </a:p>
      </dgm:t>
    </dgm:pt>
    <dgm:pt modelId="{8F8F8150-D3AE-A04C-8317-D830E8D38819}">
      <dgm:prSet/>
      <dgm:spPr/>
      <dgm:t>
        <a:bodyPr/>
        <a:lstStyle/>
        <a:p>
          <a:endParaRPr lang="ru-RU"/>
        </a:p>
      </dgm:t>
    </dgm:pt>
    <dgm:pt modelId="{16CFB6C3-AC66-FB44-8616-9D563202E62D}" type="parTrans" cxnId="{A3D8D062-AC80-5943-AB21-740F8577A062}">
      <dgm:prSet/>
      <dgm:spPr/>
      <dgm:t>
        <a:bodyPr/>
        <a:lstStyle/>
        <a:p>
          <a:endParaRPr lang="en-US"/>
        </a:p>
      </dgm:t>
    </dgm:pt>
    <dgm:pt modelId="{67988AA8-D95D-424B-AF8C-DE6F21E7631E}" type="sibTrans" cxnId="{A3D8D062-AC80-5943-AB21-740F8577A062}">
      <dgm:prSet/>
      <dgm:spPr/>
      <dgm:t>
        <a:bodyPr/>
        <a:lstStyle/>
        <a:p>
          <a:endParaRPr lang="en-US"/>
        </a:p>
      </dgm:t>
    </dgm:pt>
    <dgm:pt modelId="{8A8005F0-D08E-CD41-A743-F5CC25755D7A}" type="pres">
      <dgm:prSet presAssocID="{31A78F7E-7660-E644-9F4C-8ED08E7E360C}" presName="Name0" presStyleCnt="0">
        <dgm:presLayoutVars>
          <dgm:chMax val="7"/>
          <dgm:chPref val="7"/>
          <dgm:dir/>
        </dgm:presLayoutVars>
      </dgm:prSet>
      <dgm:spPr/>
    </dgm:pt>
    <dgm:pt modelId="{66864068-66AA-C046-A67E-DD1CD3C8534A}" type="pres">
      <dgm:prSet presAssocID="{31A78F7E-7660-E644-9F4C-8ED08E7E360C}" presName="Name1" presStyleCnt="0"/>
      <dgm:spPr/>
    </dgm:pt>
    <dgm:pt modelId="{0AD4B2E7-ED13-8944-9F1B-1A52AB379725}" type="pres">
      <dgm:prSet presAssocID="{31A78F7E-7660-E644-9F4C-8ED08E7E360C}" presName="cycle" presStyleCnt="0"/>
      <dgm:spPr/>
    </dgm:pt>
    <dgm:pt modelId="{586B7247-6036-CE47-91E4-492926D09D1F}" type="pres">
      <dgm:prSet presAssocID="{31A78F7E-7660-E644-9F4C-8ED08E7E360C}" presName="srcNode" presStyleLbl="node1" presStyleIdx="0" presStyleCnt="7"/>
      <dgm:spPr/>
    </dgm:pt>
    <dgm:pt modelId="{D15C1E44-EB24-A44E-B26E-B970D0041FB8}" type="pres">
      <dgm:prSet presAssocID="{31A78F7E-7660-E644-9F4C-8ED08E7E360C}" presName="conn" presStyleLbl="parChTrans1D2" presStyleIdx="0" presStyleCnt="1"/>
      <dgm:spPr/>
    </dgm:pt>
    <dgm:pt modelId="{FAED1B0E-35C1-0E4E-8824-AD8F61A5AE22}" type="pres">
      <dgm:prSet presAssocID="{31A78F7E-7660-E644-9F4C-8ED08E7E360C}" presName="extraNode" presStyleLbl="node1" presStyleIdx="0" presStyleCnt="7"/>
      <dgm:spPr/>
    </dgm:pt>
    <dgm:pt modelId="{D9EA05A5-437E-0A4A-B9D0-8F56632E4898}" type="pres">
      <dgm:prSet presAssocID="{31A78F7E-7660-E644-9F4C-8ED08E7E360C}" presName="dstNode" presStyleLbl="node1" presStyleIdx="0" presStyleCnt="7"/>
      <dgm:spPr/>
    </dgm:pt>
    <dgm:pt modelId="{4EB475DC-0B45-CB45-A4E0-AC766E302BE6}" type="pres">
      <dgm:prSet presAssocID="{BA406CBA-3F09-F948-96FC-A0B9136860A3}" presName="text_1" presStyleLbl="node1" presStyleIdx="0" presStyleCnt="7">
        <dgm:presLayoutVars>
          <dgm:bulletEnabled val="1"/>
        </dgm:presLayoutVars>
      </dgm:prSet>
      <dgm:spPr/>
    </dgm:pt>
    <dgm:pt modelId="{4CA7EB1E-679C-124B-BB5E-51B09CA10EE6}" type="pres">
      <dgm:prSet presAssocID="{BA406CBA-3F09-F948-96FC-A0B9136860A3}" presName="accent_1" presStyleCnt="0"/>
      <dgm:spPr/>
    </dgm:pt>
    <dgm:pt modelId="{6CF106D2-1550-5D46-9159-28E871AB32B6}" type="pres">
      <dgm:prSet presAssocID="{BA406CBA-3F09-F948-96FC-A0B9136860A3}" presName="accentRepeatNode" presStyleLbl="solidFgAcc1" presStyleIdx="0" presStyleCnt="7"/>
      <dgm:spPr>
        <a:ln>
          <a:solidFill>
            <a:schemeClr val="bg1">
              <a:lumMod val="85000"/>
            </a:schemeClr>
          </a:solidFill>
        </a:ln>
      </dgm:spPr>
    </dgm:pt>
    <dgm:pt modelId="{8874EFF8-446D-3A48-9108-5D08A87ED7FD}" type="pres">
      <dgm:prSet presAssocID="{40BC4C49-7101-EE4C-939D-988F020B7BC0}" presName="text_2" presStyleLbl="node1" presStyleIdx="1" presStyleCnt="7">
        <dgm:presLayoutVars>
          <dgm:bulletEnabled val="1"/>
        </dgm:presLayoutVars>
      </dgm:prSet>
      <dgm:spPr/>
    </dgm:pt>
    <dgm:pt modelId="{52719695-46DE-8C4D-9962-88F51F121B7E}" type="pres">
      <dgm:prSet presAssocID="{40BC4C49-7101-EE4C-939D-988F020B7BC0}" presName="accent_2" presStyleCnt="0"/>
      <dgm:spPr/>
    </dgm:pt>
    <dgm:pt modelId="{DBEAA1DB-3221-7B42-B7F2-F015FC5CEEBB}" type="pres">
      <dgm:prSet presAssocID="{40BC4C49-7101-EE4C-939D-988F020B7BC0}" presName="accentRepeatNode" presStyleLbl="solidFgAcc1" presStyleIdx="1" presStyleCnt="7"/>
      <dgm:spPr>
        <a:ln>
          <a:solidFill>
            <a:schemeClr val="bg1">
              <a:lumMod val="85000"/>
            </a:schemeClr>
          </a:solidFill>
        </a:ln>
      </dgm:spPr>
    </dgm:pt>
    <dgm:pt modelId="{210B3892-873F-7C40-A0C7-AE5A90154780}" type="pres">
      <dgm:prSet presAssocID="{929D8FB1-B6BB-9D45-B5BE-940959B1710C}" presName="text_3" presStyleLbl="node1" presStyleIdx="2" presStyleCnt="7" custLinFactNeighborX="-899" custLinFactNeighborY="-8723">
        <dgm:presLayoutVars>
          <dgm:bulletEnabled val="1"/>
        </dgm:presLayoutVars>
      </dgm:prSet>
      <dgm:spPr/>
    </dgm:pt>
    <dgm:pt modelId="{F06E3F79-AABA-3C4E-B4C8-627A2BAA6110}" type="pres">
      <dgm:prSet presAssocID="{929D8FB1-B6BB-9D45-B5BE-940959B1710C}" presName="accent_3" presStyleCnt="0"/>
      <dgm:spPr/>
    </dgm:pt>
    <dgm:pt modelId="{9360B0D7-194D-4C43-88DA-42FDF51437D9}" type="pres">
      <dgm:prSet presAssocID="{929D8FB1-B6BB-9D45-B5BE-940959B1710C}" presName="accentRepeatNode" presStyleLbl="solidFgAcc1" presStyleIdx="2" presStyleCnt="7"/>
      <dgm:spPr>
        <a:ln>
          <a:solidFill>
            <a:schemeClr val="bg1">
              <a:lumMod val="85000"/>
            </a:schemeClr>
          </a:solidFill>
        </a:ln>
      </dgm:spPr>
    </dgm:pt>
    <dgm:pt modelId="{0F2AEF5D-54AC-B647-ABB1-E966B6A56BF9}" type="pres">
      <dgm:prSet presAssocID="{7CA584C7-28DD-874D-AABC-E0412FC1BD36}" presName="text_4" presStyleLbl="node1" presStyleIdx="3" presStyleCnt="7">
        <dgm:presLayoutVars>
          <dgm:bulletEnabled val="1"/>
        </dgm:presLayoutVars>
      </dgm:prSet>
      <dgm:spPr/>
    </dgm:pt>
    <dgm:pt modelId="{2E00CED1-3509-3C43-BB76-32ED918F1C26}" type="pres">
      <dgm:prSet presAssocID="{7CA584C7-28DD-874D-AABC-E0412FC1BD36}" presName="accent_4" presStyleCnt="0"/>
      <dgm:spPr/>
    </dgm:pt>
    <dgm:pt modelId="{E195A410-6435-4C40-89B5-66E8670105DD}" type="pres">
      <dgm:prSet presAssocID="{7CA584C7-28DD-874D-AABC-E0412FC1BD36}" presName="accentRepeatNode" presStyleLbl="solidFgAcc1" presStyleIdx="3" presStyleCnt="7"/>
      <dgm:spPr>
        <a:ln>
          <a:solidFill>
            <a:schemeClr val="bg1">
              <a:lumMod val="85000"/>
            </a:schemeClr>
          </a:solidFill>
        </a:ln>
      </dgm:spPr>
    </dgm:pt>
    <dgm:pt modelId="{393BE1E5-32BF-8740-873C-C10AFC666413}" type="pres">
      <dgm:prSet presAssocID="{7A49FBBF-6573-3F4F-98DC-052A05DADDE7}" presName="text_5" presStyleLbl="node1" presStyleIdx="4" presStyleCnt="7" custScaleY="124922">
        <dgm:presLayoutVars>
          <dgm:bulletEnabled val="1"/>
        </dgm:presLayoutVars>
      </dgm:prSet>
      <dgm:spPr/>
    </dgm:pt>
    <dgm:pt modelId="{09834006-EC72-4A44-A7C5-C55A490DECFF}" type="pres">
      <dgm:prSet presAssocID="{7A49FBBF-6573-3F4F-98DC-052A05DADDE7}" presName="accent_5" presStyleCnt="0"/>
      <dgm:spPr/>
    </dgm:pt>
    <dgm:pt modelId="{EDCE162A-1055-4D40-B483-27C3EE3F8007}" type="pres">
      <dgm:prSet presAssocID="{7A49FBBF-6573-3F4F-98DC-052A05DADDE7}" presName="accentRepeatNode" presStyleLbl="solidFgAcc1" presStyleIdx="4" presStyleCnt="7"/>
      <dgm:spPr>
        <a:ln>
          <a:solidFill>
            <a:schemeClr val="bg1">
              <a:lumMod val="85000"/>
            </a:schemeClr>
          </a:solidFill>
        </a:ln>
      </dgm:spPr>
    </dgm:pt>
    <dgm:pt modelId="{2172A697-9BFF-FD47-8586-6940C5BBA372}" type="pres">
      <dgm:prSet presAssocID="{6B770047-E93A-BF49-8D77-845CA373E494}" presName="text_6" presStyleLbl="node1" presStyleIdx="5" presStyleCnt="7">
        <dgm:presLayoutVars>
          <dgm:bulletEnabled val="1"/>
        </dgm:presLayoutVars>
      </dgm:prSet>
      <dgm:spPr/>
    </dgm:pt>
    <dgm:pt modelId="{45A11E36-B839-5D49-A78D-5A3464071CEC}" type="pres">
      <dgm:prSet presAssocID="{6B770047-E93A-BF49-8D77-845CA373E494}" presName="accent_6" presStyleCnt="0"/>
      <dgm:spPr/>
    </dgm:pt>
    <dgm:pt modelId="{DA2B1B77-04A5-9C41-8A0E-26F9D7FADBA0}" type="pres">
      <dgm:prSet presAssocID="{6B770047-E93A-BF49-8D77-845CA373E494}" presName="accentRepeatNode" presStyleLbl="solidFgAcc1" presStyleIdx="5" presStyleCnt="7"/>
      <dgm:spPr>
        <a:ln>
          <a:solidFill>
            <a:schemeClr val="bg1">
              <a:lumMod val="85000"/>
            </a:schemeClr>
          </a:solidFill>
        </a:ln>
      </dgm:spPr>
    </dgm:pt>
    <dgm:pt modelId="{239CC0B9-0B94-B141-9083-4A476456D049}" type="pres">
      <dgm:prSet presAssocID="{E7494CB7-C770-E34E-A587-49D5A583E3AC}" presName="text_7" presStyleLbl="node1" presStyleIdx="6" presStyleCnt="7" custScaleY="141162">
        <dgm:presLayoutVars>
          <dgm:bulletEnabled val="1"/>
        </dgm:presLayoutVars>
      </dgm:prSet>
      <dgm:spPr/>
    </dgm:pt>
    <dgm:pt modelId="{8E3C13F9-7CD7-504B-B1FC-5D3FF52FF0BA}" type="pres">
      <dgm:prSet presAssocID="{E7494CB7-C770-E34E-A587-49D5A583E3AC}" presName="accent_7" presStyleCnt="0"/>
      <dgm:spPr/>
    </dgm:pt>
    <dgm:pt modelId="{50DC39C8-EEED-0D41-A0B8-40B496FCDDBD}" type="pres">
      <dgm:prSet presAssocID="{E7494CB7-C770-E34E-A587-49D5A583E3AC}" presName="accentRepeatNode" presStyleLbl="solidFgAcc1" presStyleIdx="6" presStyleCnt="7"/>
      <dgm:spPr>
        <a:ln>
          <a:solidFill>
            <a:schemeClr val="bg1">
              <a:lumMod val="85000"/>
            </a:schemeClr>
          </a:solidFill>
        </a:ln>
      </dgm:spPr>
    </dgm:pt>
  </dgm:ptLst>
  <dgm:cxnLst>
    <dgm:cxn modelId="{B3B5E014-BAAB-EA4A-800E-F0189FE9F81B}" type="presOf" srcId="{BA406CBA-3F09-F948-96FC-A0B9136860A3}" destId="{4EB475DC-0B45-CB45-A4E0-AC766E302BE6}" srcOrd="0" destOrd="0" presId="urn:microsoft.com/office/officeart/2008/layout/VerticalCurvedList"/>
    <dgm:cxn modelId="{4EFB7529-B6FB-244A-9A60-26AE458BCDC1}" type="presOf" srcId="{6B770047-E93A-BF49-8D77-845CA373E494}" destId="{2172A697-9BFF-FD47-8586-6940C5BBA372}" srcOrd="0" destOrd="0" presId="urn:microsoft.com/office/officeart/2008/layout/VerticalCurvedList"/>
    <dgm:cxn modelId="{85005237-F8D3-014C-AABA-B17102A71D20}" type="presOf" srcId="{13AFCB6B-FBAD-6240-9359-A09FE14ECC2B}" destId="{D15C1E44-EB24-A44E-B26E-B970D0041FB8}" srcOrd="0" destOrd="0" presId="urn:microsoft.com/office/officeart/2008/layout/VerticalCurvedList"/>
    <dgm:cxn modelId="{7C3E7D3B-D666-F341-B1A4-653C94CB2D70}" srcId="{31A78F7E-7660-E644-9F4C-8ED08E7E360C}" destId="{6B770047-E93A-BF49-8D77-845CA373E494}" srcOrd="5" destOrd="0" parTransId="{CEC0751A-D0A0-F94B-94B3-821CB7AF98EA}" sibTransId="{F2263AAB-FD54-8840-906D-28F89ED2B011}"/>
    <dgm:cxn modelId="{53C5D141-5562-3E4A-91D7-3443A3406583}" type="presOf" srcId="{7CA584C7-28DD-874D-AABC-E0412FC1BD36}" destId="{0F2AEF5D-54AC-B647-ABB1-E966B6A56BF9}" srcOrd="0" destOrd="0" presId="urn:microsoft.com/office/officeart/2008/layout/VerticalCurvedList"/>
    <dgm:cxn modelId="{A3D8D062-AC80-5943-AB21-740F8577A062}" srcId="{31A78F7E-7660-E644-9F4C-8ED08E7E360C}" destId="{8F8F8150-D3AE-A04C-8317-D830E8D38819}" srcOrd="7" destOrd="0" parTransId="{16CFB6C3-AC66-FB44-8616-9D563202E62D}" sibTransId="{67988AA8-D95D-424B-AF8C-DE6F21E7631E}"/>
    <dgm:cxn modelId="{769A6F67-A620-324B-B939-2FD558DA7322}" srcId="{31A78F7E-7660-E644-9F4C-8ED08E7E360C}" destId="{40BC4C49-7101-EE4C-939D-988F020B7BC0}" srcOrd="1" destOrd="0" parTransId="{D6D94D12-F749-5847-A87A-A3A9437C6F1B}" sibTransId="{787B4C5C-1ABE-DC46-BA4A-BCA6D4B00262}"/>
    <dgm:cxn modelId="{64F62668-CD3C-A547-BE84-9A14A5BAE8AF}" srcId="{31A78F7E-7660-E644-9F4C-8ED08E7E360C}" destId="{7A49FBBF-6573-3F4F-98DC-052A05DADDE7}" srcOrd="4" destOrd="0" parTransId="{8709978D-308C-7346-9921-4702FFD36DA1}" sibTransId="{35A5F907-94C1-114A-9343-66FE4936FAB4}"/>
    <dgm:cxn modelId="{7BE1058F-CB5E-984C-9977-5711E33F64EC}" type="presOf" srcId="{E7494CB7-C770-E34E-A587-49D5A583E3AC}" destId="{239CC0B9-0B94-B141-9083-4A476456D049}" srcOrd="0" destOrd="0" presId="urn:microsoft.com/office/officeart/2008/layout/VerticalCurvedList"/>
    <dgm:cxn modelId="{6503BEA6-CB91-F746-A573-730057B99223}" srcId="{31A78F7E-7660-E644-9F4C-8ED08E7E360C}" destId="{BA406CBA-3F09-F948-96FC-A0B9136860A3}" srcOrd="0" destOrd="0" parTransId="{4E90D694-BA9D-D942-A43C-C38B57C050E2}" sibTransId="{13AFCB6B-FBAD-6240-9359-A09FE14ECC2B}"/>
    <dgm:cxn modelId="{63043EC3-2010-2D46-860A-0B036C0AE859}" type="presOf" srcId="{31A78F7E-7660-E644-9F4C-8ED08E7E360C}" destId="{8A8005F0-D08E-CD41-A743-F5CC25755D7A}" srcOrd="0" destOrd="0" presId="urn:microsoft.com/office/officeart/2008/layout/VerticalCurvedList"/>
    <dgm:cxn modelId="{937078CC-E694-4B4B-903E-58DC30E0AAA4}" srcId="{31A78F7E-7660-E644-9F4C-8ED08E7E360C}" destId="{E7494CB7-C770-E34E-A587-49D5A583E3AC}" srcOrd="6" destOrd="0" parTransId="{2FE390E0-BF7E-DD43-8BFA-C9816674B7A9}" sibTransId="{F825A008-FFC0-7749-BE46-2C358E8199B6}"/>
    <dgm:cxn modelId="{AA8658CE-7BC0-C742-8FB0-C8E4A1A65252}" type="presOf" srcId="{7A49FBBF-6573-3F4F-98DC-052A05DADDE7}" destId="{393BE1E5-32BF-8740-873C-C10AFC666413}" srcOrd="0" destOrd="0" presId="urn:microsoft.com/office/officeart/2008/layout/VerticalCurvedList"/>
    <dgm:cxn modelId="{5A1052D4-F134-1349-AA54-88F3F8B1EDFE}" type="presOf" srcId="{929D8FB1-B6BB-9D45-B5BE-940959B1710C}" destId="{210B3892-873F-7C40-A0C7-AE5A90154780}" srcOrd="0" destOrd="0" presId="urn:microsoft.com/office/officeart/2008/layout/VerticalCurvedList"/>
    <dgm:cxn modelId="{050E66E2-A7D4-3046-B49A-14E610577D75}" type="presOf" srcId="{40BC4C49-7101-EE4C-939D-988F020B7BC0}" destId="{8874EFF8-446D-3A48-9108-5D08A87ED7FD}" srcOrd="0" destOrd="0" presId="urn:microsoft.com/office/officeart/2008/layout/VerticalCurvedList"/>
    <dgm:cxn modelId="{4A9AE1FA-D98C-E446-BB09-669152FC0EB8}" srcId="{31A78F7E-7660-E644-9F4C-8ED08E7E360C}" destId="{7CA584C7-28DD-874D-AABC-E0412FC1BD36}" srcOrd="3" destOrd="0" parTransId="{B6AB12E9-CF5B-CF48-BB97-1A371BA98CB9}" sibTransId="{2F963143-A6D2-F84E-A9AA-5B5D4665F23E}"/>
    <dgm:cxn modelId="{302E57FB-E6B1-A34B-8899-453667715863}" srcId="{31A78F7E-7660-E644-9F4C-8ED08E7E360C}" destId="{929D8FB1-B6BB-9D45-B5BE-940959B1710C}" srcOrd="2" destOrd="0" parTransId="{6AAB03D1-6C3E-5941-BECC-299C33600396}" sibTransId="{7C7E345B-17A7-F047-AFF6-04BEDEE20605}"/>
    <dgm:cxn modelId="{1632D2AB-1CEE-5F4F-B29F-E1AA45E96100}" type="presParOf" srcId="{8A8005F0-D08E-CD41-A743-F5CC25755D7A}" destId="{66864068-66AA-C046-A67E-DD1CD3C8534A}" srcOrd="0" destOrd="0" presId="urn:microsoft.com/office/officeart/2008/layout/VerticalCurvedList"/>
    <dgm:cxn modelId="{64A8A490-7A22-BF4A-823E-D6BC3E469B38}" type="presParOf" srcId="{66864068-66AA-C046-A67E-DD1CD3C8534A}" destId="{0AD4B2E7-ED13-8944-9F1B-1A52AB379725}" srcOrd="0" destOrd="0" presId="urn:microsoft.com/office/officeart/2008/layout/VerticalCurvedList"/>
    <dgm:cxn modelId="{D421C5D8-DD15-4E42-B0D7-3D4D34B6BD44}" type="presParOf" srcId="{0AD4B2E7-ED13-8944-9F1B-1A52AB379725}" destId="{586B7247-6036-CE47-91E4-492926D09D1F}" srcOrd="0" destOrd="0" presId="urn:microsoft.com/office/officeart/2008/layout/VerticalCurvedList"/>
    <dgm:cxn modelId="{7E677F34-8CF0-9E40-B01F-11ED952C2E12}" type="presParOf" srcId="{0AD4B2E7-ED13-8944-9F1B-1A52AB379725}" destId="{D15C1E44-EB24-A44E-B26E-B970D0041FB8}" srcOrd="1" destOrd="0" presId="urn:microsoft.com/office/officeart/2008/layout/VerticalCurvedList"/>
    <dgm:cxn modelId="{C62E8FAA-1F52-9646-B093-6E48F6A05C46}" type="presParOf" srcId="{0AD4B2E7-ED13-8944-9F1B-1A52AB379725}" destId="{FAED1B0E-35C1-0E4E-8824-AD8F61A5AE22}" srcOrd="2" destOrd="0" presId="urn:microsoft.com/office/officeart/2008/layout/VerticalCurvedList"/>
    <dgm:cxn modelId="{3F20D7C5-B542-B741-A830-71AF928A30E7}" type="presParOf" srcId="{0AD4B2E7-ED13-8944-9F1B-1A52AB379725}" destId="{D9EA05A5-437E-0A4A-B9D0-8F56632E4898}" srcOrd="3" destOrd="0" presId="urn:microsoft.com/office/officeart/2008/layout/VerticalCurvedList"/>
    <dgm:cxn modelId="{184F0EBC-4FF5-A342-AB14-8D1605E786BC}" type="presParOf" srcId="{66864068-66AA-C046-A67E-DD1CD3C8534A}" destId="{4EB475DC-0B45-CB45-A4E0-AC766E302BE6}" srcOrd="1" destOrd="0" presId="urn:microsoft.com/office/officeart/2008/layout/VerticalCurvedList"/>
    <dgm:cxn modelId="{F6D82F37-06A9-9641-AC49-B382F8A565A6}" type="presParOf" srcId="{66864068-66AA-C046-A67E-DD1CD3C8534A}" destId="{4CA7EB1E-679C-124B-BB5E-51B09CA10EE6}" srcOrd="2" destOrd="0" presId="urn:microsoft.com/office/officeart/2008/layout/VerticalCurvedList"/>
    <dgm:cxn modelId="{35925C0E-3FB9-2747-AEA9-AD38F01FCDE1}" type="presParOf" srcId="{4CA7EB1E-679C-124B-BB5E-51B09CA10EE6}" destId="{6CF106D2-1550-5D46-9159-28E871AB32B6}" srcOrd="0" destOrd="0" presId="urn:microsoft.com/office/officeart/2008/layout/VerticalCurvedList"/>
    <dgm:cxn modelId="{18EFADDF-4818-254D-9617-4C8D91BB5D2E}" type="presParOf" srcId="{66864068-66AA-C046-A67E-DD1CD3C8534A}" destId="{8874EFF8-446D-3A48-9108-5D08A87ED7FD}" srcOrd="3" destOrd="0" presId="urn:microsoft.com/office/officeart/2008/layout/VerticalCurvedList"/>
    <dgm:cxn modelId="{C41FBA58-5CEC-EF4D-8086-63FC2090DD49}" type="presParOf" srcId="{66864068-66AA-C046-A67E-DD1CD3C8534A}" destId="{52719695-46DE-8C4D-9962-88F51F121B7E}" srcOrd="4" destOrd="0" presId="urn:microsoft.com/office/officeart/2008/layout/VerticalCurvedList"/>
    <dgm:cxn modelId="{661A4E1D-2621-1F44-B96C-678BDD9689A9}" type="presParOf" srcId="{52719695-46DE-8C4D-9962-88F51F121B7E}" destId="{DBEAA1DB-3221-7B42-B7F2-F015FC5CEEBB}" srcOrd="0" destOrd="0" presId="urn:microsoft.com/office/officeart/2008/layout/VerticalCurvedList"/>
    <dgm:cxn modelId="{F8D44C33-1904-DB47-94AB-10128D0EB80F}" type="presParOf" srcId="{66864068-66AA-C046-A67E-DD1CD3C8534A}" destId="{210B3892-873F-7C40-A0C7-AE5A90154780}" srcOrd="5" destOrd="0" presId="urn:microsoft.com/office/officeart/2008/layout/VerticalCurvedList"/>
    <dgm:cxn modelId="{523D6BEE-9CB9-CF4B-99B7-CDABA959318D}" type="presParOf" srcId="{66864068-66AA-C046-A67E-DD1CD3C8534A}" destId="{F06E3F79-AABA-3C4E-B4C8-627A2BAA6110}" srcOrd="6" destOrd="0" presId="urn:microsoft.com/office/officeart/2008/layout/VerticalCurvedList"/>
    <dgm:cxn modelId="{5A5CA41B-00C2-7B4F-B3F4-1F928E067428}" type="presParOf" srcId="{F06E3F79-AABA-3C4E-B4C8-627A2BAA6110}" destId="{9360B0D7-194D-4C43-88DA-42FDF51437D9}" srcOrd="0" destOrd="0" presId="urn:microsoft.com/office/officeart/2008/layout/VerticalCurvedList"/>
    <dgm:cxn modelId="{B97AD7D1-1FAB-3249-9EE0-E5AD087350EE}" type="presParOf" srcId="{66864068-66AA-C046-A67E-DD1CD3C8534A}" destId="{0F2AEF5D-54AC-B647-ABB1-E966B6A56BF9}" srcOrd="7" destOrd="0" presId="urn:microsoft.com/office/officeart/2008/layout/VerticalCurvedList"/>
    <dgm:cxn modelId="{C2484AC4-1835-6843-9E16-571F322F444B}" type="presParOf" srcId="{66864068-66AA-C046-A67E-DD1CD3C8534A}" destId="{2E00CED1-3509-3C43-BB76-32ED918F1C26}" srcOrd="8" destOrd="0" presId="urn:microsoft.com/office/officeart/2008/layout/VerticalCurvedList"/>
    <dgm:cxn modelId="{9F7E18B2-573B-5B47-885F-70A22A173C16}" type="presParOf" srcId="{2E00CED1-3509-3C43-BB76-32ED918F1C26}" destId="{E195A410-6435-4C40-89B5-66E8670105DD}" srcOrd="0" destOrd="0" presId="urn:microsoft.com/office/officeart/2008/layout/VerticalCurvedList"/>
    <dgm:cxn modelId="{C88EF998-3908-2C42-B87B-99F98BA07936}" type="presParOf" srcId="{66864068-66AA-C046-A67E-DD1CD3C8534A}" destId="{393BE1E5-32BF-8740-873C-C10AFC666413}" srcOrd="9" destOrd="0" presId="urn:microsoft.com/office/officeart/2008/layout/VerticalCurvedList"/>
    <dgm:cxn modelId="{34420AC3-64A2-E440-BABE-CD2BD29E5953}" type="presParOf" srcId="{66864068-66AA-C046-A67E-DD1CD3C8534A}" destId="{09834006-EC72-4A44-A7C5-C55A490DECFF}" srcOrd="10" destOrd="0" presId="urn:microsoft.com/office/officeart/2008/layout/VerticalCurvedList"/>
    <dgm:cxn modelId="{0B8FBB29-B6F0-1647-AF54-A98C586377B5}" type="presParOf" srcId="{09834006-EC72-4A44-A7C5-C55A490DECFF}" destId="{EDCE162A-1055-4D40-B483-27C3EE3F8007}" srcOrd="0" destOrd="0" presId="urn:microsoft.com/office/officeart/2008/layout/VerticalCurvedList"/>
    <dgm:cxn modelId="{AC5C6AD4-3D14-734B-86DC-EDDC6D467C9C}" type="presParOf" srcId="{66864068-66AA-C046-A67E-DD1CD3C8534A}" destId="{2172A697-9BFF-FD47-8586-6940C5BBA372}" srcOrd="11" destOrd="0" presId="urn:microsoft.com/office/officeart/2008/layout/VerticalCurvedList"/>
    <dgm:cxn modelId="{BFE285AE-C5EE-F64C-947F-895FEC22AC2C}" type="presParOf" srcId="{66864068-66AA-C046-A67E-DD1CD3C8534A}" destId="{45A11E36-B839-5D49-A78D-5A3464071CEC}" srcOrd="12" destOrd="0" presId="urn:microsoft.com/office/officeart/2008/layout/VerticalCurvedList"/>
    <dgm:cxn modelId="{CB7AEE69-D501-E24C-BC4B-6F9A61CB2358}" type="presParOf" srcId="{45A11E36-B839-5D49-A78D-5A3464071CEC}" destId="{DA2B1B77-04A5-9C41-8A0E-26F9D7FADBA0}" srcOrd="0" destOrd="0" presId="urn:microsoft.com/office/officeart/2008/layout/VerticalCurvedList"/>
    <dgm:cxn modelId="{D8775D98-C86F-DE4A-8D77-474B74F24EC0}" type="presParOf" srcId="{66864068-66AA-C046-A67E-DD1CD3C8534A}" destId="{239CC0B9-0B94-B141-9083-4A476456D049}" srcOrd="13" destOrd="0" presId="urn:microsoft.com/office/officeart/2008/layout/VerticalCurvedList"/>
    <dgm:cxn modelId="{88C8ACB4-3A02-4B46-AC2A-F12502C40875}" type="presParOf" srcId="{66864068-66AA-C046-A67E-DD1CD3C8534A}" destId="{8E3C13F9-7CD7-504B-B1FC-5D3FF52FF0BA}" srcOrd="14" destOrd="0" presId="urn:microsoft.com/office/officeart/2008/layout/VerticalCurvedList"/>
    <dgm:cxn modelId="{4E96D173-8068-D143-8F5F-18E5904F8A99}" type="presParOf" srcId="{8E3C13F9-7CD7-504B-B1FC-5D3FF52FF0BA}" destId="{50DC39C8-EEED-0D41-A0B8-40B496FCDDB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E1EF2A-EF38-7B4E-A904-CB78EC8CE2E1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82E6E98F-E213-6841-9AFC-7A21DED415DF}">
      <dgm:prSet phldrT="[Text]" custT="1"/>
      <dgm:spPr/>
      <dgm:t>
        <a:bodyPr/>
        <a:lstStyle/>
        <a:p>
          <a:r>
            <a:rPr lang="uk-UA" sz="2000" b="1" dirty="0">
              <a:solidFill>
                <a:srgbClr val="003999"/>
              </a:solidFill>
            </a:rPr>
            <a:t>Достатність</a:t>
          </a:r>
          <a:r>
            <a:rPr lang="uk-UA" sz="2000" dirty="0"/>
            <a:t> – це кількісний вимір аудиторських доказів </a:t>
          </a:r>
          <a:r>
            <a:rPr lang="uk-UA" sz="2000" i="1" dirty="0"/>
            <a:t>(чи достатньо доказів отримано для обґрунтованих висновків)</a:t>
          </a:r>
          <a:r>
            <a:rPr lang="uk-UA" sz="2000" dirty="0"/>
            <a:t>, </a:t>
          </a:r>
          <a:endParaRPr lang="en-US" sz="2000" i="0" dirty="0"/>
        </a:p>
      </dgm:t>
    </dgm:pt>
    <dgm:pt modelId="{409CF7BE-745D-1844-8993-2E2920AEA51D}" type="parTrans" cxnId="{586DE9FA-054B-6F44-974B-2F1DD583A51C}">
      <dgm:prSet/>
      <dgm:spPr/>
      <dgm:t>
        <a:bodyPr/>
        <a:lstStyle/>
        <a:p>
          <a:endParaRPr lang="en-US"/>
        </a:p>
      </dgm:t>
    </dgm:pt>
    <dgm:pt modelId="{E3DA33A3-4D8A-BF46-A200-FD50DAEDD1F2}" type="sibTrans" cxnId="{586DE9FA-054B-6F44-974B-2F1DD583A51C}">
      <dgm:prSet/>
      <dgm:spPr/>
      <dgm:t>
        <a:bodyPr/>
        <a:lstStyle/>
        <a:p>
          <a:endParaRPr lang="en-US"/>
        </a:p>
      </dgm:t>
    </dgm:pt>
    <dgm:pt modelId="{2F1B3B98-5B0E-B548-B75B-CD17D01E07FD}">
      <dgm:prSet phldrT="[Text]" custT="1"/>
      <dgm:spPr/>
      <dgm:t>
        <a:bodyPr/>
        <a:lstStyle/>
        <a:p>
          <a:r>
            <a:rPr lang="uk-UA" sz="2000" b="1" dirty="0">
              <a:solidFill>
                <a:srgbClr val="003999"/>
              </a:solidFill>
            </a:rPr>
            <a:t>Прийнятність</a:t>
          </a:r>
          <a:r>
            <a:rPr lang="uk-UA" sz="2000" dirty="0"/>
            <a:t> – якісний вимір. </a:t>
          </a:r>
          <a:r>
            <a:rPr lang="uk-UA" sz="2000" i="0" dirty="0"/>
            <a:t>Чи є аудиторські докази –</a:t>
          </a:r>
        </a:p>
        <a:p>
          <a:r>
            <a:rPr lang="uk-UA" sz="2000" i="0" dirty="0"/>
            <a:t>-відповідними, </a:t>
          </a:r>
        </a:p>
        <a:p>
          <a:r>
            <a:rPr lang="uk-UA" sz="2000" i="0" dirty="0"/>
            <a:t>-достовірними,</a:t>
          </a:r>
        </a:p>
        <a:p>
          <a:r>
            <a:rPr lang="uk-UA" sz="2000" i="0" dirty="0"/>
            <a:t>-надійними.</a:t>
          </a:r>
          <a:endParaRPr lang="en-US" sz="2000" i="0" dirty="0"/>
        </a:p>
      </dgm:t>
    </dgm:pt>
    <dgm:pt modelId="{47697959-EA79-6C46-97E1-CF00F279A007}" type="parTrans" cxnId="{F3037EA8-9BDF-6F48-BF5C-3271D8B202BB}">
      <dgm:prSet/>
      <dgm:spPr/>
      <dgm:t>
        <a:bodyPr/>
        <a:lstStyle/>
        <a:p>
          <a:endParaRPr lang="en-US"/>
        </a:p>
      </dgm:t>
    </dgm:pt>
    <dgm:pt modelId="{1D8F8C2B-1D70-F643-83C5-935F0456AAE9}" type="sibTrans" cxnId="{F3037EA8-9BDF-6F48-BF5C-3271D8B202BB}">
      <dgm:prSet/>
      <dgm:spPr/>
      <dgm:t>
        <a:bodyPr/>
        <a:lstStyle/>
        <a:p>
          <a:endParaRPr lang="en-US"/>
        </a:p>
      </dgm:t>
    </dgm:pt>
    <dgm:pt modelId="{9C65479D-6A64-1546-ADAD-D9EBC6858267}" type="pres">
      <dgm:prSet presAssocID="{59E1EF2A-EF38-7B4E-A904-CB78EC8CE2E1}" presName="compositeShape" presStyleCnt="0">
        <dgm:presLayoutVars>
          <dgm:dir/>
          <dgm:resizeHandles/>
        </dgm:presLayoutVars>
      </dgm:prSet>
      <dgm:spPr/>
    </dgm:pt>
    <dgm:pt modelId="{40AECD9E-49FF-584E-8168-1055CF51EA75}" type="pres">
      <dgm:prSet presAssocID="{59E1EF2A-EF38-7B4E-A904-CB78EC8CE2E1}" presName="pyramid" presStyleLbl="node1" presStyleIdx="0" presStyleCnt="1"/>
      <dgm:spPr>
        <a:solidFill>
          <a:schemeClr val="bg1">
            <a:lumMod val="85000"/>
          </a:schemeClr>
        </a:solidFill>
      </dgm:spPr>
    </dgm:pt>
    <dgm:pt modelId="{14337A80-4C6D-CD4C-9501-E951C07FC411}" type="pres">
      <dgm:prSet presAssocID="{59E1EF2A-EF38-7B4E-A904-CB78EC8CE2E1}" presName="theList" presStyleCnt="0"/>
      <dgm:spPr/>
    </dgm:pt>
    <dgm:pt modelId="{AE9F8355-40B8-2A44-82C6-78831CED1813}" type="pres">
      <dgm:prSet presAssocID="{82E6E98F-E213-6841-9AFC-7A21DED415DF}" presName="aNode" presStyleLbl="fgAcc1" presStyleIdx="0" presStyleCnt="2" custScaleX="284932">
        <dgm:presLayoutVars>
          <dgm:bulletEnabled val="1"/>
        </dgm:presLayoutVars>
      </dgm:prSet>
      <dgm:spPr/>
    </dgm:pt>
    <dgm:pt modelId="{482D581C-9E56-AB4A-B4A2-29C27117663A}" type="pres">
      <dgm:prSet presAssocID="{82E6E98F-E213-6841-9AFC-7A21DED415DF}" presName="aSpace" presStyleCnt="0"/>
      <dgm:spPr/>
    </dgm:pt>
    <dgm:pt modelId="{C3296535-196E-9947-8927-E6C991EF4C0B}" type="pres">
      <dgm:prSet presAssocID="{2F1B3B98-5B0E-B548-B75B-CD17D01E07FD}" presName="aNode" presStyleLbl="fgAcc1" presStyleIdx="1" presStyleCnt="2" custScaleX="288108">
        <dgm:presLayoutVars>
          <dgm:bulletEnabled val="1"/>
        </dgm:presLayoutVars>
      </dgm:prSet>
      <dgm:spPr/>
    </dgm:pt>
    <dgm:pt modelId="{5DF935CE-F038-D545-A07B-26DF62B79556}" type="pres">
      <dgm:prSet presAssocID="{2F1B3B98-5B0E-B548-B75B-CD17D01E07FD}" presName="aSpace" presStyleCnt="0"/>
      <dgm:spPr/>
    </dgm:pt>
  </dgm:ptLst>
  <dgm:cxnLst>
    <dgm:cxn modelId="{07D6B30C-6984-2646-A27B-176C00EE4180}" type="presOf" srcId="{2F1B3B98-5B0E-B548-B75B-CD17D01E07FD}" destId="{C3296535-196E-9947-8927-E6C991EF4C0B}" srcOrd="0" destOrd="0" presId="urn:microsoft.com/office/officeart/2005/8/layout/pyramid2"/>
    <dgm:cxn modelId="{F3037EA8-9BDF-6F48-BF5C-3271D8B202BB}" srcId="{59E1EF2A-EF38-7B4E-A904-CB78EC8CE2E1}" destId="{2F1B3B98-5B0E-B548-B75B-CD17D01E07FD}" srcOrd="1" destOrd="0" parTransId="{47697959-EA79-6C46-97E1-CF00F279A007}" sibTransId="{1D8F8C2B-1D70-F643-83C5-935F0456AAE9}"/>
    <dgm:cxn modelId="{73CB50DE-20F3-4647-B186-7223A8563ACA}" type="presOf" srcId="{82E6E98F-E213-6841-9AFC-7A21DED415DF}" destId="{AE9F8355-40B8-2A44-82C6-78831CED1813}" srcOrd="0" destOrd="0" presId="urn:microsoft.com/office/officeart/2005/8/layout/pyramid2"/>
    <dgm:cxn modelId="{586DE9FA-054B-6F44-974B-2F1DD583A51C}" srcId="{59E1EF2A-EF38-7B4E-A904-CB78EC8CE2E1}" destId="{82E6E98F-E213-6841-9AFC-7A21DED415DF}" srcOrd="0" destOrd="0" parTransId="{409CF7BE-745D-1844-8993-2E2920AEA51D}" sibTransId="{E3DA33A3-4D8A-BF46-A200-FD50DAEDD1F2}"/>
    <dgm:cxn modelId="{8FCA53FB-EB43-734A-A0C4-BBCFBD097431}" type="presOf" srcId="{59E1EF2A-EF38-7B4E-A904-CB78EC8CE2E1}" destId="{9C65479D-6A64-1546-ADAD-D9EBC6858267}" srcOrd="0" destOrd="0" presId="urn:microsoft.com/office/officeart/2005/8/layout/pyramid2"/>
    <dgm:cxn modelId="{932EDED1-6DB5-7C40-9180-01934EE9CD85}" type="presParOf" srcId="{9C65479D-6A64-1546-ADAD-D9EBC6858267}" destId="{40AECD9E-49FF-584E-8168-1055CF51EA75}" srcOrd="0" destOrd="0" presId="urn:microsoft.com/office/officeart/2005/8/layout/pyramid2"/>
    <dgm:cxn modelId="{D19BABCB-86E8-8543-A2AF-FCF81685F35D}" type="presParOf" srcId="{9C65479D-6A64-1546-ADAD-D9EBC6858267}" destId="{14337A80-4C6D-CD4C-9501-E951C07FC411}" srcOrd="1" destOrd="0" presId="urn:microsoft.com/office/officeart/2005/8/layout/pyramid2"/>
    <dgm:cxn modelId="{03AD8020-35C8-B74D-883F-4471B552CD36}" type="presParOf" srcId="{14337A80-4C6D-CD4C-9501-E951C07FC411}" destId="{AE9F8355-40B8-2A44-82C6-78831CED1813}" srcOrd="0" destOrd="0" presId="urn:microsoft.com/office/officeart/2005/8/layout/pyramid2"/>
    <dgm:cxn modelId="{63C97ED5-19E6-BA4B-9648-4C54F1EDFC18}" type="presParOf" srcId="{14337A80-4C6D-CD4C-9501-E951C07FC411}" destId="{482D581C-9E56-AB4A-B4A2-29C27117663A}" srcOrd="1" destOrd="0" presId="urn:microsoft.com/office/officeart/2005/8/layout/pyramid2"/>
    <dgm:cxn modelId="{277B1A4B-2199-7647-82DF-2DCF5B003528}" type="presParOf" srcId="{14337A80-4C6D-CD4C-9501-E951C07FC411}" destId="{C3296535-196E-9947-8927-E6C991EF4C0B}" srcOrd="2" destOrd="0" presId="urn:microsoft.com/office/officeart/2005/8/layout/pyramid2"/>
    <dgm:cxn modelId="{17249362-0431-E045-AB5E-D726E815E69D}" type="presParOf" srcId="{14337A80-4C6D-CD4C-9501-E951C07FC411}" destId="{5DF935CE-F038-D545-A07B-26DF62B7955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ABB463-7644-405C-ADCC-8D889C3ACE0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92475DB6-FF6C-45FA-ADD1-F98382F837DE}">
      <dgm:prSet phldrT="[Текст]" custT="1"/>
      <dgm:spPr/>
      <dgm:t>
        <a:bodyPr/>
        <a:lstStyle/>
        <a:p>
          <a:r>
            <a:rPr lang="uk-UA" sz="1600" b="1" dirty="0">
              <a:latin typeface="+mn-lt"/>
              <a:cs typeface="Times New Roman" panose="02020603050405020304" pitchFamily="18" charset="0"/>
            </a:rPr>
            <a:t>Фізичні</a:t>
          </a:r>
          <a:endParaRPr lang="x-none" sz="1600" b="1">
            <a:latin typeface="+mn-lt"/>
            <a:cs typeface="Times New Roman" panose="02020603050405020304" pitchFamily="18" charset="0"/>
          </a:endParaRPr>
        </a:p>
      </dgm:t>
    </dgm:pt>
    <dgm:pt modelId="{AD8C15A0-E8E5-4399-A8D9-A9B555BD0E30}" type="parTrans" cxnId="{929103D3-1112-4631-97B6-0E83E4DD0939}">
      <dgm:prSet/>
      <dgm:spPr/>
      <dgm:t>
        <a:bodyPr/>
        <a:lstStyle/>
        <a:p>
          <a:endParaRPr lang="x-none"/>
        </a:p>
      </dgm:t>
    </dgm:pt>
    <dgm:pt modelId="{68A2061A-4ADD-4AFD-8A62-CA22A4C0A58C}" type="sibTrans" cxnId="{929103D3-1112-4631-97B6-0E83E4DD0939}">
      <dgm:prSet/>
      <dgm:spPr/>
      <dgm:t>
        <a:bodyPr/>
        <a:lstStyle/>
        <a:p>
          <a:endParaRPr lang="x-none"/>
        </a:p>
      </dgm:t>
    </dgm:pt>
    <dgm:pt modelId="{664B900A-28E6-4A57-A649-AA717A2BE714}">
      <dgm:prSet phldrT="[Текст]" custT="1"/>
      <dgm:spPr/>
      <dgm:t>
        <a:bodyPr/>
        <a:lstStyle/>
        <a:p>
          <a:r>
            <a:rPr lang="uk-UA" sz="1400" b="1" noProof="0" dirty="0">
              <a:latin typeface="+mn-lt"/>
              <a:cs typeface="Times New Roman" panose="02020603050405020304" pitchFamily="18" charset="0"/>
            </a:rPr>
            <a:t>Процедури:</a:t>
          </a:r>
          <a:r>
            <a:rPr lang="uk-UA" sz="1400" noProof="0" dirty="0">
              <a:latin typeface="+mn-lt"/>
              <a:cs typeface="Times New Roman" panose="02020603050405020304" pitchFamily="18" charset="0"/>
            </a:rPr>
            <a:t> </a:t>
          </a:r>
          <a:br>
            <a:rPr lang="uk-UA" sz="1400" noProof="0" dirty="0">
              <a:latin typeface="+mn-lt"/>
              <a:cs typeface="Times New Roman" panose="02020603050405020304" pitchFamily="18" charset="0"/>
            </a:rPr>
          </a:br>
          <a:r>
            <a:rPr lang="uk-UA" sz="1400" noProof="0" dirty="0">
              <a:latin typeface="+mn-lt"/>
              <a:cs typeface="Times New Roman" panose="02020603050405020304" pitchFamily="18" charset="0"/>
            </a:rPr>
            <a:t>пряме інспектування, спостереження за людьми, майном або подіями</a:t>
          </a:r>
        </a:p>
      </dgm:t>
    </dgm:pt>
    <dgm:pt modelId="{80EA2502-7CF1-446A-B35D-546AB5912614}" type="parTrans" cxnId="{A0BF98F9-3566-484D-9C61-38B2E5E8F5B7}">
      <dgm:prSet/>
      <dgm:spPr/>
      <dgm:t>
        <a:bodyPr/>
        <a:lstStyle/>
        <a:p>
          <a:endParaRPr lang="x-none"/>
        </a:p>
      </dgm:t>
    </dgm:pt>
    <dgm:pt modelId="{40B4411A-E191-48E3-BED2-B070F3DBF921}" type="sibTrans" cxnId="{A0BF98F9-3566-484D-9C61-38B2E5E8F5B7}">
      <dgm:prSet/>
      <dgm:spPr/>
      <dgm:t>
        <a:bodyPr/>
        <a:lstStyle/>
        <a:p>
          <a:endParaRPr lang="x-none"/>
        </a:p>
      </dgm:t>
    </dgm:pt>
    <dgm:pt modelId="{74FEBC5C-C777-451D-A794-D2485AA98963}">
      <dgm:prSet phldrT="[Текст]" custT="1"/>
      <dgm:spPr/>
      <dgm:t>
        <a:bodyPr/>
        <a:lstStyle/>
        <a:p>
          <a:r>
            <a:rPr lang="uk-UA" sz="1600" b="1" dirty="0">
              <a:latin typeface="+mn-lt"/>
              <a:cs typeface="Times New Roman" panose="02020603050405020304" pitchFamily="18" charset="0"/>
            </a:rPr>
            <a:t>Документальні</a:t>
          </a:r>
          <a:endParaRPr lang="x-none" sz="1600" b="1">
            <a:latin typeface="+mn-lt"/>
            <a:cs typeface="Times New Roman" panose="02020603050405020304" pitchFamily="18" charset="0"/>
          </a:endParaRPr>
        </a:p>
      </dgm:t>
    </dgm:pt>
    <dgm:pt modelId="{92BB98D6-D9D4-49BE-873A-7757B0C85DC0}" type="parTrans" cxnId="{73371DF4-0B25-4410-AD7C-1AF7D7EEF4EF}">
      <dgm:prSet/>
      <dgm:spPr/>
      <dgm:t>
        <a:bodyPr/>
        <a:lstStyle/>
        <a:p>
          <a:endParaRPr lang="x-none"/>
        </a:p>
      </dgm:t>
    </dgm:pt>
    <dgm:pt modelId="{843C5CDD-4953-48B1-92E2-AA5EAC1F5426}" type="sibTrans" cxnId="{73371DF4-0B25-4410-AD7C-1AF7D7EEF4EF}">
      <dgm:prSet/>
      <dgm:spPr/>
      <dgm:t>
        <a:bodyPr/>
        <a:lstStyle/>
        <a:p>
          <a:endParaRPr lang="x-none"/>
        </a:p>
      </dgm:t>
    </dgm:pt>
    <dgm:pt modelId="{D09DC9D8-7F2D-40CF-A893-E6C1E1D7F023}">
      <dgm:prSet phldrT="[Текст]" custT="1"/>
      <dgm:spPr/>
      <dgm:t>
        <a:bodyPr/>
        <a:lstStyle/>
        <a:p>
          <a:r>
            <a:rPr lang="uk-UA" sz="1400" b="1" dirty="0">
              <a:latin typeface="+mn-lt"/>
              <a:cs typeface="Times New Roman" panose="02020603050405020304" pitchFamily="18" charset="0"/>
            </a:rPr>
            <a:t>Процедури:</a:t>
          </a:r>
          <a:r>
            <a:rPr lang="uk-UA" sz="1400" dirty="0">
              <a:latin typeface="+mn-lt"/>
              <a:cs typeface="Times New Roman" panose="02020603050405020304" pitchFamily="18" charset="0"/>
            </a:rPr>
            <a:t> </a:t>
          </a:r>
          <a:br>
            <a:rPr lang="uk-UA" sz="1400" dirty="0">
              <a:latin typeface="+mn-lt"/>
              <a:cs typeface="Times New Roman" panose="02020603050405020304" pitchFamily="18" charset="0"/>
            </a:rPr>
          </a:br>
          <a:r>
            <a:rPr lang="uk-UA" sz="1400" dirty="0">
              <a:latin typeface="+mn-lt"/>
              <a:cs typeface="Times New Roman" panose="02020603050405020304" pitchFamily="18" charset="0"/>
            </a:rPr>
            <a:t>перегляд бухгалтерських документів та записів, положень, управлінських звітів</a:t>
          </a:r>
          <a:endParaRPr lang="x-none" sz="1400">
            <a:latin typeface="+mn-lt"/>
            <a:cs typeface="Times New Roman" panose="02020603050405020304" pitchFamily="18" charset="0"/>
          </a:endParaRPr>
        </a:p>
      </dgm:t>
    </dgm:pt>
    <dgm:pt modelId="{A838847C-E954-4A03-BED6-12D076F224FE}" type="parTrans" cxnId="{CB2D5E44-798D-4863-AF9C-42F73C425788}">
      <dgm:prSet/>
      <dgm:spPr/>
      <dgm:t>
        <a:bodyPr/>
        <a:lstStyle/>
        <a:p>
          <a:endParaRPr lang="x-none"/>
        </a:p>
      </dgm:t>
    </dgm:pt>
    <dgm:pt modelId="{A5BFDC1A-3FC1-4CA2-BB5C-F067C3380AE9}" type="sibTrans" cxnId="{CB2D5E44-798D-4863-AF9C-42F73C425788}">
      <dgm:prSet/>
      <dgm:spPr/>
      <dgm:t>
        <a:bodyPr/>
        <a:lstStyle/>
        <a:p>
          <a:endParaRPr lang="x-none"/>
        </a:p>
      </dgm:t>
    </dgm:pt>
    <dgm:pt modelId="{466FE5A9-EA6C-4190-B525-B59D696F62C9}">
      <dgm:prSet phldrT="[Текст]" custT="1"/>
      <dgm:spPr/>
      <dgm:t>
        <a:bodyPr/>
        <a:lstStyle/>
        <a:p>
          <a:r>
            <a:rPr lang="uk-UA" sz="1600" b="1" dirty="0">
              <a:latin typeface="+mn-lt"/>
              <a:cs typeface="Times New Roman" panose="02020603050405020304" pitchFamily="18" charset="0"/>
            </a:rPr>
            <a:t>Усні</a:t>
          </a:r>
          <a:endParaRPr lang="x-none" sz="1600" b="1">
            <a:latin typeface="+mn-lt"/>
            <a:cs typeface="Times New Roman" panose="02020603050405020304" pitchFamily="18" charset="0"/>
          </a:endParaRPr>
        </a:p>
      </dgm:t>
    </dgm:pt>
    <dgm:pt modelId="{679E59D5-11B4-4F57-AB48-7C1F3A05D022}" type="parTrans" cxnId="{38F71B82-0B6B-46F8-8FB5-669247344BEE}">
      <dgm:prSet/>
      <dgm:spPr/>
      <dgm:t>
        <a:bodyPr/>
        <a:lstStyle/>
        <a:p>
          <a:endParaRPr lang="x-none"/>
        </a:p>
      </dgm:t>
    </dgm:pt>
    <dgm:pt modelId="{4BAF0E0A-D587-43D3-895F-64C5D81B161D}" type="sibTrans" cxnId="{38F71B82-0B6B-46F8-8FB5-669247344BEE}">
      <dgm:prSet/>
      <dgm:spPr/>
      <dgm:t>
        <a:bodyPr/>
        <a:lstStyle/>
        <a:p>
          <a:endParaRPr lang="x-none"/>
        </a:p>
      </dgm:t>
    </dgm:pt>
    <dgm:pt modelId="{40534C9D-B486-4E2B-9756-CDE4EFDCB28A}">
      <dgm:prSet phldrT="[Текст]" custT="1"/>
      <dgm:spPr/>
      <dgm:t>
        <a:bodyPr/>
        <a:lstStyle/>
        <a:p>
          <a:r>
            <a:rPr lang="uk-UA" sz="1400" b="1" dirty="0">
              <a:latin typeface="+mn-lt"/>
              <a:cs typeface="Times New Roman" panose="02020603050405020304" pitchFamily="18" charset="0"/>
            </a:rPr>
            <a:t>Процедури:</a:t>
          </a:r>
          <a:r>
            <a:rPr lang="uk-UA" sz="1400" dirty="0">
              <a:latin typeface="+mn-lt"/>
              <a:cs typeface="Times New Roman" panose="02020603050405020304" pitchFamily="18" charset="0"/>
            </a:rPr>
            <a:t> </a:t>
          </a:r>
          <a:br>
            <a:rPr lang="uk-UA" sz="1400" dirty="0">
              <a:latin typeface="+mn-lt"/>
              <a:cs typeface="Times New Roman" panose="02020603050405020304" pitchFamily="18" charset="0"/>
            </a:rPr>
          </a:br>
          <a:r>
            <a:rPr lang="uk-UA" sz="1400" dirty="0">
              <a:latin typeface="+mn-lt"/>
              <a:cs typeface="Times New Roman" panose="02020603050405020304" pitchFamily="18" charset="0"/>
            </a:rPr>
            <a:t>інтерв'ю з представниками об'єкта контролю та третіх сторін (задокументовані та підтверджені, де це можливо)</a:t>
          </a:r>
          <a:endParaRPr lang="x-none" sz="1400">
            <a:latin typeface="+mn-lt"/>
            <a:cs typeface="Times New Roman" panose="02020603050405020304" pitchFamily="18" charset="0"/>
          </a:endParaRPr>
        </a:p>
      </dgm:t>
    </dgm:pt>
    <dgm:pt modelId="{04959413-D51F-4747-A47E-69A04D140A1C}" type="parTrans" cxnId="{203FFE51-28B2-4167-AAD1-515A4A1727C7}">
      <dgm:prSet/>
      <dgm:spPr/>
      <dgm:t>
        <a:bodyPr/>
        <a:lstStyle/>
        <a:p>
          <a:endParaRPr lang="x-none"/>
        </a:p>
      </dgm:t>
    </dgm:pt>
    <dgm:pt modelId="{745AF6FA-AA02-404D-AA84-2CC3D4315AFA}" type="sibTrans" cxnId="{203FFE51-28B2-4167-AAD1-515A4A1727C7}">
      <dgm:prSet/>
      <dgm:spPr/>
      <dgm:t>
        <a:bodyPr/>
        <a:lstStyle/>
        <a:p>
          <a:endParaRPr lang="x-none"/>
        </a:p>
      </dgm:t>
    </dgm:pt>
    <dgm:pt modelId="{01EC42FB-F49F-4481-99C3-E8675496C8DD}">
      <dgm:prSet phldrT="[Текст]" custT="1"/>
      <dgm:spPr/>
      <dgm:t>
        <a:bodyPr/>
        <a:lstStyle/>
        <a:p>
          <a:r>
            <a:rPr lang="uk-UA" sz="1600" b="1" dirty="0">
              <a:latin typeface="+mn-lt"/>
              <a:cs typeface="Times New Roman" panose="02020603050405020304" pitchFamily="18" charset="0"/>
            </a:rPr>
            <a:t>Аналітичні</a:t>
          </a:r>
          <a:endParaRPr lang="x-none" sz="1600" b="1">
            <a:latin typeface="+mn-lt"/>
            <a:cs typeface="Times New Roman" panose="02020603050405020304" pitchFamily="18" charset="0"/>
          </a:endParaRPr>
        </a:p>
      </dgm:t>
    </dgm:pt>
    <dgm:pt modelId="{8FE2895B-6051-4F3D-A67C-9D4B65C2792D}" type="parTrans" cxnId="{78D0C21C-8C8A-4BE1-A909-B3BEF6EDC140}">
      <dgm:prSet/>
      <dgm:spPr/>
      <dgm:t>
        <a:bodyPr/>
        <a:lstStyle/>
        <a:p>
          <a:endParaRPr lang="x-none"/>
        </a:p>
      </dgm:t>
    </dgm:pt>
    <dgm:pt modelId="{EF1F53B9-8E3E-45D9-B0AB-FF7599405604}" type="sibTrans" cxnId="{78D0C21C-8C8A-4BE1-A909-B3BEF6EDC140}">
      <dgm:prSet/>
      <dgm:spPr/>
      <dgm:t>
        <a:bodyPr/>
        <a:lstStyle/>
        <a:p>
          <a:endParaRPr lang="x-none"/>
        </a:p>
      </dgm:t>
    </dgm:pt>
    <dgm:pt modelId="{E8C12EBB-FE23-46A0-BFB8-C6391371955A}">
      <dgm:prSet phldrT="[Текст]" custT="1"/>
      <dgm:spPr/>
      <dgm:t>
        <a:bodyPr/>
        <a:lstStyle/>
        <a:p>
          <a:r>
            <a:rPr lang="uk-UA" sz="1400" b="1" dirty="0">
              <a:latin typeface="+mn-lt"/>
              <a:cs typeface="Times New Roman" panose="02020603050405020304" pitchFamily="18" charset="0"/>
            </a:rPr>
            <a:t>Процедури:</a:t>
          </a:r>
          <a:r>
            <a:rPr lang="uk-UA" sz="1400" dirty="0">
              <a:latin typeface="+mn-lt"/>
              <a:cs typeface="Times New Roman" panose="02020603050405020304" pitchFamily="18" charset="0"/>
            </a:rPr>
            <a:t> </a:t>
          </a:r>
          <a:br>
            <a:rPr lang="uk-UA" sz="1400" dirty="0">
              <a:latin typeface="+mn-lt"/>
              <a:cs typeface="Times New Roman" panose="02020603050405020304" pitchFamily="18" charset="0"/>
            </a:rPr>
          </a:br>
          <a:r>
            <a:rPr lang="uk-UA" sz="1400" dirty="0">
              <a:latin typeface="+mn-lt"/>
              <a:cs typeface="Times New Roman" panose="02020603050405020304" pitchFamily="18" charset="0"/>
            </a:rPr>
            <a:t>аналіз, що </a:t>
          </a:r>
          <a:r>
            <a:rPr lang="uk-UA" sz="1400" dirty="0" err="1">
              <a:latin typeface="+mn-lt"/>
              <a:cs typeface="Times New Roman" panose="02020603050405020304" pitchFamily="18" charset="0"/>
            </a:rPr>
            <a:t>здійсюється</a:t>
          </a:r>
          <a:r>
            <a:rPr lang="uk-UA" sz="1400" dirty="0">
              <a:latin typeface="+mn-lt"/>
              <a:cs typeface="Times New Roman" panose="02020603050405020304" pitchFamily="18" charset="0"/>
            </a:rPr>
            <a:t> через </a:t>
          </a:r>
          <a:r>
            <a:rPr lang="uk-UA" sz="1400" dirty="0" err="1">
              <a:latin typeface="+mn-lt"/>
              <a:cs typeface="Times New Roman" panose="02020603050405020304" pitchFamily="18" charset="0"/>
            </a:rPr>
            <a:t>міркувавання</a:t>
          </a:r>
          <a:r>
            <a:rPr lang="uk-UA" sz="1400" dirty="0">
              <a:latin typeface="+mn-lt"/>
              <a:cs typeface="Times New Roman" panose="02020603050405020304" pitchFamily="18" charset="0"/>
            </a:rPr>
            <a:t>, класифікацію, розрахунки та порівняння</a:t>
          </a:r>
          <a:endParaRPr lang="x-none" sz="1400">
            <a:latin typeface="+mn-lt"/>
            <a:cs typeface="Times New Roman" panose="02020603050405020304" pitchFamily="18" charset="0"/>
          </a:endParaRPr>
        </a:p>
      </dgm:t>
    </dgm:pt>
    <dgm:pt modelId="{5905E078-FB39-446D-9A05-7D9363CCCB80}" type="parTrans" cxnId="{3DC8CBDB-D3B3-48AC-9D85-9071012FCF63}">
      <dgm:prSet/>
      <dgm:spPr/>
      <dgm:t>
        <a:bodyPr/>
        <a:lstStyle/>
        <a:p>
          <a:endParaRPr lang="x-none"/>
        </a:p>
      </dgm:t>
    </dgm:pt>
    <dgm:pt modelId="{AAB26F17-3427-427E-813C-8C483C9B6164}" type="sibTrans" cxnId="{3DC8CBDB-D3B3-48AC-9D85-9071012FCF63}">
      <dgm:prSet/>
      <dgm:spPr/>
      <dgm:t>
        <a:bodyPr/>
        <a:lstStyle/>
        <a:p>
          <a:endParaRPr lang="x-none"/>
        </a:p>
      </dgm:t>
    </dgm:pt>
    <dgm:pt modelId="{DCE8D6C1-CA43-4C3E-9137-BED9D573F223}">
      <dgm:prSet phldrT="[Текст]" custT="1"/>
      <dgm:spPr/>
      <dgm:t>
        <a:bodyPr/>
        <a:lstStyle/>
        <a:p>
          <a:r>
            <a:rPr lang="uk-UA" sz="1400" b="1" noProof="0" dirty="0">
              <a:latin typeface="+mn-lt"/>
              <a:cs typeface="Times New Roman" panose="02020603050405020304" pitchFamily="18" charset="0"/>
            </a:rPr>
            <a:t>Приклади:</a:t>
          </a:r>
          <a:r>
            <a:rPr lang="uk-UA" sz="1400" noProof="0" dirty="0">
              <a:latin typeface="+mn-lt"/>
              <a:cs typeface="Times New Roman" panose="02020603050405020304" pitchFamily="18" charset="0"/>
            </a:rPr>
            <a:t> 1) огляд приміщення створеного ЦНАП, на облаштування якого було використано кошти місцевого бюджету; 2) спостереження за роботою підрозділу.</a:t>
          </a:r>
        </a:p>
      </dgm:t>
    </dgm:pt>
    <dgm:pt modelId="{1E0425BA-2666-4994-9000-4A0D1C56AB37}" type="parTrans" cxnId="{A7DAD8CC-BABC-4010-B96C-F7752A768C60}">
      <dgm:prSet/>
      <dgm:spPr/>
      <dgm:t>
        <a:bodyPr/>
        <a:lstStyle/>
        <a:p>
          <a:endParaRPr lang="x-none"/>
        </a:p>
      </dgm:t>
    </dgm:pt>
    <dgm:pt modelId="{9770123E-0C5F-4EC6-88C0-BB5E8B3D13DF}" type="sibTrans" cxnId="{A7DAD8CC-BABC-4010-B96C-F7752A768C60}">
      <dgm:prSet/>
      <dgm:spPr/>
      <dgm:t>
        <a:bodyPr/>
        <a:lstStyle/>
        <a:p>
          <a:endParaRPr lang="x-none"/>
        </a:p>
      </dgm:t>
    </dgm:pt>
    <dgm:pt modelId="{B0BE7ADE-96E4-4A2F-A97C-A665E5AF4510}">
      <dgm:prSet phldrT="[Текст]" custT="1"/>
      <dgm:spPr/>
      <dgm:t>
        <a:bodyPr/>
        <a:lstStyle/>
        <a:p>
          <a:r>
            <a:rPr lang="uk-UA" sz="1400" b="1" dirty="0">
              <a:latin typeface="+mn-lt"/>
              <a:cs typeface="Times New Roman" panose="02020603050405020304" pitchFamily="18" charset="0"/>
            </a:rPr>
            <a:t>Приклади:</a:t>
          </a:r>
          <a:r>
            <a:rPr lang="uk-UA" sz="1400" dirty="0">
              <a:latin typeface="+mn-lt"/>
              <a:cs typeface="Times New Roman" panose="02020603050405020304" pitchFamily="18" charset="0"/>
            </a:rPr>
            <a:t> 1) перевірка первинних документів, договорів; 2) вивчення звітності; 3) вивчення </a:t>
          </a:r>
          <a:r>
            <a:rPr lang="uk-UA" sz="1400" dirty="0" err="1">
              <a:latin typeface="+mn-lt"/>
              <a:cs typeface="Times New Roman" panose="02020603050405020304" pitchFamily="18" charset="0"/>
            </a:rPr>
            <a:t>проєктно</a:t>
          </a:r>
          <a:r>
            <a:rPr lang="uk-UA" sz="1400" dirty="0">
              <a:latin typeface="+mn-lt"/>
              <a:cs typeface="Times New Roman" panose="02020603050405020304" pitchFamily="18" charset="0"/>
            </a:rPr>
            <a:t>-кошторисної документації; 4) перевірка кореспонденції.</a:t>
          </a:r>
          <a:endParaRPr lang="x-none" sz="1400">
            <a:latin typeface="+mn-lt"/>
            <a:cs typeface="Times New Roman" panose="02020603050405020304" pitchFamily="18" charset="0"/>
          </a:endParaRPr>
        </a:p>
      </dgm:t>
    </dgm:pt>
    <dgm:pt modelId="{A38E9A32-25E6-4F1F-8B6F-04EADDADE801}" type="parTrans" cxnId="{8645D302-55D2-432D-97D6-382138F4AD7B}">
      <dgm:prSet/>
      <dgm:spPr/>
      <dgm:t>
        <a:bodyPr/>
        <a:lstStyle/>
        <a:p>
          <a:endParaRPr lang="x-none"/>
        </a:p>
      </dgm:t>
    </dgm:pt>
    <dgm:pt modelId="{3B07B073-6667-4E4D-B8F3-867F092EA07F}" type="sibTrans" cxnId="{8645D302-55D2-432D-97D6-382138F4AD7B}">
      <dgm:prSet/>
      <dgm:spPr/>
      <dgm:t>
        <a:bodyPr/>
        <a:lstStyle/>
        <a:p>
          <a:endParaRPr lang="x-none"/>
        </a:p>
      </dgm:t>
    </dgm:pt>
    <dgm:pt modelId="{CCCB10E1-31C0-44B5-B5FA-56A939161265}">
      <dgm:prSet phldrT="[Текст]" custT="1"/>
      <dgm:spPr/>
      <dgm:t>
        <a:bodyPr/>
        <a:lstStyle/>
        <a:p>
          <a:r>
            <a:rPr lang="uk-UA" sz="1400" b="1" dirty="0">
              <a:latin typeface="+mn-lt"/>
              <a:cs typeface="Times New Roman" panose="02020603050405020304" pitchFamily="18" charset="0"/>
            </a:rPr>
            <a:t>Приклади:</a:t>
          </a:r>
          <a:r>
            <a:rPr lang="uk-UA" sz="1400" dirty="0">
              <a:latin typeface="+mn-lt"/>
              <a:cs typeface="Times New Roman" panose="02020603050405020304" pitchFamily="18" charset="0"/>
            </a:rPr>
            <a:t> інтерв'ю з персоналом об'єкта контролю щодо поточних питань аудиту.</a:t>
          </a:r>
          <a:endParaRPr lang="x-none" sz="1400">
            <a:latin typeface="+mn-lt"/>
            <a:cs typeface="Times New Roman" panose="02020603050405020304" pitchFamily="18" charset="0"/>
          </a:endParaRPr>
        </a:p>
      </dgm:t>
    </dgm:pt>
    <dgm:pt modelId="{1D1F13B8-9C71-42E4-95A0-0F1530AC169B}" type="parTrans" cxnId="{B590EA8C-BC98-44CB-B14D-4FBD273A16B4}">
      <dgm:prSet/>
      <dgm:spPr/>
      <dgm:t>
        <a:bodyPr/>
        <a:lstStyle/>
        <a:p>
          <a:endParaRPr lang="x-none"/>
        </a:p>
      </dgm:t>
    </dgm:pt>
    <dgm:pt modelId="{1764DFCD-09CE-4087-96AF-A6252B932EB7}" type="sibTrans" cxnId="{B590EA8C-BC98-44CB-B14D-4FBD273A16B4}">
      <dgm:prSet/>
      <dgm:spPr/>
      <dgm:t>
        <a:bodyPr/>
        <a:lstStyle/>
        <a:p>
          <a:endParaRPr lang="x-none"/>
        </a:p>
      </dgm:t>
    </dgm:pt>
    <dgm:pt modelId="{3C5B5326-2997-4526-8C7F-A726E1A7BACE}">
      <dgm:prSet phldrT="[Текст]" custT="1"/>
      <dgm:spPr/>
      <dgm:t>
        <a:bodyPr/>
        <a:lstStyle/>
        <a:p>
          <a:r>
            <a:rPr lang="uk-UA" sz="1400" b="1" dirty="0">
              <a:latin typeface="+mn-lt"/>
              <a:cs typeface="Times New Roman" panose="02020603050405020304" pitchFamily="18" charset="0"/>
            </a:rPr>
            <a:t>Приклади:</a:t>
          </a:r>
          <a:r>
            <a:rPr lang="uk-UA" sz="1400" dirty="0">
              <a:latin typeface="+mn-lt"/>
              <a:cs typeface="Times New Roman" panose="02020603050405020304" pitchFamily="18" charset="0"/>
            </a:rPr>
            <a:t> 1) висновки, отримані в результаті зіставлення даних з різних джерел; 2) результати прогнозування (тренди).</a:t>
          </a:r>
          <a:endParaRPr lang="x-none" sz="1400">
            <a:latin typeface="+mn-lt"/>
            <a:cs typeface="Times New Roman" panose="02020603050405020304" pitchFamily="18" charset="0"/>
          </a:endParaRPr>
        </a:p>
      </dgm:t>
    </dgm:pt>
    <dgm:pt modelId="{6093054D-80C9-45FE-884A-7B89999242DE}" type="parTrans" cxnId="{18D1FBD5-197C-4EBF-B3BA-2E55D8A8FC4B}">
      <dgm:prSet/>
      <dgm:spPr/>
      <dgm:t>
        <a:bodyPr/>
        <a:lstStyle/>
        <a:p>
          <a:endParaRPr lang="x-none"/>
        </a:p>
      </dgm:t>
    </dgm:pt>
    <dgm:pt modelId="{90BBD90C-532D-4506-BF53-BA392C0F7340}" type="sibTrans" cxnId="{18D1FBD5-197C-4EBF-B3BA-2E55D8A8FC4B}">
      <dgm:prSet/>
      <dgm:spPr/>
      <dgm:t>
        <a:bodyPr/>
        <a:lstStyle/>
        <a:p>
          <a:endParaRPr lang="x-none"/>
        </a:p>
      </dgm:t>
    </dgm:pt>
    <dgm:pt modelId="{EEF05A42-AF23-4842-AB2E-3008E9ABD22B}" type="pres">
      <dgm:prSet presAssocID="{ECABB463-7644-405C-ADCC-8D889C3ACE02}" presName="Name0" presStyleCnt="0">
        <dgm:presLayoutVars>
          <dgm:dir/>
          <dgm:animLvl val="lvl"/>
          <dgm:resizeHandles val="exact"/>
        </dgm:presLayoutVars>
      </dgm:prSet>
      <dgm:spPr/>
    </dgm:pt>
    <dgm:pt modelId="{318B02A6-17B9-412F-934B-025E87949AE0}" type="pres">
      <dgm:prSet presAssocID="{92475DB6-FF6C-45FA-ADD1-F98382F837DE}" presName="composite" presStyleCnt="0"/>
      <dgm:spPr/>
    </dgm:pt>
    <dgm:pt modelId="{2536A848-BC6A-4DA5-9F29-7AE01B5441F6}" type="pres">
      <dgm:prSet presAssocID="{92475DB6-FF6C-45FA-ADD1-F98382F837DE}" presName="parTx" presStyleLbl="alignNode1" presStyleIdx="0" presStyleCnt="4" custScaleY="100000">
        <dgm:presLayoutVars>
          <dgm:chMax val="0"/>
          <dgm:chPref val="0"/>
          <dgm:bulletEnabled val="1"/>
        </dgm:presLayoutVars>
      </dgm:prSet>
      <dgm:spPr/>
    </dgm:pt>
    <dgm:pt modelId="{BC7B104A-765D-487C-9F63-9BBD7F7E4A0D}" type="pres">
      <dgm:prSet presAssocID="{92475DB6-FF6C-45FA-ADD1-F98382F837DE}" presName="desTx" presStyleLbl="alignAccFollowNode1" presStyleIdx="0" presStyleCnt="4">
        <dgm:presLayoutVars>
          <dgm:bulletEnabled val="1"/>
        </dgm:presLayoutVars>
      </dgm:prSet>
      <dgm:spPr/>
    </dgm:pt>
    <dgm:pt modelId="{7B33D463-9EE6-4BB3-B341-4DCFAA97F745}" type="pres">
      <dgm:prSet presAssocID="{68A2061A-4ADD-4AFD-8A62-CA22A4C0A58C}" presName="space" presStyleCnt="0"/>
      <dgm:spPr/>
    </dgm:pt>
    <dgm:pt modelId="{95F858D6-A98C-4257-B864-4C4EE8C9466E}" type="pres">
      <dgm:prSet presAssocID="{74FEBC5C-C777-451D-A794-D2485AA98963}" presName="composite" presStyleCnt="0"/>
      <dgm:spPr/>
    </dgm:pt>
    <dgm:pt modelId="{82E98D4B-A95F-4CE9-8F7D-39D537949039}" type="pres">
      <dgm:prSet presAssocID="{74FEBC5C-C777-451D-A794-D2485AA9896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17FFA334-F284-4595-99D8-EBADA9FB6181}" type="pres">
      <dgm:prSet presAssocID="{74FEBC5C-C777-451D-A794-D2485AA98963}" presName="desTx" presStyleLbl="alignAccFollowNode1" presStyleIdx="1" presStyleCnt="4">
        <dgm:presLayoutVars>
          <dgm:bulletEnabled val="1"/>
        </dgm:presLayoutVars>
      </dgm:prSet>
      <dgm:spPr/>
    </dgm:pt>
    <dgm:pt modelId="{801B3CF1-2745-4E8D-B705-27428BB06A5E}" type="pres">
      <dgm:prSet presAssocID="{843C5CDD-4953-48B1-92E2-AA5EAC1F5426}" presName="space" presStyleCnt="0"/>
      <dgm:spPr/>
    </dgm:pt>
    <dgm:pt modelId="{8576671C-A02E-4BB8-BA99-ACC3D5EF49B4}" type="pres">
      <dgm:prSet presAssocID="{466FE5A9-EA6C-4190-B525-B59D696F62C9}" presName="composite" presStyleCnt="0"/>
      <dgm:spPr/>
    </dgm:pt>
    <dgm:pt modelId="{381DB85C-BE45-40A9-8520-10C96A80BFFC}" type="pres">
      <dgm:prSet presAssocID="{466FE5A9-EA6C-4190-B525-B59D696F62C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5DA7A22A-3D4E-4258-ADAD-122E757EA1AA}" type="pres">
      <dgm:prSet presAssocID="{466FE5A9-EA6C-4190-B525-B59D696F62C9}" presName="desTx" presStyleLbl="alignAccFollowNode1" presStyleIdx="2" presStyleCnt="4">
        <dgm:presLayoutVars>
          <dgm:bulletEnabled val="1"/>
        </dgm:presLayoutVars>
      </dgm:prSet>
      <dgm:spPr/>
    </dgm:pt>
    <dgm:pt modelId="{F9FD9ACB-71C1-40E8-AEB2-5744507F539E}" type="pres">
      <dgm:prSet presAssocID="{4BAF0E0A-D587-43D3-895F-64C5D81B161D}" presName="space" presStyleCnt="0"/>
      <dgm:spPr/>
    </dgm:pt>
    <dgm:pt modelId="{991DB3B0-38D7-4C73-BC65-45215DAA029A}" type="pres">
      <dgm:prSet presAssocID="{01EC42FB-F49F-4481-99C3-E8675496C8DD}" presName="composite" presStyleCnt="0"/>
      <dgm:spPr/>
    </dgm:pt>
    <dgm:pt modelId="{D087D10E-AD8C-4AD9-BCF7-28B7CE69A2EB}" type="pres">
      <dgm:prSet presAssocID="{01EC42FB-F49F-4481-99C3-E8675496C8D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EA479F1-AAAA-4856-88BF-D9A6C49E2701}" type="pres">
      <dgm:prSet presAssocID="{01EC42FB-F49F-4481-99C3-E8675496C8D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8645D302-55D2-432D-97D6-382138F4AD7B}" srcId="{74FEBC5C-C777-451D-A794-D2485AA98963}" destId="{B0BE7ADE-96E4-4A2F-A97C-A665E5AF4510}" srcOrd="1" destOrd="0" parTransId="{A38E9A32-25E6-4F1F-8B6F-04EADDADE801}" sibTransId="{3B07B073-6667-4E4D-B8F3-867F092EA07F}"/>
    <dgm:cxn modelId="{78D0C21C-8C8A-4BE1-A909-B3BEF6EDC140}" srcId="{ECABB463-7644-405C-ADCC-8D889C3ACE02}" destId="{01EC42FB-F49F-4481-99C3-E8675496C8DD}" srcOrd="3" destOrd="0" parTransId="{8FE2895B-6051-4F3D-A67C-9D4B65C2792D}" sibTransId="{EF1F53B9-8E3E-45D9-B0AB-FF7599405604}"/>
    <dgm:cxn modelId="{CB2D5E44-798D-4863-AF9C-42F73C425788}" srcId="{74FEBC5C-C777-451D-A794-D2485AA98963}" destId="{D09DC9D8-7F2D-40CF-A893-E6C1E1D7F023}" srcOrd="0" destOrd="0" parTransId="{A838847C-E954-4A03-BED6-12D076F224FE}" sibTransId="{A5BFDC1A-3FC1-4CA2-BB5C-F067C3380AE9}"/>
    <dgm:cxn modelId="{203FFE51-28B2-4167-AAD1-515A4A1727C7}" srcId="{466FE5A9-EA6C-4190-B525-B59D696F62C9}" destId="{40534C9D-B486-4E2B-9756-CDE4EFDCB28A}" srcOrd="0" destOrd="0" parTransId="{04959413-D51F-4747-A47E-69A04D140A1C}" sibTransId="{745AF6FA-AA02-404D-AA84-2CC3D4315AFA}"/>
    <dgm:cxn modelId="{FA2C4077-BF91-49D8-A243-667393AC1C4A}" type="presOf" srcId="{E8C12EBB-FE23-46A0-BFB8-C6391371955A}" destId="{6EA479F1-AAAA-4856-88BF-D9A6C49E2701}" srcOrd="0" destOrd="0" presId="urn:microsoft.com/office/officeart/2005/8/layout/hList1"/>
    <dgm:cxn modelId="{CD33237D-204A-4DD3-8D07-659809C04917}" type="presOf" srcId="{40534C9D-B486-4E2B-9756-CDE4EFDCB28A}" destId="{5DA7A22A-3D4E-4258-ADAD-122E757EA1AA}" srcOrd="0" destOrd="0" presId="urn:microsoft.com/office/officeart/2005/8/layout/hList1"/>
    <dgm:cxn modelId="{38F71B82-0B6B-46F8-8FB5-669247344BEE}" srcId="{ECABB463-7644-405C-ADCC-8D889C3ACE02}" destId="{466FE5A9-EA6C-4190-B525-B59D696F62C9}" srcOrd="2" destOrd="0" parTransId="{679E59D5-11B4-4F57-AB48-7C1F3A05D022}" sibTransId="{4BAF0E0A-D587-43D3-895F-64C5D81B161D}"/>
    <dgm:cxn modelId="{B590EA8C-BC98-44CB-B14D-4FBD273A16B4}" srcId="{466FE5A9-EA6C-4190-B525-B59D696F62C9}" destId="{CCCB10E1-31C0-44B5-B5FA-56A939161265}" srcOrd="1" destOrd="0" parTransId="{1D1F13B8-9C71-42E4-95A0-0F1530AC169B}" sibTransId="{1764DFCD-09CE-4087-96AF-A6252B932EB7}"/>
    <dgm:cxn modelId="{5A729F9D-70B3-4F0F-9C1D-1E5D6F27942C}" type="presOf" srcId="{74FEBC5C-C777-451D-A794-D2485AA98963}" destId="{82E98D4B-A95F-4CE9-8F7D-39D537949039}" srcOrd="0" destOrd="0" presId="urn:microsoft.com/office/officeart/2005/8/layout/hList1"/>
    <dgm:cxn modelId="{0560AFA1-2518-433A-B205-D38B86C48704}" type="presOf" srcId="{92475DB6-FF6C-45FA-ADD1-F98382F837DE}" destId="{2536A848-BC6A-4DA5-9F29-7AE01B5441F6}" srcOrd="0" destOrd="0" presId="urn:microsoft.com/office/officeart/2005/8/layout/hList1"/>
    <dgm:cxn modelId="{7789C8A3-B4B8-4367-B6A5-6F03A930DEBC}" type="presOf" srcId="{466FE5A9-EA6C-4190-B525-B59D696F62C9}" destId="{381DB85C-BE45-40A9-8520-10C96A80BFFC}" srcOrd="0" destOrd="0" presId="urn:microsoft.com/office/officeart/2005/8/layout/hList1"/>
    <dgm:cxn modelId="{4D62D9A3-47BC-4D68-897A-C3C7ED11780B}" type="presOf" srcId="{664B900A-28E6-4A57-A649-AA717A2BE714}" destId="{BC7B104A-765D-487C-9F63-9BBD7F7E4A0D}" srcOrd="0" destOrd="0" presId="urn:microsoft.com/office/officeart/2005/8/layout/hList1"/>
    <dgm:cxn modelId="{CA7BA8A6-64E4-426B-9C9D-3DFB3E1BBA76}" type="presOf" srcId="{DCE8D6C1-CA43-4C3E-9137-BED9D573F223}" destId="{BC7B104A-765D-487C-9F63-9BBD7F7E4A0D}" srcOrd="0" destOrd="1" presId="urn:microsoft.com/office/officeart/2005/8/layout/hList1"/>
    <dgm:cxn modelId="{AE3771C6-8C51-4FF9-8E26-18EA10716C2A}" type="presOf" srcId="{01EC42FB-F49F-4481-99C3-E8675496C8DD}" destId="{D087D10E-AD8C-4AD9-BCF7-28B7CE69A2EB}" srcOrd="0" destOrd="0" presId="urn:microsoft.com/office/officeart/2005/8/layout/hList1"/>
    <dgm:cxn modelId="{2E4D2AC9-2F59-4496-B16E-C6D0C2AB5450}" type="presOf" srcId="{ECABB463-7644-405C-ADCC-8D889C3ACE02}" destId="{EEF05A42-AF23-4842-AB2E-3008E9ABD22B}" srcOrd="0" destOrd="0" presId="urn:microsoft.com/office/officeart/2005/8/layout/hList1"/>
    <dgm:cxn modelId="{A7DAD8CC-BABC-4010-B96C-F7752A768C60}" srcId="{92475DB6-FF6C-45FA-ADD1-F98382F837DE}" destId="{DCE8D6C1-CA43-4C3E-9137-BED9D573F223}" srcOrd="1" destOrd="0" parTransId="{1E0425BA-2666-4994-9000-4A0D1C56AB37}" sibTransId="{9770123E-0C5F-4EC6-88C0-BB5E8B3D13DF}"/>
    <dgm:cxn modelId="{929103D3-1112-4631-97B6-0E83E4DD0939}" srcId="{ECABB463-7644-405C-ADCC-8D889C3ACE02}" destId="{92475DB6-FF6C-45FA-ADD1-F98382F837DE}" srcOrd="0" destOrd="0" parTransId="{AD8C15A0-E8E5-4399-A8D9-A9B555BD0E30}" sibTransId="{68A2061A-4ADD-4AFD-8A62-CA22A4C0A58C}"/>
    <dgm:cxn modelId="{18D1FBD5-197C-4EBF-B3BA-2E55D8A8FC4B}" srcId="{01EC42FB-F49F-4481-99C3-E8675496C8DD}" destId="{3C5B5326-2997-4526-8C7F-A726E1A7BACE}" srcOrd="1" destOrd="0" parTransId="{6093054D-80C9-45FE-884A-7B89999242DE}" sibTransId="{90BBD90C-532D-4506-BF53-BA392C0F7340}"/>
    <dgm:cxn modelId="{86A6CDD7-11EA-40D2-A603-3B17150F27FF}" type="presOf" srcId="{3C5B5326-2997-4526-8C7F-A726E1A7BACE}" destId="{6EA479F1-AAAA-4856-88BF-D9A6C49E2701}" srcOrd="0" destOrd="1" presId="urn:microsoft.com/office/officeart/2005/8/layout/hList1"/>
    <dgm:cxn modelId="{3DC8CBDB-D3B3-48AC-9D85-9071012FCF63}" srcId="{01EC42FB-F49F-4481-99C3-E8675496C8DD}" destId="{E8C12EBB-FE23-46A0-BFB8-C6391371955A}" srcOrd="0" destOrd="0" parTransId="{5905E078-FB39-446D-9A05-7D9363CCCB80}" sibTransId="{AAB26F17-3427-427E-813C-8C483C9B6164}"/>
    <dgm:cxn modelId="{A0608EE0-6F8B-47B2-8AB5-2D4B713B5AE8}" type="presOf" srcId="{CCCB10E1-31C0-44B5-B5FA-56A939161265}" destId="{5DA7A22A-3D4E-4258-ADAD-122E757EA1AA}" srcOrd="0" destOrd="1" presId="urn:microsoft.com/office/officeart/2005/8/layout/hList1"/>
    <dgm:cxn modelId="{C7350CF1-4BC3-4F47-A75C-95405EACB9CA}" type="presOf" srcId="{D09DC9D8-7F2D-40CF-A893-E6C1E1D7F023}" destId="{17FFA334-F284-4595-99D8-EBADA9FB6181}" srcOrd="0" destOrd="0" presId="urn:microsoft.com/office/officeart/2005/8/layout/hList1"/>
    <dgm:cxn modelId="{73371DF4-0B25-4410-AD7C-1AF7D7EEF4EF}" srcId="{ECABB463-7644-405C-ADCC-8D889C3ACE02}" destId="{74FEBC5C-C777-451D-A794-D2485AA98963}" srcOrd="1" destOrd="0" parTransId="{92BB98D6-D9D4-49BE-873A-7757B0C85DC0}" sibTransId="{843C5CDD-4953-48B1-92E2-AA5EAC1F5426}"/>
    <dgm:cxn modelId="{30F56AF5-B1D0-469D-92BA-743A4F525BE4}" type="presOf" srcId="{B0BE7ADE-96E4-4A2F-A97C-A665E5AF4510}" destId="{17FFA334-F284-4595-99D8-EBADA9FB6181}" srcOrd="0" destOrd="1" presId="urn:microsoft.com/office/officeart/2005/8/layout/hList1"/>
    <dgm:cxn modelId="{A0BF98F9-3566-484D-9C61-38B2E5E8F5B7}" srcId="{92475DB6-FF6C-45FA-ADD1-F98382F837DE}" destId="{664B900A-28E6-4A57-A649-AA717A2BE714}" srcOrd="0" destOrd="0" parTransId="{80EA2502-7CF1-446A-B35D-546AB5912614}" sibTransId="{40B4411A-E191-48E3-BED2-B070F3DBF921}"/>
    <dgm:cxn modelId="{12E0E24B-6447-4130-A82E-5DA910BFE03E}" type="presParOf" srcId="{EEF05A42-AF23-4842-AB2E-3008E9ABD22B}" destId="{318B02A6-17B9-412F-934B-025E87949AE0}" srcOrd="0" destOrd="0" presId="urn:microsoft.com/office/officeart/2005/8/layout/hList1"/>
    <dgm:cxn modelId="{518E2225-25E8-4505-951E-CD150D753E24}" type="presParOf" srcId="{318B02A6-17B9-412F-934B-025E87949AE0}" destId="{2536A848-BC6A-4DA5-9F29-7AE01B5441F6}" srcOrd="0" destOrd="0" presId="urn:microsoft.com/office/officeart/2005/8/layout/hList1"/>
    <dgm:cxn modelId="{CDAE7926-9F1E-4B01-8249-118EA0BD7675}" type="presParOf" srcId="{318B02A6-17B9-412F-934B-025E87949AE0}" destId="{BC7B104A-765D-487C-9F63-9BBD7F7E4A0D}" srcOrd="1" destOrd="0" presId="urn:microsoft.com/office/officeart/2005/8/layout/hList1"/>
    <dgm:cxn modelId="{EC480BA4-DDEB-47D2-B24E-5B208F11D22A}" type="presParOf" srcId="{EEF05A42-AF23-4842-AB2E-3008E9ABD22B}" destId="{7B33D463-9EE6-4BB3-B341-4DCFAA97F745}" srcOrd="1" destOrd="0" presId="urn:microsoft.com/office/officeart/2005/8/layout/hList1"/>
    <dgm:cxn modelId="{7BA151EC-691A-49FE-AD45-1AC21F12018D}" type="presParOf" srcId="{EEF05A42-AF23-4842-AB2E-3008E9ABD22B}" destId="{95F858D6-A98C-4257-B864-4C4EE8C9466E}" srcOrd="2" destOrd="0" presId="urn:microsoft.com/office/officeart/2005/8/layout/hList1"/>
    <dgm:cxn modelId="{EEF0DEF0-CFA1-4F6D-ABC7-0F505062ABE2}" type="presParOf" srcId="{95F858D6-A98C-4257-B864-4C4EE8C9466E}" destId="{82E98D4B-A95F-4CE9-8F7D-39D537949039}" srcOrd="0" destOrd="0" presId="urn:microsoft.com/office/officeart/2005/8/layout/hList1"/>
    <dgm:cxn modelId="{FE754D27-15E5-409B-A15A-98AF368FA2DB}" type="presParOf" srcId="{95F858D6-A98C-4257-B864-4C4EE8C9466E}" destId="{17FFA334-F284-4595-99D8-EBADA9FB6181}" srcOrd="1" destOrd="0" presId="urn:microsoft.com/office/officeart/2005/8/layout/hList1"/>
    <dgm:cxn modelId="{5ADF30D5-8501-417B-BA51-0320456A3B5F}" type="presParOf" srcId="{EEF05A42-AF23-4842-AB2E-3008E9ABD22B}" destId="{801B3CF1-2745-4E8D-B705-27428BB06A5E}" srcOrd="3" destOrd="0" presId="urn:microsoft.com/office/officeart/2005/8/layout/hList1"/>
    <dgm:cxn modelId="{8444458D-3907-457B-8F9D-00607E24F8F8}" type="presParOf" srcId="{EEF05A42-AF23-4842-AB2E-3008E9ABD22B}" destId="{8576671C-A02E-4BB8-BA99-ACC3D5EF49B4}" srcOrd="4" destOrd="0" presId="urn:microsoft.com/office/officeart/2005/8/layout/hList1"/>
    <dgm:cxn modelId="{B3B374DE-F391-4739-B999-24F337F9A5CF}" type="presParOf" srcId="{8576671C-A02E-4BB8-BA99-ACC3D5EF49B4}" destId="{381DB85C-BE45-40A9-8520-10C96A80BFFC}" srcOrd="0" destOrd="0" presId="urn:microsoft.com/office/officeart/2005/8/layout/hList1"/>
    <dgm:cxn modelId="{795C793A-D005-43D0-AF6F-7CEA3447D9C4}" type="presParOf" srcId="{8576671C-A02E-4BB8-BA99-ACC3D5EF49B4}" destId="{5DA7A22A-3D4E-4258-ADAD-122E757EA1AA}" srcOrd="1" destOrd="0" presId="urn:microsoft.com/office/officeart/2005/8/layout/hList1"/>
    <dgm:cxn modelId="{0F7E3C25-9F27-4A96-8403-04CED8E9E808}" type="presParOf" srcId="{EEF05A42-AF23-4842-AB2E-3008E9ABD22B}" destId="{F9FD9ACB-71C1-40E8-AEB2-5744507F539E}" srcOrd="5" destOrd="0" presId="urn:microsoft.com/office/officeart/2005/8/layout/hList1"/>
    <dgm:cxn modelId="{6387264E-1F36-4B44-932A-C0381C56BBEC}" type="presParOf" srcId="{EEF05A42-AF23-4842-AB2E-3008E9ABD22B}" destId="{991DB3B0-38D7-4C73-BC65-45215DAA029A}" srcOrd="6" destOrd="0" presId="urn:microsoft.com/office/officeart/2005/8/layout/hList1"/>
    <dgm:cxn modelId="{32CA8749-04E7-4EB5-B4B4-2BFCDABB1F28}" type="presParOf" srcId="{991DB3B0-38D7-4C73-BC65-45215DAA029A}" destId="{D087D10E-AD8C-4AD9-BCF7-28B7CE69A2EB}" srcOrd="0" destOrd="0" presId="urn:microsoft.com/office/officeart/2005/8/layout/hList1"/>
    <dgm:cxn modelId="{8C1BF205-1133-4352-8DA5-A60248440E2E}" type="presParOf" srcId="{991DB3B0-38D7-4C73-BC65-45215DAA029A}" destId="{6EA479F1-AAAA-4856-88BF-D9A6C49E27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37727D-E6C6-3444-A495-58CF7FFE9A4D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D9B4AA-24B4-AD4A-8E9A-87B4CB19AC2C}">
      <dgm:prSet phldrT="[Текст]" custT="1"/>
      <dgm:spPr/>
      <dgm:t>
        <a:bodyPr/>
        <a:lstStyle/>
        <a:p>
          <a:r>
            <a:rPr lang="uk-UA" sz="1800" b="1" noProof="0" dirty="0">
              <a:solidFill>
                <a:srgbClr val="003999"/>
              </a:solidFill>
              <a:latin typeface="+mn-lt"/>
              <a:cs typeface="Times New Roman" panose="02020603050405020304" pitchFamily="18" charset="0"/>
            </a:rPr>
            <a:t>Зростання надійності</a:t>
          </a:r>
        </a:p>
        <a:p>
          <a:r>
            <a:rPr lang="uk-UA" sz="1400" noProof="0" dirty="0">
              <a:latin typeface="+mn-lt"/>
              <a:cs typeface="Times New Roman" panose="02020603050405020304" pitchFamily="18" charset="0"/>
            </a:rPr>
            <a:t>• отримані з незалежних джерел за межами об'єкта контролю </a:t>
          </a:r>
          <a:r>
            <a:rPr lang="uk-UA" sz="1400" i="1" noProof="0" dirty="0">
              <a:latin typeface="+mn-lt"/>
              <a:cs typeface="Times New Roman" panose="02020603050405020304" pitchFamily="18" charset="0"/>
            </a:rPr>
            <a:t>(наприклад, зовнішнє підтвердження);</a:t>
          </a:r>
        </a:p>
        <a:p>
          <a:r>
            <a:rPr lang="uk-UA" sz="1400" noProof="0" dirty="0">
              <a:latin typeface="+mn-lt"/>
              <a:cs typeface="Times New Roman" panose="02020603050405020304" pitchFamily="18" charset="0"/>
            </a:rPr>
            <a:t>• отримані безпосередньо аудитором </a:t>
          </a:r>
          <a:r>
            <a:rPr lang="uk-UA" sz="1400" i="1" noProof="0" dirty="0">
              <a:latin typeface="+mn-lt"/>
              <a:cs typeface="Times New Roman" panose="02020603050405020304" pitchFamily="18" charset="0"/>
            </a:rPr>
            <a:t>(наприклад, спостереження за застосуванням заходу контролю);</a:t>
          </a:r>
        </a:p>
        <a:p>
          <a:r>
            <a:rPr lang="uk-UA" sz="1400" noProof="0" dirty="0">
              <a:latin typeface="+mn-lt"/>
              <a:cs typeface="Times New Roman" panose="02020603050405020304" pitchFamily="18" charset="0"/>
            </a:rPr>
            <a:t>• отримані у документальній формі </a:t>
          </a:r>
          <a:r>
            <a:rPr lang="uk-UA" sz="1400" i="1" noProof="0" dirty="0">
              <a:latin typeface="+mn-lt"/>
              <a:cs typeface="Times New Roman" panose="02020603050405020304" pitchFamily="18" charset="0"/>
            </a:rPr>
            <a:t>(наприклад, паперова, електронна чи інший носій);</a:t>
          </a:r>
        </a:p>
        <a:p>
          <a:r>
            <a:rPr lang="uk-UA" sz="1400" noProof="0" dirty="0">
              <a:latin typeface="+mn-lt"/>
              <a:cs typeface="Times New Roman" panose="02020603050405020304" pitchFamily="18" charset="0"/>
            </a:rPr>
            <a:t>• надаються в оригінальних документах.</a:t>
          </a:r>
        </a:p>
      </dgm:t>
    </dgm:pt>
    <dgm:pt modelId="{55756ECD-813F-C44D-B22F-3E4ADF578268}" type="parTrans" cxnId="{9DB663F2-5A19-6746-84D2-63365EB02E54}">
      <dgm:prSet/>
      <dgm:spPr/>
      <dgm:t>
        <a:bodyPr/>
        <a:lstStyle/>
        <a:p>
          <a:endParaRPr lang="ru-RU"/>
        </a:p>
      </dgm:t>
    </dgm:pt>
    <dgm:pt modelId="{A54CB2CD-AAF3-6249-90D9-D98997EEAF68}" type="sibTrans" cxnId="{9DB663F2-5A19-6746-84D2-63365EB02E54}">
      <dgm:prSet/>
      <dgm:spPr/>
      <dgm:t>
        <a:bodyPr/>
        <a:lstStyle/>
        <a:p>
          <a:endParaRPr lang="ru-RU"/>
        </a:p>
      </dgm:t>
    </dgm:pt>
    <dgm:pt modelId="{A0A2D8C1-A1BC-034E-A400-3A8CA8240E48}">
      <dgm:prSet phldrT="[Текст]" custT="1"/>
      <dgm:spPr/>
      <dgm:t>
        <a:bodyPr/>
        <a:lstStyle/>
        <a:p>
          <a:r>
            <a:rPr lang="uk-UA" sz="1800" b="1" noProof="0" dirty="0">
              <a:solidFill>
                <a:srgbClr val="003999"/>
              </a:solidFill>
              <a:latin typeface="+mn-lt"/>
              <a:cs typeface="Times New Roman" panose="02020603050405020304" pitchFamily="18" charset="0"/>
            </a:rPr>
            <a:t>Зниження надійності</a:t>
          </a:r>
        </a:p>
        <a:p>
          <a:r>
            <a:rPr lang="uk-UA" sz="1400" noProof="0" dirty="0">
              <a:latin typeface="+mn-lt"/>
              <a:cs typeface="Times New Roman" panose="02020603050405020304" pitchFamily="18" charset="0"/>
            </a:rPr>
            <a:t>• створені всередині об'єкта контролю </a:t>
          </a:r>
          <a:r>
            <a:rPr lang="uk-UA" sz="1400" i="1" noProof="0" dirty="0">
              <a:latin typeface="+mn-lt"/>
              <a:cs typeface="Times New Roman" panose="02020603050405020304" pitchFamily="18" charset="0"/>
            </a:rPr>
            <a:t>(наприклад, внутрішні розпорядчі документи, звіти об'єкта контролю);</a:t>
          </a:r>
        </a:p>
        <a:p>
          <a:r>
            <a:rPr lang="uk-UA" sz="1400" noProof="0" dirty="0">
              <a:latin typeface="+mn-lt"/>
              <a:cs typeface="Times New Roman" panose="02020603050405020304" pitchFamily="18" charset="0"/>
            </a:rPr>
            <a:t>• отримані опосередковано;</a:t>
          </a:r>
        </a:p>
        <a:p>
          <a:r>
            <a:rPr lang="uk-UA" sz="1400" noProof="0" dirty="0">
              <a:latin typeface="+mn-lt"/>
              <a:cs typeface="Times New Roman" panose="02020603050405020304" pitchFamily="18" charset="0"/>
            </a:rPr>
            <a:t>• отримані як усні заяви;</a:t>
          </a:r>
        </a:p>
        <a:p>
          <a:r>
            <a:rPr lang="uk-UA" sz="1400" noProof="0" dirty="0">
              <a:latin typeface="+mn-lt"/>
              <a:cs typeface="Times New Roman" panose="02020603050405020304" pitchFamily="18" charset="0"/>
            </a:rPr>
            <a:t>• надаються в фотокопіях.</a:t>
          </a:r>
        </a:p>
      </dgm:t>
    </dgm:pt>
    <dgm:pt modelId="{4D7DD84C-4DF3-944C-912E-7DD4C6BA591C}" type="parTrans" cxnId="{6A124C2E-11FB-5044-B20F-DFCC7F3A72F9}">
      <dgm:prSet/>
      <dgm:spPr/>
      <dgm:t>
        <a:bodyPr/>
        <a:lstStyle/>
        <a:p>
          <a:endParaRPr lang="ru-RU"/>
        </a:p>
      </dgm:t>
    </dgm:pt>
    <dgm:pt modelId="{8F3B4745-0B41-4640-8860-2176876F5809}" type="sibTrans" cxnId="{6A124C2E-11FB-5044-B20F-DFCC7F3A72F9}">
      <dgm:prSet/>
      <dgm:spPr/>
      <dgm:t>
        <a:bodyPr/>
        <a:lstStyle/>
        <a:p>
          <a:endParaRPr lang="ru-RU"/>
        </a:p>
      </dgm:t>
    </dgm:pt>
    <dgm:pt modelId="{BDE4BB47-8997-9344-A298-75322B280A32}" type="pres">
      <dgm:prSet presAssocID="{2737727D-E6C6-3444-A495-58CF7FFE9A4D}" presName="compositeShape" presStyleCnt="0">
        <dgm:presLayoutVars>
          <dgm:chMax val="2"/>
          <dgm:dir/>
          <dgm:resizeHandles val="exact"/>
        </dgm:presLayoutVars>
      </dgm:prSet>
      <dgm:spPr/>
    </dgm:pt>
    <dgm:pt modelId="{1030E89F-F033-D846-AA58-E3D0717A2ABD}" type="pres">
      <dgm:prSet presAssocID="{79D9B4AA-24B4-AD4A-8E9A-87B4CB19AC2C}" presName="upArrow" presStyleLbl="node1" presStyleIdx="0" presStyleCnt="2" custScaleX="69636" custScaleY="82006"/>
      <dgm:spPr/>
    </dgm:pt>
    <dgm:pt modelId="{47C8EEB2-434E-0844-8AC1-28001496CADF}" type="pres">
      <dgm:prSet presAssocID="{79D9B4AA-24B4-AD4A-8E9A-87B4CB19AC2C}" presName="upArrowText" presStyleLbl="revTx" presStyleIdx="0" presStyleCnt="2" custScaleX="124747" custLinFactNeighborX="9730" custLinFactNeighborY="5402">
        <dgm:presLayoutVars>
          <dgm:chMax val="0"/>
          <dgm:bulletEnabled val="1"/>
        </dgm:presLayoutVars>
      </dgm:prSet>
      <dgm:spPr/>
    </dgm:pt>
    <dgm:pt modelId="{30FA52AD-4E89-C847-956B-8E8573AE6385}" type="pres">
      <dgm:prSet presAssocID="{A0A2D8C1-A1BC-034E-A400-3A8CA8240E48}" presName="downArrow" presStyleLbl="node1" presStyleIdx="1" presStyleCnt="2" custScaleX="69495" custScaleY="82006"/>
      <dgm:spPr/>
    </dgm:pt>
    <dgm:pt modelId="{27CA70F5-E687-6E43-9D2C-147F69C22167}" type="pres">
      <dgm:prSet presAssocID="{A0A2D8C1-A1BC-034E-A400-3A8CA8240E48}" presName="downArrowText" presStyleLbl="revTx" presStyleIdx="1" presStyleCnt="2" custScaleX="108571" custLinFactNeighborY="576">
        <dgm:presLayoutVars>
          <dgm:chMax val="0"/>
          <dgm:bulletEnabled val="1"/>
        </dgm:presLayoutVars>
      </dgm:prSet>
      <dgm:spPr/>
    </dgm:pt>
  </dgm:ptLst>
  <dgm:cxnLst>
    <dgm:cxn modelId="{6A124C2E-11FB-5044-B20F-DFCC7F3A72F9}" srcId="{2737727D-E6C6-3444-A495-58CF7FFE9A4D}" destId="{A0A2D8C1-A1BC-034E-A400-3A8CA8240E48}" srcOrd="1" destOrd="0" parTransId="{4D7DD84C-4DF3-944C-912E-7DD4C6BA591C}" sibTransId="{8F3B4745-0B41-4640-8860-2176876F5809}"/>
    <dgm:cxn modelId="{18B1F02E-7D7B-4269-8040-4C9011FC4804}" type="presOf" srcId="{A0A2D8C1-A1BC-034E-A400-3A8CA8240E48}" destId="{27CA70F5-E687-6E43-9D2C-147F69C22167}" srcOrd="0" destOrd="0" presId="urn:microsoft.com/office/officeart/2005/8/layout/arrow4"/>
    <dgm:cxn modelId="{7B17C05E-C350-4C98-8730-5EBAC23B0BB9}" type="presOf" srcId="{2737727D-E6C6-3444-A495-58CF7FFE9A4D}" destId="{BDE4BB47-8997-9344-A298-75322B280A32}" srcOrd="0" destOrd="0" presId="urn:microsoft.com/office/officeart/2005/8/layout/arrow4"/>
    <dgm:cxn modelId="{3659F2A5-C566-4818-A8BF-5997A292F13B}" type="presOf" srcId="{79D9B4AA-24B4-AD4A-8E9A-87B4CB19AC2C}" destId="{47C8EEB2-434E-0844-8AC1-28001496CADF}" srcOrd="0" destOrd="0" presId="urn:microsoft.com/office/officeart/2005/8/layout/arrow4"/>
    <dgm:cxn modelId="{9DB663F2-5A19-6746-84D2-63365EB02E54}" srcId="{2737727D-E6C6-3444-A495-58CF7FFE9A4D}" destId="{79D9B4AA-24B4-AD4A-8E9A-87B4CB19AC2C}" srcOrd="0" destOrd="0" parTransId="{55756ECD-813F-C44D-B22F-3E4ADF578268}" sibTransId="{A54CB2CD-AAF3-6249-90D9-D98997EEAF68}"/>
    <dgm:cxn modelId="{39B53D4D-D200-4B4D-BD6B-F8497EF6A22A}" type="presParOf" srcId="{BDE4BB47-8997-9344-A298-75322B280A32}" destId="{1030E89F-F033-D846-AA58-E3D0717A2ABD}" srcOrd="0" destOrd="0" presId="urn:microsoft.com/office/officeart/2005/8/layout/arrow4"/>
    <dgm:cxn modelId="{035D0EF8-339C-4C46-8ED0-73A27DD21477}" type="presParOf" srcId="{BDE4BB47-8997-9344-A298-75322B280A32}" destId="{47C8EEB2-434E-0844-8AC1-28001496CADF}" srcOrd="1" destOrd="0" presId="urn:microsoft.com/office/officeart/2005/8/layout/arrow4"/>
    <dgm:cxn modelId="{BAB9352F-2A41-42D3-BCF9-2D6456A0BD1C}" type="presParOf" srcId="{BDE4BB47-8997-9344-A298-75322B280A32}" destId="{30FA52AD-4E89-C847-956B-8E8573AE6385}" srcOrd="2" destOrd="0" presId="urn:microsoft.com/office/officeart/2005/8/layout/arrow4"/>
    <dgm:cxn modelId="{06495262-2E90-46D5-8F10-E3207FBC3731}" type="presParOf" srcId="{BDE4BB47-8997-9344-A298-75322B280A32}" destId="{27CA70F5-E687-6E43-9D2C-147F69C22167}" srcOrd="3" destOrd="0" presId="urn:microsoft.com/office/officeart/2005/8/layout/arrow4"/>
  </dgm:cxnLst>
  <dgm:bg>
    <a:solidFill>
      <a:schemeClr val="bg1">
        <a:lumMod val="95000"/>
      </a:schemeClr>
    </a:solidFill>
  </dgm:bg>
  <dgm:whole>
    <a:ln>
      <a:solidFill>
        <a:schemeClr val="bg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430FA-E8CA-3343-A963-2544A916DBE9}">
      <dsp:nvSpPr>
        <dsp:cNvPr id="0" name=""/>
        <dsp:cNvSpPr/>
      </dsp:nvSpPr>
      <dsp:spPr>
        <a:xfrm>
          <a:off x="0" y="316913"/>
          <a:ext cx="925577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47F45-2C55-FB4E-A7A1-43775FA56780}">
      <dsp:nvSpPr>
        <dsp:cNvPr id="0" name=""/>
        <dsp:cNvSpPr/>
      </dsp:nvSpPr>
      <dsp:spPr>
        <a:xfrm>
          <a:off x="462788" y="51233"/>
          <a:ext cx="8310863" cy="53136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892" tIns="0" rIns="24489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>
              <a:solidFill>
                <a:schemeClr val="tx1"/>
              </a:solidFill>
            </a:rPr>
            <a:t>Аудиторські питання мають ґрунтуватися на оцінці а) найбільш значущих ризиків, б) аналізі визначених значущих проблем діяльності.</a:t>
          </a:r>
          <a:endParaRPr lang="en-US" sz="1700" b="0" kern="1200" dirty="0">
            <a:solidFill>
              <a:schemeClr val="tx1"/>
            </a:solidFill>
          </a:endParaRPr>
        </a:p>
      </dsp:txBody>
      <dsp:txXfrm>
        <a:off x="488727" y="77172"/>
        <a:ext cx="8258985" cy="479482"/>
      </dsp:txXfrm>
    </dsp:sp>
    <dsp:sp modelId="{6B92F220-77B0-F648-A480-4C3AFBE7604A}">
      <dsp:nvSpPr>
        <dsp:cNvPr id="0" name=""/>
        <dsp:cNvSpPr/>
      </dsp:nvSpPr>
      <dsp:spPr>
        <a:xfrm>
          <a:off x="0" y="1133393"/>
          <a:ext cx="925577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52490-7DE6-174B-94FA-10BC3C779F1C}">
      <dsp:nvSpPr>
        <dsp:cNvPr id="0" name=""/>
        <dsp:cNvSpPr/>
      </dsp:nvSpPr>
      <dsp:spPr>
        <a:xfrm>
          <a:off x="462788" y="867713"/>
          <a:ext cx="8370341" cy="53136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892" tIns="0" rIns="24489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>
              <a:solidFill>
                <a:schemeClr val="tx1"/>
              </a:solidFill>
            </a:rPr>
            <a:t>Аудиторські питання мають відповідати меті та темі аудиту та включати значимі аспекти, з огляду на фінансову, соціальну, політичну чи репутаційну суттєвість.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488727" y="893652"/>
        <a:ext cx="8318463" cy="479482"/>
      </dsp:txXfrm>
    </dsp:sp>
    <dsp:sp modelId="{8D738AC2-4F33-0E4E-95CF-E8B9710CA2D2}">
      <dsp:nvSpPr>
        <dsp:cNvPr id="0" name=""/>
        <dsp:cNvSpPr/>
      </dsp:nvSpPr>
      <dsp:spPr>
        <a:xfrm>
          <a:off x="0" y="1977079"/>
          <a:ext cx="925577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0A8F-EB48-D242-80C4-BA9B1920B588}">
      <dsp:nvSpPr>
        <dsp:cNvPr id="0" name=""/>
        <dsp:cNvSpPr/>
      </dsp:nvSpPr>
      <dsp:spPr>
        <a:xfrm>
          <a:off x="481226" y="1674863"/>
          <a:ext cx="8311771" cy="558565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892" tIns="0" rIns="24489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>
              <a:solidFill>
                <a:schemeClr val="tx1"/>
              </a:solidFill>
            </a:rPr>
            <a:t>Аудиторські питання повинні бути такими, щоб можна було отримати відповіді шляхом збору, аналізу та інтерпретації даних та тверджень.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508493" y="1702130"/>
        <a:ext cx="8257237" cy="504031"/>
      </dsp:txXfrm>
    </dsp:sp>
    <dsp:sp modelId="{B5641A08-6AC6-524D-861C-0E9567E99CDA}">
      <dsp:nvSpPr>
        <dsp:cNvPr id="0" name=""/>
        <dsp:cNvSpPr/>
      </dsp:nvSpPr>
      <dsp:spPr>
        <a:xfrm>
          <a:off x="0" y="2793559"/>
          <a:ext cx="925577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6226A-A427-E04A-AC5D-7CDCAB90AAE3}">
      <dsp:nvSpPr>
        <dsp:cNvPr id="0" name=""/>
        <dsp:cNvSpPr/>
      </dsp:nvSpPr>
      <dsp:spPr>
        <a:xfrm>
          <a:off x="462788" y="2527879"/>
          <a:ext cx="8375330" cy="53136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892" tIns="0" rIns="24489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>
              <a:solidFill>
                <a:schemeClr val="tx1"/>
              </a:solidFill>
            </a:rPr>
            <a:t>Аудиторські питання мають бути такими, щоб можна було на них отримати відповіді з огляду на час та ресурси.</a:t>
          </a:r>
          <a:endParaRPr lang="en-US" sz="1700" kern="1200" dirty="0"/>
        </a:p>
      </dsp:txBody>
      <dsp:txXfrm>
        <a:off x="488727" y="2553818"/>
        <a:ext cx="8323452" cy="479482"/>
      </dsp:txXfrm>
    </dsp:sp>
    <dsp:sp modelId="{992F33DB-E804-724B-A92C-853F9A4320A9}">
      <dsp:nvSpPr>
        <dsp:cNvPr id="0" name=""/>
        <dsp:cNvSpPr/>
      </dsp:nvSpPr>
      <dsp:spPr>
        <a:xfrm>
          <a:off x="0" y="3610039"/>
          <a:ext cx="925577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1CFB0-0EF8-B44E-BB3A-C0029BBCE824}">
      <dsp:nvSpPr>
        <dsp:cNvPr id="0" name=""/>
        <dsp:cNvSpPr/>
      </dsp:nvSpPr>
      <dsp:spPr>
        <a:xfrm>
          <a:off x="462788" y="3344359"/>
          <a:ext cx="8356929" cy="53136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892" tIns="0" rIns="24489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>
              <a:solidFill>
                <a:schemeClr val="tx1"/>
              </a:solidFill>
            </a:rPr>
            <a:t>Аудиторські питання мають бути конкретними, а не загальними.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488727" y="3370298"/>
        <a:ext cx="8305051" cy="479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91FAC-B4AB-434C-B8A6-E87D9A211B61}">
      <dsp:nvSpPr>
        <dsp:cNvPr id="0" name=""/>
        <dsp:cNvSpPr/>
      </dsp:nvSpPr>
      <dsp:spPr>
        <a:xfrm>
          <a:off x="451" y="182418"/>
          <a:ext cx="2409398" cy="3558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2E462-A726-D444-92D4-331FAC76FE00}">
      <dsp:nvSpPr>
        <dsp:cNvPr id="0" name=""/>
        <dsp:cNvSpPr/>
      </dsp:nvSpPr>
      <dsp:spPr>
        <a:xfrm>
          <a:off x="268162" y="436744"/>
          <a:ext cx="2409398" cy="3558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Аудиторські докази є більш переконливими, коли вони </a:t>
          </a:r>
          <a:r>
            <a:rPr lang="uk-UA" sz="1600" b="1" kern="1200" dirty="0"/>
            <a:t>узгоджені між собою</a:t>
          </a:r>
          <a:r>
            <a:rPr lang="uk-UA" sz="1600" kern="1200" dirty="0"/>
            <a:t>. Якщо в ході збору аудиторських доказів буде виявлено розбіжності (наприклад, отримано різні дані з двох різних джерел), необхідно визначити, які додаткові процедури потрібно провести для усунення таких </a:t>
          </a:r>
          <a:r>
            <a:rPr lang="uk-UA" sz="1600" kern="1200" dirty="0" err="1"/>
            <a:t>невідповідностей</a:t>
          </a:r>
          <a:r>
            <a:rPr lang="uk-UA" sz="1600" kern="1200" dirty="0"/>
            <a:t>. </a:t>
          </a:r>
          <a:endParaRPr lang="en-US" sz="1600" kern="1200" dirty="0"/>
        </a:p>
      </dsp:txBody>
      <dsp:txXfrm>
        <a:off x="338731" y="507313"/>
        <a:ext cx="2268260" cy="3417505"/>
      </dsp:txXfrm>
    </dsp:sp>
    <dsp:sp modelId="{0BA72CEF-4CCB-2E47-A3B1-EAF24D7D07F5}">
      <dsp:nvSpPr>
        <dsp:cNvPr id="0" name=""/>
        <dsp:cNvSpPr/>
      </dsp:nvSpPr>
      <dsp:spPr>
        <a:xfrm>
          <a:off x="2945271" y="182418"/>
          <a:ext cx="2533650" cy="3642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32E73-5D7A-7647-ACFE-B68D22AD8C1C}">
      <dsp:nvSpPr>
        <dsp:cNvPr id="0" name=""/>
        <dsp:cNvSpPr/>
      </dsp:nvSpPr>
      <dsp:spPr>
        <a:xfrm>
          <a:off x="3212982" y="436744"/>
          <a:ext cx="2533650" cy="3642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Аудиторам слід керуватися </a:t>
          </a:r>
          <a:r>
            <a:rPr lang="uk-UA" sz="1600" b="1" kern="1200" dirty="0"/>
            <a:t>професійним судженням</a:t>
          </a:r>
          <a:r>
            <a:rPr lang="uk-UA" sz="1600" kern="1200" dirty="0"/>
            <a:t> та дотримуватися </a:t>
          </a:r>
          <a:r>
            <a:rPr lang="uk-UA" sz="1600" b="1" kern="1200" dirty="0"/>
            <a:t>професійного скептицизму</a:t>
          </a:r>
          <a:r>
            <a:rPr lang="uk-UA" sz="1600" kern="1200" dirty="0"/>
            <a:t>, адже їм слід вирішити, коли аудиторські докази є достатніми (кількісна характеристика) та прийнятними (якісна характеристика), щоб на їх основі сформувати висновок. </a:t>
          </a:r>
          <a:endParaRPr lang="en-US" sz="1600" kern="1200" dirty="0"/>
        </a:p>
      </dsp:txBody>
      <dsp:txXfrm>
        <a:off x="3287190" y="510952"/>
        <a:ext cx="2385234" cy="34941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F49D6-EBDB-5444-A38C-799A5E89558C}">
      <dsp:nvSpPr>
        <dsp:cNvPr id="0" name=""/>
        <dsp:cNvSpPr/>
      </dsp:nvSpPr>
      <dsp:spPr>
        <a:xfrm>
          <a:off x="0" y="0"/>
          <a:ext cx="5281723" cy="99919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noProof="0" dirty="0">
              <a:latin typeface="+mn-lt"/>
              <a:cs typeface="Times New Roman" panose="02020603050405020304" pitchFamily="18" charset="0"/>
            </a:rPr>
            <a:t>Мета (цілі) аудиту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noProof="0" dirty="0">
              <a:latin typeface="+mn-lt"/>
              <a:cs typeface="Times New Roman" panose="02020603050405020304" pitchFamily="18" charset="0"/>
            </a:rPr>
            <a:t>Питання аудиту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noProof="0" dirty="0">
              <a:latin typeface="+mn-lt"/>
              <a:cs typeface="Times New Roman" panose="02020603050405020304" pitchFamily="18" charset="0"/>
            </a:rPr>
            <a:t>Критерії аудиту</a:t>
          </a:r>
        </a:p>
      </dsp:txBody>
      <dsp:txXfrm>
        <a:off x="29266" y="29266"/>
        <a:ext cx="4203508" cy="940667"/>
      </dsp:txXfrm>
    </dsp:sp>
    <dsp:sp modelId="{8F0961DF-BDDB-6B46-9694-CE5847CE3C6E}">
      <dsp:nvSpPr>
        <dsp:cNvPr id="0" name=""/>
        <dsp:cNvSpPr/>
      </dsp:nvSpPr>
      <dsp:spPr>
        <a:xfrm>
          <a:off x="466034" y="1165732"/>
          <a:ext cx="5281723" cy="99919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noProof="0" dirty="0">
              <a:latin typeface="+mn-lt"/>
              <a:cs typeface="Times New Roman" panose="02020603050405020304" pitchFamily="18" charset="0"/>
            </a:rPr>
            <a:t>Збір інформації для аудиту: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noProof="0" dirty="0">
              <a:latin typeface="+mn-lt"/>
              <a:cs typeface="Times New Roman" panose="02020603050405020304" pitchFamily="18" charset="0"/>
            </a:rPr>
            <a:t>збір та перевірка документів, інтерв’ю, опитування, спостереження тощо</a:t>
          </a:r>
        </a:p>
      </dsp:txBody>
      <dsp:txXfrm>
        <a:off x="495300" y="1194998"/>
        <a:ext cx="4107677" cy="940667"/>
      </dsp:txXfrm>
    </dsp:sp>
    <dsp:sp modelId="{4187612C-4598-CF41-9B3C-52BFC9B6CA52}">
      <dsp:nvSpPr>
        <dsp:cNvPr id="0" name=""/>
        <dsp:cNvSpPr/>
      </dsp:nvSpPr>
      <dsp:spPr>
        <a:xfrm>
          <a:off x="932068" y="2267966"/>
          <a:ext cx="5281723" cy="99919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+mn-lt"/>
              <a:cs typeface="Times New Roman" panose="02020603050405020304" pitchFamily="18" charset="0"/>
            </a:rPr>
            <a:t>Аналіз інформації: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>
              <a:latin typeface="+mn-lt"/>
              <a:cs typeface="Times New Roman" panose="02020603050405020304" pitchFamily="18" charset="0"/>
            </a:rPr>
            <a:t>кількісний та якісний аналіз</a:t>
          </a:r>
        </a:p>
      </dsp:txBody>
      <dsp:txXfrm>
        <a:off x="961334" y="2297232"/>
        <a:ext cx="4107677" cy="940667"/>
      </dsp:txXfrm>
    </dsp:sp>
    <dsp:sp modelId="{1E1290B0-0857-4F46-B3C1-A4B4FB055F81}">
      <dsp:nvSpPr>
        <dsp:cNvPr id="0" name=""/>
        <dsp:cNvSpPr/>
      </dsp:nvSpPr>
      <dsp:spPr>
        <a:xfrm>
          <a:off x="4632243" y="757726"/>
          <a:ext cx="649479" cy="649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4778376" y="757726"/>
        <a:ext cx="357213" cy="488733"/>
      </dsp:txXfrm>
    </dsp:sp>
    <dsp:sp modelId="{263A891E-6A04-AA48-8501-14981F01410F}">
      <dsp:nvSpPr>
        <dsp:cNvPr id="0" name=""/>
        <dsp:cNvSpPr/>
      </dsp:nvSpPr>
      <dsp:spPr>
        <a:xfrm>
          <a:off x="5098277" y="1916797"/>
          <a:ext cx="649479" cy="649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5244410" y="1916797"/>
        <a:ext cx="357213" cy="488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28983-16E9-A840-BB28-82AF424B2DE9}">
      <dsp:nvSpPr>
        <dsp:cNvPr id="0" name=""/>
        <dsp:cNvSpPr/>
      </dsp:nvSpPr>
      <dsp:spPr>
        <a:xfrm>
          <a:off x="2576671" y="1556065"/>
          <a:ext cx="1603410" cy="254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38"/>
              </a:lnTo>
              <a:lnTo>
                <a:pt x="1603410" y="173338"/>
              </a:lnTo>
              <a:lnTo>
                <a:pt x="1603410" y="2543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DCF8F-2EBA-4A47-B0FD-68CEC683EB72}">
      <dsp:nvSpPr>
        <dsp:cNvPr id="0" name=""/>
        <dsp:cNvSpPr/>
      </dsp:nvSpPr>
      <dsp:spPr>
        <a:xfrm>
          <a:off x="3111142" y="2365787"/>
          <a:ext cx="534470" cy="254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38"/>
              </a:lnTo>
              <a:lnTo>
                <a:pt x="534470" y="173338"/>
              </a:lnTo>
              <a:lnTo>
                <a:pt x="534470" y="2543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196B4-1C92-3C42-90BE-7F9AB4712AB2}">
      <dsp:nvSpPr>
        <dsp:cNvPr id="0" name=""/>
        <dsp:cNvSpPr/>
      </dsp:nvSpPr>
      <dsp:spPr>
        <a:xfrm>
          <a:off x="2576671" y="2365787"/>
          <a:ext cx="534470" cy="254359"/>
        </a:xfrm>
        <a:custGeom>
          <a:avLst/>
          <a:gdLst/>
          <a:ahLst/>
          <a:cxnLst/>
          <a:rect l="0" t="0" r="0" b="0"/>
          <a:pathLst>
            <a:path>
              <a:moveTo>
                <a:pt x="534470" y="0"/>
              </a:moveTo>
              <a:lnTo>
                <a:pt x="534470" y="173338"/>
              </a:lnTo>
              <a:lnTo>
                <a:pt x="0" y="173338"/>
              </a:lnTo>
              <a:lnTo>
                <a:pt x="0" y="2543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CE2DD-C3B5-484D-A72B-366298D525D8}">
      <dsp:nvSpPr>
        <dsp:cNvPr id="0" name=""/>
        <dsp:cNvSpPr/>
      </dsp:nvSpPr>
      <dsp:spPr>
        <a:xfrm>
          <a:off x="2576671" y="1556065"/>
          <a:ext cx="534470" cy="254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38"/>
              </a:lnTo>
              <a:lnTo>
                <a:pt x="534470" y="173338"/>
              </a:lnTo>
              <a:lnTo>
                <a:pt x="534470" y="2543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545FD-6EE2-E549-A619-9934BFD94CE6}">
      <dsp:nvSpPr>
        <dsp:cNvPr id="0" name=""/>
        <dsp:cNvSpPr/>
      </dsp:nvSpPr>
      <dsp:spPr>
        <a:xfrm>
          <a:off x="973261" y="2365787"/>
          <a:ext cx="534470" cy="254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38"/>
              </a:lnTo>
              <a:lnTo>
                <a:pt x="534470" y="173338"/>
              </a:lnTo>
              <a:lnTo>
                <a:pt x="534470" y="2543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3FED6-B886-854D-A559-BEBE8A67FDE9}">
      <dsp:nvSpPr>
        <dsp:cNvPr id="0" name=""/>
        <dsp:cNvSpPr/>
      </dsp:nvSpPr>
      <dsp:spPr>
        <a:xfrm>
          <a:off x="438790" y="2365787"/>
          <a:ext cx="534470" cy="254359"/>
        </a:xfrm>
        <a:custGeom>
          <a:avLst/>
          <a:gdLst/>
          <a:ahLst/>
          <a:cxnLst/>
          <a:rect l="0" t="0" r="0" b="0"/>
          <a:pathLst>
            <a:path>
              <a:moveTo>
                <a:pt x="534470" y="0"/>
              </a:moveTo>
              <a:lnTo>
                <a:pt x="534470" y="173338"/>
              </a:lnTo>
              <a:lnTo>
                <a:pt x="0" y="173338"/>
              </a:lnTo>
              <a:lnTo>
                <a:pt x="0" y="2543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579E3-7405-1F44-91AE-B85F31CACC24}">
      <dsp:nvSpPr>
        <dsp:cNvPr id="0" name=""/>
        <dsp:cNvSpPr/>
      </dsp:nvSpPr>
      <dsp:spPr>
        <a:xfrm>
          <a:off x="973261" y="1556065"/>
          <a:ext cx="1603410" cy="254359"/>
        </a:xfrm>
        <a:custGeom>
          <a:avLst/>
          <a:gdLst/>
          <a:ahLst/>
          <a:cxnLst/>
          <a:rect l="0" t="0" r="0" b="0"/>
          <a:pathLst>
            <a:path>
              <a:moveTo>
                <a:pt x="1603410" y="0"/>
              </a:moveTo>
              <a:lnTo>
                <a:pt x="1603410" y="173338"/>
              </a:lnTo>
              <a:lnTo>
                <a:pt x="0" y="173338"/>
              </a:lnTo>
              <a:lnTo>
                <a:pt x="0" y="2543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826F7-1104-284E-B1E5-9EA4BF995E73}">
      <dsp:nvSpPr>
        <dsp:cNvPr id="0" name=""/>
        <dsp:cNvSpPr/>
      </dsp:nvSpPr>
      <dsp:spPr>
        <a:xfrm>
          <a:off x="2139378" y="1000702"/>
          <a:ext cx="874587" cy="555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1F597-49E8-424C-AB30-011A6CAD61D1}">
      <dsp:nvSpPr>
        <dsp:cNvPr id="0" name=""/>
        <dsp:cNvSpPr/>
      </dsp:nvSpPr>
      <dsp:spPr>
        <a:xfrm>
          <a:off x="2236554" y="1093019"/>
          <a:ext cx="874587" cy="555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/>
            <a:t>1.Наскільки ефективно Міністерство Х розвиває свій людський потенціал?</a:t>
          </a:r>
        </a:p>
      </dsp:txBody>
      <dsp:txXfrm>
        <a:off x="2252820" y="1109285"/>
        <a:ext cx="842055" cy="522831"/>
      </dsp:txXfrm>
    </dsp:sp>
    <dsp:sp modelId="{AC141D65-9670-DD42-8D1D-ED2A9F693015}">
      <dsp:nvSpPr>
        <dsp:cNvPr id="0" name=""/>
        <dsp:cNvSpPr/>
      </dsp:nvSpPr>
      <dsp:spPr>
        <a:xfrm>
          <a:off x="535967" y="1810424"/>
          <a:ext cx="874587" cy="555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39FCA-A873-E944-B444-42BC668842A5}">
      <dsp:nvSpPr>
        <dsp:cNvPr id="0" name=""/>
        <dsp:cNvSpPr/>
      </dsp:nvSpPr>
      <dsp:spPr>
        <a:xfrm>
          <a:off x="633143" y="1902742"/>
          <a:ext cx="874587" cy="555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/>
            <a:t>2.1.Чи базуються розроблені плани на належній інформації?</a:t>
          </a:r>
        </a:p>
      </dsp:txBody>
      <dsp:txXfrm>
        <a:off x="649409" y="1919008"/>
        <a:ext cx="842055" cy="522831"/>
      </dsp:txXfrm>
    </dsp:sp>
    <dsp:sp modelId="{0E32F87C-FE88-5040-9484-540F609C588C}">
      <dsp:nvSpPr>
        <dsp:cNvPr id="0" name=""/>
        <dsp:cNvSpPr/>
      </dsp:nvSpPr>
      <dsp:spPr>
        <a:xfrm>
          <a:off x="1496" y="2620147"/>
          <a:ext cx="874587" cy="555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23D6C-B073-4C42-834C-B5DF30EFC528}">
      <dsp:nvSpPr>
        <dsp:cNvPr id="0" name=""/>
        <dsp:cNvSpPr/>
      </dsp:nvSpPr>
      <dsp:spPr>
        <a:xfrm>
          <a:off x="98673" y="2712464"/>
          <a:ext cx="874587" cy="555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/>
            <a:t>2.1.1.Чи враховують плани майбутні потреби у людських ресурсах?</a:t>
          </a:r>
        </a:p>
      </dsp:txBody>
      <dsp:txXfrm>
        <a:off x="114939" y="2728730"/>
        <a:ext cx="842055" cy="522831"/>
      </dsp:txXfrm>
    </dsp:sp>
    <dsp:sp modelId="{E350F53E-800F-5E46-98CE-A54F88E57DC8}">
      <dsp:nvSpPr>
        <dsp:cNvPr id="0" name=""/>
        <dsp:cNvSpPr/>
      </dsp:nvSpPr>
      <dsp:spPr>
        <a:xfrm>
          <a:off x="1070437" y="2620147"/>
          <a:ext cx="874587" cy="555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2523F-CF67-C442-B609-095BAEE2C5E6}">
      <dsp:nvSpPr>
        <dsp:cNvPr id="0" name=""/>
        <dsp:cNvSpPr/>
      </dsp:nvSpPr>
      <dsp:spPr>
        <a:xfrm>
          <a:off x="1167613" y="2712464"/>
          <a:ext cx="874587" cy="555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/>
            <a:t>2.1.2.Чи заплановані навчання для підвищення рівня знань та навиків, яких не вистачає?</a:t>
          </a:r>
        </a:p>
      </dsp:txBody>
      <dsp:txXfrm>
        <a:off x="1183879" y="2728730"/>
        <a:ext cx="842055" cy="522831"/>
      </dsp:txXfrm>
    </dsp:sp>
    <dsp:sp modelId="{38E0742C-645E-8645-B3C3-0B644FBF5AD2}">
      <dsp:nvSpPr>
        <dsp:cNvPr id="0" name=""/>
        <dsp:cNvSpPr/>
      </dsp:nvSpPr>
      <dsp:spPr>
        <a:xfrm>
          <a:off x="2673848" y="1810424"/>
          <a:ext cx="874587" cy="555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95076-2E98-F040-996F-0AFF0C5D8F32}">
      <dsp:nvSpPr>
        <dsp:cNvPr id="0" name=""/>
        <dsp:cNvSpPr/>
      </dsp:nvSpPr>
      <dsp:spPr>
        <a:xfrm>
          <a:off x="2771024" y="1902742"/>
          <a:ext cx="874587" cy="555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/>
            <a:t>2.2.Чи ефективно впроваджуються розроблені плани?</a:t>
          </a:r>
        </a:p>
      </dsp:txBody>
      <dsp:txXfrm>
        <a:off x="2787290" y="1919008"/>
        <a:ext cx="842055" cy="522831"/>
      </dsp:txXfrm>
    </dsp:sp>
    <dsp:sp modelId="{A73CD3DF-765E-1947-B0A3-B03537B67290}">
      <dsp:nvSpPr>
        <dsp:cNvPr id="0" name=""/>
        <dsp:cNvSpPr/>
      </dsp:nvSpPr>
      <dsp:spPr>
        <a:xfrm>
          <a:off x="2139378" y="2620147"/>
          <a:ext cx="874587" cy="555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AAFF8-124D-AC45-AB87-6C1BB23FB34B}">
      <dsp:nvSpPr>
        <dsp:cNvPr id="0" name=""/>
        <dsp:cNvSpPr/>
      </dsp:nvSpPr>
      <dsp:spPr>
        <a:xfrm>
          <a:off x="2236554" y="2712464"/>
          <a:ext cx="874587" cy="555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/>
            <a:t>2.2.1. Чи передбачене належне навчальне середовище?</a:t>
          </a:r>
        </a:p>
      </dsp:txBody>
      <dsp:txXfrm>
        <a:off x="2252820" y="2728730"/>
        <a:ext cx="842055" cy="522831"/>
      </dsp:txXfrm>
    </dsp:sp>
    <dsp:sp modelId="{37F4A1D6-58CC-CE43-B6F4-BFAB38161BD9}">
      <dsp:nvSpPr>
        <dsp:cNvPr id="0" name=""/>
        <dsp:cNvSpPr/>
      </dsp:nvSpPr>
      <dsp:spPr>
        <a:xfrm>
          <a:off x="3208318" y="2620147"/>
          <a:ext cx="874587" cy="555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CDC67-0B6A-174A-B8DF-6FD351437D6F}">
      <dsp:nvSpPr>
        <dsp:cNvPr id="0" name=""/>
        <dsp:cNvSpPr/>
      </dsp:nvSpPr>
      <dsp:spPr>
        <a:xfrm>
          <a:off x="3305495" y="2712464"/>
          <a:ext cx="874587" cy="555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/>
            <a:t>2.2.2 Чи ефективно впроваджують заходи кар</a:t>
          </a:r>
          <a:r>
            <a:rPr lang="en-US" sz="600" kern="1200"/>
            <a:t>`</a:t>
          </a:r>
          <a:r>
            <a:rPr lang="ru-RU" sz="600" kern="1200"/>
            <a:t>єрного росту?</a:t>
          </a:r>
        </a:p>
      </dsp:txBody>
      <dsp:txXfrm>
        <a:off x="3321761" y="2728730"/>
        <a:ext cx="842055" cy="522831"/>
      </dsp:txXfrm>
    </dsp:sp>
    <dsp:sp modelId="{9379F8E0-1FD8-054A-803C-303AD93420C1}">
      <dsp:nvSpPr>
        <dsp:cNvPr id="0" name=""/>
        <dsp:cNvSpPr/>
      </dsp:nvSpPr>
      <dsp:spPr>
        <a:xfrm>
          <a:off x="3742788" y="1810424"/>
          <a:ext cx="874587" cy="555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CFAD2-2543-0D42-B33D-7701086EFC95}">
      <dsp:nvSpPr>
        <dsp:cNvPr id="0" name=""/>
        <dsp:cNvSpPr/>
      </dsp:nvSpPr>
      <dsp:spPr>
        <a:xfrm>
          <a:off x="3839965" y="1902742"/>
          <a:ext cx="874587" cy="555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/>
            <a:t>2.3. Чи проводиться оцінка ефективності  вжитих заходів</a:t>
          </a:r>
        </a:p>
      </dsp:txBody>
      <dsp:txXfrm>
        <a:off x="3856231" y="1919008"/>
        <a:ext cx="842055" cy="522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430FA-E8CA-3343-A963-2544A916DBE9}">
      <dsp:nvSpPr>
        <dsp:cNvPr id="0" name=""/>
        <dsp:cNvSpPr/>
      </dsp:nvSpPr>
      <dsp:spPr>
        <a:xfrm>
          <a:off x="0" y="322580"/>
          <a:ext cx="924961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47F45-2C55-FB4E-A7A1-43775FA56780}">
      <dsp:nvSpPr>
        <dsp:cNvPr id="0" name=""/>
        <dsp:cNvSpPr/>
      </dsp:nvSpPr>
      <dsp:spPr>
        <a:xfrm>
          <a:off x="462480" y="71660"/>
          <a:ext cx="8305326" cy="5018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29" tIns="0" rIns="24472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+mn-lt"/>
            </a:rPr>
            <a:t>Ресурси, наявні для проведення аудиту (в </a:t>
          </a:r>
          <a:r>
            <a:rPr lang="uk-UA" sz="2000" kern="1200" dirty="0" err="1">
              <a:solidFill>
                <a:schemeClr val="tx1"/>
              </a:solidFill>
              <a:latin typeface="+mn-lt"/>
            </a:rPr>
            <a:t>т.ч</a:t>
          </a:r>
          <a:r>
            <a:rPr lang="uk-UA" sz="2000" kern="1200" dirty="0">
              <a:solidFill>
                <a:schemeClr val="tx1"/>
              </a:solidFill>
              <a:latin typeface="+mn-lt"/>
            </a:rPr>
            <a:t>. досвід та знання аудиторів);</a:t>
          </a:r>
          <a:endParaRPr lang="en-US" sz="2000" b="0" kern="1200" dirty="0">
            <a:solidFill>
              <a:schemeClr val="tx1"/>
            </a:solidFill>
            <a:latin typeface="+mn-lt"/>
          </a:endParaRPr>
        </a:p>
      </dsp:txBody>
      <dsp:txXfrm>
        <a:off x="486978" y="96158"/>
        <a:ext cx="8256330" cy="452844"/>
      </dsp:txXfrm>
    </dsp:sp>
    <dsp:sp modelId="{6B92F220-77B0-F648-A480-4C3AFBE7604A}">
      <dsp:nvSpPr>
        <dsp:cNvPr id="0" name=""/>
        <dsp:cNvSpPr/>
      </dsp:nvSpPr>
      <dsp:spPr>
        <a:xfrm>
          <a:off x="0" y="1093700"/>
          <a:ext cx="924961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52490-7DE6-174B-94FA-10BC3C779F1C}">
      <dsp:nvSpPr>
        <dsp:cNvPr id="0" name=""/>
        <dsp:cNvSpPr/>
      </dsp:nvSpPr>
      <dsp:spPr>
        <a:xfrm>
          <a:off x="462480" y="842780"/>
          <a:ext cx="8364764" cy="5018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29" tIns="0" rIns="24472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+mn-lt"/>
            </a:rPr>
            <a:t>Доступність експертних знань із тематики аудиту;</a:t>
          </a:r>
          <a:endParaRPr lang="en-US" sz="2000" kern="1200" dirty="0">
            <a:solidFill>
              <a:schemeClr val="tx1"/>
            </a:solidFill>
            <a:latin typeface="+mn-lt"/>
          </a:endParaRPr>
        </a:p>
      </dsp:txBody>
      <dsp:txXfrm>
        <a:off x="486978" y="867278"/>
        <a:ext cx="8315768" cy="452844"/>
      </dsp:txXfrm>
    </dsp:sp>
    <dsp:sp modelId="{8D738AC2-4F33-0E4E-95CF-E8B9710CA2D2}">
      <dsp:nvSpPr>
        <dsp:cNvPr id="0" name=""/>
        <dsp:cNvSpPr/>
      </dsp:nvSpPr>
      <dsp:spPr>
        <a:xfrm>
          <a:off x="0" y="1890515"/>
          <a:ext cx="924961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0A8F-EB48-D242-80C4-BA9B1920B588}">
      <dsp:nvSpPr>
        <dsp:cNvPr id="0" name=""/>
        <dsp:cNvSpPr/>
      </dsp:nvSpPr>
      <dsp:spPr>
        <a:xfrm>
          <a:off x="480905" y="1605088"/>
          <a:ext cx="8306233" cy="527534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29" tIns="0" rIns="24472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+mn-lt"/>
            </a:rPr>
            <a:t>Витрати, пов’язані з поїздками;</a:t>
          </a:r>
          <a:endParaRPr lang="en-US" sz="2000" kern="1200" dirty="0">
            <a:solidFill>
              <a:schemeClr val="tx1"/>
            </a:solidFill>
            <a:latin typeface="+mn-lt"/>
          </a:endParaRPr>
        </a:p>
      </dsp:txBody>
      <dsp:txXfrm>
        <a:off x="506657" y="1630840"/>
        <a:ext cx="8254729" cy="476030"/>
      </dsp:txXfrm>
    </dsp:sp>
    <dsp:sp modelId="{B5641A08-6AC6-524D-861C-0E9567E99CDA}">
      <dsp:nvSpPr>
        <dsp:cNvPr id="0" name=""/>
        <dsp:cNvSpPr/>
      </dsp:nvSpPr>
      <dsp:spPr>
        <a:xfrm>
          <a:off x="0" y="2661635"/>
          <a:ext cx="924961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6226A-A427-E04A-AC5D-7CDCAB90AAE3}">
      <dsp:nvSpPr>
        <dsp:cNvPr id="0" name=""/>
        <dsp:cNvSpPr/>
      </dsp:nvSpPr>
      <dsp:spPr>
        <a:xfrm>
          <a:off x="462480" y="2410715"/>
          <a:ext cx="8369750" cy="5018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29" tIns="0" rIns="24472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+mn-lt"/>
            </a:rPr>
            <a:t>Часові обмеження на проведення аудиту;</a:t>
          </a:r>
          <a:endParaRPr lang="en-US" sz="2000" kern="1200" dirty="0">
            <a:latin typeface="+mn-lt"/>
          </a:endParaRPr>
        </a:p>
      </dsp:txBody>
      <dsp:txXfrm>
        <a:off x="486978" y="2435213"/>
        <a:ext cx="8320754" cy="452844"/>
      </dsp:txXfrm>
    </dsp:sp>
    <dsp:sp modelId="{992F33DB-E804-724B-A92C-853F9A4320A9}">
      <dsp:nvSpPr>
        <dsp:cNvPr id="0" name=""/>
        <dsp:cNvSpPr/>
      </dsp:nvSpPr>
      <dsp:spPr>
        <a:xfrm>
          <a:off x="0" y="3432755"/>
          <a:ext cx="924961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1CFB0-0EF8-B44E-BB3A-C0029BBCE824}">
      <dsp:nvSpPr>
        <dsp:cNvPr id="0" name=""/>
        <dsp:cNvSpPr/>
      </dsp:nvSpPr>
      <dsp:spPr>
        <a:xfrm>
          <a:off x="462480" y="3181835"/>
          <a:ext cx="8351361" cy="50184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29" tIns="0" rIns="24472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/>
              </a:solidFill>
              <a:latin typeface="+mn-lt"/>
            </a:rPr>
            <a:t>Аудиторам рекомендується використовувати період покриття аудитом 2-3 роки, а для аналізу тенденцій – принаймні 5 років</a:t>
          </a:r>
          <a:r>
            <a:rPr lang="uk-UA" sz="2000" kern="1200" dirty="0">
              <a:solidFill>
                <a:schemeClr val="tx1"/>
              </a:solidFill>
            </a:rPr>
            <a:t>.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86978" y="3206333"/>
        <a:ext cx="8302365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C1E44-EB24-A44E-B26E-B970D0041FB8}">
      <dsp:nvSpPr>
        <dsp:cNvPr id="0" name=""/>
        <dsp:cNvSpPr/>
      </dsp:nvSpPr>
      <dsp:spPr>
        <a:xfrm>
          <a:off x="-4840914" y="-742117"/>
          <a:ext cx="5767477" cy="5767477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475DC-0B45-CB45-A4E0-AC766E302BE6}">
      <dsp:nvSpPr>
        <dsp:cNvPr id="0" name=""/>
        <dsp:cNvSpPr/>
      </dsp:nvSpPr>
      <dsp:spPr>
        <a:xfrm>
          <a:off x="357650" y="213478"/>
          <a:ext cx="8076486" cy="389261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9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0" kern="1200" dirty="0">
              <a:solidFill>
                <a:schemeClr val="tx1"/>
              </a:solidFill>
            </a:rPr>
            <a:t>Цілі, політика та процедури, в яких діє об’єкт контролю</a:t>
          </a:r>
          <a:endParaRPr lang="en-US" sz="1800" i="0" kern="1200" dirty="0">
            <a:solidFill>
              <a:schemeClr val="tx1"/>
            </a:solidFill>
          </a:endParaRPr>
        </a:p>
      </dsp:txBody>
      <dsp:txXfrm>
        <a:off x="357650" y="213478"/>
        <a:ext cx="8076486" cy="389261"/>
      </dsp:txXfrm>
    </dsp:sp>
    <dsp:sp modelId="{6CF106D2-1550-5D46-9159-28E871AB32B6}">
      <dsp:nvSpPr>
        <dsp:cNvPr id="0" name=""/>
        <dsp:cNvSpPr/>
      </dsp:nvSpPr>
      <dsp:spPr>
        <a:xfrm>
          <a:off x="57181" y="146058"/>
          <a:ext cx="486576" cy="486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4EFF8-446D-3A48-9108-5D08A87ED7FD}">
      <dsp:nvSpPr>
        <dsp:cNvPr id="0" name=""/>
        <dsp:cNvSpPr/>
      </dsp:nvSpPr>
      <dsp:spPr>
        <a:xfrm>
          <a:off x="652980" y="778950"/>
          <a:ext cx="7723975" cy="389261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97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solidFill>
                <a:schemeClr val="tx1"/>
              </a:solidFill>
            </a:rPr>
            <a:t>Професійні, галузеві стандарти або норми</a:t>
          </a:r>
          <a:endParaRPr lang="en-US" sz="1900" i="1" kern="1200" dirty="0">
            <a:solidFill>
              <a:schemeClr val="tx1"/>
            </a:solidFill>
          </a:endParaRPr>
        </a:p>
      </dsp:txBody>
      <dsp:txXfrm>
        <a:off x="652980" y="778950"/>
        <a:ext cx="7723975" cy="389261"/>
      </dsp:txXfrm>
    </dsp:sp>
    <dsp:sp modelId="{DBEAA1DB-3221-7B42-B7F2-F015FC5CEEBB}">
      <dsp:nvSpPr>
        <dsp:cNvPr id="0" name=""/>
        <dsp:cNvSpPr/>
      </dsp:nvSpPr>
      <dsp:spPr>
        <a:xfrm>
          <a:off x="409692" y="730292"/>
          <a:ext cx="486576" cy="486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B3892-873F-7C40-A0C7-AE5A90154780}">
      <dsp:nvSpPr>
        <dsp:cNvPr id="0" name=""/>
        <dsp:cNvSpPr/>
      </dsp:nvSpPr>
      <dsp:spPr>
        <a:xfrm>
          <a:off x="846154" y="1362756"/>
          <a:ext cx="7530801" cy="389261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97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solidFill>
                <a:schemeClr val="tx1"/>
              </a:solidFill>
            </a:rPr>
            <a:t>Висновки експертів</a:t>
          </a:r>
          <a:endParaRPr lang="en-US" sz="1900" i="1" kern="1200" dirty="0">
            <a:solidFill>
              <a:schemeClr val="tx1"/>
            </a:solidFill>
          </a:endParaRPr>
        </a:p>
      </dsp:txBody>
      <dsp:txXfrm>
        <a:off x="846154" y="1362756"/>
        <a:ext cx="7530801" cy="389261"/>
      </dsp:txXfrm>
    </dsp:sp>
    <dsp:sp modelId="{9360B0D7-194D-4C43-88DA-42FDF51437D9}">
      <dsp:nvSpPr>
        <dsp:cNvPr id="0" name=""/>
        <dsp:cNvSpPr/>
      </dsp:nvSpPr>
      <dsp:spPr>
        <a:xfrm>
          <a:off x="602866" y="1314098"/>
          <a:ext cx="486576" cy="486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AEF5D-54AC-B647-ABB1-E966B6A56BF9}">
      <dsp:nvSpPr>
        <dsp:cNvPr id="0" name=""/>
        <dsp:cNvSpPr/>
      </dsp:nvSpPr>
      <dsp:spPr>
        <a:xfrm>
          <a:off x="907833" y="1946990"/>
          <a:ext cx="7469122" cy="389261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97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solidFill>
                <a:schemeClr val="tx1"/>
              </a:solidFill>
            </a:rPr>
            <a:t>Кращі професійні практики; критерії, що використовувалися в аналогічних аудитах</a:t>
          </a:r>
          <a:endParaRPr lang="en-US" sz="1900" i="1" kern="1200" dirty="0">
            <a:solidFill>
              <a:schemeClr val="tx1"/>
            </a:solidFill>
          </a:endParaRPr>
        </a:p>
      </dsp:txBody>
      <dsp:txXfrm>
        <a:off x="907833" y="1946990"/>
        <a:ext cx="7469122" cy="389261"/>
      </dsp:txXfrm>
    </dsp:sp>
    <dsp:sp modelId="{E195A410-6435-4C40-89B5-66E8670105DD}">
      <dsp:nvSpPr>
        <dsp:cNvPr id="0" name=""/>
        <dsp:cNvSpPr/>
      </dsp:nvSpPr>
      <dsp:spPr>
        <a:xfrm>
          <a:off x="664544" y="1898332"/>
          <a:ext cx="486576" cy="486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BE1E5-32BF-8740-873C-C10AFC666413}">
      <dsp:nvSpPr>
        <dsp:cNvPr id="0" name=""/>
        <dsp:cNvSpPr/>
      </dsp:nvSpPr>
      <dsp:spPr>
        <a:xfrm>
          <a:off x="846154" y="2531224"/>
          <a:ext cx="7530801" cy="389261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97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solidFill>
                <a:schemeClr val="tx1"/>
              </a:solidFill>
            </a:rPr>
            <a:t>Контракти або грантові угоди</a:t>
          </a:r>
          <a:endParaRPr lang="en-US" sz="1900" i="1" kern="1200" dirty="0">
            <a:solidFill>
              <a:schemeClr val="tx1"/>
            </a:solidFill>
          </a:endParaRPr>
        </a:p>
      </dsp:txBody>
      <dsp:txXfrm>
        <a:off x="846154" y="2531224"/>
        <a:ext cx="7530801" cy="389261"/>
      </dsp:txXfrm>
    </dsp:sp>
    <dsp:sp modelId="{EDCE162A-1055-4D40-B483-27C3EE3F8007}">
      <dsp:nvSpPr>
        <dsp:cNvPr id="0" name=""/>
        <dsp:cNvSpPr/>
      </dsp:nvSpPr>
      <dsp:spPr>
        <a:xfrm>
          <a:off x="602866" y="2482567"/>
          <a:ext cx="486576" cy="486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6B6BB-98AC-374C-81E5-8F1BA60FEE9F}">
      <dsp:nvSpPr>
        <dsp:cNvPr id="0" name=""/>
        <dsp:cNvSpPr/>
      </dsp:nvSpPr>
      <dsp:spPr>
        <a:xfrm>
          <a:off x="652980" y="3115030"/>
          <a:ext cx="7723975" cy="389261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97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solidFill>
                <a:schemeClr val="tx1"/>
              </a:solidFill>
            </a:rPr>
            <a:t>Показники діяльності за попередні періоди</a:t>
          </a:r>
          <a:endParaRPr lang="en-US" sz="1900" i="1" kern="1200" dirty="0">
            <a:solidFill>
              <a:schemeClr val="tx1"/>
            </a:solidFill>
          </a:endParaRPr>
        </a:p>
      </dsp:txBody>
      <dsp:txXfrm>
        <a:off x="652980" y="3115030"/>
        <a:ext cx="7723975" cy="389261"/>
      </dsp:txXfrm>
    </dsp:sp>
    <dsp:sp modelId="{50DC39C8-EEED-0D41-A0B8-40B496FCDDBD}">
      <dsp:nvSpPr>
        <dsp:cNvPr id="0" name=""/>
        <dsp:cNvSpPr/>
      </dsp:nvSpPr>
      <dsp:spPr>
        <a:xfrm>
          <a:off x="409692" y="3066372"/>
          <a:ext cx="486576" cy="486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30580-8CFB-CA4B-A14C-E42374EE96A0}">
      <dsp:nvSpPr>
        <dsp:cNvPr id="0" name=""/>
        <dsp:cNvSpPr/>
      </dsp:nvSpPr>
      <dsp:spPr>
        <a:xfrm>
          <a:off x="300469" y="3699264"/>
          <a:ext cx="8076486" cy="389261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97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solidFill>
                <a:schemeClr val="tx1"/>
              </a:solidFill>
            </a:rPr>
            <a:t>Ключові показники діяльності визначені аудитором, об’єктом контролю </a:t>
          </a:r>
          <a:endParaRPr lang="en-US" sz="1900" i="1" kern="1200" dirty="0">
            <a:solidFill>
              <a:schemeClr val="tx1"/>
            </a:solidFill>
          </a:endParaRPr>
        </a:p>
      </dsp:txBody>
      <dsp:txXfrm>
        <a:off x="300469" y="3699264"/>
        <a:ext cx="8076486" cy="389261"/>
      </dsp:txXfrm>
    </dsp:sp>
    <dsp:sp modelId="{DA2B1B77-04A5-9C41-8A0E-26F9D7FADBA0}">
      <dsp:nvSpPr>
        <dsp:cNvPr id="0" name=""/>
        <dsp:cNvSpPr/>
      </dsp:nvSpPr>
      <dsp:spPr>
        <a:xfrm>
          <a:off x="57181" y="3650607"/>
          <a:ext cx="486576" cy="486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ECD9E-49FF-584E-8168-1055CF51EA75}">
      <dsp:nvSpPr>
        <dsp:cNvPr id="0" name=""/>
        <dsp:cNvSpPr/>
      </dsp:nvSpPr>
      <dsp:spPr>
        <a:xfrm>
          <a:off x="375152" y="0"/>
          <a:ext cx="4473530" cy="4473530"/>
        </a:xfrm>
        <a:prstGeom prst="triangl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F8355-40B8-2A44-82C6-78831CED1813}">
      <dsp:nvSpPr>
        <dsp:cNvPr id="0" name=""/>
        <dsp:cNvSpPr/>
      </dsp:nvSpPr>
      <dsp:spPr>
        <a:xfrm>
          <a:off x="-76803" y="451500"/>
          <a:ext cx="8285237" cy="10579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Вибираючи критерії аудиту діяльності (ефективності), важливо робити це </a:t>
          </a:r>
          <a:r>
            <a:rPr lang="uk-UA" sz="2000" b="1" kern="1200" dirty="0">
              <a:solidFill>
                <a:srgbClr val="003999"/>
              </a:solidFill>
            </a:rPr>
            <a:t>об’єктивно</a:t>
          </a:r>
          <a:r>
            <a:rPr lang="uk-UA" sz="2000" kern="1200" dirty="0"/>
            <a:t>. Цей процес вимагає обґрунтованого професійного судження аудитора. Іноді критерії аудиту легко визначити. </a:t>
          </a:r>
          <a:endParaRPr lang="en-US" sz="2000" i="0" kern="1200" dirty="0"/>
        </a:p>
      </dsp:txBody>
      <dsp:txXfrm>
        <a:off x="-25159" y="503144"/>
        <a:ext cx="8181949" cy="954646"/>
      </dsp:txXfrm>
    </dsp:sp>
    <dsp:sp modelId="{C3296535-196E-9947-8927-E6C991EF4C0B}">
      <dsp:nvSpPr>
        <dsp:cNvPr id="0" name=""/>
        <dsp:cNvSpPr/>
      </dsp:nvSpPr>
      <dsp:spPr>
        <a:xfrm>
          <a:off x="-122979" y="1641676"/>
          <a:ext cx="8377588" cy="10579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Критерії аудиту повинні мати </a:t>
          </a:r>
          <a:r>
            <a:rPr lang="uk-UA" sz="2000" b="1" kern="1200" dirty="0">
              <a:solidFill>
                <a:srgbClr val="003999"/>
              </a:solidFill>
            </a:rPr>
            <a:t>логічний зв'язок </a:t>
          </a:r>
          <a:r>
            <a:rPr lang="uk-UA" sz="2000" kern="1200" dirty="0"/>
            <a:t>з ключовими аспектами </a:t>
          </a:r>
          <a:r>
            <a:rPr lang="uk-UA" sz="2000" b="1" kern="1200" dirty="0"/>
            <a:t>«мета – питання – підпитання – критерії аудиту»</a:t>
          </a:r>
          <a:endParaRPr lang="en-US" sz="2000" i="0" kern="1200" dirty="0"/>
        </a:p>
      </dsp:txBody>
      <dsp:txXfrm>
        <a:off x="-71335" y="1693320"/>
        <a:ext cx="8274300" cy="954646"/>
      </dsp:txXfrm>
    </dsp:sp>
    <dsp:sp modelId="{FB22FBF0-921E-C445-B977-78F38EDBE06D}">
      <dsp:nvSpPr>
        <dsp:cNvPr id="0" name=""/>
        <dsp:cNvSpPr/>
      </dsp:nvSpPr>
      <dsp:spPr>
        <a:xfrm>
          <a:off x="-122979" y="2831853"/>
          <a:ext cx="8377588" cy="10579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Якщо за результатами проведеного аудиту встановлено </a:t>
          </a:r>
          <a:r>
            <a:rPr lang="uk-UA" sz="2000" b="1" kern="1200" dirty="0">
              <a:solidFill>
                <a:srgbClr val="003999"/>
              </a:solidFill>
            </a:rPr>
            <a:t>відповідність</a:t>
          </a:r>
          <a:r>
            <a:rPr lang="uk-UA" sz="2000" kern="1200" dirty="0"/>
            <a:t> або </a:t>
          </a:r>
          <a:r>
            <a:rPr lang="uk-UA" sz="2000" b="1" kern="1200" dirty="0">
              <a:solidFill>
                <a:srgbClr val="003999"/>
              </a:solidFill>
            </a:rPr>
            <a:t>перевищення критеріїв</a:t>
          </a:r>
          <a:r>
            <a:rPr lang="uk-UA" sz="2000" kern="1200" dirty="0"/>
            <a:t>, то результат може свідчити про наявність «кращої практики». Але </a:t>
          </a:r>
          <a:r>
            <a:rPr lang="uk-UA" sz="2000" b="1" kern="1200" dirty="0">
              <a:solidFill>
                <a:srgbClr val="003999"/>
              </a:solidFill>
            </a:rPr>
            <a:t>невідповідність</a:t>
          </a:r>
          <a:r>
            <a:rPr lang="uk-UA" sz="2000" kern="1200" dirty="0"/>
            <a:t> визначеним критеріям означає, що це ті сфери, де діяльність </a:t>
          </a:r>
          <a:r>
            <a:rPr lang="uk-UA" sz="2000" b="1" kern="1200" dirty="0">
              <a:solidFill>
                <a:srgbClr val="003999"/>
              </a:solidFill>
            </a:rPr>
            <a:t>потребує вдосконалення</a:t>
          </a:r>
          <a:r>
            <a:rPr lang="uk-UA" sz="2000" kern="1200" dirty="0"/>
            <a:t>. </a:t>
          </a:r>
          <a:endParaRPr lang="en-US" sz="2000" i="0" kern="1200" dirty="0"/>
        </a:p>
      </dsp:txBody>
      <dsp:txXfrm>
        <a:off x="-71335" y="2883497"/>
        <a:ext cx="8274300" cy="9546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C1E44-EB24-A44E-B26E-B970D0041FB8}">
      <dsp:nvSpPr>
        <dsp:cNvPr id="0" name=""/>
        <dsp:cNvSpPr/>
      </dsp:nvSpPr>
      <dsp:spPr>
        <a:xfrm>
          <a:off x="-4896540" y="-750592"/>
          <a:ext cx="5833700" cy="5833700"/>
        </a:xfrm>
        <a:prstGeom prst="blockArc">
          <a:avLst>
            <a:gd name="adj1" fmla="val 18900000"/>
            <a:gd name="adj2" fmla="val 2700000"/>
            <a:gd name="adj3" fmla="val 370"/>
          </a:avLst>
        </a:prstGeom>
        <a:noFill/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475DC-0B45-CB45-A4E0-AC766E302BE6}">
      <dsp:nvSpPr>
        <dsp:cNvPr id="0" name=""/>
        <dsp:cNvSpPr/>
      </dsp:nvSpPr>
      <dsp:spPr>
        <a:xfrm>
          <a:off x="303925" y="196956"/>
          <a:ext cx="5903052" cy="393738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53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</a:rPr>
            <a:t>Мету, предмет аудиту.</a:t>
          </a:r>
          <a:endParaRPr lang="en-US" sz="1800" i="1" kern="1200" dirty="0">
            <a:solidFill>
              <a:schemeClr val="tx1"/>
            </a:solidFill>
          </a:endParaRPr>
        </a:p>
      </dsp:txBody>
      <dsp:txXfrm>
        <a:off x="303925" y="196956"/>
        <a:ext cx="5903052" cy="393738"/>
      </dsp:txXfrm>
    </dsp:sp>
    <dsp:sp modelId="{6CF106D2-1550-5D46-9159-28E871AB32B6}">
      <dsp:nvSpPr>
        <dsp:cNvPr id="0" name=""/>
        <dsp:cNvSpPr/>
      </dsp:nvSpPr>
      <dsp:spPr>
        <a:xfrm>
          <a:off x="57839" y="147738"/>
          <a:ext cx="492173" cy="492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4EFF8-446D-3A48-9108-5D08A87ED7FD}">
      <dsp:nvSpPr>
        <dsp:cNvPr id="0" name=""/>
        <dsp:cNvSpPr/>
      </dsp:nvSpPr>
      <dsp:spPr>
        <a:xfrm>
          <a:off x="660491" y="787911"/>
          <a:ext cx="5546487" cy="393738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53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solidFill>
                <a:schemeClr val="tx1"/>
              </a:solidFill>
            </a:rPr>
            <a:t>Терміни проведення аудиту.</a:t>
          </a:r>
          <a:endParaRPr lang="en-US" sz="1900" i="1" kern="1200" dirty="0">
            <a:solidFill>
              <a:schemeClr val="tx1"/>
            </a:solidFill>
          </a:endParaRPr>
        </a:p>
      </dsp:txBody>
      <dsp:txXfrm>
        <a:off x="660491" y="787911"/>
        <a:ext cx="5546487" cy="393738"/>
      </dsp:txXfrm>
    </dsp:sp>
    <dsp:sp modelId="{DBEAA1DB-3221-7B42-B7F2-F015FC5CEEBB}">
      <dsp:nvSpPr>
        <dsp:cNvPr id="0" name=""/>
        <dsp:cNvSpPr/>
      </dsp:nvSpPr>
      <dsp:spPr>
        <a:xfrm>
          <a:off x="414405" y="738693"/>
          <a:ext cx="492173" cy="492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B3892-873F-7C40-A0C7-AE5A90154780}">
      <dsp:nvSpPr>
        <dsp:cNvPr id="0" name=""/>
        <dsp:cNvSpPr/>
      </dsp:nvSpPr>
      <dsp:spPr>
        <a:xfrm>
          <a:off x="807782" y="1344087"/>
          <a:ext cx="5351090" cy="393738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53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solidFill>
                <a:schemeClr val="tx1"/>
              </a:solidFill>
            </a:rPr>
            <a:t>Підхід аудиту. </a:t>
          </a:r>
          <a:endParaRPr lang="en-US" sz="1900" i="1" kern="1200" dirty="0">
            <a:solidFill>
              <a:schemeClr val="tx1"/>
            </a:solidFill>
          </a:endParaRPr>
        </a:p>
      </dsp:txBody>
      <dsp:txXfrm>
        <a:off x="807782" y="1344087"/>
        <a:ext cx="5351090" cy="393738"/>
      </dsp:txXfrm>
    </dsp:sp>
    <dsp:sp modelId="{9360B0D7-194D-4C43-88DA-42FDF51437D9}">
      <dsp:nvSpPr>
        <dsp:cNvPr id="0" name=""/>
        <dsp:cNvSpPr/>
      </dsp:nvSpPr>
      <dsp:spPr>
        <a:xfrm>
          <a:off x="609801" y="1329215"/>
          <a:ext cx="492173" cy="492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AEF5D-54AC-B647-ABB1-E966B6A56BF9}">
      <dsp:nvSpPr>
        <dsp:cNvPr id="0" name=""/>
        <dsp:cNvSpPr/>
      </dsp:nvSpPr>
      <dsp:spPr>
        <a:xfrm>
          <a:off x="918276" y="1969388"/>
          <a:ext cx="5288702" cy="393738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53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solidFill>
                <a:schemeClr val="tx1"/>
              </a:solidFill>
            </a:rPr>
            <a:t>Обсяг аудиту.</a:t>
          </a:r>
          <a:r>
            <a:rPr lang="uk-UA" sz="1900" kern="1200" dirty="0"/>
            <a:t>. </a:t>
          </a:r>
          <a:endParaRPr lang="en-US" sz="1900" i="1" kern="1200" dirty="0">
            <a:solidFill>
              <a:schemeClr val="tx1"/>
            </a:solidFill>
          </a:endParaRPr>
        </a:p>
      </dsp:txBody>
      <dsp:txXfrm>
        <a:off x="918276" y="1969388"/>
        <a:ext cx="5288702" cy="393738"/>
      </dsp:txXfrm>
    </dsp:sp>
    <dsp:sp modelId="{E195A410-6435-4C40-89B5-66E8670105DD}">
      <dsp:nvSpPr>
        <dsp:cNvPr id="0" name=""/>
        <dsp:cNvSpPr/>
      </dsp:nvSpPr>
      <dsp:spPr>
        <a:xfrm>
          <a:off x="672189" y="1920170"/>
          <a:ext cx="492173" cy="492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BE1E5-32BF-8740-873C-C10AFC666413}">
      <dsp:nvSpPr>
        <dsp:cNvPr id="0" name=""/>
        <dsp:cNvSpPr/>
      </dsp:nvSpPr>
      <dsp:spPr>
        <a:xfrm>
          <a:off x="855888" y="2511279"/>
          <a:ext cx="5351090" cy="491866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53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i="0" kern="1200" dirty="0">
              <a:solidFill>
                <a:schemeClr val="tx1"/>
              </a:solidFill>
            </a:rPr>
            <a:t>Питання</a:t>
          </a:r>
          <a:r>
            <a:rPr lang="uk-UA" sz="1900" i="0" kern="1200" baseline="0" dirty="0">
              <a:solidFill>
                <a:schemeClr val="tx1"/>
              </a:solidFill>
            </a:rPr>
            <a:t> та підпитання аудиту</a:t>
          </a:r>
          <a:r>
            <a:rPr lang="uk-UA" sz="1900" kern="1200" dirty="0">
              <a:solidFill>
                <a:schemeClr val="tx1"/>
              </a:solidFill>
            </a:rPr>
            <a:t>.</a:t>
          </a:r>
          <a:endParaRPr lang="en-US" sz="1900" i="1" kern="1200" dirty="0">
            <a:solidFill>
              <a:schemeClr val="tx1"/>
            </a:solidFill>
          </a:endParaRPr>
        </a:p>
      </dsp:txBody>
      <dsp:txXfrm>
        <a:off x="855888" y="2511279"/>
        <a:ext cx="5351090" cy="491866"/>
      </dsp:txXfrm>
    </dsp:sp>
    <dsp:sp modelId="{EDCE162A-1055-4D40-B483-27C3EE3F8007}">
      <dsp:nvSpPr>
        <dsp:cNvPr id="0" name=""/>
        <dsp:cNvSpPr/>
      </dsp:nvSpPr>
      <dsp:spPr>
        <a:xfrm>
          <a:off x="609801" y="2511125"/>
          <a:ext cx="492173" cy="492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2A697-9BFF-FD47-8586-6940C5BBA372}">
      <dsp:nvSpPr>
        <dsp:cNvPr id="0" name=""/>
        <dsp:cNvSpPr/>
      </dsp:nvSpPr>
      <dsp:spPr>
        <a:xfrm>
          <a:off x="660491" y="3150864"/>
          <a:ext cx="5546487" cy="393738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53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i="0" kern="1200" dirty="0">
              <a:solidFill>
                <a:schemeClr val="tx1"/>
              </a:solidFill>
            </a:rPr>
            <a:t>Критерії аудиту</a:t>
          </a:r>
          <a:r>
            <a:rPr lang="uk-UA" sz="1900" i="1" kern="1200" baseline="0" dirty="0">
              <a:solidFill>
                <a:schemeClr val="tx1"/>
              </a:solidFill>
            </a:rPr>
            <a:t>.</a:t>
          </a:r>
          <a:endParaRPr lang="en-US" sz="1900" i="1" kern="1200" dirty="0">
            <a:solidFill>
              <a:schemeClr val="tx1"/>
            </a:solidFill>
          </a:endParaRPr>
        </a:p>
      </dsp:txBody>
      <dsp:txXfrm>
        <a:off x="660491" y="3150864"/>
        <a:ext cx="5546487" cy="393738"/>
      </dsp:txXfrm>
    </dsp:sp>
    <dsp:sp modelId="{DA2B1B77-04A5-9C41-8A0E-26F9D7FADBA0}">
      <dsp:nvSpPr>
        <dsp:cNvPr id="0" name=""/>
        <dsp:cNvSpPr/>
      </dsp:nvSpPr>
      <dsp:spPr>
        <a:xfrm>
          <a:off x="414405" y="3101647"/>
          <a:ext cx="492173" cy="492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CC0B9-0B94-B141-9083-4A476456D049}">
      <dsp:nvSpPr>
        <dsp:cNvPr id="0" name=""/>
        <dsp:cNvSpPr/>
      </dsp:nvSpPr>
      <dsp:spPr>
        <a:xfrm>
          <a:off x="303925" y="3660784"/>
          <a:ext cx="5903052" cy="555809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53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>
              <a:solidFill>
                <a:schemeClr val="tx1"/>
              </a:solidFill>
            </a:rPr>
            <a:t>Методи збору та аналізу інформації, основні джерела інформації.</a:t>
          </a:r>
          <a:endParaRPr lang="en-US" sz="1900" i="0" kern="1200" dirty="0">
            <a:solidFill>
              <a:schemeClr val="tx1"/>
            </a:solidFill>
          </a:endParaRPr>
        </a:p>
      </dsp:txBody>
      <dsp:txXfrm>
        <a:off x="303925" y="3660784"/>
        <a:ext cx="5903052" cy="555809"/>
      </dsp:txXfrm>
    </dsp:sp>
    <dsp:sp modelId="{50DC39C8-EEED-0D41-A0B8-40B496FCDDBD}">
      <dsp:nvSpPr>
        <dsp:cNvPr id="0" name=""/>
        <dsp:cNvSpPr/>
      </dsp:nvSpPr>
      <dsp:spPr>
        <a:xfrm>
          <a:off x="57839" y="3692602"/>
          <a:ext cx="492173" cy="4921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ECD9E-49FF-584E-8168-1055CF51EA75}">
      <dsp:nvSpPr>
        <dsp:cNvPr id="0" name=""/>
        <dsp:cNvSpPr/>
      </dsp:nvSpPr>
      <dsp:spPr>
        <a:xfrm>
          <a:off x="633663" y="0"/>
          <a:ext cx="4160184" cy="4160184"/>
        </a:xfrm>
        <a:prstGeom prst="triangl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F8355-40B8-2A44-82C6-78831CED1813}">
      <dsp:nvSpPr>
        <dsp:cNvPr id="0" name=""/>
        <dsp:cNvSpPr/>
      </dsp:nvSpPr>
      <dsp:spPr>
        <a:xfrm>
          <a:off x="213363" y="416424"/>
          <a:ext cx="7704902" cy="14788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3999"/>
              </a:solidFill>
            </a:rPr>
            <a:t>Достатність</a:t>
          </a:r>
          <a:r>
            <a:rPr lang="uk-UA" sz="2000" kern="1200" dirty="0"/>
            <a:t> – це кількісний вимір аудиторських доказів </a:t>
          </a:r>
          <a:r>
            <a:rPr lang="uk-UA" sz="2000" i="1" kern="1200" dirty="0"/>
            <a:t>(чи достатньо доказів отримано для обґрунтованих висновків)</a:t>
          </a:r>
          <a:r>
            <a:rPr lang="uk-UA" sz="2000" kern="1200" dirty="0"/>
            <a:t>, </a:t>
          </a:r>
          <a:endParaRPr lang="en-US" sz="2000" i="0" kern="1200" dirty="0"/>
        </a:p>
      </dsp:txBody>
      <dsp:txXfrm>
        <a:off x="285553" y="488614"/>
        <a:ext cx="7560522" cy="1334435"/>
      </dsp:txXfrm>
    </dsp:sp>
    <dsp:sp modelId="{C3296535-196E-9947-8927-E6C991EF4C0B}">
      <dsp:nvSpPr>
        <dsp:cNvPr id="0" name=""/>
        <dsp:cNvSpPr/>
      </dsp:nvSpPr>
      <dsp:spPr>
        <a:xfrm>
          <a:off x="170422" y="2080092"/>
          <a:ext cx="7790784" cy="14788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3999"/>
              </a:solidFill>
            </a:rPr>
            <a:t>Прийнятність</a:t>
          </a:r>
          <a:r>
            <a:rPr lang="uk-UA" sz="2000" kern="1200" dirty="0"/>
            <a:t> – якісний вимір. </a:t>
          </a:r>
          <a:r>
            <a:rPr lang="uk-UA" sz="2000" i="0" kern="1200" dirty="0"/>
            <a:t>Чи є аудиторські докази –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0" kern="1200" dirty="0"/>
            <a:t>-відповідними,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0" kern="1200" dirty="0"/>
            <a:t>-достовірними,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0" kern="1200" dirty="0"/>
            <a:t>-надійними.</a:t>
          </a:r>
          <a:endParaRPr lang="en-US" sz="2000" i="0" kern="1200" dirty="0"/>
        </a:p>
      </dsp:txBody>
      <dsp:txXfrm>
        <a:off x="242612" y="2152282"/>
        <a:ext cx="7646404" cy="13344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6A848-BC6A-4DA5-9F29-7AE01B5441F6}">
      <dsp:nvSpPr>
        <dsp:cNvPr id="0" name=""/>
        <dsp:cNvSpPr/>
      </dsp:nvSpPr>
      <dsp:spPr>
        <a:xfrm>
          <a:off x="3522" y="239470"/>
          <a:ext cx="2118232" cy="847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+mn-lt"/>
              <a:cs typeface="Times New Roman" panose="02020603050405020304" pitchFamily="18" charset="0"/>
            </a:rPr>
            <a:t>Фізичні</a:t>
          </a:r>
          <a:endParaRPr lang="x-none" sz="1600" b="1" kern="1200">
            <a:latin typeface="+mn-lt"/>
            <a:cs typeface="Times New Roman" panose="02020603050405020304" pitchFamily="18" charset="0"/>
          </a:endParaRPr>
        </a:p>
      </dsp:txBody>
      <dsp:txXfrm>
        <a:off x="3522" y="239470"/>
        <a:ext cx="2118232" cy="847292"/>
      </dsp:txXfrm>
    </dsp:sp>
    <dsp:sp modelId="{BC7B104A-765D-487C-9F63-9BBD7F7E4A0D}">
      <dsp:nvSpPr>
        <dsp:cNvPr id="0" name=""/>
        <dsp:cNvSpPr/>
      </dsp:nvSpPr>
      <dsp:spPr>
        <a:xfrm>
          <a:off x="3522" y="1086763"/>
          <a:ext cx="2118232" cy="30332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noProof="0" dirty="0">
              <a:latin typeface="+mn-lt"/>
              <a:cs typeface="Times New Roman" panose="02020603050405020304" pitchFamily="18" charset="0"/>
            </a:rPr>
            <a:t>Процедури:</a:t>
          </a:r>
          <a:r>
            <a:rPr lang="uk-UA" sz="1400" kern="1200" noProof="0" dirty="0">
              <a:latin typeface="+mn-lt"/>
              <a:cs typeface="Times New Roman" panose="02020603050405020304" pitchFamily="18" charset="0"/>
            </a:rPr>
            <a:t> </a:t>
          </a:r>
          <a:br>
            <a:rPr lang="uk-UA" sz="1400" kern="1200" noProof="0" dirty="0">
              <a:latin typeface="+mn-lt"/>
              <a:cs typeface="Times New Roman" panose="02020603050405020304" pitchFamily="18" charset="0"/>
            </a:rPr>
          </a:br>
          <a:r>
            <a:rPr lang="uk-UA" sz="1400" kern="1200" noProof="0" dirty="0">
              <a:latin typeface="+mn-lt"/>
              <a:cs typeface="Times New Roman" panose="02020603050405020304" pitchFamily="18" charset="0"/>
            </a:rPr>
            <a:t>пряме інспектування, спостереження за людьми, майном або подіями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noProof="0" dirty="0">
              <a:latin typeface="+mn-lt"/>
              <a:cs typeface="Times New Roman" panose="02020603050405020304" pitchFamily="18" charset="0"/>
            </a:rPr>
            <a:t>Приклади:</a:t>
          </a:r>
          <a:r>
            <a:rPr lang="uk-UA" sz="1400" kern="1200" noProof="0" dirty="0">
              <a:latin typeface="+mn-lt"/>
              <a:cs typeface="Times New Roman" panose="02020603050405020304" pitchFamily="18" charset="0"/>
            </a:rPr>
            <a:t> 1) огляд приміщення створеного ЦНАП, на облаштування якого було використано кошти місцевого бюджету; 2) спостереження за роботою підрозділу.</a:t>
          </a:r>
        </a:p>
      </dsp:txBody>
      <dsp:txXfrm>
        <a:off x="3522" y="1086763"/>
        <a:ext cx="2118232" cy="3033224"/>
      </dsp:txXfrm>
    </dsp:sp>
    <dsp:sp modelId="{82E98D4B-A95F-4CE9-8F7D-39D537949039}">
      <dsp:nvSpPr>
        <dsp:cNvPr id="0" name=""/>
        <dsp:cNvSpPr/>
      </dsp:nvSpPr>
      <dsp:spPr>
        <a:xfrm>
          <a:off x="2418307" y="239470"/>
          <a:ext cx="2118232" cy="847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+mn-lt"/>
              <a:cs typeface="Times New Roman" panose="02020603050405020304" pitchFamily="18" charset="0"/>
            </a:rPr>
            <a:t>Документальні</a:t>
          </a:r>
          <a:endParaRPr lang="x-none" sz="1600" b="1" kern="1200">
            <a:latin typeface="+mn-lt"/>
            <a:cs typeface="Times New Roman" panose="02020603050405020304" pitchFamily="18" charset="0"/>
          </a:endParaRPr>
        </a:p>
      </dsp:txBody>
      <dsp:txXfrm>
        <a:off x="2418307" y="239470"/>
        <a:ext cx="2118232" cy="847292"/>
      </dsp:txXfrm>
    </dsp:sp>
    <dsp:sp modelId="{17FFA334-F284-4595-99D8-EBADA9FB6181}">
      <dsp:nvSpPr>
        <dsp:cNvPr id="0" name=""/>
        <dsp:cNvSpPr/>
      </dsp:nvSpPr>
      <dsp:spPr>
        <a:xfrm>
          <a:off x="2418307" y="1086763"/>
          <a:ext cx="2118232" cy="30332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dirty="0">
              <a:latin typeface="+mn-lt"/>
              <a:cs typeface="Times New Roman" panose="02020603050405020304" pitchFamily="18" charset="0"/>
            </a:rPr>
            <a:t>Процедури:</a:t>
          </a:r>
          <a:r>
            <a:rPr lang="uk-UA" sz="1400" kern="1200" dirty="0">
              <a:latin typeface="+mn-lt"/>
              <a:cs typeface="Times New Roman" panose="02020603050405020304" pitchFamily="18" charset="0"/>
            </a:rPr>
            <a:t> </a:t>
          </a:r>
          <a:br>
            <a:rPr lang="uk-UA" sz="1400" kern="1200" dirty="0">
              <a:latin typeface="+mn-lt"/>
              <a:cs typeface="Times New Roman" panose="02020603050405020304" pitchFamily="18" charset="0"/>
            </a:rPr>
          </a:br>
          <a:r>
            <a:rPr lang="uk-UA" sz="1400" kern="1200" dirty="0">
              <a:latin typeface="+mn-lt"/>
              <a:cs typeface="Times New Roman" panose="02020603050405020304" pitchFamily="18" charset="0"/>
            </a:rPr>
            <a:t>перегляд бухгалтерських документів та записів, положень, управлінських звітів</a:t>
          </a:r>
          <a:endParaRPr lang="x-none" sz="1400" kern="1200">
            <a:latin typeface="+mn-lt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dirty="0">
              <a:latin typeface="+mn-lt"/>
              <a:cs typeface="Times New Roman" panose="02020603050405020304" pitchFamily="18" charset="0"/>
            </a:rPr>
            <a:t>Приклади:</a:t>
          </a:r>
          <a:r>
            <a:rPr lang="uk-UA" sz="1400" kern="1200" dirty="0">
              <a:latin typeface="+mn-lt"/>
              <a:cs typeface="Times New Roman" panose="02020603050405020304" pitchFamily="18" charset="0"/>
            </a:rPr>
            <a:t> 1) перевірка первинних документів, договорів; 2) вивчення звітності; 3) вивчення </a:t>
          </a:r>
          <a:r>
            <a:rPr lang="uk-UA" sz="1400" kern="1200" dirty="0" err="1">
              <a:latin typeface="+mn-lt"/>
              <a:cs typeface="Times New Roman" panose="02020603050405020304" pitchFamily="18" charset="0"/>
            </a:rPr>
            <a:t>проєктно</a:t>
          </a:r>
          <a:r>
            <a:rPr lang="uk-UA" sz="1400" kern="1200" dirty="0">
              <a:latin typeface="+mn-lt"/>
              <a:cs typeface="Times New Roman" panose="02020603050405020304" pitchFamily="18" charset="0"/>
            </a:rPr>
            <a:t>-кошторисної документації; 4) перевірка кореспонденції.</a:t>
          </a:r>
          <a:endParaRPr lang="x-none" sz="1400" kern="1200">
            <a:latin typeface="+mn-lt"/>
            <a:cs typeface="Times New Roman" panose="02020603050405020304" pitchFamily="18" charset="0"/>
          </a:endParaRPr>
        </a:p>
      </dsp:txBody>
      <dsp:txXfrm>
        <a:off x="2418307" y="1086763"/>
        <a:ext cx="2118232" cy="3033224"/>
      </dsp:txXfrm>
    </dsp:sp>
    <dsp:sp modelId="{381DB85C-BE45-40A9-8520-10C96A80BFFC}">
      <dsp:nvSpPr>
        <dsp:cNvPr id="0" name=""/>
        <dsp:cNvSpPr/>
      </dsp:nvSpPr>
      <dsp:spPr>
        <a:xfrm>
          <a:off x="4833091" y="239470"/>
          <a:ext cx="2118232" cy="847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+mn-lt"/>
              <a:cs typeface="Times New Roman" panose="02020603050405020304" pitchFamily="18" charset="0"/>
            </a:rPr>
            <a:t>Усні</a:t>
          </a:r>
          <a:endParaRPr lang="x-none" sz="1600" b="1" kern="1200">
            <a:latin typeface="+mn-lt"/>
            <a:cs typeface="Times New Roman" panose="02020603050405020304" pitchFamily="18" charset="0"/>
          </a:endParaRPr>
        </a:p>
      </dsp:txBody>
      <dsp:txXfrm>
        <a:off x="4833091" y="239470"/>
        <a:ext cx="2118232" cy="847292"/>
      </dsp:txXfrm>
    </dsp:sp>
    <dsp:sp modelId="{5DA7A22A-3D4E-4258-ADAD-122E757EA1AA}">
      <dsp:nvSpPr>
        <dsp:cNvPr id="0" name=""/>
        <dsp:cNvSpPr/>
      </dsp:nvSpPr>
      <dsp:spPr>
        <a:xfrm>
          <a:off x="4833091" y="1086763"/>
          <a:ext cx="2118232" cy="30332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dirty="0">
              <a:latin typeface="+mn-lt"/>
              <a:cs typeface="Times New Roman" panose="02020603050405020304" pitchFamily="18" charset="0"/>
            </a:rPr>
            <a:t>Процедури:</a:t>
          </a:r>
          <a:r>
            <a:rPr lang="uk-UA" sz="1400" kern="1200" dirty="0">
              <a:latin typeface="+mn-lt"/>
              <a:cs typeface="Times New Roman" panose="02020603050405020304" pitchFamily="18" charset="0"/>
            </a:rPr>
            <a:t> </a:t>
          </a:r>
          <a:br>
            <a:rPr lang="uk-UA" sz="1400" kern="1200" dirty="0">
              <a:latin typeface="+mn-lt"/>
              <a:cs typeface="Times New Roman" panose="02020603050405020304" pitchFamily="18" charset="0"/>
            </a:rPr>
          </a:br>
          <a:r>
            <a:rPr lang="uk-UA" sz="1400" kern="1200" dirty="0">
              <a:latin typeface="+mn-lt"/>
              <a:cs typeface="Times New Roman" panose="02020603050405020304" pitchFamily="18" charset="0"/>
            </a:rPr>
            <a:t>інтерв'ю з представниками об'єкта контролю та третіх сторін (задокументовані та підтверджені, де це можливо)</a:t>
          </a:r>
          <a:endParaRPr lang="x-none" sz="1400" kern="1200">
            <a:latin typeface="+mn-lt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dirty="0">
              <a:latin typeface="+mn-lt"/>
              <a:cs typeface="Times New Roman" panose="02020603050405020304" pitchFamily="18" charset="0"/>
            </a:rPr>
            <a:t>Приклади:</a:t>
          </a:r>
          <a:r>
            <a:rPr lang="uk-UA" sz="1400" kern="1200" dirty="0">
              <a:latin typeface="+mn-lt"/>
              <a:cs typeface="Times New Roman" panose="02020603050405020304" pitchFamily="18" charset="0"/>
            </a:rPr>
            <a:t> інтерв'ю з персоналом об'єкта контролю щодо поточних питань аудиту.</a:t>
          </a:r>
          <a:endParaRPr lang="x-none" sz="1400" kern="1200">
            <a:latin typeface="+mn-lt"/>
            <a:cs typeface="Times New Roman" panose="02020603050405020304" pitchFamily="18" charset="0"/>
          </a:endParaRPr>
        </a:p>
      </dsp:txBody>
      <dsp:txXfrm>
        <a:off x="4833091" y="1086763"/>
        <a:ext cx="2118232" cy="3033224"/>
      </dsp:txXfrm>
    </dsp:sp>
    <dsp:sp modelId="{D087D10E-AD8C-4AD9-BCF7-28B7CE69A2EB}">
      <dsp:nvSpPr>
        <dsp:cNvPr id="0" name=""/>
        <dsp:cNvSpPr/>
      </dsp:nvSpPr>
      <dsp:spPr>
        <a:xfrm>
          <a:off x="7247876" y="239470"/>
          <a:ext cx="2118232" cy="847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+mn-lt"/>
              <a:cs typeface="Times New Roman" panose="02020603050405020304" pitchFamily="18" charset="0"/>
            </a:rPr>
            <a:t>Аналітичні</a:t>
          </a:r>
          <a:endParaRPr lang="x-none" sz="1600" b="1" kern="1200">
            <a:latin typeface="+mn-lt"/>
            <a:cs typeface="Times New Roman" panose="02020603050405020304" pitchFamily="18" charset="0"/>
          </a:endParaRPr>
        </a:p>
      </dsp:txBody>
      <dsp:txXfrm>
        <a:off x="7247876" y="239470"/>
        <a:ext cx="2118232" cy="847292"/>
      </dsp:txXfrm>
    </dsp:sp>
    <dsp:sp modelId="{6EA479F1-AAAA-4856-88BF-D9A6C49E2701}">
      <dsp:nvSpPr>
        <dsp:cNvPr id="0" name=""/>
        <dsp:cNvSpPr/>
      </dsp:nvSpPr>
      <dsp:spPr>
        <a:xfrm>
          <a:off x="7247876" y="1086763"/>
          <a:ext cx="2118232" cy="30332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dirty="0">
              <a:latin typeface="+mn-lt"/>
              <a:cs typeface="Times New Roman" panose="02020603050405020304" pitchFamily="18" charset="0"/>
            </a:rPr>
            <a:t>Процедури:</a:t>
          </a:r>
          <a:r>
            <a:rPr lang="uk-UA" sz="1400" kern="1200" dirty="0">
              <a:latin typeface="+mn-lt"/>
              <a:cs typeface="Times New Roman" panose="02020603050405020304" pitchFamily="18" charset="0"/>
            </a:rPr>
            <a:t> </a:t>
          </a:r>
          <a:br>
            <a:rPr lang="uk-UA" sz="1400" kern="1200" dirty="0">
              <a:latin typeface="+mn-lt"/>
              <a:cs typeface="Times New Roman" panose="02020603050405020304" pitchFamily="18" charset="0"/>
            </a:rPr>
          </a:br>
          <a:r>
            <a:rPr lang="uk-UA" sz="1400" kern="1200" dirty="0">
              <a:latin typeface="+mn-lt"/>
              <a:cs typeface="Times New Roman" panose="02020603050405020304" pitchFamily="18" charset="0"/>
            </a:rPr>
            <a:t>аналіз, що </a:t>
          </a:r>
          <a:r>
            <a:rPr lang="uk-UA" sz="1400" kern="1200" dirty="0" err="1">
              <a:latin typeface="+mn-lt"/>
              <a:cs typeface="Times New Roman" panose="02020603050405020304" pitchFamily="18" charset="0"/>
            </a:rPr>
            <a:t>здійсюється</a:t>
          </a:r>
          <a:r>
            <a:rPr lang="uk-UA" sz="1400" kern="1200" dirty="0">
              <a:latin typeface="+mn-lt"/>
              <a:cs typeface="Times New Roman" panose="02020603050405020304" pitchFamily="18" charset="0"/>
            </a:rPr>
            <a:t> через </a:t>
          </a:r>
          <a:r>
            <a:rPr lang="uk-UA" sz="1400" kern="1200" dirty="0" err="1">
              <a:latin typeface="+mn-lt"/>
              <a:cs typeface="Times New Roman" panose="02020603050405020304" pitchFamily="18" charset="0"/>
            </a:rPr>
            <a:t>міркувавання</a:t>
          </a:r>
          <a:r>
            <a:rPr lang="uk-UA" sz="1400" kern="1200" dirty="0">
              <a:latin typeface="+mn-lt"/>
              <a:cs typeface="Times New Roman" panose="02020603050405020304" pitchFamily="18" charset="0"/>
            </a:rPr>
            <a:t>, класифікацію, розрахунки та порівняння</a:t>
          </a:r>
          <a:endParaRPr lang="x-none" sz="1400" kern="1200">
            <a:latin typeface="+mn-lt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kern="1200" dirty="0">
              <a:latin typeface="+mn-lt"/>
              <a:cs typeface="Times New Roman" panose="02020603050405020304" pitchFamily="18" charset="0"/>
            </a:rPr>
            <a:t>Приклади:</a:t>
          </a:r>
          <a:r>
            <a:rPr lang="uk-UA" sz="1400" kern="1200" dirty="0">
              <a:latin typeface="+mn-lt"/>
              <a:cs typeface="Times New Roman" panose="02020603050405020304" pitchFamily="18" charset="0"/>
            </a:rPr>
            <a:t> 1) висновки, отримані в результаті зіставлення даних з різних джерел; 2) результати прогнозування (тренди).</a:t>
          </a:r>
          <a:endParaRPr lang="x-none" sz="1400" kern="1200">
            <a:latin typeface="+mn-lt"/>
            <a:cs typeface="Times New Roman" panose="02020603050405020304" pitchFamily="18" charset="0"/>
          </a:endParaRPr>
        </a:p>
      </dsp:txBody>
      <dsp:txXfrm>
        <a:off x="7247876" y="1086763"/>
        <a:ext cx="2118232" cy="30332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0E89F-F033-D846-AA58-E3D0717A2ABD}">
      <dsp:nvSpPr>
        <dsp:cNvPr id="0" name=""/>
        <dsp:cNvSpPr/>
      </dsp:nvSpPr>
      <dsp:spPr>
        <a:xfrm>
          <a:off x="439200" y="186471"/>
          <a:ext cx="1924363" cy="1699652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C8EEB2-434E-0844-8AC1-28001496CADF}">
      <dsp:nvSpPr>
        <dsp:cNvPr id="0" name=""/>
        <dsp:cNvSpPr/>
      </dsp:nvSpPr>
      <dsp:spPr>
        <a:xfrm>
          <a:off x="2718896" y="111961"/>
          <a:ext cx="6942578" cy="2072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noProof="0" dirty="0">
              <a:solidFill>
                <a:srgbClr val="003999"/>
              </a:solidFill>
              <a:latin typeface="+mn-lt"/>
              <a:cs typeface="Times New Roman" panose="02020603050405020304" pitchFamily="18" charset="0"/>
            </a:rPr>
            <a:t>Зростання надійності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noProof="0" dirty="0">
              <a:latin typeface="+mn-lt"/>
              <a:cs typeface="Times New Roman" panose="02020603050405020304" pitchFamily="18" charset="0"/>
            </a:rPr>
            <a:t>• отримані з незалежних джерел за межами об'єкта контролю </a:t>
          </a:r>
          <a:r>
            <a:rPr lang="uk-UA" sz="1400" i="1" kern="1200" noProof="0" dirty="0">
              <a:latin typeface="+mn-lt"/>
              <a:cs typeface="Times New Roman" panose="02020603050405020304" pitchFamily="18" charset="0"/>
            </a:rPr>
            <a:t>(наприклад, зовнішнє підтвердження);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noProof="0" dirty="0">
              <a:latin typeface="+mn-lt"/>
              <a:cs typeface="Times New Roman" panose="02020603050405020304" pitchFamily="18" charset="0"/>
            </a:rPr>
            <a:t>• отримані безпосередньо аудитором </a:t>
          </a:r>
          <a:r>
            <a:rPr lang="uk-UA" sz="1400" i="1" kern="1200" noProof="0" dirty="0">
              <a:latin typeface="+mn-lt"/>
              <a:cs typeface="Times New Roman" panose="02020603050405020304" pitchFamily="18" charset="0"/>
            </a:rPr>
            <a:t>(наприклад, спостереження за застосуванням заходу контролю);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noProof="0" dirty="0">
              <a:latin typeface="+mn-lt"/>
              <a:cs typeface="Times New Roman" panose="02020603050405020304" pitchFamily="18" charset="0"/>
            </a:rPr>
            <a:t>• отримані у документальній формі </a:t>
          </a:r>
          <a:r>
            <a:rPr lang="uk-UA" sz="1400" i="1" kern="1200" noProof="0" dirty="0">
              <a:latin typeface="+mn-lt"/>
              <a:cs typeface="Times New Roman" panose="02020603050405020304" pitchFamily="18" charset="0"/>
            </a:rPr>
            <a:t>(наприклад, паперова, електронна чи інший носій);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noProof="0" dirty="0">
              <a:latin typeface="+mn-lt"/>
              <a:cs typeface="Times New Roman" panose="02020603050405020304" pitchFamily="18" charset="0"/>
            </a:rPr>
            <a:t>• надаються в оригінальних документах.</a:t>
          </a:r>
        </a:p>
      </dsp:txBody>
      <dsp:txXfrm>
        <a:off x="2718896" y="111961"/>
        <a:ext cx="6942578" cy="2072595"/>
      </dsp:txXfrm>
    </dsp:sp>
    <dsp:sp modelId="{30FA52AD-4E89-C847-956B-8E8573AE6385}">
      <dsp:nvSpPr>
        <dsp:cNvPr id="0" name=""/>
        <dsp:cNvSpPr/>
      </dsp:nvSpPr>
      <dsp:spPr>
        <a:xfrm>
          <a:off x="1270186" y="2431783"/>
          <a:ext cx="1920466" cy="1699652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CA70F5-E687-6E43-9D2C-147F69C22167}">
      <dsp:nvSpPr>
        <dsp:cNvPr id="0" name=""/>
        <dsp:cNvSpPr/>
      </dsp:nvSpPr>
      <dsp:spPr>
        <a:xfrm>
          <a:off x="3456552" y="2245311"/>
          <a:ext cx="6042331" cy="2072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noProof="0" dirty="0">
              <a:solidFill>
                <a:srgbClr val="003999"/>
              </a:solidFill>
              <a:latin typeface="+mn-lt"/>
              <a:cs typeface="Times New Roman" panose="02020603050405020304" pitchFamily="18" charset="0"/>
            </a:rPr>
            <a:t>Зниження надійності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noProof="0" dirty="0">
              <a:latin typeface="+mn-lt"/>
              <a:cs typeface="Times New Roman" panose="02020603050405020304" pitchFamily="18" charset="0"/>
            </a:rPr>
            <a:t>• створені всередині об'єкта контролю </a:t>
          </a:r>
          <a:r>
            <a:rPr lang="uk-UA" sz="1400" i="1" kern="1200" noProof="0" dirty="0">
              <a:latin typeface="+mn-lt"/>
              <a:cs typeface="Times New Roman" panose="02020603050405020304" pitchFamily="18" charset="0"/>
            </a:rPr>
            <a:t>(наприклад, внутрішні розпорядчі документи, звіти об'єкта контролю);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noProof="0" dirty="0">
              <a:latin typeface="+mn-lt"/>
              <a:cs typeface="Times New Roman" panose="02020603050405020304" pitchFamily="18" charset="0"/>
            </a:rPr>
            <a:t>• отримані опосередковано;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noProof="0" dirty="0">
              <a:latin typeface="+mn-lt"/>
              <a:cs typeface="Times New Roman" panose="02020603050405020304" pitchFamily="18" charset="0"/>
            </a:rPr>
            <a:t>• отримані як усні заяви;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noProof="0" dirty="0">
              <a:latin typeface="+mn-lt"/>
              <a:cs typeface="Times New Roman" panose="02020603050405020304" pitchFamily="18" charset="0"/>
            </a:rPr>
            <a:t>• надаються в фотокопіях.</a:t>
          </a:r>
        </a:p>
      </dsp:txBody>
      <dsp:txXfrm>
        <a:off x="3456552" y="2245311"/>
        <a:ext cx="6042331" cy="2072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97C02-6939-B24F-9DE6-B60AAB91B96D}" type="datetimeFigureOut">
              <a:rPr lang="uk-UA" smtClean="0"/>
              <a:t>10.01.2025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9E945-66CA-FD4B-9CFA-148DA245CE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607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1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1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9C8B14-9023-A64F-87F4-E44F4D593634}"/>
              </a:ext>
            </a:extLst>
          </p:cNvPr>
          <p:cNvSpPr/>
          <p:nvPr userDrawn="1"/>
        </p:nvSpPr>
        <p:spPr>
          <a:xfrm>
            <a:off x="0" y="-132572"/>
            <a:ext cx="12192000" cy="5406390"/>
          </a:xfrm>
          <a:prstGeom prst="rect">
            <a:avLst/>
          </a:prstGeom>
          <a:solidFill>
            <a:srgbClr val="003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29E53-3561-CD4F-87A3-E102E5C14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6077" y="1291417"/>
            <a:ext cx="8873943" cy="669926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A1E7A-A508-C74F-B55B-5F3675736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877" y="2196361"/>
            <a:ext cx="8909143" cy="1625011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uk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B6842-F488-6844-816B-2AE6942C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1620" y="4023041"/>
            <a:ext cx="2743200" cy="78480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GB" dirty="0"/>
              <a:t>Name</a:t>
            </a:r>
          </a:p>
          <a:p>
            <a:r>
              <a:rPr lang="en-GB" dirty="0"/>
              <a:t>Location</a:t>
            </a:r>
          </a:p>
          <a:p>
            <a:fld id="{6528782B-FC89-E647-9C8F-E5484004F4F7}" type="datetimeFigureOut">
              <a:rPr lang="uk-UA" smtClean="0"/>
              <a:pPr/>
              <a:t>10.01.2025</a:t>
            </a:fld>
            <a:endParaRPr lang="uk-U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C77ED-947C-2642-A217-4DEC7E0E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E3D1-0EE9-7E4A-80CF-448C84F25691}" type="slidenum">
              <a:rPr lang="uk-UA" smtClean="0"/>
              <a:t>‹№›</a:t>
            </a:fld>
            <a:endParaRPr lang="uk-U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7B4D60-4C75-F247-9662-BB2A206B4B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0803769" y="304823"/>
            <a:ext cx="664246" cy="9082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6A2527-D087-F84D-A33A-0F47E2764769}"/>
              </a:ext>
            </a:extLst>
          </p:cNvPr>
          <p:cNvSpPr/>
          <p:nvPr userDrawn="1"/>
        </p:nvSpPr>
        <p:spPr>
          <a:xfrm>
            <a:off x="0" y="5172075"/>
            <a:ext cx="12192000" cy="1703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684" y="5879059"/>
            <a:ext cx="2958249" cy="3908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4" b="65297"/>
          <a:stretch/>
        </p:blipFill>
        <p:spPr>
          <a:xfrm>
            <a:off x="7019398" y="5873951"/>
            <a:ext cx="4628187" cy="401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21" y="5906467"/>
            <a:ext cx="1435089" cy="35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0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014E-D518-EB47-90D8-39639E71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34498"/>
            <a:ext cx="7903818" cy="8758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13639-552A-CF47-BFB9-D4693EDFE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91A08-D9AF-4A49-84C9-B122DD56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E3D1-0EE9-7E4A-80CF-448C84F256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881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D24C4C-4372-DF4A-8EF3-8F134CAC74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646663" y="5673390"/>
            <a:ext cx="898672" cy="12287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9238CF-FA23-8144-985F-E6E48F54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709739"/>
            <a:ext cx="11291478" cy="14906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4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24308-1EAE-4E43-A8C1-CCCDFE95A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3594539"/>
            <a:ext cx="11291478" cy="18288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2ADA2-A41B-414D-A0C7-3A4CAFAA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4939" y="5950948"/>
            <a:ext cx="540113" cy="365125"/>
          </a:xfrm>
        </p:spPr>
        <p:txBody>
          <a:bodyPr/>
          <a:lstStyle/>
          <a:p>
            <a:fld id="{9681E3D1-0EE9-7E4A-80CF-448C84F2569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4D028A-55F3-EE46-AA57-23D41497D8D8}"/>
              </a:ext>
            </a:extLst>
          </p:cNvPr>
          <p:cNvSpPr/>
          <p:nvPr userDrawn="1"/>
        </p:nvSpPr>
        <p:spPr>
          <a:xfrm>
            <a:off x="10909738" y="5595122"/>
            <a:ext cx="1282262" cy="1166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D1618-2B49-6443-8996-E695513C46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5641796" y="225856"/>
            <a:ext cx="908407" cy="12421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755664-4A37-A84C-95EC-C4B4E9008136}"/>
              </a:ext>
            </a:extLst>
          </p:cNvPr>
          <p:cNvSpPr/>
          <p:nvPr userDrawn="1"/>
        </p:nvSpPr>
        <p:spPr>
          <a:xfrm>
            <a:off x="8322365" y="206829"/>
            <a:ext cx="363015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102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5C0CAD-0172-3546-8F17-45679B72A3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38CF-FA23-8144-985F-E6E48F54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709739"/>
            <a:ext cx="11291478" cy="14906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24308-1EAE-4E43-A8C1-CCCDFE95A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3594539"/>
            <a:ext cx="11291478" cy="18288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18555-AE2D-A646-AF2E-93C4FB621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676862" y="5681178"/>
            <a:ext cx="856266" cy="11708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2ADA2-A41B-414D-A0C7-3A4CAFAA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4939" y="5950948"/>
            <a:ext cx="540113" cy="365125"/>
          </a:xfrm>
        </p:spPr>
        <p:txBody>
          <a:bodyPr/>
          <a:lstStyle>
            <a:lvl1pPr>
              <a:defRPr>
                <a:solidFill>
                  <a:srgbClr val="003999"/>
                </a:solidFill>
              </a:defRPr>
            </a:lvl1pPr>
          </a:lstStyle>
          <a:p>
            <a:fld id="{9681E3D1-0EE9-7E4A-80CF-448C84F25691}" type="slidenum">
              <a:rPr lang="uk-UA" smtClean="0"/>
              <a:pPr/>
              <a:t>‹№›</a:t>
            </a:fld>
            <a:endParaRPr lang="uk-U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D1618-2B49-6443-8996-E695513C46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5641796" y="225856"/>
            <a:ext cx="908407" cy="124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8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0401E-C336-C64E-9C5D-32E947E40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34498"/>
            <a:ext cx="7864062" cy="8758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09D69-F01A-F245-B7C5-79EDC52D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E3D1-0EE9-7E4A-80CF-448C84F256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656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30F2BC-824C-D74D-9659-746A0A6A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39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28782B-FC89-E647-9C8F-E5484004F4F7}" type="datetimeFigureOut">
              <a:rPr lang="uk-UA" smtClean="0"/>
              <a:t>10.01.2025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BE593-4571-1446-921C-420C0F73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D960F-8BD8-6F48-8070-F3ED8BC1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E3D1-0EE9-7E4A-80CF-448C84F256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59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9C8B14-9023-A64F-87F4-E44F4D593634}"/>
              </a:ext>
            </a:extLst>
          </p:cNvPr>
          <p:cNvSpPr/>
          <p:nvPr userDrawn="1"/>
        </p:nvSpPr>
        <p:spPr>
          <a:xfrm>
            <a:off x="0" y="-132572"/>
            <a:ext cx="12192000" cy="5406390"/>
          </a:xfrm>
          <a:prstGeom prst="rect">
            <a:avLst/>
          </a:prstGeom>
          <a:solidFill>
            <a:srgbClr val="003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29E53-3561-CD4F-87A3-E102E5C14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6077" y="1291417"/>
            <a:ext cx="8873943" cy="669926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B6842-F488-6844-816B-2AE6942C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11620" y="3699164"/>
            <a:ext cx="2743200" cy="1108681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GB" dirty="0"/>
              <a:t>Name</a:t>
            </a:r>
          </a:p>
          <a:p>
            <a:r>
              <a:rPr lang="en-GB" dirty="0" err="1"/>
              <a:t>name@mail.com</a:t>
            </a:r>
            <a:endParaRPr lang="uk-U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C77ED-947C-2642-A217-4DEC7E0E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E3D1-0EE9-7E4A-80CF-448C84F25691}" type="slidenum">
              <a:rPr lang="uk-UA" smtClean="0"/>
              <a:t>‹№›</a:t>
            </a:fld>
            <a:endParaRPr lang="uk-U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7B4D60-4C75-F247-9662-BB2A206B4B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0803769" y="304823"/>
            <a:ext cx="664246" cy="9082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6A2527-D087-F84D-A33A-0F47E2764769}"/>
              </a:ext>
            </a:extLst>
          </p:cNvPr>
          <p:cNvSpPr/>
          <p:nvPr userDrawn="1"/>
        </p:nvSpPr>
        <p:spPr>
          <a:xfrm>
            <a:off x="0" y="5172075"/>
            <a:ext cx="12192000" cy="1703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3DA104-E65C-224E-AC9D-334DBE2B07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0770290" y="5619043"/>
            <a:ext cx="731204" cy="999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C8E811-4FEA-0B4D-B01E-C355B40D8A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33223" y="3073319"/>
            <a:ext cx="605338" cy="3860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3684" y="5914425"/>
            <a:ext cx="2690569" cy="3554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4" b="65297"/>
          <a:stretch/>
        </p:blipFill>
        <p:spPr>
          <a:xfrm>
            <a:off x="6023268" y="5910241"/>
            <a:ext cx="4209406" cy="3647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987" y="5942955"/>
            <a:ext cx="1269546" cy="3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1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51EF9F-5F0D-2141-AECB-C5E227C9194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6200000">
            <a:off x="11109097" y="6055304"/>
            <a:ext cx="648167" cy="88626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DCB39-121C-6447-804F-D4C318634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1436914"/>
            <a:ext cx="11342915" cy="4740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BC45F-B0B0-7240-B009-0F4238FE7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3134" y="6208081"/>
            <a:ext cx="54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fld id="{9681E3D1-0EE9-7E4A-80CF-448C84F25691}" type="slidenum">
              <a:rPr lang="uk-UA" smtClean="0"/>
              <a:pPr/>
              <a:t>‹№›</a:t>
            </a:fld>
            <a:endParaRPr lang="uk-U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489955" y="279062"/>
            <a:ext cx="1386359" cy="4209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60" y="354423"/>
            <a:ext cx="1543468" cy="329359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1EA8BB5-9AAD-8147-B375-1D05FC4A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8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4" r:id="rId5"/>
    <p:sldLayoutId id="2147483655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3999"/>
        </a:buClr>
        <a:buFont typeface="Helvetica" pitchFamily="2" charset="0"/>
        <a:buChar char="‣"/>
        <a:defRPr sz="24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3999"/>
        </a:buClr>
        <a:buFont typeface="Helvetica" pitchFamily="2" charset="0"/>
        <a:buChar char="‣"/>
        <a:defRPr sz="22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3999"/>
        </a:buClr>
        <a:buFont typeface="Helvetica" pitchFamily="2" charset="0"/>
        <a:buChar char="‣"/>
        <a:defRPr sz="20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3999"/>
        </a:buClr>
        <a:buFont typeface="Helvetica" pitchFamily="2" charset="0"/>
        <a:buChar char="‣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3999"/>
        </a:buClr>
        <a:buFont typeface="Helvetica" pitchFamily="2" charset="0"/>
        <a:buChar char="‣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4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BC6E0-F569-784A-8E2F-2F4349184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7141" y="108552"/>
            <a:ext cx="8873943" cy="842793"/>
          </a:xfrm>
        </p:spPr>
        <p:txBody>
          <a:bodyPr anchor="t">
            <a:noAutofit/>
          </a:bodyPr>
          <a:lstStyle/>
          <a:p>
            <a:pPr algn="ctr"/>
            <a:r>
              <a:rPr lang="lv-LV" sz="2400" b="0" cap="all" dirty="0">
                <a:latin typeface="+mn-lt"/>
                <a:ea typeface="宋体" charset="-122"/>
                <a:cs typeface="Calibri" pitchFamily="34" charset="0"/>
              </a:rPr>
              <a:t>EU PROJECT IMPLEMENTATION</a:t>
            </a:r>
            <a:br>
              <a:rPr lang="lv-LV" sz="2400" b="0" cap="all" dirty="0">
                <a:latin typeface="+mn-lt"/>
                <a:ea typeface="宋体" charset="-122"/>
                <a:cs typeface="Calibri" pitchFamily="34" charset="0"/>
              </a:rPr>
            </a:br>
            <a:r>
              <a:rPr lang="en-US" sz="2400" b="0" i="1" dirty="0">
                <a:latin typeface="+mn-lt"/>
              </a:rPr>
              <a:t>External Audit in Line with International Standards</a:t>
            </a:r>
            <a:endParaRPr lang="uk-UA" sz="2400" b="0" i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320A1F-485E-41DF-A20D-B8F9615F7CBA}"/>
              </a:ext>
            </a:extLst>
          </p:cNvPr>
          <p:cNvSpPr/>
          <p:nvPr/>
        </p:nvSpPr>
        <p:spPr>
          <a:xfrm>
            <a:off x="8811621" y="5754255"/>
            <a:ext cx="1371600" cy="70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7BC6E0-F569-784A-8E2F-2F434918442D}"/>
              </a:ext>
            </a:extLst>
          </p:cNvPr>
          <p:cNvSpPr txBox="1">
            <a:spLocks/>
          </p:cNvSpPr>
          <p:nvPr/>
        </p:nvSpPr>
        <p:spPr>
          <a:xfrm>
            <a:off x="858982" y="1998525"/>
            <a:ext cx="10538691" cy="1170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bg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latin typeface="+mn-lt"/>
              </a:rPr>
              <a:t>Тема </a:t>
            </a:r>
            <a:r>
              <a:rPr lang="en-GB" sz="3200" dirty="0">
                <a:latin typeface="+mn-lt"/>
              </a:rPr>
              <a:t>4</a:t>
            </a:r>
            <a:r>
              <a:rPr lang="uk-UA" sz="3200" dirty="0">
                <a:latin typeface="+mn-lt"/>
              </a:rPr>
              <a:t>: Визначення обсягу та методології проведення аудиту діяльності (ефективності)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776857" y="4114800"/>
            <a:ext cx="908591" cy="46715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uk-UA" sz="2000" dirty="0">
                <a:latin typeface="+mj-lt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823889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205A80-1F45-964A-AB82-40673A604A37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CC410D9-1CFE-0C46-9B0B-6BBA37E9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313526A-7D44-7B49-8F62-2265307C8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346791"/>
              </p:ext>
            </p:extLst>
          </p:nvPr>
        </p:nvGraphicFramePr>
        <p:xfrm>
          <a:off x="2580151" y="1517502"/>
          <a:ext cx="8434137" cy="4283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ontent Placeholder 25">
            <a:extLst>
              <a:ext uri="{FF2B5EF4-FFF2-40B4-BE49-F238E27FC236}">
                <a16:creationId xmlns:a16="http://schemas.microsoft.com/office/drawing/2014/main" id="{58F506E7-E3D2-8848-992F-A23BF7B3A1E3}"/>
              </a:ext>
            </a:extLst>
          </p:cNvPr>
          <p:cNvSpPr txBox="1">
            <a:spLocks/>
          </p:cNvSpPr>
          <p:nvPr/>
        </p:nvSpPr>
        <p:spPr>
          <a:xfrm>
            <a:off x="587830" y="907405"/>
            <a:ext cx="10105570" cy="714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uk-UA" sz="2000" b="1" dirty="0">
                <a:latin typeface="+mn-lt"/>
              </a:rPr>
              <a:t>Найбільш поширені джерела для формулювання критеріїв у аудиті діяльності (ефективності):</a:t>
            </a:r>
            <a:endParaRPr lang="uk-UA" sz="2000" b="1" i="1" dirty="0"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702CF4-7597-EC44-A0B7-976C18BC9F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5457" y="2801371"/>
            <a:ext cx="1831491" cy="1715503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8CC962C4-370A-1742-BE9A-86B01498CB2B}"/>
              </a:ext>
            </a:extLst>
          </p:cNvPr>
          <p:cNvSpPr/>
          <p:nvPr/>
        </p:nvSpPr>
        <p:spPr>
          <a:xfrm>
            <a:off x="2149369" y="5983314"/>
            <a:ext cx="8317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uk-UA" sz="1400" i="1" dirty="0">
                <a:solidFill>
                  <a:schemeClr val="bg1">
                    <a:lumMod val="50000"/>
                  </a:schemeClr>
                </a:solidFill>
              </a:rPr>
              <a:t>Детальніше про особливості аудиту діяльності у Методичному посібнику з питань аудиту діяльності (ефективності)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1400" i="1" dirty="0">
                <a:solidFill>
                  <a:schemeClr val="bg1">
                    <a:lumMod val="50000"/>
                  </a:schemeClr>
                </a:solidFill>
              </a:rPr>
              <a:t>у розділі «Розроблення критеріїв аудиту»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130D0D-1A0F-F34D-BB5C-DE4126964FE9}"/>
              </a:ext>
            </a:extLst>
          </p:cNvPr>
          <p:cNvSpPr txBox="1"/>
          <p:nvPr/>
        </p:nvSpPr>
        <p:spPr>
          <a:xfrm>
            <a:off x="1126463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12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831E1188-9D24-1347-B691-7BB5E75D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0" y="234498"/>
            <a:ext cx="8602518" cy="603702"/>
          </a:xfrm>
        </p:spPr>
        <p:txBody>
          <a:bodyPr>
            <a:normAutofit fontScale="90000"/>
          </a:bodyPr>
          <a:lstStyle/>
          <a:p>
            <a:r>
              <a:rPr lang="uk-UA" sz="2500" dirty="0">
                <a:solidFill>
                  <a:srgbClr val="003999"/>
                </a:solidFill>
              </a:rPr>
              <a:t>Р</a:t>
            </a:r>
            <a:r>
              <a:rPr lang="uk-UA" dirty="0">
                <a:solidFill>
                  <a:srgbClr val="003999"/>
                </a:solidFill>
              </a:rPr>
              <a:t>озробка критеріїв аудиту діяльності </a:t>
            </a:r>
            <a:br>
              <a:rPr lang="en-GB" dirty="0">
                <a:solidFill>
                  <a:srgbClr val="003999"/>
                </a:solidFill>
              </a:rPr>
            </a:br>
            <a:r>
              <a:rPr lang="uk-UA" dirty="0">
                <a:solidFill>
                  <a:srgbClr val="003999"/>
                </a:solidFill>
              </a:rPr>
              <a:t>(ефективності)</a:t>
            </a:r>
            <a:r>
              <a:rPr lang="en-GB" dirty="0">
                <a:solidFill>
                  <a:srgbClr val="003999"/>
                </a:solidFill>
              </a:rPr>
              <a:t> (2)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974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DE4DB1-C635-9840-ADF1-A25197A4C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49720"/>
            <a:ext cx="5939590" cy="4740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latin typeface="+mn-lt"/>
              </a:rPr>
              <a:t>В аудиті діяльності (ефективності), критерії мають наступне значення:</a:t>
            </a:r>
            <a:endParaRPr lang="ru-RU" b="1" dirty="0"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200" dirty="0">
                <a:latin typeface="+mn-lt"/>
              </a:rPr>
              <a:t>формують основу для комунікацій з об’єктом контролю;</a:t>
            </a:r>
            <a:endParaRPr lang="ru-RU" sz="2200" dirty="0"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200" dirty="0">
                <a:latin typeface="+mn-lt"/>
              </a:rPr>
              <a:t>формують спільну основу для комунікацій у аудиторській групі;</a:t>
            </a:r>
            <a:endParaRPr lang="ru-RU" sz="2200" dirty="0"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200" dirty="0">
                <a:latin typeface="+mn-lt"/>
              </a:rPr>
              <a:t>є основою для збору даних та розробки аудиторських процедур;</a:t>
            </a:r>
            <a:endParaRPr lang="ru-RU" sz="2200" dirty="0"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200" dirty="0">
                <a:latin typeface="+mn-lt"/>
              </a:rPr>
              <a:t>забезпечують основу для формулювання висновків та сприяють структуруванню представлення одержаних доказів.</a:t>
            </a:r>
            <a:endParaRPr lang="ru-RU" sz="2200" dirty="0">
              <a:latin typeface="+mn-lt"/>
            </a:endParaRP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F65452A7-BBD7-B747-A309-4D15F66CB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68" y="1058782"/>
            <a:ext cx="5329915" cy="49309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0E42CA-F21A-EF47-9345-5ACF4319F68A}"/>
              </a:ext>
            </a:extLst>
          </p:cNvPr>
          <p:cNvSpPr txBox="1"/>
          <p:nvPr/>
        </p:nvSpPr>
        <p:spPr>
          <a:xfrm>
            <a:off x="1124361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13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C434B70-225D-3648-B4F0-E3747D8A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7" y="234498"/>
            <a:ext cx="8113853" cy="60370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3999"/>
                </a:solidFill>
              </a:rPr>
              <a:t>Розробка критеріїв аудиту діяльності </a:t>
            </a:r>
            <a:br>
              <a:rPr lang="en-GB" dirty="0">
                <a:solidFill>
                  <a:srgbClr val="003999"/>
                </a:solidFill>
              </a:rPr>
            </a:br>
            <a:r>
              <a:rPr lang="uk-UA" dirty="0">
                <a:solidFill>
                  <a:srgbClr val="003999"/>
                </a:solidFill>
              </a:rPr>
              <a:t>(ефективності)</a:t>
            </a:r>
            <a:r>
              <a:rPr lang="en-GB" dirty="0">
                <a:solidFill>
                  <a:srgbClr val="003999"/>
                </a:solidFill>
              </a:rPr>
              <a:t> (3</a:t>
            </a:r>
            <a:r>
              <a:rPr lang="en-GB" sz="2500" dirty="0">
                <a:solidFill>
                  <a:srgbClr val="003999"/>
                </a:solidFill>
              </a:rPr>
              <a:t>)</a:t>
            </a:r>
            <a:endParaRPr lang="uk-UA" sz="25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51A3A3-D1E6-6041-BD4B-7DD7F9EC0D8C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6">
            <a:extLst>
              <a:ext uri="{FF2B5EF4-FFF2-40B4-BE49-F238E27FC236}">
                <a16:creationId xmlns:a16="http://schemas.microsoft.com/office/drawing/2014/main" id="{F9F9D72E-8B0D-5548-ADFE-955B3F581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55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3FA801-6E1E-094F-A64B-0324BCECD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124607"/>
            <a:ext cx="11342915" cy="5052356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latin typeface="+mn-lt"/>
              </a:rPr>
              <a:t>Взаємозв’язок між критеріями, доказовою базою та результатами аудиту</a:t>
            </a:r>
            <a:endParaRPr lang="ru-RU" dirty="0">
              <a:latin typeface="+mn-lt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74CF67-C075-8E48-8651-C637C2199E6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37" y="1949116"/>
            <a:ext cx="10082463" cy="369369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F14FCD-1AE4-784C-9CDA-94311D6D8867}"/>
              </a:ext>
            </a:extLst>
          </p:cNvPr>
          <p:cNvSpPr txBox="1"/>
          <p:nvPr/>
        </p:nvSpPr>
        <p:spPr>
          <a:xfrm>
            <a:off x="4886325" y="2271712"/>
            <a:ext cx="338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4120B5-2FCA-E041-B6B2-9D90F96AD3F1}"/>
              </a:ext>
            </a:extLst>
          </p:cNvPr>
          <p:cNvSpPr/>
          <p:nvPr/>
        </p:nvSpPr>
        <p:spPr>
          <a:xfrm>
            <a:off x="4886325" y="1966467"/>
            <a:ext cx="3386137" cy="979822"/>
          </a:xfrm>
          <a:prstGeom prst="rect">
            <a:avLst/>
          </a:prstGeom>
          <a:solidFill>
            <a:srgbClr val="15DDFF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Критерії аудиту </a:t>
            </a:r>
          </a:p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(Як має бути?)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B109DC-8B17-5647-A741-68C4B08AD4D0}"/>
              </a:ext>
            </a:extLst>
          </p:cNvPr>
          <p:cNvSpPr txBox="1"/>
          <p:nvPr/>
        </p:nvSpPr>
        <p:spPr>
          <a:xfrm>
            <a:off x="1126463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14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BD06CA1-40CC-9440-8189-341FA5B12D0F}"/>
              </a:ext>
            </a:extLst>
          </p:cNvPr>
          <p:cNvSpPr txBox="1">
            <a:spLocks/>
          </p:cNvSpPr>
          <p:nvPr/>
        </p:nvSpPr>
        <p:spPr>
          <a:xfrm>
            <a:off x="81023" y="234498"/>
            <a:ext cx="8695115" cy="603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uk-UA" sz="2500" dirty="0">
                <a:solidFill>
                  <a:srgbClr val="003999"/>
                </a:solidFill>
              </a:rPr>
              <a:t>Розробка критеріїв аудиту діяльності </a:t>
            </a:r>
            <a:br>
              <a:rPr lang="en-GB" sz="2500" dirty="0">
                <a:solidFill>
                  <a:srgbClr val="003999"/>
                </a:solidFill>
              </a:rPr>
            </a:br>
            <a:r>
              <a:rPr lang="uk-UA" sz="2500" dirty="0">
                <a:solidFill>
                  <a:srgbClr val="003999"/>
                </a:solidFill>
              </a:rPr>
              <a:t>(ефективності)</a:t>
            </a:r>
            <a:r>
              <a:rPr lang="en-GB" sz="2500" dirty="0">
                <a:solidFill>
                  <a:srgbClr val="003999"/>
                </a:solidFill>
              </a:rPr>
              <a:t> (4)</a:t>
            </a:r>
            <a:endParaRPr lang="uk-UA" sz="25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3BDEFD-FBD8-0948-A943-92D242B6C479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52619AF9-589D-EF4E-B943-7B8C3DE06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9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CC410D9-1CFE-0C46-9B0B-6BBA37E9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C5E62CC-A9D4-D243-A5BD-F5925DD927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952318"/>
              </p:ext>
            </p:extLst>
          </p:nvPr>
        </p:nvGraphicFramePr>
        <p:xfrm>
          <a:off x="2221062" y="1752232"/>
          <a:ext cx="8131630" cy="4473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9E6D803-61BA-4745-878A-E464F7A2E01B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15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FE3D6AD-F7C6-614B-9DEF-56DC11D3671E}"/>
              </a:ext>
            </a:extLst>
          </p:cNvPr>
          <p:cNvSpPr txBox="1">
            <a:spLocks/>
          </p:cNvSpPr>
          <p:nvPr/>
        </p:nvSpPr>
        <p:spPr>
          <a:xfrm>
            <a:off x="150471" y="234498"/>
            <a:ext cx="8625667" cy="603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uk-UA" sz="2500" dirty="0">
                <a:solidFill>
                  <a:srgbClr val="003999"/>
                </a:solidFill>
              </a:rPr>
              <a:t>Розробка критеріїв аудиту діяльності </a:t>
            </a:r>
            <a:endParaRPr lang="en-GB" sz="2500" dirty="0">
              <a:solidFill>
                <a:srgbClr val="003999"/>
              </a:solidFill>
            </a:endParaRPr>
          </a:p>
          <a:p>
            <a:r>
              <a:rPr lang="uk-UA" sz="2500" dirty="0">
                <a:solidFill>
                  <a:srgbClr val="003999"/>
                </a:solidFill>
              </a:rPr>
              <a:t>(ефективності)</a:t>
            </a:r>
            <a:r>
              <a:rPr lang="en-GB" sz="2500" dirty="0">
                <a:solidFill>
                  <a:srgbClr val="003999"/>
                </a:solidFill>
              </a:rPr>
              <a:t> (5)</a:t>
            </a:r>
            <a:endParaRPr lang="uk-UA" sz="25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62CE9B-139D-7C4D-B7EA-4867EA96C30C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5">
            <a:extLst>
              <a:ext uri="{FF2B5EF4-FFF2-40B4-BE49-F238E27FC236}">
                <a16:creationId xmlns:a16="http://schemas.microsoft.com/office/drawing/2014/main" id="{22717682-013B-4253-8A46-4FA36C9EB40E}"/>
              </a:ext>
            </a:extLst>
          </p:cNvPr>
          <p:cNvSpPr txBox="1">
            <a:spLocks/>
          </p:cNvSpPr>
          <p:nvPr/>
        </p:nvSpPr>
        <p:spPr>
          <a:xfrm>
            <a:off x="625839" y="1215948"/>
            <a:ext cx="11250475" cy="5278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latin typeface="+mn-lt"/>
              </a:rPr>
              <a:t>Особливості визначення критеріїв аудиту діяльності (ефективності):</a:t>
            </a:r>
            <a:endParaRPr lang="uk-UA" sz="2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3153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96FBE6D1-F487-B347-8DD6-41FCE71BBEA6}"/>
              </a:ext>
            </a:extLst>
          </p:cNvPr>
          <p:cNvSpPr txBox="1">
            <a:spLocks/>
          </p:cNvSpPr>
          <p:nvPr/>
        </p:nvSpPr>
        <p:spPr>
          <a:xfrm>
            <a:off x="868697" y="1441902"/>
            <a:ext cx="3423257" cy="22577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uk-UA" b="1" dirty="0">
                <a:latin typeface="+mn-lt"/>
              </a:rPr>
              <a:t>Характеристики належних критеріїв аудиту діяльності (ефективності) відповідно до ISSAI 3000 </a:t>
            </a:r>
            <a:endParaRPr lang="uk-UA" b="1" i="1" dirty="0">
              <a:latin typeface="+mn-lt"/>
            </a:endParaRP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CC410D9-1CFE-0C46-9B0B-6BBA37E9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  <p:sp>
        <p:nvSpPr>
          <p:cNvPr id="13" name="Content Placeholder 25">
            <a:extLst>
              <a:ext uri="{FF2B5EF4-FFF2-40B4-BE49-F238E27FC236}">
                <a16:creationId xmlns:a16="http://schemas.microsoft.com/office/drawing/2014/main" id="{7CE6DEDB-DD09-B14A-8110-0FD653CEE825}"/>
              </a:ext>
            </a:extLst>
          </p:cNvPr>
          <p:cNvSpPr txBox="1">
            <a:spLocks/>
          </p:cNvSpPr>
          <p:nvPr/>
        </p:nvSpPr>
        <p:spPr>
          <a:xfrm>
            <a:off x="5002925" y="1164823"/>
            <a:ext cx="6747642" cy="50696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uk-UA" sz="1700" b="1" dirty="0">
                <a:latin typeface="+mn-lt"/>
              </a:rPr>
              <a:t>Надійність</a:t>
            </a:r>
            <a:r>
              <a:rPr lang="uk-UA" sz="1700" dirty="0">
                <a:latin typeface="+mn-lt"/>
              </a:rPr>
              <a:t>: Надійні критерії призводять до послідовних висновків, якщо вони використовуються іншим аудитором за тих самих обставин</a:t>
            </a:r>
            <a:r>
              <a:rPr lang="uk-UA" sz="1700" i="1" dirty="0">
                <a:latin typeface="+mn-lt"/>
              </a:rPr>
              <a:t>;</a:t>
            </a:r>
          </a:p>
          <a:p>
            <a:pPr marL="357188" indent="-357188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uk-UA" sz="1700" b="1" dirty="0">
                <a:latin typeface="+mn-lt"/>
              </a:rPr>
              <a:t>Об’єктивність</a:t>
            </a:r>
            <a:r>
              <a:rPr lang="uk-UA" sz="1700" dirty="0">
                <a:latin typeface="+mn-lt"/>
              </a:rPr>
              <a:t>: об’єктивні критерії не містять упередженості аудитора чи керівництва;</a:t>
            </a:r>
          </a:p>
          <a:p>
            <a:pPr marL="357188" indent="-357188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uk-UA" sz="1700" b="1" dirty="0">
                <a:latin typeface="+mn-lt"/>
              </a:rPr>
              <a:t>Корисність</a:t>
            </a:r>
            <a:r>
              <a:rPr lang="uk-UA" sz="1700" dirty="0">
                <a:latin typeface="+mn-lt"/>
              </a:rPr>
              <a:t>: корисні критерії призводять до висновків, інформація в яких відповідає потребам користувачів;</a:t>
            </a:r>
          </a:p>
          <a:p>
            <a:pPr marL="357188" indent="-357188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uk-UA" sz="1700" b="1" dirty="0">
                <a:latin typeface="+mn-lt"/>
              </a:rPr>
              <a:t>Зрозумілість</a:t>
            </a:r>
            <a:r>
              <a:rPr lang="uk-UA" sz="1700" dirty="0">
                <a:latin typeface="+mn-lt"/>
              </a:rPr>
              <a:t>: зрозумілі критерії чітко сформульовані і не підлягають суттєвому впливу та різній інтерпретації;</a:t>
            </a:r>
          </a:p>
          <a:p>
            <a:pPr marL="357188" indent="-357188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uk-UA" sz="1700" b="1" dirty="0">
                <a:latin typeface="+mn-lt"/>
              </a:rPr>
              <a:t>Порівнянність</a:t>
            </a:r>
            <a:r>
              <a:rPr lang="uk-UA" sz="1700" dirty="0">
                <a:latin typeface="+mn-lt"/>
              </a:rPr>
              <a:t>: порівнювані критерії узгоджуються з критеріями, які використовуються в аудиті діяльності (ефективності) інших державних органів або темах аудиту;</a:t>
            </a:r>
          </a:p>
          <a:p>
            <a:pPr marL="357188" indent="-357188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uk-UA" sz="1700" b="1" dirty="0">
                <a:latin typeface="+mn-lt"/>
              </a:rPr>
              <a:t>Повнота</a:t>
            </a:r>
            <a:r>
              <a:rPr lang="uk-UA" sz="1700" dirty="0">
                <a:latin typeface="+mn-lt"/>
              </a:rPr>
              <a:t>: повнота відноситься до розробки всіх значущих критеріїв, які відповідають оцінюванню ефективності;</a:t>
            </a:r>
          </a:p>
          <a:p>
            <a:pPr marL="357188" indent="-357188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uk-UA" sz="1700" b="1" dirty="0">
                <a:latin typeface="+mn-lt"/>
              </a:rPr>
              <a:t>Прийнятність</a:t>
            </a:r>
            <a:r>
              <a:rPr lang="uk-UA" sz="1700" dirty="0">
                <a:latin typeface="+mn-lt"/>
              </a:rPr>
              <a:t>: прийнятними критеріями є критерії, які перевіряли незалежні експерти в даній галузі.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1C34D-C974-1347-B1CF-6F0D70726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003" y="3699641"/>
            <a:ext cx="2519349" cy="2042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6EA859-AA35-9843-A2DB-AF95BF097F9D}"/>
              </a:ext>
            </a:extLst>
          </p:cNvPr>
          <p:cNvSpPr txBox="1"/>
          <p:nvPr/>
        </p:nvSpPr>
        <p:spPr>
          <a:xfrm>
            <a:off x="1126463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16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1C5ED69-8300-324E-BE1E-750BFE28C98D}"/>
              </a:ext>
            </a:extLst>
          </p:cNvPr>
          <p:cNvSpPr txBox="1">
            <a:spLocks/>
          </p:cNvSpPr>
          <p:nvPr/>
        </p:nvSpPr>
        <p:spPr>
          <a:xfrm>
            <a:off x="196770" y="234498"/>
            <a:ext cx="8579368" cy="603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uk-UA" sz="2500" dirty="0">
                <a:solidFill>
                  <a:srgbClr val="003999"/>
                </a:solidFill>
              </a:rPr>
              <a:t>Розробка критеріїв аудиту діяльності </a:t>
            </a:r>
            <a:endParaRPr lang="en-GB" sz="2500" dirty="0">
              <a:solidFill>
                <a:srgbClr val="003999"/>
              </a:solidFill>
            </a:endParaRPr>
          </a:p>
          <a:p>
            <a:r>
              <a:rPr lang="uk-UA" sz="2500" dirty="0">
                <a:solidFill>
                  <a:srgbClr val="003999"/>
                </a:solidFill>
              </a:rPr>
              <a:t>(ефективності)</a:t>
            </a:r>
            <a:r>
              <a:rPr lang="en-GB" sz="2500" dirty="0">
                <a:solidFill>
                  <a:srgbClr val="003999"/>
                </a:solidFill>
              </a:rPr>
              <a:t> (6)</a:t>
            </a:r>
            <a:endParaRPr lang="uk-UA" sz="25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A44982-577D-DA4E-BB65-F381627D7405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077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13B7A18-E580-734B-9CEC-FBDC1AB160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959032"/>
              </p:ext>
            </p:extLst>
          </p:nvPr>
        </p:nvGraphicFramePr>
        <p:xfrm>
          <a:off x="533399" y="1313791"/>
          <a:ext cx="11240911" cy="5510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5124">
                  <a:extLst>
                    <a:ext uri="{9D8B030D-6E8A-4147-A177-3AD203B41FA5}">
                      <a16:colId xmlns:a16="http://schemas.microsoft.com/office/drawing/2014/main" val="1694138831"/>
                    </a:ext>
                  </a:extLst>
                </a:gridCol>
                <a:gridCol w="2384978">
                  <a:extLst>
                    <a:ext uri="{9D8B030D-6E8A-4147-A177-3AD203B41FA5}">
                      <a16:colId xmlns:a16="http://schemas.microsoft.com/office/drawing/2014/main" val="782514105"/>
                    </a:ext>
                  </a:extLst>
                </a:gridCol>
                <a:gridCol w="1622330">
                  <a:extLst>
                    <a:ext uri="{9D8B030D-6E8A-4147-A177-3AD203B41FA5}">
                      <a16:colId xmlns:a16="http://schemas.microsoft.com/office/drawing/2014/main" val="767026837"/>
                    </a:ext>
                  </a:extLst>
                </a:gridCol>
                <a:gridCol w="2848479">
                  <a:extLst>
                    <a:ext uri="{9D8B030D-6E8A-4147-A177-3AD203B41FA5}">
                      <a16:colId xmlns:a16="http://schemas.microsoft.com/office/drawing/2014/main" val="2894564429"/>
                    </a:ext>
                  </a:extLst>
                </a:gridCol>
              </a:tblGrid>
              <a:tr h="79056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400" dirty="0">
                          <a:effectLst/>
                          <a:latin typeface="+mn-lt"/>
                        </a:rPr>
                        <a:t>Приклади логічного зв’язку «мета – питання – підпитання – критерії аудиту»: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 anchor="ctr"/>
                </a:tc>
                <a:tc hMerge="1">
                  <a:txBody>
                    <a:bodyPr/>
                    <a:lstStyle/>
                    <a:p>
                      <a:endParaRPr lang="uk-UA" sz="1200" dirty="0"/>
                    </a:p>
                  </a:txBody>
                  <a:tcPr marL="62381" marR="62381" marT="31191" marB="31191"/>
                </a:tc>
                <a:tc hMerge="1">
                  <a:txBody>
                    <a:bodyPr/>
                    <a:lstStyle/>
                    <a:p>
                      <a:endParaRPr lang="uk-UA" sz="1200" dirty="0"/>
                    </a:p>
                  </a:txBody>
                  <a:tcPr marL="62381" marR="62381" marT="31191" marB="31191"/>
                </a:tc>
                <a:tc hMerge="1">
                  <a:txBody>
                    <a:bodyPr/>
                    <a:lstStyle/>
                    <a:p>
                      <a:endParaRPr lang="uk-UA" sz="1200" dirty="0"/>
                    </a:p>
                  </a:txBody>
                  <a:tcPr marL="62381" marR="62381" marT="31191" marB="31191"/>
                </a:tc>
                <a:extLst>
                  <a:ext uri="{0D108BD9-81ED-4DB2-BD59-A6C34878D82A}">
                    <a16:rowId xmlns:a16="http://schemas.microsoft.com/office/drawing/2014/main" val="2881736321"/>
                  </a:ext>
                </a:extLst>
              </a:tr>
              <a:tr h="710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Мета аудиту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Ключове питання аудиту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Підпитання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Критерії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5286775"/>
                  </a:ext>
                </a:extLst>
              </a:tr>
              <a:tr h="3808825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700"/>
                        </a:spcAft>
                      </a:pPr>
                      <a:endParaRPr lang="uk-UA" sz="2400" b="0" i="0" u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700"/>
                        </a:spcAft>
                      </a:pPr>
                      <a:r>
                        <a:rPr lang="uk-UA" sz="2000" b="0" i="0" u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Оцінити ефективність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700"/>
                        </a:spcAft>
                      </a:pPr>
                      <a:endParaRPr lang="uk-UA" sz="2000" b="0" i="0" u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700"/>
                        </a:spcAft>
                      </a:pPr>
                      <a:r>
                        <a:rPr lang="uk-UA" sz="2000" b="0" i="0" u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управління 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700"/>
                        </a:spcAft>
                      </a:pPr>
                      <a:endParaRPr lang="uk-UA" sz="2000" b="0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700"/>
                        </a:spcAft>
                      </a:pPr>
                      <a:r>
                        <a:rPr lang="uk-UA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інфраструктурними проектами</a:t>
                      </a:r>
                      <a:endParaRPr lang="ru-RU" sz="2000" b="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7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Чи належним чином підготовлені та сплановані інфраструктурні проекти (в частині оцінки потреб зацікавлених сторін, підготовки проектно-кошторисної документації, визначених цілей та завдань, оцінки ризиків?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70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Чи були враховані в ході підготовки та планування проектів потреби ключових зацікавлених сторін?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700"/>
                        </a:spcAft>
                        <a:buFont typeface="Symbol" pitchFamily="2" charset="2"/>
                        <a:buChar char=""/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Перелік ключових зацікавлених сторін чітко визначений;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700"/>
                        </a:spcAft>
                        <a:buFont typeface="Symbol" pitchFamily="2" charset="2"/>
                        <a:buChar char=""/>
                      </a:pPr>
                      <a:r>
                        <a:rPr lang="uk-UA" sz="1600" noProof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Були опитані всі 3 основні групи зацікавлених сторін (ті, хто потребує оренди; громадяни, ті, що проживають у радіусі 1 км; екологічні активісти).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700"/>
                        </a:spcAft>
                        <a:buFont typeface="Symbol" pitchFamily="2" charset="2"/>
                        <a:buChar char=""/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Протягом трьох місяців було організовано щонайменше 5 консультацій, у різних місцях, у різний час – ранок, вечір тощо. 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700"/>
                        </a:spcAft>
                        <a:buFont typeface="Symbol" pitchFamily="2" charset="2"/>
                        <a:buChar char=""/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Інтереси зацікавлених сторін ідентифіковані та враховані при плануванні проектів (якщо не враховані, то в </a:t>
                      </a: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силу об'єктивних причин). </a:t>
                      </a:r>
                      <a:endParaRPr lang="uk-UA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90139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A14BB7E-FA59-9A4A-ABEB-8BB476D04E28}"/>
              </a:ext>
            </a:extLst>
          </p:cNvPr>
          <p:cNvSpPr txBox="1"/>
          <p:nvPr/>
        </p:nvSpPr>
        <p:spPr>
          <a:xfrm>
            <a:off x="1126463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17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BB9C941-A837-A740-B219-B24E4B9D1ADF}"/>
              </a:ext>
            </a:extLst>
          </p:cNvPr>
          <p:cNvSpPr txBox="1">
            <a:spLocks/>
          </p:cNvSpPr>
          <p:nvPr/>
        </p:nvSpPr>
        <p:spPr>
          <a:xfrm>
            <a:off x="185196" y="234498"/>
            <a:ext cx="7558268" cy="603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uk-UA" sz="2500" dirty="0">
                <a:solidFill>
                  <a:srgbClr val="003999"/>
                </a:solidFill>
              </a:rPr>
              <a:t>Послідовність мета-питання-критерії в аудиті діяльності (ефективності)</a:t>
            </a:r>
            <a:endParaRPr lang="uk-UA" sz="25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7BFD0E-3D82-D043-A6D1-A9E5761AADAD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6">
            <a:extLst>
              <a:ext uri="{FF2B5EF4-FFF2-40B4-BE49-F238E27FC236}">
                <a16:creationId xmlns:a16="http://schemas.microsoft.com/office/drawing/2014/main" id="{FB723A62-D7D9-C843-A4B9-85228F492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47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E21AF-B023-B142-B52E-4F30F37C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71438"/>
            <a:ext cx="7903818" cy="875846"/>
          </a:xfrm>
        </p:spPr>
        <p:txBody>
          <a:bodyPr>
            <a:normAutofit/>
          </a:bodyPr>
          <a:lstStyle/>
          <a:p>
            <a:r>
              <a:rPr lang="uk-UA" sz="2500" dirty="0">
                <a:solidFill>
                  <a:srgbClr val="003999"/>
                </a:solidFill>
              </a:rPr>
              <a:t>Розробка методології аудиту діяльності (ефективності)</a:t>
            </a:r>
            <a:r>
              <a:rPr lang="en-GB" sz="2500" dirty="0">
                <a:solidFill>
                  <a:srgbClr val="003999"/>
                </a:solidFill>
              </a:rPr>
              <a:t> (1)</a:t>
            </a:r>
            <a:endParaRPr lang="uk-UA" sz="2500" dirty="0">
              <a:solidFill>
                <a:srgbClr val="00399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252049-F502-1943-B51F-74482FB53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>
                <a:latin typeface="+mn-lt"/>
              </a:rPr>
              <a:t>Визначення набору методів збору та аналізу даних є важливою частиною планування аудиту;</a:t>
            </a:r>
            <a:r>
              <a:rPr lang="ru-RU" dirty="0">
                <a:latin typeface="+mn-lt"/>
              </a:rPr>
              <a:t> </a:t>
            </a:r>
          </a:p>
          <a:p>
            <a:r>
              <a:rPr lang="uk-UA" dirty="0">
                <a:latin typeface="+mn-lt"/>
              </a:rPr>
              <a:t>В аудиті діяльності (ефективності), методологія аналізу та збору даних розробляються для кожного аудиту;</a:t>
            </a:r>
          </a:p>
          <a:p>
            <a:r>
              <a:rPr lang="uk-UA" dirty="0">
                <a:latin typeface="+mn-lt"/>
              </a:rPr>
              <a:t>Аудитор повинен розробити аудиторські процедури, які будуть використовуватися для збору достатніх і відповідних аудиторських доказів</a:t>
            </a:r>
            <a:r>
              <a:rPr lang="ru-RU" dirty="0">
                <a:latin typeface="+mn-lt"/>
              </a:rPr>
              <a:t>; </a:t>
            </a:r>
            <a:endParaRPr lang="en-GB" dirty="0">
              <a:latin typeface="+mn-lt"/>
            </a:endParaRPr>
          </a:p>
          <a:p>
            <a:r>
              <a:rPr lang="uk-UA" dirty="0">
                <a:latin typeface="+mn-lt"/>
              </a:rPr>
              <a:t>В аудиті діяльності (ефективності) може використовуватися широкий перелік методів збору даних. Найбільш поширеними є: інтерв'ю, анкетування/опитування, спостереження, вивчення документів, тестування заходів контролю, аналіз даних та інші;</a:t>
            </a:r>
          </a:p>
          <a:p>
            <a:r>
              <a:rPr lang="uk-UA" dirty="0">
                <a:latin typeface="+mn-lt"/>
              </a:rPr>
              <a:t>Кожен із методів збору даних має переваги та характерні особливості</a:t>
            </a:r>
            <a:r>
              <a:rPr lang="ru-RU" dirty="0">
                <a:latin typeface="+mn-lt"/>
              </a:rPr>
              <a:t>.</a:t>
            </a:r>
            <a:endParaRPr lang="uk-UA" dirty="0">
              <a:latin typeface="+mn-lt"/>
            </a:endParaRPr>
          </a:p>
          <a:p>
            <a:endParaRPr lang="uk-UA" dirty="0"/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CE37157B-10F5-BF4D-B39A-39163A2FFC73}"/>
              </a:ext>
            </a:extLst>
          </p:cNvPr>
          <p:cNvCxnSpPr>
            <a:cxnSpLocks/>
          </p:cNvCxnSpPr>
          <p:nvPr/>
        </p:nvCxnSpPr>
        <p:spPr>
          <a:xfrm>
            <a:off x="0" y="1047101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B8D88E3-7C11-4743-AF54-47B37C52BEA1}"/>
              </a:ext>
            </a:extLst>
          </p:cNvPr>
          <p:cNvSpPr txBox="1"/>
          <p:nvPr/>
        </p:nvSpPr>
        <p:spPr>
          <a:xfrm>
            <a:off x="1126463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18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9131B0A-3D09-9D43-807F-77DB09E8E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20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C3B7D10-0992-5949-B27C-8441FF91A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994401"/>
              </p:ext>
            </p:extLst>
          </p:nvPr>
        </p:nvGraphicFramePr>
        <p:xfrm>
          <a:off x="673767" y="1422458"/>
          <a:ext cx="11044989" cy="4295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1663">
                  <a:extLst>
                    <a:ext uri="{9D8B030D-6E8A-4147-A177-3AD203B41FA5}">
                      <a16:colId xmlns:a16="http://schemas.microsoft.com/office/drawing/2014/main" val="2189319237"/>
                    </a:ext>
                  </a:extLst>
                </a:gridCol>
                <a:gridCol w="3681663">
                  <a:extLst>
                    <a:ext uri="{9D8B030D-6E8A-4147-A177-3AD203B41FA5}">
                      <a16:colId xmlns:a16="http://schemas.microsoft.com/office/drawing/2014/main" val="2733074918"/>
                    </a:ext>
                  </a:extLst>
                </a:gridCol>
                <a:gridCol w="3681663">
                  <a:extLst>
                    <a:ext uri="{9D8B030D-6E8A-4147-A177-3AD203B41FA5}">
                      <a16:colId xmlns:a16="http://schemas.microsoft.com/office/drawing/2014/main" val="1810944441"/>
                    </a:ext>
                  </a:extLst>
                </a:gridCol>
              </a:tblGrid>
              <a:tr h="371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800" dirty="0">
                          <a:effectLst/>
                        </a:rPr>
                        <a:t>Метод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800" dirty="0">
                          <a:effectLst/>
                        </a:rPr>
                        <a:t>Переваги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800" dirty="0">
                          <a:effectLst/>
                        </a:rPr>
                        <a:t>Особливості використання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904532"/>
                  </a:ext>
                </a:extLst>
              </a:tr>
              <a:tr h="3923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700"/>
                        </a:spcAft>
                      </a:pPr>
                      <a:r>
                        <a:rPr lang="uk-UA" sz="2000" dirty="0">
                          <a:effectLst/>
                        </a:rPr>
                        <a:t>Інтерв’ю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Обговорення з однією або кількома людьми по телефону, онлайн або особисто, щоб отримати їхню точку зору щодо предмету аудиту.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19075" algn="l"/>
                        </a:tabLst>
                      </a:pPr>
                      <a:r>
                        <a:rPr lang="uk-UA" sz="1800" dirty="0">
                          <a:effectLst/>
                        </a:rPr>
                        <a:t>Можна відносно швидко організувати та провести.</a:t>
                      </a:r>
                      <a:endParaRPr lang="ru-RU" sz="1800" dirty="0">
                        <a:effectLst/>
                      </a:endParaRPr>
                    </a:p>
                    <a:p>
                      <a:pPr marL="285750" indent="-28575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19075" algn="l"/>
                        </a:tabLst>
                      </a:pPr>
                      <a:r>
                        <a:rPr lang="uk-UA" sz="1800" dirty="0">
                          <a:effectLst/>
                        </a:rPr>
                        <a:t>Дозволяє глибоко зрозуміти точку зору опитуваного.</a:t>
                      </a:r>
                      <a:endParaRPr lang="ru-RU" sz="1800" dirty="0">
                        <a:effectLst/>
                      </a:endParaRPr>
                    </a:p>
                    <a:p>
                      <a:pPr marL="285750" indent="-28575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19075" algn="l"/>
                        </a:tabLst>
                      </a:pPr>
                      <a:r>
                        <a:rPr lang="uk-UA" sz="1800" dirty="0">
                          <a:effectLst/>
                        </a:rPr>
                        <a:t>Дозволяє збирати інформацію щодо «чутливих питань».</a:t>
                      </a:r>
                      <a:endParaRPr lang="ru-RU" sz="1800" dirty="0">
                        <a:effectLst/>
                      </a:endParaRPr>
                    </a:p>
                    <a:p>
                      <a:pPr marL="285750" indent="-28575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19075" algn="l"/>
                        </a:tabLst>
                      </a:pPr>
                      <a:r>
                        <a:rPr lang="uk-UA" sz="1800" dirty="0">
                          <a:effectLst/>
                        </a:rPr>
                        <a:t>Гнучкість швидкого пошуку інформації за результатами інтерв'ю.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effectLst/>
                        </a:rPr>
                        <a:t>Потребує належної підготовки та попереднього аналізу.</a:t>
                      </a:r>
                      <a:endParaRPr lang="ru-RU" sz="1800" dirty="0">
                        <a:effectLst/>
                      </a:endParaRPr>
                    </a:p>
                    <a:p>
                      <a:pPr marL="285750" indent="-28575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effectLst/>
                        </a:rPr>
                        <a:t>Не підтримує статистичний аналіз. </a:t>
                      </a:r>
                      <a:endParaRPr lang="ru-RU" sz="1800" dirty="0">
                        <a:effectLst/>
                      </a:endParaRPr>
                    </a:p>
                    <a:p>
                      <a:pPr marL="285750" indent="-28575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>
                          <a:effectLst/>
                        </a:rPr>
                        <a:t>Потребує часу на аналіз, порівняння та обробку результатів кількох інтерв’ю.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8081788"/>
                  </a:ext>
                </a:extLst>
              </a:tr>
            </a:tbl>
          </a:graphicData>
        </a:graphic>
      </p:graphicFrame>
      <p:cxnSp>
        <p:nvCxnSpPr>
          <p:cNvPr id="5" name="Straight Connector 20">
            <a:extLst>
              <a:ext uri="{FF2B5EF4-FFF2-40B4-BE49-F238E27FC236}">
                <a16:creationId xmlns:a16="http://schemas.microsoft.com/office/drawing/2014/main" id="{90689543-0947-F841-B903-3FCBE9921AAD}"/>
              </a:ext>
            </a:extLst>
          </p:cNvPr>
          <p:cNvCxnSpPr>
            <a:cxnSpLocks/>
          </p:cNvCxnSpPr>
          <p:nvPr/>
        </p:nvCxnSpPr>
        <p:spPr>
          <a:xfrm>
            <a:off x="0" y="1047101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AD4FB7-465B-A84E-985B-92A1A6BB4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7" y="4093465"/>
            <a:ext cx="3693695" cy="16242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9E789F-65D9-D246-99B6-745F2D9F8734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19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56D8C75-E6A9-6147-BADD-2EB9CF54A5B4}"/>
              </a:ext>
            </a:extLst>
          </p:cNvPr>
          <p:cNvSpPr txBox="1">
            <a:spLocks/>
          </p:cNvSpPr>
          <p:nvPr/>
        </p:nvSpPr>
        <p:spPr>
          <a:xfrm>
            <a:off x="533400" y="171438"/>
            <a:ext cx="7903818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uk-UA" sz="2500" dirty="0">
                <a:solidFill>
                  <a:srgbClr val="003999"/>
                </a:solidFill>
              </a:rPr>
              <a:t>Розробка методології аудиту діяльності (ефективності)</a:t>
            </a:r>
            <a:r>
              <a:rPr lang="en-GB" sz="2500" dirty="0">
                <a:solidFill>
                  <a:srgbClr val="003999"/>
                </a:solidFill>
              </a:rPr>
              <a:t> (</a:t>
            </a:r>
            <a:r>
              <a:rPr lang="uk-UA" sz="2500" dirty="0">
                <a:solidFill>
                  <a:srgbClr val="003999"/>
                </a:solidFill>
              </a:rPr>
              <a:t>2</a:t>
            </a:r>
            <a:r>
              <a:rPr lang="en-GB" sz="2500" dirty="0">
                <a:solidFill>
                  <a:srgbClr val="003999"/>
                </a:solidFill>
              </a:rPr>
              <a:t>)</a:t>
            </a:r>
            <a:endParaRPr lang="uk-UA" sz="2500" dirty="0">
              <a:solidFill>
                <a:srgbClr val="003999"/>
              </a:solidFill>
            </a:endParaRPr>
          </a:p>
        </p:txBody>
      </p:sp>
      <p:pic>
        <p:nvPicPr>
          <p:cNvPr id="10" name="Рисунок 6">
            <a:extLst>
              <a:ext uri="{FF2B5EF4-FFF2-40B4-BE49-F238E27FC236}">
                <a16:creationId xmlns:a16="http://schemas.microsoft.com/office/drawing/2014/main" id="{6BA452FB-62B2-BB4E-9461-0D4BD6E48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75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E407CD3-0909-2F44-8C89-53C649660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775850"/>
              </p:ext>
            </p:extLst>
          </p:nvPr>
        </p:nvGraphicFramePr>
        <p:xfrm>
          <a:off x="812801" y="1320549"/>
          <a:ext cx="10845798" cy="3850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5266">
                  <a:extLst>
                    <a:ext uri="{9D8B030D-6E8A-4147-A177-3AD203B41FA5}">
                      <a16:colId xmlns:a16="http://schemas.microsoft.com/office/drawing/2014/main" val="2645606266"/>
                    </a:ext>
                  </a:extLst>
                </a:gridCol>
                <a:gridCol w="3615266">
                  <a:extLst>
                    <a:ext uri="{9D8B030D-6E8A-4147-A177-3AD203B41FA5}">
                      <a16:colId xmlns:a16="http://schemas.microsoft.com/office/drawing/2014/main" val="4196599966"/>
                    </a:ext>
                  </a:extLst>
                </a:gridCol>
                <a:gridCol w="3615266">
                  <a:extLst>
                    <a:ext uri="{9D8B030D-6E8A-4147-A177-3AD203B41FA5}">
                      <a16:colId xmlns:a16="http://schemas.microsoft.com/office/drawing/2014/main" val="1650481998"/>
                    </a:ext>
                  </a:extLst>
                </a:gridCol>
              </a:tblGrid>
              <a:tr h="3850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700"/>
                        </a:spcAft>
                      </a:pPr>
                      <a:r>
                        <a:rPr lang="uk-UA" sz="2000" b="1" dirty="0">
                          <a:effectLst/>
                        </a:rPr>
                        <a:t>Опитування</a:t>
                      </a:r>
                      <a:endParaRPr lang="ru-RU" sz="2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Підхід до збору інформації або даних, за допомогою стандартного набору запитань, який використовується для збору доказів від населення або кінцевих користувачів послуг.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Спосіб збору інформації від кількох людей.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Дані можна використовувати для різних типів аналізу.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Дані про вибрані змінні можуть бути узагальненими та точними.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Потребує витрат ресурсів і часу.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Потребує ретельного планування та тестування.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Може вимагати трудомісткого аналізу.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563743"/>
                  </a:ext>
                </a:extLst>
              </a:tr>
            </a:tbl>
          </a:graphicData>
        </a:graphic>
      </p:graphicFrame>
      <p:cxnSp>
        <p:nvCxnSpPr>
          <p:cNvPr id="5" name="Straight Connector 20">
            <a:extLst>
              <a:ext uri="{FF2B5EF4-FFF2-40B4-BE49-F238E27FC236}">
                <a16:creationId xmlns:a16="http://schemas.microsoft.com/office/drawing/2014/main" id="{E22B1D4E-6C59-1F4D-A51A-4D3AF525EFF1}"/>
              </a:ext>
            </a:extLst>
          </p:cNvPr>
          <p:cNvCxnSpPr>
            <a:cxnSpLocks/>
          </p:cNvCxnSpPr>
          <p:nvPr/>
        </p:nvCxnSpPr>
        <p:spPr>
          <a:xfrm>
            <a:off x="0" y="1047101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246E8B-014E-344F-B48E-B94A42FDF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921" y="3697663"/>
            <a:ext cx="3453064" cy="139298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8F3047-63B3-C046-B732-7B843AAAEB52}"/>
              </a:ext>
            </a:extLst>
          </p:cNvPr>
          <p:cNvSpPr/>
          <p:nvPr/>
        </p:nvSpPr>
        <p:spPr>
          <a:xfrm>
            <a:off x="812801" y="5256197"/>
            <a:ext cx="10845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uk-UA" sz="1400" i="1" dirty="0">
                <a:solidFill>
                  <a:schemeClr val="bg1">
                    <a:lumMod val="50000"/>
                  </a:schemeClr>
                </a:solidFill>
              </a:rPr>
              <a:t>Детальніше про особливості аудиту діяльності у Методичному посібнику з питань аудиту діяльності (ефективності)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1400" i="1" dirty="0">
                <a:solidFill>
                  <a:schemeClr val="bg1">
                    <a:lumMod val="50000"/>
                  </a:schemeClr>
                </a:solidFill>
              </a:rPr>
              <a:t>у розділі «Визначення методів аудиту»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063C72-EB59-2A46-9837-AC06DB04854C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20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B82AE93-E037-4642-B692-F01A7DAF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71438"/>
            <a:ext cx="7903818" cy="875846"/>
          </a:xfrm>
        </p:spPr>
        <p:txBody>
          <a:bodyPr>
            <a:normAutofit/>
          </a:bodyPr>
          <a:lstStyle/>
          <a:p>
            <a:r>
              <a:rPr lang="uk-UA" sz="2500" dirty="0">
                <a:solidFill>
                  <a:srgbClr val="003999"/>
                </a:solidFill>
              </a:rPr>
              <a:t>Розробка методології аудиту діяльності (ефективності)</a:t>
            </a:r>
            <a:r>
              <a:rPr lang="en-GB" sz="2500" dirty="0">
                <a:solidFill>
                  <a:srgbClr val="003999"/>
                </a:solidFill>
              </a:rPr>
              <a:t> (</a:t>
            </a:r>
            <a:r>
              <a:rPr lang="uk-UA" sz="2500" dirty="0">
                <a:solidFill>
                  <a:srgbClr val="003999"/>
                </a:solidFill>
              </a:rPr>
              <a:t>3</a:t>
            </a:r>
            <a:r>
              <a:rPr lang="en-GB" sz="2500" dirty="0">
                <a:solidFill>
                  <a:srgbClr val="003999"/>
                </a:solidFill>
              </a:rPr>
              <a:t>)</a:t>
            </a:r>
            <a:endParaRPr lang="uk-UA" sz="2500" dirty="0">
              <a:solidFill>
                <a:srgbClr val="003999"/>
              </a:solidFill>
            </a:endParaRP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BEE6A14C-AFFB-3B40-9003-A0A2E10FD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83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96FBE6D1-F487-B347-8DD6-41FCE71BBEA6}"/>
              </a:ext>
            </a:extLst>
          </p:cNvPr>
          <p:cNvSpPr txBox="1">
            <a:spLocks/>
          </p:cNvSpPr>
          <p:nvPr/>
        </p:nvSpPr>
        <p:spPr>
          <a:xfrm>
            <a:off x="728702" y="1922765"/>
            <a:ext cx="10892833" cy="4008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latin typeface="+mn-lt"/>
              </a:rPr>
              <a:t>При виборі методів аудитори повинні </a:t>
            </a:r>
            <a:r>
              <a:rPr lang="uk-UA" b="1" dirty="0">
                <a:solidFill>
                  <a:srgbClr val="003999"/>
                </a:solidFill>
                <a:latin typeface="+mn-lt"/>
              </a:rPr>
              <a:t>керуватися метою аудиту та конкретними запитаннями</a:t>
            </a:r>
            <a:r>
              <a:rPr lang="uk-UA" dirty="0">
                <a:latin typeface="+mn-lt"/>
              </a:rPr>
              <a:t>, на які потрібно відповісти. </a:t>
            </a:r>
          </a:p>
          <a:p>
            <a:r>
              <a:rPr lang="uk-UA" dirty="0">
                <a:latin typeface="+mn-lt"/>
              </a:rPr>
              <a:t>Необхідно визначити </a:t>
            </a:r>
            <a:r>
              <a:rPr lang="uk-UA" b="1" dirty="0">
                <a:solidFill>
                  <a:srgbClr val="003999"/>
                </a:solidFill>
                <a:latin typeface="+mn-lt"/>
              </a:rPr>
              <a:t>чіткі, надійні та практичні методи збору даних</a:t>
            </a:r>
            <a:r>
              <a:rPr lang="uk-UA" dirty="0">
                <a:latin typeface="+mn-lt"/>
              </a:rPr>
              <a:t>, які дозволять отримати достатні, достовірні та надійні аудиторські докази.</a:t>
            </a:r>
            <a:endParaRPr lang="ru-RU" dirty="0">
              <a:latin typeface="+mn-lt"/>
            </a:endParaRPr>
          </a:p>
          <a:p>
            <a:r>
              <a:rPr lang="uk-UA" dirty="0">
                <a:latin typeface="+mn-lt"/>
              </a:rPr>
              <a:t>Щоб зібрати достатню інформацію для кожного критерію аудиту, необхідно передбачити отримання інформації із </a:t>
            </a:r>
            <a:r>
              <a:rPr lang="uk-UA" b="1" dirty="0">
                <a:solidFill>
                  <a:srgbClr val="003999"/>
                </a:solidFill>
                <a:latin typeface="+mn-lt"/>
              </a:rPr>
              <a:t>різних джерел</a:t>
            </a:r>
            <a:r>
              <a:rPr lang="uk-UA" dirty="0">
                <a:latin typeface="+mn-lt"/>
              </a:rPr>
              <a:t>, а також поєднати як </a:t>
            </a:r>
            <a:r>
              <a:rPr lang="uk-UA" b="1" dirty="0">
                <a:solidFill>
                  <a:srgbClr val="003999"/>
                </a:solidFill>
                <a:latin typeface="+mn-lt"/>
              </a:rPr>
              <a:t>кількісні</a:t>
            </a:r>
            <a:r>
              <a:rPr lang="uk-UA" dirty="0">
                <a:latin typeface="+mn-lt"/>
              </a:rPr>
              <a:t>, так і </a:t>
            </a:r>
            <a:r>
              <a:rPr lang="uk-UA" b="1" dirty="0">
                <a:solidFill>
                  <a:srgbClr val="003999"/>
                </a:solidFill>
                <a:latin typeface="+mn-lt"/>
              </a:rPr>
              <a:t>якісні</a:t>
            </a:r>
            <a:r>
              <a:rPr lang="uk-UA" dirty="0">
                <a:latin typeface="+mn-lt"/>
              </a:rPr>
              <a:t> дані. Метод </a:t>
            </a:r>
            <a:r>
              <a:rPr lang="uk-UA" b="1" dirty="0">
                <a:solidFill>
                  <a:srgbClr val="003999"/>
                </a:solidFill>
                <a:latin typeface="+mn-lt"/>
              </a:rPr>
              <a:t>тріангуляції</a:t>
            </a:r>
            <a:r>
              <a:rPr lang="uk-UA" sz="2000" dirty="0">
                <a:latin typeface="+mn-lt"/>
              </a:rPr>
              <a:t>. </a:t>
            </a:r>
          </a:p>
          <a:p>
            <a:r>
              <a:rPr lang="uk-UA" dirty="0">
                <a:latin typeface="+mn-lt"/>
              </a:rPr>
              <a:t>Включення в програму аудиту діяльності (ефективності) </a:t>
            </a:r>
            <a:r>
              <a:rPr lang="uk-UA" b="1" dirty="0">
                <a:solidFill>
                  <a:srgbClr val="003999"/>
                </a:solidFill>
                <a:latin typeface="+mn-lt"/>
              </a:rPr>
              <a:t>пояснення</a:t>
            </a:r>
            <a:r>
              <a:rPr lang="uk-UA" dirty="0">
                <a:latin typeface="+mn-lt"/>
              </a:rPr>
              <a:t>, </a:t>
            </a:r>
            <a:r>
              <a:rPr lang="uk-UA" b="1" dirty="0">
                <a:solidFill>
                  <a:srgbClr val="003999"/>
                </a:solidFill>
                <a:latin typeface="+mn-lt"/>
              </a:rPr>
              <a:t>як будуть аналізуватися</a:t>
            </a:r>
            <a:r>
              <a:rPr lang="uk-UA" dirty="0">
                <a:latin typeface="+mn-lt"/>
              </a:rPr>
              <a:t> зібрані аудиторські </a:t>
            </a:r>
            <a:r>
              <a:rPr lang="uk-UA" b="1" dirty="0">
                <a:solidFill>
                  <a:srgbClr val="003999"/>
                </a:solidFill>
                <a:latin typeface="+mn-lt"/>
              </a:rPr>
              <a:t>докази</a:t>
            </a:r>
            <a:r>
              <a:rPr lang="uk-UA" dirty="0">
                <a:latin typeface="+mn-lt"/>
              </a:rPr>
              <a:t>.</a:t>
            </a:r>
            <a:r>
              <a:rPr lang="ru-RU" sz="2000" dirty="0">
                <a:latin typeface="+mn-lt"/>
              </a:rPr>
              <a:t> </a:t>
            </a:r>
            <a:endParaRPr lang="uk-UA" sz="2000" dirty="0">
              <a:latin typeface="+mn-lt"/>
            </a:endParaRP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CC410D9-1CFE-0C46-9B0B-6BBA37E9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  <p:sp>
        <p:nvSpPr>
          <p:cNvPr id="7" name="Content Placeholder 25">
            <a:extLst>
              <a:ext uri="{FF2B5EF4-FFF2-40B4-BE49-F238E27FC236}">
                <a16:creationId xmlns:a16="http://schemas.microsoft.com/office/drawing/2014/main" id="{462A72AF-BBEC-B04D-95BE-45C09DA8F9D9}"/>
              </a:ext>
            </a:extLst>
          </p:cNvPr>
          <p:cNvSpPr txBox="1">
            <a:spLocks/>
          </p:cNvSpPr>
          <p:nvPr/>
        </p:nvSpPr>
        <p:spPr>
          <a:xfrm>
            <a:off x="728702" y="1306008"/>
            <a:ext cx="10892833" cy="516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b="1" dirty="0">
                <a:latin typeface="+mn-lt"/>
              </a:rPr>
              <a:t>Рекомендації до визначення методології аудиту:</a:t>
            </a:r>
            <a:endParaRPr lang="uk-UA" b="1" i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7A803-AF40-244A-9283-5F58C14F066F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21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058B6F2-A2A5-8C47-8B64-DFEC51113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71438"/>
            <a:ext cx="7903818" cy="875846"/>
          </a:xfrm>
        </p:spPr>
        <p:txBody>
          <a:bodyPr>
            <a:normAutofit/>
          </a:bodyPr>
          <a:lstStyle/>
          <a:p>
            <a:r>
              <a:rPr lang="uk-UA" sz="2500" dirty="0">
                <a:solidFill>
                  <a:srgbClr val="003999"/>
                </a:solidFill>
              </a:rPr>
              <a:t>Розробка методології аудиту діяльності (ефективності)</a:t>
            </a:r>
            <a:r>
              <a:rPr lang="en-GB" sz="2500" dirty="0">
                <a:solidFill>
                  <a:srgbClr val="003999"/>
                </a:solidFill>
              </a:rPr>
              <a:t> (</a:t>
            </a:r>
            <a:r>
              <a:rPr lang="uk-UA" sz="2500" dirty="0">
                <a:solidFill>
                  <a:srgbClr val="003999"/>
                </a:solidFill>
              </a:rPr>
              <a:t>4</a:t>
            </a:r>
            <a:r>
              <a:rPr lang="en-GB" sz="2500" dirty="0">
                <a:solidFill>
                  <a:srgbClr val="003999"/>
                </a:solidFill>
              </a:rPr>
              <a:t>)</a:t>
            </a:r>
            <a:endParaRPr lang="uk-UA" sz="2500" dirty="0">
              <a:solidFill>
                <a:srgbClr val="003999"/>
              </a:solidFill>
            </a:endParaRPr>
          </a:p>
        </p:txBody>
      </p:sp>
      <p:cxnSp>
        <p:nvCxnSpPr>
          <p:cNvPr id="13" name="Straight Connector 20">
            <a:extLst>
              <a:ext uri="{FF2B5EF4-FFF2-40B4-BE49-F238E27FC236}">
                <a16:creationId xmlns:a16="http://schemas.microsoft.com/office/drawing/2014/main" id="{B498F57D-C1AD-5D4D-BFBB-B1F9FA5CDC1D}"/>
              </a:ext>
            </a:extLst>
          </p:cNvPr>
          <p:cNvCxnSpPr>
            <a:cxnSpLocks/>
          </p:cNvCxnSpPr>
          <p:nvPr/>
        </p:nvCxnSpPr>
        <p:spPr>
          <a:xfrm>
            <a:off x="0" y="1047101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4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0650769-3B5B-1746-A04F-D62263654361}"/>
              </a:ext>
            </a:extLst>
          </p:cNvPr>
          <p:cNvSpPr txBox="1"/>
          <p:nvPr/>
        </p:nvSpPr>
        <p:spPr>
          <a:xfrm>
            <a:off x="11299372" y="624492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2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B915406-2116-7D44-81B4-4E99522B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288928"/>
            <a:ext cx="7489371" cy="494845"/>
          </a:xfrm>
        </p:spPr>
        <p:txBody>
          <a:bodyPr>
            <a:normAutofit/>
          </a:bodyPr>
          <a:lstStyle/>
          <a:p>
            <a:r>
              <a:rPr lang="uk-UA" sz="2500" dirty="0">
                <a:solidFill>
                  <a:srgbClr val="003999"/>
                </a:solidFill>
              </a:rPr>
              <a:t>Що ми будемо робити?</a:t>
            </a:r>
            <a:endParaRPr lang="en-US" sz="2500" dirty="0">
              <a:solidFill>
                <a:srgbClr val="003999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205A80-1F45-964A-AB82-40673A604A37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6">
            <a:extLst>
              <a:ext uri="{FF2B5EF4-FFF2-40B4-BE49-F238E27FC236}">
                <a16:creationId xmlns:a16="http://schemas.microsoft.com/office/drawing/2014/main" id="{5B941B63-DCBB-9744-8780-2E3E2A1E6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  <p:sp>
        <p:nvSpPr>
          <p:cNvPr id="7" name="Content Placeholder 25">
            <a:extLst>
              <a:ext uri="{FF2B5EF4-FFF2-40B4-BE49-F238E27FC236}">
                <a16:creationId xmlns:a16="http://schemas.microsoft.com/office/drawing/2014/main" id="{0CA23317-3FC0-1749-B7A6-162C52529E64}"/>
              </a:ext>
            </a:extLst>
          </p:cNvPr>
          <p:cNvSpPr txBox="1">
            <a:spLocks/>
          </p:cNvSpPr>
          <p:nvPr/>
        </p:nvSpPr>
        <p:spPr>
          <a:xfrm>
            <a:off x="625838" y="1389816"/>
            <a:ext cx="7086403" cy="4168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+mj-lt"/>
              <a:buAutoNum type="arabicPeriod"/>
            </a:pPr>
            <a:r>
              <a:rPr lang="uk-UA" sz="2000" dirty="0">
                <a:latin typeface="+mn-lt"/>
              </a:rPr>
              <a:t>Розробка мети (цілей) аудиту діяльності (ефективності)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>
                <a:latin typeface="+mn-lt"/>
              </a:rPr>
              <a:t>Формулювання аудиторських питань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>
                <a:latin typeface="+mn-lt"/>
              </a:rPr>
              <a:t>Визначення обсягу аудиту діяльності (ефективності)</a:t>
            </a:r>
            <a:endParaRPr lang="ru-RU" sz="200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000" dirty="0">
                <a:latin typeface="+mn-lt"/>
              </a:rPr>
              <a:t>Розробка критеріїв аудиту діяльності (ефективності)</a:t>
            </a:r>
            <a:endParaRPr lang="ru-RU" sz="200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000" dirty="0">
                <a:latin typeface="+mn-lt"/>
              </a:rPr>
              <a:t>Розробка методології аудиту діяльності (ефективності)</a:t>
            </a:r>
            <a:endParaRPr lang="ru-RU" sz="2000" dirty="0">
              <a:latin typeface="+mn-lt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>
                <a:latin typeface="+mn-lt"/>
              </a:rPr>
              <a:t>Розробка плану (програми) аудиту</a:t>
            </a:r>
            <a:endParaRPr lang="ru-RU" sz="2000" dirty="0">
              <a:latin typeface="+mn-lt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>
                <a:latin typeface="+mn-lt"/>
              </a:rPr>
              <a:t>Розробка Матриці дизайну аудиту діяльності (ефективності)</a:t>
            </a:r>
            <a:endParaRPr lang="ru-RU" sz="2000" dirty="0">
              <a:latin typeface="+mn-lt"/>
            </a:endParaRPr>
          </a:p>
        </p:txBody>
      </p:sp>
      <p:pic>
        <p:nvPicPr>
          <p:cNvPr id="9" name="Picture 4" descr="90 Simple Backgrounds [Edit and Download]">
            <a:extLst>
              <a:ext uri="{FF2B5EF4-FFF2-40B4-BE49-F238E27FC236}">
                <a16:creationId xmlns:a16="http://schemas.microsoft.com/office/drawing/2014/main" id="{8E22451D-38BE-3F4A-A769-1B26CA9A5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4" r="30197"/>
          <a:stretch/>
        </p:blipFill>
        <p:spPr bwMode="auto">
          <a:xfrm rot="10800000">
            <a:off x="6826565" y="859972"/>
            <a:ext cx="5365435" cy="6015827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2668A0-0ED1-8E49-BC7B-68A95718E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38" y="2304461"/>
            <a:ext cx="342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81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B915406-2116-7D44-81B4-4E99522B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288928"/>
            <a:ext cx="7489371" cy="494845"/>
          </a:xfrm>
        </p:spPr>
        <p:txBody>
          <a:bodyPr>
            <a:normAutofit/>
          </a:bodyPr>
          <a:lstStyle/>
          <a:p>
            <a:r>
              <a:rPr lang="uk-UA" sz="2500" dirty="0">
                <a:solidFill>
                  <a:srgbClr val="003999"/>
                </a:solidFill>
              </a:rPr>
              <a:t>Розробка плану (програми) аудиту (1)</a:t>
            </a:r>
            <a:endParaRPr lang="en-US" sz="2500" dirty="0">
              <a:solidFill>
                <a:srgbClr val="003999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205A80-1F45-964A-AB82-40673A604A37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96FBE6D1-F487-B347-8DD6-41FCE71BBEA6}"/>
              </a:ext>
            </a:extLst>
          </p:cNvPr>
          <p:cNvSpPr txBox="1">
            <a:spLocks/>
          </p:cNvSpPr>
          <p:nvPr/>
        </p:nvSpPr>
        <p:spPr>
          <a:xfrm>
            <a:off x="625839" y="2418348"/>
            <a:ext cx="8029165" cy="3616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uk-UA" sz="2000" b="1" dirty="0">
                <a:solidFill>
                  <a:srgbClr val="003999"/>
                </a:solidFill>
                <a:latin typeface="+mn-lt"/>
              </a:rPr>
              <a:t>План (програма) аудиту </a:t>
            </a:r>
            <a:r>
              <a:rPr lang="uk-UA" sz="2000" dirty="0">
                <a:latin typeface="+mn-lt"/>
              </a:rPr>
              <a:t>є робочим документом з аудиту діяльності (ефективності), який дозволяє затвердити підхід до аудиту та визначити що, як і коли буде перевірятись;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dirty="0">
                <a:latin typeface="+mn-lt"/>
              </a:rPr>
              <a:t> </a:t>
            </a:r>
            <a:r>
              <a:rPr lang="uk-UA" sz="2000" dirty="0">
                <a:latin typeface="+mn-lt"/>
              </a:rPr>
              <a:t>План (програма) аудиту допомагає керівництву ВОА визначити, чи зможе залучена кількість аудиторів з відповідними компетенціями провести успішний аудит діяльності (ефективності) у встановлені терміни. 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uk-UA" sz="2000" dirty="0">
                <a:latin typeface="+mn-lt"/>
              </a:rPr>
              <a:t>Затверджений план (програма) аудиту також забезпечує керівництву ВОА основу для регулярного моніторингу щодо прогресу проведення аудиту.</a:t>
            </a:r>
            <a:endParaRPr lang="uk-UA" sz="2000" i="1" dirty="0">
              <a:latin typeface="+mn-lt"/>
            </a:endParaRP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CC410D9-1CFE-0C46-9B0B-6BBA37E9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  <p:sp>
        <p:nvSpPr>
          <p:cNvPr id="9" name="Content Placeholder 25">
            <a:extLst>
              <a:ext uri="{FF2B5EF4-FFF2-40B4-BE49-F238E27FC236}">
                <a16:creationId xmlns:a16="http://schemas.microsoft.com/office/drawing/2014/main" id="{4876BD79-E84E-784D-96F5-A8038C79A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0" y="1088572"/>
            <a:ext cx="11288484" cy="11974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>
                <a:latin typeface="+mn-lt"/>
              </a:rPr>
              <a:t>📌 </a:t>
            </a:r>
            <a:r>
              <a:rPr lang="en-US" sz="2000" b="1" dirty="0">
                <a:latin typeface="+mn-lt"/>
              </a:rPr>
              <a:t>ISSAI 300 </a:t>
            </a:r>
            <a:r>
              <a:rPr lang="uk-UA" sz="2000" b="1" dirty="0">
                <a:latin typeface="+mn-lt"/>
              </a:rPr>
              <a:t>«Принципи аудиту діяльності (ефективності)»: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2000" dirty="0">
                <a:latin typeface="+mn-lt"/>
              </a:rPr>
              <a:t>Аудитор повинен подати план аудиту на затвердження керівникові аудиту та вищому управлінському персоналу ВОА. </a:t>
            </a:r>
            <a:endParaRPr lang="en-US" sz="2000" dirty="0"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453C05-F581-9842-86FC-3940AACFD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004" y="2317531"/>
            <a:ext cx="3432222" cy="38068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234967-83FB-B14C-B238-41E1BEF2D4A6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22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2351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B915406-2116-7D44-81B4-4E99522B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288928"/>
            <a:ext cx="7489371" cy="494845"/>
          </a:xfrm>
        </p:spPr>
        <p:txBody>
          <a:bodyPr>
            <a:normAutofit/>
          </a:bodyPr>
          <a:lstStyle/>
          <a:p>
            <a:pPr lvl="0"/>
            <a:r>
              <a:rPr lang="uk-UA" sz="2500" dirty="0">
                <a:solidFill>
                  <a:srgbClr val="003999"/>
                </a:solidFill>
              </a:rPr>
              <a:t>Розробка плану (програми) аудиту (2)</a:t>
            </a:r>
            <a:endParaRPr lang="en-US" sz="2500" dirty="0">
              <a:solidFill>
                <a:srgbClr val="003999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205A80-1F45-964A-AB82-40673A604A37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CC410D9-1CFE-0C46-9B0B-6BBA37E9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313526A-7D44-7B49-8F62-2265307C8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0291335"/>
              </p:ext>
            </p:extLst>
          </p:nvPr>
        </p:nvGraphicFramePr>
        <p:xfrm>
          <a:off x="1319760" y="1691175"/>
          <a:ext cx="6264818" cy="433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ontent Placeholder 25">
            <a:extLst>
              <a:ext uri="{FF2B5EF4-FFF2-40B4-BE49-F238E27FC236}">
                <a16:creationId xmlns:a16="http://schemas.microsoft.com/office/drawing/2014/main" id="{58F506E7-E3D2-8848-992F-A23BF7B3A1E3}"/>
              </a:ext>
            </a:extLst>
          </p:cNvPr>
          <p:cNvSpPr txBox="1">
            <a:spLocks/>
          </p:cNvSpPr>
          <p:nvPr/>
        </p:nvSpPr>
        <p:spPr>
          <a:xfrm>
            <a:off x="1080454" y="1132105"/>
            <a:ext cx="6504124" cy="489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800"/>
              </a:spcAft>
              <a:buNone/>
            </a:pPr>
            <a:r>
              <a:rPr lang="uk-UA" b="1" dirty="0">
                <a:latin typeface="+mn-lt"/>
              </a:rPr>
              <a:t>Структура плану (програми) аудиту:</a:t>
            </a:r>
          </a:p>
          <a:p>
            <a:pPr marL="0" indent="0" algn="ctr">
              <a:spcAft>
                <a:spcPts val="1800"/>
              </a:spcAft>
              <a:buNone/>
            </a:pPr>
            <a:endParaRPr lang="uk-UA" b="1" i="1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0E720A-1F01-0E42-98D7-0B2A457B19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062" y="2979732"/>
            <a:ext cx="1499135" cy="15269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6BE2C2-6A2A-6144-AFB6-21820C685E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4028" y="1621967"/>
            <a:ext cx="3543121" cy="39921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A5D500-DB54-EE4C-80EA-4406E181762B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23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7913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B915406-2116-7D44-81B4-4E99522B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288928"/>
            <a:ext cx="7489371" cy="494845"/>
          </a:xfrm>
        </p:spPr>
        <p:txBody>
          <a:bodyPr>
            <a:normAutofit/>
          </a:bodyPr>
          <a:lstStyle/>
          <a:p>
            <a:r>
              <a:rPr lang="uk-UA" sz="2500" dirty="0">
                <a:solidFill>
                  <a:srgbClr val="003999"/>
                </a:solidFill>
              </a:rPr>
              <a:t>Розробка плану (програми) аудиту (3)</a:t>
            </a:r>
            <a:endParaRPr lang="en-US" sz="2500" dirty="0">
              <a:solidFill>
                <a:srgbClr val="003999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205A80-1F45-964A-AB82-40673A604A37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96FBE6D1-F487-B347-8DD6-41FCE71BBEA6}"/>
              </a:ext>
            </a:extLst>
          </p:cNvPr>
          <p:cNvSpPr txBox="1">
            <a:spLocks/>
          </p:cNvSpPr>
          <p:nvPr/>
        </p:nvSpPr>
        <p:spPr>
          <a:xfrm>
            <a:off x="587830" y="1802527"/>
            <a:ext cx="8029165" cy="3992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>
                <a:latin typeface="+mn-lt"/>
              </a:rPr>
              <a:t> Планування аудиту є </a:t>
            </a:r>
            <a:r>
              <a:rPr lang="uk-UA" b="1" dirty="0">
                <a:solidFill>
                  <a:srgbClr val="003999"/>
                </a:solidFill>
                <a:latin typeface="+mn-lt"/>
              </a:rPr>
              <a:t>безперервним і повторюваним </a:t>
            </a:r>
            <a:r>
              <a:rPr lang="uk-UA" dirty="0">
                <a:latin typeface="+mn-lt"/>
              </a:rPr>
              <a:t>процесом;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latin typeface="+mn-lt"/>
              </a:rPr>
              <a:t> </a:t>
            </a:r>
            <a:r>
              <a:rPr lang="uk-UA" b="1" dirty="0">
                <a:solidFill>
                  <a:srgbClr val="003999"/>
                </a:solidFill>
                <a:latin typeface="+mn-lt"/>
              </a:rPr>
              <a:t>Зміни</a:t>
            </a:r>
            <a:r>
              <a:rPr lang="uk-UA" dirty="0">
                <a:latin typeface="+mn-lt"/>
              </a:rPr>
              <a:t> до плану (програми) можливі у відповідь на появу </a:t>
            </a:r>
            <a:r>
              <a:rPr lang="uk-UA" b="1" dirty="0">
                <a:solidFill>
                  <a:srgbClr val="003999"/>
                </a:solidFill>
                <a:latin typeface="+mn-lt"/>
              </a:rPr>
              <a:t>нових обставин </a:t>
            </a:r>
            <a:r>
              <a:rPr lang="uk-UA" dirty="0">
                <a:latin typeface="+mn-lt"/>
              </a:rPr>
              <a:t>або </a:t>
            </a:r>
            <a:r>
              <a:rPr lang="uk-UA" b="1" dirty="0">
                <a:solidFill>
                  <a:srgbClr val="003999"/>
                </a:solidFill>
                <a:latin typeface="+mn-lt"/>
              </a:rPr>
              <a:t>неочікуваних результатів </a:t>
            </a:r>
            <a:r>
              <a:rPr lang="uk-UA" dirty="0">
                <a:latin typeface="+mn-lt"/>
              </a:rPr>
              <a:t>аудиту; Такими обставинами можуть бути одержання </a:t>
            </a:r>
            <a:r>
              <a:rPr lang="uk-UA" b="1" dirty="0">
                <a:solidFill>
                  <a:srgbClr val="003999"/>
                </a:solidFill>
                <a:latin typeface="+mn-lt"/>
              </a:rPr>
              <a:t>додаткової інформації</a:t>
            </a:r>
            <a:r>
              <a:rPr lang="uk-UA" dirty="0">
                <a:latin typeface="+mn-lt"/>
              </a:rPr>
              <a:t> або виявлення </a:t>
            </a:r>
            <a:r>
              <a:rPr lang="uk-UA" b="1" dirty="0">
                <a:solidFill>
                  <a:srgbClr val="003999"/>
                </a:solidFill>
                <a:latin typeface="+mn-lt"/>
              </a:rPr>
              <a:t>нових ризиків</a:t>
            </a:r>
            <a:r>
              <a:rPr lang="uk-UA" dirty="0">
                <a:latin typeface="+mn-lt"/>
              </a:rPr>
              <a:t>; 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>
                <a:latin typeface="+mn-lt"/>
              </a:rPr>
              <a:t>Для кожного питання аудиту аудитори розробляють </a:t>
            </a:r>
            <a:r>
              <a:rPr lang="uk-UA" b="1" dirty="0">
                <a:solidFill>
                  <a:srgbClr val="003999"/>
                </a:solidFill>
                <a:latin typeface="+mn-lt"/>
              </a:rPr>
              <a:t>детальний план аудиту </a:t>
            </a:r>
            <a:r>
              <a:rPr lang="uk-UA" dirty="0">
                <a:latin typeface="+mn-lt"/>
              </a:rPr>
              <a:t>(методологію або контрольні списки);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uk-UA" dirty="0">
                <a:latin typeface="+mn-lt"/>
              </a:rPr>
              <a:t> Додатком до Плану аудиту є </a:t>
            </a:r>
            <a:r>
              <a:rPr lang="uk-UA" b="1" dirty="0">
                <a:solidFill>
                  <a:srgbClr val="003999"/>
                </a:solidFill>
                <a:latin typeface="+mn-lt"/>
              </a:rPr>
              <a:t>Матриця дизайну аудиту.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endParaRPr lang="uk-UA" sz="2000" i="1" dirty="0">
              <a:latin typeface="+mn-lt"/>
            </a:endParaRP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CC410D9-1CFE-0C46-9B0B-6BBA37E9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  <p:sp>
        <p:nvSpPr>
          <p:cNvPr id="9" name="Content Placeholder 25">
            <a:extLst>
              <a:ext uri="{FF2B5EF4-FFF2-40B4-BE49-F238E27FC236}">
                <a16:creationId xmlns:a16="http://schemas.microsoft.com/office/drawing/2014/main" id="{4876BD79-E84E-784D-96F5-A8038C79A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0" y="1088572"/>
            <a:ext cx="11288484" cy="59437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b="1" dirty="0">
                <a:latin typeface="+mn-lt"/>
              </a:rPr>
              <a:t>Рекомендації до розробки плану (програми) аудиту</a:t>
            </a:r>
            <a:r>
              <a:rPr lang="uk-UA" sz="2000" dirty="0">
                <a:latin typeface="+mn-lt"/>
              </a:rPr>
              <a:t>:</a:t>
            </a:r>
            <a:endParaRPr lang="en-US" sz="2000" dirty="0">
              <a:latin typeface="+mn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F3EB8E-28CA-844F-BF8B-BCE26D980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112" y="1802527"/>
            <a:ext cx="3543121" cy="39921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47FF9E-0A28-244C-90E1-3A6D3611CF2B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24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4675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B915406-2116-7D44-81B4-4E99522B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171452"/>
            <a:ext cx="7489371" cy="79757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3999"/>
                </a:solidFill>
              </a:rPr>
              <a:t>Розробка Матриці дизайну аудиту діяльності (ефективності) (1)</a:t>
            </a:r>
            <a:endParaRPr lang="en-US" dirty="0">
              <a:solidFill>
                <a:srgbClr val="003999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205A80-1F45-964A-AB82-40673A604A37}"/>
              </a:ext>
            </a:extLst>
          </p:cNvPr>
          <p:cNvCxnSpPr>
            <a:cxnSpLocks/>
          </p:cNvCxnSpPr>
          <p:nvPr/>
        </p:nvCxnSpPr>
        <p:spPr>
          <a:xfrm>
            <a:off x="0" y="969024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96FBE6D1-F487-B347-8DD6-41FCE71BBEA6}"/>
              </a:ext>
            </a:extLst>
          </p:cNvPr>
          <p:cNvSpPr txBox="1">
            <a:spLocks/>
          </p:cNvSpPr>
          <p:nvPr/>
        </p:nvSpPr>
        <p:spPr>
          <a:xfrm>
            <a:off x="625839" y="2227688"/>
            <a:ext cx="8029166" cy="361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uk-UA" sz="2100" dirty="0">
                <a:latin typeface="+mn-lt"/>
              </a:rPr>
              <a:t>Матриця є невід'ємною частиною плану (програми) аудиту. 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uk-UA" sz="2100" dirty="0">
                <a:latin typeface="+mn-lt"/>
              </a:rPr>
              <a:t>Матриця допомагає у наочний спосіб пов’язати цілі аудиту, запитання, критерії та методи аудиту, забезпечуючи тим самим логічну послідовність подальшого збору та аналізу даних та результатів аудиту. 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uk-UA" sz="2100" dirty="0">
                <a:latin typeface="+mn-lt"/>
              </a:rPr>
              <a:t>Матриця є важливим практичним інструментом не лише для аудиторів, але і для зацікавлених сторін, забезпечує спільне розуміння підходів, що заплановані в аудиті.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uk-UA" sz="2100" dirty="0">
                <a:latin typeface="+mn-lt"/>
              </a:rPr>
              <a:t>Матриця може оновлюватися, в міру необхідності та проведення аудиторської діяльності.</a:t>
            </a:r>
            <a:endParaRPr lang="uk-UA" sz="2100" i="1" dirty="0">
              <a:latin typeface="+mn-lt"/>
            </a:endParaRP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CC410D9-1CFE-0C46-9B0B-6BBA37E9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  <p:sp>
        <p:nvSpPr>
          <p:cNvPr id="9" name="Content Placeholder 25">
            <a:extLst>
              <a:ext uri="{FF2B5EF4-FFF2-40B4-BE49-F238E27FC236}">
                <a16:creationId xmlns:a16="http://schemas.microsoft.com/office/drawing/2014/main" id="{4876BD79-E84E-784D-96F5-A8038C79A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0" y="1088572"/>
            <a:ext cx="11288484" cy="92497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2200" b="1" dirty="0">
                <a:latin typeface="+mn-lt"/>
              </a:rPr>
              <a:t>Матриця – це документ, який дозволяє систематизувати та логічно узагальнити план проведення аудиту діяльності (ефективності).</a:t>
            </a:r>
            <a:endParaRPr lang="en-US" sz="2200" b="1" dirty="0"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B5FAC4-AC3C-0444-89D4-2FE0069E2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005" y="3066800"/>
            <a:ext cx="3221310" cy="2133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B5D6C5-670F-9F48-882D-E4D255C26918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26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9874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83774-8DE4-C74C-AB17-88BEB17B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500" dirty="0">
                <a:solidFill>
                  <a:srgbClr val="003999"/>
                </a:solidFill>
              </a:rPr>
              <a:t>Розробка Матриці дизайну аудиту діяльності (ефективності) (2)</a:t>
            </a:r>
            <a:endParaRPr lang="uk-UA" sz="25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FEF4794-8356-6E4F-9596-5464A3F54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169220"/>
              </p:ext>
            </p:extLst>
          </p:nvPr>
        </p:nvGraphicFramePr>
        <p:xfrm>
          <a:off x="562620" y="2230416"/>
          <a:ext cx="11288485" cy="3361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4367">
                  <a:extLst>
                    <a:ext uri="{9D8B030D-6E8A-4147-A177-3AD203B41FA5}">
                      <a16:colId xmlns:a16="http://schemas.microsoft.com/office/drawing/2014/main" val="3518191296"/>
                    </a:ext>
                  </a:extLst>
                </a:gridCol>
                <a:gridCol w="1686094">
                  <a:extLst>
                    <a:ext uri="{9D8B030D-6E8A-4147-A177-3AD203B41FA5}">
                      <a16:colId xmlns:a16="http://schemas.microsoft.com/office/drawing/2014/main" val="3721671727"/>
                    </a:ext>
                  </a:extLst>
                </a:gridCol>
                <a:gridCol w="2295217">
                  <a:extLst>
                    <a:ext uri="{9D8B030D-6E8A-4147-A177-3AD203B41FA5}">
                      <a16:colId xmlns:a16="http://schemas.microsoft.com/office/drawing/2014/main" val="493996048"/>
                    </a:ext>
                  </a:extLst>
                </a:gridCol>
                <a:gridCol w="1628191">
                  <a:extLst>
                    <a:ext uri="{9D8B030D-6E8A-4147-A177-3AD203B41FA5}">
                      <a16:colId xmlns:a16="http://schemas.microsoft.com/office/drawing/2014/main" val="831607709"/>
                    </a:ext>
                  </a:extLst>
                </a:gridCol>
                <a:gridCol w="2554616">
                  <a:extLst>
                    <a:ext uri="{9D8B030D-6E8A-4147-A177-3AD203B41FA5}">
                      <a16:colId xmlns:a16="http://schemas.microsoft.com/office/drawing/2014/main" val="1439332007"/>
                    </a:ext>
                  </a:extLst>
                </a:gridCol>
              </a:tblGrid>
              <a:tr h="479377">
                <a:tc gridSpan="5"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uk-UA" sz="2000" dirty="0">
                          <a:effectLst/>
                        </a:rPr>
                        <a:t>Структура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151909"/>
                  </a:ext>
                </a:extLst>
              </a:tr>
              <a:tr h="458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 dirty="0">
                          <a:effectLst/>
                        </a:rPr>
                        <a:t>Питання/підпитання аудиту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>
                          <a:effectLst/>
                        </a:rPr>
                        <a:t>Критерії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>
                          <a:effectLst/>
                        </a:rPr>
                        <a:t>Необхідна інформація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>
                          <a:effectLst/>
                        </a:rPr>
                        <a:t>Методи збору даних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>
                          <a:effectLst/>
                        </a:rPr>
                        <a:t>Обмеження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9536666"/>
                  </a:ext>
                </a:extLst>
              </a:tr>
              <a:tr h="17984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 dirty="0">
                          <a:effectLst/>
                        </a:rPr>
                        <a:t>Вимірювані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 dirty="0">
                          <a:effectLst/>
                        </a:rPr>
                        <a:t>Досяжні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 dirty="0">
                          <a:effectLst/>
                        </a:rPr>
                        <a:t>Такі, що їх можна дослідити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 dirty="0">
                          <a:effectLst/>
                        </a:rPr>
                        <a:t>Визначені цілі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 dirty="0">
                          <a:effectLst/>
                        </a:rPr>
                        <a:t>Належні практики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 dirty="0">
                          <a:effectLst/>
                        </a:rPr>
                        <a:t>Принципи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 dirty="0">
                          <a:effectLst/>
                        </a:rPr>
                        <a:t>Первинна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 dirty="0">
                          <a:effectLst/>
                        </a:rPr>
                        <a:t>Вторинна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 dirty="0">
                          <a:effectLst/>
                        </a:rPr>
                        <a:t>Експертна думка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 dirty="0">
                          <a:effectLst/>
                        </a:rPr>
                        <a:t>Інтереси зацікавлених сторін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>
                          <a:effectLst/>
                        </a:rPr>
                        <a:t>Методи</a:t>
                      </a:r>
                      <a:endParaRPr lang="ru-RU" sz="20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>
                          <a:effectLst/>
                        </a:rPr>
                        <a:t>Часові межі</a:t>
                      </a:r>
                      <a:endParaRPr lang="ru-RU" sz="20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>
                          <a:effectLst/>
                        </a:rPr>
                        <a:t>Місця збору даних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 dirty="0">
                          <a:effectLst/>
                        </a:rPr>
                        <a:t>Якість даних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 dirty="0">
                          <a:effectLst/>
                        </a:rPr>
                        <a:t>Обмеження доступу до даних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2000" dirty="0">
                          <a:effectLst/>
                        </a:rPr>
                        <a:t>Чутливість даних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822211"/>
                  </a:ext>
                </a:extLst>
              </a:tr>
            </a:tbl>
          </a:graphicData>
        </a:graphic>
      </p:graphicFrame>
      <p:cxnSp>
        <p:nvCxnSpPr>
          <p:cNvPr id="8" name="Straight Connector 20">
            <a:extLst>
              <a:ext uri="{FF2B5EF4-FFF2-40B4-BE49-F238E27FC236}">
                <a16:creationId xmlns:a16="http://schemas.microsoft.com/office/drawing/2014/main" id="{2CEB8087-D42F-E14A-8206-892AD6C250D1}"/>
              </a:ext>
            </a:extLst>
          </p:cNvPr>
          <p:cNvCxnSpPr>
            <a:cxnSpLocks/>
          </p:cNvCxnSpPr>
          <p:nvPr/>
        </p:nvCxnSpPr>
        <p:spPr>
          <a:xfrm>
            <a:off x="0" y="1110343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5">
            <a:extLst>
              <a:ext uri="{FF2B5EF4-FFF2-40B4-BE49-F238E27FC236}">
                <a16:creationId xmlns:a16="http://schemas.microsoft.com/office/drawing/2014/main" id="{CE77800A-AB7A-1B48-8443-DB99A4015D94}"/>
              </a:ext>
            </a:extLst>
          </p:cNvPr>
          <p:cNvSpPr txBox="1">
            <a:spLocks/>
          </p:cNvSpPr>
          <p:nvPr/>
        </p:nvSpPr>
        <p:spPr>
          <a:xfrm>
            <a:off x="562620" y="1428940"/>
            <a:ext cx="11288484" cy="557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Helvetica" pitchFamily="2" charset="0"/>
              <a:buNone/>
            </a:pPr>
            <a:r>
              <a:rPr lang="uk-UA" b="1" dirty="0">
                <a:latin typeface="+mn-lt"/>
              </a:rPr>
              <a:t>Типова структура Матриці аудиту діяльності (ефективності).</a:t>
            </a:r>
            <a:endParaRPr lang="en-US" sz="2000" b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2B0067-EC3A-2742-B79C-57DFDD27D534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27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Рисунок 6">
            <a:extLst>
              <a:ext uri="{FF2B5EF4-FFF2-40B4-BE49-F238E27FC236}">
                <a16:creationId xmlns:a16="http://schemas.microsoft.com/office/drawing/2014/main" id="{EBC9ABF8-0EB6-AC47-A2CB-EA11F4D25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22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83774-8DE4-C74C-AB17-88BEB17B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500" dirty="0">
                <a:solidFill>
                  <a:srgbClr val="003999"/>
                </a:solidFill>
              </a:rPr>
              <a:t>Розробка Матриці дизайну аудиту діяльності (ефективності) (3)</a:t>
            </a:r>
            <a:endParaRPr lang="uk-UA" sz="2500" dirty="0"/>
          </a:p>
        </p:txBody>
      </p:sp>
      <p:cxnSp>
        <p:nvCxnSpPr>
          <p:cNvPr id="8" name="Straight Connector 20">
            <a:extLst>
              <a:ext uri="{FF2B5EF4-FFF2-40B4-BE49-F238E27FC236}">
                <a16:creationId xmlns:a16="http://schemas.microsoft.com/office/drawing/2014/main" id="{2CEB8087-D42F-E14A-8206-892AD6C250D1}"/>
              </a:ext>
            </a:extLst>
          </p:cNvPr>
          <p:cNvCxnSpPr>
            <a:cxnSpLocks/>
          </p:cNvCxnSpPr>
          <p:nvPr/>
        </p:nvCxnSpPr>
        <p:spPr>
          <a:xfrm>
            <a:off x="0" y="1047283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5">
            <a:extLst>
              <a:ext uri="{FF2B5EF4-FFF2-40B4-BE49-F238E27FC236}">
                <a16:creationId xmlns:a16="http://schemas.microsoft.com/office/drawing/2014/main" id="{CE77800A-AB7A-1B48-8443-DB99A4015D94}"/>
              </a:ext>
            </a:extLst>
          </p:cNvPr>
          <p:cNvSpPr txBox="1">
            <a:spLocks/>
          </p:cNvSpPr>
          <p:nvPr/>
        </p:nvSpPr>
        <p:spPr>
          <a:xfrm>
            <a:off x="562620" y="1110343"/>
            <a:ext cx="11288484" cy="3716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Helvetica" pitchFamily="2" charset="0"/>
              <a:buNone/>
            </a:pPr>
            <a:r>
              <a:rPr lang="uk-UA" sz="2000" b="1" dirty="0">
                <a:latin typeface="+mn-lt"/>
              </a:rPr>
              <a:t>Приклад матриці аудиту діяльності (ефективності).</a:t>
            </a:r>
            <a:endParaRPr lang="en-US" sz="1800" b="1" dirty="0">
              <a:latin typeface="+mn-lt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BA6F310-D4F5-034B-9920-05C8AAFFB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899315"/>
              </p:ext>
            </p:extLst>
          </p:nvPr>
        </p:nvGraphicFramePr>
        <p:xfrm>
          <a:off x="562620" y="1636289"/>
          <a:ext cx="11288485" cy="4911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0581">
                  <a:extLst>
                    <a:ext uri="{9D8B030D-6E8A-4147-A177-3AD203B41FA5}">
                      <a16:colId xmlns:a16="http://schemas.microsoft.com/office/drawing/2014/main" val="24277218"/>
                    </a:ext>
                  </a:extLst>
                </a:gridCol>
                <a:gridCol w="1596384">
                  <a:extLst>
                    <a:ext uri="{9D8B030D-6E8A-4147-A177-3AD203B41FA5}">
                      <a16:colId xmlns:a16="http://schemas.microsoft.com/office/drawing/2014/main" val="1177768708"/>
                    </a:ext>
                  </a:extLst>
                </a:gridCol>
                <a:gridCol w="2134789">
                  <a:extLst>
                    <a:ext uri="{9D8B030D-6E8A-4147-A177-3AD203B41FA5}">
                      <a16:colId xmlns:a16="http://schemas.microsoft.com/office/drawing/2014/main" val="3326507490"/>
                    </a:ext>
                  </a:extLst>
                </a:gridCol>
                <a:gridCol w="1728237">
                  <a:extLst>
                    <a:ext uri="{9D8B030D-6E8A-4147-A177-3AD203B41FA5}">
                      <a16:colId xmlns:a16="http://schemas.microsoft.com/office/drawing/2014/main" val="3718598484"/>
                    </a:ext>
                  </a:extLst>
                </a:gridCol>
                <a:gridCol w="2081420">
                  <a:extLst>
                    <a:ext uri="{9D8B030D-6E8A-4147-A177-3AD203B41FA5}">
                      <a16:colId xmlns:a16="http://schemas.microsoft.com/office/drawing/2014/main" val="3133413219"/>
                    </a:ext>
                  </a:extLst>
                </a:gridCol>
                <a:gridCol w="1747074">
                  <a:extLst>
                    <a:ext uri="{9D8B030D-6E8A-4147-A177-3AD203B41FA5}">
                      <a16:colId xmlns:a16="http://schemas.microsoft.com/office/drawing/2014/main" val="2119113193"/>
                    </a:ext>
                  </a:extLst>
                </a:gridCol>
              </a:tblGrid>
              <a:tr h="11191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200" dirty="0">
                          <a:effectLst/>
                        </a:rPr>
                        <a:t>Питання аудиту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200" dirty="0">
                          <a:effectLst/>
                        </a:rPr>
                        <a:t>та підпитання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6" marR="6523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200" dirty="0">
                          <a:effectLst/>
                        </a:rPr>
                        <a:t>Критерії аудиту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6" marR="652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200" dirty="0">
                          <a:effectLst/>
                        </a:rPr>
                        <a:t>Умови оцінки досягнення критеріїв (</a:t>
                      </a:r>
                      <a:r>
                        <a:rPr lang="uk-UA" sz="1200" dirty="0" err="1">
                          <a:effectLst/>
                        </a:rPr>
                        <a:t>Д</a:t>
                      </a:r>
                      <a:r>
                        <a:rPr lang="uk-UA" sz="1200" dirty="0">
                          <a:effectLst/>
                        </a:rPr>
                        <a:t>: досягнуто, </a:t>
                      </a:r>
                      <a:r>
                        <a:rPr lang="uk-UA" sz="1200" dirty="0" err="1">
                          <a:effectLst/>
                        </a:rPr>
                        <a:t>Ч</a:t>
                      </a:r>
                      <a:r>
                        <a:rPr lang="uk-UA" sz="1200" dirty="0">
                          <a:effectLst/>
                        </a:rPr>
                        <a:t>: частково досягнуто, </a:t>
                      </a:r>
                      <a:r>
                        <a:rPr lang="uk-UA" sz="1200" dirty="0" err="1">
                          <a:effectLst/>
                        </a:rPr>
                        <a:t>Н</a:t>
                      </a:r>
                      <a:r>
                        <a:rPr lang="uk-UA" sz="1200" dirty="0">
                          <a:effectLst/>
                        </a:rPr>
                        <a:t>: не досягнуто)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6" marR="652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200" dirty="0">
                          <a:effectLst/>
                        </a:rPr>
                        <a:t>Інформація, яку планується збирати та джерела інформації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6" marR="652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200" dirty="0">
                          <a:effectLst/>
                        </a:rPr>
                        <a:t>Аудиторські докази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200" dirty="0">
                          <a:effectLst/>
                        </a:rPr>
                        <a:t>Методи збору та аналізу доказової бази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6" marR="652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200" dirty="0">
                          <a:effectLst/>
                        </a:rPr>
                        <a:t>Відповідальний член аудиторської групи, і якщо необхідно, очікувана тривалість в годинах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6" marR="65236" marT="0" marB="0" anchor="ctr"/>
                </a:tc>
                <a:extLst>
                  <a:ext uri="{0D108BD9-81ED-4DB2-BD59-A6C34878D82A}">
                    <a16:rowId xmlns:a16="http://schemas.microsoft.com/office/drawing/2014/main" val="3589464283"/>
                  </a:ext>
                </a:extLst>
              </a:tr>
              <a:tr h="892469">
                <a:tc gridSpan="6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700"/>
                        </a:spcAft>
                        <a:buFont typeface="+mj-lt"/>
                        <a:buAutoNum type="arabicPeriod"/>
                        <a:tabLst>
                          <a:tab pos="195580" algn="l"/>
                        </a:tabLs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Чи спрямоване планування розвитку водойм, проведене органами місцевого самоврядування на досягнення стратегічної цілі держави щодо підвищення якості водойм загального користування?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6510" algn="just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* Планування розвитку водойм у місті буде визнано ефективним, якщо загальна оцінка отриманих балів до </a:t>
                      </a: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</a:rPr>
                        <a:t>підзапитань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 становитиме не менше 55 балів, частково ефективним – від 25 до 50 балів та неефективним – менше 20 балів.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6" marR="65236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601333"/>
                  </a:ext>
                </a:extLst>
              </a:tr>
              <a:tr h="2899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1.1. Чи містять документи планування розвитку місцевого самоврядування вимоги, дії та завдання, визначені документами державного та регіонального рівня для досягнення поставлених перед державою цілей щодо покращення якості водойм?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6" marR="6523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200" dirty="0">
                          <a:effectLst/>
                        </a:rPr>
                        <a:t>1. Документи планування включають цілі, дії та завдання, спрямовані на досягнення поставлених перед державою цілей.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6" marR="652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200" dirty="0">
                          <a:effectLst/>
                        </a:rPr>
                        <a:t>Позитивна відповідь на </a:t>
                      </a:r>
                      <a:r>
                        <a:rPr lang="uk-UA" sz="1200" dirty="0" err="1">
                          <a:effectLst/>
                        </a:rPr>
                        <a:t>підзапитання</a:t>
                      </a:r>
                      <a:r>
                        <a:rPr lang="uk-UA" sz="1200" dirty="0">
                          <a:effectLst/>
                        </a:rPr>
                        <a:t> дає 30 балів оцінки.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200" dirty="0">
                          <a:effectLst/>
                        </a:rPr>
                        <a:t>Якщо цілі поставлені – 10 балів, частково поставлені – 5 балів, непоставлені – 0 балів.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200" dirty="0">
                          <a:effectLst/>
                        </a:rPr>
                        <a:t>Якщо дії визначені – 10 балів, частково визначені – 5 балів, невизначені – 0 балів.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200" dirty="0">
                          <a:effectLst/>
                        </a:rPr>
                        <a:t>Якщо завдання поставлені – 10 балів, частково поставлені – 5 балів, не поставлені – 0 балів.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6" marR="652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200">
                          <a:effectLst/>
                        </a:rPr>
                        <a:t>Документи органу місцевого самоврядування (документи планування розвитку, плани заходів та інвестицій).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200">
                          <a:effectLst/>
                        </a:rPr>
                        <a:t>Інтерв’ю з міськими чиновниками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6" marR="652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200" dirty="0">
                          <a:effectLst/>
                        </a:rPr>
                        <a:t>Аналіз документів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200" dirty="0">
                          <a:effectLst/>
                        </a:rPr>
                        <a:t>Інтерв’ю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6" marR="652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36" marR="65236" marT="0" marB="0"/>
                </a:tc>
                <a:extLst>
                  <a:ext uri="{0D108BD9-81ED-4DB2-BD59-A6C34878D82A}">
                    <a16:rowId xmlns:a16="http://schemas.microsoft.com/office/drawing/2014/main" val="75906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805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/>
        </p:nvSpPr>
        <p:spPr>
          <a:xfrm>
            <a:off x="2672860" y="1090246"/>
            <a:ext cx="6137031" cy="103434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Мета аудиту/ціль</a:t>
            </a:r>
            <a:endParaRPr lang="nl-NL" dirty="0"/>
          </a:p>
        </p:txBody>
      </p:sp>
      <p:sp>
        <p:nvSpPr>
          <p:cNvPr id="8" name="Ovaal 7"/>
          <p:cNvSpPr/>
          <p:nvPr/>
        </p:nvSpPr>
        <p:spPr>
          <a:xfrm>
            <a:off x="3613593" y="2345402"/>
            <a:ext cx="4507523" cy="893701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Питання аудиту</a:t>
            </a:r>
            <a:endParaRPr lang="nl-NL" dirty="0"/>
          </a:p>
        </p:txBody>
      </p:sp>
      <p:sp>
        <p:nvSpPr>
          <p:cNvPr id="10" name="Ovaal 9"/>
          <p:cNvSpPr/>
          <p:nvPr/>
        </p:nvSpPr>
        <p:spPr>
          <a:xfrm>
            <a:off x="4425417" y="3555613"/>
            <a:ext cx="2883876" cy="9495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Критерії аудиту</a:t>
            </a:r>
            <a:endParaRPr lang="nl-NL" dirty="0"/>
          </a:p>
        </p:txBody>
      </p:sp>
      <p:sp>
        <p:nvSpPr>
          <p:cNvPr id="11" name="Ovaal 10"/>
          <p:cNvSpPr/>
          <p:nvPr/>
        </p:nvSpPr>
        <p:spPr>
          <a:xfrm rot="-3900000">
            <a:off x="7229628" y="3157394"/>
            <a:ext cx="3635771" cy="8690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tx1"/>
                </a:solidFill>
              </a:rPr>
              <a:t>Обсяг аудиту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4988168" y="4887257"/>
            <a:ext cx="1647092" cy="7731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tx1"/>
                </a:solidFill>
              </a:rPr>
              <a:t>Методологія збору та аналізу даних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24" name="PIJL-RECHTS 23"/>
          <p:cNvSpPr/>
          <p:nvPr/>
        </p:nvSpPr>
        <p:spPr>
          <a:xfrm rot="3707614">
            <a:off x="998987" y="3599509"/>
            <a:ext cx="5325893" cy="5053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PIJL-RECHTS 24"/>
          <p:cNvSpPr/>
          <p:nvPr/>
        </p:nvSpPr>
        <p:spPr>
          <a:xfrm rot="6931970">
            <a:off x="5341642" y="3629452"/>
            <a:ext cx="5271994" cy="4865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ED2BD0-D147-6669-80E3-39F2E329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1" y="210703"/>
            <a:ext cx="7928811" cy="66749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3999"/>
                </a:solidFill>
              </a:rPr>
              <a:t>Процес планування (програми) аудиту – аудиторська лійка</a:t>
            </a:r>
            <a:endParaRPr lang="en-NL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C08138-07A9-8D49-A9BF-F5EB25DAA996}"/>
              </a:ext>
            </a:extLst>
          </p:cNvPr>
          <p:cNvSpPr/>
          <p:nvPr/>
        </p:nvSpPr>
        <p:spPr>
          <a:xfrm>
            <a:off x="549992" y="4003530"/>
            <a:ext cx="32812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План (програма) аудиту має бути розроблений таким чином, щоб гарантувати, що аудит діяльності (ефективності) буде проведено своєчасно та в економний, ефективний і результативний способи.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3B5EE40-AF31-AF45-AA6C-F1DC2C1D7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244" y="4935813"/>
            <a:ext cx="3261756" cy="1173879"/>
          </a:xfrm>
          <a:prstGeom prst="rect">
            <a:avLst/>
          </a:prstGeom>
        </p:spPr>
      </p:pic>
      <p:cxnSp>
        <p:nvCxnSpPr>
          <p:cNvPr id="14" name="Straight Connector 20">
            <a:extLst>
              <a:ext uri="{FF2B5EF4-FFF2-40B4-BE49-F238E27FC236}">
                <a16:creationId xmlns:a16="http://schemas.microsoft.com/office/drawing/2014/main" id="{98F9ECEE-C4E7-094B-AF84-4BC0D420DDF9}"/>
              </a:ext>
            </a:extLst>
          </p:cNvPr>
          <p:cNvCxnSpPr>
            <a:cxnSpLocks/>
          </p:cNvCxnSpPr>
          <p:nvPr/>
        </p:nvCxnSpPr>
        <p:spPr>
          <a:xfrm>
            <a:off x="0" y="98422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4353646-2AB8-BB44-A363-2F263E666E6D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32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Рисунок 6">
            <a:extLst>
              <a:ext uri="{FF2B5EF4-FFF2-40B4-BE49-F238E27FC236}">
                <a16:creationId xmlns:a16="http://schemas.microsoft.com/office/drawing/2014/main" id="{EF9A9BA3-ACC7-8D44-BD53-1E954049C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6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BC6E0-F569-784A-8E2F-2F4349184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7141" y="108552"/>
            <a:ext cx="8873943" cy="842793"/>
          </a:xfrm>
        </p:spPr>
        <p:txBody>
          <a:bodyPr anchor="t">
            <a:noAutofit/>
          </a:bodyPr>
          <a:lstStyle/>
          <a:p>
            <a:pPr algn="ctr"/>
            <a:r>
              <a:rPr lang="lv-LV" sz="2400" b="0" cap="all" dirty="0">
                <a:latin typeface="+mn-lt"/>
                <a:ea typeface="宋体" charset="-122"/>
                <a:cs typeface="Calibri" pitchFamily="34" charset="0"/>
              </a:rPr>
              <a:t>EU PROJECT IMPLEMENTATION</a:t>
            </a:r>
            <a:br>
              <a:rPr lang="lv-LV" sz="2400" b="0" cap="all" dirty="0">
                <a:latin typeface="+mn-lt"/>
                <a:ea typeface="宋体" charset="-122"/>
                <a:cs typeface="Calibri" pitchFamily="34" charset="0"/>
              </a:rPr>
            </a:br>
            <a:r>
              <a:rPr lang="en-US" sz="2400" b="0" i="1" dirty="0">
                <a:latin typeface="+mn-lt"/>
              </a:rPr>
              <a:t>External Audit in Line with International Standards</a:t>
            </a:r>
            <a:endParaRPr lang="uk-UA" sz="2400" b="0" i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320A1F-485E-41DF-A20D-B8F9615F7CBA}"/>
              </a:ext>
            </a:extLst>
          </p:cNvPr>
          <p:cNvSpPr/>
          <p:nvPr/>
        </p:nvSpPr>
        <p:spPr>
          <a:xfrm>
            <a:off x="8811621" y="5754255"/>
            <a:ext cx="1371600" cy="70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7BC6E0-F569-784A-8E2F-2F434918442D}"/>
              </a:ext>
            </a:extLst>
          </p:cNvPr>
          <p:cNvSpPr txBox="1">
            <a:spLocks/>
          </p:cNvSpPr>
          <p:nvPr/>
        </p:nvSpPr>
        <p:spPr>
          <a:xfrm>
            <a:off x="858982" y="1840675"/>
            <a:ext cx="10538691" cy="1328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bg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latin typeface="+mn-lt"/>
              </a:rPr>
              <a:t>Тема</a:t>
            </a:r>
            <a:r>
              <a:rPr lang="en-GB" sz="3200">
                <a:latin typeface="+mn-lt"/>
              </a:rPr>
              <a:t> 5</a:t>
            </a:r>
            <a:r>
              <a:rPr lang="uk-UA" sz="3200">
                <a:latin typeface="+mn-lt"/>
              </a:rPr>
              <a:t>: </a:t>
            </a:r>
            <a:r>
              <a:rPr lang="uk-UA" dirty="0"/>
              <a:t>Особливості проведення аудиту діяльності (ефективності)</a:t>
            </a:r>
            <a:endParaRPr lang="ru-RU" dirty="0"/>
          </a:p>
          <a:p>
            <a:pPr algn="ctr"/>
            <a:endParaRPr lang="uk-UA" sz="3200" dirty="0">
              <a:latin typeface="+mn-lt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776857" y="4114800"/>
            <a:ext cx="908591" cy="46715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uk-UA" sz="2000" dirty="0">
                <a:latin typeface="+mj-lt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742949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0650769-3B5B-1746-A04F-D62263654361}"/>
              </a:ext>
            </a:extLst>
          </p:cNvPr>
          <p:cNvSpPr txBox="1"/>
          <p:nvPr/>
        </p:nvSpPr>
        <p:spPr>
          <a:xfrm>
            <a:off x="11299372" y="624492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2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B915406-2116-7D44-81B4-4E99522B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288928"/>
            <a:ext cx="7489371" cy="494845"/>
          </a:xfrm>
        </p:spPr>
        <p:txBody>
          <a:bodyPr/>
          <a:lstStyle/>
          <a:p>
            <a:r>
              <a:rPr lang="uk-UA" dirty="0">
                <a:solidFill>
                  <a:srgbClr val="003999"/>
                </a:solidFill>
              </a:rPr>
              <a:t>Що ми будемо робити?</a:t>
            </a:r>
            <a:endParaRPr lang="en-US" dirty="0">
              <a:solidFill>
                <a:srgbClr val="003999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205A80-1F45-964A-AB82-40673A604A37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6">
            <a:extLst>
              <a:ext uri="{FF2B5EF4-FFF2-40B4-BE49-F238E27FC236}">
                <a16:creationId xmlns:a16="http://schemas.microsoft.com/office/drawing/2014/main" id="{5B941B63-DCBB-9744-8780-2E3E2A1E6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  <p:sp>
        <p:nvSpPr>
          <p:cNvPr id="7" name="Content Placeholder 25">
            <a:extLst>
              <a:ext uri="{FF2B5EF4-FFF2-40B4-BE49-F238E27FC236}">
                <a16:creationId xmlns:a16="http://schemas.microsoft.com/office/drawing/2014/main" id="{0CA23317-3FC0-1749-B7A6-162C52529E64}"/>
              </a:ext>
            </a:extLst>
          </p:cNvPr>
          <p:cNvSpPr txBox="1">
            <a:spLocks/>
          </p:cNvSpPr>
          <p:nvPr/>
        </p:nvSpPr>
        <p:spPr>
          <a:xfrm>
            <a:off x="625839" y="1389817"/>
            <a:ext cx="6847016" cy="1731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+mj-lt"/>
              <a:buAutoNum type="arabicPeriod"/>
            </a:pPr>
            <a:r>
              <a:rPr lang="uk-UA" sz="2000" dirty="0">
                <a:latin typeface="+mn-lt"/>
              </a:rPr>
              <a:t>Визначення достатності та прийнятності аудиторських доказів.</a:t>
            </a:r>
            <a:endParaRPr lang="ru-RU" sz="2000" dirty="0">
              <a:latin typeface="+mn-lt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>
                <a:latin typeface="+mn-lt"/>
              </a:rPr>
              <a:t>Збір інформації для аудиту діяльності (ефективності).</a:t>
            </a:r>
            <a:endParaRPr lang="ru-RU" sz="2000" dirty="0">
              <a:latin typeface="+mn-lt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000" dirty="0">
                <a:latin typeface="+mn-lt"/>
              </a:rPr>
              <a:t>Аналіз інформації.</a:t>
            </a:r>
            <a:endParaRPr lang="ru-RU" sz="2000" dirty="0">
              <a:latin typeface="+mn-lt"/>
            </a:endParaRPr>
          </a:p>
        </p:txBody>
      </p:sp>
      <p:pic>
        <p:nvPicPr>
          <p:cNvPr id="9" name="Picture 4" descr="90 Simple Backgrounds [Edit and Download]">
            <a:extLst>
              <a:ext uri="{FF2B5EF4-FFF2-40B4-BE49-F238E27FC236}">
                <a16:creationId xmlns:a16="http://schemas.microsoft.com/office/drawing/2014/main" id="{8E22451D-38BE-3F4A-A769-1B26CA9A5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4" r="30197"/>
          <a:stretch/>
        </p:blipFill>
        <p:spPr bwMode="auto">
          <a:xfrm rot="10800000">
            <a:off x="6826565" y="859972"/>
            <a:ext cx="5365435" cy="6015827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B5367A6-A9BE-104F-B532-09F8CA758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588" y="2597853"/>
            <a:ext cx="342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37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A34D9-3B03-7542-8A5B-02789719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34498"/>
            <a:ext cx="7903818" cy="603701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3999"/>
                </a:solidFill>
              </a:rPr>
              <a:t>Проведення аудиту діяльності (ефективності)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60EBDF-1B46-F440-BEE1-9F67867FF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436914"/>
            <a:ext cx="5353051" cy="47400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>
                <a:latin typeface="+mn-lt"/>
              </a:rPr>
              <a:t>Пошук аудиторських доказів для висновків щодо питань аудиту. </a:t>
            </a:r>
          </a:p>
          <a:p>
            <a:pPr>
              <a:buFont typeface="Wingdings" pitchFamily="2" charset="2"/>
              <a:buChar char="Ø"/>
            </a:pPr>
            <a:r>
              <a:rPr lang="uk-UA" dirty="0">
                <a:latin typeface="+mn-lt"/>
              </a:rPr>
              <a:t>Збір та аналіз даних:</a:t>
            </a:r>
          </a:p>
          <a:p>
            <a:pPr marL="0" indent="0">
              <a:buNone/>
            </a:pPr>
            <a:r>
              <a:rPr lang="uk-UA" dirty="0">
                <a:latin typeface="+mn-lt"/>
              </a:rPr>
              <a:t>Важливу роль у цьому процесі відіграють попередньо визначені критерії аудиту.</a:t>
            </a:r>
          </a:p>
          <a:p>
            <a:pPr>
              <a:buFont typeface="Wingdings" pitchFamily="2" charset="2"/>
              <a:buChar char="Ø"/>
            </a:pPr>
            <a:r>
              <a:rPr lang="uk-UA" dirty="0">
                <a:latin typeface="+mn-lt"/>
              </a:rPr>
              <a:t>Аналіз даних (і формулювання висновків аудиту) зазвичай розглядається як окремий крок у процесі проведення аудиту.</a:t>
            </a: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F857A2A3-B30A-E043-AF66-A0594E2E727F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nfographic) 7 key interview questions for audit &amp; accounting professionals  - SG">
            <a:extLst>
              <a:ext uri="{FF2B5EF4-FFF2-40B4-BE49-F238E27FC236}">
                <a16:creationId xmlns:a16="http://schemas.microsoft.com/office/drawing/2014/main" id="{A554F722-B4E7-5F46-92F0-2871EAEB8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r="35295" b="-1"/>
          <a:stretch/>
        </p:blipFill>
        <p:spPr bwMode="auto">
          <a:xfrm>
            <a:off x="6117020" y="914401"/>
            <a:ext cx="6074979" cy="517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45E77-6746-DA42-BBCB-CCF438429154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38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FA13DC-847E-2C4D-8AE7-B2AFE6631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7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0650769-3B5B-1746-A04F-D62263654361}"/>
              </a:ext>
            </a:extLst>
          </p:cNvPr>
          <p:cNvSpPr txBox="1"/>
          <p:nvPr/>
        </p:nvSpPr>
        <p:spPr>
          <a:xfrm>
            <a:off x="11298244" y="624492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5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B915406-2116-7D44-81B4-4E99522B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288928"/>
            <a:ext cx="7489371" cy="494845"/>
          </a:xfrm>
        </p:spPr>
        <p:txBody>
          <a:bodyPr>
            <a:normAutofit/>
          </a:bodyPr>
          <a:lstStyle/>
          <a:p>
            <a:r>
              <a:rPr lang="uk-UA" sz="2500" dirty="0">
                <a:solidFill>
                  <a:srgbClr val="003999"/>
                </a:solidFill>
              </a:rPr>
              <a:t>Розробка мети (цілей) аудиту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205A80-1F45-964A-AB82-40673A604A37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96FBE6D1-F487-B347-8DD6-41FCE71BBEA6}"/>
              </a:ext>
            </a:extLst>
          </p:cNvPr>
          <p:cNvSpPr txBox="1">
            <a:spLocks/>
          </p:cNvSpPr>
          <p:nvPr/>
        </p:nvSpPr>
        <p:spPr>
          <a:xfrm>
            <a:off x="587830" y="1045987"/>
            <a:ext cx="11250475" cy="884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uk-UA" sz="2200" b="1" dirty="0">
                <a:latin typeface="+mn-lt"/>
              </a:rPr>
              <a:t>Мета аудиту </a:t>
            </a:r>
            <a:r>
              <a:rPr lang="uk-UA" sz="2200" dirty="0">
                <a:latin typeface="+mn-lt"/>
              </a:rPr>
              <a:t>визначає основну причину проведення аудиту та очікуваний результат аудиту. Як наслідок, саме за ступенем досягнення мети оцінюється якість проведеного аудиту. </a:t>
            </a:r>
            <a:endParaRPr lang="uk-UA" sz="2200" i="1" dirty="0">
              <a:latin typeface="+mn-lt"/>
            </a:endParaRP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CC410D9-1CFE-0C46-9B0B-6BBA37E9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  <p:sp>
        <p:nvSpPr>
          <p:cNvPr id="7" name="Content Placeholder 25">
            <a:extLst>
              <a:ext uri="{FF2B5EF4-FFF2-40B4-BE49-F238E27FC236}">
                <a16:creationId xmlns:a16="http://schemas.microsoft.com/office/drawing/2014/main" id="{8A70C866-14EF-1F42-9D90-48A234EE41F2}"/>
              </a:ext>
            </a:extLst>
          </p:cNvPr>
          <p:cNvSpPr txBox="1">
            <a:spLocks/>
          </p:cNvSpPr>
          <p:nvPr/>
        </p:nvSpPr>
        <p:spPr>
          <a:xfrm>
            <a:off x="679511" y="2029259"/>
            <a:ext cx="4758546" cy="40190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uk-UA" sz="1900" b="1" dirty="0">
                <a:solidFill>
                  <a:srgbClr val="003999"/>
                </a:solidFill>
                <a:latin typeface="+mn-lt"/>
              </a:rPr>
              <a:t>При формулювання мети аудиту, аудитори як правило враховують такі ключові запитання:</a:t>
            </a:r>
          </a:p>
          <a:p>
            <a:pPr>
              <a:spcBef>
                <a:spcPts val="800"/>
              </a:spcBef>
            </a:pPr>
            <a:r>
              <a:rPr lang="uk-UA" sz="1900" dirty="0">
                <a:latin typeface="+mn-lt"/>
              </a:rPr>
              <a:t>чому проводиться аудит діяльності?</a:t>
            </a:r>
          </a:p>
          <a:p>
            <a:pPr>
              <a:spcBef>
                <a:spcPts val="800"/>
              </a:spcBef>
            </a:pPr>
            <a:r>
              <a:rPr lang="uk-UA" sz="1900" dirty="0">
                <a:latin typeface="+mn-lt"/>
              </a:rPr>
              <a:t>чого заплановано досягти за результатами аудиту?</a:t>
            </a:r>
          </a:p>
          <a:p>
            <a:pPr>
              <a:spcBef>
                <a:spcPts val="800"/>
              </a:spcBef>
            </a:pPr>
            <a:r>
              <a:rPr lang="uk-UA" sz="1900" dirty="0">
                <a:latin typeface="+mn-lt"/>
              </a:rPr>
              <a:t>на що буде спрямований аудит: дослідження внеску, продукту, результату чи впливу?</a:t>
            </a:r>
          </a:p>
          <a:p>
            <a:pPr>
              <a:spcBef>
                <a:spcPts val="800"/>
              </a:spcBef>
            </a:pPr>
            <a:r>
              <a:rPr lang="uk-UA" sz="1900" dirty="0">
                <a:latin typeface="+mn-lt"/>
              </a:rPr>
              <a:t>в чому полягатиме додаткова цінність аудиту?</a:t>
            </a:r>
          </a:p>
          <a:p>
            <a:pPr>
              <a:spcBef>
                <a:spcPts val="800"/>
              </a:spcBef>
            </a:pPr>
            <a:endParaRPr lang="uk-UA" sz="1900" dirty="0">
              <a:latin typeface="+mn-lt"/>
            </a:endParaRPr>
          </a:p>
        </p:txBody>
      </p:sp>
      <p:sp>
        <p:nvSpPr>
          <p:cNvPr id="9" name="Content Placeholder 25">
            <a:extLst>
              <a:ext uri="{FF2B5EF4-FFF2-40B4-BE49-F238E27FC236}">
                <a16:creationId xmlns:a16="http://schemas.microsoft.com/office/drawing/2014/main" id="{451D583A-B101-E443-9E9A-D77548060682}"/>
              </a:ext>
            </a:extLst>
          </p:cNvPr>
          <p:cNvSpPr txBox="1">
            <a:spLocks/>
          </p:cNvSpPr>
          <p:nvPr/>
        </p:nvSpPr>
        <p:spPr>
          <a:xfrm>
            <a:off x="6824546" y="2029260"/>
            <a:ext cx="5150535" cy="40190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uk-UA" sz="2000" b="1" dirty="0">
                <a:solidFill>
                  <a:srgbClr val="003999"/>
                </a:solidFill>
                <a:latin typeface="+mn-lt"/>
              </a:rPr>
              <a:t> 📌 Приклади мети аудиту діяльності (ефективності):</a:t>
            </a:r>
          </a:p>
          <a:p>
            <a:pPr marL="142875" indent="0">
              <a:spcAft>
                <a:spcPts val="1000"/>
              </a:spcAft>
              <a:buNone/>
            </a:pPr>
            <a:r>
              <a:rPr lang="uk-UA" sz="1900" i="1" dirty="0">
                <a:latin typeface="+mn-lt"/>
              </a:rPr>
              <a:t>«Оцінити ефективність та економічність впровадження системи електронних послуг та громадян, рівень задоволення користувачів, а також надати рекомендацій щодо її оптимізації та удосконалення»</a:t>
            </a:r>
          </a:p>
          <a:p>
            <a:pPr marL="142875" indent="0">
              <a:spcAft>
                <a:spcPts val="1000"/>
              </a:spcAft>
              <a:buNone/>
            </a:pPr>
            <a:r>
              <a:rPr lang="uk-UA" sz="1900" i="1" dirty="0">
                <a:latin typeface="+mn-lt"/>
              </a:rPr>
              <a:t>«Оцінити, чи вжила Державна автомобільна інспекція заходів щодо планування, проведення та подальших перевірок дорожнього руху на основі факторів, що сприяють дорожньо-транспортним пригодам».</a:t>
            </a:r>
            <a:r>
              <a:rPr lang="en-US" sz="1900" i="1" dirty="0">
                <a:latin typeface="+mn-lt"/>
              </a:rPr>
              <a:t> </a:t>
            </a:r>
            <a:endParaRPr lang="uk-UA" sz="1900" i="1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63731C-5FD1-5D4F-815D-4AE836FC1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620" y="2895303"/>
            <a:ext cx="1847363" cy="184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95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B915406-2116-7D44-81B4-4E99522B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114302"/>
            <a:ext cx="7489371" cy="66947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3999"/>
                </a:solidFill>
              </a:rPr>
              <a:t>Визначення достатності та прийнятності аудиторських доказів (1)</a:t>
            </a:r>
            <a:endParaRPr lang="en-US" dirty="0">
              <a:solidFill>
                <a:srgbClr val="003999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205A80-1F45-964A-AB82-40673A604A37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96FBE6D1-F487-B347-8DD6-41FCE71BBEA6}"/>
              </a:ext>
            </a:extLst>
          </p:cNvPr>
          <p:cNvSpPr txBox="1">
            <a:spLocks/>
          </p:cNvSpPr>
          <p:nvPr/>
        </p:nvSpPr>
        <p:spPr>
          <a:xfrm>
            <a:off x="729343" y="1055922"/>
            <a:ext cx="11288864" cy="1115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 b="1" dirty="0">
                <a:solidFill>
                  <a:srgbClr val="003999"/>
                </a:solidFill>
                <a:latin typeface="+mn-lt"/>
              </a:rPr>
              <a:t>Аудиторські докази </a:t>
            </a:r>
            <a:r>
              <a:rPr lang="uk-UA" sz="2300" dirty="0">
                <a:latin typeface="+mn-lt"/>
              </a:rPr>
              <a:t>– це вся інформація, яка використовується аудиторами при формуванні аудиторського звіту, на якій ґрунтуються висновки аудитора.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300" dirty="0">
                <a:latin typeface="+mn-lt"/>
              </a:rPr>
              <a:t>Аудиторські докази мають бути </a:t>
            </a:r>
            <a:r>
              <a:rPr lang="uk-UA" sz="2300" b="1" dirty="0">
                <a:solidFill>
                  <a:srgbClr val="003999"/>
                </a:solidFill>
                <a:latin typeface="+mn-lt"/>
              </a:rPr>
              <a:t>достатніми</a:t>
            </a:r>
            <a:r>
              <a:rPr lang="uk-UA" sz="2300" dirty="0">
                <a:latin typeface="+mn-lt"/>
              </a:rPr>
              <a:t> та </a:t>
            </a:r>
            <a:r>
              <a:rPr lang="uk-UA" sz="2300" b="1" dirty="0">
                <a:solidFill>
                  <a:srgbClr val="003999"/>
                </a:solidFill>
                <a:latin typeface="+mn-lt"/>
              </a:rPr>
              <a:t>прийнятними</a:t>
            </a:r>
            <a:r>
              <a:rPr lang="uk-UA" sz="2300" dirty="0">
                <a:latin typeface="+mn-lt"/>
              </a:rPr>
              <a:t>.</a:t>
            </a:r>
            <a:endParaRPr lang="uk-UA" sz="2300" b="1" i="1" dirty="0">
              <a:latin typeface="+mn-lt"/>
            </a:endParaRP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CC410D9-1CFE-0C46-9B0B-6BBA37E9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C5E62CC-A9D4-D243-A5BD-F5925DD9276C}"/>
              </a:ext>
            </a:extLst>
          </p:cNvPr>
          <p:cNvGraphicFramePr/>
          <p:nvPr/>
        </p:nvGraphicFramePr>
        <p:xfrm>
          <a:off x="2221062" y="2271713"/>
          <a:ext cx="8131630" cy="4160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60D4DEC-1927-2C4C-B331-CF09C72CCD6C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39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210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F00E4D-EF1F-AC4B-8ED6-69F167163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71752"/>
            <a:ext cx="11342915" cy="4905211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+mn-lt"/>
              </a:rPr>
              <a:t>Джерела та приклади аудиторських доказів:</a:t>
            </a:r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ru-RU" dirty="0"/>
          </a:p>
          <a:p>
            <a:endParaRPr lang="uk-UA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330C364-2EE5-674D-B73C-9B29C8A4F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303377"/>
              </p:ext>
            </p:extLst>
          </p:nvPr>
        </p:nvGraphicFramePr>
        <p:xfrm>
          <a:off x="819397" y="2184400"/>
          <a:ext cx="10628416" cy="3236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0130">
                  <a:extLst>
                    <a:ext uri="{9D8B030D-6E8A-4147-A177-3AD203B41FA5}">
                      <a16:colId xmlns:a16="http://schemas.microsoft.com/office/drawing/2014/main" val="2801361528"/>
                    </a:ext>
                  </a:extLst>
                </a:gridCol>
                <a:gridCol w="8048286">
                  <a:extLst>
                    <a:ext uri="{9D8B030D-6E8A-4147-A177-3AD203B41FA5}">
                      <a16:colId xmlns:a16="http://schemas.microsoft.com/office/drawing/2014/main" val="4135493773"/>
                    </a:ext>
                  </a:extLst>
                </a:gridCol>
              </a:tblGrid>
              <a:tr h="724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000" dirty="0">
                          <a:effectLst/>
                        </a:rPr>
                        <a:t>Джерело доказів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000">
                          <a:effectLst/>
                        </a:rPr>
                        <a:t>Приклади доказів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280737"/>
                  </a:ext>
                </a:extLst>
              </a:tr>
              <a:tr h="812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000">
                          <a:effectLst/>
                        </a:rPr>
                        <a:t>Внутрішнє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000">
                          <a:effectLst/>
                        </a:rPr>
                        <a:t>Інформація з баз даних, документів та записів, створених на об’єкті контролю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1744919"/>
                  </a:ext>
                </a:extLst>
              </a:tr>
              <a:tr h="938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000">
                          <a:effectLst/>
                        </a:rPr>
                        <a:t>Зовнішнє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000">
                          <a:effectLst/>
                        </a:rPr>
                        <a:t>Зовнішні підтвердження (контрагенти, банки тощо), результати роботи інших аудиторів / експертів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8679367"/>
                  </a:ext>
                </a:extLst>
              </a:tr>
              <a:tr h="760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000">
                          <a:effectLst/>
                        </a:rPr>
                        <a:t>Аудитор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000" dirty="0">
                          <a:effectLst/>
                        </a:rPr>
                        <a:t>Результати розрахунків, аналізу, запитів, інспектування та спостереження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511548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33DC7FC-B74B-274A-95B6-6D629514C625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40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8">
            <a:extLst>
              <a:ext uri="{FF2B5EF4-FFF2-40B4-BE49-F238E27FC236}">
                <a16:creationId xmlns:a16="http://schemas.microsoft.com/office/drawing/2014/main" id="{BE55FE53-1C2B-814C-9216-F14F0A3A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114302"/>
            <a:ext cx="7489371" cy="66947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3999"/>
                </a:solidFill>
              </a:rPr>
              <a:t>Визначення достатності та прийнятності аудиторських доказів (2)</a:t>
            </a:r>
            <a:endParaRPr lang="en-US" dirty="0">
              <a:solidFill>
                <a:srgbClr val="003999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631288-8416-6746-8207-3959A098AEC7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EC8066F8-34FA-6D48-A27E-E278B12B0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97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364793-D7B5-3B44-A75E-1F6D565D8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2" y="1035339"/>
            <a:ext cx="11342915" cy="5380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>
                <a:latin typeface="+mn-lt"/>
              </a:rPr>
              <a:t>Види аудиторських доказів, процедури їх збору та міркування аудитора </a:t>
            </a:r>
            <a:br>
              <a:rPr lang="uk-UA" sz="2000" b="1" dirty="0">
                <a:latin typeface="+mn-lt"/>
              </a:rPr>
            </a:br>
            <a:r>
              <a:rPr lang="uk-UA" sz="2000" b="1" dirty="0">
                <a:latin typeface="+mn-lt"/>
              </a:rPr>
              <a:t>щодо їх доречності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2B39CC1-27D8-5846-A26F-AB9761D2EF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8905961"/>
              </p:ext>
            </p:extLst>
          </p:nvPr>
        </p:nvGraphicFramePr>
        <p:xfrm>
          <a:off x="1639784" y="1885465"/>
          <a:ext cx="9369631" cy="4359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33D41C58-800B-6344-96B0-BF139A656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0498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57DC45-C7A9-CC44-B4F2-E6EA29DA90AE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41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itle 18">
            <a:extLst>
              <a:ext uri="{FF2B5EF4-FFF2-40B4-BE49-F238E27FC236}">
                <a16:creationId xmlns:a16="http://schemas.microsoft.com/office/drawing/2014/main" id="{4CD1CAE9-B48B-CB4E-BDA8-D35093891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114302"/>
            <a:ext cx="7489371" cy="66947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3999"/>
                </a:solidFill>
              </a:rPr>
              <a:t>Визначення достатності та прийнятності аудиторських доказів (3)</a:t>
            </a:r>
            <a:endParaRPr lang="en-US" dirty="0">
              <a:solidFill>
                <a:srgbClr val="003999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CD40FF-D1DB-234D-97C9-3E1D49D103A2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6">
            <a:extLst>
              <a:ext uri="{FF2B5EF4-FFF2-40B4-BE49-F238E27FC236}">
                <a16:creationId xmlns:a16="http://schemas.microsoft.com/office/drawing/2014/main" id="{127ED3F1-9165-B540-AC5B-76DEF74854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86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B915406-2116-7D44-81B4-4E99522B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267908"/>
            <a:ext cx="7489371" cy="494845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3999"/>
                </a:solidFill>
              </a:rPr>
              <a:t>Визначення достатності та прийнятності аудиторських доказів (</a:t>
            </a:r>
            <a:r>
              <a:rPr lang="en-GB" dirty="0">
                <a:solidFill>
                  <a:srgbClr val="003999"/>
                </a:solidFill>
              </a:rPr>
              <a:t>4</a:t>
            </a:r>
            <a:r>
              <a:rPr lang="uk-UA" dirty="0">
                <a:solidFill>
                  <a:srgbClr val="003999"/>
                </a:solidFill>
              </a:rPr>
              <a:t>)</a:t>
            </a:r>
            <a:endParaRPr lang="en-US" dirty="0">
              <a:solidFill>
                <a:srgbClr val="003999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205A80-1F45-964A-AB82-40673A604A37}"/>
              </a:ext>
            </a:extLst>
          </p:cNvPr>
          <p:cNvCxnSpPr>
            <a:cxnSpLocks/>
          </p:cNvCxnSpPr>
          <p:nvPr/>
        </p:nvCxnSpPr>
        <p:spPr>
          <a:xfrm>
            <a:off x="0" y="93365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96FBE6D1-F487-B347-8DD6-41FCE71BBEA6}"/>
              </a:ext>
            </a:extLst>
          </p:cNvPr>
          <p:cNvSpPr txBox="1">
            <a:spLocks/>
          </p:cNvSpPr>
          <p:nvPr/>
        </p:nvSpPr>
        <p:spPr>
          <a:xfrm>
            <a:off x="679511" y="1023260"/>
            <a:ext cx="4360575" cy="49607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800" dirty="0">
                <a:latin typeface="+mn-lt"/>
              </a:rPr>
              <a:t>При</a:t>
            </a:r>
            <a:r>
              <a:rPr lang="uk-UA" sz="1800" b="1" dirty="0">
                <a:latin typeface="+mn-lt"/>
              </a:rPr>
              <a:t> </a:t>
            </a:r>
            <a:r>
              <a:rPr lang="uk-UA" sz="1800" b="1" dirty="0">
                <a:solidFill>
                  <a:srgbClr val="003999"/>
                </a:solidFill>
                <a:latin typeface="+mn-lt"/>
              </a:rPr>
              <a:t>оцінці достатності </a:t>
            </a:r>
            <a:r>
              <a:rPr lang="uk-UA" sz="1800" dirty="0">
                <a:latin typeface="+mn-lt"/>
              </a:rPr>
              <a:t>аудиторських доказів аудитори мають враховувати, що:</a:t>
            </a:r>
            <a:endParaRPr lang="ru-RU" sz="1800" dirty="0">
              <a:latin typeface="+mn-lt"/>
            </a:endParaRPr>
          </a:p>
          <a:p>
            <a:pPr lvl="0"/>
            <a:r>
              <a:rPr lang="uk-UA" sz="1800" dirty="0">
                <a:latin typeface="+mn-lt"/>
              </a:rPr>
              <a:t>чим суттєвішими є аудиторські ризики, тим більше аудиторських доказів необхідно зібрати;</a:t>
            </a:r>
            <a:endParaRPr lang="ru-RU" sz="1800" dirty="0">
              <a:latin typeface="+mn-lt"/>
            </a:endParaRPr>
          </a:p>
          <a:p>
            <a:pPr lvl="0"/>
            <a:r>
              <a:rPr lang="uk-UA" sz="1800" dirty="0">
                <a:latin typeface="+mn-lt"/>
              </a:rPr>
              <a:t>чим вищою є якість зібраних аудиторських доказів, тим меншою може бути їх кількість;</a:t>
            </a:r>
            <a:endParaRPr lang="ru-RU" sz="1800" dirty="0">
              <a:latin typeface="+mn-lt"/>
            </a:endParaRPr>
          </a:p>
          <a:p>
            <a:pPr lvl="0"/>
            <a:r>
              <a:rPr lang="uk-UA" sz="1800" dirty="0">
                <a:latin typeface="+mn-lt"/>
              </a:rPr>
              <a:t>наявність великої кількості аудиторських доказів не може компенсувати їхню недостатню доречність, достовірність або надійність.</a:t>
            </a:r>
            <a:endParaRPr lang="ru-RU" sz="1800" dirty="0">
              <a:latin typeface="+mn-lt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uk-UA" b="1" dirty="0">
                <a:latin typeface="+mn-lt"/>
              </a:rPr>
              <a:t> </a:t>
            </a:r>
            <a:endParaRPr lang="uk-UA" b="1" i="1" dirty="0">
              <a:latin typeface="+mn-lt"/>
            </a:endParaRP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CC410D9-1CFE-0C46-9B0B-6BBA37E9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  <p:sp>
        <p:nvSpPr>
          <p:cNvPr id="13" name="Content Placeholder 25">
            <a:extLst>
              <a:ext uri="{FF2B5EF4-FFF2-40B4-BE49-F238E27FC236}">
                <a16:creationId xmlns:a16="http://schemas.microsoft.com/office/drawing/2014/main" id="{7CE6DEDB-DD09-B14A-8110-0FD653CEE825}"/>
              </a:ext>
            </a:extLst>
          </p:cNvPr>
          <p:cNvSpPr txBox="1">
            <a:spLocks/>
          </p:cNvSpPr>
          <p:nvPr/>
        </p:nvSpPr>
        <p:spPr>
          <a:xfrm>
            <a:off x="5366656" y="1023259"/>
            <a:ext cx="6640287" cy="52216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800" dirty="0">
                <a:latin typeface="+mn-lt"/>
              </a:rPr>
              <a:t>При </a:t>
            </a:r>
            <a:r>
              <a:rPr lang="uk-UA" sz="1800" b="1" dirty="0">
                <a:solidFill>
                  <a:srgbClr val="003999"/>
                </a:solidFill>
                <a:latin typeface="+mn-lt"/>
              </a:rPr>
              <a:t>оцінці прийнятності</a:t>
            </a:r>
            <a:r>
              <a:rPr lang="uk-UA" sz="1800" dirty="0">
                <a:solidFill>
                  <a:srgbClr val="003999"/>
                </a:solidFill>
                <a:latin typeface="+mn-lt"/>
              </a:rPr>
              <a:t> </a:t>
            </a:r>
            <a:r>
              <a:rPr lang="uk-UA" sz="1800" dirty="0">
                <a:latin typeface="+mn-lt"/>
              </a:rPr>
              <a:t>аудиторських доказів аудитори мають враховувати, що:</a:t>
            </a:r>
            <a:endParaRPr lang="ru-RU" sz="1800" dirty="0">
              <a:latin typeface="+mn-lt"/>
            </a:endParaRPr>
          </a:p>
          <a:p>
            <a:pPr lvl="0"/>
            <a:r>
              <a:rPr lang="uk-UA" sz="1600" dirty="0">
                <a:latin typeface="+mn-lt"/>
              </a:rPr>
              <a:t>докази мають бути релевантними темі аудиту;</a:t>
            </a:r>
            <a:endParaRPr lang="ru-RU" sz="1600" dirty="0">
              <a:latin typeface="+mn-lt"/>
            </a:endParaRPr>
          </a:p>
          <a:p>
            <a:pPr lvl="0"/>
            <a:r>
              <a:rPr lang="uk-UA" sz="1600" dirty="0">
                <a:latin typeface="+mn-lt"/>
              </a:rPr>
              <a:t>докази мають базуватися на точній інформації та логічному аналізі;</a:t>
            </a:r>
            <a:endParaRPr lang="ru-RU" sz="1600" dirty="0">
              <a:latin typeface="+mn-lt"/>
            </a:endParaRPr>
          </a:p>
          <a:p>
            <a:pPr lvl="0"/>
            <a:r>
              <a:rPr lang="uk-UA" sz="1600" dirty="0">
                <a:latin typeface="+mn-lt"/>
              </a:rPr>
              <a:t>задокументовані докази є більш надійними, ніж усні докази, проте надійність також залежить від джерела та призначення документа;</a:t>
            </a:r>
            <a:endParaRPr lang="ru-RU" sz="1600" dirty="0">
              <a:latin typeface="+mn-lt"/>
            </a:endParaRPr>
          </a:p>
          <a:p>
            <a:pPr lvl="0"/>
            <a:r>
              <a:rPr lang="uk-UA" sz="1600" dirty="0">
                <a:latin typeface="+mn-lt"/>
              </a:rPr>
              <a:t>докази, що базуються на кількох інтерв'ю, є більш надійними, ніж докази, які були зібрані під час проведення одного інтерв'ю;</a:t>
            </a:r>
            <a:endParaRPr lang="ru-RU" sz="1600" dirty="0">
              <a:latin typeface="+mn-lt"/>
            </a:endParaRPr>
          </a:p>
          <a:p>
            <a:pPr lvl="0"/>
            <a:r>
              <a:rPr lang="uk-UA" sz="1600" dirty="0">
                <a:latin typeface="+mn-lt"/>
              </a:rPr>
              <a:t>докази, отримані в умовах, коли люди можуть вільно говорити, є надійнішими, ніж докази, отримані за обставин, коли люди можуть бути заляканими або відчувати тиск;</a:t>
            </a:r>
            <a:endParaRPr lang="ru-RU" sz="1600" dirty="0">
              <a:latin typeface="+mn-lt"/>
            </a:endParaRPr>
          </a:p>
          <a:p>
            <a:pPr lvl="0"/>
            <a:r>
              <a:rPr lang="uk-UA" sz="1600" dirty="0">
                <a:latin typeface="+mn-lt"/>
              </a:rPr>
              <a:t>докази, отримані від неупередженої третьої сторони є більш надійними, ніж докази, отримані від керівництва об’єкта контролю або інших осіб, які мають прямий інтерес до об’єкта контролю;</a:t>
            </a:r>
            <a:endParaRPr lang="ru-RU" sz="1600" dirty="0">
              <a:latin typeface="+mn-lt"/>
            </a:endParaRPr>
          </a:p>
          <a:p>
            <a:pPr lvl="0"/>
            <a:r>
              <a:rPr lang="uk-UA" sz="1600" dirty="0">
                <a:latin typeface="+mn-lt"/>
              </a:rPr>
              <a:t>докази, отримані шляхом безпосереднього спостереження та перевірки аудитором є більш надійними, ніж докази, отримані непрямим шляхом.</a:t>
            </a:r>
            <a:endParaRPr lang="ru-RU" sz="16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9E093B-11B8-0943-8681-0E50E5DDB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455" y="5100602"/>
            <a:ext cx="1757398" cy="17573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FCB316-30E3-2543-BFEA-975D69E688BC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42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3619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778DC4-8191-F041-BBE5-677DAE740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0" y="1120950"/>
            <a:ext cx="11110184" cy="472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>
                <a:latin typeface="+mn-lt"/>
              </a:rPr>
              <a:t>Фактори впливу на надійність аудиторських доказів:</a:t>
            </a:r>
            <a:endParaRPr lang="ru-RU" sz="2000" dirty="0">
              <a:latin typeface="+mn-lt"/>
            </a:endParaRPr>
          </a:p>
          <a:p>
            <a:endParaRPr lang="uk-UA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A151C66-E2DA-244D-B539-C76BADA25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179089"/>
              </p:ext>
            </p:extLst>
          </p:nvPr>
        </p:nvGraphicFramePr>
        <p:xfrm>
          <a:off x="1316043" y="1602779"/>
          <a:ext cx="9938084" cy="4317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1426976-B814-A547-9A24-CBC1547FFF52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43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itle 18">
            <a:extLst>
              <a:ext uri="{FF2B5EF4-FFF2-40B4-BE49-F238E27FC236}">
                <a16:creationId xmlns:a16="http://schemas.microsoft.com/office/drawing/2014/main" id="{F3F70C04-6B90-F74C-9E10-4CB5C74C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114302"/>
            <a:ext cx="7489371" cy="66947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3999"/>
                </a:solidFill>
              </a:rPr>
              <a:t>Визначення достатності та прийнятності аудиторських доказів (5)</a:t>
            </a:r>
            <a:endParaRPr lang="en-US" dirty="0">
              <a:solidFill>
                <a:srgbClr val="003999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A77C88-E86E-2249-A888-55EB464CD422}"/>
              </a:ext>
            </a:extLst>
          </p:cNvPr>
          <p:cNvCxnSpPr>
            <a:cxnSpLocks/>
          </p:cNvCxnSpPr>
          <p:nvPr/>
        </p:nvCxnSpPr>
        <p:spPr>
          <a:xfrm>
            <a:off x="0" y="93365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6">
            <a:extLst>
              <a:ext uri="{FF2B5EF4-FFF2-40B4-BE49-F238E27FC236}">
                <a16:creationId xmlns:a16="http://schemas.microsoft.com/office/drawing/2014/main" id="{8E4986BD-E1C2-E94D-98A4-C85389BF5D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06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29035C60-5B94-2B64-5B98-11CE25DFD6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399" y="1110345"/>
          <a:ext cx="5747085" cy="426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9" descr="Magnifying glass showing decling performance">
            <a:extLst>
              <a:ext uri="{FF2B5EF4-FFF2-40B4-BE49-F238E27FC236}">
                <a16:creationId xmlns:a16="http://schemas.microsoft.com/office/drawing/2014/main" id="{E0434C43-9493-E046-8DC0-769E4EBB9B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460" r="40946" b="-1"/>
          <a:stretch/>
        </p:blipFill>
        <p:spPr>
          <a:xfrm>
            <a:off x="7199440" y="1036774"/>
            <a:ext cx="4992560" cy="4403437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7E3F39-6BAD-D54A-8A64-3770C1751A9D}"/>
              </a:ext>
            </a:extLst>
          </p:cNvPr>
          <p:cNvSpPr txBox="1"/>
          <p:nvPr/>
        </p:nvSpPr>
        <p:spPr>
          <a:xfrm>
            <a:off x="2671763" y="6429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EF9D6D-9A68-CD48-BF7A-152F968454D5}"/>
              </a:ext>
            </a:extLst>
          </p:cNvPr>
          <p:cNvSpPr/>
          <p:nvPr/>
        </p:nvSpPr>
        <p:spPr>
          <a:xfrm>
            <a:off x="587830" y="5457642"/>
            <a:ext cx="9785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uk-UA" sz="1400" i="1" dirty="0">
                <a:solidFill>
                  <a:schemeClr val="bg1">
                    <a:lumMod val="50000"/>
                  </a:schemeClr>
                </a:solidFill>
              </a:rPr>
              <a:t>Детальніше про особливості аудиту діяльності у Методичному посібнику з питань аудиту діяльності (ефективності)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1400" i="1" dirty="0">
                <a:solidFill>
                  <a:schemeClr val="bg1">
                    <a:lumMod val="50000"/>
                  </a:schemeClr>
                </a:solidFill>
              </a:rPr>
              <a:t>у розділі «Визначення достатності та прийнятності аудиторських доказів»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80271F-B5AF-0F42-AC88-A68588DE2E00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44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itle 18">
            <a:extLst>
              <a:ext uri="{FF2B5EF4-FFF2-40B4-BE49-F238E27FC236}">
                <a16:creationId xmlns:a16="http://schemas.microsoft.com/office/drawing/2014/main" id="{A67BF703-BF9A-D04B-B58A-CD5A22A7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114302"/>
            <a:ext cx="7489371" cy="66947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3999"/>
                </a:solidFill>
              </a:rPr>
              <a:t>Визначення достатності та прийнятності аудиторських доказів (6)</a:t>
            </a:r>
            <a:endParaRPr lang="en-US" dirty="0">
              <a:solidFill>
                <a:srgbClr val="003999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B70713-8407-BE49-8849-292EE782F78D}"/>
              </a:ext>
            </a:extLst>
          </p:cNvPr>
          <p:cNvCxnSpPr>
            <a:cxnSpLocks/>
          </p:cNvCxnSpPr>
          <p:nvPr/>
        </p:nvCxnSpPr>
        <p:spPr>
          <a:xfrm>
            <a:off x="0" y="93365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C1786656-F938-854A-8840-462D87DE21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31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349CB-50E1-5845-9275-8961C6B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57804"/>
            <a:ext cx="7903818" cy="875846"/>
          </a:xfrm>
        </p:spPr>
        <p:txBody>
          <a:bodyPr>
            <a:normAutofit/>
          </a:bodyPr>
          <a:lstStyle/>
          <a:p>
            <a:pPr lvl="0"/>
            <a:r>
              <a:rPr lang="uk-UA" sz="2500" dirty="0">
                <a:solidFill>
                  <a:srgbClr val="003999"/>
                </a:solidFill>
              </a:rPr>
              <a:t>Збір інформації для аудиту діяльності (ефективності) (1)</a:t>
            </a:r>
            <a:endParaRPr lang="ru-RU" sz="2500" dirty="0">
              <a:solidFill>
                <a:srgbClr val="003999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3A20D17-6461-414D-A763-23246DA02F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292649"/>
              </p:ext>
            </p:extLst>
          </p:nvPr>
        </p:nvGraphicFramePr>
        <p:xfrm>
          <a:off x="625839" y="1702092"/>
          <a:ext cx="10768263" cy="4328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715">
                  <a:extLst>
                    <a:ext uri="{9D8B030D-6E8A-4147-A177-3AD203B41FA5}">
                      <a16:colId xmlns:a16="http://schemas.microsoft.com/office/drawing/2014/main" val="2417406505"/>
                    </a:ext>
                  </a:extLst>
                </a:gridCol>
                <a:gridCol w="7383548">
                  <a:extLst>
                    <a:ext uri="{9D8B030D-6E8A-4147-A177-3AD203B41FA5}">
                      <a16:colId xmlns:a16="http://schemas.microsoft.com/office/drawing/2014/main" val="3027424862"/>
                    </a:ext>
                  </a:extLst>
                </a:gridCol>
              </a:tblGrid>
              <a:tr h="2028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200" dirty="0">
                          <a:effectLst/>
                          <a:latin typeface="+mn-lt"/>
                        </a:rPr>
                        <a:t>Тип аудиторських доказів</a:t>
                      </a:r>
                      <a:endParaRPr lang="ru-RU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300" dirty="0">
                          <a:effectLst/>
                          <a:latin typeface="+mn-lt"/>
                        </a:rPr>
                        <a:t>Методи збору інформації</a:t>
                      </a:r>
                      <a:endParaRPr lang="ru-RU" sz="2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5987845"/>
                  </a:ext>
                </a:extLst>
              </a:tr>
              <a:tr h="809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400" dirty="0">
                          <a:effectLst/>
                          <a:latin typeface="+mn-lt"/>
                        </a:rPr>
                        <a:t>Документальні докази 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Збір та перевірка документів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Використання статистики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Робота з базами даних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0775539"/>
                  </a:ext>
                </a:extLst>
              </a:tr>
              <a:tr h="1115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400" dirty="0">
                          <a:effectLst/>
                          <a:latin typeface="+mn-lt"/>
                        </a:rPr>
                        <a:t>Усні докази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Інтерв’ю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Опитування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Фокус-групи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Референтні групи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6846169"/>
                  </a:ext>
                </a:extLst>
              </a:tr>
              <a:tr h="1115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400" dirty="0">
                          <a:effectLst/>
                          <a:latin typeface="+mn-lt"/>
                        </a:rPr>
                        <a:t>Фізичні докази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Спостереження за людьми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Спостереження за процесами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Огляд об'єкта контролю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Тестування аудиторами процесів та / або систем на об'єкті контролю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6451466"/>
                  </a:ext>
                </a:extLst>
              </a:tr>
              <a:tr h="504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400" dirty="0">
                          <a:effectLst/>
                          <a:latin typeface="+mn-lt"/>
                        </a:rPr>
                        <a:t>Аналітичні докази</a:t>
                      </a: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Використання якісних методів (аналіз, порівняння та ін.)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Використання кількісних методів (проведення розрахунків)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8374408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9EBFE7F-4E97-B54C-8C2B-523D2055B055}"/>
              </a:ext>
            </a:extLst>
          </p:cNvPr>
          <p:cNvSpPr/>
          <p:nvPr/>
        </p:nvSpPr>
        <p:spPr>
          <a:xfrm>
            <a:off x="625838" y="1161007"/>
            <a:ext cx="1076826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0000"/>
                </a:solidFill>
                <a:ea typeface="Times New Roman" panose="02020603050405020304" pitchFamily="18" charset="0"/>
              </a:rPr>
              <a:t>Рекомендація 1: Вибір методів збору інформації залежить від типу аудиторських доказів. </a:t>
            </a:r>
            <a:endParaRPr lang="uk-UA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4DA2B-3513-904E-9C9C-38CA23019134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45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A4D1D6CC-3EEA-E84E-8671-0C44F779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B774BE-220D-884B-8224-F090BD091692}"/>
              </a:ext>
            </a:extLst>
          </p:cNvPr>
          <p:cNvCxnSpPr>
            <a:cxnSpLocks/>
          </p:cNvCxnSpPr>
          <p:nvPr/>
        </p:nvCxnSpPr>
        <p:spPr>
          <a:xfrm>
            <a:off x="0" y="93365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056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263D58-7FE0-D049-AF8A-A8C08DAD6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10" y="1173816"/>
            <a:ext cx="11342915" cy="718045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1900" b="1" dirty="0">
                <a:latin typeface="+mn-lt"/>
              </a:rPr>
              <a:t>Рекомендація 2. Кожен із методів збору даних має переваги та недоліки. Тому аудиторам рекомендується використовувати комбінацію різних методів і прийомів для збору інформації.</a:t>
            </a:r>
            <a:endParaRPr lang="ru-RU" sz="1900" b="1" dirty="0">
              <a:latin typeface="+mn-lt"/>
            </a:endParaRPr>
          </a:p>
          <a:p>
            <a:pPr marL="0" indent="0">
              <a:buNone/>
            </a:pPr>
            <a:endParaRPr lang="uk-UA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FA6950B-2018-1A4F-93B8-A94DF092C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363294"/>
              </p:ext>
            </p:extLst>
          </p:nvPr>
        </p:nvGraphicFramePr>
        <p:xfrm>
          <a:off x="543910" y="1997591"/>
          <a:ext cx="11342915" cy="4803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5607">
                  <a:extLst>
                    <a:ext uri="{9D8B030D-6E8A-4147-A177-3AD203B41FA5}">
                      <a16:colId xmlns:a16="http://schemas.microsoft.com/office/drawing/2014/main" val="3777840697"/>
                    </a:ext>
                  </a:extLst>
                </a:gridCol>
                <a:gridCol w="4444927">
                  <a:extLst>
                    <a:ext uri="{9D8B030D-6E8A-4147-A177-3AD203B41FA5}">
                      <a16:colId xmlns:a16="http://schemas.microsoft.com/office/drawing/2014/main" val="2081843700"/>
                    </a:ext>
                  </a:extLst>
                </a:gridCol>
                <a:gridCol w="4632381">
                  <a:extLst>
                    <a:ext uri="{9D8B030D-6E8A-4147-A177-3AD203B41FA5}">
                      <a16:colId xmlns:a16="http://schemas.microsoft.com/office/drawing/2014/main" val="1171997219"/>
                    </a:ext>
                  </a:extLst>
                </a:gridCol>
              </a:tblGrid>
              <a:tr h="379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000" dirty="0">
                          <a:effectLst/>
                        </a:rPr>
                        <a:t>Метод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000" dirty="0">
                          <a:effectLst/>
                        </a:rPr>
                        <a:t>Переваги методу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000" dirty="0">
                          <a:effectLst/>
                        </a:rPr>
                        <a:t>Недоліки методу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0365998"/>
                  </a:ext>
                </a:extLst>
              </a:tr>
              <a:tr h="1031551">
                <a:tc>
                  <a:txBody>
                    <a:bodyPr/>
                    <a:lstStyle/>
                    <a:p>
                      <a:pPr>
                        <a:spcAft>
                          <a:spcPts val="700"/>
                        </a:spcAft>
                      </a:pPr>
                      <a:r>
                        <a:rPr lang="uk-UA" sz="2000" dirty="0">
                          <a:effectLst/>
                        </a:rPr>
                        <a:t>Збір та перевірка документів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400" dirty="0">
                          <a:effectLst/>
                        </a:rPr>
                        <a:t>переконливі аудиторські докази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400" dirty="0">
                          <a:effectLst/>
                        </a:rPr>
                        <a:t>отримання офіційної інформації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400" dirty="0">
                          <a:effectLst/>
                        </a:rPr>
                        <a:t>можливість отримати вичерпну інформацію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400">
                          <a:effectLst/>
                        </a:rPr>
                        <a:t>документи можуть не містити необхідної інформації</a:t>
                      </a:r>
                      <a:endParaRPr lang="ru-RU" sz="14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400">
                          <a:effectLst/>
                        </a:rPr>
                        <a:t>трудомісткий метод</a:t>
                      </a:r>
                      <a:endParaRPr lang="ru-RU" sz="14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400">
                          <a:effectLst/>
                        </a:rPr>
                        <a:t>ймовірність отримати обмежений обсяг інформації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9461788"/>
                  </a:ext>
                </a:extLst>
              </a:tr>
              <a:tr h="1550100">
                <a:tc>
                  <a:txBody>
                    <a:bodyPr/>
                    <a:lstStyle/>
                    <a:p>
                      <a:pPr>
                        <a:spcAft>
                          <a:spcPts val="700"/>
                        </a:spcAft>
                      </a:pPr>
                      <a:r>
                        <a:rPr lang="uk-UA" sz="2000" dirty="0">
                          <a:effectLst/>
                        </a:rPr>
                        <a:t>Інтерв’ю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400" dirty="0">
                          <a:effectLst/>
                        </a:rPr>
                        <a:t>інформація, яку можна швидко отримати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400" dirty="0">
                          <a:effectLst/>
                        </a:rPr>
                        <a:t>інформацію можна уточнити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400" dirty="0">
                          <a:effectLst/>
                        </a:rPr>
                        <a:t>це гнучкий метод отримання доказів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400" dirty="0">
                          <a:effectLst/>
                        </a:rPr>
                        <a:t>можливість встановити належний робочий контакт із працівниками об’єкта контролю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400" dirty="0">
                          <a:effectLst/>
                        </a:rPr>
                        <a:t>суб'єктивний метод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400" dirty="0">
                          <a:effectLst/>
                        </a:rPr>
                        <a:t>складно аналізувати та порівнювати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1261203"/>
                  </a:ext>
                </a:extLst>
              </a:tr>
              <a:tr h="985855">
                <a:tc>
                  <a:txBody>
                    <a:bodyPr/>
                    <a:lstStyle/>
                    <a:p>
                      <a:pPr>
                        <a:spcAft>
                          <a:spcPts val="700"/>
                        </a:spcAft>
                      </a:pPr>
                      <a:r>
                        <a:rPr lang="uk-UA" sz="2000" dirty="0">
                          <a:effectLst/>
                        </a:rPr>
                        <a:t>Опитування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400" dirty="0">
                          <a:effectLst/>
                        </a:rPr>
                        <a:t>можливість отримати дані від широкого кола осіб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400" dirty="0">
                          <a:effectLst/>
                        </a:rPr>
                        <a:t>легко порівнювальні дані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400" dirty="0">
                          <a:effectLst/>
                        </a:rPr>
                        <a:t>відносно недорогий метод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400" dirty="0">
                          <a:effectLst/>
                        </a:rPr>
                        <a:t>потребує аналізу великих даних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400" dirty="0">
                          <a:effectLst/>
                        </a:rPr>
                        <a:t>знеособлені дані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400" dirty="0">
                          <a:effectLst/>
                        </a:rPr>
                        <a:t>можуть бути отримані не чесні відповіді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5274542"/>
                  </a:ext>
                </a:extLst>
              </a:tr>
              <a:tr h="855867">
                <a:tc>
                  <a:txBody>
                    <a:bodyPr/>
                    <a:lstStyle/>
                    <a:p>
                      <a:pPr>
                        <a:spcAft>
                          <a:spcPts val="700"/>
                        </a:spcAft>
                      </a:pPr>
                      <a:r>
                        <a:rPr lang="uk-UA" sz="2000" dirty="0">
                          <a:effectLst/>
                        </a:rPr>
                        <a:t>Спостереження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400">
                          <a:effectLst/>
                        </a:rPr>
                        <a:t>допомагає зрозуміти системи та процеси, що перевіряються</a:t>
                      </a:r>
                      <a:endParaRPr lang="ru-RU" sz="14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400">
                          <a:effectLst/>
                        </a:rPr>
                        <a:t>підкріплює аудиторські докази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400" dirty="0">
                          <a:effectLst/>
                        </a:rPr>
                        <a:t>трудомісткий метод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700"/>
                        </a:spcAft>
                        <a:buFont typeface="Wingdings" pitchFamily="2" charset="2"/>
                        <a:buChar char=""/>
                      </a:pPr>
                      <a:r>
                        <a:rPr lang="uk-UA" sz="1400" dirty="0">
                          <a:effectLst/>
                        </a:rPr>
                        <a:t>відносно дорогий метод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3561329"/>
                  </a:ext>
                </a:extLst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4381E9E-FD4B-B140-9607-A6EC36D19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57323"/>
            <a:ext cx="7903818" cy="875846"/>
          </a:xfrm>
        </p:spPr>
        <p:txBody>
          <a:bodyPr>
            <a:normAutofit/>
          </a:bodyPr>
          <a:lstStyle/>
          <a:p>
            <a:pPr lvl="0"/>
            <a:r>
              <a:rPr lang="uk-UA" sz="2500" dirty="0">
                <a:solidFill>
                  <a:srgbClr val="003999"/>
                </a:solidFill>
              </a:rPr>
              <a:t>Збір інформації для аудиту діяльності (ефективності) (2)</a:t>
            </a:r>
            <a:endParaRPr lang="ru-RU" sz="2500" dirty="0">
              <a:solidFill>
                <a:srgbClr val="003999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DFB792-52D1-0748-A2E0-C8204E14BD3F}"/>
              </a:ext>
            </a:extLst>
          </p:cNvPr>
          <p:cNvCxnSpPr>
            <a:cxnSpLocks/>
          </p:cNvCxnSpPr>
          <p:nvPr/>
        </p:nvCxnSpPr>
        <p:spPr>
          <a:xfrm>
            <a:off x="0" y="93365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868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6" descr="phases_icon"/>
          <p:cNvPicPr>
            <a:picLocks noChangeAspect="1" noChangeArrowheads="1"/>
          </p:cNvPicPr>
          <p:nvPr/>
        </p:nvPicPr>
        <p:blipFill rotWithShape="1">
          <a:blip r:embed="rId3"/>
          <a:srcRect l="7" r="3763" b="2"/>
          <a:stretch/>
        </p:blipFill>
        <p:spPr bwMode="auto">
          <a:xfrm>
            <a:off x="7444380" y="1203158"/>
            <a:ext cx="4747620" cy="3883849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B59D2F8-1084-0DA4-6FD0-990A6BD2E563}"/>
              </a:ext>
            </a:extLst>
          </p:cNvPr>
          <p:cNvSpPr txBox="1"/>
          <p:nvPr/>
        </p:nvSpPr>
        <p:spPr>
          <a:xfrm>
            <a:off x="583879" y="1208137"/>
            <a:ext cx="64920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Етапи проведення інтерв’ю: </a:t>
            </a:r>
          </a:p>
          <a:p>
            <a:endParaRPr lang="uk-UA" sz="20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dirty="0"/>
              <a:t>Призначення інтерв'ю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dirty="0"/>
              <a:t>Підготовка до інтерв’ю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dirty="0"/>
              <a:t>Проведення інтерв’ю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представити членів аудиторської групи та розповісти про мету інтерв’ю;</a:t>
            </a: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400" dirty="0"/>
              <a:t>якщо інтерв'ю буде записано на електронний носій, необхідно повідомити про це усіх присутніх на початку інтерв'ю та отримати згоду на запис;</a:t>
            </a: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400" dirty="0"/>
              <a:t>не лише ставити запитання, а й уважно записувати відповіді співрозмовника;</a:t>
            </a: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400" dirty="0"/>
              <a:t>бути готовими відкоригувати або вийти за межі запланованого списку питань, якщо під час інтерв’ю будуть виявлені нові проблеми, які стосуються мети (цілей) аудиту;</a:t>
            </a: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400" dirty="0"/>
              <a:t>зберігати контроль над інтерв'ю, щоб тримати розмову в межах теми інтерв'ю;</a:t>
            </a: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400" dirty="0"/>
              <a:t>узагальнити наприкінці інтерв'ю зібрану ключову інформацію.</a:t>
            </a:r>
            <a:endParaRPr lang="ru-RU" sz="1400" dirty="0"/>
          </a:p>
          <a:p>
            <a:endParaRPr lang="uk-UA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dirty="0"/>
              <a:t>Документація результатів інтерв'ю.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97500-40BE-2247-9433-713115610981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48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B747ABE-04A1-C240-B651-913D3AD222E4}"/>
              </a:ext>
            </a:extLst>
          </p:cNvPr>
          <p:cNvSpPr txBox="1">
            <a:spLocks/>
          </p:cNvSpPr>
          <p:nvPr/>
        </p:nvSpPr>
        <p:spPr>
          <a:xfrm>
            <a:off x="543910" y="57323"/>
            <a:ext cx="7903818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uk-UA" sz="2500" dirty="0">
                <a:solidFill>
                  <a:srgbClr val="003999"/>
                </a:solidFill>
              </a:rPr>
              <a:t>Збір інформації для аудиту діяльності (ефективності) (3)</a:t>
            </a:r>
            <a:endParaRPr lang="ru-RU" sz="2500" dirty="0">
              <a:solidFill>
                <a:srgbClr val="003999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C9F3E3-0113-CD46-A407-DDD07F8AC5D8}"/>
              </a:ext>
            </a:extLst>
          </p:cNvPr>
          <p:cNvCxnSpPr>
            <a:cxnSpLocks/>
          </p:cNvCxnSpPr>
          <p:nvPr/>
        </p:nvCxnSpPr>
        <p:spPr>
          <a:xfrm>
            <a:off x="0" y="93365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3476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Report creation">
            <a:extLst>
              <a:ext uri="{FF2B5EF4-FFF2-40B4-BE49-F238E27FC236}">
                <a16:creationId xmlns:a16="http://schemas.microsoft.com/office/drawing/2014/main" id="{2AEB218B-8A0F-3F46-9008-BAEF35AD2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9090" b="10666"/>
          <a:stretch/>
        </p:blipFill>
        <p:spPr bwMode="auto">
          <a:xfrm>
            <a:off x="6624749" y="1175138"/>
            <a:ext cx="5567251" cy="4827334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644C4B-6D74-294B-989D-179C9FB7C30E}"/>
              </a:ext>
            </a:extLst>
          </p:cNvPr>
          <p:cNvSpPr txBox="1">
            <a:spLocks noChangeArrowheads="1"/>
          </p:cNvSpPr>
          <p:nvPr/>
        </p:nvSpPr>
        <p:spPr>
          <a:xfrm>
            <a:off x="616981" y="1541835"/>
            <a:ext cx="5773309" cy="3082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Helvetica" pitchFamily="2" charset="0"/>
              <a:buNone/>
            </a:pPr>
            <a:r>
              <a:rPr lang="uk-UA" sz="2000" b="1" dirty="0">
                <a:latin typeface="+mn-lt"/>
              </a:rPr>
              <a:t>Документування результатів інтерв'ю: </a:t>
            </a:r>
          </a:p>
          <a:p>
            <a:pPr marL="0" indent="0">
              <a:buNone/>
            </a:pPr>
            <a:r>
              <a:rPr lang="uk-UA" sz="2000" dirty="0">
                <a:latin typeface="+mn-lt"/>
              </a:rPr>
              <a:t>Підготуйте Протокол і погодьте його із особою, з якою проводилося </a:t>
            </a:r>
            <a:r>
              <a:rPr lang="uk-UA" sz="2000" b="1" dirty="0">
                <a:latin typeface="+mn-lt"/>
              </a:rPr>
              <a:t>інтерв’ю:</a:t>
            </a:r>
            <a:endParaRPr lang="uk-UA" sz="2000" dirty="0">
              <a:latin typeface="+mn-lt"/>
            </a:endParaRPr>
          </a:p>
          <a:p>
            <a:pPr marL="0" indent="0">
              <a:buNone/>
            </a:pPr>
            <a:r>
              <a:rPr lang="uk-UA" sz="2000" dirty="0">
                <a:latin typeface="+mn-lt"/>
              </a:rPr>
              <a:t>Чому: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>
                <a:latin typeface="+mn-lt"/>
              </a:rPr>
              <a:t>Підвищує якість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>
                <a:latin typeface="+mn-lt"/>
              </a:rPr>
              <a:t>Покращує розуміння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>
                <a:latin typeface="+mn-lt"/>
              </a:rPr>
              <a:t>Зменшує помилки у звіті</a:t>
            </a:r>
            <a:endParaRPr lang="uk-UA" sz="17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C8C6C-EE31-FA4B-8362-8A67CBFC4B12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49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3724F82-DDA9-0342-9754-AA23A4503230}"/>
              </a:ext>
            </a:extLst>
          </p:cNvPr>
          <p:cNvSpPr txBox="1">
            <a:spLocks/>
          </p:cNvSpPr>
          <p:nvPr/>
        </p:nvSpPr>
        <p:spPr>
          <a:xfrm>
            <a:off x="543910" y="57323"/>
            <a:ext cx="7903818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uk-UA" sz="2500" dirty="0">
                <a:solidFill>
                  <a:srgbClr val="003999"/>
                </a:solidFill>
              </a:rPr>
              <a:t>Збір інформації для аудиту діяльності (ефективності) (4)</a:t>
            </a:r>
            <a:endParaRPr lang="ru-RU" sz="2500" dirty="0">
              <a:solidFill>
                <a:srgbClr val="003999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298287-9C9A-1942-981D-FFA9A6A71B9E}"/>
              </a:ext>
            </a:extLst>
          </p:cNvPr>
          <p:cNvCxnSpPr>
            <a:cxnSpLocks/>
          </p:cNvCxnSpPr>
          <p:nvPr/>
        </p:nvCxnSpPr>
        <p:spPr>
          <a:xfrm>
            <a:off x="0" y="93365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27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0650769-3B5B-1746-A04F-D62263654361}"/>
              </a:ext>
            </a:extLst>
          </p:cNvPr>
          <p:cNvSpPr txBox="1"/>
          <p:nvPr/>
        </p:nvSpPr>
        <p:spPr>
          <a:xfrm>
            <a:off x="11286298" y="624492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6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B915406-2116-7D44-81B4-4E99522B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288928"/>
            <a:ext cx="7489371" cy="494845"/>
          </a:xfrm>
        </p:spPr>
        <p:txBody>
          <a:bodyPr>
            <a:normAutofit/>
          </a:bodyPr>
          <a:lstStyle/>
          <a:p>
            <a:r>
              <a:rPr lang="uk-UA" sz="2500" dirty="0">
                <a:solidFill>
                  <a:srgbClr val="003999"/>
                </a:solidFill>
              </a:rPr>
              <a:t>Формування аудиторських питань (1)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205A80-1F45-964A-AB82-40673A604A37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96FBE6D1-F487-B347-8DD6-41FCE71BBEA6}"/>
              </a:ext>
            </a:extLst>
          </p:cNvPr>
          <p:cNvSpPr txBox="1">
            <a:spLocks/>
          </p:cNvSpPr>
          <p:nvPr/>
        </p:nvSpPr>
        <p:spPr>
          <a:xfrm>
            <a:off x="587830" y="1032026"/>
            <a:ext cx="11250475" cy="7521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b="1" dirty="0">
                <a:latin typeface="+mn-lt"/>
              </a:rPr>
              <a:t>Питання аудиту випливають із мети та визначають фокус аудиту. </a:t>
            </a:r>
            <a:r>
              <a:rPr lang="uk-UA" sz="2000" dirty="0">
                <a:latin typeface="+mn-lt"/>
              </a:rPr>
              <a:t>При визначенні питань аудиту рекомендується враховувати наступні вимоги: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CC410D9-1CFE-0C46-9B0B-6BBA37E9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3591A8B-C878-AB45-BC18-62AC508AA4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1011866"/>
              </p:ext>
            </p:extLst>
          </p:nvPr>
        </p:nvGraphicFramePr>
        <p:xfrm>
          <a:off x="2620536" y="1978021"/>
          <a:ext cx="9255777" cy="4114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A8CA94B-A594-4D4F-AB17-B5F67930B5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518" t="9431" r="11572" b="8941"/>
          <a:stretch/>
        </p:blipFill>
        <p:spPr>
          <a:xfrm>
            <a:off x="587830" y="2810108"/>
            <a:ext cx="1733585" cy="18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25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story of the First Lightbulb | Who Invented the Lightbulb?">
            <a:extLst>
              <a:ext uri="{FF2B5EF4-FFF2-40B4-BE49-F238E27FC236}">
                <a16:creationId xmlns:a16="http://schemas.microsoft.com/office/drawing/2014/main" id="{22424E56-1E62-75A1-5BD4-DEEF156CB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2" r="19499" b="-1"/>
          <a:stretch/>
        </p:blipFill>
        <p:spPr bwMode="auto">
          <a:xfrm>
            <a:off x="6750141" y="932100"/>
            <a:ext cx="5441859" cy="4688305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dianummer 5"/>
          <p:cNvSpPr txBox="1">
            <a:spLocks noGrp="1"/>
          </p:cNvSpPr>
          <p:nvPr/>
        </p:nvSpPr>
        <p:spPr bwMode="auto">
          <a:xfrm>
            <a:off x="1898650" y="6378575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600"/>
              </a:spcAft>
              <a:defRPr/>
            </a:pPr>
            <a:fld id="{B32CFD03-5B94-4D4B-ACAD-3FA7F4970D9C}" type="slidenum">
              <a:rPr lang="nl-NL" sz="1000" spc="-10" smtClean="0">
                <a:solidFill>
                  <a:srgbClr val="FFFFFF"/>
                </a:solidFill>
                <a:ea typeface="Verdana" pitchFamily="34" charset="0"/>
                <a:cs typeface="Verdana" pitchFamily="34" charset="0"/>
              </a:rPr>
              <a:pPr eaLnBrk="0" hangingPunct="0">
                <a:spcAft>
                  <a:spcPts val="600"/>
                </a:spcAft>
                <a:defRPr/>
              </a:pPr>
              <a:t>40</a:t>
            </a:fld>
            <a:endParaRPr lang="nl-NL" sz="1000" spc="-1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1F85AE0-B773-15DB-6640-D3B03360A5B5}"/>
              </a:ext>
            </a:extLst>
          </p:cNvPr>
          <p:cNvSpPr txBox="1"/>
          <p:nvPr/>
        </p:nvSpPr>
        <p:spPr>
          <a:xfrm>
            <a:off x="698499" y="1219200"/>
            <a:ext cx="56007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Деякі підказки для проведення інтерв’ю: </a:t>
            </a:r>
          </a:p>
          <a:p>
            <a:endParaRPr lang="uk-UA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dirty="0" err="1"/>
              <a:t>Ставте</a:t>
            </a:r>
            <a:r>
              <a:rPr lang="uk-UA" sz="2000" dirty="0"/>
              <a:t> відкриті питання;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dirty="0" err="1"/>
              <a:t>Ставте</a:t>
            </a:r>
            <a:r>
              <a:rPr lang="uk-UA" sz="2000" dirty="0"/>
              <a:t> короткі питання;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dirty="0"/>
              <a:t>Уникайте питання, що складається з двох частин;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dirty="0"/>
              <a:t>Слідкуйте за послідовністю своїх запитань;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dirty="0"/>
              <a:t>Спостерігайте за реакцією і проявляйте інтерес;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dirty="0"/>
              <a:t>Подумайте про належну атмосферу, ввічливість;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dirty="0"/>
              <a:t>Підготуйте себе до інтерв'ю;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dirty="0"/>
              <a:t>Робіть нотатки;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dirty="0"/>
              <a:t>Інші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F6D6A-9EBA-6443-AB46-348200967D9B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51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FF2F675-F2F2-2D4C-BECE-B340F7D7466E}"/>
              </a:ext>
            </a:extLst>
          </p:cNvPr>
          <p:cNvSpPr txBox="1">
            <a:spLocks/>
          </p:cNvSpPr>
          <p:nvPr/>
        </p:nvSpPr>
        <p:spPr>
          <a:xfrm>
            <a:off x="543910" y="57323"/>
            <a:ext cx="7903818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uk-UA" sz="2400" dirty="0">
                <a:solidFill>
                  <a:srgbClr val="003999"/>
                </a:solidFill>
              </a:rPr>
              <a:t>Збір інформації для аудиту діяльності (ефективності) (5)</a:t>
            </a:r>
            <a:endParaRPr lang="ru-RU" sz="2400" dirty="0">
              <a:solidFill>
                <a:srgbClr val="003999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AF2E7E-DA2B-744C-9CE3-16488D55E1B8}"/>
              </a:ext>
            </a:extLst>
          </p:cNvPr>
          <p:cNvCxnSpPr>
            <a:cxnSpLocks/>
          </p:cNvCxnSpPr>
          <p:nvPr/>
        </p:nvCxnSpPr>
        <p:spPr>
          <a:xfrm>
            <a:off x="0" y="93365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7200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B915406-2116-7D44-81B4-4E99522B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288928"/>
            <a:ext cx="7489371" cy="494845"/>
          </a:xfrm>
        </p:spPr>
        <p:txBody>
          <a:bodyPr>
            <a:normAutofit/>
          </a:bodyPr>
          <a:lstStyle/>
          <a:p>
            <a:r>
              <a:rPr lang="uk-UA" sz="2500" dirty="0">
                <a:solidFill>
                  <a:srgbClr val="003999"/>
                </a:solidFill>
              </a:rPr>
              <a:t>Аналіз інформації (1)</a:t>
            </a:r>
            <a:endParaRPr lang="en-US" sz="2500" dirty="0">
              <a:solidFill>
                <a:srgbClr val="003999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205A80-1F45-964A-AB82-40673A604A37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96FBE6D1-F487-B347-8DD6-41FCE71BBEA6}"/>
              </a:ext>
            </a:extLst>
          </p:cNvPr>
          <p:cNvSpPr txBox="1">
            <a:spLocks/>
          </p:cNvSpPr>
          <p:nvPr/>
        </p:nvSpPr>
        <p:spPr>
          <a:xfrm>
            <a:off x="625840" y="2677723"/>
            <a:ext cx="7289436" cy="2997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uk-UA" sz="1800" dirty="0">
                <a:latin typeface="+mn-lt"/>
              </a:rPr>
              <a:t>Аналіз інформації є важливим кроком у всіх аудитах діяльності (ефективності). Аудиторській групі рекомендується проводити аналіз, спираючись на мету (цілі) та питання аудиту. Це допоможе упорядкувати зібрану інформацію та провести аналіз відповідно до питань аудиту. Аналіз інформації – це інтелектуальний, творчий та ітераційний процес. 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uk-UA" sz="1800" dirty="0">
                <a:latin typeface="+mn-lt"/>
              </a:rPr>
              <a:t>На практиці збір та аналіз інформації часто проводяться паралельно. Постійний аналіз інформації під час проведення аудиту діяльності (ефективності) допомагає аудиторам визначити, чи достатньо інформації було зібрано, щоб відповісти на питання аудиту. </a:t>
            </a:r>
            <a:endParaRPr lang="uk-UA" sz="1800" i="1" dirty="0">
              <a:latin typeface="+mn-lt"/>
            </a:endParaRP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CC410D9-1CFE-0C46-9B0B-6BBA37E9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6D9FF3-7E8D-8E47-BB6A-C986614DF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391" y="3046789"/>
            <a:ext cx="3114259" cy="1946412"/>
          </a:xfrm>
          <a:prstGeom prst="rect">
            <a:avLst/>
          </a:prstGeom>
        </p:spPr>
      </p:pic>
      <p:sp>
        <p:nvSpPr>
          <p:cNvPr id="9" name="Content Placeholder 25">
            <a:extLst>
              <a:ext uri="{FF2B5EF4-FFF2-40B4-BE49-F238E27FC236}">
                <a16:creationId xmlns:a16="http://schemas.microsoft.com/office/drawing/2014/main" id="{4876BD79-E84E-784D-96F5-A8038C79A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0" y="1088571"/>
            <a:ext cx="11288484" cy="142045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>
                <a:latin typeface="+mn-lt"/>
              </a:rPr>
              <a:t>📌 </a:t>
            </a:r>
            <a:r>
              <a:rPr lang="en-US" sz="2000" b="1" dirty="0">
                <a:latin typeface="+mn-lt"/>
              </a:rPr>
              <a:t>ISSAI 300</a:t>
            </a:r>
            <a:r>
              <a:rPr lang="uk-UA" sz="2000" b="1" dirty="0">
                <a:latin typeface="+mn-lt"/>
              </a:rPr>
              <a:t>0</a:t>
            </a:r>
            <a:r>
              <a:rPr lang="en-US" sz="2000" b="1" dirty="0">
                <a:latin typeface="+mn-lt"/>
              </a:rPr>
              <a:t> </a:t>
            </a:r>
            <a:r>
              <a:rPr lang="uk-UA" sz="2000" b="1" dirty="0">
                <a:latin typeface="+mn-lt"/>
              </a:rPr>
              <a:t>«Стандарти аудиту діяльності»: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1900" dirty="0">
                <a:latin typeface="+mn-lt"/>
              </a:rPr>
              <a:t>Аудитор повинен аналізувати зібрану інформацію й стежити за тим, щоб результати аудиту подавались у контексті та відповідали меті (цілям) аудиту та давали відповіді на питання аудиту, здійснюючи за потреби </a:t>
            </a:r>
            <a:r>
              <a:rPr lang="uk-UA" sz="1900" dirty="0" err="1">
                <a:latin typeface="+mn-lt"/>
              </a:rPr>
              <a:t>переформулювання</a:t>
            </a:r>
            <a:r>
              <a:rPr lang="uk-UA" sz="1900" dirty="0">
                <a:latin typeface="+mn-lt"/>
              </a:rPr>
              <a:t> мети (цілей) аудиту та питань аудиту</a:t>
            </a:r>
            <a:r>
              <a:rPr lang="ru-RU" sz="1900" dirty="0">
                <a:latin typeface="+mn-lt"/>
              </a:rPr>
              <a:t> </a:t>
            </a:r>
            <a:r>
              <a:rPr lang="uk-UA" sz="1900" dirty="0">
                <a:latin typeface="+mn-lt"/>
              </a:rPr>
              <a:t>. </a:t>
            </a:r>
            <a:endParaRPr lang="en-US" sz="1900" dirty="0">
              <a:latin typeface="+mn-l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1CE7AE9-38BE-B741-B8B0-4118F87901CD}"/>
              </a:ext>
            </a:extLst>
          </p:cNvPr>
          <p:cNvSpPr/>
          <p:nvPr/>
        </p:nvSpPr>
        <p:spPr>
          <a:xfrm>
            <a:off x="2039560" y="5920964"/>
            <a:ext cx="9035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uk-UA" sz="1600" i="1" dirty="0">
                <a:solidFill>
                  <a:schemeClr val="bg1">
                    <a:lumMod val="50000"/>
                  </a:schemeClr>
                </a:solidFill>
              </a:rPr>
              <a:t>Детальніше про особливості аудиту діяльності у Методичному посібнику з питань аудиту діяльності (ефективності)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1600" i="1" dirty="0">
                <a:solidFill>
                  <a:schemeClr val="bg1">
                    <a:lumMod val="50000"/>
                  </a:schemeClr>
                </a:solidFill>
              </a:rPr>
              <a:t>у розділі «Збір та аналіз інформації»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C8A160-2AAF-D94D-8399-DD1607765AC3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52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0036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6363E1-A5DD-8244-B595-6089A0568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110344"/>
            <a:ext cx="11342915" cy="5066619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+mn-lt"/>
                <a:cs typeface="Times New Roman" panose="02020603050405020304" pitchFamily="18" charset="0"/>
              </a:rPr>
              <a:t>Роль аналізу інформації в аудиті діяльності (ефективності): </a:t>
            </a:r>
          </a:p>
          <a:p>
            <a:pPr marL="0" indent="0">
              <a:buNone/>
            </a:pPr>
            <a:endParaRPr lang="uk-UA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A090D2C-3DBC-4E44-BE37-E99116A155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279789"/>
              </p:ext>
            </p:extLst>
          </p:nvPr>
        </p:nvGraphicFramePr>
        <p:xfrm>
          <a:off x="4371975" y="2090421"/>
          <a:ext cx="6213792" cy="3330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адпись 67">
            <a:extLst>
              <a:ext uri="{FF2B5EF4-FFF2-40B4-BE49-F238E27FC236}">
                <a16:creationId xmlns:a16="http://schemas.microsoft.com/office/drawing/2014/main" id="{46A47664-CB0B-D341-A0F0-7F84864E2F05}"/>
              </a:ext>
            </a:extLst>
          </p:cNvPr>
          <p:cNvSpPr txBox="1">
            <a:spLocks/>
          </p:cNvSpPr>
          <p:nvPr/>
        </p:nvSpPr>
        <p:spPr bwMode="auto">
          <a:xfrm>
            <a:off x="774700" y="2546351"/>
            <a:ext cx="2067243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2000" b="1" dirty="0">
                <a:solidFill>
                  <a:srgbClr val="003999"/>
                </a:solidFill>
                <a:effectLst/>
                <a:ea typeface="Times New Roman" panose="02020603050405020304" pitchFamily="18" charset="0"/>
              </a:rPr>
              <a:t>Відповіді</a:t>
            </a:r>
            <a:endParaRPr lang="ru-RU" sz="2000" b="1" dirty="0">
              <a:solidFill>
                <a:srgbClr val="003999"/>
              </a:solidFill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solidFill>
                  <a:srgbClr val="003999"/>
                </a:solidFill>
                <a:effectLst/>
                <a:ea typeface="Times New Roman" panose="02020603050405020304" pitchFamily="18" charset="0"/>
              </a:rPr>
              <a:t>на питання аудиту та досягнення мети (цілей) аудиту</a:t>
            </a:r>
            <a:endParaRPr lang="ru-RU" sz="2000" b="1" dirty="0">
              <a:solidFill>
                <a:srgbClr val="003999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2" name="Треугольник 11">
            <a:extLst>
              <a:ext uri="{FF2B5EF4-FFF2-40B4-BE49-F238E27FC236}">
                <a16:creationId xmlns:a16="http://schemas.microsoft.com/office/drawing/2014/main" id="{E2884586-778B-F348-9E10-844ED0CA34CF}"/>
              </a:ext>
            </a:extLst>
          </p:cNvPr>
          <p:cNvSpPr/>
          <p:nvPr/>
        </p:nvSpPr>
        <p:spPr>
          <a:xfrm>
            <a:off x="2841943" y="2721768"/>
            <a:ext cx="2843212" cy="299720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" name="Straight Connector 20">
            <a:extLst>
              <a:ext uri="{FF2B5EF4-FFF2-40B4-BE49-F238E27FC236}">
                <a16:creationId xmlns:a16="http://schemas.microsoft.com/office/drawing/2014/main" id="{424D2234-5327-334E-AC99-B36CAE66EBAE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05E0DEF-5D9D-0740-A1C8-055692FA833F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53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itle 18">
            <a:extLst>
              <a:ext uri="{FF2B5EF4-FFF2-40B4-BE49-F238E27FC236}">
                <a16:creationId xmlns:a16="http://schemas.microsoft.com/office/drawing/2014/main" id="{815C0199-B773-CD46-A10C-F312C5CFE432}"/>
              </a:ext>
            </a:extLst>
          </p:cNvPr>
          <p:cNvSpPr txBox="1">
            <a:spLocks/>
          </p:cNvSpPr>
          <p:nvPr/>
        </p:nvSpPr>
        <p:spPr>
          <a:xfrm>
            <a:off x="587830" y="288928"/>
            <a:ext cx="7489371" cy="494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uk-UA" sz="2500" dirty="0">
                <a:solidFill>
                  <a:srgbClr val="003999"/>
                </a:solidFill>
              </a:rPr>
              <a:t>Аналіз інформації (2)</a:t>
            </a:r>
            <a:endParaRPr lang="en-US" sz="2500" dirty="0">
              <a:solidFill>
                <a:srgbClr val="003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16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63545C-6FE6-D842-9C9E-4A41DE84E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2217684"/>
            <a:ext cx="11342915" cy="3836276"/>
          </a:xfrm>
        </p:spPr>
        <p:txBody>
          <a:bodyPr>
            <a:normAutofit/>
          </a:bodyPr>
          <a:lstStyle/>
          <a:p>
            <a:r>
              <a:rPr lang="uk-UA" sz="2300" b="1" i="1" dirty="0">
                <a:latin typeface="+mn-lt"/>
              </a:rPr>
              <a:t>Якісний аналіз</a:t>
            </a:r>
            <a:r>
              <a:rPr lang="uk-UA" sz="2300" b="1" dirty="0">
                <a:latin typeface="+mn-lt"/>
              </a:rPr>
              <a:t> – </a:t>
            </a:r>
            <a:r>
              <a:rPr lang="uk-UA" sz="2300" dirty="0">
                <a:latin typeface="+mn-lt"/>
              </a:rPr>
              <a:t>це широкий спектр методів структурування, порівняння та опису. Він зазвичай використовується при отриманні аудиторських доказів з таких джерел інформації як інтерв’ю та документи.</a:t>
            </a:r>
          </a:p>
          <a:p>
            <a:r>
              <a:rPr lang="uk-UA" sz="2300" b="1" i="1" dirty="0">
                <a:latin typeface="+mn-lt"/>
              </a:rPr>
              <a:t>Кількісний аналіз</a:t>
            </a:r>
            <a:r>
              <a:rPr lang="uk-UA" sz="2300" dirty="0">
                <a:latin typeface="+mn-lt"/>
              </a:rPr>
              <a:t> може допомогти виявити важливі закономірності та взаємозв’язки у зібраних даних і визначити сфери, які потребують більшої уваги та детальнішого аналізу</a:t>
            </a:r>
            <a:r>
              <a:rPr lang="ru-RU" sz="2300" dirty="0">
                <a:latin typeface="+mn-lt"/>
              </a:rPr>
              <a:t> </a:t>
            </a:r>
            <a:endParaRPr lang="uk-UA" sz="2300" dirty="0">
              <a:latin typeface="+mn-lt"/>
            </a:endParaRPr>
          </a:p>
          <a:p>
            <a:endParaRPr lang="ru-RU" sz="2300" dirty="0">
              <a:latin typeface="+mn-lt"/>
            </a:endParaRPr>
          </a:p>
          <a:p>
            <a:pPr marL="0" indent="0" algn="ctr">
              <a:buNone/>
            </a:pPr>
            <a:r>
              <a:rPr lang="uk-UA" sz="2300" b="1" dirty="0">
                <a:latin typeface="+mn-lt"/>
              </a:rPr>
              <a:t>Вибір методів залежить від питань аудиту та характеру зібраної інформації.</a:t>
            </a:r>
          </a:p>
        </p:txBody>
      </p:sp>
      <p:sp>
        <p:nvSpPr>
          <p:cNvPr id="5" name="Content Placeholder 25">
            <a:extLst>
              <a:ext uri="{FF2B5EF4-FFF2-40B4-BE49-F238E27FC236}">
                <a16:creationId xmlns:a16="http://schemas.microsoft.com/office/drawing/2014/main" id="{E16B2EDC-38F4-BE43-A7F7-19471238F3FF}"/>
              </a:ext>
            </a:extLst>
          </p:cNvPr>
          <p:cNvSpPr txBox="1">
            <a:spLocks/>
          </p:cNvSpPr>
          <p:nvPr/>
        </p:nvSpPr>
        <p:spPr>
          <a:xfrm>
            <a:off x="587450" y="1153135"/>
            <a:ext cx="11288864" cy="8543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+mn-lt"/>
              </a:rPr>
              <a:t>Існують різні методи, які можна використовувати для аналізу зібраної інформації. Їх можна розділити на </a:t>
            </a:r>
            <a:r>
              <a:rPr lang="uk-UA" b="1" dirty="0">
                <a:latin typeface="+mn-lt"/>
              </a:rPr>
              <a:t>якісні </a:t>
            </a:r>
            <a:r>
              <a:rPr lang="uk-UA" dirty="0">
                <a:latin typeface="+mn-lt"/>
              </a:rPr>
              <a:t>та </a:t>
            </a:r>
            <a:r>
              <a:rPr lang="uk-UA" b="1" dirty="0">
                <a:latin typeface="+mn-lt"/>
              </a:rPr>
              <a:t>кількісні</a:t>
            </a:r>
            <a:r>
              <a:rPr lang="uk-UA" dirty="0">
                <a:latin typeface="+mn-lt"/>
              </a:rPr>
              <a:t>. </a:t>
            </a:r>
            <a:endParaRPr lang="ru-RU" dirty="0">
              <a:latin typeface="+mn-lt"/>
            </a:endParaRP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A16A2FCD-63D2-6445-AA60-A630EB63E151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78C8FF7-C469-1746-8C4A-26B6407BE9CF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54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8">
            <a:extLst>
              <a:ext uri="{FF2B5EF4-FFF2-40B4-BE49-F238E27FC236}">
                <a16:creationId xmlns:a16="http://schemas.microsoft.com/office/drawing/2014/main" id="{5F7B87C1-87A2-7A45-A4F3-61682E1DDA84}"/>
              </a:ext>
            </a:extLst>
          </p:cNvPr>
          <p:cNvSpPr txBox="1">
            <a:spLocks/>
          </p:cNvSpPr>
          <p:nvPr/>
        </p:nvSpPr>
        <p:spPr>
          <a:xfrm>
            <a:off x="587830" y="288928"/>
            <a:ext cx="7489371" cy="494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uk-UA" sz="2500" dirty="0">
                <a:solidFill>
                  <a:srgbClr val="003999"/>
                </a:solidFill>
              </a:rPr>
              <a:t>Аналіз інформації (3)</a:t>
            </a:r>
            <a:endParaRPr lang="en-US" sz="2500" dirty="0">
              <a:solidFill>
                <a:srgbClr val="003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249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BC9D0D-4B09-BC4A-AC79-AFE5FCE47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 </a:t>
            </a:r>
          </a:p>
        </p:txBody>
      </p:sp>
      <p:sp>
        <p:nvSpPr>
          <p:cNvPr id="4" name="Content Placeholder 25">
            <a:extLst>
              <a:ext uri="{FF2B5EF4-FFF2-40B4-BE49-F238E27FC236}">
                <a16:creationId xmlns:a16="http://schemas.microsoft.com/office/drawing/2014/main" id="{BC0A659B-5EF7-4040-A99B-F9BB27C615FB}"/>
              </a:ext>
            </a:extLst>
          </p:cNvPr>
          <p:cNvSpPr txBox="1">
            <a:spLocks/>
          </p:cNvSpPr>
          <p:nvPr/>
        </p:nvSpPr>
        <p:spPr>
          <a:xfrm>
            <a:off x="587450" y="1108735"/>
            <a:ext cx="11288864" cy="850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1" dirty="0">
                <a:latin typeface="+mn-lt"/>
              </a:rPr>
              <a:t>Візуалізація даних</a:t>
            </a:r>
            <a:r>
              <a:rPr lang="uk-UA" sz="2000" b="1" dirty="0">
                <a:latin typeface="+mn-lt"/>
              </a:rPr>
              <a:t> </a:t>
            </a:r>
            <a:r>
              <a:rPr lang="uk-UA" sz="2000" dirty="0">
                <a:latin typeface="+mn-lt"/>
              </a:rPr>
              <a:t>дозволяє охопити великі обсяги інформації та зробити доступнішим сприйняття складної інформації.</a:t>
            </a:r>
            <a:endParaRPr lang="uk-UA" sz="2000" i="1" dirty="0">
              <a:latin typeface="+mn-lt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C096148-ADAC-FC48-9337-BE32A6FB5F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700261"/>
              </p:ext>
            </p:extLst>
          </p:nvPr>
        </p:nvGraphicFramePr>
        <p:xfrm>
          <a:off x="587450" y="2600539"/>
          <a:ext cx="2907256" cy="207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9A0A50F-6BEB-B341-824B-9B1C0B4D05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413557"/>
              </p:ext>
            </p:extLst>
          </p:nvPr>
        </p:nvGraphicFramePr>
        <p:xfrm>
          <a:off x="3693695" y="2959767"/>
          <a:ext cx="2938333" cy="2379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74FB8E22-6211-D044-92F6-4E16ADF60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680294"/>
              </p:ext>
            </p:extLst>
          </p:nvPr>
        </p:nvGraphicFramePr>
        <p:xfrm>
          <a:off x="6851865" y="4432569"/>
          <a:ext cx="2402305" cy="196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12EB9EB-2C27-A344-B466-77B242F1B9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6140581"/>
              </p:ext>
            </p:extLst>
          </p:nvPr>
        </p:nvGraphicFramePr>
        <p:xfrm>
          <a:off x="8969058" y="2415278"/>
          <a:ext cx="2907256" cy="1927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E92F90E-057B-EC43-B2CF-4DE561484DA4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55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itle 18">
            <a:extLst>
              <a:ext uri="{FF2B5EF4-FFF2-40B4-BE49-F238E27FC236}">
                <a16:creationId xmlns:a16="http://schemas.microsoft.com/office/drawing/2014/main" id="{00E28348-571A-0C43-BEEB-75867D1C9A3C}"/>
              </a:ext>
            </a:extLst>
          </p:cNvPr>
          <p:cNvSpPr txBox="1">
            <a:spLocks/>
          </p:cNvSpPr>
          <p:nvPr/>
        </p:nvSpPr>
        <p:spPr>
          <a:xfrm>
            <a:off x="587830" y="288928"/>
            <a:ext cx="7489371" cy="494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uk-UA" sz="2500" dirty="0">
                <a:solidFill>
                  <a:srgbClr val="003999"/>
                </a:solidFill>
              </a:rPr>
              <a:t>Аналіз інформації (4)</a:t>
            </a:r>
            <a:endParaRPr lang="en-US" sz="2500" dirty="0">
              <a:solidFill>
                <a:srgbClr val="003999"/>
              </a:solidFill>
            </a:endParaRPr>
          </a:p>
        </p:txBody>
      </p:sp>
      <p:cxnSp>
        <p:nvCxnSpPr>
          <p:cNvPr id="13" name="Straight Connector 20">
            <a:extLst>
              <a:ext uri="{FF2B5EF4-FFF2-40B4-BE49-F238E27FC236}">
                <a16:creationId xmlns:a16="http://schemas.microsoft.com/office/drawing/2014/main" id="{E17A4E6C-B3EE-EC41-9AC0-861CAF924E7F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2290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6AE65C-0C6A-DF4B-962C-F1A0C4CCC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>
                <a:latin typeface="+mn-lt"/>
              </a:rPr>
              <a:t>Для аналізу даних аудитори можуть використовувати програмне забезпечення. </a:t>
            </a:r>
          </a:p>
          <a:p>
            <a:pPr>
              <a:buFont typeface="Wingdings" pitchFamily="2" charset="2"/>
              <a:buChar char="Ø"/>
            </a:pPr>
            <a:r>
              <a:rPr lang="uk-UA" dirty="0">
                <a:latin typeface="+mn-lt"/>
              </a:rPr>
              <a:t>Використання програмного забезпечення (наприклад, </a:t>
            </a:r>
            <a:r>
              <a:rPr lang="en-US" dirty="0">
                <a:latin typeface="+mn-lt"/>
              </a:rPr>
              <a:t>Microsoft Excel</a:t>
            </a:r>
            <a:r>
              <a:rPr lang="uk-UA" dirty="0">
                <a:latin typeface="+mn-lt"/>
              </a:rPr>
              <a:t>) допомагає проаналізувати набагато більші набори даних, ніж це може зробити аудиторська група вручну. </a:t>
            </a:r>
          </a:p>
          <a:p>
            <a:pPr>
              <a:buFont typeface="Wingdings" pitchFamily="2" charset="2"/>
              <a:buChar char="Ø"/>
            </a:pPr>
            <a:r>
              <a:rPr lang="uk-UA" dirty="0">
                <a:latin typeface="+mn-lt"/>
              </a:rPr>
              <a:t>Необхідно пам’ятати, що якість даних є критичним фактором при використанні такого програмного забезпечення. Адже програми дають надійні результати у випадках, якщо самі дані є надійними.</a:t>
            </a:r>
            <a:endParaRPr lang="ru-RU" dirty="0">
              <a:latin typeface="+mn-lt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55A25F-2069-0F4D-8E45-32628159E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745" y="4341956"/>
            <a:ext cx="3594100" cy="18350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4C41A3-F381-DD40-B9C2-E66A8AFC4492}"/>
              </a:ext>
            </a:extLst>
          </p:cNvPr>
          <p:cNvSpPr txBox="1"/>
          <p:nvPr/>
        </p:nvSpPr>
        <p:spPr>
          <a:xfrm>
            <a:off x="1125412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56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8">
            <a:extLst>
              <a:ext uri="{FF2B5EF4-FFF2-40B4-BE49-F238E27FC236}">
                <a16:creationId xmlns:a16="http://schemas.microsoft.com/office/drawing/2014/main" id="{437AE4BA-BC6F-BC4B-AE52-A965A4715ED3}"/>
              </a:ext>
            </a:extLst>
          </p:cNvPr>
          <p:cNvSpPr txBox="1">
            <a:spLocks/>
          </p:cNvSpPr>
          <p:nvPr/>
        </p:nvSpPr>
        <p:spPr>
          <a:xfrm>
            <a:off x="587830" y="288928"/>
            <a:ext cx="7489371" cy="494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uk-UA" sz="2500" dirty="0">
                <a:solidFill>
                  <a:srgbClr val="003999"/>
                </a:solidFill>
              </a:rPr>
              <a:t>Аналіз інформації (5)</a:t>
            </a:r>
            <a:endParaRPr lang="en-US" sz="2500" dirty="0">
              <a:solidFill>
                <a:srgbClr val="003999"/>
              </a:solidFill>
            </a:endParaRPr>
          </a:p>
        </p:txBody>
      </p:sp>
      <p:cxnSp>
        <p:nvCxnSpPr>
          <p:cNvPr id="9" name="Straight Connector 20">
            <a:extLst>
              <a:ext uri="{FF2B5EF4-FFF2-40B4-BE49-F238E27FC236}">
                <a16:creationId xmlns:a16="http://schemas.microsoft.com/office/drawing/2014/main" id="{FF5C5215-1DD0-1640-B8E2-C02065CC6F7B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1757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F7BC6E0-F569-784A-8E2F-2F434918442D}"/>
              </a:ext>
            </a:extLst>
          </p:cNvPr>
          <p:cNvSpPr txBox="1">
            <a:spLocks/>
          </p:cNvSpPr>
          <p:nvPr/>
        </p:nvSpPr>
        <p:spPr>
          <a:xfrm>
            <a:off x="1467141" y="1475535"/>
            <a:ext cx="8873943" cy="1133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bg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ru-RU" sz="3200" cap="all" dirty="0">
                <a:latin typeface="Calibri" pitchFamily="34" charset="0"/>
                <a:ea typeface="宋体" charset="-122"/>
                <a:cs typeface="Calibri" pitchFamily="34" charset="0"/>
              </a:rPr>
              <a:t>ДЯКУЄМО ЗА УВАГУ</a:t>
            </a:r>
            <a:r>
              <a:rPr lang="lv-LV" sz="3200" cap="all" dirty="0">
                <a:latin typeface="Calibri" pitchFamily="34" charset="0"/>
                <a:ea typeface="宋体" charset="-122"/>
                <a:cs typeface="Calibri" pitchFamily="34" charset="0"/>
              </a:rPr>
              <a:t>!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24003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0650769-3B5B-1746-A04F-D62263654361}"/>
              </a:ext>
            </a:extLst>
          </p:cNvPr>
          <p:cNvSpPr txBox="1"/>
          <p:nvPr/>
        </p:nvSpPr>
        <p:spPr>
          <a:xfrm>
            <a:off x="11306677" y="624492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7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B915406-2116-7D44-81B4-4E99522B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288928"/>
            <a:ext cx="7489371" cy="494845"/>
          </a:xfrm>
        </p:spPr>
        <p:txBody>
          <a:bodyPr>
            <a:normAutofit/>
          </a:bodyPr>
          <a:lstStyle/>
          <a:p>
            <a:r>
              <a:rPr lang="uk-UA" sz="2500" dirty="0">
                <a:solidFill>
                  <a:srgbClr val="003999"/>
                </a:solidFill>
              </a:rPr>
              <a:t>Формування аудиторських питань (2)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205A80-1F45-964A-AB82-40673A604A37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96FBE6D1-F487-B347-8DD6-41FCE71BBEA6}"/>
              </a:ext>
            </a:extLst>
          </p:cNvPr>
          <p:cNvSpPr txBox="1">
            <a:spLocks/>
          </p:cNvSpPr>
          <p:nvPr/>
        </p:nvSpPr>
        <p:spPr>
          <a:xfrm>
            <a:off x="740494" y="1751266"/>
            <a:ext cx="6196926" cy="445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500" dirty="0">
                <a:latin typeface="+mn-lt"/>
              </a:rPr>
              <a:t>Послідовність питань, розроблених під час планування аудиту діяльності, називається </a:t>
            </a:r>
            <a:r>
              <a:rPr lang="uk-UA" sz="1500" b="1" dirty="0">
                <a:solidFill>
                  <a:srgbClr val="003999"/>
                </a:solidFill>
                <a:latin typeface="+mn-lt"/>
              </a:rPr>
              <a:t>«деревом аудиторських питань»</a:t>
            </a:r>
            <a:r>
              <a:rPr lang="uk-UA" sz="1500" dirty="0">
                <a:latin typeface="+mn-lt"/>
              </a:rPr>
              <a:t>. </a:t>
            </a:r>
          </a:p>
          <a:p>
            <a:r>
              <a:rPr lang="uk-UA" sz="1500" dirty="0">
                <a:latin typeface="+mn-lt"/>
              </a:rPr>
              <a:t>Щоб отримати відповідь на основне питання, необхідно </a:t>
            </a:r>
            <a:r>
              <a:rPr lang="uk-UA" sz="1500" b="1" dirty="0">
                <a:solidFill>
                  <a:srgbClr val="003999"/>
                </a:solidFill>
                <a:latin typeface="+mn-lt"/>
              </a:rPr>
              <a:t>розділити його на кілька підпитань</a:t>
            </a:r>
            <a:r>
              <a:rPr lang="uk-UA" sz="1500" dirty="0">
                <a:latin typeface="+mn-lt"/>
              </a:rPr>
              <a:t>. Підпитання зазвичай розробляються до тих пір, поки не буде надано повну відповідь на вищезазначене питання. </a:t>
            </a:r>
          </a:p>
          <a:p>
            <a:r>
              <a:rPr lang="uk-UA" sz="1500" dirty="0">
                <a:latin typeface="+mn-lt"/>
              </a:rPr>
              <a:t>При побудові дерева питань, </a:t>
            </a:r>
            <a:r>
              <a:rPr lang="uk-UA" sz="1500" b="1" dirty="0">
                <a:solidFill>
                  <a:srgbClr val="003999"/>
                </a:solidFill>
                <a:latin typeface="+mn-lt"/>
              </a:rPr>
              <a:t>аудитори повинні керуватися професійним судженням</a:t>
            </a:r>
            <a:r>
              <a:rPr lang="uk-UA" sz="1500" dirty="0">
                <a:latin typeface="+mn-lt"/>
              </a:rPr>
              <a:t>. </a:t>
            </a:r>
          </a:p>
          <a:p>
            <a:r>
              <a:rPr lang="uk-UA" sz="1500" dirty="0">
                <a:latin typeface="+mn-lt"/>
              </a:rPr>
              <a:t>Аудитор повинен уникати детальних та несуттєвих питань, а також їх дублювання. </a:t>
            </a:r>
          </a:p>
          <a:p>
            <a:r>
              <a:rPr lang="uk-UA" sz="1500" dirty="0">
                <a:latin typeface="+mn-lt"/>
              </a:rPr>
              <a:t>При розробці дерева запитань аудиторам рекомендується дотримуватися практики – </a:t>
            </a:r>
            <a:r>
              <a:rPr lang="uk-UA" sz="1500" b="1" dirty="0">
                <a:solidFill>
                  <a:srgbClr val="003999"/>
                </a:solidFill>
                <a:latin typeface="+mn-lt"/>
              </a:rPr>
              <a:t>мінімум два і максимум п’ять питань другого рівня</a:t>
            </a:r>
            <a:r>
              <a:rPr lang="uk-UA" sz="1500" dirty="0">
                <a:latin typeface="+mn-lt"/>
              </a:rPr>
              <a:t>. </a:t>
            </a:r>
          </a:p>
          <a:p>
            <a:r>
              <a:rPr lang="uk-UA" sz="1500" dirty="0">
                <a:latin typeface="+mn-lt"/>
              </a:rPr>
              <a:t>Якщо формування «дерева питань» відбувається зверху-вниз, то процес збору доказової бази відбувається навпаки –  аудитори формують відповіді на питання «знизу-вверх». 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CC410D9-1CFE-0C46-9B0B-6BBA37E9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  <p:sp>
        <p:nvSpPr>
          <p:cNvPr id="7" name="Content Placeholder 25">
            <a:extLst>
              <a:ext uri="{FF2B5EF4-FFF2-40B4-BE49-F238E27FC236}">
                <a16:creationId xmlns:a16="http://schemas.microsoft.com/office/drawing/2014/main" id="{462A72AF-BBEC-B04D-95BE-45C09DA8F9D9}"/>
              </a:ext>
            </a:extLst>
          </p:cNvPr>
          <p:cNvSpPr txBox="1">
            <a:spLocks/>
          </p:cNvSpPr>
          <p:nvPr/>
        </p:nvSpPr>
        <p:spPr>
          <a:xfrm>
            <a:off x="729343" y="1055923"/>
            <a:ext cx="10892833" cy="516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b="1" dirty="0">
                <a:latin typeface="+mn-lt"/>
              </a:rPr>
              <a:t>Рекомендації для формування питань аудиту:</a:t>
            </a:r>
            <a:endParaRPr lang="uk-UA" b="1" i="1" dirty="0">
              <a:latin typeface="+mn-lt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381FD9E-B05A-A440-9FBF-5C1438350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730105"/>
              </p:ext>
            </p:extLst>
          </p:nvPr>
        </p:nvGraphicFramePr>
        <p:xfrm>
          <a:off x="6937420" y="2099425"/>
          <a:ext cx="4716050" cy="1181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6050">
                  <a:extLst>
                    <a:ext uri="{9D8B030D-6E8A-4147-A177-3AD203B41FA5}">
                      <a16:colId xmlns:a16="http://schemas.microsoft.com/office/drawing/2014/main" val="3064190123"/>
                    </a:ext>
                  </a:extLst>
                </a:gridCol>
              </a:tblGrid>
              <a:tr h="11814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200" dirty="0">
                          <a:effectLst/>
                        </a:rPr>
                        <a:t>Приклад: Дерево аудиторських запитань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316202"/>
                  </a:ext>
                </a:extLst>
              </a:tr>
            </a:tbl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5093E0E0-3293-2F44-9E27-F96A48650A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066576"/>
              </p:ext>
            </p:extLst>
          </p:nvPr>
        </p:nvGraphicFramePr>
        <p:xfrm>
          <a:off x="6906126" y="1751266"/>
          <a:ext cx="4716050" cy="4268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462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5B97B-9917-E749-94BB-F6316910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34498"/>
            <a:ext cx="7903818" cy="603702"/>
          </a:xfrm>
        </p:spPr>
        <p:txBody>
          <a:bodyPr>
            <a:noAutofit/>
          </a:bodyPr>
          <a:lstStyle/>
          <a:p>
            <a:r>
              <a:rPr lang="uk-UA" sz="2500" dirty="0">
                <a:solidFill>
                  <a:srgbClr val="003999"/>
                </a:solidFill>
              </a:rPr>
              <a:t>Визначення обсягу аудиту діяльності (ефективності) </a:t>
            </a:r>
            <a:r>
              <a:rPr lang="en-GB" sz="2500" dirty="0">
                <a:solidFill>
                  <a:srgbClr val="003999"/>
                </a:solidFill>
              </a:rPr>
              <a:t>(1)</a:t>
            </a:r>
            <a:endParaRPr lang="uk-UA" sz="2500" dirty="0">
              <a:solidFill>
                <a:srgbClr val="00399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F12EF9-EAF7-3D4A-9F71-FC3F64247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436914"/>
            <a:ext cx="11342915" cy="4740049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+mn-lt"/>
              </a:rPr>
              <a:t>Обсяг визначає межі аудиту діяльності (ефективності), сферу, де і як буде проводитися аудит</a:t>
            </a:r>
            <a:endParaRPr lang="en-GB" dirty="0">
              <a:latin typeface="+mn-lt"/>
            </a:endParaRPr>
          </a:p>
          <a:p>
            <a:pPr marL="0" indent="0" algn="ctr">
              <a:buNone/>
            </a:pPr>
            <a:r>
              <a:rPr lang="uk-UA" b="1" dirty="0">
                <a:latin typeface="+mn-lt"/>
              </a:rPr>
              <a:t>Питання для визначення обсягу аудиту</a:t>
            </a:r>
            <a:r>
              <a:rPr lang="en-GB" b="1" dirty="0">
                <a:latin typeface="+mn-lt"/>
              </a:rPr>
              <a:t>:</a:t>
            </a:r>
            <a:endParaRPr lang="ru-RU" dirty="0">
              <a:latin typeface="+mn-lt"/>
            </a:endParaRPr>
          </a:p>
          <a:p>
            <a:pPr marL="0" indent="0">
              <a:buNone/>
            </a:pPr>
            <a:endParaRPr lang="uk-UA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781AC44-9D64-464A-ACAF-4EB563D61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573479"/>
              </p:ext>
            </p:extLst>
          </p:nvPr>
        </p:nvGraphicFramePr>
        <p:xfrm>
          <a:off x="892342" y="2956725"/>
          <a:ext cx="10280155" cy="278011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050467">
                  <a:extLst>
                    <a:ext uri="{9D8B030D-6E8A-4147-A177-3AD203B41FA5}">
                      <a16:colId xmlns:a16="http://schemas.microsoft.com/office/drawing/2014/main" val="714300627"/>
                    </a:ext>
                  </a:extLst>
                </a:gridCol>
                <a:gridCol w="7229688">
                  <a:extLst>
                    <a:ext uri="{9D8B030D-6E8A-4147-A177-3AD203B41FA5}">
                      <a16:colId xmlns:a16="http://schemas.microsoft.com/office/drawing/2014/main" val="2242877523"/>
                    </a:ext>
                  </a:extLst>
                </a:gridCol>
              </a:tblGrid>
              <a:tr h="528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</a:rPr>
                        <a:t>Що?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000">
                          <a:effectLst/>
                          <a:latin typeface="+mn-lt"/>
                        </a:rPr>
                        <a:t>Діяльність, процес, система, бюджетна операція тощо, які будуть включені в аудит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0026327"/>
                  </a:ext>
                </a:extLst>
              </a:tr>
              <a:tr h="528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</a:rPr>
                        <a:t>Хто?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000">
                          <a:effectLst/>
                          <a:latin typeface="+mn-lt"/>
                        </a:rPr>
                        <a:t>Державні органи, які будуть об’єктами контролю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2079948"/>
                  </a:ext>
                </a:extLst>
              </a:tr>
              <a:tr h="528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</a:rPr>
                        <a:t>Де?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</a:rPr>
                        <a:t>Географічні обмеження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5207782"/>
                  </a:ext>
                </a:extLst>
              </a:tr>
              <a:tr h="1084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</a:rPr>
                        <a:t>Коли?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2000" dirty="0">
                          <a:effectLst/>
                          <a:latin typeface="+mn-lt"/>
                        </a:rPr>
                        <a:t>Період часу, за який будуть збиратися дані в ході аудиту (можуть відрізнятися залежно від аудиторського запитання) 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19804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4544A51-F74F-2242-8FED-8AC040C6C374}"/>
              </a:ext>
            </a:extLst>
          </p:cNvPr>
          <p:cNvSpPr txBox="1"/>
          <p:nvPr/>
        </p:nvSpPr>
        <p:spPr>
          <a:xfrm>
            <a:off x="11306677" y="624492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8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16D27B-B716-6345-9217-8718A6090C3A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DE75981A-83E2-A743-B657-F379C3717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0650769-3B5B-1746-A04F-D62263654361}"/>
              </a:ext>
            </a:extLst>
          </p:cNvPr>
          <p:cNvSpPr txBox="1"/>
          <p:nvPr/>
        </p:nvSpPr>
        <p:spPr>
          <a:xfrm>
            <a:off x="11254768" y="624492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9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B915406-2116-7D44-81B4-4E99522B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92598"/>
            <a:ext cx="7489371" cy="691176"/>
          </a:xfrm>
        </p:spPr>
        <p:txBody>
          <a:bodyPr>
            <a:noAutofit/>
          </a:bodyPr>
          <a:lstStyle/>
          <a:p>
            <a:r>
              <a:rPr lang="uk-UA" sz="2500" dirty="0">
                <a:solidFill>
                  <a:srgbClr val="003999"/>
                </a:solidFill>
              </a:rPr>
              <a:t>Визначення обсягу аудиту діяльності (ефективності) </a:t>
            </a:r>
            <a:r>
              <a:rPr lang="en-GB" sz="2500" dirty="0">
                <a:solidFill>
                  <a:srgbClr val="003999"/>
                </a:solidFill>
              </a:rPr>
              <a:t>(</a:t>
            </a:r>
            <a:r>
              <a:rPr lang="uk-UA" sz="2500" dirty="0">
                <a:solidFill>
                  <a:srgbClr val="003999"/>
                </a:solidFill>
              </a:rPr>
              <a:t>2</a:t>
            </a:r>
            <a:r>
              <a:rPr lang="en-GB" sz="2500" dirty="0">
                <a:solidFill>
                  <a:srgbClr val="003999"/>
                </a:solidFill>
              </a:rPr>
              <a:t>)</a:t>
            </a:r>
            <a:endParaRPr lang="uk-UA" sz="2500" dirty="0">
              <a:solidFill>
                <a:srgbClr val="003999"/>
              </a:solidFill>
            </a:endParaRP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96FBE6D1-F487-B347-8DD6-41FCE71BBEA6}"/>
              </a:ext>
            </a:extLst>
          </p:cNvPr>
          <p:cNvSpPr txBox="1">
            <a:spLocks/>
          </p:cNvSpPr>
          <p:nvPr/>
        </p:nvSpPr>
        <p:spPr>
          <a:xfrm>
            <a:off x="470762" y="1168354"/>
            <a:ext cx="11250475" cy="4177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b="1" dirty="0">
                <a:latin typeface="+mn-lt"/>
              </a:rPr>
              <a:t>Інші фактори</a:t>
            </a:r>
            <a:r>
              <a:rPr lang="uk-UA" dirty="0">
                <a:latin typeface="+mn-lt"/>
              </a:rPr>
              <a:t>, які також необхідно враховувати при визначенні обсягів аудиту:</a:t>
            </a:r>
          </a:p>
          <a:p>
            <a:pPr marL="0" indent="0">
              <a:buNone/>
            </a:pPr>
            <a:endParaRPr lang="uk-UA" dirty="0">
              <a:latin typeface="+mj-lt"/>
            </a:endParaRP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CC410D9-1CFE-0C46-9B0B-6BBA37E9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3591A8B-C878-AB45-BC18-62AC508AA4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5125578"/>
              </p:ext>
            </p:extLst>
          </p:nvPr>
        </p:nvGraphicFramePr>
        <p:xfrm>
          <a:off x="2626703" y="1949116"/>
          <a:ext cx="9249610" cy="393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A8CA94B-A594-4D4F-AB17-B5F67930B5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518" t="9431" r="11572" b="8941"/>
          <a:stretch/>
        </p:blipFill>
        <p:spPr>
          <a:xfrm>
            <a:off x="587830" y="2810108"/>
            <a:ext cx="1733585" cy="183995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EEF64DC-232D-FE4E-A3A4-355C5090B9CF}"/>
              </a:ext>
            </a:extLst>
          </p:cNvPr>
          <p:cNvSpPr/>
          <p:nvPr/>
        </p:nvSpPr>
        <p:spPr>
          <a:xfrm>
            <a:off x="2165987" y="6092894"/>
            <a:ext cx="8841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uk-UA" sz="1600" i="1" dirty="0">
                <a:solidFill>
                  <a:schemeClr val="bg1">
                    <a:lumMod val="50000"/>
                  </a:schemeClr>
                </a:solidFill>
              </a:rPr>
              <a:t>Детальніше про особливості аудиту діяльності у Методичному посібнику з питань аудиту діяльності (ефективності)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1600" i="1" dirty="0">
                <a:solidFill>
                  <a:schemeClr val="bg1">
                    <a:lumMod val="50000"/>
                  </a:schemeClr>
                </a:solidFill>
              </a:rPr>
              <a:t>у розділі «Визначення обсягу аудиту»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E676E9-8BB8-EB41-8376-AD3049F62487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08FB2-644F-D049-98DD-663DEE5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34498"/>
            <a:ext cx="7903818" cy="603702"/>
          </a:xfrm>
        </p:spPr>
        <p:txBody>
          <a:bodyPr>
            <a:noAutofit/>
          </a:bodyPr>
          <a:lstStyle/>
          <a:p>
            <a:r>
              <a:rPr lang="uk-UA" sz="2500" dirty="0">
                <a:solidFill>
                  <a:srgbClr val="003999"/>
                </a:solidFill>
              </a:rPr>
              <a:t>Визначення обсягу аудиту діяльності (ефективності)</a:t>
            </a:r>
            <a:r>
              <a:rPr lang="en-GB" sz="2500" dirty="0">
                <a:solidFill>
                  <a:srgbClr val="003999"/>
                </a:solidFill>
              </a:rPr>
              <a:t> (3)</a:t>
            </a:r>
            <a:endParaRPr lang="uk-UA" sz="2500" dirty="0">
              <a:solidFill>
                <a:srgbClr val="003999"/>
              </a:solidFill>
            </a:endParaRPr>
          </a:p>
        </p:txBody>
      </p:sp>
      <p:sp>
        <p:nvSpPr>
          <p:cNvPr id="6" name="Content Placeholder 25">
            <a:extLst>
              <a:ext uri="{FF2B5EF4-FFF2-40B4-BE49-F238E27FC236}">
                <a16:creationId xmlns:a16="http://schemas.microsoft.com/office/drawing/2014/main" id="{68CAF07D-7BD1-DF45-A954-E82FCECF9B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3173" y="1153698"/>
            <a:ext cx="11342915" cy="533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b="1" dirty="0">
                <a:latin typeface="+mn-lt"/>
              </a:rPr>
              <a:t>Приклад визначення обсягів аудиту діяльності (ефективності):</a:t>
            </a:r>
            <a:endParaRPr lang="uk-UA" b="1" i="1" dirty="0">
              <a:latin typeface="+mn-lt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FD405E4-5EC3-6047-AE94-DDB10448B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780078"/>
              </p:ext>
            </p:extLst>
          </p:nvPr>
        </p:nvGraphicFramePr>
        <p:xfrm>
          <a:off x="533400" y="1853842"/>
          <a:ext cx="11342688" cy="4083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42688">
                  <a:extLst>
                    <a:ext uri="{9D8B030D-6E8A-4147-A177-3AD203B41FA5}">
                      <a16:colId xmlns:a16="http://schemas.microsoft.com/office/drawing/2014/main" val="206534232"/>
                    </a:ext>
                  </a:extLst>
                </a:gridCol>
              </a:tblGrid>
              <a:tr h="4083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Мета аудиту </a:t>
                      </a:r>
                      <a:r>
                        <a:rPr lang="uk-UA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– оцінка ефективності організації процесу управління об’єктами державної власності.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00"/>
                        </a:spcAft>
                      </a:pPr>
                      <a:r>
                        <a:rPr lang="uk-UA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Обсяг аудиту: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700"/>
                        </a:spcAft>
                        <a:buFont typeface="Wingdings" pitchFamily="2" charset="2"/>
                        <a:buChar char="ü"/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Період, що охоплюється аудитом діяльності (ефективності) 2020-2023 рр.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700"/>
                        </a:spcAft>
                        <a:buFont typeface="Wingdings" pitchFamily="2" charset="2"/>
                        <a:buChar char="ü"/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Під час здійснення аудиту аудиторська група оцінить ефективність організації процесу управління об’єктами державної власності в Міністерстві.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700"/>
                        </a:spcAft>
                        <a:buFont typeface="Wingdings" pitchFamily="2" charset="2"/>
                        <a:buChar char="ü"/>
                      </a:pPr>
                      <a:r>
                        <a:rPr lang="uk-UA" sz="1600" dirty="0">
                          <a:effectLst/>
                          <a:latin typeface="+mn-lt"/>
                        </a:rPr>
                        <a:t>Аудитом планується покрити 3 управлінські процеси: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7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затвердження стратегічних планів розвитку державних унітарних підприємств та господарських товариств, у статутному капіталі яких більше 50 відсотків акцій (часток) належать державі, управління корпоративними правами або контроль за діяльністю яких вони здійснюють;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7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Затвердження річних фінансових та інвестиційних планів, а також інвестиційних планів на середньострокову перспективу (3-5 років) державних підприємств і господарських структур, що належать до сфери управління Міністерства </a:t>
                      </a:r>
                      <a:r>
                        <a:rPr lang="uk-UA" sz="16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Х</a:t>
                      </a:r>
                      <a:r>
                        <a:rPr lang="uk-UA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7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Встановлення </a:t>
                      </a:r>
                      <a:r>
                        <a:rPr lang="uk-U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цілей діяльності державних унітарних підприємств та господарських товариств, у статутному капіталі яких більше 50 відсотків акцій належить державі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57723566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E5F3E6-5A66-0548-9D51-1B716655A37B}"/>
              </a:ext>
            </a:extLst>
          </p:cNvPr>
          <p:cNvSpPr txBox="1"/>
          <p:nvPr/>
        </p:nvSpPr>
        <p:spPr>
          <a:xfrm>
            <a:off x="1126463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10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002A16-6991-FB49-80A0-6B1583C32CEB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C2308FDA-DAA9-9045-A485-4FCC2DF51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1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6D5FA-F6D4-0F47-B4CF-E573E6E6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70" y="234498"/>
            <a:ext cx="8579368" cy="603702"/>
          </a:xfrm>
        </p:spPr>
        <p:txBody>
          <a:bodyPr>
            <a:noAutofit/>
          </a:bodyPr>
          <a:lstStyle/>
          <a:p>
            <a:r>
              <a:rPr lang="uk-UA" sz="2500" dirty="0">
                <a:solidFill>
                  <a:srgbClr val="003999"/>
                </a:solidFill>
              </a:rPr>
              <a:t>Розробка критеріїв аудиту діяльності </a:t>
            </a:r>
            <a:br>
              <a:rPr lang="en-GB" sz="2500" dirty="0">
                <a:solidFill>
                  <a:srgbClr val="003999"/>
                </a:solidFill>
              </a:rPr>
            </a:br>
            <a:r>
              <a:rPr lang="uk-UA" sz="2500" dirty="0">
                <a:solidFill>
                  <a:srgbClr val="003999"/>
                </a:solidFill>
              </a:rPr>
              <a:t>(ефективності)</a:t>
            </a:r>
            <a:r>
              <a:rPr lang="en-GB" sz="2500" dirty="0">
                <a:solidFill>
                  <a:srgbClr val="003999"/>
                </a:solidFill>
              </a:rPr>
              <a:t> (1)</a:t>
            </a:r>
            <a:endParaRPr lang="uk-UA" sz="2500" dirty="0"/>
          </a:p>
        </p:txBody>
      </p:sp>
      <p:sp>
        <p:nvSpPr>
          <p:cNvPr id="6" name="Content Placeholder 25">
            <a:extLst>
              <a:ext uri="{FF2B5EF4-FFF2-40B4-BE49-F238E27FC236}">
                <a16:creationId xmlns:a16="http://schemas.microsoft.com/office/drawing/2014/main" id="{088836FD-E8D5-8B46-9CCF-8730130F0DA7}"/>
              </a:ext>
            </a:extLst>
          </p:cNvPr>
          <p:cNvSpPr txBox="1">
            <a:spLocks/>
          </p:cNvSpPr>
          <p:nvPr/>
        </p:nvSpPr>
        <p:spPr>
          <a:xfrm>
            <a:off x="501316" y="1110343"/>
            <a:ext cx="4732421" cy="47439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2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999"/>
              </a:buClr>
              <a:buFont typeface="Helvetica" pitchFamily="2" charset="0"/>
              <a:buChar char="‣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uk-UA" b="1" dirty="0">
                <a:latin typeface="+mn-lt"/>
              </a:rPr>
              <a:t>Критерії аудиту діяльності (ефективності) </a:t>
            </a:r>
            <a:r>
              <a:rPr lang="uk-UA" dirty="0">
                <a:latin typeface="+mn-lt"/>
              </a:rPr>
              <a:t>– це визначені аудиторською групою стандарти/норми, за якими можна оцінити економічність, ефективність та результативність діяльності. </a:t>
            </a:r>
            <a:endParaRPr lang="en-GB" dirty="0">
              <a:latin typeface="+mn-lt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uk-UA" b="1" dirty="0">
                <a:latin typeface="+mn-lt"/>
              </a:rPr>
              <a:t>Мета аудиту, аудиторські питання та підпитання </a:t>
            </a:r>
            <a:r>
              <a:rPr lang="uk-UA" dirty="0">
                <a:latin typeface="+mn-lt"/>
              </a:rPr>
              <a:t>служать </a:t>
            </a:r>
            <a:r>
              <a:rPr lang="uk-UA" b="1" dirty="0">
                <a:latin typeface="+mn-lt"/>
              </a:rPr>
              <a:t>основою</a:t>
            </a:r>
            <a:r>
              <a:rPr lang="uk-UA" dirty="0">
                <a:latin typeface="+mn-lt"/>
              </a:rPr>
              <a:t> для формулювання </a:t>
            </a:r>
            <a:r>
              <a:rPr lang="uk-UA" b="1" dirty="0">
                <a:latin typeface="+mn-lt"/>
              </a:rPr>
              <a:t>критеріїв</a:t>
            </a:r>
            <a:r>
              <a:rPr lang="uk-UA" dirty="0">
                <a:latin typeface="+mn-lt"/>
              </a:rPr>
              <a:t>, відповідно до яких буде проводитися оцінка відповідності реальної ситуації. </a:t>
            </a:r>
            <a:endParaRPr lang="uk-UA" sz="2000" dirty="0">
              <a:latin typeface="+mn-lt"/>
            </a:endParaRPr>
          </a:p>
        </p:txBody>
      </p:sp>
      <p:pic>
        <p:nvPicPr>
          <p:cNvPr id="7" name="Picture 2" descr="CONFIDENCE: THE KEY TO SUCCESS IN SALES (PART 2 OF 3) - conXpros">
            <a:extLst>
              <a:ext uri="{FF2B5EF4-FFF2-40B4-BE49-F238E27FC236}">
                <a16:creationId xmlns:a16="http://schemas.microsoft.com/office/drawing/2014/main" id="{82C0FC6D-3AC3-6B4B-9F70-CB9C2DA7E2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r="1" b="1"/>
          <a:stretch/>
        </p:blipFill>
        <p:spPr bwMode="auto">
          <a:xfrm>
            <a:off x="5233736" y="1110343"/>
            <a:ext cx="6958263" cy="474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C42B31-1C9B-7049-B096-FCBCA0C7A0BF}"/>
              </a:ext>
            </a:extLst>
          </p:cNvPr>
          <p:cNvSpPr txBox="1"/>
          <p:nvPr/>
        </p:nvSpPr>
        <p:spPr>
          <a:xfrm>
            <a:off x="11264637" y="624492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latin typeface="+mj-lt"/>
              </a:rPr>
              <a:t>11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B62F3E-AD87-2343-B1AF-5AFA30A776C3}"/>
              </a:ext>
            </a:extLst>
          </p:cNvPr>
          <p:cNvCxnSpPr>
            <a:cxnSpLocks/>
          </p:cNvCxnSpPr>
          <p:nvPr/>
        </p:nvCxnSpPr>
        <p:spPr>
          <a:xfrm>
            <a:off x="0" y="83820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6">
            <a:extLst>
              <a:ext uri="{FF2B5EF4-FFF2-40B4-BE49-F238E27FC236}">
                <a16:creationId xmlns:a16="http://schemas.microsoft.com/office/drawing/2014/main" id="{928A93E7-EC98-C542-89E0-4B706490E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9" y="6092894"/>
            <a:ext cx="1234860" cy="3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4400</Words>
  <Application>Microsoft Office PowerPoint</Application>
  <PresentationFormat>Широкий екран</PresentationFormat>
  <Paragraphs>488</Paragraphs>
  <Slides>46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46</vt:i4>
      </vt:variant>
    </vt:vector>
  </HeadingPairs>
  <TitlesOfParts>
    <vt:vector size="56" baseType="lpstr">
      <vt:lpstr>Arial</vt:lpstr>
      <vt:lpstr>Calibri</vt:lpstr>
      <vt:lpstr>Calibri Light</vt:lpstr>
      <vt:lpstr>Helvetica</vt:lpstr>
      <vt:lpstr>Raleway</vt:lpstr>
      <vt:lpstr>Symbol</vt:lpstr>
      <vt:lpstr>Times New Roman</vt:lpstr>
      <vt:lpstr>Verdana</vt:lpstr>
      <vt:lpstr>Wingdings</vt:lpstr>
      <vt:lpstr>Office Theme</vt:lpstr>
      <vt:lpstr>EU PROJECT IMPLEMENTATION External Audit in Line with International Standards</vt:lpstr>
      <vt:lpstr>Що ми будемо робити?</vt:lpstr>
      <vt:lpstr>Розробка мети (цілей) аудиту</vt:lpstr>
      <vt:lpstr>Формування аудиторських питань (1)</vt:lpstr>
      <vt:lpstr>Формування аудиторських питань (2)</vt:lpstr>
      <vt:lpstr>Визначення обсягу аудиту діяльності (ефективності) (1)</vt:lpstr>
      <vt:lpstr>Визначення обсягу аудиту діяльності (ефективності) (2)</vt:lpstr>
      <vt:lpstr>Визначення обсягу аудиту діяльності (ефективності) (3)</vt:lpstr>
      <vt:lpstr>Розробка критеріїв аудиту діяльності  (ефективності) (1)</vt:lpstr>
      <vt:lpstr>Розробка критеріїв аудиту діяльності  (ефективності) (2)</vt:lpstr>
      <vt:lpstr>Розробка критеріїв аудиту діяльності  (ефективності) (3)</vt:lpstr>
      <vt:lpstr>Презентація PowerPoint</vt:lpstr>
      <vt:lpstr>Презентація PowerPoint</vt:lpstr>
      <vt:lpstr>Презентація PowerPoint</vt:lpstr>
      <vt:lpstr>Презентація PowerPoint</vt:lpstr>
      <vt:lpstr>Розробка методології аудиту діяльності (ефективності) (1)</vt:lpstr>
      <vt:lpstr>Презентація PowerPoint</vt:lpstr>
      <vt:lpstr>Розробка методології аудиту діяльності (ефективності) (3)</vt:lpstr>
      <vt:lpstr>Розробка методології аудиту діяльності (ефективності) (4)</vt:lpstr>
      <vt:lpstr>Розробка плану (програми) аудиту (1)</vt:lpstr>
      <vt:lpstr>Розробка плану (програми) аудиту (2)</vt:lpstr>
      <vt:lpstr>Розробка плану (програми) аудиту (3)</vt:lpstr>
      <vt:lpstr>Розробка Матриці дизайну аудиту діяльності (ефективності) (1)</vt:lpstr>
      <vt:lpstr>Розробка Матриці дизайну аудиту діяльності (ефективності) (2)</vt:lpstr>
      <vt:lpstr>Розробка Матриці дизайну аудиту діяльності (ефективності) (3)</vt:lpstr>
      <vt:lpstr>Процес планування (програми) аудиту – аудиторська лійка</vt:lpstr>
      <vt:lpstr>EU PROJECT IMPLEMENTATION External Audit in Line with International Standards</vt:lpstr>
      <vt:lpstr>Що ми будемо робити?</vt:lpstr>
      <vt:lpstr>Проведення аудиту діяльності (ефективності)</vt:lpstr>
      <vt:lpstr>Визначення достатності та прийнятності аудиторських доказів (1)</vt:lpstr>
      <vt:lpstr>Визначення достатності та прийнятності аудиторських доказів (2)</vt:lpstr>
      <vt:lpstr>Визначення достатності та прийнятності аудиторських доказів (3)</vt:lpstr>
      <vt:lpstr>Визначення достатності та прийнятності аудиторських доказів (4)</vt:lpstr>
      <vt:lpstr>Визначення достатності та прийнятності аудиторських доказів (5)</vt:lpstr>
      <vt:lpstr>Визначення достатності та прийнятності аудиторських доказів (6)</vt:lpstr>
      <vt:lpstr>Збір інформації для аудиту діяльності (ефективності) (1)</vt:lpstr>
      <vt:lpstr>Збір інформації для аудиту діяльності (ефективності) (2)</vt:lpstr>
      <vt:lpstr>Презентація PowerPoint</vt:lpstr>
      <vt:lpstr>Презентація PowerPoint</vt:lpstr>
      <vt:lpstr>Презентація PowerPoint</vt:lpstr>
      <vt:lpstr>Аналіз інформації (1)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PROJECT IMPLEMENTATION External Audit in Line with International Standards</dc:title>
  <dc:creator>Ruslana Rudnitska</dc:creator>
  <cp:lastModifiedBy>Vitalij Palamarčuk</cp:lastModifiedBy>
  <cp:revision>48</cp:revision>
  <dcterms:created xsi:type="dcterms:W3CDTF">2022-11-03T16:23:17Z</dcterms:created>
  <dcterms:modified xsi:type="dcterms:W3CDTF">2025-01-10T11:20:25Z</dcterms:modified>
</cp:coreProperties>
</file>