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smtClean="0"/>
              <a:t>Зразок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smtClean="0"/>
              <a:t>Зразок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smtClean="0"/>
              <a:t>Зразок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smtClean="0"/>
              <a:t>Зразок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smtClean="0"/>
              <a:t>Зразок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smtClean="0"/>
              <a:t>Зразок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smtClean="0"/>
              <a:t>Зразок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smtClean="0"/>
              <a:t>Зразок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smtClean="0"/>
              <a:t>Зразок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smtClean="0"/>
              <a:t>Зразок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3/22/2021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smtClean="0"/>
              <a:t>Зразок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3/22/2021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6.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7.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b="1" dirty="0"/>
              <a:t>Лекція </a:t>
            </a:r>
            <a:r>
              <a:rPr lang="uk-UA" b="1" dirty="0" smtClean="0"/>
              <a:t>№3. </a:t>
            </a:r>
            <a:r>
              <a:rPr lang="uk-UA" b="1" dirty="0"/>
              <a:t>Управління майновим потенціалом підприємства</a:t>
            </a:r>
            <a:endParaRPr lang="uk-UA" dirty="0"/>
          </a:p>
        </p:txBody>
      </p:sp>
      <p:sp>
        <p:nvSpPr>
          <p:cNvPr id="3" name="Підзаголовок 2"/>
          <p:cNvSpPr>
            <a:spLocks noGrp="1"/>
          </p:cNvSpPr>
          <p:nvPr>
            <p:ph type="subTitle" idx="1"/>
          </p:nvPr>
        </p:nvSpPr>
        <p:spPr/>
        <p:txBody>
          <a:bodyPr>
            <a:normAutofit fontScale="85000" lnSpcReduction="10000"/>
          </a:bodyPr>
          <a:lstStyle/>
          <a:p>
            <a:r>
              <a:rPr lang="uk-UA" dirty="0"/>
              <a:t>1. Сутність, основні об’єкти та механізм управління майновим потенціалом підприємства</a:t>
            </a:r>
          </a:p>
          <a:p>
            <a:r>
              <a:rPr lang="uk-UA" dirty="0"/>
              <a:t>2. Система показників для управління майновим потенціалом підприємства</a:t>
            </a:r>
          </a:p>
          <a:p>
            <a:r>
              <a:rPr lang="uk-UA" dirty="0"/>
              <a:t>3. Відтворення майнового потенціалу суб’єкта господарювання</a:t>
            </a:r>
          </a:p>
        </p:txBody>
      </p:sp>
    </p:spTree>
    <p:extLst>
      <p:ext uri="{BB962C8B-B14F-4D97-AF65-F5344CB8AC3E}">
        <p14:creationId xmlns:p14="http://schemas.microsoft.com/office/powerpoint/2010/main" val="2350195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 name="Rectangle 2"/>
          <p:cNvSpPr>
            <a:spLocks noChangeArrowheads="1"/>
          </p:cNvSpPr>
          <p:nvPr/>
        </p:nvSpPr>
        <p:spPr bwMode="auto">
          <a:xfrm>
            <a:off x="2236124" y="39069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9" name="Заголовок 1"/>
          <p:cNvSpPr>
            <a:spLocks noGrp="1"/>
          </p:cNvSpPr>
          <p:nvPr>
            <p:ph type="title"/>
          </p:nvPr>
        </p:nvSpPr>
        <p:spPr>
          <a:xfrm>
            <a:off x="2236124" y="945844"/>
            <a:ext cx="7160675" cy="1221623"/>
          </a:xfrm>
        </p:spPr>
        <p:txBody>
          <a:bodyPr>
            <a:normAutofit/>
          </a:bodyPr>
          <a:lstStyle/>
          <a:p>
            <a:r>
              <a:rPr lang="uk-UA" i="1" dirty="0">
                <a:latin typeface="Times New Roman" panose="02020603050405020304" pitchFamily="18" charset="0"/>
                <a:ea typeface="Times New Roman" panose="02020603050405020304" pitchFamily="18" charset="0"/>
              </a:rPr>
              <a:t>Процес управління майновим потенціалом підприємства</a:t>
            </a:r>
            <a:endParaRPr lang="uk-UA" dirty="0"/>
          </a:p>
        </p:txBody>
      </p:sp>
      <p:sp>
        <p:nvSpPr>
          <p:cNvPr id="6" name="Прямокутник 5"/>
          <p:cNvSpPr/>
          <p:nvPr/>
        </p:nvSpPr>
        <p:spPr>
          <a:xfrm>
            <a:off x="2328333" y="2493708"/>
            <a:ext cx="9127067" cy="3385542"/>
          </a:xfrm>
          <a:prstGeom prst="rect">
            <a:avLst/>
          </a:prstGeom>
        </p:spPr>
        <p:txBody>
          <a:bodyPr wrap="square">
            <a:spAutoFit/>
          </a:bodyPr>
          <a:lstStyle/>
          <a:p>
            <a:pPr algn="just">
              <a:spcAft>
                <a:spcPts val="0"/>
              </a:spcAft>
            </a:pPr>
            <a:r>
              <a:rPr lang="uk-UA" i="1" dirty="0" smtClean="0">
                <a:latin typeface="Times New Roman" panose="02020603050405020304" pitchFamily="18" charset="0"/>
                <a:ea typeface="Times New Roman" panose="02020603050405020304" pitchFamily="18" charset="0"/>
              </a:rPr>
              <a:t>Процес управління </a:t>
            </a:r>
            <a:r>
              <a:rPr lang="uk-UA" i="1" dirty="0">
                <a:latin typeface="Times New Roman" panose="02020603050405020304" pitchFamily="18" charset="0"/>
                <a:ea typeface="Times New Roman" panose="02020603050405020304" pitchFamily="18" charset="0"/>
              </a:rPr>
              <a:t>майновим потенціалом підприємства</a:t>
            </a:r>
            <a:r>
              <a:rPr lang="uk-UA" dirty="0">
                <a:latin typeface="Times New Roman" panose="02020603050405020304" pitchFamily="18" charset="0"/>
                <a:ea typeface="Times New Roman" panose="02020603050405020304" pitchFamily="18" charset="0"/>
              </a:rPr>
              <a:t> є сукупністю спланованих дій, які спрямовані на активізацію комплексного ефективного розвитку підприємства, задоволення потреб власників та персоналу, а також на збереження та раціональне використання майнових об’єктів. </a:t>
            </a:r>
            <a:endParaRPr lang="uk-UA" dirty="0" smtClean="0">
              <a:latin typeface="Times New Roman" panose="02020603050405020304" pitchFamily="18" charset="0"/>
              <a:ea typeface="Times New Roman" panose="02020603050405020304" pitchFamily="18" charset="0"/>
            </a:endParaRPr>
          </a:p>
          <a:p>
            <a:pPr algn="just">
              <a:spcAft>
                <a:spcPts val="0"/>
              </a:spcAft>
            </a:pPr>
            <a:endParaRPr lang="uk-UA" dirty="0" smtClean="0">
              <a:latin typeface="Times New Roman" panose="02020603050405020304" pitchFamily="18" charset="0"/>
              <a:ea typeface="Times New Roman" panose="02020603050405020304" pitchFamily="18" charset="0"/>
            </a:endParaRPr>
          </a:p>
          <a:p>
            <a:pPr algn="just">
              <a:spcAft>
                <a:spcPts val="0"/>
              </a:spcAft>
            </a:pPr>
            <a:r>
              <a:rPr lang="uk-UA" dirty="0" smtClean="0">
                <a:latin typeface="Times New Roman" panose="02020603050405020304" pitchFamily="18" charset="0"/>
                <a:ea typeface="Times New Roman" panose="02020603050405020304" pitchFamily="18" charset="0"/>
              </a:rPr>
              <a:t>Тільки </a:t>
            </a:r>
            <a:r>
              <a:rPr lang="uk-UA" dirty="0">
                <a:latin typeface="Times New Roman" panose="02020603050405020304" pitchFamily="18" charset="0"/>
                <a:ea typeface="Times New Roman" panose="02020603050405020304" pitchFamily="18" charset="0"/>
              </a:rPr>
              <a:t>вірний вибір методів управління потенціалом дозволяє сконцентрувати зусилля та об’єкти господарюючої системи на ефективному використанні майнового потенціалу і забезпечити ефективний розвиток суб’єкта господарювання в ринкових умовах</a:t>
            </a:r>
            <a:r>
              <a:rPr lang="uk-UA" dirty="0" smtClean="0">
                <a:latin typeface="Times New Roman" panose="02020603050405020304" pitchFamily="18" charset="0"/>
                <a:ea typeface="Times New Roman" panose="02020603050405020304" pitchFamily="18" charset="0"/>
              </a:rPr>
              <a:t>.</a:t>
            </a:r>
          </a:p>
          <a:p>
            <a:pPr algn="just">
              <a:spcAft>
                <a:spcPts val="0"/>
              </a:spcAft>
            </a:pPr>
            <a:endParaRPr lang="uk-UA" sz="1600" dirty="0">
              <a:latin typeface="Times New Roman" panose="02020603050405020304" pitchFamily="18" charset="0"/>
              <a:ea typeface="Times New Roman" panose="02020603050405020304" pitchFamily="18" charset="0"/>
            </a:endParaRPr>
          </a:p>
          <a:p>
            <a:pPr algn="just"/>
            <a:r>
              <a:rPr lang="uk-UA" dirty="0">
                <a:latin typeface="Times New Roman" panose="02020603050405020304" pitchFamily="18" charset="0"/>
                <a:ea typeface="Times New Roman" panose="02020603050405020304" pitchFamily="18" charset="0"/>
              </a:rPr>
              <a:t>Сформований майновий потенціал підприємства в сталому стані є </a:t>
            </a:r>
            <a:r>
              <a:rPr lang="ru-RU" dirty="0" err="1">
                <a:latin typeface="Times New Roman" panose="02020603050405020304" pitchFamily="18" charset="0"/>
                <a:ea typeface="Times New Roman" panose="02020603050405020304" pitchFamily="18" charset="0"/>
              </a:rPr>
              <a:t>лише</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сукупністю</a:t>
            </a:r>
            <a:r>
              <a:rPr lang="ru-RU"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об’єктів. Його корисність проявляється через результати господарювання за умови ефективного використання.</a:t>
            </a:r>
            <a:endParaRPr lang="uk-UA" dirty="0"/>
          </a:p>
        </p:txBody>
      </p:sp>
    </p:spTree>
    <p:extLst>
      <p:ext uri="{BB962C8B-B14F-4D97-AF65-F5344CB8AC3E}">
        <p14:creationId xmlns:p14="http://schemas.microsoft.com/office/powerpoint/2010/main" val="21259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 name="Rectangle 2"/>
          <p:cNvSpPr>
            <a:spLocks noChangeArrowheads="1"/>
          </p:cNvSpPr>
          <p:nvPr/>
        </p:nvSpPr>
        <p:spPr bwMode="auto">
          <a:xfrm>
            <a:off x="2236124" y="39069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9" name="Заголовок 1"/>
          <p:cNvSpPr>
            <a:spLocks noGrp="1"/>
          </p:cNvSpPr>
          <p:nvPr>
            <p:ph type="title"/>
          </p:nvPr>
        </p:nvSpPr>
        <p:spPr>
          <a:xfrm>
            <a:off x="2236124" y="945844"/>
            <a:ext cx="9033009" cy="1856623"/>
          </a:xfrm>
        </p:spPr>
        <p:txBody>
          <a:bodyPr>
            <a:normAutofit/>
          </a:bodyPr>
          <a:lstStyle/>
          <a:p>
            <a:r>
              <a:rPr lang="uk-UA" dirty="0">
                <a:latin typeface="Times New Roman" panose="02020603050405020304" pitchFamily="18" charset="0"/>
                <a:ea typeface="Times New Roman" panose="02020603050405020304" pitchFamily="18" charset="0"/>
              </a:rPr>
              <a:t>Ефективний механізм використання об’єктів майнового потенціалу </a:t>
            </a:r>
            <a:r>
              <a:rPr lang="uk-UA" dirty="0" smtClean="0">
                <a:latin typeface="Times New Roman" panose="02020603050405020304" pitchFamily="18" charset="0"/>
                <a:ea typeface="Times New Roman" panose="02020603050405020304" pitchFamily="18" charset="0"/>
              </a:rPr>
              <a:t>реалізується через:</a:t>
            </a:r>
            <a:r>
              <a:rPr lang="uk-UA" sz="3200" dirty="0">
                <a:latin typeface="Times New Roman" panose="02020603050405020304" pitchFamily="18" charset="0"/>
                <a:ea typeface="Times New Roman" panose="02020603050405020304" pitchFamily="18" charset="0"/>
              </a:rPr>
              <a:t/>
            </a:r>
            <a:br>
              <a:rPr lang="uk-UA" sz="3200" dirty="0">
                <a:latin typeface="Times New Roman" panose="02020603050405020304" pitchFamily="18" charset="0"/>
                <a:ea typeface="Times New Roman" panose="02020603050405020304" pitchFamily="18" charset="0"/>
              </a:rPr>
            </a:br>
            <a:endParaRPr lang="uk-UA" dirty="0"/>
          </a:p>
        </p:txBody>
      </p:sp>
      <p:sp>
        <p:nvSpPr>
          <p:cNvPr id="3" name="Прямокутник 2"/>
          <p:cNvSpPr/>
          <p:nvPr/>
        </p:nvSpPr>
        <p:spPr>
          <a:xfrm>
            <a:off x="2717799" y="2548171"/>
            <a:ext cx="8669867" cy="3139321"/>
          </a:xfrm>
          <a:prstGeom prst="rect">
            <a:avLst/>
          </a:prstGeom>
        </p:spPr>
        <p:txBody>
          <a:bodyPr wrap="square">
            <a:spAutoFit/>
          </a:bodyPr>
          <a:lstStyle/>
          <a:p>
            <a:pPr marL="342900" lvl="0" indent="-342900" algn="just">
              <a:spcAft>
                <a:spcPts val="0"/>
              </a:spcAft>
              <a:buFont typeface="Arial" panose="020B0604020202020204" pitchFamily="34" charset="0"/>
              <a:buChar char="*"/>
            </a:pPr>
            <a:r>
              <a:rPr lang="uk-UA" dirty="0" smtClean="0">
                <a:latin typeface="Times New Roman" panose="02020603050405020304" pitchFamily="18" charset="0"/>
                <a:ea typeface="Times New Roman" panose="02020603050405020304" pitchFamily="18" charset="0"/>
              </a:rPr>
              <a:t>навчання </a:t>
            </a:r>
            <a:r>
              <a:rPr lang="uk-UA" dirty="0">
                <a:latin typeface="Times New Roman" panose="02020603050405020304" pitchFamily="18" charset="0"/>
                <a:ea typeface="Times New Roman" panose="02020603050405020304" pitchFamily="18" charset="0"/>
              </a:rPr>
              <a:t>та підвищення кваліфікації персоналу та робітників </a:t>
            </a:r>
            <a:r>
              <a:rPr lang="uk-UA" dirty="0" smtClean="0">
                <a:latin typeface="Times New Roman" panose="02020603050405020304" pitchFamily="18" charset="0"/>
                <a:ea typeface="Times New Roman" panose="02020603050405020304" pitchFamily="18" charset="0"/>
              </a:rPr>
              <a:t>підприємства</a:t>
            </a:r>
          </a:p>
          <a:p>
            <a:pPr marL="342900" lvl="0" indent="-342900" algn="just">
              <a:spcAft>
                <a:spcPts val="0"/>
              </a:spcAft>
              <a:buFont typeface="Arial" panose="020B0604020202020204" pitchFamily="34" charset="0"/>
              <a:buChar char="*"/>
            </a:pPr>
            <a:r>
              <a:rPr lang="uk-UA" dirty="0" smtClean="0">
                <a:latin typeface="Times New Roman" panose="02020603050405020304" pitchFamily="18" charset="0"/>
                <a:ea typeface="Times New Roman" panose="02020603050405020304" pitchFamily="18" charset="0"/>
              </a:rPr>
              <a:t>впровадження </a:t>
            </a:r>
            <a:r>
              <a:rPr lang="uk-UA" dirty="0">
                <a:latin typeface="Times New Roman" panose="02020603050405020304" pitchFamily="18" charset="0"/>
                <a:ea typeface="Times New Roman" panose="02020603050405020304" pitchFamily="18" charset="0"/>
              </a:rPr>
              <a:t>підприємством в господарську діяльність новітніх технологій та </a:t>
            </a:r>
            <a:r>
              <a:rPr lang="uk-UA" dirty="0" smtClean="0">
                <a:latin typeface="Times New Roman" panose="02020603050405020304" pitchFamily="18" charset="0"/>
                <a:ea typeface="Times New Roman" panose="02020603050405020304" pitchFamily="18" charset="0"/>
              </a:rPr>
              <a:t>новацій</a:t>
            </a:r>
          </a:p>
          <a:p>
            <a:pPr marL="342900" lvl="0" indent="-342900" algn="just">
              <a:spcAft>
                <a:spcPts val="0"/>
              </a:spcAft>
              <a:buFont typeface="Arial" panose="020B0604020202020204" pitchFamily="34" charset="0"/>
              <a:buChar char="*"/>
            </a:pPr>
            <a:r>
              <a:rPr lang="uk-UA" dirty="0">
                <a:latin typeface="Times New Roman" panose="02020603050405020304" pitchFamily="18" charset="0"/>
                <a:ea typeface="Times New Roman" panose="02020603050405020304" pitchFamily="18" charset="0"/>
              </a:rPr>
              <a:t>використання нових інструментів </a:t>
            </a:r>
            <a:r>
              <a:rPr lang="uk-UA" dirty="0" smtClean="0">
                <a:latin typeface="Times New Roman" panose="02020603050405020304" pitchFamily="18" charset="0"/>
                <a:ea typeface="Times New Roman" panose="02020603050405020304" pitchFamily="18" charset="0"/>
              </a:rPr>
              <a:t>маркетингу</a:t>
            </a:r>
          </a:p>
          <a:p>
            <a:pPr marL="342900" lvl="0" indent="-342900" algn="just">
              <a:spcAft>
                <a:spcPts val="0"/>
              </a:spcAft>
              <a:buFont typeface="Arial" panose="020B0604020202020204" pitchFamily="34" charset="0"/>
              <a:buChar char="*"/>
            </a:pPr>
            <a:r>
              <a:rPr lang="uk-UA" dirty="0" smtClean="0">
                <a:latin typeface="Times New Roman" panose="02020603050405020304" pitchFamily="18" charset="0"/>
                <a:ea typeface="Times New Roman" panose="02020603050405020304" pitchFamily="18" charset="0"/>
              </a:rPr>
              <a:t>своєчасне </a:t>
            </a:r>
            <a:r>
              <a:rPr lang="uk-UA" dirty="0">
                <a:latin typeface="Times New Roman" panose="02020603050405020304" pitchFamily="18" charset="0"/>
                <a:ea typeface="Times New Roman" panose="02020603050405020304" pitchFamily="18" charset="0"/>
              </a:rPr>
              <a:t>забезпечення підприємства джерелами відтворення об’єктів майнового потенціалу. Ефективно використовуючи об’єкти майнового потенціалу, підприємство вибудовує взаємодоповнюючий ланцюг: </a:t>
            </a:r>
            <a:r>
              <a:rPr lang="uk-UA" i="1" dirty="0">
                <a:latin typeface="Times New Roman" panose="02020603050405020304" pitchFamily="18" charset="0"/>
                <a:ea typeface="Times New Roman" panose="02020603050405020304" pitchFamily="18" charset="0"/>
              </a:rPr>
              <a:t>ефективне використання об’єктів – пошук власних джерел відтворення (залучення зовнішніх джерел) – своєчасне оновлення об’єктів – ефективне використання </a:t>
            </a:r>
            <a:r>
              <a:rPr lang="uk-UA" i="1" dirty="0" smtClean="0">
                <a:latin typeface="Times New Roman" panose="02020603050405020304" pitchFamily="18" charset="0"/>
                <a:ea typeface="Times New Roman" panose="02020603050405020304" pitchFamily="18" charset="0"/>
              </a:rPr>
              <a:t>об’єктів</a:t>
            </a:r>
          </a:p>
          <a:p>
            <a:pPr marL="342900" lvl="0" indent="-342900" algn="just">
              <a:spcAft>
                <a:spcPts val="0"/>
              </a:spcAft>
              <a:buFont typeface="Arial" panose="020B0604020202020204" pitchFamily="34" charset="0"/>
              <a:buChar char="*"/>
            </a:pPr>
            <a:r>
              <a:rPr lang="uk-UA" dirty="0" smtClean="0">
                <a:latin typeface="Times New Roman" panose="02020603050405020304" pitchFamily="18" charset="0"/>
                <a:ea typeface="Times New Roman" panose="02020603050405020304" pitchFamily="18" charset="0"/>
              </a:rPr>
              <a:t>дотримання </a:t>
            </a:r>
            <a:r>
              <a:rPr lang="uk-UA" dirty="0">
                <a:latin typeface="Times New Roman" panose="02020603050405020304" pitchFamily="18" charset="0"/>
                <a:ea typeface="Times New Roman" panose="02020603050405020304" pitchFamily="18" charset="0"/>
              </a:rPr>
              <a:t>енергозбереження на </a:t>
            </a:r>
            <a:r>
              <a:rPr lang="uk-UA" dirty="0" smtClean="0">
                <a:latin typeface="Times New Roman" panose="02020603050405020304" pitchFamily="18" charset="0"/>
                <a:ea typeface="Times New Roman" panose="02020603050405020304" pitchFamily="18" charset="0"/>
              </a:rPr>
              <a:t>підприємстві</a:t>
            </a:r>
          </a:p>
          <a:p>
            <a:pPr marL="342900" lvl="0" indent="-342900" algn="just">
              <a:spcAft>
                <a:spcPts val="0"/>
              </a:spcAft>
              <a:buFont typeface="Arial" panose="020B0604020202020204" pitchFamily="34" charset="0"/>
              <a:buChar char="*"/>
            </a:pPr>
            <a:r>
              <a:rPr lang="uk-UA" dirty="0">
                <a:latin typeface="Times New Roman" panose="02020603050405020304" pitchFamily="18" charset="0"/>
                <a:ea typeface="Times New Roman" panose="02020603050405020304" pitchFamily="18" charset="0"/>
              </a:rPr>
              <a:t>розробку оптимальних структур управління </a:t>
            </a:r>
            <a:r>
              <a:rPr lang="uk-UA" dirty="0" smtClean="0">
                <a:latin typeface="Times New Roman" panose="02020603050405020304" pitchFamily="18" charset="0"/>
                <a:ea typeface="Times New Roman" panose="02020603050405020304" pitchFamily="18" charset="0"/>
              </a:rPr>
              <a:t>підприємством</a:t>
            </a:r>
            <a:endParaRPr lang="uk-UA"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49206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 name="Rectangle 2"/>
          <p:cNvSpPr>
            <a:spLocks noChangeArrowheads="1"/>
          </p:cNvSpPr>
          <p:nvPr/>
        </p:nvSpPr>
        <p:spPr bwMode="auto">
          <a:xfrm>
            <a:off x="2236124" y="39069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9" name="Заголовок 1"/>
          <p:cNvSpPr>
            <a:spLocks noGrp="1"/>
          </p:cNvSpPr>
          <p:nvPr>
            <p:ph type="title"/>
          </p:nvPr>
        </p:nvSpPr>
        <p:spPr>
          <a:xfrm>
            <a:off x="2236124" y="945844"/>
            <a:ext cx="9033009" cy="1856623"/>
          </a:xfrm>
        </p:spPr>
        <p:txBody>
          <a:bodyPr>
            <a:normAutofit/>
          </a:bodyPr>
          <a:lstStyle/>
          <a:p>
            <a:r>
              <a:rPr lang="uk-UA" dirty="0" smtClean="0">
                <a:latin typeface="Times New Roman" panose="02020603050405020304" pitchFamily="18" charset="0"/>
                <a:ea typeface="Times New Roman" panose="02020603050405020304" pitchFamily="18" charset="0"/>
              </a:rPr>
              <a:t>Ефективний механізм використання об’єктів майнового потенціалу</a:t>
            </a:r>
            <a:endParaRPr lang="uk-UA" dirty="0"/>
          </a:p>
        </p:txBody>
      </p:sp>
      <p:sp>
        <p:nvSpPr>
          <p:cNvPr id="3" name="Прямокутник 2"/>
          <p:cNvSpPr/>
          <p:nvPr/>
        </p:nvSpPr>
        <p:spPr>
          <a:xfrm>
            <a:off x="2311401" y="2446867"/>
            <a:ext cx="9076266" cy="3517624"/>
          </a:xfrm>
          <a:prstGeom prst="rect">
            <a:avLst/>
          </a:prstGeom>
        </p:spPr>
        <p:txBody>
          <a:bodyPr wrap="square">
            <a:spAutoFit/>
          </a:bodyPr>
          <a:lstStyle/>
          <a:p>
            <a:pPr algn="just"/>
            <a:r>
              <a:rPr lang="uk-UA" dirty="0">
                <a:solidFill>
                  <a:srgbClr val="00B050"/>
                </a:solidFill>
                <a:latin typeface="Times New Roman" panose="02020603050405020304" pitchFamily="18" charset="0"/>
                <a:ea typeface="Times New Roman" panose="02020603050405020304" pitchFamily="18" charset="0"/>
              </a:rPr>
              <a:t>Підвищення ефективності використання майнового потенціалу </a:t>
            </a:r>
            <a:r>
              <a:rPr lang="uk-UA" dirty="0">
                <a:latin typeface="Times New Roman" panose="02020603050405020304" pitchFamily="18" charset="0"/>
                <a:ea typeface="Times New Roman" panose="02020603050405020304" pitchFamily="18" charset="0"/>
              </a:rPr>
              <a:t>сприяє зростанню виробництва інвестиційних ресурсів і товарів народного споживання при однакових витратах суспільної праці. А якісні його характеристики визначають ступінь задоволення матеріальних і духовних потреб суспільства й саму якість соціально-економічного зростання.</a:t>
            </a:r>
          </a:p>
          <a:p>
            <a:pPr algn="just"/>
            <a:endParaRPr lang="uk-UA" dirty="0">
              <a:latin typeface="Times New Roman" panose="02020603050405020304" pitchFamily="18" charset="0"/>
              <a:ea typeface="Times New Roman" panose="02020603050405020304" pitchFamily="18" charset="0"/>
            </a:endParaRPr>
          </a:p>
          <a:p>
            <a:pPr algn="just"/>
            <a:r>
              <a:rPr lang="uk-UA" dirty="0">
                <a:solidFill>
                  <a:srgbClr val="00B050"/>
                </a:solidFill>
                <a:latin typeface="Times New Roman" panose="02020603050405020304" pitchFamily="18" charset="0"/>
                <a:ea typeface="Times New Roman" panose="02020603050405020304" pitchFamily="18" charset="0"/>
              </a:rPr>
              <a:t>Погіршення використання потенціалу підприємства </a:t>
            </a:r>
            <a:r>
              <a:rPr lang="uk-UA" dirty="0">
                <a:latin typeface="Times New Roman" panose="02020603050405020304" pitchFamily="18" charset="0"/>
                <a:ea typeface="Times New Roman" panose="02020603050405020304" pitchFamily="18" charset="0"/>
              </a:rPr>
              <a:t>підвищує одноразові вкладення і поточні витрати на кожну грошову одиницю приросту національного доходу, оскільки для забезпечення стабільних темпів зростання економіки необхідно відволікати частину національного доходу на нарощування майнового потенціалу для компенсації його віддачі, що знижується. Таким чином, зниження рівня використання потенціалу підприємства однозначно зменшує потенціал економічного розвитку</a:t>
            </a:r>
          </a:p>
        </p:txBody>
      </p:sp>
    </p:spTree>
    <p:extLst>
      <p:ext uri="{BB962C8B-B14F-4D97-AF65-F5344CB8AC3E}">
        <p14:creationId xmlns:p14="http://schemas.microsoft.com/office/powerpoint/2010/main" val="3453825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t>2. Система показників для управління майновим потенціалом підприємства</a:t>
            </a:r>
            <a:endParaRPr lang="uk-UA" dirty="0"/>
          </a:p>
        </p:txBody>
      </p:sp>
      <p:sp>
        <p:nvSpPr>
          <p:cNvPr id="3" name="Місце для вмісту 2"/>
          <p:cNvSpPr>
            <a:spLocks noGrp="1"/>
          </p:cNvSpPr>
          <p:nvPr>
            <p:ph idx="1"/>
          </p:nvPr>
        </p:nvSpPr>
        <p:spPr/>
        <p:txBody>
          <a:bodyPr>
            <a:normAutofit fontScale="85000" lnSpcReduction="10000"/>
          </a:bodyPr>
          <a:lstStyle/>
          <a:p>
            <a:pPr marL="0" indent="0">
              <a:buNone/>
            </a:pPr>
            <a:r>
              <a:rPr lang="uk-UA" dirty="0">
                <a:latin typeface="Times New Roman" panose="02020603050405020304" pitchFamily="18" charset="0"/>
                <a:cs typeface="Times New Roman" panose="02020603050405020304" pitchFamily="18" charset="0"/>
              </a:rPr>
              <a:t>Інформація про майновий потенціал підприємства міститься в:</a:t>
            </a:r>
          </a:p>
          <a:p>
            <a:r>
              <a:rPr lang="uk-UA" i="1" dirty="0" smtClean="0">
                <a:latin typeface="Times New Roman" panose="02020603050405020304" pitchFamily="18" charset="0"/>
                <a:cs typeface="Times New Roman" panose="02020603050405020304" pitchFamily="18" charset="0"/>
              </a:rPr>
              <a:t>планових </a:t>
            </a:r>
            <a:r>
              <a:rPr lang="uk-UA" i="1" dirty="0">
                <a:latin typeface="Times New Roman" panose="02020603050405020304" pitchFamily="18" charset="0"/>
                <a:cs typeface="Times New Roman" panose="02020603050405020304" pitchFamily="18" charset="0"/>
              </a:rPr>
              <a:t>показниках</a:t>
            </a:r>
            <a:r>
              <a:rPr lang="uk-UA" dirty="0">
                <a:latin typeface="Times New Roman" panose="02020603050405020304" pitchFamily="18" charset="0"/>
                <a:cs typeface="Times New Roman" panose="02020603050405020304" pitchFamily="18" charset="0"/>
              </a:rPr>
              <a:t>, які відображають величину майнового потенціалу, який планується включити в господарський обіг та отримати від його використання позитивний фінансовий результат;</a:t>
            </a:r>
          </a:p>
          <a:p>
            <a:r>
              <a:rPr lang="uk-UA" i="1" dirty="0" smtClean="0">
                <a:latin typeface="Times New Roman" panose="02020603050405020304" pitchFamily="18" charset="0"/>
                <a:cs typeface="Times New Roman" panose="02020603050405020304" pitchFamily="18" charset="0"/>
              </a:rPr>
              <a:t>нормативних </a:t>
            </a:r>
            <a:r>
              <a:rPr lang="uk-UA" i="1" dirty="0">
                <a:latin typeface="Times New Roman" panose="02020603050405020304" pitchFamily="18" charset="0"/>
                <a:cs typeface="Times New Roman" panose="02020603050405020304" pitchFamily="18" charset="0"/>
              </a:rPr>
              <a:t>показниках</a:t>
            </a:r>
            <a:r>
              <a:rPr lang="uk-UA" dirty="0">
                <a:latin typeface="Times New Roman" panose="02020603050405020304" pitchFamily="18" charset="0"/>
                <a:cs typeface="Times New Roman" panose="02020603050405020304" pitchFamily="18" charset="0"/>
              </a:rPr>
              <a:t>, які характеризують оптимальний обсяг об’єктів майнового потенціалу, необхідний для безперебійного та прибуткового господарювання підприємства;</a:t>
            </a:r>
          </a:p>
          <a:p>
            <a:r>
              <a:rPr lang="uk-UA" i="1" dirty="0" smtClean="0">
                <a:latin typeface="Times New Roman" panose="02020603050405020304" pitchFamily="18" charset="0"/>
                <a:cs typeface="Times New Roman" panose="02020603050405020304" pitchFamily="18" charset="0"/>
              </a:rPr>
              <a:t>фактичних </a:t>
            </a:r>
            <a:r>
              <a:rPr lang="uk-UA" i="1" dirty="0">
                <a:latin typeface="Times New Roman" panose="02020603050405020304" pitchFamily="18" charset="0"/>
                <a:cs typeface="Times New Roman" panose="02020603050405020304" pitchFamily="18" charset="0"/>
              </a:rPr>
              <a:t>показниках</a:t>
            </a:r>
            <a:r>
              <a:rPr lang="uk-UA" dirty="0">
                <a:latin typeface="Times New Roman" panose="02020603050405020304" pitchFamily="18" charset="0"/>
                <a:cs typeface="Times New Roman" panose="02020603050405020304" pitchFamily="18" charset="0"/>
              </a:rPr>
              <a:t>, які відображають обсяг та стан об’єктів майнового потенціалу, який використовується суб’єктом господарювання на дату здійснення аналізу;</a:t>
            </a:r>
          </a:p>
          <a:p>
            <a:r>
              <a:rPr lang="uk-UA" i="1" dirty="0" smtClean="0">
                <a:latin typeface="Times New Roman" panose="02020603050405020304" pitchFamily="18" charset="0"/>
                <a:cs typeface="Times New Roman" panose="02020603050405020304" pitchFamily="18" charset="0"/>
              </a:rPr>
              <a:t>прогнозних </a:t>
            </a:r>
            <a:r>
              <a:rPr lang="uk-UA" i="1" dirty="0">
                <a:latin typeface="Times New Roman" panose="02020603050405020304" pitchFamily="18" charset="0"/>
                <a:cs typeface="Times New Roman" panose="02020603050405020304" pitchFamily="18" charset="0"/>
              </a:rPr>
              <a:t>показниках</a:t>
            </a:r>
            <a:r>
              <a:rPr lang="uk-UA" dirty="0">
                <a:latin typeface="Times New Roman" panose="02020603050405020304" pitchFamily="18" charset="0"/>
                <a:cs typeface="Times New Roman" panose="02020603050405020304" pitchFamily="18" charset="0"/>
              </a:rPr>
              <a:t>, які характеризують обсяг об’єктів майнового потенціалу, на основі наукового передбачення можливих кількісних і якісних змін розвитку потенціалу, та окремих його складових в майбутньому, а також альтернативних способів і строків досягнення очікуваного стану</a:t>
            </a:r>
            <a:r>
              <a:rPr lang="uk-UA" dirty="0" smtClean="0">
                <a:latin typeface="Times New Roman" panose="02020603050405020304" pitchFamily="18" charset="0"/>
                <a:cs typeface="Times New Roman" panose="02020603050405020304" pitchFamily="18" charset="0"/>
              </a:rPr>
              <a:t>.</a:t>
            </a:r>
          </a:p>
          <a:p>
            <a:pPr marL="0" indent="0">
              <a:buNone/>
            </a:pPr>
            <a:endParaRPr lang="uk-UA" dirty="0" smtClean="0"/>
          </a:p>
          <a:p>
            <a:pPr marL="0" indent="0" algn="just">
              <a:buNone/>
            </a:pPr>
            <a:r>
              <a:rPr lang="uk-UA" dirty="0" smtClean="0">
                <a:solidFill>
                  <a:srgbClr val="00B050"/>
                </a:solidFill>
                <a:latin typeface="Times New Roman" panose="02020603050405020304" pitchFamily="18" charset="0"/>
                <a:cs typeface="Times New Roman" panose="02020603050405020304" pitchFamily="18" charset="0"/>
              </a:rPr>
              <a:t>Інформаційну </a:t>
            </a:r>
            <a:r>
              <a:rPr lang="uk-UA" dirty="0">
                <a:solidFill>
                  <a:srgbClr val="00B050"/>
                </a:solidFill>
                <a:latin typeface="Times New Roman" panose="02020603050405020304" pitchFamily="18" charset="0"/>
                <a:cs typeface="Times New Roman" panose="02020603050405020304" pitchFamily="18" charset="0"/>
              </a:rPr>
              <a:t>базу для здійснення розрахунків показників, необхідних для управління майновим потенціалом, складають </a:t>
            </a:r>
            <a:r>
              <a:rPr lang="uk-UA" dirty="0" smtClean="0">
                <a:solidFill>
                  <a:srgbClr val="00B050"/>
                </a:solidFill>
                <a:latin typeface="Times New Roman" panose="02020603050405020304" pitchFamily="18" charset="0"/>
                <a:cs typeface="Times New Roman" panose="02020603050405020304" pitchFamily="18" charset="0"/>
              </a:rPr>
              <a:t>фінансова</a:t>
            </a:r>
            <a:r>
              <a:rPr lang="uk-UA" dirty="0">
                <a:solidFill>
                  <a:srgbClr val="00B050"/>
                </a:solidFill>
                <a:latin typeface="Times New Roman" panose="02020603050405020304" pitchFamily="18" charset="0"/>
                <a:cs typeface="Times New Roman" panose="02020603050405020304" pitchFamily="18" charset="0"/>
              </a:rPr>
              <a:t>, статистична та податкова звітність, планова і оприлюднена інформація.</a:t>
            </a:r>
          </a:p>
          <a:p>
            <a:pPr marL="0" indent="0">
              <a:buNone/>
            </a:pP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8209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5" name="Об'єкт 4"/>
          <p:cNvGraphicFramePr>
            <a:graphicFrameLocks noChangeAspect="1"/>
          </p:cNvGraphicFramePr>
          <p:nvPr>
            <p:extLst>
              <p:ext uri="{D42A27DB-BD31-4B8C-83A1-F6EECF244321}">
                <p14:modId xmlns:p14="http://schemas.microsoft.com/office/powerpoint/2010/main" val="3350747568"/>
              </p:ext>
            </p:extLst>
          </p:nvPr>
        </p:nvGraphicFramePr>
        <p:xfrm>
          <a:off x="3217026" y="548640"/>
          <a:ext cx="5495925" cy="5143500"/>
        </p:xfrm>
        <a:graphic>
          <a:graphicData uri="http://schemas.openxmlformats.org/presentationml/2006/ole">
            <mc:AlternateContent xmlns:mc="http://schemas.openxmlformats.org/markup-compatibility/2006">
              <mc:Choice xmlns:v="urn:schemas-microsoft-com:vml" Requires="v">
                <p:oleObj spid="_x0000_s6155" name="Picture" r:id="rId3" imgW="7093222" imgH="6638370" progId="Word.Picture.8">
                  <p:embed/>
                </p:oleObj>
              </mc:Choice>
              <mc:Fallback>
                <p:oleObj name="Picture" r:id="rId3" imgW="7093222" imgH="6638370"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7026" y="548640"/>
                        <a:ext cx="5495925" cy="514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p:cNvSpPr>
            <a:spLocks noChangeArrowheads="1"/>
          </p:cNvSpPr>
          <p:nvPr/>
        </p:nvSpPr>
        <p:spPr bwMode="auto">
          <a:xfrm>
            <a:off x="3003318" y="5616228"/>
            <a:ext cx="6401496"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r>
            <a:br>
              <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r>
              <a:rPr kumimoji="0" lang="uk-UA" altLang="uk-UA" sz="140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Рис. 6. Система показників для управління  майновим потенціалом підприємства</a:t>
            </a:r>
            <a:endParaRPr kumimoji="0" lang="uk-UA" altLang="uk-UA" sz="80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uk-UA" alt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28962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t>3.</a:t>
            </a:r>
            <a:r>
              <a:rPr lang="uk-UA" dirty="0"/>
              <a:t> </a:t>
            </a:r>
            <a:r>
              <a:rPr lang="uk-UA" b="1" dirty="0"/>
              <a:t>Відтворення майнового потенціалу суб’єкта господарювання</a:t>
            </a:r>
            <a:r>
              <a:rPr lang="uk-UA" dirty="0"/>
              <a:t/>
            </a:r>
            <a:br>
              <a:rPr lang="uk-UA" dirty="0"/>
            </a:br>
            <a:endParaRPr lang="uk-UA" dirty="0"/>
          </a:p>
        </p:txBody>
      </p:sp>
      <p:sp>
        <p:nvSpPr>
          <p:cNvPr id="3" name="Місце для вмісту 2"/>
          <p:cNvSpPr>
            <a:spLocks noGrp="1"/>
          </p:cNvSpPr>
          <p:nvPr>
            <p:ph idx="1"/>
          </p:nvPr>
        </p:nvSpPr>
        <p:spPr/>
        <p:txBody>
          <a:bodyPr>
            <a:normAutofit/>
          </a:bodyPr>
          <a:lstStyle/>
          <a:p>
            <a:pPr marL="0" indent="0" algn="just">
              <a:buNone/>
            </a:pPr>
            <a:r>
              <a:rPr lang="uk-UA" b="1" dirty="0">
                <a:solidFill>
                  <a:srgbClr val="00B050"/>
                </a:solidFill>
                <a:latin typeface="Times New Roman" panose="02020603050405020304" pitchFamily="18" charset="0"/>
                <a:cs typeface="Times New Roman" panose="02020603050405020304" pitchFamily="18" charset="0"/>
              </a:rPr>
              <a:t>Відтворення майнового потенціалу </a:t>
            </a:r>
            <a:r>
              <a:rPr lang="uk-UA" dirty="0">
                <a:latin typeface="Times New Roman" panose="02020603050405020304" pitchFamily="18" charset="0"/>
                <a:cs typeface="Times New Roman" panose="02020603050405020304" pitchFamily="18" charset="0"/>
              </a:rPr>
              <a:t>– це процес формування, оновлення об’єктів майнового потенціалу на основі використання внутрішніх та зовнішніх джерел, ціль якого є якісне покращення його об’єктів для забезпечення прибуткового господарювання підприємства.</a:t>
            </a:r>
          </a:p>
          <a:p>
            <a:pPr marL="0" indent="0">
              <a:buNone/>
            </a:pPr>
            <a:endParaRPr lang="uk-UA" dirty="0" smtClean="0">
              <a:latin typeface="Times New Roman" panose="02020603050405020304" pitchFamily="18" charset="0"/>
              <a:cs typeface="Times New Roman" panose="02020603050405020304" pitchFamily="18" charset="0"/>
            </a:endParaRPr>
          </a:p>
          <a:p>
            <a:pPr marL="0" indent="0">
              <a:buNone/>
            </a:pPr>
            <a:r>
              <a:rPr lang="uk-UA" dirty="0" smtClean="0">
                <a:latin typeface="Times New Roman" panose="02020603050405020304" pitchFamily="18" charset="0"/>
                <a:cs typeface="Times New Roman" panose="02020603050405020304" pitchFamily="18" charset="0"/>
              </a:rPr>
              <a:t>При </a:t>
            </a:r>
            <a:r>
              <a:rPr lang="uk-UA" dirty="0">
                <a:latin typeface="Times New Roman" panose="02020603050405020304" pitchFamily="18" charset="0"/>
                <a:cs typeface="Times New Roman" panose="02020603050405020304" pitchFamily="18" charset="0"/>
              </a:rPr>
              <a:t>формуванні та використанні об’єктів майнового потенціалу господарюючих систем </a:t>
            </a:r>
            <a:r>
              <a:rPr lang="uk-UA" dirty="0" smtClean="0">
                <a:latin typeface="Times New Roman" panose="02020603050405020304" pitchFamily="18" charset="0"/>
                <a:cs typeface="Times New Roman" panose="02020603050405020304" pitchFamily="18" charset="0"/>
              </a:rPr>
              <a:t>розрізняють</a:t>
            </a:r>
            <a:r>
              <a:rPr lang="uk-UA" dirty="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r>
              <a:rPr lang="uk-UA" dirty="0" smtClean="0">
                <a:latin typeface="Times New Roman" panose="02020603050405020304" pitchFamily="18" charset="0"/>
                <a:cs typeface="Times New Roman" panose="02020603050405020304" pitchFamily="18" charset="0"/>
              </a:rPr>
              <a:t>Просте</a:t>
            </a:r>
            <a:r>
              <a:rPr lang="en-US" dirty="0" smtClean="0">
                <a:latin typeface="Times New Roman" panose="02020603050405020304" pitchFamily="18" charset="0"/>
                <a:cs typeface="Times New Roman" panose="02020603050405020304" pitchFamily="18" charset="0"/>
              </a:rPr>
              <a:t> </a:t>
            </a:r>
            <a:r>
              <a:rPr lang="uk-UA" dirty="0" smtClean="0">
                <a:latin typeface="Times New Roman" panose="02020603050405020304" pitchFamily="18" charset="0"/>
                <a:cs typeface="Times New Roman" panose="02020603050405020304" pitchFamily="18" charset="0"/>
              </a:rPr>
              <a:t>відтворення</a:t>
            </a:r>
            <a:endParaRPr lang="en-US" dirty="0" smtClean="0">
              <a:latin typeface="Times New Roman" panose="02020603050405020304" pitchFamily="18" charset="0"/>
              <a:cs typeface="Times New Roman" panose="02020603050405020304" pitchFamily="18" charset="0"/>
            </a:endParaRPr>
          </a:p>
          <a:p>
            <a:r>
              <a:rPr lang="uk-UA" dirty="0" smtClean="0">
                <a:latin typeface="Times New Roman" panose="02020603050405020304" pitchFamily="18" charset="0"/>
                <a:cs typeface="Times New Roman" panose="02020603050405020304" pitchFamily="18" charset="0"/>
              </a:rPr>
              <a:t>Звужене</a:t>
            </a:r>
            <a:r>
              <a:rPr lang="en-US"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відтворення</a:t>
            </a:r>
            <a:endParaRPr lang="en-US" dirty="0" smtClean="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Р</a:t>
            </a:r>
            <a:r>
              <a:rPr lang="uk-UA" dirty="0" smtClean="0">
                <a:latin typeface="Times New Roman" panose="02020603050405020304" pitchFamily="18" charset="0"/>
                <a:cs typeface="Times New Roman" panose="02020603050405020304" pitchFamily="18" charset="0"/>
              </a:rPr>
              <a:t>озширене</a:t>
            </a:r>
            <a:r>
              <a:rPr lang="en-US"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відтворення</a:t>
            </a:r>
            <a:endParaRPr lang="en-US" dirty="0" smtClean="0">
              <a:latin typeface="Times New Roman" panose="02020603050405020304" pitchFamily="18" charset="0"/>
              <a:cs typeface="Times New Roman" panose="02020603050405020304" pitchFamily="18" charset="0"/>
            </a:endParaRPr>
          </a:p>
          <a:p>
            <a:pPr marL="0" indent="0">
              <a:buNone/>
            </a:pPr>
            <a:endParaRPr lang="en-US" i="1" dirty="0"/>
          </a:p>
        </p:txBody>
      </p:sp>
    </p:spTree>
    <p:extLst>
      <p:ext uri="{BB962C8B-B14F-4D97-AF65-F5344CB8AC3E}">
        <p14:creationId xmlns:p14="http://schemas.microsoft.com/office/powerpoint/2010/main" val="372543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normAutofit lnSpcReduction="10000"/>
          </a:bodyPr>
          <a:lstStyle/>
          <a:p>
            <a:pPr marL="0" indent="0" algn="just">
              <a:buNone/>
            </a:pPr>
            <a:r>
              <a:rPr lang="uk-UA" i="1" dirty="0" smtClean="0">
                <a:solidFill>
                  <a:srgbClr val="00B050"/>
                </a:solidFill>
                <a:latin typeface="Times New Roman" panose="02020603050405020304" pitchFamily="18" charset="0"/>
                <a:cs typeface="Times New Roman" panose="02020603050405020304" pitchFamily="18" charset="0"/>
              </a:rPr>
              <a:t>Просте </a:t>
            </a:r>
            <a:r>
              <a:rPr lang="uk-UA" i="1" dirty="0">
                <a:solidFill>
                  <a:srgbClr val="00B050"/>
                </a:solidFill>
                <a:latin typeface="Times New Roman" panose="02020603050405020304" pitchFamily="18" charset="0"/>
                <a:cs typeface="Times New Roman" panose="02020603050405020304" pitchFamily="18" charset="0"/>
              </a:rPr>
              <a:t>відтворення </a:t>
            </a:r>
            <a:r>
              <a:rPr lang="uk-UA" i="1" dirty="0">
                <a:latin typeface="Times New Roman" panose="02020603050405020304" pitchFamily="18" charset="0"/>
                <a:cs typeface="Times New Roman" panose="02020603050405020304" pitchFamily="18" charset="0"/>
              </a:rPr>
              <a:t>потенціалу підприємства </a:t>
            </a:r>
            <a:r>
              <a:rPr lang="uk-UA" dirty="0">
                <a:latin typeface="Times New Roman" panose="02020603050405020304" pitchFamily="18" charset="0"/>
                <a:cs typeface="Times New Roman" panose="02020603050405020304" pitchFamily="18" charset="0"/>
              </a:rPr>
              <a:t>здійснюється в незмінних обсягах для відновлення спожитих факторів виробництва і забезпечення безперервності його функціонування.</a:t>
            </a:r>
          </a:p>
          <a:p>
            <a:pPr marL="0" indent="0" algn="just">
              <a:buNone/>
            </a:pPr>
            <a:r>
              <a:rPr lang="uk-UA" i="1" dirty="0">
                <a:solidFill>
                  <a:srgbClr val="00B050"/>
                </a:solidFill>
                <a:latin typeface="Times New Roman" panose="02020603050405020304" pitchFamily="18" charset="0"/>
                <a:cs typeface="Times New Roman" panose="02020603050405020304" pitchFamily="18" charset="0"/>
              </a:rPr>
              <a:t>Розширене відтворення </a:t>
            </a:r>
            <a:r>
              <a:rPr lang="uk-UA" i="1" dirty="0">
                <a:latin typeface="Times New Roman" panose="02020603050405020304" pitchFamily="18" charset="0"/>
                <a:cs typeface="Times New Roman" panose="02020603050405020304" pitchFamily="18" charset="0"/>
              </a:rPr>
              <a:t>потенціалу підприємства </a:t>
            </a:r>
            <a:r>
              <a:rPr lang="uk-UA" dirty="0">
                <a:latin typeface="Times New Roman" panose="02020603050405020304" pitchFamily="18" charset="0"/>
                <a:cs typeface="Times New Roman" panose="02020603050405020304" pitchFamily="18" charset="0"/>
              </a:rPr>
              <a:t>передбачає кількісний та якісний розвиток виробничих факторів та інших складових потенціалу, які забезпечують вищу результативність його діяльності.</a:t>
            </a:r>
          </a:p>
          <a:p>
            <a:pPr marL="0" indent="0" algn="just">
              <a:buNone/>
            </a:pPr>
            <a:r>
              <a:rPr lang="uk-UA" i="1" dirty="0">
                <a:solidFill>
                  <a:srgbClr val="00B050"/>
                </a:solidFill>
                <a:latin typeface="Times New Roman" panose="02020603050405020304" pitchFamily="18" charset="0"/>
                <a:cs typeface="Times New Roman" panose="02020603050405020304" pitchFamily="18" charset="0"/>
              </a:rPr>
              <a:t>Звужене відтворення</a:t>
            </a:r>
            <a:r>
              <a:rPr lang="uk-UA" dirty="0">
                <a:solidFill>
                  <a:srgbClr val="00B050"/>
                </a:solidFill>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характеризується повторенням об’єктів потенціалу в обсягах, що є меншими, ніж у попередньому періоді. </a:t>
            </a:r>
            <a:endParaRPr lang="uk-UA" dirty="0" smtClean="0">
              <a:latin typeface="Times New Roman" panose="02020603050405020304" pitchFamily="18" charset="0"/>
              <a:cs typeface="Times New Roman" panose="02020603050405020304" pitchFamily="18" charset="0"/>
            </a:endParaRPr>
          </a:p>
          <a:p>
            <a:pPr marL="0" indent="0" algn="just">
              <a:buNone/>
            </a:pPr>
            <a:r>
              <a:rPr lang="uk-UA" dirty="0" smtClean="0">
                <a:latin typeface="Times New Roman" panose="02020603050405020304" pitchFamily="18" charset="0"/>
                <a:cs typeface="Times New Roman" panose="02020603050405020304" pitchFamily="18" charset="0"/>
              </a:rPr>
              <a:t>Саме </a:t>
            </a:r>
            <a:r>
              <a:rPr lang="uk-UA" dirty="0">
                <a:latin typeface="Times New Roman" panose="02020603050405020304" pitchFamily="18" charset="0"/>
                <a:cs typeface="Times New Roman" panose="02020603050405020304" pitchFamily="18" charset="0"/>
              </a:rPr>
              <a:t>даний вид відтворення є характерним для періоду економічних криз, коли підприємства змушені споживати повністю новостворену вартість. Певною мірою звужене відтворення об’єктів майнового потенціалу є наслідком призупинення надходжень інвестицій, дії недосконалої амортизаційної політики, збитковості і неплатоспроможності підприємств.</a:t>
            </a:r>
          </a:p>
          <a:p>
            <a:pPr marL="0" indent="0">
              <a:buNone/>
            </a:pPr>
            <a:endParaRPr lang="uk-UA" dirty="0"/>
          </a:p>
        </p:txBody>
      </p:sp>
      <p:sp>
        <p:nvSpPr>
          <p:cNvPr id="4" name="Заголовок 3"/>
          <p:cNvSpPr>
            <a:spLocks noGrp="1"/>
          </p:cNvSpPr>
          <p:nvPr>
            <p:ph type="title"/>
          </p:nvPr>
        </p:nvSpPr>
        <p:spPr/>
        <p:txBody>
          <a:bodyPr/>
          <a:lstStyle/>
          <a:p>
            <a:endParaRPr lang="uk-UA"/>
          </a:p>
        </p:txBody>
      </p:sp>
    </p:spTree>
    <p:extLst>
      <p:ext uri="{BB962C8B-B14F-4D97-AF65-F5344CB8AC3E}">
        <p14:creationId xmlns:p14="http://schemas.microsoft.com/office/powerpoint/2010/main" val="3861320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normAutofit lnSpcReduction="10000"/>
          </a:bodyPr>
          <a:lstStyle/>
          <a:p>
            <a:pPr marL="0" indent="0" algn="just">
              <a:buNone/>
            </a:pPr>
            <a:r>
              <a:rPr lang="uk-UA" i="1" dirty="0" smtClean="0">
                <a:solidFill>
                  <a:srgbClr val="00B050"/>
                </a:solidFill>
                <a:latin typeface="Times New Roman" panose="02020603050405020304" pitchFamily="18" charset="0"/>
                <a:cs typeface="Times New Roman" panose="02020603050405020304" pitchFamily="18" charset="0"/>
              </a:rPr>
              <a:t>Просте </a:t>
            </a:r>
            <a:r>
              <a:rPr lang="uk-UA" i="1" dirty="0">
                <a:solidFill>
                  <a:srgbClr val="00B050"/>
                </a:solidFill>
                <a:latin typeface="Times New Roman" panose="02020603050405020304" pitchFamily="18" charset="0"/>
                <a:cs typeface="Times New Roman" panose="02020603050405020304" pitchFamily="18" charset="0"/>
              </a:rPr>
              <a:t>відтворення </a:t>
            </a:r>
            <a:r>
              <a:rPr lang="uk-UA" i="1" dirty="0">
                <a:latin typeface="Times New Roman" panose="02020603050405020304" pitchFamily="18" charset="0"/>
                <a:cs typeface="Times New Roman" panose="02020603050405020304" pitchFamily="18" charset="0"/>
              </a:rPr>
              <a:t>потенціалу підприємства </a:t>
            </a:r>
            <a:r>
              <a:rPr lang="uk-UA" dirty="0">
                <a:latin typeface="Times New Roman" panose="02020603050405020304" pitchFamily="18" charset="0"/>
                <a:cs typeface="Times New Roman" panose="02020603050405020304" pitchFamily="18" charset="0"/>
              </a:rPr>
              <a:t>здійснюється в незмінних обсягах для відновлення спожитих факторів виробництва і забезпечення безперервності його функціонування.</a:t>
            </a:r>
          </a:p>
          <a:p>
            <a:pPr marL="0" indent="0" algn="just">
              <a:buNone/>
            </a:pPr>
            <a:r>
              <a:rPr lang="uk-UA" i="1" dirty="0">
                <a:solidFill>
                  <a:srgbClr val="00B050"/>
                </a:solidFill>
                <a:latin typeface="Times New Roman" panose="02020603050405020304" pitchFamily="18" charset="0"/>
                <a:cs typeface="Times New Roman" panose="02020603050405020304" pitchFamily="18" charset="0"/>
              </a:rPr>
              <a:t>Розширене відтворення </a:t>
            </a:r>
            <a:r>
              <a:rPr lang="uk-UA" i="1" dirty="0">
                <a:latin typeface="Times New Roman" panose="02020603050405020304" pitchFamily="18" charset="0"/>
                <a:cs typeface="Times New Roman" panose="02020603050405020304" pitchFamily="18" charset="0"/>
              </a:rPr>
              <a:t>потенціалу підприємства </a:t>
            </a:r>
            <a:r>
              <a:rPr lang="uk-UA" dirty="0">
                <a:latin typeface="Times New Roman" panose="02020603050405020304" pitchFamily="18" charset="0"/>
                <a:cs typeface="Times New Roman" panose="02020603050405020304" pitchFamily="18" charset="0"/>
              </a:rPr>
              <a:t>передбачає кількісний та якісний розвиток виробничих факторів та інших складових потенціалу, які забезпечують вищу результативність його діяльності.</a:t>
            </a:r>
          </a:p>
          <a:p>
            <a:pPr marL="0" indent="0" algn="just">
              <a:buNone/>
            </a:pPr>
            <a:r>
              <a:rPr lang="uk-UA" i="1" dirty="0">
                <a:solidFill>
                  <a:srgbClr val="00B050"/>
                </a:solidFill>
                <a:latin typeface="Times New Roman" panose="02020603050405020304" pitchFamily="18" charset="0"/>
                <a:cs typeface="Times New Roman" panose="02020603050405020304" pitchFamily="18" charset="0"/>
              </a:rPr>
              <a:t>Звужене відтворення</a:t>
            </a:r>
            <a:r>
              <a:rPr lang="uk-UA" dirty="0">
                <a:solidFill>
                  <a:srgbClr val="00B050"/>
                </a:solidFill>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характеризується повторенням об’єктів потенціалу в обсягах, що є меншими, ніж у попередньому періоді. </a:t>
            </a:r>
            <a:endParaRPr lang="uk-UA" dirty="0" smtClean="0">
              <a:latin typeface="Times New Roman" panose="02020603050405020304" pitchFamily="18" charset="0"/>
              <a:cs typeface="Times New Roman" panose="02020603050405020304" pitchFamily="18" charset="0"/>
            </a:endParaRPr>
          </a:p>
          <a:p>
            <a:pPr marL="0" indent="0" algn="just">
              <a:buNone/>
            </a:pPr>
            <a:r>
              <a:rPr lang="uk-UA" dirty="0" smtClean="0">
                <a:latin typeface="Times New Roman" panose="02020603050405020304" pitchFamily="18" charset="0"/>
                <a:cs typeface="Times New Roman" panose="02020603050405020304" pitchFamily="18" charset="0"/>
              </a:rPr>
              <a:t>Саме </a:t>
            </a:r>
            <a:r>
              <a:rPr lang="uk-UA" dirty="0">
                <a:latin typeface="Times New Roman" panose="02020603050405020304" pitchFamily="18" charset="0"/>
                <a:cs typeface="Times New Roman" panose="02020603050405020304" pitchFamily="18" charset="0"/>
              </a:rPr>
              <a:t>даний вид відтворення є характерним для періоду економічних криз, коли підприємства змушені споживати повністю новостворену вартість. Певною мірою звужене відтворення об’єктів майнового потенціалу є наслідком призупинення надходжень інвестицій, дії недосконалої амортизаційної політики, збитковості і неплатоспроможності підприємств.</a:t>
            </a:r>
          </a:p>
          <a:p>
            <a:pPr marL="0" indent="0">
              <a:buNone/>
            </a:pPr>
            <a:endParaRPr lang="uk-UA" dirty="0"/>
          </a:p>
        </p:txBody>
      </p:sp>
      <p:sp>
        <p:nvSpPr>
          <p:cNvPr id="4" name="Заголовок 3"/>
          <p:cNvSpPr>
            <a:spLocks noGrp="1"/>
          </p:cNvSpPr>
          <p:nvPr>
            <p:ph type="title"/>
          </p:nvPr>
        </p:nvSpPr>
        <p:spPr/>
        <p:txBody>
          <a:bodyPr/>
          <a:lstStyle/>
          <a:p>
            <a:endParaRPr lang="uk-UA"/>
          </a:p>
        </p:txBody>
      </p:sp>
    </p:spTree>
    <p:extLst>
      <p:ext uri="{BB962C8B-B14F-4D97-AF65-F5344CB8AC3E}">
        <p14:creationId xmlns:p14="http://schemas.microsoft.com/office/powerpoint/2010/main" val="22474067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normAutofit/>
          </a:bodyPr>
          <a:lstStyle/>
          <a:p>
            <a:pPr marL="0" indent="0" algn="just">
              <a:buNone/>
            </a:pPr>
            <a:r>
              <a:rPr lang="uk-UA" dirty="0">
                <a:latin typeface="Times New Roman" panose="02020603050405020304" pitchFamily="18" charset="0"/>
                <a:cs typeface="Times New Roman" panose="02020603050405020304" pitchFamily="18" charset="0"/>
              </a:rPr>
              <a:t>При обґрунтуванні видів відтворення майнового потенціалу необхідно відзначити типи </a:t>
            </a:r>
            <a:r>
              <a:rPr lang="uk-UA" dirty="0">
                <a:solidFill>
                  <a:srgbClr val="C00000"/>
                </a:solidFill>
                <a:latin typeface="Times New Roman" panose="02020603050405020304" pitchFamily="18" charset="0"/>
                <a:cs typeface="Times New Roman" panose="02020603050405020304" pitchFamily="18" charset="0"/>
              </a:rPr>
              <a:t>розширеного відтворення </a:t>
            </a:r>
            <a:r>
              <a:rPr lang="uk-UA" dirty="0" smtClean="0">
                <a:solidFill>
                  <a:srgbClr val="C00000"/>
                </a:solidFill>
                <a:latin typeface="Times New Roman" panose="02020603050405020304" pitchFamily="18" charset="0"/>
                <a:cs typeface="Times New Roman" panose="02020603050405020304" pitchFamily="18" charset="0"/>
              </a:rPr>
              <a:t>– екстенсивний </a:t>
            </a:r>
            <a:r>
              <a:rPr lang="uk-UA" dirty="0">
                <a:solidFill>
                  <a:srgbClr val="C00000"/>
                </a:solidFill>
                <a:latin typeface="Times New Roman" panose="02020603050405020304" pitchFamily="18" charset="0"/>
                <a:cs typeface="Times New Roman" panose="02020603050405020304" pitchFamily="18" charset="0"/>
              </a:rPr>
              <a:t>та інтенсивний</a:t>
            </a:r>
            <a:r>
              <a:rPr lang="uk-UA" dirty="0">
                <a:latin typeface="Times New Roman" panose="02020603050405020304" pitchFamily="18" charset="0"/>
                <a:cs typeface="Times New Roman" panose="02020603050405020304" pitchFamily="18" charset="0"/>
              </a:rPr>
              <a:t>.</a:t>
            </a:r>
          </a:p>
          <a:p>
            <a:pPr algn="just"/>
            <a:r>
              <a:rPr lang="uk-UA" i="1" dirty="0">
                <a:solidFill>
                  <a:srgbClr val="00B050"/>
                </a:solidFill>
                <a:latin typeface="Times New Roman" panose="02020603050405020304" pitchFamily="18" charset="0"/>
                <a:cs typeface="Times New Roman" panose="02020603050405020304" pitchFamily="18" charset="0"/>
              </a:rPr>
              <a:t>Екстенсивний тип</a:t>
            </a:r>
            <a:r>
              <a:rPr lang="uk-UA" dirty="0">
                <a:solidFill>
                  <a:srgbClr val="00B050"/>
                </a:solidFill>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розширеного відтворення об’єктів майнового потенціалу передбачає зростання їх обсягів за рахунок залучення все нових трудових, матеріальних та фінансових ресурсів без поліпшення та вдосконалення технічної і технологічної основи виробництва та організації праці.</a:t>
            </a:r>
          </a:p>
          <a:p>
            <a:pPr algn="just"/>
            <a:r>
              <a:rPr lang="uk-UA" i="1" dirty="0">
                <a:solidFill>
                  <a:srgbClr val="00B050"/>
                </a:solidFill>
                <a:latin typeface="Times New Roman" panose="02020603050405020304" pitchFamily="18" charset="0"/>
                <a:cs typeface="Times New Roman" panose="02020603050405020304" pitchFamily="18" charset="0"/>
              </a:rPr>
              <a:t>Інтенсивний тип</a:t>
            </a:r>
            <a:r>
              <a:rPr lang="uk-UA" dirty="0">
                <a:solidFill>
                  <a:srgbClr val="00B050"/>
                </a:solidFill>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відтворення передбачає зростання обсягів об’єктів майнового потенціалу завдяки підвищенню ефективності їх використання, тобто за умови більш досконалої організації праці, яка дозволяє одержувати кращі результати з меншими затратами праці та всіх видів ресурсів і кращого матеріально-технічного оснащення процесу виробництва.</a:t>
            </a:r>
          </a:p>
          <a:p>
            <a:pPr marL="0" indent="0">
              <a:buNone/>
            </a:pPr>
            <a:endParaRPr lang="uk-UA" dirty="0"/>
          </a:p>
        </p:txBody>
      </p:sp>
    </p:spTree>
    <p:extLst>
      <p:ext uri="{BB962C8B-B14F-4D97-AF65-F5344CB8AC3E}">
        <p14:creationId xmlns:p14="http://schemas.microsoft.com/office/powerpoint/2010/main" val="106658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5" name="Об'єкт 4"/>
          <p:cNvGraphicFramePr>
            <a:graphicFrameLocks noChangeAspect="1"/>
          </p:cNvGraphicFramePr>
          <p:nvPr>
            <p:extLst>
              <p:ext uri="{D42A27DB-BD31-4B8C-83A1-F6EECF244321}">
                <p14:modId xmlns:p14="http://schemas.microsoft.com/office/powerpoint/2010/main" val="1955175878"/>
              </p:ext>
            </p:extLst>
          </p:nvPr>
        </p:nvGraphicFramePr>
        <p:xfrm>
          <a:off x="1695242" y="174567"/>
          <a:ext cx="9734757" cy="6751148"/>
        </p:xfrm>
        <a:graphic>
          <a:graphicData uri="http://schemas.openxmlformats.org/presentationml/2006/ole">
            <mc:AlternateContent xmlns:mc="http://schemas.openxmlformats.org/markup-compatibility/2006">
              <mc:Choice xmlns:v="urn:schemas-microsoft-com:vml" Requires="v">
                <p:oleObj spid="_x0000_s11271" name="Picture" r:id="rId3" imgW="10238323" imgH="7114122" progId="Word.Picture.8">
                  <p:embed/>
                </p:oleObj>
              </mc:Choice>
              <mc:Fallback>
                <p:oleObj name="Picture" r:id="rId3" imgW="10238323" imgH="7114122"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5242" y="174567"/>
                        <a:ext cx="9734757" cy="6751148"/>
                      </a:xfrm>
                      <a:prstGeom prst="rect">
                        <a:avLst/>
                      </a:prstGeom>
                      <a:noFill/>
                    </p:spPr>
                  </p:pic>
                </p:oleObj>
              </mc:Fallback>
            </mc:AlternateContent>
          </a:graphicData>
        </a:graphic>
      </p:graphicFrame>
      <p:sp>
        <p:nvSpPr>
          <p:cNvPr id="6" name="Rectangle 3"/>
          <p:cNvSpPr>
            <a:spLocks noChangeArrowheads="1"/>
          </p:cNvSpPr>
          <p:nvPr/>
        </p:nvSpPr>
        <p:spPr bwMode="auto">
          <a:xfrm>
            <a:off x="7986981" y="370157"/>
            <a:ext cx="36444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Рис. 7. Джерела відтворення </a:t>
            </a: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майнового потенціалу підприємства</a:t>
            </a:r>
            <a:endParaRPr kumimoji="0" lang="uk-UA" alt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1455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1. Сутність та основні об’єкти майнового потенціалу підприємства</a:t>
            </a:r>
            <a:endParaRPr lang="uk-UA" dirty="0"/>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5" name="Об'єкт 4"/>
          <p:cNvGraphicFramePr>
            <a:graphicFrameLocks noChangeAspect="1"/>
          </p:cNvGraphicFramePr>
          <p:nvPr>
            <p:extLst>
              <p:ext uri="{D42A27DB-BD31-4B8C-83A1-F6EECF244321}">
                <p14:modId xmlns:p14="http://schemas.microsoft.com/office/powerpoint/2010/main" val="3114131997"/>
              </p:ext>
            </p:extLst>
          </p:nvPr>
        </p:nvGraphicFramePr>
        <p:xfrm>
          <a:off x="3638550" y="1986742"/>
          <a:ext cx="4914900" cy="3409950"/>
        </p:xfrm>
        <a:graphic>
          <a:graphicData uri="http://schemas.openxmlformats.org/presentationml/2006/ole">
            <mc:AlternateContent xmlns:mc="http://schemas.openxmlformats.org/markup-compatibility/2006">
              <mc:Choice xmlns:v="urn:schemas-microsoft-com:vml" Requires="v">
                <p:oleObj spid="_x0000_s1039" name="Picture" r:id="rId3" imgW="4320159" imgH="2983631" progId="Word.Picture.8">
                  <p:embed/>
                </p:oleObj>
              </mc:Choice>
              <mc:Fallback>
                <p:oleObj name="Picture" r:id="rId3" imgW="4320159" imgH="2983631"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8550" y="1986742"/>
                        <a:ext cx="4914900" cy="3409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p:cNvSpPr>
            <a:spLocks noChangeArrowheads="1"/>
          </p:cNvSpPr>
          <p:nvPr/>
        </p:nvSpPr>
        <p:spPr bwMode="auto">
          <a:xfrm>
            <a:off x="798022" y="573751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Рис. 1. Формування об’єктів майнового потенціалу відповідно до життєвих циклів підприємства (за теорією І. </a:t>
            </a:r>
            <a:r>
              <a:rPr kumimoji="0" lang="uk-UA" altLang="uk-UA" sz="1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rPr>
              <a:t>Адізеса</a:t>
            </a:r>
            <a:r>
              <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endParaRPr kumimoji="0" lang="uk-UA" alt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32327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4" name="Rectangle 2"/>
          <p:cNvSpPr>
            <a:spLocks noChangeArrowheads="1"/>
          </p:cNvSpPr>
          <p:nvPr/>
        </p:nvSpPr>
        <p:spPr bwMode="auto">
          <a:xfrm>
            <a:off x="1970116" y="132172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5" name="Об'єкт 4"/>
          <p:cNvGraphicFramePr>
            <a:graphicFrameLocks noChangeAspect="1"/>
          </p:cNvGraphicFramePr>
          <p:nvPr>
            <p:extLst>
              <p:ext uri="{D42A27DB-BD31-4B8C-83A1-F6EECF244321}">
                <p14:modId xmlns:p14="http://schemas.microsoft.com/office/powerpoint/2010/main" val="1371293503"/>
              </p:ext>
            </p:extLst>
          </p:nvPr>
        </p:nvGraphicFramePr>
        <p:xfrm>
          <a:off x="4823382" y="2476538"/>
          <a:ext cx="4396818" cy="2985208"/>
        </p:xfrm>
        <a:graphic>
          <a:graphicData uri="http://schemas.openxmlformats.org/presentationml/2006/ole">
            <mc:AlternateContent xmlns:mc="http://schemas.openxmlformats.org/markup-compatibility/2006">
              <mc:Choice xmlns:v="urn:schemas-microsoft-com:vml" Requires="v">
                <p:oleObj spid="_x0000_s2063" name="Picture" r:id="rId3" imgW="5033795" imgH="3206518" progId="Word.Picture.8">
                  <p:embed/>
                </p:oleObj>
              </mc:Choice>
              <mc:Fallback>
                <p:oleObj name="Picture" r:id="rId3" imgW="5033795" imgH="3206518"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3382" y="2476538"/>
                        <a:ext cx="4396818" cy="2985208"/>
                      </a:xfrm>
                      <a:prstGeom prst="rect">
                        <a:avLst/>
                      </a:prstGeom>
                      <a:noFill/>
                    </p:spPr>
                  </p:pic>
                </p:oleObj>
              </mc:Fallback>
            </mc:AlternateContent>
          </a:graphicData>
        </a:graphic>
      </p:graphicFrame>
      <p:sp>
        <p:nvSpPr>
          <p:cNvPr id="6" name="Rectangle 3"/>
          <p:cNvSpPr>
            <a:spLocks noChangeArrowheads="1"/>
          </p:cNvSpPr>
          <p:nvPr/>
        </p:nvSpPr>
        <p:spPr bwMode="auto">
          <a:xfrm>
            <a:off x="945650" y="571804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Рис. 2. Піраміда формування національного багатства на </a:t>
            </a:r>
            <a:br>
              <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br>
            <a:r>
              <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підприємстві</a:t>
            </a:r>
            <a:endParaRPr kumimoji="0" lang="uk-UA" alt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32511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buNone/>
            </a:pPr>
            <a:r>
              <a:rPr lang="uk-UA" b="1" dirty="0" smtClean="0"/>
              <a:t>МАЙНОВИЙ ПОТЕНЦІАЛ ПІДПРИЄМСТВА</a:t>
            </a:r>
            <a:endParaRPr lang="uk-UA" dirty="0"/>
          </a:p>
          <a:p>
            <a:pPr marL="0" indent="0" algn="just">
              <a:buNone/>
            </a:pPr>
            <a:r>
              <a:rPr lang="uk-UA" dirty="0" smtClean="0"/>
              <a:t>сукупність </a:t>
            </a:r>
            <a:r>
              <a:rPr lang="uk-UA" dirty="0"/>
              <a:t>можливостей майнових об’єктів, які контролюються підприємством в результаті минулих подій і які функціонують у матеріальній, нематеріальній, фінансовій формах та, системно використовуючи їх в господарській діяльності, підприємство у майбутньому очікує отримати економічні вигоди, включаючи синергетичний ефект, у формі чистого доходу, доданої вартості, чистого прибутку та власного капіталу.</a:t>
            </a:r>
          </a:p>
        </p:txBody>
      </p:sp>
    </p:spTree>
    <p:extLst>
      <p:ext uri="{BB962C8B-B14F-4D97-AF65-F5344CB8AC3E}">
        <p14:creationId xmlns:p14="http://schemas.microsoft.com/office/powerpoint/2010/main" val="575637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lnSpcReduction="10000"/>
          </a:bodyPr>
          <a:lstStyle/>
          <a:p>
            <a:pPr marL="0" indent="0">
              <a:buNone/>
            </a:pPr>
            <a:r>
              <a:rPr lang="uk-UA" dirty="0"/>
              <a:t>Майновий потенціал суб’єкта господарювання представляє собою окремі майнові об’єкти, кожний з яких має свої, властиві тільки йому ознаки. </a:t>
            </a:r>
            <a:endParaRPr lang="uk-UA" dirty="0" smtClean="0"/>
          </a:p>
          <a:p>
            <a:pPr marL="0" indent="0">
              <a:buNone/>
            </a:pPr>
            <a:endParaRPr lang="uk-UA" dirty="0"/>
          </a:p>
          <a:p>
            <a:pPr marL="0" indent="0">
              <a:buNone/>
            </a:pPr>
            <a:r>
              <a:rPr lang="uk-UA" b="1" dirty="0" smtClean="0"/>
              <a:t>МАЙНОВИЙ ОБ’ЄКТ </a:t>
            </a:r>
            <a:r>
              <a:rPr lang="uk-UA" dirty="0" smtClean="0"/>
              <a:t>- явище</a:t>
            </a:r>
            <a:r>
              <a:rPr lang="uk-UA" dirty="0"/>
              <a:t>, на яке спрямовується дія права власності юридичних та фізичних осіб на майно; або ж явище, предмет, на які спрямована діяльність господарюючого суб’єкта щодо їх формування та використання. </a:t>
            </a:r>
            <a:endParaRPr lang="uk-UA" dirty="0" smtClean="0"/>
          </a:p>
          <a:p>
            <a:pPr marL="0" indent="0">
              <a:buNone/>
            </a:pPr>
            <a:r>
              <a:rPr lang="uk-UA" dirty="0" smtClean="0"/>
              <a:t>Тільки </a:t>
            </a:r>
            <a:r>
              <a:rPr lang="ru-RU" dirty="0"/>
              <a:t>в </a:t>
            </a:r>
            <a:r>
              <a:rPr lang="uk-UA" dirty="0"/>
              <a:t>поєднанні між собою майнові об’єкти утворюють одиницю, яка за своїми властивостями є більш досконалою та ефективною. Таким чином проявляється системний підхід до формування майнового потенціалу підприємства, визначення його сутності як комплексу взаємопов’язаних підсистем, що об’єднані спільною метою розкриття власних інтегрованих властивостей, внутрішніх та зовнішніх </a:t>
            </a:r>
            <a:r>
              <a:rPr lang="uk-UA" dirty="0" err="1"/>
              <a:t>зв’язків</a:t>
            </a:r>
            <a:r>
              <a:rPr lang="uk-UA" dirty="0"/>
              <a:t>.</a:t>
            </a:r>
          </a:p>
        </p:txBody>
      </p:sp>
    </p:spTree>
    <p:extLst>
      <p:ext uri="{BB962C8B-B14F-4D97-AF65-F5344CB8AC3E}">
        <p14:creationId xmlns:p14="http://schemas.microsoft.com/office/powerpoint/2010/main" val="1414229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5" name="Об'єкт 4"/>
          <p:cNvGraphicFramePr>
            <a:graphicFrameLocks noChangeAspect="1"/>
          </p:cNvGraphicFramePr>
          <p:nvPr>
            <p:extLst>
              <p:ext uri="{D42A27DB-BD31-4B8C-83A1-F6EECF244321}">
                <p14:modId xmlns:p14="http://schemas.microsoft.com/office/powerpoint/2010/main" val="3350883330"/>
              </p:ext>
            </p:extLst>
          </p:nvPr>
        </p:nvGraphicFramePr>
        <p:xfrm>
          <a:off x="3104370" y="710176"/>
          <a:ext cx="7087033" cy="5112890"/>
        </p:xfrm>
        <a:graphic>
          <a:graphicData uri="http://schemas.openxmlformats.org/presentationml/2006/ole">
            <mc:AlternateContent xmlns:mc="http://schemas.openxmlformats.org/markup-compatibility/2006">
              <mc:Choice xmlns:v="urn:schemas-microsoft-com:vml" Requires="v">
                <p:oleObj spid="_x0000_s3087" name="Picture" r:id="rId3" imgW="6406746" imgH="4584442" progId="Word.Picture.8">
                  <p:embed/>
                </p:oleObj>
              </mc:Choice>
              <mc:Fallback>
                <p:oleObj name="Picture" r:id="rId3" imgW="6406746" imgH="4584442"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04370" y="710176"/>
                        <a:ext cx="7087033" cy="5112890"/>
                      </a:xfrm>
                      <a:prstGeom prst="rect">
                        <a:avLst/>
                      </a:prstGeom>
                      <a:noFill/>
                    </p:spPr>
                  </p:pic>
                </p:oleObj>
              </mc:Fallback>
            </mc:AlternateContent>
          </a:graphicData>
        </a:graphic>
      </p:graphicFrame>
      <p:sp>
        <p:nvSpPr>
          <p:cNvPr id="6" name="Rectangle 3"/>
          <p:cNvSpPr>
            <a:spLocks noChangeArrowheads="1"/>
          </p:cNvSpPr>
          <p:nvPr/>
        </p:nvSpPr>
        <p:spPr bwMode="auto">
          <a:xfrm>
            <a:off x="241069" y="582306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Рис. 3. Взаємодія елементів економічного потенціалу підприємства</a:t>
            </a:r>
            <a:endParaRPr kumimoji="0" lang="uk-UA" alt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20421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 name="Rectangle 2"/>
          <p:cNvSpPr>
            <a:spLocks noChangeArrowheads="1"/>
          </p:cNvSpPr>
          <p:nvPr/>
        </p:nvSpPr>
        <p:spPr bwMode="auto">
          <a:xfrm>
            <a:off x="2236124" y="39069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3" name="Об'єкт 2"/>
          <p:cNvGraphicFramePr>
            <a:graphicFrameLocks noChangeAspect="1"/>
          </p:cNvGraphicFramePr>
          <p:nvPr>
            <p:extLst>
              <p:ext uri="{D42A27DB-BD31-4B8C-83A1-F6EECF244321}">
                <p14:modId xmlns:p14="http://schemas.microsoft.com/office/powerpoint/2010/main" val="1034849949"/>
              </p:ext>
            </p:extLst>
          </p:nvPr>
        </p:nvGraphicFramePr>
        <p:xfrm>
          <a:off x="3183468" y="225576"/>
          <a:ext cx="6652548" cy="5613422"/>
        </p:xfrm>
        <a:graphic>
          <a:graphicData uri="http://schemas.openxmlformats.org/presentationml/2006/ole">
            <mc:AlternateContent xmlns:mc="http://schemas.openxmlformats.org/markup-compatibility/2006">
              <mc:Choice xmlns:v="urn:schemas-microsoft-com:vml" Requires="v">
                <p:oleObj spid="_x0000_s4111" name="Picture" r:id="rId3" imgW="10754425" imgH="9033899" progId="Word.Picture.8">
                  <p:embed/>
                </p:oleObj>
              </mc:Choice>
              <mc:Fallback>
                <p:oleObj name="Picture" r:id="rId3" imgW="10754425" imgH="9033899"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83468" y="225576"/>
                        <a:ext cx="6652548" cy="5613422"/>
                      </a:xfrm>
                      <a:prstGeom prst="rect">
                        <a:avLst/>
                      </a:prstGeom>
                      <a:noFill/>
                    </p:spPr>
                  </p:pic>
                </p:oleObj>
              </mc:Fallback>
            </mc:AlternateContent>
          </a:graphicData>
        </a:graphic>
      </p:graphicFrame>
      <p:sp>
        <p:nvSpPr>
          <p:cNvPr id="7" name="Rectangle 3"/>
          <p:cNvSpPr>
            <a:spLocks noChangeArrowheads="1"/>
          </p:cNvSpPr>
          <p:nvPr/>
        </p:nvSpPr>
        <p:spPr bwMode="auto">
          <a:xfrm>
            <a:off x="754458" y="60645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Рис. 4. Місце майнового потенціалу в економічному потенціалі підприємства</a:t>
            </a:r>
            <a:endParaRPr kumimoji="0" lang="uk-UA" alt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30078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 name="Rectangle 2"/>
          <p:cNvSpPr>
            <a:spLocks noChangeArrowheads="1"/>
          </p:cNvSpPr>
          <p:nvPr/>
        </p:nvSpPr>
        <p:spPr bwMode="auto">
          <a:xfrm>
            <a:off x="2236124" y="39069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6" name="Об'єкт 5"/>
          <p:cNvGraphicFramePr>
            <a:graphicFrameLocks noChangeAspect="1"/>
          </p:cNvGraphicFramePr>
          <p:nvPr>
            <p:extLst>
              <p:ext uri="{D42A27DB-BD31-4B8C-83A1-F6EECF244321}">
                <p14:modId xmlns:p14="http://schemas.microsoft.com/office/powerpoint/2010/main" val="3096238607"/>
              </p:ext>
            </p:extLst>
          </p:nvPr>
        </p:nvGraphicFramePr>
        <p:xfrm>
          <a:off x="3014134" y="1041194"/>
          <a:ext cx="5918200" cy="5049893"/>
        </p:xfrm>
        <a:graphic>
          <a:graphicData uri="http://schemas.openxmlformats.org/presentationml/2006/ole">
            <mc:AlternateContent xmlns:mc="http://schemas.openxmlformats.org/markup-compatibility/2006">
              <mc:Choice xmlns:v="urn:schemas-microsoft-com:vml" Requires="v">
                <p:oleObj spid="_x0000_s5134" name="Picture" r:id="rId3" imgW="6750164" imgH="5726233" progId="Word.Picture.8">
                  <p:embed/>
                </p:oleObj>
              </mc:Choice>
              <mc:Fallback>
                <p:oleObj name="Picture" r:id="rId3" imgW="6750164" imgH="5726233"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14134" y="1041194"/>
                        <a:ext cx="5918200" cy="5049893"/>
                      </a:xfrm>
                      <a:prstGeom prst="rect">
                        <a:avLst/>
                      </a:prstGeom>
                      <a:noFill/>
                    </p:spPr>
                  </p:pic>
                </p:oleObj>
              </mc:Fallback>
            </mc:AlternateContent>
          </a:graphicData>
        </a:graphic>
      </p:graphicFrame>
      <p:sp>
        <p:nvSpPr>
          <p:cNvPr id="8" name="Rectangle 3"/>
          <p:cNvSpPr>
            <a:spLocks noChangeArrowheads="1"/>
          </p:cNvSpPr>
          <p:nvPr/>
        </p:nvSpPr>
        <p:spPr bwMode="auto">
          <a:xfrm>
            <a:off x="3335867" y="628438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l" defTabSz="914400" rtl="0" eaLnBrk="0" fontAlgn="base" latinLnBrk="0" hangingPunct="0">
              <a:lnSpc>
                <a:spcPct val="100000"/>
              </a:lnSpc>
              <a:spcBef>
                <a:spcPct val="0"/>
              </a:spcBef>
              <a:spcAft>
                <a:spcPct val="0"/>
              </a:spcAft>
              <a:buClrTx/>
              <a:buSzTx/>
              <a:buFontTx/>
              <a:buNone/>
              <a:tabLst/>
            </a:pPr>
            <a:r>
              <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Рис. 5. Структура майнового потенціалу підприємства</a:t>
            </a:r>
            <a:endParaRPr kumimoji="0" lang="uk-UA" altLang="uk-UA" sz="800" b="0" i="0" u="none" strike="noStrike" cap="none" normalizeH="0" baseline="0" dirty="0" smtClean="0">
              <a:ln>
                <a:noFill/>
              </a:ln>
              <a:solidFill>
                <a:schemeClr val="tx1"/>
              </a:solidFill>
              <a:effectLst/>
              <a:latin typeface="Arial" panose="020B0604020202020204"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uk-UA" alt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93529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 name="Rectangle 2"/>
          <p:cNvSpPr>
            <a:spLocks noChangeArrowheads="1"/>
          </p:cNvSpPr>
          <p:nvPr/>
        </p:nvSpPr>
        <p:spPr bwMode="auto">
          <a:xfrm>
            <a:off x="2236124" y="39069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3" name="Прямокутник 2"/>
          <p:cNvSpPr/>
          <p:nvPr/>
        </p:nvSpPr>
        <p:spPr>
          <a:xfrm>
            <a:off x="2709333" y="2265413"/>
            <a:ext cx="6968067" cy="4247317"/>
          </a:xfrm>
          <a:prstGeom prst="rect">
            <a:avLst/>
          </a:prstGeom>
        </p:spPr>
        <p:txBody>
          <a:bodyPr wrap="square">
            <a:spAutoFit/>
          </a:bodyPr>
          <a:lstStyle/>
          <a:p>
            <a:pPr indent="450215" algn="just">
              <a:spcAft>
                <a:spcPts val="0"/>
              </a:spcAft>
            </a:pPr>
            <a:r>
              <a:rPr lang="uk-UA" dirty="0" smtClean="0">
                <a:solidFill>
                  <a:srgbClr val="000000"/>
                </a:solidFill>
                <a:latin typeface="Times New Roman" panose="02020603050405020304" pitchFamily="18" charset="0"/>
                <a:ea typeface="Times New Roman" panose="02020603050405020304" pitchFamily="18" charset="0"/>
              </a:rPr>
              <a:t>виробничі</a:t>
            </a:r>
            <a:r>
              <a:rPr lang="uk-UA" dirty="0" smtClean="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uk-UA" dirty="0">
                <a:solidFill>
                  <a:srgbClr val="000000"/>
                </a:solidFill>
                <a:latin typeface="Times New Roman" panose="02020603050405020304" pitchFamily="18" charset="0"/>
                <a:ea typeface="Times New Roman" panose="02020603050405020304" pitchFamily="18" charset="0"/>
              </a:rPr>
              <a:t>та</a:t>
            </a:r>
            <a:r>
              <a:rPr lang="uk-UA"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uk-UA" dirty="0">
                <a:solidFill>
                  <a:srgbClr val="000000"/>
                </a:solidFill>
                <a:latin typeface="Times New Roman" panose="02020603050405020304" pitchFamily="18" charset="0"/>
                <a:ea typeface="Times New Roman" panose="02020603050405020304" pitchFamily="18" charset="0"/>
              </a:rPr>
              <a:t>матеріально</a:t>
            </a:r>
            <a:r>
              <a:rPr lang="uk-UA"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a:t>
            </a:r>
            <a:r>
              <a:rPr lang="uk-UA" dirty="0">
                <a:solidFill>
                  <a:srgbClr val="000000"/>
                </a:solidFill>
                <a:latin typeface="Times New Roman" panose="02020603050405020304" pitchFamily="18" charset="0"/>
                <a:ea typeface="Times New Roman" panose="02020603050405020304" pitchFamily="18" charset="0"/>
              </a:rPr>
              <a:t>технічні особливості</a:t>
            </a:r>
            <a:r>
              <a:rPr lang="uk-UA"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uk-UA" dirty="0">
                <a:solidFill>
                  <a:srgbClr val="000000"/>
                </a:solidFill>
                <a:latin typeface="Times New Roman" panose="02020603050405020304" pitchFamily="18" charset="0"/>
                <a:ea typeface="Times New Roman" panose="02020603050405020304" pitchFamily="18" charset="0"/>
              </a:rPr>
              <a:t>галузі</a:t>
            </a:r>
            <a:r>
              <a:rPr lang="uk-UA"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endParaRPr lang="uk-UA" dirty="0" smtClean="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indent="450215" algn="just">
              <a:spcAft>
                <a:spcPts val="0"/>
              </a:spcAft>
            </a:pPr>
            <a:r>
              <a:rPr lang="uk-UA" dirty="0" smtClean="0">
                <a:solidFill>
                  <a:srgbClr val="000000"/>
                </a:solidFill>
                <a:latin typeface="Times New Roman" panose="02020603050405020304" pitchFamily="18" charset="0"/>
                <a:ea typeface="Times New Roman" panose="02020603050405020304" pitchFamily="18" charset="0"/>
              </a:rPr>
              <a:t>форми</a:t>
            </a:r>
            <a:r>
              <a:rPr lang="uk-UA" dirty="0" smtClean="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uk-UA" dirty="0">
                <a:solidFill>
                  <a:srgbClr val="000000"/>
                </a:solidFill>
                <a:latin typeface="Times New Roman" panose="02020603050405020304" pitchFamily="18" charset="0"/>
                <a:ea typeface="Times New Roman" panose="02020603050405020304" pitchFamily="18" charset="0"/>
              </a:rPr>
              <a:t>суспільної</a:t>
            </a:r>
            <a:r>
              <a:rPr lang="uk-UA"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uk-UA" dirty="0">
                <a:solidFill>
                  <a:srgbClr val="000000"/>
                </a:solidFill>
                <a:latin typeface="Times New Roman" panose="02020603050405020304" pitchFamily="18" charset="0"/>
                <a:ea typeface="Times New Roman" panose="02020603050405020304" pitchFamily="18" charset="0"/>
              </a:rPr>
              <a:t>організації виробництва</a:t>
            </a:r>
            <a:r>
              <a:rPr lang="uk-UA"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endParaRPr lang="uk-UA" dirty="0" smtClean="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indent="450215" algn="just">
              <a:spcAft>
                <a:spcPts val="0"/>
              </a:spcAft>
            </a:pPr>
            <a:r>
              <a:rPr lang="uk-UA" dirty="0" smtClean="0">
                <a:solidFill>
                  <a:srgbClr val="000000"/>
                </a:solidFill>
                <a:latin typeface="Times New Roman" panose="02020603050405020304" pitchFamily="18" charset="0"/>
                <a:ea typeface="Times New Roman" panose="02020603050405020304" pitchFamily="18" charset="0"/>
              </a:rPr>
              <a:t>форми</a:t>
            </a:r>
            <a:r>
              <a:rPr lang="uk-UA" dirty="0" smtClean="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uk-UA" dirty="0">
                <a:solidFill>
                  <a:srgbClr val="000000"/>
                </a:solidFill>
                <a:latin typeface="Times New Roman" panose="02020603050405020304" pitchFamily="18" charset="0"/>
                <a:ea typeface="Times New Roman" panose="02020603050405020304" pitchFamily="18" charset="0"/>
              </a:rPr>
              <a:t>відтворення</a:t>
            </a:r>
            <a:r>
              <a:rPr lang="uk-UA"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uk-UA" dirty="0">
                <a:solidFill>
                  <a:srgbClr val="000000"/>
                </a:solidFill>
                <a:latin typeface="Times New Roman" panose="02020603050405020304" pitchFamily="18" charset="0"/>
                <a:ea typeface="Times New Roman" panose="02020603050405020304" pitchFamily="18" charset="0"/>
              </a:rPr>
              <a:t>основних</a:t>
            </a:r>
            <a:r>
              <a:rPr lang="uk-UA"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uk-UA" dirty="0">
                <a:solidFill>
                  <a:srgbClr val="000000"/>
                </a:solidFill>
                <a:latin typeface="Times New Roman" panose="02020603050405020304" pitchFamily="18" charset="0"/>
                <a:ea typeface="Times New Roman" panose="02020603050405020304" pitchFamily="18" charset="0"/>
              </a:rPr>
              <a:t>засобів</a:t>
            </a:r>
            <a:r>
              <a:rPr lang="uk-UA"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endParaRPr lang="uk-UA" dirty="0" smtClean="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indent="450215" algn="just">
              <a:spcAft>
                <a:spcPts val="0"/>
              </a:spcAft>
            </a:pPr>
            <a:r>
              <a:rPr lang="uk-UA" dirty="0" smtClean="0">
                <a:solidFill>
                  <a:srgbClr val="000000"/>
                </a:solidFill>
                <a:latin typeface="Times New Roman" panose="02020603050405020304" pitchFamily="18" charset="0"/>
                <a:ea typeface="Times New Roman" panose="02020603050405020304" pitchFamily="18" charset="0"/>
              </a:rPr>
              <a:t>технічний</a:t>
            </a:r>
            <a:r>
              <a:rPr lang="uk-UA" dirty="0" smtClean="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uk-UA" dirty="0">
                <a:solidFill>
                  <a:srgbClr val="000000"/>
                </a:solidFill>
                <a:latin typeface="Times New Roman" panose="02020603050405020304" pitchFamily="18" charset="0"/>
                <a:ea typeface="Times New Roman" panose="02020603050405020304" pitchFamily="18" charset="0"/>
              </a:rPr>
              <a:t>рівень</a:t>
            </a:r>
            <a:r>
              <a:rPr lang="uk-UA"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uk-UA" dirty="0">
                <a:solidFill>
                  <a:srgbClr val="000000"/>
                </a:solidFill>
                <a:latin typeface="Times New Roman" panose="02020603050405020304" pitchFamily="18" charset="0"/>
                <a:ea typeface="Times New Roman" panose="02020603050405020304" pitchFamily="18" charset="0"/>
              </a:rPr>
              <a:t>виробництва</a:t>
            </a:r>
            <a:r>
              <a:rPr lang="uk-UA"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endParaRPr lang="uk-UA" dirty="0" smtClean="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indent="450215" algn="just">
              <a:spcAft>
                <a:spcPts val="0"/>
              </a:spcAft>
            </a:pPr>
            <a:r>
              <a:rPr lang="uk-UA" dirty="0" smtClean="0">
                <a:solidFill>
                  <a:srgbClr val="000000"/>
                </a:solidFill>
                <a:latin typeface="Times New Roman" panose="02020603050405020304" pitchFamily="18" charset="0"/>
                <a:ea typeface="Times New Roman" panose="02020603050405020304" pitchFamily="18" charset="0"/>
              </a:rPr>
              <a:t>рівень</a:t>
            </a:r>
            <a:r>
              <a:rPr lang="uk-UA" dirty="0" smtClean="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uk-UA" dirty="0">
                <a:solidFill>
                  <a:srgbClr val="000000"/>
                </a:solidFill>
                <a:latin typeface="Times New Roman" panose="02020603050405020304" pitchFamily="18" charset="0"/>
                <a:ea typeface="Times New Roman" panose="02020603050405020304" pitchFamily="18" charset="0"/>
              </a:rPr>
              <a:t>організації</a:t>
            </a:r>
            <a:r>
              <a:rPr lang="uk-UA"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uk-UA" dirty="0">
                <a:solidFill>
                  <a:srgbClr val="000000"/>
                </a:solidFill>
                <a:latin typeface="Times New Roman" panose="02020603050405020304" pitchFamily="18" charset="0"/>
                <a:ea typeface="Times New Roman" panose="02020603050405020304" pitchFamily="18" charset="0"/>
              </a:rPr>
              <a:t>процесу господарювання</a:t>
            </a:r>
            <a:r>
              <a:rPr lang="uk-UA"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endParaRPr lang="uk-UA" dirty="0" smtClean="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indent="450215" algn="just">
              <a:spcAft>
                <a:spcPts val="0"/>
              </a:spcAft>
            </a:pPr>
            <a:r>
              <a:rPr lang="uk-UA" dirty="0" smtClean="0">
                <a:solidFill>
                  <a:srgbClr val="000000"/>
                </a:solidFill>
                <a:latin typeface="Times New Roman" panose="02020603050405020304" pitchFamily="18" charset="0"/>
                <a:ea typeface="Times New Roman" panose="02020603050405020304" pitchFamily="18" charset="0"/>
              </a:rPr>
              <a:t>розміщення</a:t>
            </a:r>
            <a:r>
              <a:rPr lang="uk-UA" dirty="0" smtClean="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uk-UA" dirty="0">
                <a:solidFill>
                  <a:srgbClr val="000000"/>
                </a:solidFill>
                <a:latin typeface="Times New Roman" panose="02020603050405020304" pitchFamily="18" charset="0"/>
                <a:ea typeface="Times New Roman" panose="02020603050405020304" pitchFamily="18" charset="0"/>
              </a:rPr>
              <a:t>підприємства; </a:t>
            </a:r>
            <a:endParaRPr lang="uk-UA" dirty="0" smtClean="0">
              <a:solidFill>
                <a:srgbClr val="000000"/>
              </a:solidFill>
              <a:latin typeface="Times New Roman" panose="02020603050405020304" pitchFamily="18" charset="0"/>
              <a:ea typeface="Times New Roman" panose="02020603050405020304" pitchFamily="18" charset="0"/>
            </a:endParaRPr>
          </a:p>
          <a:p>
            <a:pPr indent="450215" algn="just">
              <a:spcAft>
                <a:spcPts val="0"/>
              </a:spcAft>
            </a:pPr>
            <a:r>
              <a:rPr lang="uk-UA" dirty="0" smtClean="0">
                <a:solidFill>
                  <a:srgbClr val="000000"/>
                </a:solidFill>
                <a:latin typeface="Times New Roman" panose="02020603050405020304" pitchFamily="18" charset="0"/>
                <a:ea typeface="Times New Roman" panose="02020603050405020304" pitchFamily="18" charset="0"/>
              </a:rPr>
              <a:t>види </a:t>
            </a:r>
            <a:r>
              <a:rPr lang="uk-UA" dirty="0">
                <a:solidFill>
                  <a:srgbClr val="000000"/>
                </a:solidFill>
                <a:latin typeface="Times New Roman" panose="02020603050405020304" pitchFamily="18" charset="0"/>
                <a:ea typeface="Times New Roman" panose="02020603050405020304" pitchFamily="18" charset="0"/>
              </a:rPr>
              <a:t>продукції, які випускаються підприємством (матеріаломісткі, трудомісткі, унікальні</a:t>
            </a:r>
            <a:r>
              <a:rPr lang="uk-UA" dirty="0" smtClean="0">
                <a:solidFill>
                  <a:srgbClr val="000000"/>
                </a:solidFill>
                <a:latin typeface="Times New Roman" panose="02020603050405020304" pitchFamily="18" charset="0"/>
                <a:ea typeface="Times New Roman" panose="02020603050405020304" pitchFamily="18" charset="0"/>
              </a:rPr>
              <a:t>);</a:t>
            </a:r>
          </a:p>
          <a:p>
            <a:pPr indent="450215" algn="just">
              <a:spcAft>
                <a:spcPts val="0"/>
              </a:spcAft>
            </a:pPr>
            <a:r>
              <a:rPr lang="uk-UA" dirty="0" smtClean="0">
                <a:solidFill>
                  <a:srgbClr val="000000"/>
                </a:solidFill>
                <a:latin typeface="Times New Roman" panose="02020603050405020304" pitchFamily="18" charset="0"/>
                <a:ea typeface="Times New Roman" panose="02020603050405020304" pitchFamily="18" charset="0"/>
              </a:rPr>
              <a:t> </a:t>
            </a:r>
            <a:r>
              <a:rPr lang="uk-UA" dirty="0">
                <a:solidFill>
                  <a:srgbClr val="000000"/>
                </a:solidFill>
                <a:latin typeface="Times New Roman" panose="02020603050405020304" pitchFamily="18" charset="0"/>
                <a:ea typeface="Times New Roman" panose="02020603050405020304" pitchFamily="18" charset="0"/>
              </a:rPr>
              <a:t>характер виробництва (неперервне, дискретне, сезонне</a:t>
            </a:r>
            <a:r>
              <a:rPr lang="uk-UA" dirty="0" smtClean="0">
                <a:solidFill>
                  <a:srgbClr val="000000"/>
                </a:solidFill>
                <a:latin typeface="Times New Roman" panose="02020603050405020304" pitchFamily="18" charset="0"/>
                <a:ea typeface="Times New Roman" panose="02020603050405020304" pitchFamily="18" charset="0"/>
              </a:rPr>
              <a:t>);</a:t>
            </a:r>
          </a:p>
          <a:p>
            <a:pPr indent="450215" algn="just">
              <a:spcAft>
                <a:spcPts val="0"/>
              </a:spcAft>
            </a:pPr>
            <a:r>
              <a:rPr lang="uk-UA" dirty="0" smtClean="0">
                <a:solidFill>
                  <a:srgbClr val="000000"/>
                </a:solidFill>
                <a:latin typeface="Times New Roman" panose="02020603050405020304" pitchFamily="18" charset="0"/>
                <a:ea typeface="Times New Roman" panose="02020603050405020304" pitchFamily="18" charset="0"/>
              </a:rPr>
              <a:t> тривалість </a:t>
            </a:r>
            <a:r>
              <a:rPr lang="uk-UA" dirty="0">
                <a:solidFill>
                  <a:srgbClr val="000000"/>
                </a:solidFill>
                <a:latin typeface="Times New Roman" panose="02020603050405020304" pitchFamily="18" charset="0"/>
                <a:ea typeface="Times New Roman" panose="02020603050405020304" pitchFamily="18" charset="0"/>
              </a:rPr>
              <a:t>технологічного циклу (від кількох годин до кількох років); </a:t>
            </a:r>
            <a:endParaRPr lang="uk-UA" dirty="0" smtClean="0">
              <a:solidFill>
                <a:srgbClr val="000000"/>
              </a:solidFill>
              <a:latin typeface="Times New Roman" panose="02020603050405020304" pitchFamily="18" charset="0"/>
              <a:ea typeface="Times New Roman" panose="02020603050405020304" pitchFamily="18" charset="0"/>
            </a:endParaRPr>
          </a:p>
          <a:p>
            <a:pPr indent="450215" algn="just">
              <a:spcAft>
                <a:spcPts val="0"/>
              </a:spcAft>
            </a:pPr>
            <a:r>
              <a:rPr lang="uk-UA" dirty="0" smtClean="0">
                <a:solidFill>
                  <a:srgbClr val="000000"/>
                </a:solidFill>
                <a:latin typeface="Times New Roman" panose="02020603050405020304" pitchFamily="18" charset="0"/>
                <a:ea typeface="Times New Roman" panose="02020603050405020304" pitchFamily="18" charset="0"/>
              </a:rPr>
              <a:t>територіальне </a:t>
            </a:r>
            <a:r>
              <a:rPr lang="uk-UA" dirty="0">
                <a:solidFill>
                  <a:srgbClr val="000000"/>
                </a:solidFill>
                <a:latin typeface="Times New Roman" panose="02020603050405020304" pitchFamily="18" charset="0"/>
                <a:ea typeface="Times New Roman" panose="02020603050405020304" pitchFamily="18" charset="0"/>
              </a:rPr>
              <a:t>розміщення виробництва (віддаленість від постачальників матеріальних ресурсів збільшує питому вагу вироб­ничих запасів у структурі оборотних активів, </a:t>
            </a:r>
            <a:r>
              <a:rPr lang="uk-UA" dirty="0" err="1">
                <a:solidFill>
                  <a:srgbClr val="000000"/>
                </a:solidFill>
                <a:latin typeface="Times New Roman" panose="02020603050405020304" pitchFamily="18" charset="0"/>
                <a:ea typeface="Times New Roman" panose="02020603050405020304" pitchFamily="18" charset="0"/>
              </a:rPr>
              <a:t>неосвоєність</a:t>
            </a:r>
            <a:r>
              <a:rPr lang="uk-UA" dirty="0">
                <a:solidFill>
                  <a:srgbClr val="000000"/>
                </a:solidFill>
                <a:latin typeface="Times New Roman" panose="02020603050405020304" pitchFamily="18" charset="0"/>
                <a:ea typeface="Times New Roman" panose="02020603050405020304" pitchFamily="18" charset="0"/>
              </a:rPr>
              <a:t> території впливає на витрати майбутніх періодів). </a:t>
            </a:r>
            <a:endParaRPr lang="uk-UA" sz="1600" dirty="0">
              <a:effectLst/>
              <a:latin typeface="Times New Roman" panose="02020603050405020304" pitchFamily="18" charset="0"/>
              <a:ea typeface="Times New Roman" panose="02020603050405020304" pitchFamily="18" charset="0"/>
            </a:endParaRPr>
          </a:p>
        </p:txBody>
      </p:sp>
      <p:sp>
        <p:nvSpPr>
          <p:cNvPr id="9" name="Заголовок 1"/>
          <p:cNvSpPr>
            <a:spLocks noGrp="1"/>
          </p:cNvSpPr>
          <p:nvPr>
            <p:ph type="title"/>
          </p:nvPr>
        </p:nvSpPr>
        <p:spPr>
          <a:xfrm>
            <a:off x="2236124" y="945844"/>
            <a:ext cx="7160675" cy="1221623"/>
          </a:xfrm>
        </p:spPr>
        <p:txBody>
          <a:bodyPr>
            <a:normAutofit fontScale="90000"/>
          </a:bodyPr>
          <a:lstStyle/>
          <a:p>
            <a:r>
              <a:rPr lang="uk-UA" b="1" i="1" dirty="0" smtClean="0">
                <a:latin typeface="Times New Roman" panose="02020603050405020304" pitchFamily="18" charset="0"/>
                <a:ea typeface="Times New Roman" panose="02020603050405020304" pitchFamily="18" charset="0"/>
              </a:rPr>
              <a:t>Основними факторами</a:t>
            </a:r>
            <a:r>
              <a:rPr lang="uk-UA" dirty="0">
                <a:latin typeface="Times New Roman" panose="02020603050405020304" pitchFamily="18" charset="0"/>
                <a:ea typeface="Times New Roman" panose="02020603050405020304" pitchFamily="18" charset="0"/>
              </a:rPr>
              <a:t>, які впливають на структуру майнового потенціалу, є: </a:t>
            </a:r>
            <a:endParaRPr lang="uk-UA" dirty="0"/>
          </a:p>
        </p:txBody>
      </p:sp>
    </p:spTree>
    <p:extLst>
      <p:ext uri="{BB962C8B-B14F-4D97-AF65-F5344CB8AC3E}">
        <p14:creationId xmlns:p14="http://schemas.microsoft.com/office/powerpoint/2010/main" val="319598162"/>
      </p:ext>
    </p:extLst>
  </p:cSld>
  <p:clrMapOvr>
    <a:masterClrMapping/>
  </p:clrMapOvr>
</p:sld>
</file>

<file path=ppt/theme/theme1.xml><?xml version="1.0" encoding="utf-8"?>
<a:theme xmlns:a="http://schemas.openxmlformats.org/drawingml/2006/main" name="Пасмо">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69</TotalTime>
  <Words>1154</Words>
  <Application>Microsoft Office PowerPoint</Application>
  <PresentationFormat>Широкий екран</PresentationFormat>
  <Paragraphs>73</Paragraphs>
  <Slides>19</Slides>
  <Notes>0</Notes>
  <HiddenSlides>0</HiddenSlides>
  <MMClips>0</MMClips>
  <ScaleCrop>false</ScaleCrop>
  <HeadingPairs>
    <vt:vector size="8" baseType="variant">
      <vt:variant>
        <vt:lpstr>Використані шрифти</vt:lpstr>
      </vt:variant>
      <vt:variant>
        <vt:i4>4</vt:i4>
      </vt:variant>
      <vt:variant>
        <vt:lpstr>Тема</vt:lpstr>
      </vt:variant>
      <vt:variant>
        <vt:i4>1</vt:i4>
      </vt:variant>
      <vt:variant>
        <vt:lpstr>Вбудовані сервери OLE</vt:lpstr>
      </vt:variant>
      <vt:variant>
        <vt:i4>1</vt:i4>
      </vt:variant>
      <vt:variant>
        <vt:lpstr>Заголовки слайдів</vt:lpstr>
      </vt:variant>
      <vt:variant>
        <vt:i4>19</vt:i4>
      </vt:variant>
    </vt:vector>
  </HeadingPairs>
  <TitlesOfParts>
    <vt:vector size="25" baseType="lpstr">
      <vt:lpstr>Arial</vt:lpstr>
      <vt:lpstr>Century Gothic</vt:lpstr>
      <vt:lpstr>Times New Roman</vt:lpstr>
      <vt:lpstr>Wingdings 3</vt:lpstr>
      <vt:lpstr>Пасмо</vt:lpstr>
      <vt:lpstr>Picture</vt:lpstr>
      <vt:lpstr>Лекція №3. Управління майновим потенціалом підприємства</vt:lpstr>
      <vt:lpstr>1. Сутність та основні об’єкти майнового потенціалу підприємства</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Основними факторами, які впливають на структуру майнового потенціалу, є: </vt:lpstr>
      <vt:lpstr>Процес управління майновим потенціалом підприємства</vt:lpstr>
      <vt:lpstr>Ефективний механізм використання об’єктів майнового потенціалу реалізується через: </vt:lpstr>
      <vt:lpstr>Ефективний механізм використання об’єктів майнового потенціалу</vt:lpstr>
      <vt:lpstr>2. Система показників для управління майновим потенціалом підприємства</vt:lpstr>
      <vt:lpstr>Презентація PowerPoint</vt:lpstr>
      <vt:lpstr>3. Відтворення майнового потенціалу суб’єкта господарювання </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№5. Управління майновим потенціалом підприємства</dc:title>
  <dc:creator>Денисюк Олена Григорівна</dc:creator>
  <cp:lastModifiedBy>Денисюк Олена Григорівна</cp:lastModifiedBy>
  <cp:revision>9</cp:revision>
  <dcterms:created xsi:type="dcterms:W3CDTF">2021-03-17T12:07:15Z</dcterms:created>
  <dcterms:modified xsi:type="dcterms:W3CDTF">2021-03-22T08:25:13Z</dcterms:modified>
</cp:coreProperties>
</file>