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notesMasterIdLst>
    <p:notesMasterId r:id="rId38"/>
  </p:notesMasterIdLst>
  <p:sldIdLst>
    <p:sldId id="256" r:id="rId2"/>
    <p:sldId id="264" r:id="rId3"/>
    <p:sldId id="284" r:id="rId4"/>
    <p:sldId id="285" r:id="rId5"/>
    <p:sldId id="286" r:id="rId6"/>
    <p:sldId id="278" r:id="rId7"/>
    <p:sldId id="279" r:id="rId8"/>
    <p:sldId id="280" r:id="rId9"/>
    <p:sldId id="281" r:id="rId10"/>
    <p:sldId id="282" r:id="rId11"/>
    <p:sldId id="283"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2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1" autoAdjust="0"/>
    <p:restoredTop sz="94637" autoAdjust="0"/>
  </p:normalViewPr>
  <p:slideViewPr>
    <p:cSldViewPr>
      <p:cViewPr varScale="1">
        <p:scale>
          <a:sx n="62" d="100"/>
          <a:sy n="62" d="100"/>
        </p:scale>
        <p:origin x="115"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AB387-94A0-4F8A-9240-7E201398472C}" type="datetimeFigureOut">
              <a:rPr lang="uk-UA" smtClean="0"/>
              <a:t>04.12.2023</a:t>
            </a:fld>
            <a:endParaRPr lang="uk-UA" dirty="0"/>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4738-5AD3-43E3-9566-03B4E037ED8F}" type="slidenum">
              <a:rPr lang="uk-UA" smtClean="0"/>
              <a:t>‹№›</a:t>
            </a:fld>
            <a:endParaRPr lang="uk-UA" dirty="0"/>
          </a:p>
        </p:txBody>
      </p:sp>
    </p:spTree>
    <p:extLst>
      <p:ext uri="{BB962C8B-B14F-4D97-AF65-F5344CB8AC3E}">
        <p14:creationId xmlns:p14="http://schemas.microsoft.com/office/powerpoint/2010/main" val="329063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uk-UA"/>
              <a:t>Зразок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366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34639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uk-UA"/>
              <a:t>Зразок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6078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uk-UA"/>
              <a:t>Зразок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Редагувати стиль зразка тексту</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1457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05549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1285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8463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40550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uk-UA"/>
              <a:t>Зразок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6184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22458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6593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94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22886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7" name="Date Placeholder 2"/>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16703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490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uk-UA"/>
              <a:t>Зразок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7" name="Date Placeholder 4"/>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32135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10568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Зразок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AF463A-BC7C-46EE-9F1E-7F377CCA4891}" type="datetimeFigureOut">
              <a:rPr lang="en-US" smtClean="0"/>
              <a:pPr/>
              <a:t>12/4/2023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509269583"/>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6000"/>
                <a:shade val="100000"/>
                <a:hueMod val="270000"/>
                <a:satMod val="200000"/>
                <a:lumMod val="128000"/>
              </a:schemeClr>
            </a:gs>
            <a:gs pos="1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019800"/>
          </a:xfrm>
          <a:solidFill>
            <a:schemeClr val="accent4">
              <a:lumMod val="75000"/>
              <a:alpha val="0"/>
            </a:schemeClr>
          </a:solidFill>
        </p:spPr>
        <p:style>
          <a:lnRef idx="1">
            <a:schemeClr val="accent5"/>
          </a:lnRef>
          <a:fillRef idx="3">
            <a:schemeClr val="accent5"/>
          </a:fillRef>
          <a:effectRef idx="2">
            <a:schemeClr val="accent5"/>
          </a:effectRef>
          <a:fontRef idx="minor">
            <a:schemeClr val="lt1"/>
          </a:fontRef>
        </p:style>
        <p:txBody>
          <a:bodyPr anchor="t">
            <a:normAutofit/>
          </a:bodyPr>
          <a:lstStyle/>
          <a:p>
            <a:pPr algn="ctr"/>
            <a:br>
              <a:rPr lang="ru-RU" sz="2800" b="1" dirty="0">
                <a:solidFill>
                  <a:schemeClr val="bg1"/>
                </a:solidFill>
              </a:rPr>
            </a:br>
            <a:br>
              <a:rPr lang="ru-RU" sz="2800" b="1" dirty="0">
                <a:solidFill>
                  <a:schemeClr val="bg1"/>
                </a:solidFill>
              </a:rPr>
            </a:br>
            <a:br>
              <a:rPr lang="ru-RU" sz="2800" b="1" dirty="0">
                <a:solidFill>
                  <a:schemeClr val="bg1"/>
                </a:solidFill>
              </a:rPr>
            </a:br>
            <a:br>
              <a:rPr lang="ru-RU" sz="2800" b="1" dirty="0">
                <a:solidFill>
                  <a:schemeClr val="bg1"/>
                </a:solidFill>
              </a:rPr>
            </a:br>
            <a:r>
              <a:rPr lang="uk-UA" sz="2800" b="1" dirty="0">
                <a:solidFill>
                  <a:schemeClr val="bg1"/>
                </a:solidFill>
              </a:rPr>
              <a:t>Лекція. Митна логістика</a:t>
            </a: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r>
              <a:rPr lang="uk-UA" sz="2800" b="1" dirty="0">
                <a:solidFill>
                  <a:schemeClr val="bg1"/>
                </a:solidFill>
              </a:rPr>
              <a:t>Викладач: Володимир Виговський</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9067800" cy="6781800"/>
          </a:xfrm>
        </p:spPr>
        <p:txBody>
          <a:bodyPr/>
          <a:lstStyle/>
          <a:p>
            <a:r>
              <a:rPr lang="uk-UA" sz="2000" b="1" i="1" dirty="0">
                <a:solidFill>
                  <a:schemeClr val="bg1"/>
                </a:solidFill>
              </a:rPr>
              <a:t>Тимчасовий ввіз (вивіз) товарів</a:t>
            </a:r>
            <a:r>
              <a:rPr lang="uk-UA" sz="2000" i="1" dirty="0">
                <a:solidFill>
                  <a:schemeClr val="bg1"/>
                </a:solidFill>
              </a:rPr>
              <a:t> — </a:t>
            </a:r>
            <a:r>
              <a:rPr lang="uk-UA" sz="2000" dirty="0">
                <a:solidFill>
                  <a:schemeClr val="bg1"/>
                </a:solidFill>
              </a:rPr>
              <a:t>користування товарами на митній</a:t>
            </a:r>
            <a:br>
              <a:rPr lang="uk-UA" sz="2000" dirty="0">
                <a:solidFill>
                  <a:schemeClr val="bg1"/>
                </a:solidFill>
              </a:rPr>
            </a:br>
            <a:r>
              <a:rPr lang="uk-UA" sz="2000" dirty="0">
                <a:solidFill>
                  <a:schemeClr val="bg1"/>
                </a:solidFill>
              </a:rPr>
              <a:t>території або за її межами допускається з повним або частковим звільненням від мит, податків і без застосування заходів економічної політики.</a:t>
            </a:r>
            <a:br>
              <a:rPr lang="uk-UA" sz="2000" dirty="0">
                <a:solidFill>
                  <a:schemeClr val="bg1"/>
                </a:solidFill>
              </a:rPr>
            </a:br>
            <a:br>
              <a:rPr lang="uk-UA" sz="2000" dirty="0">
                <a:solidFill>
                  <a:schemeClr val="bg1"/>
                </a:solidFill>
              </a:rPr>
            </a:br>
            <a:r>
              <a:rPr lang="uk-UA" sz="2000" b="1" i="1" dirty="0">
                <a:solidFill>
                  <a:schemeClr val="bg1"/>
                </a:solidFill>
              </a:rPr>
              <a:t>Знищення або руйнування </a:t>
            </a:r>
            <a:r>
              <a:rPr lang="uk-UA" sz="2000" dirty="0">
                <a:solidFill>
                  <a:schemeClr val="bg1"/>
                </a:solidFill>
              </a:rPr>
              <a:t>– митний режим, відповідно до якого товари, ввезені на митну територію України, знищуються під митним контролем чи приводяться у стан, який виключає їх використання, без сплати податків, установлених на імпорт, а також без застосування заходів нетарифного регулювання до товарів, що знищуються або руйнуються</a:t>
            </a:r>
            <a:br>
              <a:rPr lang="uk-UA" sz="2000" dirty="0">
                <a:solidFill>
                  <a:schemeClr val="bg1"/>
                </a:solidFill>
              </a:rPr>
            </a:br>
            <a:br>
              <a:rPr lang="uk-UA" sz="2000" dirty="0">
                <a:solidFill>
                  <a:schemeClr val="bg1"/>
                </a:solidFill>
              </a:rPr>
            </a:br>
            <a:r>
              <a:rPr lang="uk-UA" sz="2000" b="1" i="1" dirty="0">
                <a:solidFill>
                  <a:schemeClr val="bg1"/>
                </a:solidFill>
              </a:rPr>
              <a:t>Відмова на користь держави</a:t>
            </a:r>
            <a:r>
              <a:rPr lang="uk-UA" sz="2000" i="1" dirty="0">
                <a:solidFill>
                  <a:schemeClr val="bg1"/>
                </a:solidFill>
              </a:rPr>
              <a:t> – </a:t>
            </a:r>
            <a:r>
              <a:rPr lang="uk-UA" sz="2000" dirty="0">
                <a:solidFill>
                  <a:schemeClr val="bg1"/>
                </a:solidFill>
              </a:rPr>
              <a:t>митний режим, відповідно до якого</a:t>
            </a:r>
            <a:br>
              <a:rPr lang="uk-UA" sz="2000" dirty="0">
                <a:solidFill>
                  <a:schemeClr val="bg1"/>
                </a:solidFill>
              </a:rPr>
            </a:br>
            <a:r>
              <a:rPr lang="uk-UA" sz="2000" dirty="0">
                <a:solidFill>
                  <a:schemeClr val="bg1"/>
                </a:solidFill>
              </a:rPr>
              <a:t>власник відмовляється від товарів, що перебувають під митним контролем, без будь-яких умов на свою користь</a:t>
            </a:r>
            <a:endParaRPr lang="uk-UA"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1481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85430" y="1524000"/>
            <a:ext cx="7989903" cy="3048000"/>
          </a:xfrm>
          <a:prstGeom prst="rect">
            <a:avLst/>
          </a:prstGeom>
        </p:spPr>
      </p:pic>
      <p:sp>
        <p:nvSpPr>
          <p:cNvPr id="5" name="TextBox 4"/>
          <p:cNvSpPr txBox="1"/>
          <p:nvPr/>
        </p:nvSpPr>
        <p:spPr>
          <a:xfrm>
            <a:off x="685430" y="4800600"/>
            <a:ext cx="7989903" cy="707886"/>
          </a:xfrm>
          <a:prstGeom prst="rect">
            <a:avLst/>
          </a:prstGeom>
          <a:noFill/>
        </p:spPr>
        <p:txBody>
          <a:bodyPr wrap="square" rtlCol="0">
            <a:spAutoFit/>
          </a:bodyPr>
          <a:lstStyle/>
          <a:p>
            <a:pPr algn="ctr"/>
            <a:r>
              <a:rPr lang="uk-UA" sz="2000" dirty="0">
                <a:solidFill>
                  <a:schemeClr val="bg1"/>
                </a:solidFill>
              </a:rPr>
              <a:t>Принципова схема формування потоків при митній обробці вантажів</a:t>
            </a:r>
          </a:p>
        </p:txBody>
      </p:sp>
    </p:spTree>
    <p:extLst>
      <p:ext uri="{BB962C8B-B14F-4D97-AF65-F5344CB8AC3E}">
        <p14:creationId xmlns:p14="http://schemas.microsoft.com/office/powerpoint/2010/main" val="227598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991600" cy="6858000"/>
          </a:xfrm>
        </p:spPr>
        <p:txBody>
          <a:bodyPr/>
          <a:lstStyle/>
          <a:p>
            <a:r>
              <a:rPr lang="ru-RU" sz="2000" b="1" dirty="0">
                <a:solidFill>
                  <a:schemeClr val="bg1"/>
                </a:solidFill>
              </a:rPr>
              <a:t>Порядок нарахування та стягнення митних</a:t>
            </a:r>
            <a:br>
              <a:rPr lang="ru-RU" sz="2000" b="1" dirty="0">
                <a:solidFill>
                  <a:schemeClr val="bg1"/>
                </a:solidFill>
              </a:rPr>
            </a:br>
            <a:r>
              <a:rPr lang="ru-RU" sz="2000" b="1" dirty="0">
                <a:solidFill>
                  <a:schemeClr val="bg1"/>
                </a:solidFill>
              </a:rPr>
              <a:t>платежів та податків при митному оформленні</a:t>
            </a:r>
            <a:br>
              <a:rPr lang="ru-RU" sz="2000" b="1" dirty="0">
                <a:solidFill>
                  <a:schemeClr val="bg1"/>
                </a:solidFill>
              </a:rPr>
            </a:br>
            <a:br>
              <a:rPr lang="ru-RU" sz="2000" b="1" dirty="0">
                <a:solidFill>
                  <a:schemeClr val="bg1"/>
                </a:solidFill>
              </a:rPr>
            </a:br>
            <a:r>
              <a:rPr lang="ru-RU" sz="2000" b="1" dirty="0">
                <a:solidFill>
                  <a:schemeClr val="bg1"/>
                </a:solidFill>
              </a:rPr>
              <a:t>Митні платежі </a:t>
            </a:r>
            <a:r>
              <a:rPr lang="ru-RU" sz="2000" dirty="0">
                <a:solidFill>
                  <a:schemeClr val="bg1"/>
                </a:solidFill>
              </a:rPr>
              <a:t>- податки, що відповідно до ПКУ або митного</a:t>
            </a:r>
            <a:br>
              <a:rPr lang="ru-RU" sz="2000" dirty="0">
                <a:solidFill>
                  <a:schemeClr val="bg1"/>
                </a:solidFill>
              </a:rPr>
            </a:br>
            <a:r>
              <a:rPr lang="ru-RU" sz="2000" dirty="0">
                <a:solidFill>
                  <a:schemeClr val="bg1"/>
                </a:solidFill>
              </a:rPr>
              <a:t>законодавства справляються під час переміщення або у зв’язку з переміщенням товарів через митний кордон України та контроль за справлянням яких покладено на органи доходів і </a:t>
            </a:r>
            <a:r>
              <a:rPr lang="uk-UA" sz="2000" dirty="0">
                <a:solidFill>
                  <a:schemeClr val="bg1"/>
                </a:solidFill>
              </a:rPr>
              <a:t>зборів.</a:t>
            </a:r>
            <a:br>
              <a:rPr lang="uk-UA" sz="2000" dirty="0">
                <a:solidFill>
                  <a:schemeClr val="bg1"/>
                </a:solidFill>
              </a:rPr>
            </a:br>
            <a:r>
              <a:rPr lang="ru-RU" sz="2000" b="1" dirty="0">
                <a:solidFill>
                  <a:schemeClr val="bg1"/>
                </a:solidFill>
                <a:latin typeface="+mn-lt"/>
                <a:cs typeface="Times New Roman" panose="02020603050405020304" pitchFamily="18" charset="0"/>
              </a:rPr>
              <a:t>Поняття «митні платежі» включає в себе:</a:t>
            </a:r>
            <a:br>
              <a:rPr lang="ru-RU" sz="2000" b="1"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 мито;</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акцизний податок із ввезених на митну територію України</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підакцизних товарів (продукції);</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податок на додану вартість із ввезених на митну територію</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України товарів (продукції).</a:t>
            </a:r>
            <a:br>
              <a:rPr lang="uk-UA" sz="2000" dirty="0">
                <a:solidFill>
                  <a:schemeClr val="bg1"/>
                </a:solidFill>
                <a:latin typeface="+mn-lt"/>
                <a:cs typeface="Times New Roman" panose="02020603050405020304" pitchFamily="18" charset="0"/>
              </a:rPr>
            </a:br>
            <a:r>
              <a:rPr lang="ru-RU" sz="2000" b="1" dirty="0">
                <a:solidFill>
                  <a:schemeClr val="bg1"/>
                </a:solidFill>
              </a:rPr>
              <a:t>Правила оподаткування товарів,</a:t>
            </a:r>
            <a:r>
              <a:rPr lang="ru-RU" sz="2000" dirty="0">
                <a:solidFill>
                  <a:schemeClr val="bg1"/>
                </a:solidFill>
              </a:rPr>
              <a:t> що переміщуються через</a:t>
            </a:r>
            <a:br>
              <a:rPr lang="ru-RU" sz="2000" dirty="0">
                <a:solidFill>
                  <a:schemeClr val="bg1"/>
                </a:solidFill>
              </a:rPr>
            </a:br>
            <a:r>
              <a:rPr lang="ru-RU" sz="2000" dirty="0">
                <a:solidFill>
                  <a:schemeClr val="bg1"/>
                </a:solidFill>
              </a:rPr>
              <a:t>митний кордон України, митом, крім особливих видів мита,</a:t>
            </a:r>
            <a:br>
              <a:rPr lang="ru-RU" sz="2000" dirty="0">
                <a:solidFill>
                  <a:schemeClr val="bg1"/>
                </a:solidFill>
              </a:rPr>
            </a:br>
            <a:r>
              <a:rPr lang="ru-RU" sz="2000" dirty="0">
                <a:solidFill>
                  <a:schemeClr val="bg1"/>
                </a:solidFill>
              </a:rPr>
              <a:t>встановлюються Митним кодексом України та міжнародними</a:t>
            </a:r>
            <a:br>
              <a:rPr lang="ru-RU" sz="2000" dirty="0">
                <a:solidFill>
                  <a:schemeClr val="bg1"/>
                </a:solidFill>
              </a:rPr>
            </a:br>
            <a:r>
              <a:rPr lang="ru-RU" sz="2000" dirty="0">
                <a:solidFill>
                  <a:schemeClr val="bg1"/>
                </a:solidFill>
              </a:rPr>
              <a:t>договорами, згода на обов’язковість яких надана Верховною Радою</a:t>
            </a:r>
            <a:br>
              <a:rPr lang="ru-RU" sz="2000" dirty="0">
                <a:solidFill>
                  <a:schemeClr val="bg1"/>
                </a:solidFill>
              </a:rPr>
            </a:br>
            <a:r>
              <a:rPr lang="ru-RU" sz="2000" dirty="0">
                <a:solidFill>
                  <a:schemeClr val="bg1"/>
                </a:solidFill>
              </a:rPr>
              <a:t>України. Правила оподаткування особливими видами мита</a:t>
            </a:r>
            <a:br>
              <a:rPr lang="ru-RU" sz="2000" dirty="0">
                <a:solidFill>
                  <a:schemeClr val="bg1"/>
                </a:solidFill>
              </a:rPr>
            </a:br>
            <a:r>
              <a:rPr lang="ru-RU" sz="2000" dirty="0">
                <a:solidFill>
                  <a:schemeClr val="bg1"/>
                </a:solidFill>
              </a:rPr>
              <a:t>встановлюються законами України «Про захист національного</a:t>
            </a:r>
            <a:br>
              <a:rPr lang="ru-RU" sz="2000" dirty="0">
                <a:solidFill>
                  <a:schemeClr val="bg1"/>
                </a:solidFill>
              </a:rPr>
            </a:br>
            <a:r>
              <a:rPr lang="ru-RU" sz="2000" dirty="0">
                <a:solidFill>
                  <a:schemeClr val="bg1"/>
                </a:solidFill>
              </a:rPr>
              <a:t>товаровиробника від демпінгового імпорту», «Про захист національного товаровиробника від субсидованого імпорту», «Про</a:t>
            </a:r>
            <a:br>
              <a:rPr lang="ru-RU" sz="2000" dirty="0">
                <a:solidFill>
                  <a:schemeClr val="bg1"/>
                </a:solidFill>
              </a:rPr>
            </a:br>
            <a:r>
              <a:rPr lang="ru-RU" sz="2000" dirty="0">
                <a:solidFill>
                  <a:schemeClr val="bg1"/>
                </a:solidFill>
              </a:rPr>
              <a:t>застосування спеціальних заходів щодо імпорту в Україну».</a:t>
            </a:r>
            <a:endParaRPr lang="uk-UA" sz="20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54733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991600" cy="6781800"/>
          </a:xfrm>
        </p:spPr>
        <p:txBody>
          <a:bodyPr/>
          <a:lstStyle/>
          <a:p>
            <a:r>
              <a:rPr lang="ru-RU" sz="2000" b="1" dirty="0">
                <a:solidFill>
                  <a:schemeClr val="bg1"/>
                </a:solidFill>
              </a:rPr>
              <a:t>Платник податків </a:t>
            </a:r>
            <a:r>
              <a:rPr lang="ru-RU" sz="2000" dirty="0">
                <a:solidFill>
                  <a:schemeClr val="bg1"/>
                </a:solidFill>
              </a:rPr>
              <a:t>- особа, на яку відповідно до Митного,</a:t>
            </a:r>
            <a:br>
              <a:rPr lang="ru-RU" sz="2000" dirty="0">
                <a:solidFill>
                  <a:schemeClr val="bg1"/>
                </a:solidFill>
              </a:rPr>
            </a:br>
            <a:r>
              <a:rPr lang="ru-RU" sz="2000" dirty="0">
                <a:solidFill>
                  <a:schemeClr val="bg1"/>
                </a:solidFill>
              </a:rPr>
              <a:t>Податкового кодексів України та інших законів України покладено</a:t>
            </a:r>
            <a:br>
              <a:rPr lang="ru-RU" sz="2000" dirty="0">
                <a:solidFill>
                  <a:schemeClr val="bg1"/>
                </a:solidFill>
              </a:rPr>
            </a:br>
            <a:r>
              <a:rPr lang="ru-RU" sz="2000" dirty="0">
                <a:solidFill>
                  <a:schemeClr val="bg1"/>
                </a:solidFill>
              </a:rPr>
              <a:t>обов’язок зі сплати митних платежів.</a:t>
            </a:r>
            <a:br>
              <a:rPr lang="ru-RU" sz="2000" dirty="0">
                <a:solidFill>
                  <a:schemeClr val="bg1"/>
                </a:solidFill>
              </a:rPr>
            </a:br>
            <a:br>
              <a:rPr lang="ru-RU" sz="2000" dirty="0">
                <a:solidFill>
                  <a:schemeClr val="bg1"/>
                </a:solidFill>
              </a:rPr>
            </a:br>
            <a:r>
              <a:rPr lang="uk-UA" sz="2000" b="1" dirty="0">
                <a:solidFill>
                  <a:schemeClr val="bg1"/>
                </a:solidFill>
              </a:rPr>
              <a:t>Декларант</a:t>
            </a:r>
            <a:r>
              <a:rPr lang="uk-UA" sz="2000" dirty="0">
                <a:solidFill>
                  <a:schemeClr val="bg1"/>
                </a:solidFill>
              </a:rPr>
              <a:t> - особа, яка самостійно здійснює декларування товарів або від імені якої здійснюється </a:t>
            </a:r>
            <a:r>
              <a:rPr lang="ru-RU" sz="2000" dirty="0">
                <a:solidFill>
                  <a:schemeClr val="bg1"/>
                </a:solidFill>
              </a:rPr>
              <a:t>декларування. Якщо декларування здійснюється від імені декларанта уповноваженою особою, на таку особу покладається обов’язок зі сплати митних платежів солідарно з декларантом. Це означає, що сплачувати митні платежі можуть обидва </a:t>
            </a:r>
            <a:r>
              <a:rPr lang="uk-UA" sz="2000" dirty="0">
                <a:solidFill>
                  <a:schemeClr val="bg1"/>
                </a:solidFill>
              </a:rPr>
              <a:t>у будь-яких пропорціях.</a:t>
            </a:r>
            <a:br>
              <a:rPr lang="uk-UA" sz="2000" dirty="0">
                <a:solidFill>
                  <a:schemeClr val="bg1"/>
                </a:solidFill>
              </a:rPr>
            </a:br>
            <a:br>
              <a:rPr lang="uk-UA" sz="2000" dirty="0">
                <a:solidFill>
                  <a:schemeClr val="bg1"/>
                </a:solidFill>
              </a:rPr>
            </a:br>
            <a:r>
              <a:rPr lang="ru-RU" sz="2000" b="1" dirty="0">
                <a:solidFill>
                  <a:schemeClr val="bg1"/>
                </a:solidFill>
              </a:rPr>
              <a:t>Мито</a:t>
            </a:r>
            <a:r>
              <a:rPr lang="ru-RU" sz="2000" dirty="0">
                <a:solidFill>
                  <a:schemeClr val="bg1"/>
                </a:solidFill>
              </a:rPr>
              <a:t> - це загальнодержавний податок, встановлений Податковим</a:t>
            </a:r>
            <a:br>
              <a:rPr lang="ru-RU" sz="2000" dirty="0">
                <a:solidFill>
                  <a:schemeClr val="bg1"/>
                </a:solidFill>
              </a:rPr>
            </a:br>
            <a:r>
              <a:rPr lang="ru-RU" sz="2000" dirty="0">
                <a:solidFill>
                  <a:schemeClr val="bg1"/>
                </a:solidFill>
              </a:rPr>
              <a:t>та Митним кодексами, який нараховується та сплачується</a:t>
            </a:r>
            <a:br>
              <a:rPr lang="ru-RU" sz="2000" dirty="0">
                <a:solidFill>
                  <a:schemeClr val="bg1"/>
                </a:solidFill>
              </a:rPr>
            </a:br>
            <a:r>
              <a:rPr lang="ru-RU" sz="2000" dirty="0">
                <a:solidFill>
                  <a:schemeClr val="bg1"/>
                </a:solidFill>
              </a:rPr>
              <a:t>відповідно до МКУ, законів України та міжнародних договорів,</a:t>
            </a:r>
            <a:br>
              <a:rPr lang="ru-RU" sz="2000" dirty="0">
                <a:solidFill>
                  <a:schemeClr val="bg1"/>
                </a:solidFill>
              </a:rPr>
            </a:br>
            <a:r>
              <a:rPr lang="ru-RU" sz="2000" dirty="0">
                <a:solidFill>
                  <a:schemeClr val="bg1"/>
                </a:solidFill>
              </a:rPr>
              <a:t>згода на обов’язковість яких надана Верховною Радою </a:t>
            </a:r>
            <a:r>
              <a:rPr lang="uk-UA" sz="2000" dirty="0">
                <a:solidFill>
                  <a:schemeClr val="bg1"/>
                </a:solidFill>
              </a:rPr>
              <a:t>України.</a:t>
            </a:r>
            <a:br>
              <a:rPr lang="uk-UA" sz="2000" dirty="0">
                <a:solidFill>
                  <a:schemeClr val="bg1"/>
                </a:solidFill>
              </a:rPr>
            </a:br>
            <a:br>
              <a:rPr lang="uk-UA" sz="2000" dirty="0">
                <a:solidFill>
                  <a:schemeClr val="bg1"/>
                </a:solidFill>
              </a:rPr>
            </a:br>
            <a:r>
              <a:rPr lang="ru-RU" sz="2000" b="1" dirty="0">
                <a:solidFill>
                  <a:schemeClr val="bg1"/>
                </a:solidFill>
              </a:rPr>
              <a:t>В Україні застосовують такі види мита:</a:t>
            </a:r>
            <a:br>
              <a:rPr lang="ru-RU" sz="2000" b="1" dirty="0">
                <a:solidFill>
                  <a:schemeClr val="bg1"/>
                </a:solidFill>
              </a:rPr>
            </a:br>
            <a:r>
              <a:rPr lang="uk-UA" sz="2000" dirty="0">
                <a:solidFill>
                  <a:schemeClr val="bg1"/>
                </a:solidFill>
              </a:rPr>
              <a:t>- ввізне мито;</a:t>
            </a:r>
            <a:br>
              <a:rPr lang="uk-UA" sz="2000" dirty="0">
                <a:solidFill>
                  <a:schemeClr val="bg1"/>
                </a:solidFill>
              </a:rPr>
            </a:br>
            <a:r>
              <a:rPr lang="uk-UA" sz="2000" dirty="0">
                <a:solidFill>
                  <a:schemeClr val="bg1"/>
                </a:solidFill>
              </a:rPr>
              <a:t>- вивізне мито;</a:t>
            </a:r>
            <a:br>
              <a:rPr lang="uk-UA" sz="2000" dirty="0">
                <a:solidFill>
                  <a:schemeClr val="bg1"/>
                </a:solidFill>
              </a:rPr>
            </a:br>
            <a:r>
              <a:rPr lang="uk-UA" sz="2000" dirty="0">
                <a:solidFill>
                  <a:schemeClr val="bg1"/>
                </a:solidFill>
              </a:rPr>
              <a:t>- сезонне мито;</a:t>
            </a:r>
            <a:br>
              <a:rPr lang="uk-UA" sz="2000" dirty="0">
                <a:solidFill>
                  <a:schemeClr val="bg1"/>
                </a:solidFill>
              </a:rPr>
            </a:br>
            <a:r>
              <a:rPr lang="ru-RU" sz="2000" dirty="0">
                <a:solidFill>
                  <a:schemeClr val="bg1"/>
                </a:solidFill>
              </a:rPr>
              <a:t>- особливі види мита: спеціальне, антидемпінгове, компенсаційне.</a:t>
            </a:r>
            <a:endParaRPr lang="uk-UA" sz="2000" dirty="0">
              <a:solidFill>
                <a:schemeClr val="bg1"/>
              </a:solidFill>
            </a:endParaRPr>
          </a:p>
        </p:txBody>
      </p:sp>
    </p:spTree>
    <p:extLst>
      <p:ext uri="{BB962C8B-B14F-4D97-AF65-F5344CB8AC3E}">
        <p14:creationId xmlns:p14="http://schemas.microsoft.com/office/powerpoint/2010/main" val="317294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9144000" cy="6781800"/>
          </a:xfrm>
        </p:spPr>
        <p:txBody>
          <a:bodyPr/>
          <a:lstStyle/>
          <a:p>
            <a:r>
              <a:rPr lang="ru-RU" sz="2000" b="1" dirty="0">
                <a:solidFill>
                  <a:schemeClr val="bg1"/>
                </a:solidFill>
                <a:latin typeface="+mn-lt"/>
                <a:cs typeface="Times New Roman" panose="02020603050405020304" pitchFamily="18" charset="0"/>
              </a:rPr>
              <a:t>ПЛАТНИКИ МИТА:</a:t>
            </a:r>
            <a:br>
              <a:rPr lang="ru-RU" sz="2000" b="1" dirty="0">
                <a:solidFill>
                  <a:schemeClr val="bg1"/>
                </a:solidFill>
                <a:latin typeface="+mn-lt"/>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особа, яка ввозить товари на митну</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територію України чи вивозить товари</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з її митної території у порядку та на</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умовах, встановлених ДМСУ;</a:t>
            </a:r>
            <a:br>
              <a:rPr lang="uk-UA" sz="2000" dirty="0">
                <a:solidFill>
                  <a:schemeClr val="bg1"/>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особа, на адресу якої надходять товари,</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що переміщуються (пересилаються)</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у міжнародних поштових або</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експрес-відправленнях, несупроводжуваному багажі, вантажних відправленнях;</a:t>
            </a:r>
            <a:br>
              <a:rPr lang="uk-UA" sz="2000" dirty="0">
                <a:solidFill>
                  <a:schemeClr val="bg1"/>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особа, на яку покладається обов’язок</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дотримання вимог митних режимів, що</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передбачають звільнення від оподаткування,</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у разі порушення таких вимог;</a:t>
            </a:r>
            <a:br>
              <a:rPr lang="ru-RU" sz="2000" dirty="0">
                <a:solidFill>
                  <a:schemeClr val="bg1"/>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особа, яка використовує товари, митне</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оформлення яких було здійснено з</a:t>
            </a:r>
            <a:r>
              <a:rPr lang="en-US"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умовним звільненням від оподаткування,</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не за цільовим призначенням та/або</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всупереч умовам чи цілям такого звільнення згідно з МКУ, іншими законами України, а також будь-які інші особи, </a:t>
            </a:r>
            <a:r>
              <a:rPr lang="uk-UA" sz="2000" dirty="0">
                <a:solidFill>
                  <a:schemeClr val="bg1"/>
                </a:solidFill>
                <a:latin typeface="Times New Roman" panose="02020603050405020304" pitchFamily="18" charset="0"/>
                <a:cs typeface="Times New Roman" panose="02020603050405020304" pitchFamily="18" charset="0"/>
              </a:rPr>
              <a:t>які безпідставно використовують звільнення</a:t>
            </a:r>
            <a:br>
              <a:rPr lang="uk-UA" sz="2000" dirty="0">
                <a:solidFill>
                  <a:schemeClr val="bg1"/>
                </a:solidFill>
                <a:latin typeface="Times New Roman" panose="02020603050405020304" pitchFamily="18" charset="0"/>
                <a:cs typeface="Times New Roman" panose="02020603050405020304" pitchFamily="18" charset="0"/>
              </a:rPr>
            </a:br>
            <a:r>
              <a:rPr lang="uk-UA" sz="2000" dirty="0">
                <a:solidFill>
                  <a:schemeClr val="bg1"/>
                </a:solidFill>
                <a:latin typeface="Times New Roman" panose="02020603050405020304" pitchFamily="18" charset="0"/>
                <a:cs typeface="Times New Roman" panose="02020603050405020304" pitchFamily="18" charset="0"/>
              </a:rPr>
              <a:t>від оподаткування митом (податкову пільгу);</a:t>
            </a:r>
            <a:br>
              <a:rPr lang="uk-UA" sz="2000" dirty="0">
                <a:solidFill>
                  <a:schemeClr val="bg1"/>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 особа, яка реалізує або передає у володіння, </a:t>
            </a:r>
            <a:r>
              <a:rPr lang="uk-UA" sz="2000" dirty="0">
                <a:solidFill>
                  <a:schemeClr val="bg1"/>
                </a:solidFill>
                <a:latin typeface="Times New Roman" panose="02020603050405020304" pitchFamily="18" charset="0"/>
                <a:cs typeface="Times New Roman" panose="02020603050405020304" pitchFamily="18" charset="0"/>
              </a:rPr>
              <a:t>користування чи розпорядження </a:t>
            </a:r>
            <a:r>
              <a:rPr lang="ru-RU" sz="2000" dirty="0">
                <a:solidFill>
                  <a:schemeClr val="bg1"/>
                </a:solidFill>
                <a:latin typeface="Times New Roman" panose="02020603050405020304" pitchFamily="18" charset="0"/>
                <a:cs typeface="Times New Roman" panose="02020603050405020304" pitchFamily="18" charset="0"/>
              </a:rPr>
              <a:t>товари, що були випущені у вільний обіг на митній території України із </a:t>
            </a:r>
            <a:r>
              <a:rPr lang="uk-UA" sz="2000" dirty="0">
                <a:solidFill>
                  <a:schemeClr val="bg1"/>
                </a:solidFill>
                <a:latin typeface="Times New Roman" panose="02020603050405020304" pitchFamily="18" charset="0"/>
                <a:cs typeface="Times New Roman" panose="02020603050405020304" pitchFamily="18" charset="0"/>
              </a:rPr>
              <a:t>звільненням від оподаткування митними платежами, до закінчення терміну, визначеного законом;</a:t>
            </a:r>
            <a:br>
              <a:rPr lang="uk-UA" sz="2000" dirty="0">
                <a:solidFill>
                  <a:schemeClr val="bg1"/>
                </a:solidFill>
                <a:latin typeface="Times New Roman" panose="02020603050405020304" pitchFamily="18" charset="0"/>
                <a:cs typeface="Times New Roman" panose="02020603050405020304" pitchFamily="18" charset="0"/>
              </a:rPr>
            </a:br>
            <a:r>
              <a:rPr lang="uk-UA" sz="20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особа, яка реалізує конфісковані товари, </a:t>
            </a:r>
            <a:r>
              <a:rPr lang="uk-UA" sz="2000" dirty="0">
                <a:solidFill>
                  <a:schemeClr val="bg1"/>
                </a:solidFill>
                <a:latin typeface="Times New Roman" panose="02020603050405020304" pitchFamily="18" charset="0"/>
                <a:cs typeface="Times New Roman" panose="02020603050405020304" pitchFamily="18" charset="0"/>
              </a:rPr>
              <a:t>товари, визнані безхазяйними, </a:t>
            </a:r>
            <a:r>
              <a:rPr lang="ru-RU" sz="2000" dirty="0">
                <a:solidFill>
                  <a:schemeClr val="bg1"/>
                </a:solidFill>
                <a:latin typeface="Times New Roman" panose="02020603050405020304" pitchFamily="18" charset="0"/>
                <a:cs typeface="Times New Roman" panose="02020603050405020304" pitchFamily="18" charset="0"/>
              </a:rPr>
              <a:t>товари, за якими не звернувся власник до кінця терміну зберігання, та товари, що на інших законних підставах переходять у власність держави, якщо ці товари </a:t>
            </a:r>
            <a:r>
              <a:rPr lang="uk-UA" sz="2000" dirty="0">
                <a:solidFill>
                  <a:schemeClr val="bg1"/>
                </a:solidFill>
                <a:latin typeface="Times New Roman" panose="02020603050405020304" pitchFamily="18" charset="0"/>
                <a:cs typeface="Times New Roman" panose="02020603050405020304" pitchFamily="18" charset="0"/>
              </a:rPr>
              <a:t>підлягають реалізації в установленому законодавством порядку.</a:t>
            </a:r>
            <a:br>
              <a:rPr lang="uk-UA" sz="2000" dirty="0">
                <a:solidFill>
                  <a:schemeClr val="bg1"/>
                </a:solidFill>
                <a:latin typeface="+mn-lt"/>
                <a:cs typeface="Times New Roman" panose="02020603050405020304" pitchFamily="18" charset="0"/>
              </a:rPr>
            </a:br>
            <a:endParaRPr lang="uk-UA" sz="20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30318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915400" cy="6705600"/>
          </a:xfrm>
        </p:spPr>
        <p:txBody>
          <a:bodyPr/>
          <a:lstStyle/>
          <a:p>
            <a:r>
              <a:rPr lang="uk-UA" sz="2000" b="1" dirty="0">
                <a:solidFill>
                  <a:schemeClr val="bg1"/>
                </a:solidFill>
                <a:cs typeface="Times New Roman" panose="02020603050405020304" pitchFamily="18" charset="0"/>
              </a:rPr>
              <a:t>Об’єкти оподаткування митом:</a:t>
            </a:r>
            <a:r>
              <a:rPr lang="uk-UA" sz="2000" dirty="0">
                <a:solidFill>
                  <a:schemeClr val="bg1"/>
                </a:solidFill>
                <a:cs typeface="Times New Roman" panose="02020603050405020304" pitchFamily="18" charset="0"/>
              </a:rPr>
              <a:t> товари, митна вартість яких перевищує еквівалент 100 євро, </a:t>
            </a:r>
            <a:r>
              <a:rPr lang="ru-RU" sz="2000" dirty="0">
                <a:solidFill>
                  <a:schemeClr val="bg1"/>
                </a:solidFill>
                <a:cs typeface="Times New Roman" panose="02020603050405020304" pitchFamily="18" charset="0"/>
              </a:rPr>
              <a:t>що ввозяться на митну територію </a:t>
            </a:r>
            <a:r>
              <a:rPr lang="uk-UA" sz="2000" dirty="0">
                <a:solidFill>
                  <a:schemeClr val="bg1"/>
                </a:solidFill>
                <a:cs typeface="Times New Roman" panose="02020603050405020304" pitchFamily="18" charset="0"/>
              </a:rPr>
              <a:t>України або вивозяться за </a:t>
            </a:r>
            <a:r>
              <a:rPr lang="ru-RU" sz="2000" dirty="0">
                <a:solidFill>
                  <a:schemeClr val="bg1"/>
                </a:solidFill>
                <a:cs typeface="Times New Roman" panose="02020603050405020304" pitchFamily="18" charset="0"/>
              </a:rPr>
              <a:t>межі її митної території підприємствами.</a:t>
            </a:r>
            <a:br>
              <a:rPr lang="ru-RU" sz="2000" dirty="0">
                <a:solidFill>
                  <a:schemeClr val="bg1"/>
                </a:solidFill>
                <a:cs typeface="Times New Roman" panose="02020603050405020304" pitchFamily="18" charset="0"/>
              </a:rPr>
            </a:br>
            <a:br>
              <a:rPr lang="ru-RU" sz="2000" dirty="0">
                <a:solidFill>
                  <a:schemeClr val="bg1"/>
                </a:solidFill>
                <a:cs typeface="Times New Roman" panose="02020603050405020304" pitchFamily="18" charset="0"/>
              </a:rPr>
            </a:br>
            <a:r>
              <a:rPr lang="ru-RU" sz="2000" b="1" dirty="0">
                <a:solidFill>
                  <a:schemeClr val="bg1"/>
                </a:solidFill>
                <a:cs typeface="Times New Roman" panose="02020603050405020304" pitchFamily="18" charset="0"/>
              </a:rPr>
              <a:t>Не є об’єктами оподаткування: </a:t>
            </a:r>
            <a:br>
              <a:rPr lang="ru-RU" sz="2000" b="1" dirty="0">
                <a:solidFill>
                  <a:schemeClr val="bg1"/>
                </a:solidFill>
                <a:cs typeface="Times New Roman" panose="02020603050405020304" pitchFamily="18" charset="0"/>
              </a:rPr>
            </a:br>
            <a:r>
              <a:rPr lang="ru-RU" sz="2000" b="1" dirty="0">
                <a:solidFill>
                  <a:schemeClr val="bg1"/>
                </a:solidFill>
                <a:cs typeface="Times New Roman" panose="02020603050405020304" pitchFamily="18" charset="0"/>
              </a:rPr>
              <a:t>- </a:t>
            </a:r>
            <a:r>
              <a:rPr lang="uk-UA" sz="2000" dirty="0">
                <a:solidFill>
                  <a:schemeClr val="bg1"/>
                </a:solidFill>
                <a:cs typeface="Times New Roman" panose="02020603050405020304" pitchFamily="18" charset="0"/>
              </a:rPr>
              <a:t>товари (за винятком підакцизних), що переміщуються (пересилаються) на адресу одного одержувача (юридичної або </a:t>
            </a:r>
            <a:r>
              <a:rPr lang="ru-RU" sz="2000" dirty="0">
                <a:solidFill>
                  <a:schemeClr val="bg1"/>
                </a:solidFill>
                <a:cs typeface="Times New Roman" panose="02020603050405020304" pitchFamily="18" charset="0"/>
              </a:rPr>
              <a:t>фізичної особи) в одній депеші від одного відправника у міжнародних </a:t>
            </a:r>
            <a:r>
              <a:rPr lang="uk-UA" sz="2000" dirty="0">
                <a:solidFill>
                  <a:schemeClr val="bg1"/>
                </a:solidFill>
                <a:cs typeface="Times New Roman" panose="02020603050405020304" pitchFamily="18" charset="0"/>
              </a:rPr>
              <a:t>поштових відправленнях на адресу одного одержувача (юридичної або фізичної особи) в одному вантажі експрес-перевізника від одного відправника у міжнародних експрес-відправ</a:t>
            </a:r>
            <a:r>
              <a:rPr lang="ru-RU" sz="2000" dirty="0">
                <a:solidFill>
                  <a:schemeClr val="bg1"/>
                </a:solidFill>
                <a:cs typeface="Times New Roman" panose="02020603050405020304" pitchFamily="18" charset="0"/>
              </a:rPr>
              <a:t>леннях, якщо їх сумарна фактурна </a:t>
            </a:r>
            <a:r>
              <a:rPr lang="uk-UA" sz="2000" dirty="0">
                <a:solidFill>
                  <a:schemeClr val="bg1"/>
                </a:solidFill>
                <a:cs typeface="Times New Roman" panose="02020603050405020304" pitchFamily="18" charset="0"/>
              </a:rPr>
              <a:t>вартість не перевищує еквівалент 100 євро;</a:t>
            </a:r>
            <a:br>
              <a:rPr lang="uk-UA" sz="2000" dirty="0">
                <a:solidFill>
                  <a:schemeClr val="bg1"/>
                </a:solidFill>
                <a:cs typeface="Times New Roman" panose="02020603050405020304" pitchFamily="18" charset="0"/>
              </a:rPr>
            </a:br>
            <a:r>
              <a:rPr lang="uk-UA" sz="2000" dirty="0">
                <a:solidFill>
                  <a:schemeClr val="bg1"/>
                </a:solidFill>
                <a:cs typeface="Times New Roman" panose="02020603050405020304" pitchFamily="18" charset="0"/>
              </a:rPr>
              <a:t>- товари, що переміщуються (пересилаються) через митний кордон України громадянами в обсягах, які підлягають оподаткуванню митними платежами</a:t>
            </a:r>
            <a:br>
              <a:rPr lang="uk-UA" sz="2000" dirty="0">
                <a:solidFill>
                  <a:schemeClr val="bg1"/>
                </a:solidFill>
                <a:cs typeface="Times New Roman" panose="02020603050405020304" pitchFamily="18" charset="0"/>
              </a:rPr>
            </a:br>
            <a:r>
              <a:rPr lang="uk-UA" sz="2000" dirty="0">
                <a:solidFill>
                  <a:schemeClr val="bg1"/>
                </a:solidFill>
                <a:cs typeface="Times New Roman" panose="02020603050405020304" pitchFamily="18" charset="0"/>
              </a:rPr>
              <a:t>відповідно до </a:t>
            </a:r>
            <a:r>
              <a:rPr lang="ru-RU" sz="2000" dirty="0">
                <a:solidFill>
                  <a:schemeClr val="bg1"/>
                </a:solidFill>
                <a:cs typeface="Times New Roman" panose="02020603050405020304" pitchFamily="18" charset="0"/>
              </a:rPr>
              <a:t>МКУ</a:t>
            </a:r>
            <a:r>
              <a:rPr lang="uk-UA" sz="2000" dirty="0">
                <a:solidFill>
                  <a:schemeClr val="bg1"/>
                </a:solidFill>
                <a:cs typeface="Times New Roman" panose="02020603050405020304" pitchFamily="18" charset="0"/>
              </a:rPr>
              <a:t>;</a:t>
            </a:r>
            <a:br>
              <a:rPr lang="uk-UA" sz="2000" dirty="0">
                <a:solidFill>
                  <a:schemeClr val="bg1"/>
                </a:solidFill>
                <a:cs typeface="Times New Roman" panose="02020603050405020304" pitchFamily="18" charset="0"/>
              </a:rPr>
            </a:br>
            <a:r>
              <a:rPr lang="uk-UA" sz="2000" dirty="0">
                <a:solidFill>
                  <a:schemeClr val="bg1"/>
                </a:solidFill>
                <a:cs typeface="Times New Roman" panose="02020603050405020304" pitchFamily="18" charset="0"/>
              </a:rPr>
              <a:t>- конфісковані товари, товари, визнані безхазяйними, товари, </a:t>
            </a:r>
            <a:r>
              <a:rPr lang="ru-RU" sz="2000" dirty="0">
                <a:solidFill>
                  <a:schemeClr val="bg1"/>
                </a:solidFill>
                <a:cs typeface="Times New Roman" panose="02020603050405020304" pitchFamily="18" charset="0"/>
              </a:rPr>
              <a:t>за якими не звернувся власник до кінця терміну зберігання, та товари, що на інших законних </a:t>
            </a:r>
            <a:r>
              <a:rPr lang="uk-UA" sz="2000" dirty="0">
                <a:solidFill>
                  <a:schemeClr val="bg1"/>
                </a:solidFill>
                <a:cs typeface="Times New Roman" panose="02020603050405020304" pitchFamily="18" charset="0"/>
              </a:rPr>
              <a:t>підставах переходять у власність </a:t>
            </a:r>
            <a:r>
              <a:rPr lang="ru-RU" sz="2000" dirty="0">
                <a:solidFill>
                  <a:schemeClr val="bg1"/>
                </a:solidFill>
                <a:cs typeface="Times New Roman" panose="02020603050405020304" pitchFamily="18" charset="0"/>
              </a:rPr>
              <a:t>держави, якщо ці товари підлягають </a:t>
            </a:r>
            <a:r>
              <a:rPr lang="uk-UA" sz="2000" dirty="0">
                <a:solidFill>
                  <a:schemeClr val="bg1"/>
                </a:solidFill>
                <a:cs typeface="Times New Roman" panose="02020603050405020304" pitchFamily="18" charset="0"/>
              </a:rPr>
              <a:t>реалізації в установленому законодавством порядку.</a:t>
            </a:r>
          </a:p>
        </p:txBody>
      </p:sp>
    </p:spTree>
    <p:extLst>
      <p:ext uri="{BB962C8B-B14F-4D97-AF65-F5344CB8AC3E}">
        <p14:creationId xmlns:p14="http://schemas.microsoft.com/office/powerpoint/2010/main" val="206708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534400" cy="6324600"/>
          </a:xfrm>
        </p:spPr>
        <p:txBody>
          <a:bodyPr/>
          <a:lstStyle/>
          <a:p>
            <a:pPr algn="ctr"/>
            <a:r>
              <a:rPr lang="uk-UA" sz="2000" b="1" dirty="0">
                <a:solidFill>
                  <a:schemeClr val="bg1"/>
                </a:solidFill>
              </a:rPr>
              <a:t>Види ставок мита</a:t>
            </a:r>
            <a:br>
              <a:rPr lang="uk-UA" dirty="0"/>
            </a:br>
            <a:br>
              <a:rPr lang="uk-UA" dirty="0"/>
            </a:br>
            <a:endParaRPr lang="uk-UA" dirty="0"/>
          </a:p>
        </p:txBody>
      </p:sp>
      <p:pic>
        <p:nvPicPr>
          <p:cNvPr id="3" name="Рисунок 2"/>
          <p:cNvPicPr>
            <a:picLocks noChangeAspect="1"/>
          </p:cNvPicPr>
          <p:nvPr/>
        </p:nvPicPr>
        <p:blipFill>
          <a:blip r:embed="rId2"/>
          <a:stretch>
            <a:fillRect/>
          </a:stretch>
        </p:blipFill>
        <p:spPr>
          <a:xfrm>
            <a:off x="1341689" y="304800"/>
            <a:ext cx="6308222" cy="6553200"/>
          </a:xfrm>
          <a:prstGeom prst="rect">
            <a:avLst/>
          </a:prstGeom>
        </p:spPr>
      </p:pic>
    </p:spTree>
    <p:extLst>
      <p:ext uri="{BB962C8B-B14F-4D97-AF65-F5344CB8AC3E}">
        <p14:creationId xmlns:p14="http://schemas.microsoft.com/office/powerpoint/2010/main" val="8454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553200"/>
          </a:xfrm>
        </p:spPr>
        <p:txBody>
          <a:bodyPr/>
          <a:lstStyle/>
          <a:p>
            <a:r>
              <a:rPr lang="ru-RU" sz="2000" b="1" i="1" dirty="0">
                <a:solidFill>
                  <a:schemeClr val="bg1"/>
                </a:solidFill>
                <a:latin typeface="+mn-lt"/>
              </a:rPr>
              <a:t>Ввізне мито </a:t>
            </a:r>
            <a:r>
              <a:rPr lang="ru-RU" sz="2000" dirty="0">
                <a:solidFill>
                  <a:schemeClr val="bg1"/>
                </a:solidFill>
                <a:latin typeface="+mn-lt"/>
              </a:rPr>
              <a:t>встановлюється на товари, що ввозяться на</a:t>
            </a:r>
            <a:br>
              <a:rPr lang="ru-RU" sz="2000" dirty="0">
                <a:solidFill>
                  <a:schemeClr val="bg1"/>
                </a:solidFill>
                <a:latin typeface="+mn-lt"/>
              </a:rPr>
            </a:br>
            <a:r>
              <a:rPr lang="ru-RU" sz="2000" dirty="0">
                <a:solidFill>
                  <a:schemeClr val="bg1"/>
                </a:solidFill>
                <a:latin typeface="+mn-lt"/>
              </a:rPr>
              <a:t>митну територію України. Воно нараховується за ставками, встановленими </a:t>
            </a:r>
            <a:r>
              <a:rPr lang="ru-RU" sz="2000" b="1" dirty="0">
                <a:solidFill>
                  <a:schemeClr val="bg1"/>
                </a:solidFill>
                <a:latin typeface="+mn-lt"/>
              </a:rPr>
              <a:t>Законом України «Про Митний тариф України».</a:t>
            </a:r>
            <a:br>
              <a:rPr lang="ru-RU" sz="2000" b="1" dirty="0">
                <a:solidFill>
                  <a:schemeClr val="bg1"/>
                </a:solidFill>
                <a:latin typeface="+mn-lt"/>
              </a:rPr>
            </a:br>
            <a:br>
              <a:rPr lang="ru-RU" sz="2000" b="1" dirty="0">
                <a:solidFill>
                  <a:schemeClr val="bg1"/>
                </a:solidFill>
                <a:latin typeface="+mn-lt"/>
              </a:rPr>
            </a:br>
            <a:r>
              <a:rPr lang="ru-RU" sz="2000" b="1" dirty="0">
                <a:solidFill>
                  <a:schemeClr val="bg1"/>
                </a:solidFill>
                <a:latin typeface="+mn-lt"/>
              </a:rPr>
              <a:t>Митний тариф України </a:t>
            </a:r>
            <a:r>
              <a:rPr lang="ru-RU" sz="2000" dirty="0">
                <a:solidFill>
                  <a:schemeClr val="bg1"/>
                </a:solidFill>
                <a:latin typeface="+mn-lt"/>
              </a:rPr>
              <a:t>- це систематизований, згідно з</a:t>
            </a:r>
            <a:br>
              <a:rPr lang="ru-RU" sz="2000" dirty="0">
                <a:solidFill>
                  <a:schemeClr val="bg1"/>
                </a:solidFill>
                <a:latin typeface="+mn-lt"/>
              </a:rPr>
            </a:br>
            <a:r>
              <a:rPr lang="uk-UA" sz="2000" dirty="0">
                <a:solidFill>
                  <a:schemeClr val="bg1"/>
                </a:solidFill>
                <a:latin typeface="+mn-lt"/>
              </a:rPr>
              <a:t>Українською класифікацією товарів зовнішньоекономічної діяльності, </a:t>
            </a:r>
            <a:r>
              <a:rPr lang="ru-RU" sz="2000" dirty="0">
                <a:solidFill>
                  <a:schemeClr val="bg1"/>
                </a:solidFill>
                <a:latin typeface="+mn-lt"/>
              </a:rPr>
              <a:t>перелік ставок ввізного мита, яке справляється з товарів,</a:t>
            </a:r>
            <a:br>
              <a:rPr lang="ru-RU" sz="2000" dirty="0">
                <a:solidFill>
                  <a:schemeClr val="bg1"/>
                </a:solidFill>
                <a:latin typeface="+mn-lt"/>
              </a:rPr>
            </a:br>
            <a:r>
              <a:rPr lang="ru-RU" sz="2000" dirty="0">
                <a:solidFill>
                  <a:schemeClr val="bg1"/>
                </a:solidFill>
                <a:latin typeface="+mn-lt"/>
              </a:rPr>
              <a:t>що ввозяться на митну територію України.</a:t>
            </a:r>
            <a:br>
              <a:rPr lang="ru-RU" sz="2000" dirty="0">
                <a:solidFill>
                  <a:schemeClr val="bg1"/>
                </a:solidFill>
                <a:latin typeface="+mn-lt"/>
              </a:rPr>
            </a:br>
            <a:br>
              <a:rPr lang="ru-RU" sz="2000" dirty="0">
                <a:solidFill>
                  <a:schemeClr val="bg1"/>
                </a:solidFill>
                <a:latin typeface="+mn-lt"/>
              </a:rPr>
            </a:br>
            <a:r>
              <a:rPr lang="uk-UA" sz="2000" dirty="0">
                <a:solidFill>
                  <a:schemeClr val="bg1"/>
                </a:solidFill>
                <a:latin typeface="+mn-lt"/>
              </a:rPr>
              <a:t>Ввізне мито є </a:t>
            </a:r>
            <a:r>
              <a:rPr lang="uk-UA" sz="2000" b="1" dirty="0">
                <a:solidFill>
                  <a:schemeClr val="bg1"/>
                </a:solidFill>
                <a:latin typeface="+mn-lt"/>
              </a:rPr>
              <a:t>диференційованим:</a:t>
            </a:r>
            <a:br>
              <a:rPr lang="uk-UA" sz="2000" dirty="0">
                <a:solidFill>
                  <a:schemeClr val="bg1"/>
                </a:solidFill>
                <a:latin typeface="+mn-lt"/>
              </a:rPr>
            </a:br>
            <a:r>
              <a:rPr lang="ru-RU" sz="2000" dirty="0">
                <a:solidFill>
                  <a:schemeClr val="bg1"/>
                </a:solidFill>
                <a:latin typeface="+mn-lt"/>
              </a:rPr>
              <a:t>- до товарів, що походять з держав, які спільно з Україною входять до митних союзів або утворюють з нею зони вільної торгівлі, а також у разі встановлення будь-якого спеціального преференційного</a:t>
            </a:r>
            <a:br>
              <a:rPr lang="ru-RU" sz="2000" dirty="0">
                <a:solidFill>
                  <a:schemeClr val="bg1"/>
                </a:solidFill>
                <a:latin typeface="+mn-lt"/>
              </a:rPr>
            </a:br>
            <a:r>
              <a:rPr lang="ru-RU" sz="2000" dirty="0">
                <a:solidFill>
                  <a:schemeClr val="bg1"/>
                </a:solidFill>
                <a:latin typeface="+mn-lt"/>
              </a:rPr>
              <a:t>митного режиму відповідно до міжнародних договорів, згода на обов’язковість яких надана Верховною Радою </a:t>
            </a:r>
            <a:r>
              <a:rPr lang="uk-UA" sz="2000" dirty="0">
                <a:solidFill>
                  <a:schemeClr val="bg1"/>
                </a:solidFill>
                <a:latin typeface="+mn-lt"/>
              </a:rPr>
              <a:t>України,  застосовуються </a:t>
            </a:r>
            <a:r>
              <a:rPr lang="uk-UA" sz="2000" b="1" i="1" dirty="0">
                <a:solidFill>
                  <a:schemeClr val="bg1"/>
                </a:solidFill>
                <a:latin typeface="+mn-lt"/>
              </a:rPr>
              <a:t>преференційні</a:t>
            </a:r>
            <a:r>
              <a:rPr lang="uk-UA" sz="2000" i="1" dirty="0">
                <a:solidFill>
                  <a:schemeClr val="bg1"/>
                </a:solidFill>
                <a:latin typeface="+mn-lt"/>
              </a:rPr>
              <a:t> </a:t>
            </a:r>
            <a:r>
              <a:rPr lang="uk-UA" sz="2000" dirty="0">
                <a:solidFill>
                  <a:schemeClr val="bg1"/>
                </a:solidFill>
                <a:latin typeface="+mn-lt"/>
              </a:rPr>
              <a:t>ставки;</a:t>
            </a:r>
            <a:br>
              <a:rPr lang="uk-UA" sz="2000" dirty="0">
                <a:solidFill>
                  <a:schemeClr val="bg1"/>
                </a:solidFill>
                <a:latin typeface="+mn-lt"/>
              </a:rPr>
            </a:br>
            <a:r>
              <a:rPr lang="ru-RU" sz="2000" dirty="0">
                <a:solidFill>
                  <a:schemeClr val="bg1"/>
                </a:solidFill>
                <a:latin typeface="+mn-lt"/>
              </a:rPr>
              <a:t>- до товарів, що походять з України, або з держав – членів СОТ, або з держав, з якими Україна уклала двосторонні або регіональні</a:t>
            </a:r>
            <a:br>
              <a:rPr lang="ru-RU" sz="2000" dirty="0">
                <a:solidFill>
                  <a:schemeClr val="bg1"/>
                </a:solidFill>
                <a:latin typeface="+mn-lt"/>
              </a:rPr>
            </a:br>
            <a:r>
              <a:rPr lang="ru-RU" sz="2000" dirty="0">
                <a:solidFill>
                  <a:schemeClr val="bg1"/>
                </a:solidFill>
                <a:latin typeface="+mn-lt"/>
              </a:rPr>
              <a:t>угоди щодо режиму найбільшого сприяння, застосовуються</a:t>
            </a:r>
            <a:br>
              <a:rPr lang="ru-RU" sz="2000" dirty="0">
                <a:solidFill>
                  <a:schemeClr val="bg1"/>
                </a:solidFill>
                <a:latin typeface="+mn-lt"/>
              </a:rPr>
            </a:br>
            <a:r>
              <a:rPr lang="uk-UA" sz="2000" b="1" i="1" dirty="0">
                <a:solidFill>
                  <a:schemeClr val="bg1"/>
                </a:solidFill>
                <a:latin typeface="+mn-lt"/>
              </a:rPr>
              <a:t>пільгові</a:t>
            </a:r>
            <a:r>
              <a:rPr lang="uk-UA" sz="2000" i="1" dirty="0">
                <a:solidFill>
                  <a:schemeClr val="bg1"/>
                </a:solidFill>
                <a:latin typeface="+mn-lt"/>
              </a:rPr>
              <a:t> </a:t>
            </a:r>
            <a:r>
              <a:rPr lang="uk-UA" sz="2000" dirty="0">
                <a:solidFill>
                  <a:schemeClr val="bg1"/>
                </a:solidFill>
                <a:latin typeface="+mn-lt"/>
              </a:rPr>
              <a:t>ставки;</a:t>
            </a:r>
            <a:br>
              <a:rPr lang="uk-UA" sz="2000" dirty="0">
                <a:solidFill>
                  <a:schemeClr val="bg1"/>
                </a:solidFill>
                <a:latin typeface="+mn-lt"/>
              </a:rPr>
            </a:br>
            <a:r>
              <a:rPr lang="ru-RU" sz="2000" dirty="0">
                <a:solidFill>
                  <a:schemeClr val="bg1"/>
                </a:solidFill>
                <a:latin typeface="+mn-lt"/>
              </a:rPr>
              <a:t>- до решти товарів застосовуються </a:t>
            </a:r>
            <a:r>
              <a:rPr lang="ru-RU" sz="2000" b="1" i="1" dirty="0">
                <a:solidFill>
                  <a:schemeClr val="bg1"/>
                </a:solidFill>
                <a:latin typeface="+mn-lt"/>
              </a:rPr>
              <a:t>повні</a:t>
            </a:r>
            <a:r>
              <a:rPr lang="ru-RU" sz="2000" i="1" dirty="0">
                <a:solidFill>
                  <a:schemeClr val="bg1"/>
                </a:solidFill>
                <a:latin typeface="+mn-lt"/>
              </a:rPr>
              <a:t> </a:t>
            </a:r>
            <a:r>
              <a:rPr lang="ru-RU" sz="2000" dirty="0">
                <a:solidFill>
                  <a:schemeClr val="bg1"/>
                </a:solidFill>
                <a:latin typeface="+mn-lt"/>
              </a:rPr>
              <a:t>ставки.</a:t>
            </a:r>
            <a:endParaRPr lang="uk-UA" dirty="0"/>
          </a:p>
        </p:txBody>
      </p:sp>
    </p:spTree>
    <p:extLst>
      <p:ext uri="{BB962C8B-B14F-4D97-AF65-F5344CB8AC3E}">
        <p14:creationId xmlns:p14="http://schemas.microsoft.com/office/powerpoint/2010/main" val="20832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553200"/>
          </a:xfrm>
        </p:spPr>
        <p:txBody>
          <a:bodyPr/>
          <a:lstStyle/>
          <a:p>
            <a:r>
              <a:rPr lang="ru-RU" sz="2000" b="1" dirty="0">
                <a:solidFill>
                  <a:schemeClr val="bg1"/>
                </a:solidFill>
              </a:rPr>
              <a:t>Вивізне мито </a:t>
            </a:r>
            <a:r>
              <a:rPr lang="ru-RU" sz="2000" dirty="0">
                <a:solidFill>
                  <a:schemeClr val="bg1"/>
                </a:solidFill>
              </a:rPr>
              <a:t>встановлюється законом на українські товари,</a:t>
            </a:r>
            <a:br>
              <a:rPr lang="ru-RU" sz="2000" dirty="0">
                <a:solidFill>
                  <a:schemeClr val="bg1"/>
                </a:solidFill>
              </a:rPr>
            </a:br>
            <a:r>
              <a:rPr lang="ru-RU" sz="2000" dirty="0">
                <a:solidFill>
                  <a:schemeClr val="bg1"/>
                </a:solidFill>
              </a:rPr>
              <a:t>що вивозяться за межі митної території України. </a:t>
            </a:r>
            <a:br>
              <a:rPr lang="ru-RU" sz="2000" dirty="0">
                <a:solidFill>
                  <a:schemeClr val="bg1"/>
                </a:solidFill>
              </a:rPr>
            </a:br>
            <a:br>
              <a:rPr lang="ru-RU" sz="2000" dirty="0">
                <a:solidFill>
                  <a:schemeClr val="bg1"/>
                </a:solidFill>
              </a:rPr>
            </a:br>
            <a:r>
              <a:rPr lang="ru-RU" sz="2000" dirty="0">
                <a:solidFill>
                  <a:schemeClr val="bg1"/>
                </a:solidFill>
              </a:rPr>
              <a:t>Вивізне мито нараховується за ставками, встановленими законами України:</a:t>
            </a:r>
            <a:br>
              <a:rPr lang="ru-RU" sz="2000" dirty="0">
                <a:solidFill>
                  <a:schemeClr val="bg1"/>
                </a:solidFill>
              </a:rPr>
            </a:br>
            <a:r>
              <a:rPr lang="ru-RU" sz="2000" dirty="0">
                <a:solidFill>
                  <a:schemeClr val="bg1"/>
                </a:solidFill>
              </a:rPr>
              <a:t>- «Про вивізне (експортне) мито на живу худобу та шкіряну</a:t>
            </a:r>
            <a:br>
              <a:rPr lang="ru-RU" sz="2000" dirty="0">
                <a:solidFill>
                  <a:schemeClr val="bg1"/>
                </a:solidFill>
              </a:rPr>
            </a:br>
            <a:r>
              <a:rPr lang="uk-UA" sz="2000" dirty="0">
                <a:solidFill>
                  <a:schemeClr val="bg1"/>
                </a:solidFill>
              </a:rPr>
              <a:t>сировину»;</a:t>
            </a:r>
            <a:br>
              <a:rPr lang="uk-UA" sz="2000" dirty="0">
                <a:solidFill>
                  <a:schemeClr val="bg1"/>
                </a:solidFill>
              </a:rPr>
            </a:br>
            <a:r>
              <a:rPr lang="ru-RU" sz="2000" dirty="0">
                <a:solidFill>
                  <a:schemeClr val="bg1"/>
                </a:solidFill>
              </a:rPr>
              <a:t>- «Про ставки вивізного (експортного) мита на насіння деяких</a:t>
            </a:r>
            <a:br>
              <a:rPr lang="ru-RU" sz="2000" dirty="0">
                <a:solidFill>
                  <a:schemeClr val="bg1"/>
                </a:solidFill>
              </a:rPr>
            </a:br>
            <a:r>
              <a:rPr lang="uk-UA" sz="2000" dirty="0">
                <a:solidFill>
                  <a:schemeClr val="bg1"/>
                </a:solidFill>
              </a:rPr>
              <a:t>видів олійних культур»;</a:t>
            </a:r>
            <a:br>
              <a:rPr lang="uk-UA" sz="2000" dirty="0">
                <a:solidFill>
                  <a:schemeClr val="bg1"/>
                </a:solidFill>
              </a:rPr>
            </a:br>
            <a:r>
              <a:rPr lang="ru-RU" sz="2000" dirty="0">
                <a:solidFill>
                  <a:schemeClr val="bg1"/>
                </a:solidFill>
              </a:rPr>
              <a:t>- «Про вивізне (експортне) мито на відходи та брухт чорних</a:t>
            </a:r>
            <a:br>
              <a:rPr lang="ru-RU" sz="2000" dirty="0">
                <a:solidFill>
                  <a:schemeClr val="bg1"/>
                </a:solidFill>
              </a:rPr>
            </a:br>
            <a:r>
              <a:rPr lang="uk-UA" sz="2000" dirty="0">
                <a:solidFill>
                  <a:schemeClr val="bg1"/>
                </a:solidFill>
              </a:rPr>
              <a:t>металів»;</a:t>
            </a:r>
            <a:br>
              <a:rPr lang="uk-UA" sz="2000" dirty="0">
                <a:solidFill>
                  <a:schemeClr val="bg1"/>
                </a:solidFill>
              </a:rPr>
            </a:br>
            <a:r>
              <a:rPr lang="ru-RU" sz="2000" dirty="0">
                <a:solidFill>
                  <a:schemeClr val="bg1"/>
                </a:solidFill>
              </a:rPr>
              <a:t>- «Про ставки вивізного (експортного) мита на брухт легованих</a:t>
            </a:r>
            <a:br>
              <a:rPr lang="ru-RU" sz="2000" dirty="0">
                <a:solidFill>
                  <a:schemeClr val="bg1"/>
                </a:solidFill>
              </a:rPr>
            </a:br>
            <a:r>
              <a:rPr lang="ru-RU" sz="2000" dirty="0">
                <a:solidFill>
                  <a:schemeClr val="bg1"/>
                </a:solidFill>
              </a:rPr>
              <a:t>чорних металів, брухт кольорових металів та напівфабрикати</a:t>
            </a:r>
            <a:br>
              <a:rPr lang="ru-RU" sz="2000" dirty="0">
                <a:solidFill>
                  <a:schemeClr val="bg1"/>
                </a:solidFill>
              </a:rPr>
            </a:br>
            <a:r>
              <a:rPr lang="uk-UA" sz="2000" dirty="0">
                <a:solidFill>
                  <a:schemeClr val="bg1"/>
                </a:solidFill>
              </a:rPr>
              <a:t>з їх використанням»;</a:t>
            </a:r>
            <a:br>
              <a:rPr lang="uk-UA" sz="2000" dirty="0">
                <a:solidFill>
                  <a:schemeClr val="bg1"/>
                </a:solidFill>
              </a:rPr>
            </a:br>
            <a:r>
              <a:rPr lang="ru-RU" sz="2000" dirty="0">
                <a:solidFill>
                  <a:schemeClr val="bg1"/>
                </a:solidFill>
              </a:rPr>
              <a:t>- «Про внесення змін до деяких законодавчих актів України» (щодо експортного мита на газ).</a:t>
            </a:r>
            <a:endParaRPr lang="uk-UA" sz="2000" dirty="0">
              <a:solidFill>
                <a:schemeClr val="bg1"/>
              </a:solidFill>
            </a:endParaRPr>
          </a:p>
        </p:txBody>
      </p:sp>
    </p:spTree>
    <p:extLst>
      <p:ext uri="{BB962C8B-B14F-4D97-AF65-F5344CB8AC3E}">
        <p14:creationId xmlns:p14="http://schemas.microsoft.com/office/powerpoint/2010/main" val="208991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8915400" cy="6629400"/>
          </a:xfrm>
        </p:spPr>
        <p:txBody>
          <a:bodyPr/>
          <a:lstStyle/>
          <a:p>
            <a:r>
              <a:rPr lang="ru-RU" sz="2000" b="1" i="1" dirty="0">
                <a:solidFill>
                  <a:schemeClr val="bg1"/>
                </a:solidFill>
                <a:latin typeface="+mn-lt"/>
                <a:cs typeface="Times New Roman" panose="02020603050405020304" pitchFamily="18" charset="0"/>
              </a:rPr>
              <a:t>Сезонне мито. </a:t>
            </a:r>
            <a:br>
              <a:rPr lang="ru-RU" sz="2000" i="1" dirty="0">
                <a:solidFill>
                  <a:schemeClr val="bg1"/>
                </a:solidFill>
                <a:latin typeface="+mn-lt"/>
                <a:cs typeface="Times New Roman" panose="02020603050405020304" pitchFamily="18" charset="0"/>
              </a:rPr>
            </a:br>
            <a:br>
              <a:rPr lang="ru-RU" sz="2000" i="1"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На окремі товари законом може встановлюватися сезонне мито на термін не менше 60 та не більше 120 наступних календарних днів з дня встановлення сезонного мита.</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Сезонне мито нараховується за ставками, встановленими Законом України «Про державне регулювання імпорту сільськогосподарської продукції». </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Сезонні мита встановлюються щодо товарів, які підпадають під визначення таких кодів УКТЗЕД: </a:t>
            </a:r>
            <a:r>
              <a:rPr lang="uk-UA" sz="2000" dirty="0">
                <a:solidFill>
                  <a:schemeClr val="bg1"/>
                </a:solidFill>
                <a:latin typeface="+mn-lt"/>
                <a:cs typeface="Times New Roman" panose="02020603050405020304" pitchFamily="18" charset="0"/>
              </a:rPr>
              <a:t>07.01-07.08, 08.06.10, 08.07.10, 08.08.10, 08.08.20, 08.09.10000, 08.09.20, 10.01-10.05, 10.08, 12.06-12.08, 12.10, 12.12.91, 12.12.92, </a:t>
            </a:r>
            <a:r>
              <a:rPr lang="ru-RU" sz="2000" dirty="0">
                <a:solidFill>
                  <a:schemeClr val="bg1"/>
                </a:solidFill>
                <a:latin typeface="+mn-lt"/>
                <a:cs typeface="Times New Roman" panose="02020603050405020304" pitchFamily="18" charset="0"/>
              </a:rPr>
              <a:t>12.13, 12.14, та при цьому оподатковуються за пільговою ставкою, яка дорівнює або перевищує 30 % відповідно до Митних </a:t>
            </a:r>
            <a:r>
              <a:rPr lang="uk-UA" sz="2000" dirty="0">
                <a:solidFill>
                  <a:schemeClr val="bg1"/>
                </a:solidFill>
                <a:latin typeface="+mn-lt"/>
                <a:cs typeface="Times New Roman" panose="02020603050405020304" pitchFamily="18" charset="0"/>
              </a:rPr>
              <a:t>тарифів України.</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Сезонні мита запроваджуються у подвійному розмірі до розміру пільгових ставок ввізного мита та упродовж їхньої дії </a:t>
            </a:r>
            <a:r>
              <a:rPr lang="uk-UA" sz="2000" dirty="0">
                <a:solidFill>
                  <a:schemeClr val="bg1"/>
                </a:solidFill>
                <a:latin typeface="+mn-lt"/>
                <a:cs typeface="Times New Roman" panose="02020603050405020304" pitchFamily="18" charset="0"/>
              </a:rPr>
              <a:t>заміщують ввізні мита.</a:t>
            </a:r>
            <a:br>
              <a:rPr lang="uk-UA"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Кабінет Міністрів України встановлює терміни дії сезонних </a:t>
            </a:r>
            <a:r>
              <a:rPr lang="ru-RU" sz="2000" dirty="0">
                <a:solidFill>
                  <a:schemeClr val="bg1"/>
                </a:solidFill>
                <a:latin typeface="+mn-lt"/>
                <a:cs typeface="Times New Roman" panose="02020603050405020304" pitchFamily="18" charset="0"/>
              </a:rPr>
              <a:t>мит на сільськогосподарську продукцію та оприлюднює своє рішення за 45 днів до дня їх запровадження.</a:t>
            </a:r>
            <a:endParaRPr lang="uk-UA" sz="20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38771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382000" cy="67056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uk-UA" sz="3600" b="1" dirty="0">
                <a:solidFill>
                  <a:schemeClr val="bg1"/>
                </a:solidFill>
              </a:rPr>
              <a:t>Митна Логістика</a:t>
            </a:r>
            <a:br>
              <a:rPr lang="uk-UA" b="1" dirty="0">
                <a:solidFill>
                  <a:schemeClr val="bg1"/>
                </a:solidFill>
              </a:rPr>
            </a:br>
            <a:r>
              <a:rPr lang="uk-UA" sz="2200" b="1" dirty="0">
                <a:solidFill>
                  <a:schemeClr val="bg1"/>
                </a:solidFill>
              </a:rPr>
              <a:t>Митна </a:t>
            </a:r>
            <a:r>
              <a:rPr lang="ru-RU" sz="2200" b="1" dirty="0">
                <a:solidFill>
                  <a:schemeClr val="bg1"/>
                </a:solidFill>
              </a:rPr>
              <a:t>логістика </a:t>
            </a:r>
            <a:r>
              <a:rPr lang="ru-RU" sz="2200" dirty="0">
                <a:solidFill>
                  <a:schemeClr val="bg1"/>
                </a:solidFill>
              </a:rPr>
              <a:t>виникає там і тоді, коли в логістичні ланцюги включають потоки експортованих та імпортованих вантажів, і митні органи стають ланками таких </a:t>
            </a:r>
            <a:r>
              <a:rPr lang="uk-UA" sz="2200" dirty="0">
                <a:solidFill>
                  <a:schemeClr val="bg1"/>
                </a:solidFill>
              </a:rPr>
              <a:t>ланцюгів. </a:t>
            </a:r>
            <a:br>
              <a:rPr lang="uk-UA" sz="2200" dirty="0">
                <a:solidFill>
                  <a:schemeClr val="bg1"/>
                </a:solidFill>
              </a:rPr>
            </a:br>
            <a:br>
              <a:rPr lang="uk-UA" sz="2200" dirty="0">
                <a:solidFill>
                  <a:schemeClr val="bg1"/>
                </a:solidFill>
              </a:rPr>
            </a:br>
            <a:r>
              <a:rPr lang="uk-UA" sz="2200" dirty="0">
                <a:solidFill>
                  <a:schemeClr val="bg1"/>
                </a:solidFill>
              </a:rPr>
              <a:t>Під </a:t>
            </a:r>
            <a:r>
              <a:rPr lang="uk-UA" sz="2200" b="1" dirty="0">
                <a:solidFill>
                  <a:schemeClr val="bg1"/>
                </a:solidFill>
              </a:rPr>
              <a:t>митною логістикою </a:t>
            </a:r>
            <a:r>
              <a:rPr lang="uk-UA" sz="2200" dirty="0">
                <a:solidFill>
                  <a:schemeClr val="bg1"/>
                </a:solidFill>
              </a:rPr>
              <a:t>слід розуміти теорію </a:t>
            </a:r>
            <a:r>
              <a:rPr lang="ru-RU" sz="2200" dirty="0">
                <a:solidFill>
                  <a:schemeClr val="bg1"/>
                </a:solidFill>
              </a:rPr>
              <a:t>і практику управління матеріальними, а також супутніми інформаційними, фінансовими, сервісними та іншими потоками, </a:t>
            </a:r>
            <a:r>
              <a:rPr lang="uk-UA" sz="2200" dirty="0">
                <a:solidFill>
                  <a:schemeClr val="bg1"/>
                </a:solidFill>
              </a:rPr>
              <a:t>які пов’язані з необхідністю дотримання вимог державної </a:t>
            </a:r>
            <a:r>
              <a:rPr lang="ru-RU" sz="2200" dirty="0">
                <a:solidFill>
                  <a:schemeClr val="bg1"/>
                </a:solidFill>
              </a:rPr>
              <a:t>митної справи при здійсненні зовнішньоекономічних операцій підприємствами задля забезпечення їх конкурентоспроможності на внутрішньому та зовнішніх ринках.</a:t>
            </a:r>
            <a:br>
              <a:rPr lang="ru-RU" sz="2200" dirty="0">
                <a:solidFill>
                  <a:schemeClr val="bg1"/>
                </a:solidFill>
              </a:rPr>
            </a:br>
            <a:br>
              <a:rPr lang="ru-RU" sz="2200" dirty="0">
                <a:solidFill>
                  <a:schemeClr val="bg1"/>
                </a:solidFill>
              </a:rPr>
            </a:br>
            <a:r>
              <a:rPr lang="ru-RU" sz="2200" b="1" dirty="0">
                <a:solidFill>
                  <a:schemeClr val="bg1"/>
                </a:solidFill>
              </a:rPr>
              <a:t>Митна логістика підприємства актуальна за таких умов:</a:t>
            </a:r>
            <a:br>
              <a:rPr lang="ru-RU" sz="2200" b="1" dirty="0">
                <a:solidFill>
                  <a:schemeClr val="bg1"/>
                </a:solidFill>
              </a:rPr>
            </a:br>
            <a:r>
              <a:rPr lang="ru-RU" sz="2200" dirty="0">
                <a:solidFill>
                  <a:schemeClr val="bg1"/>
                </a:solidFill>
              </a:rPr>
              <a:t>1) у процесі виробництва чи надання послуг використовуються</a:t>
            </a:r>
            <a:br>
              <a:rPr lang="ru-RU" sz="2200" dirty="0">
                <a:solidFill>
                  <a:schemeClr val="bg1"/>
                </a:solidFill>
              </a:rPr>
            </a:br>
            <a:r>
              <a:rPr lang="ru-RU" sz="2200" dirty="0">
                <a:solidFill>
                  <a:schemeClr val="bg1"/>
                </a:solidFill>
              </a:rPr>
              <a:t>підприємством імпортні товари, сировина (імпортні операції);</a:t>
            </a:r>
            <a:br>
              <a:rPr lang="ru-RU" sz="2200" dirty="0">
                <a:solidFill>
                  <a:schemeClr val="bg1"/>
                </a:solidFill>
              </a:rPr>
            </a:br>
            <a:r>
              <a:rPr lang="uk-UA" sz="2200" dirty="0">
                <a:solidFill>
                  <a:schemeClr val="bg1"/>
                </a:solidFill>
              </a:rPr>
              <a:t>2) суб’єкт здійснює торгово-посередницькі та інші зовнішньоекономічні операції з нерезидентом-юридичною особою (лізингові, інвестиційні та ін.);</a:t>
            </a:r>
            <a:br>
              <a:rPr lang="uk-UA" sz="2200" dirty="0">
                <a:solidFill>
                  <a:schemeClr val="bg1"/>
                </a:solidFill>
              </a:rPr>
            </a:br>
            <a:r>
              <a:rPr lang="ru-RU" sz="2200" dirty="0">
                <a:solidFill>
                  <a:schemeClr val="bg1"/>
                </a:solidFill>
              </a:rPr>
              <a:t>3) підприємство виходить на зовнішні ринки (експортні операції).</a:t>
            </a:r>
            <a:br>
              <a:rPr lang="uk-UA" sz="2200" dirty="0">
                <a:solidFill>
                  <a:schemeClr val="bg1"/>
                </a:solidFill>
              </a:rPr>
            </a:br>
            <a:br>
              <a:rPr lang="uk-UA" sz="1800" i="1" dirty="0"/>
            </a:br>
            <a:br>
              <a:rPr lang="uk-UA" sz="1800" b="1" i="1" dirty="0"/>
            </a:br>
            <a:br>
              <a:rPr lang="uk-UA" dirty="0"/>
            </a:br>
            <a:endParaRPr lang="ru-RU" sz="2700" dirty="0">
              <a:solidFill>
                <a:schemeClr val="bg1"/>
              </a:solidFill>
            </a:endParaRPr>
          </a:p>
        </p:txBody>
      </p:sp>
    </p:spTree>
    <p:extLst>
      <p:ext uri="{BB962C8B-B14F-4D97-AF65-F5344CB8AC3E}">
        <p14:creationId xmlns:p14="http://schemas.microsoft.com/office/powerpoint/2010/main" val="79312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8915400" cy="6629400"/>
          </a:xfrm>
        </p:spPr>
        <p:txBody>
          <a:bodyPr/>
          <a:lstStyle/>
          <a:p>
            <a:r>
              <a:rPr lang="ru-RU" sz="2000" b="1" i="1" dirty="0">
                <a:solidFill>
                  <a:schemeClr val="bg1"/>
                </a:solidFill>
                <a:latin typeface="+mn-lt"/>
                <a:cs typeface="Times New Roman" panose="02020603050405020304" pitchFamily="18" charset="0"/>
              </a:rPr>
              <a:t>Сезонне мито. </a:t>
            </a:r>
            <a:br>
              <a:rPr lang="ru-RU" sz="2000" i="1" dirty="0">
                <a:solidFill>
                  <a:schemeClr val="bg1"/>
                </a:solidFill>
                <a:latin typeface="+mn-lt"/>
                <a:cs typeface="Times New Roman" panose="02020603050405020304" pitchFamily="18" charset="0"/>
              </a:rPr>
            </a:br>
            <a:br>
              <a:rPr lang="ru-RU" sz="2000" i="1"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На окремі товари законом може встановлюватися сезонне мито на термін не менше 60 та не більше 120 наступних календарних днів з дня встановлення сезонного мита.</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Сезонне мито нараховується за ставками, встановленими Законом України «Про державне регулювання імпорту сільськогосподарської продукції». </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Сезонні мита встановлюються щодо товарів, які підпадають під визначення таких кодів УКТЗЕД: </a:t>
            </a:r>
            <a:r>
              <a:rPr lang="uk-UA" sz="2000" dirty="0">
                <a:solidFill>
                  <a:schemeClr val="bg1"/>
                </a:solidFill>
                <a:latin typeface="+mn-lt"/>
                <a:cs typeface="Times New Roman" panose="02020603050405020304" pitchFamily="18" charset="0"/>
              </a:rPr>
              <a:t>07.01-07.08, 08.06.10, 08.07.10, 08.08.10, 08.08.20, 08.09.10000, 08.09.20, 10.01-10.05, 10.08, 12.06-12.08, 12.10, 12.12.91, 12.12.92, </a:t>
            </a:r>
            <a:r>
              <a:rPr lang="ru-RU" sz="2000" dirty="0">
                <a:solidFill>
                  <a:schemeClr val="bg1"/>
                </a:solidFill>
                <a:latin typeface="+mn-lt"/>
                <a:cs typeface="Times New Roman" panose="02020603050405020304" pitchFamily="18" charset="0"/>
              </a:rPr>
              <a:t>12.13, 12.14, та при цьому оподатковуються за пільговою ставкою, яка дорівнює або перевищує 30 % відповідно до Митних </a:t>
            </a:r>
            <a:r>
              <a:rPr lang="uk-UA" sz="2000" dirty="0">
                <a:solidFill>
                  <a:schemeClr val="bg1"/>
                </a:solidFill>
                <a:latin typeface="+mn-lt"/>
                <a:cs typeface="Times New Roman" panose="02020603050405020304" pitchFamily="18" charset="0"/>
              </a:rPr>
              <a:t>тарифів України.</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Сезонні мита запроваджуються у подвійному розмірі до розміру пільгових ставок ввізного мита та упродовж їхньої дії </a:t>
            </a:r>
            <a:r>
              <a:rPr lang="uk-UA" sz="2000" dirty="0">
                <a:solidFill>
                  <a:schemeClr val="bg1"/>
                </a:solidFill>
                <a:latin typeface="+mn-lt"/>
                <a:cs typeface="Times New Roman" panose="02020603050405020304" pitchFamily="18" charset="0"/>
              </a:rPr>
              <a:t>заміщують ввізні мита.</a:t>
            </a:r>
            <a:br>
              <a:rPr lang="uk-UA"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Кабінет Міністрів України встановлює терміни дії сезонних </a:t>
            </a:r>
            <a:r>
              <a:rPr lang="ru-RU" sz="2000" dirty="0">
                <a:solidFill>
                  <a:schemeClr val="bg1"/>
                </a:solidFill>
                <a:latin typeface="+mn-lt"/>
                <a:cs typeface="Times New Roman" panose="02020603050405020304" pitchFamily="18" charset="0"/>
              </a:rPr>
              <a:t>мит на сільськогосподарську продукцію та оприлюднює своє рішення за 45 днів до дня їх запровадження.</a:t>
            </a:r>
            <a:endParaRPr lang="uk-UA" sz="20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90982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9067800" cy="6781800"/>
          </a:xfrm>
        </p:spPr>
        <p:txBody>
          <a:bodyPr/>
          <a:lstStyle/>
          <a:p>
            <a:r>
              <a:rPr lang="uk-UA" sz="2000" b="1" dirty="0">
                <a:solidFill>
                  <a:schemeClr val="bg1"/>
                </a:solidFill>
                <a:latin typeface="+mn-lt"/>
                <a:cs typeface="Times New Roman" panose="02020603050405020304" pitchFamily="18" charset="0"/>
              </a:rPr>
              <a:t>Особливі види мита.</a:t>
            </a:r>
            <a:br>
              <a:rPr lang="uk-UA" sz="2000" b="1" dirty="0">
                <a:solidFill>
                  <a:schemeClr val="bg1"/>
                </a:solidFill>
                <a:latin typeface="+mn-lt"/>
                <a:cs typeface="Times New Roman" panose="02020603050405020304" pitchFamily="18" charset="0"/>
              </a:rPr>
            </a:br>
            <a:br>
              <a:rPr lang="uk-UA" sz="2000" b="1" dirty="0">
                <a:solidFill>
                  <a:schemeClr val="bg1"/>
                </a:solidFill>
                <a:latin typeface="+mn-lt"/>
                <a:cs typeface="Times New Roman" panose="02020603050405020304" pitchFamily="18" charset="0"/>
              </a:rPr>
            </a:br>
            <a:r>
              <a:rPr lang="ru-RU" sz="2000" b="1" i="1" dirty="0">
                <a:solidFill>
                  <a:schemeClr val="bg1"/>
                </a:solidFill>
                <a:latin typeface="+mn-lt"/>
                <a:cs typeface="Times New Roman" panose="02020603050405020304" pitchFamily="18" charset="0"/>
              </a:rPr>
              <a:t>Антидемпінгове мито </a:t>
            </a:r>
            <a:r>
              <a:rPr lang="ru-RU" sz="2000" dirty="0">
                <a:solidFill>
                  <a:schemeClr val="bg1"/>
                </a:solidFill>
                <a:latin typeface="+mn-lt"/>
                <a:cs typeface="Times New Roman" panose="02020603050405020304" pitchFamily="18" charset="0"/>
              </a:rPr>
              <a:t>встановлюється відповідно до Закону</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України «Про захист національного товаровиробника від  демпінгового імпорту» у разі ввезення на митну територію України</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товарів, які є об’єктом демпінгу.</a:t>
            </a:r>
            <a:br>
              <a:rPr lang="ru-RU" sz="2000" dirty="0">
                <a:solidFill>
                  <a:schemeClr val="bg1"/>
                </a:solidFill>
                <a:latin typeface="+mn-lt"/>
                <a:cs typeface="Times New Roman" panose="02020603050405020304" pitchFamily="18" charset="0"/>
              </a:rPr>
            </a:br>
            <a:br>
              <a:rPr lang="ru-RU" sz="2000" dirty="0">
                <a:solidFill>
                  <a:schemeClr val="bg1"/>
                </a:solidFill>
                <a:latin typeface="+mn-lt"/>
                <a:cs typeface="Times New Roman" panose="02020603050405020304" pitchFamily="18" charset="0"/>
              </a:rPr>
            </a:br>
            <a:r>
              <a:rPr lang="ru-RU" sz="2000" b="1" dirty="0">
                <a:solidFill>
                  <a:schemeClr val="bg1"/>
                </a:solidFill>
                <a:latin typeface="+mn-lt"/>
                <a:cs typeface="Times New Roman" panose="02020603050405020304" pitchFamily="18" charset="0"/>
              </a:rPr>
              <a:t>Демпінг</a:t>
            </a:r>
            <a:r>
              <a:rPr lang="ru-RU" sz="2000" dirty="0">
                <a:solidFill>
                  <a:schemeClr val="bg1"/>
                </a:solidFill>
                <a:latin typeface="+mn-lt"/>
                <a:cs typeface="Times New Roman" panose="02020603050405020304" pitchFamily="18" charset="0"/>
              </a:rPr>
              <a:t> - ввезення на митну територію країни імпорту товару за цінами, нижчими від порівнянної ціни на подібний товар у країні експорту, що заподіює шкоду національному товаровиробнику</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подібного товару.</a:t>
            </a:r>
            <a:br>
              <a:rPr lang="uk-UA" sz="2000" dirty="0">
                <a:solidFill>
                  <a:schemeClr val="bg1"/>
                </a:solidFill>
                <a:latin typeface="+mn-lt"/>
                <a:cs typeface="Times New Roman" panose="02020603050405020304" pitchFamily="18" charset="0"/>
              </a:rPr>
            </a:br>
            <a:br>
              <a:rPr lang="uk-UA" sz="2000" dirty="0">
                <a:solidFill>
                  <a:schemeClr val="bg1"/>
                </a:solidFill>
                <a:latin typeface="+mn-lt"/>
                <a:cs typeface="Times New Roman" panose="02020603050405020304" pitchFamily="18" charset="0"/>
              </a:rPr>
            </a:br>
            <a:r>
              <a:rPr lang="ru-RU" sz="2000" b="1" i="1" dirty="0">
                <a:solidFill>
                  <a:schemeClr val="bg1"/>
                </a:solidFill>
                <a:latin typeface="+mn-lt"/>
                <a:cs typeface="Times New Roman" panose="02020603050405020304" pitchFamily="18" charset="0"/>
              </a:rPr>
              <a:t>Спеціальне мито</a:t>
            </a:r>
            <a:r>
              <a:rPr lang="ru-RU" sz="2000" i="1" dirty="0">
                <a:solidFill>
                  <a:schemeClr val="bg1"/>
                </a:solidFill>
                <a:latin typeface="+mn-lt"/>
                <a:cs typeface="Times New Roman" panose="02020603050405020304" pitchFamily="18" charset="0"/>
              </a:rPr>
              <a:t> </a:t>
            </a:r>
            <a:r>
              <a:rPr lang="ru-RU" sz="2000" dirty="0">
                <a:solidFill>
                  <a:schemeClr val="bg1"/>
                </a:solidFill>
                <a:latin typeface="+mn-lt"/>
                <a:cs typeface="Times New Roman" panose="02020603050405020304" pitchFamily="18" charset="0"/>
              </a:rPr>
              <a:t>встановлюється відповідно до Закону України «Про застосування спеціальних заходів щодо імпорту в </a:t>
            </a:r>
            <a:r>
              <a:rPr lang="uk-UA" sz="2000" dirty="0">
                <a:solidFill>
                  <a:schemeClr val="bg1"/>
                </a:solidFill>
                <a:latin typeface="+mn-lt"/>
                <a:cs typeface="Times New Roman" panose="02020603050405020304" pitchFamily="18" charset="0"/>
              </a:rPr>
              <a:t>Україну»:</a:t>
            </a:r>
            <a:br>
              <a:rPr lang="uk-UA"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 </a:t>
            </a:r>
            <a:r>
              <a:rPr lang="ru-RU" sz="2000" dirty="0">
                <a:solidFill>
                  <a:schemeClr val="bg1"/>
                </a:solidFill>
                <a:latin typeface="+mn-lt"/>
                <a:cs typeface="Times New Roman" panose="02020603050405020304" pitchFamily="18" charset="0"/>
              </a:rPr>
              <a:t>як засіб захисту національного товаровиробника, якщо товари</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ввозяться на митну територію України в обсягах та/або за</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таких умов, що їх ввезення заподіює або створює загрозу заподіяння значної шкоди національному товаровиробнику;</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як заходи у відповідь на дискримінаційні та/або недружні дії інших держав, митних союзів та економічних угруповань, які </a:t>
            </a:r>
            <a:r>
              <a:rPr lang="uk-UA" sz="2000" dirty="0">
                <a:solidFill>
                  <a:schemeClr val="bg1"/>
                </a:solidFill>
                <a:latin typeface="+mn-lt"/>
                <a:cs typeface="Times New Roman" panose="02020603050405020304" pitchFamily="18" charset="0"/>
              </a:rPr>
              <a:t>обмежують реалізацію законних прав та інтересів суб’єктів зовнішньоекономічної діяльності України.</a:t>
            </a:r>
            <a:endParaRPr lang="uk-UA" sz="20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61396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9067800" cy="6781800"/>
          </a:xfrm>
        </p:spPr>
        <p:txBody>
          <a:bodyPr/>
          <a:lstStyle/>
          <a:p>
            <a:r>
              <a:rPr lang="ru-RU" sz="2000" b="1" i="1" dirty="0">
                <a:solidFill>
                  <a:schemeClr val="bg1"/>
                </a:solidFill>
                <a:latin typeface="+mn-lt"/>
                <a:cs typeface="Times New Roman" panose="02020603050405020304" pitchFamily="18" charset="0"/>
              </a:rPr>
              <a:t>Компенсаційне мито </a:t>
            </a:r>
            <a:r>
              <a:rPr lang="ru-RU" sz="2000" dirty="0">
                <a:solidFill>
                  <a:schemeClr val="bg1"/>
                </a:solidFill>
                <a:latin typeface="+mn-lt"/>
                <a:cs typeface="Times New Roman" panose="02020603050405020304" pitchFamily="18" charset="0"/>
              </a:rPr>
              <a:t>встановлюється відповідно до Закону</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України «Про захист національного товаровиробника від субсидованого імпорту» у разі ввезення на митну територію України</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товарів, які є об’єктом субсидованого імпорту, що заподіює шкоду</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або створює загрозу заподіяння шкоди національному товаровиробнику.</a:t>
            </a:r>
            <a:br>
              <a:rPr lang="ru-RU" sz="2000" dirty="0">
                <a:solidFill>
                  <a:schemeClr val="bg1"/>
                </a:solidFill>
                <a:latin typeface="+mn-lt"/>
                <a:cs typeface="Times New Roman" panose="02020603050405020304" pitchFamily="18" charset="0"/>
              </a:rPr>
            </a:b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Особливі види мита, ставки та порядок їх застосування </a:t>
            </a:r>
            <a:r>
              <a:rPr lang="uk-UA" sz="2000" dirty="0">
                <a:solidFill>
                  <a:schemeClr val="bg1"/>
                </a:solidFill>
                <a:latin typeface="+mn-lt"/>
                <a:cs typeface="Times New Roman" panose="02020603050405020304" pitchFamily="18" charset="0"/>
              </a:rPr>
              <a:t>встановлюються рішеннями Міжвідомчої комісії з міжнародної</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торгівлі про застосування антидемпінгових, спеціальних або</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компенсаційних заходів.</a:t>
            </a:r>
            <a:endParaRPr lang="uk-UA" sz="20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27339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sz="2000" b="1" dirty="0">
                <a:solidFill>
                  <a:schemeClr val="bg1"/>
                </a:solidFill>
              </a:rPr>
              <a:t>Податок на додану вартість (ПДВ)</a:t>
            </a:r>
            <a:r>
              <a:rPr lang="ru-RU" sz="2000" dirty="0">
                <a:solidFill>
                  <a:schemeClr val="bg1"/>
                </a:solidFill>
              </a:rPr>
              <a:t> – загальнодержавний непрямий податок, який нараховується та сплачується відповідно </a:t>
            </a:r>
            <a:r>
              <a:rPr lang="uk-UA" sz="2000" dirty="0">
                <a:solidFill>
                  <a:schemeClr val="bg1"/>
                </a:solidFill>
              </a:rPr>
              <a:t>до ПКУ. </a:t>
            </a:r>
            <a:br>
              <a:rPr lang="uk-UA" sz="2000" dirty="0">
                <a:solidFill>
                  <a:schemeClr val="bg1"/>
                </a:solidFill>
              </a:rPr>
            </a:br>
            <a:br>
              <a:rPr lang="uk-UA" sz="2000" dirty="0">
                <a:solidFill>
                  <a:schemeClr val="bg1"/>
                </a:solidFill>
              </a:rPr>
            </a:br>
            <a:r>
              <a:rPr lang="ru-RU" sz="2000" dirty="0">
                <a:solidFill>
                  <a:schemeClr val="bg1"/>
                </a:solidFill>
              </a:rPr>
              <a:t>Для цілей оподаткування платником податку на додану в</a:t>
            </a:r>
            <a:r>
              <a:rPr lang="uk-UA" sz="2000" dirty="0">
                <a:solidFill>
                  <a:schemeClr val="bg1"/>
                </a:solidFill>
              </a:rPr>
              <a:t>артість є: </a:t>
            </a:r>
            <a:br>
              <a:rPr lang="uk-UA" sz="2000" dirty="0">
                <a:solidFill>
                  <a:schemeClr val="bg1"/>
                </a:solidFill>
              </a:rPr>
            </a:br>
            <a:r>
              <a:rPr lang="ru-RU" sz="2000" dirty="0">
                <a:solidFill>
                  <a:schemeClr val="bg1"/>
                </a:solidFill>
              </a:rPr>
              <a:t>- будь-яка особа, яка ввозить товари на митну територію</a:t>
            </a:r>
            <a:br>
              <a:rPr lang="ru-RU" sz="2000" dirty="0">
                <a:solidFill>
                  <a:schemeClr val="bg1"/>
                </a:solidFill>
              </a:rPr>
            </a:br>
            <a:r>
              <a:rPr lang="ru-RU" sz="2000" dirty="0">
                <a:solidFill>
                  <a:schemeClr val="bg1"/>
                </a:solidFill>
              </a:rPr>
              <a:t>України в обсягах, що підлягають оподаткуванню, та на яку покладається відповідальність за сплату податків у разі переміщення</a:t>
            </a:r>
            <a:br>
              <a:rPr lang="ru-RU" sz="2000" dirty="0">
                <a:solidFill>
                  <a:schemeClr val="bg1"/>
                </a:solidFill>
              </a:rPr>
            </a:br>
            <a:r>
              <a:rPr lang="ru-RU" sz="2000" dirty="0">
                <a:solidFill>
                  <a:schemeClr val="bg1"/>
                </a:solidFill>
              </a:rPr>
              <a:t>товарів через митний кордон України відповідно до МКУ</a:t>
            </a:r>
            <a:br>
              <a:rPr lang="ru-RU" sz="2000" dirty="0">
                <a:solidFill>
                  <a:schemeClr val="bg1"/>
                </a:solidFill>
              </a:rPr>
            </a:br>
            <a:r>
              <a:rPr lang="ru-RU" sz="2000" dirty="0">
                <a:solidFill>
                  <a:schemeClr val="bg1"/>
                </a:solidFill>
              </a:rPr>
              <a:t>- особа, на яку покладається дотримання вимог митних режимів,</a:t>
            </a:r>
            <a:br>
              <a:rPr lang="ru-RU" sz="2000" dirty="0">
                <a:solidFill>
                  <a:schemeClr val="bg1"/>
                </a:solidFill>
              </a:rPr>
            </a:br>
            <a:r>
              <a:rPr lang="ru-RU" sz="2000" dirty="0">
                <a:solidFill>
                  <a:schemeClr val="bg1"/>
                </a:solidFill>
              </a:rPr>
              <a:t>які передбачають повне або часткове умовне звільнення від оподаткування, у разі порушення таких митних режимів, </a:t>
            </a:r>
            <a:r>
              <a:rPr lang="uk-UA" sz="2000" dirty="0">
                <a:solidFill>
                  <a:schemeClr val="bg1"/>
                </a:solidFill>
              </a:rPr>
              <a:t>встановлених митним законодавством;</a:t>
            </a:r>
            <a:br>
              <a:rPr lang="uk-UA" sz="2000" dirty="0">
                <a:solidFill>
                  <a:schemeClr val="bg1"/>
                </a:solidFill>
              </a:rPr>
            </a:br>
            <a:r>
              <a:rPr lang="ru-RU" sz="2000" dirty="0">
                <a:solidFill>
                  <a:schemeClr val="bg1"/>
                </a:solidFill>
              </a:rPr>
              <a:t>- особа, яка використовує, у тому числі під час ввезення товарів на митну територію України, податкову пільгу не за цільовим призначенням та/або всупереч умовам чи цілям її надання згідно із ПКУ, а також будь-які інші особи, які використовують податкову пільгу, яку для них не призначено;</a:t>
            </a:r>
            <a:br>
              <a:rPr lang="ru-RU" sz="2000" dirty="0">
                <a:solidFill>
                  <a:schemeClr val="bg1"/>
                </a:solidFill>
              </a:rPr>
            </a:br>
            <a:r>
              <a:rPr lang="ru-RU" sz="2000" dirty="0">
                <a:solidFill>
                  <a:schemeClr val="bg1"/>
                </a:solidFill>
              </a:rPr>
              <a:t>- особа, яка проводить операції з постачання конфіскованого майна, знахідок, скарбів, майна, визнаного безхазяйним, майна,</a:t>
            </a:r>
            <a:br>
              <a:rPr lang="ru-RU" sz="2000" dirty="0">
                <a:solidFill>
                  <a:schemeClr val="bg1"/>
                </a:solidFill>
              </a:rPr>
            </a:br>
            <a:r>
              <a:rPr lang="ru-RU" sz="2000" dirty="0">
                <a:solidFill>
                  <a:schemeClr val="bg1"/>
                </a:solidFill>
              </a:rPr>
              <a:t>за яким не звернувся власник до кінця терміну зберігання, та</a:t>
            </a:r>
            <a:br>
              <a:rPr lang="ru-RU" sz="2000" dirty="0">
                <a:solidFill>
                  <a:schemeClr val="bg1"/>
                </a:solidFill>
              </a:rPr>
            </a:br>
            <a:r>
              <a:rPr lang="ru-RU" sz="2000" dirty="0">
                <a:solidFill>
                  <a:schemeClr val="bg1"/>
                </a:solidFill>
              </a:rPr>
              <a:t>майна, що за правом успадкування чи на інших законних підставах</a:t>
            </a:r>
            <a:br>
              <a:rPr lang="ru-RU" sz="2000" dirty="0">
                <a:solidFill>
                  <a:schemeClr val="bg1"/>
                </a:solidFill>
              </a:rPr>
            </a:br>
            <a:r>
              <a:rPr lang="uk-UA" sz="2000" dirty="0">
                <a:solidFill>
                  <a:schemeClr val="bg1"/>
                </a:solidFill>
              </a:rPr>
              <a:t>переходить у власність держави.</a:t>
            </a:r>
            <a:endParaRPr lang="uk-UA" dirty="0"/>
          </a:p>
        </p:txBody>
      </p:sp>
    </p:spTree>
    <p:extLst>
      <p:ext uri="{BB962C8B-B14F-4D97-AF65-F5344CB8AC3E}">
        <p14:creationId xmlns:p14="http://schemas.microsoft.com/office/powerpoint/2010/main" val="267920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sz="2000" b="1" dirty="0">
                <a:solidFill>
                  <a:schemeClr val="bg1"/>
                </a:solidFill>
                <a:latin typeface="+mn-lt"/>
              </a:rPr>
              <a:t>Об’єктом оподаткування є</a:t>
            </a:r>
            <a:r>
              <a:rPr lang="ru-RU" sz="2000" dirty="0">
                <a:solidFill>
                  <a:schemeClr val="bg1"/>
                </a:solidFill>
                <a:latin typeface="+mn-lt"/>
              </a:rPr>
              <a:t> операції платників податку з:</a:t>
            </a:r>
            <a:br>
              <a:rPr lang="ru-RU" sz="2000" dirty="0">
                <a:solidFill>
                  <a:schemeClr val="bg1"/>
                </a:solidFill>
                <a:latin typeface="+mn-lt"/>
              </a:rPr>
            </a:br>
            <a:r>
              <a:rPr lang="ru-RU" sz="2000" dirty="0">
                <a:solidFill>
                  <a:schemeClr val="bg1"/>
                </a:solidFill>
                <a:latin typeface="+mn-lt"/>
              </a:rPr>
              <a:t>- ввезення товарів на митну територію України;</a:t>
            </a:r>
            <a:br>
              <a:rPr lang="ru-RU" sz="2000" dirty="0">
                <a:solidFill>
                  <a:schemeClr val="bg1"/>
                </a:solidFill>
                <a:latin typeface="+mn-lt"/>
              </a:rPr>
            </a:br>
            <a:r>
              <a:rPr lang="ru-RU" sz="2000" dirty="0">
                <a:solidFill>
                  <a:schemeClr val="bg1"/>
                </a:solidFill>
                <a:latin typeface="+mn-lt"/>
              </a:rPr>
              <a:t>- вивезення товарів за межі митної території України.</a:t>
            </a:r>
            <a:br>
              <a:rPr lang="ru-RU" sz="2000" dirty="0">
                <a:solidFill>
                  <a:schemeClr val="bg1"/>
                </a:solidFill>
                <a:latin typeface="+mn-lt"/>
              </a:rPr>
            </a:br>
            <a:br>
              <a:rPr lang="ru-RU" sz="2000" dirty="0">
                <a:solidFill>
                  <a:schemeClr val="bg1"/>
                </a:solidFill>
                <a:latin typeface="+mn-lt"/>
              </a:rPr>
            </a:br>
            <a:r>
              <a:rPr lang="ru-RU" sz="2000" b="1" dirty="0">
                <a:solidFill>
                  <a:schemeClr val="bg1"/>
                </a:solidFill>
                <a:latin typeface="+mn-lt"/>
              </a:rPr>
              <a:t>Не є об’єктом оподаткування </a:t>
            </a:r>
            <a:r>
              <a:rPr lang="ru-RU" sz="2000" dirty="0">
                <a:solidFill>
                  <a:schemeClr val="bg1"/>
                </a:solidFill>
                <a:latin typeface="+mn-lt"/>
              </a:rPr>
              <a:t>операції з:</a:t>
            </a:r>
            <a:br>
              <a:rPr lang="ru-RU" sz="2000" dirty="0">
                <a:solidFill>
                  <a:schemeClr val="bg1"/>
                </a:solidFill>
                <a:latin typeface="+mn-lt"/>
              </a:rPr>
            </a:br>
            <a:r>
              <a:rPr lang="ru-RU" sz="2000" dirty="0">
                <a:solidFill>
                  <a:schemeClr val="bg1"/>
                </a:solidFill>
                <a:latin typeface="+mn-lt"/>
              </a:rPr>
              <a:t>- ввезення на митну територію України, вивезення за межі</a:t>
            </a:r>
            <a:br>
              <a:rPr lang="ru-RU" sz="2000" dirty="0">
                <a:solidFill>
                  <a:schemeClr val="bg1"/>
                </a:solidFill>
                <a:latin typeface="+mn-lt"/>
              </a:rPr>
            </a:br>
            <a:r>
              <a:rPr lang="ru-RU" sz="2000" dirty="0">
                <a:solidFill>
                  <a:schemeClr val="bg1"/>
                </a:solidFill>
                <a:latin typeface="+mn-lt"/>
              </a:rPr>
              <a:t>цієї території незалежно від обраного митного режиму товарів,</a:t>
            </a:r>
            <a:br>
              <a:rPr lang="ru-RU" sz="2000" dirty="0">
                <a:solidFill>
                  <a:schemeClr val="bg1"/>
                </a:solidFill>
                <a:latin typeface="+mn-lt"/>
              </a:rPr>
            </a:br>
            <a:r>
              <a:rPr lang="ru-RU" sz="2000" dirty="0">
                <a:solidFill>
                  <a:schemeClr val="bg1"/>
                </a:solidFill>
                <a:latin typeface="+mn-lt"/>
              </a:rPr>
              <a:t>митна вартість яких не перевищує еквівалент 100 євро;</a:t>
            </a:r>
            <a:br>
              <a:rPr lang="ru-RU" sz="2000" dirty="0">
                <a:solidFill>
                  <a:schemeClr val="bg1"/>
                </a:solidFill>
                <a:latin typeface="+mn-lt"/>
              </a:rPr>
            </a:br>
            <a:r>
              <a:rPr lang="ru-RU" sz="2000" dirty="0">
                <a:solidFill>
                  <a:schemeClr val="bg1"/>
                </a:solidFill>
                <a:latin typeface="+mn-lt"/>
              </a:rPr>
              <a:t>- ввезення на митну територію України товарів, сумарна фактурна вартість яких не перевищує еквівалент 100 євро у  несупроводжуваному багажі, міжнародних поштових відправленнях</a:t>
            </a:r>
            <a:br>
              <a:rPr lang="ru-RU" sz="2000" dirty="0">
                <a:solidFill>
                  <a:schemeClr val="bg1"/>
                </a:solidFill>
                <a:latin typeface="+mn-lt"/>
              </a:rPr>
            </a:br>
            <a:r>
              <a:rPr lang="ru-RU" sz="2000" dirty="0">
                <a:solidFill>
                  <a:schemeClr val="bg1"/>
                </a:solidFill>
                <a:latin typeface="+mn-lt"/>
              </a:rPr>
              <a:t>на адресу одного одержувача (юридичної або фізичної особи) в</a:t>
            </a:r>
            <a:br>
              <a:rPr lang="ru-RU" sz="2000" dirty="0">
                <a:solidFill>
                  <a:schemeClr val="bg1"/>
                </a:solidFill>
                <a:latin typeface="+mn-lt"/>
              </a:rPr>
            </a:br>
            <a:r>
              <a:rPr lang="ru-RU" sz="2000" dirty="0">
                <a:solidFill>
                  <a:schemeClr val="bg1"/>
                </a:solidFill>
                <a:latin typeface="+mn-lt"/>
              </a:rPr>
              <a:t>одній депеші від одного відправника, міжнародних експрес-відправленнях на адресу одного одержувача (юридичної або фізичної особи) в одному вантажі експрес-перевізника від одного відправника;</a:t>
            </a:r>
            <a:br>
              <a:rPr lang="ru-RU" sz="2000" dirty="0">
                <a:solidFill>
                  <a:schemeClr val="bg1"/>
                </a:solidFill>
                <a:latin typeface="+mn-lt"/>
              </a:rPr>
            </a:br>
            <a:r>
              <a:rPr lang="ru-RU" sz="2000" dirty="0">
                <a:solidFill>
                  <a:schemeClr val="bg1"/>
                </a:solidFill>
                <a:latin typeface="+mn-lt"/>
              </a:rPr>
              <a:t>- ввезення на митну територію України товарів фізичними особами в обсягах, що не підлягають оподаткуванню, відповідно </a:t>
            </a:r>
            <a:r>
              <a:rPr lang="uk-UA" sz="2000" dirty="0">
                <a:solidFill>
                  <a:schemeClr val="bg1"/>
                </a:solidFill>
                <a:latin typeface="+mn-lt"/>
              </a:rPr>
              <a:t>до МКУ;</a:t>
            </a:r>
            <a:br>
              <a:rPr lang="uk-UA" sz="2000" dirty="0">
                <a:solidFill>
                  <a:schemeClr val="bg1"/>
                </a:solidFill>
                <a:latin typeface="+mn-lt"/>
              </a:rPr>
            </a:br>
            <a:r>
              <a:rPr lang="ru-RU" sz="2000" dirty="0">
                <a:solidFill>
                  <a:schemeClr val="bg1"/>
                </a:solidFill>
                <a:latin typeface="+mn-lt"/>
              </a:rPr>
              <a:t>- ввезення на митну територію України валютних цінностей (у тому числі національної та іноземної валюти), банківських </a:t>
            </a:r>
            <a:r>
              <a:rPr lang="ru-RU" sz="2000" dirty="0">
                <a:solidFill>
                  <a:schemeClr val="bg1"/>
                </a:solidFill>
              </a:rPr>
              <a:t>металів, банкнот та монет НБУ, за винятком тих, що використовуються для нумізматичних цілей, базою оподаткування яких є </a:t>
            </a:r>
            <a:r>
              <a:rPr lang="uk-UA" sz="2000" dirty="0">
                <a:solidFill>
                  <a:schemeClr val="bg1"/>
                </a:solidFill>
              </a:rPr>
              <a:t>продажна вартість.</a:t>
            </a:r>
            <a:br>
              <a:rPr lang="ru-RU" sz="2000" dirty="0">
                <a:solidFill>
                  <a:schemeClr val="bg1"/>
                </a:solidFill>
                <a:latin typeface="+mn-lt"/>
              </a:rPr>
            </a:br>
            <a:endParaRPr lang="uk-UA" sz="2000" dirty="0">
              <a:solidFill>
                <a:schemeClr val="bg1"/>
              </a:solidFill>
              <a:latin typeface="+mn-lt"/>
            </a:endParaRPr>
          </a:p>
        </p:txBody>
      </p:sp>
    </p:spTree>
    <p:extLst>
      <p:ext uri="{BB962C8B-B14F-4D97-AF65-F5344CB8AC3E}">
        <p14:creationId xmlns:p14="http://schemas.microsoft.com/office/powerpoint/2010/main" val="409568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uk-UA" sz="2000" b="1" dirty="0">
                <a:solidFill>
                  <a:schemeClr val="bg1"/>
                </a:solidFill>
              </a:rPr>
              <a:t>Ставки ПДВ</a:t>
            </a:r>
            <a:br>
              <a:rPr lang="uk-UA" sz="2000" dirty="0">
                <a:solidFill>
                  <a:schemeClr val="bg1"/>
                </a:solidFill>
              </a:rPr>
            </a:br>
            <a:r>
              <a:rPr lang="ru-RU" sz="2000" dirty="0">
                <a:solidFill>
                  <a:schemeClr val="bg1"/>
                </a:solidFill>
              </a:rPr>
              <a:t>За основною ставкою 20 % оподатковуються операції з ввезення</a:t>
            </a:r>
            <a:br>
              <a:rPr lang="ru-RU" sz="2000" dirty="0">
                <a:solidFill>
                  <a:schemeClr val="bg1"/>
                </a:solidFill>
              </a:rPr>
            </a:br>
            <a:r>
              <a:rPr lang="ru-RU" sz="2000" dirty="0">
                <a:solidFill>
                  <a:schemeClr val="bg1"/>
                </a:solidFill>
              </a:rPr>
              <a:t>товарів на митну територію України, крім операцій, що не</a:t>
            </a:r>
            <a:br>
              <a:rPr lang="ru-RU" sz="2000" dirty="0">
                <a:solidFill>
                  <a:schemeClr val="bg1"/>
                </a:solidFill>
              </a:rPr>
            </a:br>
            <a:r>
              <a:rPr lang="ru-RU" sz="2000" dirty="0">
                <a:solidFill>
                  <a:schemeClr val="bg1"/>
                </a:solidFill>
              </a:rPr>
              <a:t>є об’єктом оподаткування, звільнених від оподаткування, та операцій,</a:t>
            </a:r>
            <a:br>
              <a:rPr lang="ru-RU" sz="2000" dirty="0">
                <a:solidFill>
                  <a:schemeClr val="bg1"/>
                </a:solidFill>
              </a:rPr>
            </a:br>
            <a:r>
              <a:rPr lang="ru-RU" sz="2000" dirty="0">
                <a:solidFill>
                  <a:schemeClr val="bg1"/>
                </a:solidFill>
              </a:rPr>
              <a:t>до яких застосовується нульова ставка та 7 %.</a:t>
            </a:r>
            <a:endParaRPr lang="uk-UA" sz="2000" dirty="0">
              <a:solidFill>
                <a:schemeClr val="bg1"/>
              </a:solidFill>
              <a:latin typeface="+mn-lt"/>
            </a:endParaRPr>
          </a:p>
        </p:txBody>
      </p:sp>
      <p:pic>
        <p:nvPicPr>
          <p:cNvPr id="3" name="Рисунок 2"/>
          <p:cNvPicPr>
            <a:picLocks noChangeAspect="1"/>
          </p:cNvPicPr>
          <p:nvPr/>
        </p:nvPicPr>
        <p:blipFill>
          <a:blip r:embed="rId2"/>
          <a:stretch>
            <a:fillRect/>
          </a:stretch>
        </p:blipFill>
        <p:spPr>
          <a:xfrm>
            <a:off x="689145" y="1752600"/>
            <a:ext cx="7765710" cy="4517407"/>
          </a:xfrm>
          <a:prstGeom prst="rect">
            <a:avLst/>
          </a:prstGeom>
        </p:spPr>
      </p:pic>
    </p:spTree>
    <p:extLst>
      <p:ext uri="{BB962C8B-B14F-4D97-AF65-F5344CB8AC3E}">
        <p14:creationId xmlns:p14="http://schemas.microsoft.com/office/powerpoint/2010/main" val="301220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66800" y="762000"/>
            <a:ext cx="7029926" cy="4419600"/>
          </a:xfrm>
          <a:prstGeom prst="rect">
            <a:avLst/>
          </a:prstGeom>
        </p:spPr>
      </p:pic>
    </p:spTree>
    <p:extLst>
      <p:ext uri="{BB962C8B-B14F-4D97-AF65-F5344CB8AC3E}">
        <p14:creationId xmlns:p14="http://schemas.microsoft.com/office/powerpoint/2010/main" val="298247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 y="0"/>
            <a:ext cx="9128760" cy="6858000"/>
          </a:xfrm>
        </p:spPr>
        <p:txBody>
          <a:bodyPr/>
          <a:lstStyle/>
          <a:p>
            <a:r>
              <a:rPr lang="ru-RU" sz="2000" b="1" dirty="0">
                <a:solidFill>
                  <a:schemeClr val="bg1"/>
                </a:solidFill>
              </a:rPr>
              <a:t>АКЦИЗНИЙ ПОДАТОК</a:t>
            </a:r>
            <a:br>
              <a:rPr lang="ru-RU" sz="2000" dirty="0">
                <a:solidFill>
                  <a:schemeClr val="bg1"/>
                </a:solidFill>
              </a:rPr>
            </a:br>
            <a:br>
              <a:rPr lang="ru-RU" sz="2000" dirty="0">
                <a:solidFill>
                  <a:schemeClr val="bg1"/>
                </a:solidFill>
              </a:rPr>
            </a:br>
            <a:r>
              <a:rPr lang="ru-RU" sz="2000" b="1" dirty="0">
                <a:solidFill>
                  <a:schemeClr val="bg1"/>
                </a:solidFill>
              </a:rPr>
              <a:t>Акцизний податок </a:t>
            </a:r>
            <a:r>
              <a:rPr lang="ru-RU" sz="2000" dirty="0">
                <a:solidFill>
                  <a:schemeClr val="bg1"/>
                </a:solidFill>
              </a:rPr>
              <a:t>- загальнодержавний непрямий податок на споживання окремих видів товарів (продукції), визначених ПКУ як підакцизні, що включається до ціни таких товарів </a:t>
            </a:r>
            <a:r>
              <a:rPr lang="uk-UA" sz="2000" dirty="0">
                <a:solidFill>
                  <a:schemeClr val="bg1"/>
                </a:solidFill>
              </a:rPr>
              <a:t>(продукції).</a:t>
            </a:r>
            <a:br>
              <a:rPr lang="uk-UA" sz="2000" dirty="0">
                <a:solidFill>
                  <a:schemeClr val="bg1"/>
                </a:solidFill>
              </a:rPr>
            </a:br>
            <a:br>
              <a:rPr lang="uk-UA" sz="2000" dirty="0">
                <a:solidFill>
                  <a:schemeClr val="bg1"/>
                </a:solidFill>
              </a:rPr>
            </a:br>
            <a:r>
              <a:rPr lang="uk-UA" sz="2000" b="1" dirty="0">
                <a:solidFill>
                  <a:schemeClr val="bg1"/>
                </a:solidFill>
              </a:rPr>
              <a:t>Платниками акцизного податку є</a:t>
            </a:r>
            <a:r>
              <a:rPr lang="uk-UA" sz="2000" dirty="0">
                <a:solidFill>
                  <a:schemeClr val="bg1"/>
                </a:solidFill>
              </a:rPr>
              <a:t>:</a:t>
            </a:r>
            <a:br>
              <a:rPr lang="uk-UA" sz="2000" dirty="0">
                <a:solidFill>
                  <a:schemeClr val="bg1"/>
                </a:solidFill>
              </a:rPr>
            </a:br>
            <a:r>
              <a:rPr lang="ru-RU" sz="2000" dirty="0">
                <a:solidFill>
                  <a:schemeClr val="bg1"/>
                </a:solidFill>
              </a:rPr>
              <a:t>- особа - суб’єкт господарювання, яка ввозить підакцизні товари (продукцію) на митну територію України;</a:t>
            </a:r>
            <a:br>
              <a:rPr lang="ru-RU" sz="2000" dirty="0">
                <a:solidFill>
                  <a:schemeClr val="bg1"/>
                </a:solidFill>
              </a:rPr>
            </a:br>
            <a:br>
              <a:rPr lang="ru-RU" sz="2000" dirty="0">
                <a:solidFill>
                  <a:schemeClr val="bg1"/>
                </a:solidFill>
              </a:rPr>
            </a:br>
            <a:r>
              <a:rPr lang="ru-RU" sz="2000" dirty="0">
                <a:solidFill>
                  <a:schemeClr val="bg1"/>
                </a:solidFill>
              </a:rPr>
              <a:t>- фізична особа - резидент або нерезидент, яка ввозить підакцизні</a:t>
            </a:r>
            <a:br>
              <a:rPr lang="ru-RU" sz="2000" dirty="0">
                <a:solidFill>
                  <a:schemeClr val="bg1"/>
                </a:solidFill>
              </a:rPr>
            </a:br>
            <a:r>
              <a:rPr lang="ru-RU" sz="2000" dirty="0">
                <a:solidFill>
                  <a:schemeClr val="bg1"/>
                </a:solidFill>
              </a:rPr>
              <a:t>товари (продукцію) на митну територію України в обсягах, що підлягають оподаткуванню, відповідно до Митного кодексу </a:t>
            </a:r>
            <a:r>
              <a:rPr lang="uk-UA" sz="2000" dirty="0">
                <a:solidFill>
                  <a:schemeClr val="bg1"/>
                </a:solidFill>
              </a:rPr>
              <a:t>України;</a:t>
            </a:r>
            <a:br>
              <a:rPr lang="uk-UA" sz="2000" dirty="0">
                <a:solidFill>
                  <a:schemeClr val="bg1"/>
                </a:solidFill>
              </a:rPr>
            </a:br>
            <a:br>
              <a:rPr lang="uk-UA" sz="2000" dirty="0">
                <a:solidFill>
                  <a:schemeClr val="bg1"/>
                </a:solidFill>
              </a:rPr>
            </a:br>
            <a:r>
              <a:rPr lang="ru-RU" sz="2000" dirty="0">
                <a:solidFill>
                  <a:schemeClr val="bg1"/>
                </a:solidFill>
              </a:rPr>
              <a:t>- особа, яка реалізує конфісковані підакцизні товари (продукцію),</a:t>
            </a:r>
            <a:br>
              <a:rPr lang="ru-RU" sz="2000" dirty="0">
                <a:solidFill>
                  <a:schemeClr val="bg1"/>
                </a:solidFill>
              </a:rPr>
            </a:br>
            <a:r>
              <a:rPr lang="ru-RU" sz="2000" dirty="0">
                <a:solidFill>
                  <a:schemeClr val="bg1"/>
                </a:solidFill>
              </a:rPr>
              <a:t>підакцизні товари (продукцію), визнані безхазяйними, підакцизні товари (продукцію), за якими не звернувся власник до </a:t>
            </a:r>
            <a:br>
              <a:rPr lang="ru-RU" sz="2000" dirty="0">
                <a:solidFill>
                  <a:schemeClr val="bg1"/>
                </a:solidFill>
              </a:rPr>
            </a:br>
            <a:r>
              <a:rPr lang="uk-UA" sz="2000" dirty="0">
                <a:solidFill>
                  <a:schemeClr val="bg1"/>
                </a:solidFill>
              </a:rPr>
              <a:t>кінця терміну зберігання, та підакцизні товари (продукцію), що</a:t>
            </a:r>
            <a:br>
              <a:rPr lang="uk-UA" sz="2000" dirty="0">
                <a:solidFill>
                  <a:schemeClr val="bg1"/>
                </a:solidFill>
              </a:rPr>
            </a:br>
            <a:r>
              <a:rPr lang="ru-RU" sz="2000" dirty="0">
                <a:solidFill>
                  <a:schemeClr val="bg1"/>
                </a:solidFill>
              </a:rPr>
              <a:t>за правом успадкування чи на інших законних підставах переходять</a:t>
            </a:r>
            <a:br>
              <a:rPr lang="ru-RU" sz="2000" dirty="0">
                <a:solidFill>
                  <a:schemeClr val="bg1"/>
                </a:solidFill>
              </a:rPr>
            </a:br>
            <a:r>
              <a:rPr lang="ru-RU" sz="2000" dirty="0">
                <a:solidFill>
                  <a:schemeClr val="bg1"/>
                </a:solidFill>
              </a:rPr>
              <a:t>у власність держави, якщо ці товари (продукція) підлягають</a:t>
            </a:r>
            <a:br>
              <a:rPr lang="ru-RU" sz="2000" dirty="0">
                <a:solidFill>
                  <a:schemeClr val="bg1"/>
                </a:solidFill>
              </a:rPr>
            </a:br>
            <a:r>
              <a:rPr lang="ru-RU" sz="2000" dirty="0">
                <a:solidFill>
                  <a:schemeClr val="bg1"/>
                </a:solidFill>
              </a:rPr>
              <a:t>реалізації (продажу) в установленому законодавством порядку;</a:t>
            </a:r>
            <a:endParaRPr lang="uk-UA" sz="2000" dirty="0">
              <a:solidFill>
                <a:schemeClr val="bg1"/>
              </a:solidFill>
            </a:endParaRPr>
          </a:p>
        </p:txBody>
      </p:sp>
    </p:spTree>
    <p:extLst>
      <p:ext uri="{BB962C8B-B14F-4D97-AF65-F5344CB8AC3E}">
        <p14:creationId xmlns:p14="http://schemas.microsoft.com/office/powerpoint/2010/main" val="189753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 y="0"/>
            <a:ext cx="9128760" cy="6858000"/>
          </a:xfrm>
        </p:spPr>
        <p:txBody>
          <a:bodyPr/>
          <a:lstStyle/>
          <a:p>
            <a:r>
              <a:rPr lang="uk-UA" sz="2000" b="1" dirty="0">
                <a:solidFill>
                  <a:schemeClr val="bg1"/>
                </a:solidFill>
                <a:latin typeface="+mn-lt"/>
                <a:cs typeface="Times New Roman" panose="02020603050405020304" pitchFamily="18" charset="0"/>
              </a:rPr>
              <a:t>Платниками акцизного податку є:</a:t>
            </a:r>
            <a:br>
              <a:rPr lang="uk-UA" sz="2000" dirty="0">
                <a:solidFill>
                  <a:schemeClr val="bg1"/>
                </a:solidFill>
                <a:latin typeface="+mn-lt"/>
                <a:cs typeface="Times New Roman" panose="02020603050405020304" pitchFamily="18" charset="0"/>
              </a:rPr>
            </a:b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особа, яка реалізує або передає у володіння, користування</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чи розпорядження підакцизні товари (продукцію), що були ввезені</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на митну територію України із звільненням від оподаткування</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до закінчення терміну, визначеного законом;</a:t>
            </a:r>
            <a:br>
              <a:rPr lang="ru-RU" sz="2000" dirty="0">
                <a:solidFill>
                  <a:schemeClr val="bg1"/>
                </a:solidFill>
                <a:latin typeface="+mn-lt"/>
                <a:cs typeface="Times New Roman" panose="02020603050405020304" pitchFamily="18" charset="0"/>
              </a:rPr>
            </a:b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особа, на яку покладається обов’язок дотримання вимог</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митних режимів, які передбачають звільнення від оподаткування,</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у разі порушення таких вимог;</a:t>
            </a:r>
            <a:br>
              <a:rPr lang="ru-RU" sz="2000" dirty="0">
                <a:solidFill>
                  <a:schemeClr val="bg1"/>
                </a:solidFill>
                <a:latin typeface="+mn-lt"/>
                <a:cs typeface="Times New Roman" panose="02020603050405020304" pitchFamily="18" charset="0"/>
              </a:rPr>
            </a:b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особа, на яку під час здійснення операцій з підакцизними</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товарами (продукцією), які не підлягають оподаткуванню або</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звільняються від оподаткування, або на які встановлено нульову</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ставку податку, покладається виконання умов щодо цільового</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використання підакцизних товарів (продукції) в разі порушення</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таких умов.</a:t>
            </a:r>
          </a:p>
        </p:txBody>
      </p:sp>
    </p:spTree>
    <p:extLst>
      <p:ext uri="{BB962C8B-B14F-4D97-AF65-F5344CB8AC3E}">
        <p14:creationId xmlns:p14="http://schemas.microsoft.com/office/powerpoint/2010/main" val="367670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 y="0"/>
            <a:ext cx="9128760" cy="6858000"/>
          </a:xfrm>
        </p:spPr>
        <p:txBody>
          <a:bodyPr/>
          <a:lstStyle/>
          <a:p>
            <a:r>
              <a:rPr lang="ru-RU" sz="2000" b="1" dirty="0">
                <a:solidFill>
                  <a:schemeClr val="bg1"/>
                </a:solidFill>
                <a:latin typeface="+mn-lt"/>
                <a:cs typeface="Times New Roman" panose="02020603050405020304" pitchFamily="18" charset="0"/>
              </a:rPr>
              <a:t>Об’єктами </a:t>
            </a:r>
            <a:r>
              <a:rPr lang="ru-RU" sz="2000" dirty="0">
                <a:solidFill>
                  <a:schemeClr val="bg1"/>
                </a:solidFill>
                <a:latin typeface="+mn-lt"/>
                <a:cs typeface="Times New Roman" panose="02020603050405020304" pitchFamily="18" charset="0"/>
              </a:rPr>
              <a:t>оподаткування акцизним податком є операції з:</a:t>
            </a:r>
            <a:br>
              <a:rPr lang="ru-RU" sz="2000" dirty="0">
                <a:solidFill>
                  <a:schemeClr val="bg1"/>
                </a:solidFill>
                <a:latin typeface="+mn-lt"/>
                <a:cs typeface="Times New Roman" panose="02020603050405020304" pitchFamily="18" charset="0"/>
              </a:rPr>
            </a:b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ввезення підакцизних товарів (продукції) на митну територію</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України;</a:t>
            </a: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реалізації конфіскованих підакцизних товарів (продукції),підакцизних товарів (продукції), визнаних безхазяйними, підакцизних товарів (продукції), за якими не звернувся власник до кінця терміну зберігання, та підакцизних товарів (продукції), що на законних підставах переходять у власність держави;</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 реалізації або передачі у володіння, користування чи розпорядження підакцизних товарів (продукції), що були ввезені на</a:t>
            </a:r>
            <a:br>
              <a:rPr lang="ru-RU"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митну територію України із звільненням від оподаткування до</a:t>
            </a:r>
            <a:br>
              <a:rPr lang="ru-RU" sz="2000" dirty="0">
                <a:solidFill>
                  <a:schemeClr val="bg1"/>
                </a:solidFill>
                <a:latin typeface="+mn-lt"/>
                <a:cs typeface="Times New Roman" panose="02020603050405020304" pitchFamily="18" charset="0"/>
              </a:rPr>
            </a:br>
            <a:r>
              <a:rPr lang="uk-UA" sz="2000" dirty="0">
                <a:solidFill>
                  <a:schemeClr val="bg1"/>
                </a:solidFill>
                <a:latin typeface="+mn-lt"/>
                <a:cs typeface="Times New Roman" panose="02020603050405020304" pitchFamily="18" charset="0"/>
              </a:rPr>
              <a:t>закінчення терміну, визначеного законом.</a:t>
            </a:r>
            <a:br>
              <a:rPr lang="uk-UA" sz="2000" dirty="0">
                <a:solidFill>
                  <a:schemeClr val="bg1"/>
                </a:solidFill>
                <a:latin typeface="+mn-lt"/>
                <a:cs typeface="Times New Roman" panose="02020603050405020304" pitchFamily="18" charset="0"/>
              </a:rPr>
            </a:br>
            <a:br>
              <a:rPr lang="uk-UA" sz="2000" dirty="0">
                <a:solidFill>
                  <a:schemeClr val="bg1"/>
                </a:solidFill>
                <a:latin typeface="+mn-lt"/>
                <a:cs typeface="Times New Roman" panose="02020603050405020304" pitchFamily="18" charset="0"/>
              </a:rPr>
            </a:br>
            <a:r>
              <a:rPr lang="ru-RU" sz="2000" dirty="0">
                <a:solidFill>
                  <a:schemeClr val="bg1"/>
                </a:solidFill>
                <a:latin typeface="+mn-lt"/>
                <a:cs typeface="Times New Roman" panose="02020603050405020304" pitchFamily="18" charset="0"/>
              </a:rPr>
              <a:t>Перелік підакцизних товарів визначається ПКУ</a:t>
            </a:r>
            <a:br>
              <a:rPr lang="ru-RU" sz="2000" dirty="0">
                <a:solidFill>
                  <a:schemeClr val="bg1"/>
                </a:solidFill>
                <a:latin typeface="+mn-lt"/>
                <a:cs typeface="Times New Roman" panose="02020603050405020304" pitchFamily="18" charset="0"/>
              </a:rPr>
            </a:br>
            <a:endParaRPr lang="uk-UA" sz="20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32726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710" y="0"/>
            <a:ext cx="8506890" cy="6629400"/>
          </a:xfrm>
        </p:spPr>
        <p:txBody>
          <a:bodyPr/>
          <a:lstStyle/>
          <a:p>
            <a:r>
              <a:rPr lang="ru-RU" sz="2000" dirty="0">
                <a:solidFill>
                  <a:schemeClr val="bg1"/>
                </a:solidFill>
              </a:rPr>
              <a:t>Важливу роль у митній переробці вантажів виконують такі спеціалізовані </a:t>
            </a:r>
            <a:r>
              <a:rPr lang="uk-UA" sz="2000" dirty="0">
                <a:solidFill>
                  <a:schemeClr val="bg1"/>
                </a:solidFill>
              </a:rPr>
              <a:t>організації, як митні брокери, митні перевізники і митні склади</a:t>
            </a:r>
            <a:br>
              <a:rPr lang="uk-UA" sz="2000" dirty="0">
                <a:solidFill>
                  <a:schemeClr val="bg1"/>
                </a:solidFill>
              </a:rPr>
            </a:br>
            <a:br>
              <a:rPr lang="uk-UA" sz="2000" dirty="0">
                <a:solidFill>
                  <a:schemeClr val="bg1"/>
                </a:solidFill>
              </a:rPr>
            </a:br>
            <a:r>
              <a:rPr lang="ru-RU" sz="2000" b="1" i="1" dirty="0">
                <a:solidFill>
                  <a:schemeClr val="bg1"/>
                </a:solidFill>
              </a:rPr>
              <a:t>Митним брокером (посередником)</a:t>
            </a:r>
            <a:r>
              <a:rPr lang="ru-RU" sz="2000" i="1" dirty="0">
                <a:solidFill>
                  <a:schemeClr val="bg1"/>
                </a:solidFill>
              </a:rPr>
              <a:t> </a:t>
            </a:r>
            <a:r>
              <a:rPr lang="ru-RU" sz="2000" dirty="0">
                <a:solidFill>
                  <a:schemeClr val="bg1"/>
                </a:solidFill>
              </a:rPr>
              <a:t>може бути створене відповідно до законодавства підприємство, що володіє правами юридичної особи і одержало </a:t>
            </a:r>
            <a:r>
              <a:rPr lang="uk-UA" sz="2000" dirty="0">
                <a:solidFill>
                  <a:schemeClr val="bg1"/>
                </a:solidFill>
              </a:rPr>
              <a:t>ліцензію на здійснення відповідної діяльності. Взаємини митного брокера із </a:t>
            </a:r>
            <a:r>
              <a:rPr lang="ru-RU" sz="2000" dirty="0">
                <a:solidFill>
                  <a:schemeClr val="bg1"/>
                </a:solidFill>
              </a:rPr>
              <a:t>представленою особою, що будуються на основі нотаріально засвідченого</a:t>
            </a:r>
            <a:br>
              <a:rPr lang="ru-RU" sz="2000" dirty="0">
                <a:solidFill>
                  <a:schemeClr val="bg1"/>
                </a:solidFill>
              </a:rPr>
            </a:br>
            <a:r>
              <a:rPr lang="uk-UA" sz="2000" dirty="0">
                <a:solidFill>
                  <a:schemeClr val="bg1"/>
                </a:solidFill>
              </a:rPr>
              <a:t>договору.</a:t>
            </a:r>
            <a:br>
              <a:rPr lang="uk-UA" sz="2000" dirty="0">
                <a:solidFill>
                  <a:schemeClr val="bg1"/>
                </a:solidFill>
              </a:rPr>
            </a:br>
            <a:r>
              <a:rPr lang="ru-RU" sz="2000" b="1" i="1" dirty="0">
                <a:solidFill>
                  <a:schemeClr val="bg1"/>
                </a:solidFill>
              </a:rPr>
              <a:t>Митним перевізником </a:t>
            </a:r>
            <a:r>
              <a:rPr lang="ru-RU" sz="2000" dirty="0">
                <a:solidFill>
                  <a:schemeClr val="bg1"/>
                </a:solidFill>
              </a:rPr>
              <a:t>може бути підприємство, створене відповідно до законодавства України, що володіє правами юридичної особи і одержало ліцензію ДМСУ на здійснення діяльності як митний перевізник.</a:t>
            </a:r>
            <a:br>
              <a:rPr lang="ru-RU" sz="2000" dirty="0">
                <a:solidFill>
                  <a:schemeClr val="bg1"/>
                </a:solidFill>
              </a:rPr>
            </a:br>
            <a:r>
              <a:rPr lang="ru-RU" sz="2000" b="1" i="1" dirty="0">
                <a:solidFill>
                  <a:schemeClr val="bg1"/>
                </a:solidFill>
              </a:rPr>
              <a:t>Митні склади </a:t>
            </a:r>
            <a:r>
              <a:rPr lang="ru-RU" sz="2000" dirty="0">
                <a:solidFill>
                  <a:schemeClr val="bg1"/>
                </a:solidFill>
              </a:rPr>
              <a:t>призначені для тимчасового зберігання товарів і</a:t>
            </a:r>
            <a:br>
              <a:rPr lang="ru-RU" sz="2000" dirty="0">
                <a:solidFill>
                  <a:schemeClr val="bg1"/>
                </a:solidFill>
              </a:rPr>
            </a:br>
            <a:r>
              <a:rPr lang="ru-RU" sz="2000" dirty="0">
                <a:solidFill>
                  <a:schemeClr val="bg1"/>
                </a:solidFill>
              </a:rPr>
              <a:t>транзитних засобів з моменту їхнього подання митному органу з випуску відповідно до вибраного митного режиму. Склади можуть засновуватися митними органами України або українськими особами. Останні можуть бути власниками складів тільки при наявності ліцензії.</a:t>
            </a:r>
            <a:endParaRPr lang="uk-UA" sz="2000" dirty="0">
              <a:solidFill>
                <a:schemeClr val="bg1"/>
              </a:solidFill>
            </a:endParaRPr>
          </a:p>
        </p:txBody>
      </p:sp>
    </p:spTree>
    <p:extLst>
      <p:ext uri="{BB962C8B-B14F-4D97-AF65-F5344CB8AC3E}">
        <p14:creationId xmlns:p14="http://schemas.microsoft.com/office/powerpoint/2010/main" val="188145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 y="0"/>
            <a:ext cx="9128760" cy="6858000"/>
          </a:xfrm>
        </p:spPr>
        <p:txBody>
          <a:bodyPr/>
          <a:lstStyle/>
          <a:p>
            <a:br>
              <a:rPr lang="ru-RU" sz="2000" dirty="0">
                <a:solidFill>
                  <a:schemeClr val="bg1"/>
                </a:solidFill>
                <a:latin typeface="+mn-lt"/>
                <a:cs typeface="Times New Roman" panose="02020603050405020304" pitchFamily="18" charset="0"/>
              </a:rPr>
            </a:br>
            <a:endParaRPr lang="uk-UA" sz="2000" dirty="0">
              <a:solidFill>
                <a:schemeClr val="bg1"/>
              </a:solidFill>
              <a:latin typeface="+mn-lt"/>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074343" y="533400"/>
            <a:ext cx="7010553" cy="5101021"/>
          </a:xfrm>
          <a:prstGeom prst="rect">
            <a:avLst/>
          </a:prstGeom>
        </p:spPr>
      </p:pic>
    </p:spTree>
    <p:extLst>
      <p:ext uri="{BB962C8B-B14F-4D97-AF65-F5344CB8AC3E}">
        <p14:creationId xmlns:p14="http://schemas.microsoft.com/office/powerpoint/2010/main" val="135313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763000" cy="6324600"/>
          </a:xfrm>
        </p:spPr>
        <p:txBody>
          <a:bodyPr/>
          <a:lstStyle/>
          <a:p>
            <a:r>
              <a:rPr lang="ru-RU" sz="2000" b="1" dirty="0">
                <a:solidFill>
                  <a:schemeClr val="bg1"/>
                </a:solidFill>
              </a:rPr>
              <a:t>Операції, які не підлягають оподаткуванню:</a:t>
            </a:r>
            <a:br>
              <a:rPr lang="ru-RU" sz="2000" dirty="0">
                <a:solidFill>
                  <a:schemeClr val="bg1"/>
                </a:solidFill>
              </a:rPr>
            </a:br>
            <a:br>
              <a:rPr lang="ru-RU" sz="2000" dirty="0">
                <a:solidFill>
                  <a:schemeClr val="bg1"/>
                </a:solidFill>
              </a:rPr>
            </a:br>
            <a:r>
              <a:rPr lang="ru-RU" sz="2000" dirty="0">
                <a:solidFill>
                  <a:schemeClr val="bg1"/>
                </a:solidFill>
              </a:rPr>
              <a:t>- вивезення (експорту) підакцизних товарів (продукції) за</a:t>
            </a:r>
            <a:br>
              <a:rPr lang="ru-RU" sz="2000" dirty="0">
                <a:solidFill>
                  <a:schemeClr val="bg1"/>
                </a:solidFill>
              </a:rPr>
            </a:br>
            <a:r>
              <a:rPr lang="ru-RU" sz="2000" dirty="0">
                <a:solidFill>
                  <a:schemeClr val="bg1"/>
                </a:solidFill>
              </a:rPr>
              <a:t>межі митної території України. Товари (продукція) вважаються</a:t>
            </a:r>
            <a:br>
              <a:rPr lang="ru-RU" sz="2000" dirty="0">
                <a:solidFill>
                  <a:schemeClr val="bg1"/>
                </a:solidFill>
              </a:rPr>
            </a:br>
            <a:r>
              <a:rPr lang="ru-RU" sz="2000" dirty="0">
                <a:solidFill>
                  <a:schemeClr val="bg1"/>
                </a:solidFill>
              </a:rPr>
              <a:t>вивезеними (експортованими) платником податку за межі митної</a:t>
            </a:r>
            <a:br>
              <a:rPr lang="ru-RU" sz="2000" dirty="0">
                <a:solidFill>
                  <a:schemeClr val="bg1"/>
                </a:solidFill>
              </a:rPr>
            </a:br>
            <a:r>
              <a:rPr lang="uk-UA" sz="2000" dirty="0">
                <a:solidFill>
                  <a:schemeClr val="bg1"/>
                </a:solidFill>
              </a:rPr>
              <a:t>території України, якщо їх вивезення (експортування) засвідчене</a:t>
            </a:r>
            <a:br>
              <a:rPr lang="uk-UA" sz="2000" dirty="0">
                <a:solidFill>
                  <a:schemeClr val="bg1"/>
                </a:solidFill>
              </a:rPr>
            </a:br>
            <a:r>
              <a:rPr lang="uk-UA" sz="2000" dirty="0">
                <a:solidFill>
                  <a:schemeClr val="bg1"/>
                </a:solidFill>
              </a:rPr>
              <a:t>належно оформленою митною декларацією;</a:t>
            </a:r>
            <a:br>
              <a:rPr lang="uk-UA" sz="2000" dirty="0">
                <a:solidFill>
                  <a:schemeClr val="bg1"/>
                </a:solidFill>
              </a:rPr>
            </a:br>
            <a:r>
              <a:rPr lang="ru-RU" sz="2000" dirty="0">
                <a:solidFill>
                  <a:schemeClr val="bg1"/>
                </a:solidFill>
              </a:rPr>
              <a:t>- ввезення на митну територію України раніше експортованих</a:t>
            </a:r>
            <a:br>
              <a:rPr lang="ru-RU" sz="2000" dirty="0">
                <a:solidFill>
                  <a:schemeClr val="bg1"/>
                </a:solidFill>
              </a:rPr>
            </a:br>
            <a:r>
              <a:rPr lang="ru-RU" sz="2000" dirty="0">
                <a:solidFill>
                  <a:schemeClr val="bg1"/>
                </a:solidFill>
              </a:rPr>
              <a:t>підакцизних товарів (продукції), у яких виявлено недоліки, що перешкоджають реалізації цих товарів на митній території країни імпортера, для їх повернення експортеру. Такі підакцизні</a:t>
            </a:r>
            <a:br>
              <a:rPr lang="ru-RU" sz="2000" dirty="0">
                <a:solidFill>
                  <a:schemeClr val="bg1"/>
                </a:solidFill>
              </a:rPr>
            </a:br>
            <a:r>
              <a:rPr lang="ru-RU" sz="2000" dirty="0">
                <a:solidFill>
                  <a:schemeClr val="bg1"/>
                </a:solidFill>
              </a:rPr>
              <a:t>товари (продукція) ввозяться їх продавцем (експортером) без подальшої реалізації на митній території України.</a:t>
            </a:r>
            <a:endParaRPr lang="uk-UA" sz="2000" dirty="0">
              <a:solidFill>
                <a:schemeClr val="bg1"/>
              </a:solidFill>
            </a:endParaRPr>
          </a:p>
        </p:txBody>
      </p:sp>
    </p:spTree>
    <p:extLst>
      <p:ext uri="{BB962C8B-B14F-4D97-AF65-F5344CB8AC3E}">
        <p14:creationId xmlns:p14="http://schemas.microsoft.com/office/powerpoint/2010/main" val="2592318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763000" cy="6324600"/>
          </a:xfrm>
        </p:spPr>
        <p:txBody>
          <a:bodyPr/>
          <a:lstStyle/>
          <a:p>
            <a:pPr algn="ctr"/>
            <a:r>
              <a:rPr lang="uk-UA" sz="2000" b="1" dirty="0">
                <a:solidFill>
                  <a:schemeClr val="bg1"/>
                </a:solidFill>
              </a:rPr>
              <a:t>Види ставок акцизного податку</a:t>
            </a:r>
          </a:p>
        </p:txBody>
      </p:sp>
      <p:pic>
        <p:nvPicPr>
          <p:cNvPr id="3" name="Рисунок 2"/>
          <p:cNvPicPr>
            <a:picLocks noChangeAspect="1"/>
          </p:cNvPicPr>
          <p:nvPr/>
        </p:nvPicPr>
        <p:blipFill>
          <a:blip r:embed="rId2"/>
          <a:stretch>
            <a:fillRect/>
          </a:stretch>
        </p:blipFill>
        <p:spPr>
          <a:xfrm>
            <a:off x="923755" y="685799"/>
            <a:ext cx="7534445" cy="5665324"/>
          </a:xfrm>
          <a:prstGeom prst="rect">
            <a:avLst/>
          </a:prstGeom>
        </p:spPr>
      </p:pic>
    </p:spTree>
    <p:extLst>
      <p:ext uri="{BB962C8B-B14F-4D97-AF65-F5344CB8AC3E}">
        <p14:creationId xmlns:p14="http://schemas.microsoft.com/office/powerpoint/2010/main" val="84225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 y="30480"/>
            <a:ext cx="8915400" cy="6370320"/>
          </a:xfrm>
        </p:spPr>
        <p:txBody>
          <a:bodyPr/>
          <a:lstStyle/>
          <a:p>
            <a:pPr algn="ctr"/>
            <a:r>
              <a:rPr lang="uk-UA" sz="2000" b="1" dirty="0">
                <a:solidFill>
                  <a:schemeClr val="bg1"/>
                </a:solidFill>
              </a:rPr>
              <a:t>Продовження видів ставок акцизного податку</a:t>
            </a:r>
          </a:p>
        </p:txBody>
      </p:sp>
      <p:pic>
        <p:nvPicPr>
          <p:cNvPr id="3" name="Рисунок 2"/>
          <p:cNvPicPr>
            <a:picLocks noChangeAspect="1"/>
          </p:cNvPicPr>
          <p:nvPr/>
        </p:nvPicPr>
        <p:blipFill>
          <a:blip r:embed="rId2"/>
          <a:stretch>
            <a:fillRect/>
          </a:stretch>
        </p:blipFill>
        <p:spPr>
          <a:xfrm>
            <a:off x="838200" y="609600"/>
            <a:ext cx="7649882" cy="4572000"/>
          </a:xfrm>
          <a:prstGeom prst="rect">
            <a:avLst/>
          </a:prstGeom>
        </p:spPr>
      </p:pic>
    </p:spTree>
    <p:extLst>
      <p:ext uri="{BB962C8B-B14F-4D97-AF65-F5344CB8AC3E}">
        <p14:creationId xmlns:p14="http://schemas.microsoft.com/office/powerpoint/2010/main" val="1285892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81000" y="685800"/>
            <a:ext cx="8377160" cy="3024187"/>
          </a:xfrm>
          <a:prstGeom prst="rect">
            <a:avLst/>
          </a:prstGeom>
        </p:spPr>
      </p:pic>
    </p:spTree>
    <p:extLst>
      <p:ext uri="{BB962C8B-B14F-4D97-AF65-F5344CB8AC3E}">
        <p14:creationId xmlns:p14="http://schemas.microsoft.com/office/powerpoint/2010/main" val="238372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86600"/>
          </a:xfrm>
        </p:spPr>
        <p:txBody>
          <a:bodyPr/>
          <a:lstStyle/>
          <a:p>
            <a:r>
              <a:rPr lang="uk-UA" sz="2000" b="1" dirty="0">
                <a:solidFill>
                  <a:schemeClr val="bg1"/>
                </a:solidFill>
                <a:latin typeface="+mn-lt"/>
                <a:cs typeface="Times New Roman" panose="02020603050405020304" pitchFamily="18" charset="0"/>
              </a:rPr>
              <a:t>Митні платежі вважаються сплаченими:</a:t>
            </a:r>
            <a:br>
              <a:rPr lang="uk-UA" sz="1800" dirty="0">
                <a:solidFill>
                  <a:schemeClr val="bg1"/>
                </a:solidFill>
                <a:latin typeface="+mn-lt"/>
                <a:cs typeface="Times New Roman" panose="02020603050405020304" pitchFamily="18" charset="0"/>
              </a:rPr>
            </a:br>
            <a:br>
              <a:rPr lang="uk-UA" sz="1800" dirty="0">
                <a:solidFill>
                  <a:schemeClr val="bg1"/>
                </a:solidFill>
                <a:latin typeface="+mn-lt"/>
                <a:cs typeface="Times New Roman" panose="02020603050405020304" pitchFamily="18" charset="0"/>
              </a:rPr>
            </a:br>
            <a:r>
              <a:rPr lang="ru-RU" sz="1800" dirty="0">
                <a:solidFill>
                  <a:schemeClr val="bg1"/>
                </a:solidFill>
                <a:latin typeface="+mn-lt"/>
                <a:cs typeface="Times New Roman" panose="02020603050405020304" pitchFamily="18" charset="0"/>
              </a:rPr>
              <a:t>- у разі здійснення особою, відповідальною за сплату митних платежів, розпорядження про використання коштів авансових платежів з моменту закінчення митного оформлення або списання коштів з авансового рахунку під час перерахування їх до бюджету (у випадках, не пов’язаних з митним оформленням);</a:t>
            </a:r>
            <a:br>
              <a:rPr lang="ru-RU" sz="1800" dirty="0">
                <a:solidFill>
                  <a:schemeClr val="bg1"/>
                </a:solidFill>
                <a:latin typeface="+mn-lt"/>
                <a:cs typeface="Times New Roman" panose="02020603050405020304" pitchFamily="18" charset="0"/>
              </a:rPr>
            </a:br>
            <a:r>
              <a:rPr lang="ru-RU" sz="1800" dirty="0">
                <a:solidFill>
                  <a:schemeClr val="bg1"/>
                </a:solidFill>
                <a:latin typeface="+mn-lt"/>
                <a:cs typeface="Times New Roman" panose="02020603050405020304" pitchFamily="18" charset="0"/>
              </a:rPr>
              <a:t>- у разі сплати коштів безпосередньо до державного бюджету у випадках, визначених законодавством України, з моменту списання коштів з рахунку платника податків у банку або внесення готівкових коштів у касу банку;</a:t>
            </a:r>
            <a:br>
              <a:rPr lang="ru-RU" sz="1800" dirty="0">
                <a:solidFill>
                  <a:schemeClr val="bg1"/>
                </a:solidFill>
                <a:latin typeface="+mn-lt"/>
                <a:cs typeface="Times New Roman" panose="02020603050405020304" pitchFamily="18" charset="0"/>
              </a:rPr>
            </a:br>
            <a:r>
              <a:rPr lang="ru-RU" sz="1800" dirty="0">
                <a:solidFill>
                  <a:schemeClr val="bg1"/>
                </a:solidFill>
              </a:rPr>
              <a:t>- з моменту сплати гарантом коштів до державного бюджету в рахунок сплати митних платежів;</a:t>
            </a:r>
            <a:br>
              <a:rPr lang="ru-RU" sz="1800" dirty="0">
                <a:solidFill>
                  <a:schemeClr val="bg1"/>
                </a:solidFill>
              </a:rPr>
            </a:br>
            <a:r>
              <a:rPr lang="ru-RU" sz="1800" dirty="0">
                <a:solidFill>
                  <a:schemeClr val="bg1"/>
                </a:solidFill>
              </a:rPr>
              <a:t>- з моменту списання коштів, що перебували у грошовій заставі, з відповідного рахунку органу ДФС під час перерахування цих коштів до державного бюджету у рахунок сплати митних </a:t>
            </a:r>
            <a:r>
              <a:rPr lang="uk-UA" sz="1800" dirty="0">
                <a:solidFill>
                  <a:schemeClr val="bg1"/>
                </a:solidFill>
              </a:rPr>
              <a:t>платежів;</a:t>
            </a:r>
            <a:br>
              <a:rPr lang="uk-UA" sz="1800" dirty="0">
                <a:solidFill>
                  <a:schemeClr val="bg1"/>
                </a:solidFill>
              </a:rPr>
            </a:br>
            <a:r>
              <a:rPr lang="ru-RU" sz="1800" dirty="0">
                <a:solidFill>
                  <a:schemeClr val="bg1"/>
                </a:solidFill>
              </a:rPr>
              <a:t>- з моменту настання інших обставин, визначених ПКУ.</a:t>
            </a:r>
            <a:br>
              <a:rPr lang="ru-RU" sz="1800" dirty="0">
                <a:solidFill>
                  <a:schemeClr val="bg1"/>
                </a:solidFill>
              </a:rPr>
            </a:br>
            <a:r>
              <a:rPr lang="ru-RU" sz="1800" dirty="0">
                <a:solidFill>
                  <a:schemeClr val="bg1"/>
                </a:solidFill>
              </a:rPr>
              <a:t>Обов’язок із сплати митних платежів припиняється:</a:t>
            </a:r>
            <a:br>
              <a:rPr lang="ru-RU" sz="1800" dirty="0">
                <a:solidFill>
                  <a:schemeClr val="bg1"/>
                </a:solidFill>
              </a:rPr>
            </a:br>
            <a:r>
              <a:rPr lang="ru-RU" sz="1800" dirty="0">
                <a:solidFill>
                  <a:schemeClr val="bg1"/>
                </a:solidFill>
              </a:rPr>
              <a:t>- після сплати митних платежів у повному обсязі;</a:t>
            </a:r>
            <a:br>
              <a:rPr lang="ru-RU" sz="1800" dirty="0">
                <a:solidFill>
                  <a:schemeClr val="bg1"/>
                </a:solidFill>
              </a:rPr>
            </a:br>
            <a:r>
              <a:rPr lang="ru-RU" sz="1800" dirty="0">
                <a:solidFill>
                  <a:schemeClr val="bg1"/>
                </a:solidFill>
              </a:rPr>
              <a:t>- якщо товари до їх випуску виявилися знищеними або безповоротно</a:t>
            </a:r>
            <a:br>
              <a:rPr lang="ru-RU" sz="1800" dirty="0">
                <a:solidFill>
                  <a:schemeClr val="bg1"/>
                </a:solidFill>
              </a:rPr>
            </a:br>
            <a:r>
              <a:rPr lang="ru-RU" sz="1800" dirty="0">
                <a:solidFill>
                  <a:schemeClr val="bg1"/>
                </a:solidFill>
              </a:rPr>
              <a:t>втраченими внаслідок аварії або дії обставин непереборної сили, а також внаслідок природних втрат;</a:t>
            </a:r>
            <a:br>
              <a:rPr lang="ru-RU" sz="1800" dirty="0">
                <a:solidFill>
                  <a:schemeClr val="bg1"/>
                </a:solidFill>
              </a:rPr>
            </a:br>
            <a:r>
              <a:rPr lang="ru-RU" sz="1800" dirty="0">
                <a:solidFill>
                  <a:schemeClr val="bg1"/>
                </a:solidFill>
              </a:rPr>
              <a:t>- якщо товари знищуються, передаються у власність держави </a:t>
            </a:r>
            <a:r>
              <a:rPr lang="uk-UA" sz="1800" dirty="0">
                <a:solidFill>
                  <a:schemeClr val="bg1"/>
                </a:solidFill>
              </a:rPr>
              <a:t>або конфіскуються. </a:t>
            </a:r>
            <a:br>
              <a:rPr lang="uk-UA" sz="1800" dirty="0">
                <a:solidFill>
                  <a:schemeClr val="bg1"/>
                </a:solidFill>
              </a:rPr>
            </a:br>
            <a:endParaRPr lang="uk-UA" sz="18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60359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7055380" cy="1400530"/>
          </a:xfrm>
        </p:spPr>
        <p:txBody>
          <a:bodyPr/>
          <a:lstStyle/>
          <a:p>
            <a:pPr algn="ctr"/>
            <a:r>
              <a:rPr lang="uk-UA" b="1" dirty="0">
                <a:solidFill>
                  <a:schemeClr val="bg1"/>
                </a:solidFill>
              </a:rPr>
              <a:t>ДЯКУЮ ЗА УВАГУ!</a:t>
            </a:r>
            <a:br>
              <a:rPr lang="uk-UA" b="1" dirty="0">
                <a:solidFill>
                  <a:schemeClr val="bg1"/>
                </a:solidFill>
              </a:rPr>
            </a:br>
            <a:endParaRPr lang="uk-UA" b="1" dirty="0">
              <a:solidFill>
                <a:schemeClr val="bg1"/>
              </a:solidFill>
            </a:endParaRPr>
          </a:p>
        </p:txBody>
      </p:sp>
    </p:spTree>
    <p:extLst>
      <p:ext uri="{BB962C8B-B14F-4D97-AF65-F5344CB8AC3E}">
        <p14:creationId xmlns:p14="http://schemas.microsoft.com/office/powerpoint/2010/main" val="160253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61725" y="1143000"/>
            <a:ext cx="8476735" cy="3657600"/>
          </a:xfrm>
          <a:prstGeom prst="rect">
            <a:avLst/>
          </a:prstGeom>
        </p:spPr>
      </p:pic>
      <p:sp>
        <p:nvSpPr>
          <p:cNvPr id="2" name="Заголовок 1"/>
          <p:cNvSpPr>
            <a:spLocks noGrp="1"/>
          </p:cNvSpPr>
          <p:nvPr>
            <p:ph type="title"/>
          </p:nvPr>
        </p:nvSpPr>
        <p:spPr>
          <a:xfrm>
            <a:off x="228600" y="5105400"/>
            <a:ext cx="8446255" cy="685800"/>
          </a:xfrm>
        </p:spPr>
        <p:txBody>
          <a:bodyPr/>
          <a:lstStyle/>
          <a:p>
            <a:pPr algn="ctr"/>
            <a:r>
              <a:rPr lang="uk-UA" sz="2000" dirty="0">
                <a:solidFill>
                  <a:schemeClr val="bg1"/>
                </a:solidFill>
              </a:rPr>
              <a:t>Схема логістичної системи митної обробки вантажів</a:t>
            </a:r>
          </a:p>
        </p:txBody>
      </p:sp>
    </p:spTree>
    <p:extLst>
      <p:ext uri="{BB962C8B-B14F-4D97-AF65-F5344CB8AC3E}">
        <p14:creationId xmlns:p14="http://schemas.microsoft.com/office/powerpoint/2010/main" val="313785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763000" cy="6248400"/>
          </a:xfrm>
        </p:spPr>
        <p:txBody>
          <a:bodyPr/>
          <a:lstStyle/>
          <a:p>
            <a:pPr marL="342900" indent="-342900">
              <a:buFont typeface="Arial" panose="020B0604020202020204" pitchFamily="34" charset="0"/>
              <a:buChar char="•"/>
            </a:pPr>
            <a:r>
              <a:rPr lang="uk-UA" sz="2000" b="1" dirty="0">
                <a:solidFill>
                  <a:schemeClr val="bg1"/>
                </a:solidFill>
              </a:rPr>
              <a:t>МИТНІ ОРГАНИ:</a:t>
            </a:r>
            <a:br>
              <a:rPr lang="uk-UA" sz="2000" dirty="0">
                <a:solidFill>
                  <a:schemeClr val="bg1"/>
                </a:solidFill>
              </a:rPr>
            </a:br>
            <a:r>
              <a:rPr lang="uk-UA" sz="2000" dirty="0">
                <a:solidFill>
                  <a:schemeClr val="bg1"/>
                </a:solidFill>
              </a:rPr>
              <a:t>Безпосереднє здійснення державної митної справи покладається на </a:t>
            </a:r>
            <a:r>
              <a:rPr lang="uk-UA" sz="2000" b="1" dirty="0">
                <a:solidFill>
                  <a:schemeClr val="bg1"/>
                </a:solidFill>
              </a:rPr>
              <a:t>митну службу України.</a:t>
            </a:r>
            <a:br>
              <a:rPr lang="uk-UA" sz="2000" b="1" dirty="0">
                <a:solidFill>
                  <a:schemeClr val="bg1"/>
                </a:solidFill>
              </a:rPr>
            </a:br>
            <a:br>
              <a:rPr lang="uk-UA" sz="2000" b="1" dirty="0">
                <a:solidFill>
                  <a:schemeClr val="bg1"/>
                </a:solidFill>
              </a:rPr>
            </a:br>
            <a:r>
              <a:rPr lang="uk-UA" sz="2000" b="1" dirty="0">
                <a:solidFill>
                  <a:schemeClr val="bg1"/>
                </a:solidFill>
              </a:rPr>
              <a:t>Митна служба України </a:t>
            </a:r>
            <a:r>
              <a:rPr lang="uk-UA" sz="2000" dirty="0">
                <a:solidFill>
                  <a:schemeClr val="bg1"/>
                </a:solidFill>
              </a:rPr>
              <a:t>є складовою частиною системи органів виконавчої влади України і складається з:</a:t>
            </a:r>
            <a:br>
              <a:rPr lang="uk-UA" sz="2000" dirty="0">
                <a:solidFill>
                  <a:schemeClr val="bg1"/>
                </a:solidFill>
              </a:rPr>
            </a:br>
            <a:r>
              <a:rPr lang="uk-UA" sz="2000" dirty="0">
                <a:solidFill>
                  <a:schemeClr val="bg1"/>
                </a:solidFill>
              </a:rPr>
              <a:t>органів доходів і зборів;</a:t>
            </a:r>
            <a:br>
              <a:rPr lang="uk-UA" sz="2000" dirty="0">
                <a:solidFill>
                  <a:schemeClr val="bg1"/>
                </a:solidFill>
              </a:rPr>
            </a:br>
            <a:r>
              <a:rPr lang="uk-UA" sz="2000" dirty="0">
                <a:solidFill>
                  <a:schemeClr val="bg1"/>
                </a:solidFill>
              </a:rPr>
              <a:t>митних організацій;</a:t>
            </a:r>
            <a:br>
              <a:rPr lang="uk-UA" sz="2000" dirty="0">
                <a:solidFill>
                  <a:schemeClr val="bg1"/>
                </a:solidFill>
              </a:rPr>
            </a:br>
            <a:r>
              <a:rPr lang="uk-UA" sz="2000" dirty="0">
                <a:solidFill>
                  <a:schemeClr val="bg1"/>
                </a:solidFill>
              </a:rPr>
              <a:t>спеціалізованих навчальних закладів та науково-дослідної установи митної служби України.</a:t>
            </a:r>
            <a:br>
              <a:rPr lang="uk-UA" sz="2000" dirty="0">
                <a:solidFill>
                  <a:schemeClr val="bg1"/>
                </a:solidFill>
              </a:rPr>
            </a:br>
            <a:br>
              <a:rPr lang="uk-UA" sz="2000" dirty="0">
                <a:solidFill>
                  <a:schemeClr val="bg1"/>
                </a:solidFill>
              </a:rPr>
            </a:br>
            <a:r>
              <a:rPr lang="uk-UA" sz="2000" b="1" dirty="0">
                <a:solidFill>
                  <a:schemeClr val="bg1"/>
                </a:solidFill>
              </a:rPr>
              <a:t>Митними органами є:</a:t>
            </a:r>
            <a:br>
              <a:rPr lang="uk-UA" sz="2000" dirty="0">
                <a:solidFill>
                  <a:schemeClr val="bg1"/>
                </a:solidFill>
              </a:rPr>
            </a:br>
            <a:r>
              <a:rPr lang="uk-UA" sz="2000" dirty="0">
                <a:solidFill>
                  <a:schemeClr val="bg1"/>
                </a:solidFill>
              </a:rPr>
              <a:t>центральний орган виконавчої влади, що забезпечує реалізацію державної політики у сфері державної митної справи;</a:t>
            </a:r>
            <a:br>
              <a:rPr lang="uk-UA" sz="2000" dirty="0">
                <a:solidFill>
                  <a:schemeClr val="bg1"/>
                </a:solidFill>
              </a:rPr>
            </a:br>
            <a:r>
              <a:rPr lang="uk-UA" sz="2000" dirty="0">
                <a:solidFill>
                  <a:schemeClr val="bg1"/>
                </a:solidFill>
              </a:rPr>
              <a:t>спеціалізовані митні органи;</a:t>
            </a:r>
            <a:br>
              <a:rPr lang="uk-UA" sz="2000" dirty="0">
                <a:solidFill>
                  <a:schemeClr val="bg1"/>
                </a:solidFill>
              </a:rPr>
            </a:br>
            <a:r>
              <a:rPr lang="uk-UA" sz="2000" dirty="0">
                <a:solidFill>
                  <a:schemeClr val="bg1"/>
                </a:solidFill>
              </a:rPr>
              <a:t>митниці;</a:t>
            </a:r>
            <a:br>
              <a:rPr lang="uk-UA" sz="2000" dirty="0">
                <a:solidFill>
                  <a:schemeClr val="bg1"/>
                </a:solidFill>
              </a:rPr>
            </a:br>
            <a:r>
              <a:rPr lang="uk-UA" sz="2000" dirty="0">
                <a:solidFill>
                  <a:schemeClr val="bg1"/>
                </a:solidFill>
              </a:rPr>
              <a:t>митні пости.</a:t>
            </a:r>
            <a:br>
              <a:rPr lang="uk-UA" sz="2000" dirty="0">
                <a:solidFill>
                  <a:schemeClr val="bg1"/>
                </a:solidFill>
              </a:rPr>
            </a:br>
            <a:endParaRPr lang="uk-UA" sz="2000" dirty="0">
              <a:solidFill>
                <a:schemeClr val="bg1"/>
              </a:solidFill>
            </a:endParaRPr>
          </a:p>
        </p:txBody>
      </p:sp>
    </p:spTree>
    <p:extLst>
      <p:ext uri="{BB962C8B-B14F-4D97-AF65-F5344CB8AC3E}">
        <p14:creationId xmlns:p14="http://schemas.microsoft.com/office/powerpoint/2010/main" val="270309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82880"/>
            <a:ext cx="8382000" cy="7010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br>
              <a:rPr lang="ru-RU" sz="2200" b="1" dirty="0">
                <a:solidFill>
                  <a:schemeClr val="bg1"/>
                </a:solidFill>
              </a:rPr>
            </a:br>
            <a:r>
              <a:rPr lang="ru-RU" sz="2200" b="1" dirty="0">
                <a:solidFill>
                  <a:schemeClr val="bg1"/>
                </a:solidFill>
              </a:rPr>
              <a:t>Митна обробка </a:t>
            </a:r>
            <a:r>
              <a:rPr lang="ru-RU" sz="2200" dirty="0">
                <a:solidFill>
                  <a:schemeClr val="bg1"/>
                </a:solidFill>
              </a:rPr>
              <a:t>вантажів займає провідне місце в діяльності митних органів і вимагає більших трудових, фінансових, матеріальних і інших витрат. Під нею розуміють комплекс операцій, пов'язаних з фізичним переміщенням вантажів через митний кордон. Митний кодекс України кваліфікує ці операції</a:t>
            </a:r>
            <a:br>
              <a:rPr lang="ru-RU" sz="2200" dirty="0">
                <a:solidFill>
                  <a:schemeClr val="bg1"/>
                </a:solidFill>
              </a:rPr>
            </a:br>
            <a:r>
              <a:rPr lang="ru-RU" sz="2200" dirty="0">
                <a:solidFill>
                  <a:schemeClr val="bg1"/>
                </a:solidFill>
              </a:rPr>
              <a:t>як митні режими. </a:t>
            </a:r>
            <a:br>
              <a:rPr lang="ru-RU" sz="2200" dirty="0">
                <a:solidFill>
                  <a:schemeClr val="bg1"/>
                </a:solidFill>
              </a:rPr>
            </a:br>
            <a:br>
              <a:rPr lang="ru-RU" sz="2200" dirty="0">
                <a:solidFill>
                  <a:schemeClr val="bg1"/>
                </a:solidFill>
              </a:rPr>
            </a:br>
            <a:r>
              <a:rPr lang="ru-RU" sz="2200" b="1" dirty="0">
                <a:solidFill>
                  <a:schemeClr val="bg1"/>
                </a:solidFill>
              </a:rPr>
              <a:t>Режими можуть бути такими:</a:t>
            </a:r>
            <a:br>
              <a:rPr lang="ru-RU" sz="2200" b="1" dirty="0">
                <a:solidFill>
                  <a:schemeClr val="bg1"/>
                </a:solidFill>
              </a:rPr>
            </a:br>
            <a:r>
              <a:rPr lang="uk-UA" sz="2200" dirty="0">
                <a:solidFill>
                  <a:schemeClr val="bg1"/>
                </a:solidFill>
              </a:rPr>
              <a:t>• імпорт;</a:t>
            </a:r>
            <a:br>
              <a:rPr lang="uk-UA" sz="2200" dirty="0">
                <a:solidFill>
                  <a:schemeClr val="bg1"/>
                </a:solidFill>
              </a:rPr>
            </a:br>
            <a:r>
              <a:rPr lang="uk-UA" sz="2200" dirty="0">
                <a:solidFill>
                  <a:schemeClr val="bg1"/>
                </a:solidFill>
              </a:rPr>
              <a:t>• реімпорт;</a:t>
            </a:r>
            <a:br>
              <a:rPr lang="uk-UA" sz="2200" dirty="0">
                <a:solidFill>
                  <a:schemeClr val="bg1"/>
                </a:solidFill>
              </a:rPr>
            </a:br>
            <a:r>
              <a:rPr lang="uk-UA" sz="2200" dirty="0">
                <a:solidFill>
                  <a:schemeClr val="bg1"/>
                </a:solidFill>
              </a:rPr>
              <a:t>• експорт;</a:t>
            </a:r>
            <a:br>
              <a:rPr lang="uk-UA" sz="2200" dirty="0">
                <a:solidFill>
                  <a:schemeClr val="bg1"/>
                </a:solidFill>
              </a:rPr>
            </a:br>
            <a:r>
              <a:rPr lang="uk-UA" sz="2200" dirty="0">
                <a:solidFill>
                  <a:schemeClr val="bg1"/>
                </a:solidFill>
              </a:rPr>
              <a:t>• реекспорт;</a:t>
            </a:r>
            <a:br>
              <a:rPr lang="uk-UA" sz="2200" dirty="0">
                <a:solidFill>
                  <a:schemeClr val="bg1"/>
                </a:solidFill>
              </a:rPr>
            </a:br>
            <a:r>
              <a:rPr lang="uk-UA" sz="2200" dirty="0">
                <a:solidFill>
                  <a:schemeClr val="bg1"/>
                </a:solidFill>
              </a:rPr>
              <a:t>• транзит;</a:t>
            </a:r>
            <a:br>
              <a:rPr lang="uk-UA" sz="2200" dirty="0">
                <a:solidFill>
                  <a:schemeClr val="bg1"/>
                </a:solidFill>
              </a:rPr>
            </a:br>
            <a:r>
              <a:rPr lang="uk-UA" sz="2200" dirty="0">
                <a:solidFill>
                  <a:schemeClr val="bg1"/>
                </a:solidFill>
              </a:rPr>
              <a:t>• тимчасове ввезення (вивезення);</a:t>
            </a:r>
            <a:br>
              <a:rPr lang="uk-UA" sz="2200" dirty="0">
                <a:solidFill>
                  <a:schemeClr val="bg1"/>
                </a:solidFill>
              </a:rPr>
            </a:br>
            <a:r>
              <a:rPr lang="uk-UA" sz="2200" dirty="0">
                <a:solidFill>
                  <a:schemeClr val="bg1"/>
                </a:solidFill>
              </a:rPr>
              <a:t>• митний склад;</a:t>
            </a:r>
            <a:br>
              <a:rPr lang="uk-UA" sz="2200" dirty="0">
                <a:solidFill>
                  <a:schemeClr val="bg1"/>
                </a:solidFill>
              </a:rPr>
            </a:br>
            <a:r>
              <a:rPr lang="uk-UA" sz="2200" dirty="0">
                <a:solidFill>
                  <a:schemeClr val="bg1"/>
                </a:solidFill>
              </a:rPr>
              <a:t>• спеціальна митна зона;</a:t>
            </a:r>
            <a:br>
              <a:rPr lang="uk-UA" sz="2200" dirty="0">
                <a:solidFill>
                  <a:schemeClr val="bg1"/>
                </a:solidFill>
              </a:rPr>
            </a:br>
            <a:r>
              <a:rPr lang="uk-UA" sz="2200" dirty="0">
                <a:solidFill>
                  <a:schemeClr val="bg1"/>
                </a:solidFill>
              </a:rPr>
              <a:t>• магазин безмитної торгівлі;</a:t>
            </a:r>
            <a:br>
              <a:rPr lang="uk-UA" sz="2200" dirty="0">
                <a:solidFill>
                  <a:schemeClr val="bg1"/>
                </a:solidFill>
              </a:rPr>
            </a:br>
            <a:r>
              <a:rPr lang="ru-RU" sz="2200" dirty="0">
                <a:solidFill>
                  <a:schemeClr val="bg1"/>
                </a:solidFill>
              </a:rPr>
              <a:t>• обробка на митній території України;</a:t>
            </a:r>
            <a:br>
              <a:rPr lang="ru-RU" sz="2200" dirty="0">
                <a:solidFill>
                  <a:schemeClr val="bg1"/>
                </a:solidFill>
              </a:rPr>
            </a:br>
            <a:r>
              <a:rPr lang="ru-RU" sz="2200" dirty="0">
                <a:solidFill>
                  <a:schemeClr val="bg1"/>
                </a:solidFill>
              </a:rPr>
              <a:t>• обробка за межами митної території України;</a:t>
            </a:r>
            <a:br>
              <a:rPr lang="ru-RU" sz="2200" dirty="0">
                <a:solidFill>
                  <a:schemeClr val="bg1"/>
                </a:solidFill>
              </a:rPr>
            </a:br>
            <a:r>
              <a:rPr lang="uk-UA" sz="2200" dirty="0">
                <a:solidFill>
                  <a:schemeClr val="bg1"/>
                </a:solidFill>
              </a:rPr>
              <a:t>• знищення або руйнація;</a:t>
            </a:r>
            <a:br>
              <a:rPr lang="uk-UA" sz="2200" dirty="0">
                <a:solidFill>
                  <a:schemeClr val="bg1"/>
                </a:solidFill>
              </a:rPr>
            </a:br>
            <a:r>
              <a:rPr lang="uk-UA" sz="2200" dirty="0">
                <a:solidFill>
                  <a:schemeClr val="bg1"/>
                </a:solidFill>
              </a:rPr>
              <a:t>• відмова на користь держави.</a:t>
            </a:r>
            <a:br>
              <a:rPr lang="uk-UA" sz="2200" i="1" dirty="0">
                <a:solidFill>
                  <a:schemeClr val="bg1"/>
                </a:solidFill>
              </a:rPr>
            </a:br>
            <a:br>
              <a:rPr lang="uk-UA" sz="2200" b="1" i="1" dirty="0">
                <a:solidFill>
                  <a:schemeClr val="bg1"/>
                </a:solidFill>
              </a:rPr>
            </a:br>
            <a:br>
              <a:rPr lang="uk-UA" dirty="0"/>
            </a:br>
            <a:endParaRPr lang="ru-RU" sz="2700" dirty="0">
              <a:solidFill>
                <a:schemeClr val="bg1"/>
              </a:solidFill>
            </a:endParaRPr>
          </a:p>
        </p:txBody>
      </p:sp>
    </p:spTree>
    <p:extLst>
      <p:ext uri="{BB962C8B-B14F-4D97-AF65-F5344CB8AC3E}">
        <p14:creationId xmlns:p14="http://schemas.microsoft.com/office/powerpoint/2010/main" val="168193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91600" cy="1853248"/>
          </a:xfrm>
        </p:spPr>
        <p:txBody>
          <a:bodyPr/>
          <a:lstStyle/>
          <a:p>
            <a:r>
              <a:rPr lang="ru-RU" sz="2000" b="1" i="1" dirty="0">
                <a:solidFill>
                  <a:schemeClr val="bg1"/>
                </a:solidFill>
              </a:rPr>
              <a:t>Імпорт</a:t>
            </a:r>
            <a:r>
              <a:rPr lang="ru-RU" sz="2000" i="1" dirty="0">
                <a:solidFill>
                  <a:schemeClr val="bg1"/>
                </a:solidFill>
              </a:rPr>
              <a:t> </a:t>
            </a:r>
            <a:r>
              <a:rPr lang="ru-RU" sz="2000" dirty="0">
                <a:solidFill>
                  <a:schemeClr val="bg1"/>
                </a:solidFill>
              </a:rPr>
              <a:t>– </a:t>
            </a:r>
            <a:r>
              <a:rPr lang="uk-UA" sz="2000" dirty="0">
                <a:solidFill>
                  <a:schemeClr val="bg1"/>
                </a:solidFill>
              </a:rPr>
              <a:t>митний</a:t>
            </a:r>
            <a:r>
              <a:rPr lang="ru-RU" sz="2000" dirty="0">
                <a:solidFill>
                  <a:schemeClr val="bg1"/>
                </a:solidFill>
              </a:rPr>
              <a:t> режим, відповідно до якого товари ввозяться на митну територію України для вільного обігу без обмеження строку їх перебування, та можуть використовуватися без будь-яких митних обмежень.</a:t>
            </a:r>
            <a:br>
              <a:rPr lang="ru-RU" sz="2000" dirty="0">
                <a:solidFill>
                  <a:schemeClr val="bg1"/>
                </a:solidFill>
              </a:rPr>
            </a:br>
            <a:r>
              <a:rPr lang="ru-RU" sz="2000" b="1" i="1" dirty="0">
                <a:solidFill>
                  <a:schemeClr val="bg1"/>
                </a:solidFill>
              </a:rPr>
              <a:t>Реімпорт</a:t>
            </a:r>
            <a:r>
              <a:rPr lang="ru-RU" sz="2000" i="1" dirty="0">
                <a:solidFill>
                  <a:schemeClr val="bg1"/>
                </a:solidFill>
              </a:rPr>
              <a:t> </a:t>
            </a:r>
            <a:r>
              <a:rPr lang="ru-RU" sz="2000" dirty="0">
                <a:solidFill>
                  <a:schemeClr val="bg1"/>
                </a:solidFill>
              </a:rPr>
              <a:t>– митний режим, відповідно до якого товари, що походять з</a:t>
            </a:r>
            <a:br>
              <a:rPr lang="ru-RU" sz="2000" dirty="0">
                <a:solidFill>
                  <a:schemeClr val="bg1"/>
                </a:solidFill>
              </a:rPr>
            </a:br>
            <a:r>
              <a:rPr lang="ru-RU" sz="2000" dirty="0">
                <a:solidFill>
                  <a:schemeClr val="bg1"/>
                </a:solidFill>
              </a:rPr>
              <a:t>України та вивезені за межі митної території України згідно з митним режимом експорту, не пізніше ніж у встановлений законодавством строк ввозяться на митну територію України для вільного обігу на цій території.</a:t>
            </a:r>
            <a:br>
              <a:rPr lang="ru-RU" sz="2000" dirty="0">
                <a:solidFill>
                  <a:schemeClr val="bg1"/>
                </a:solidFill>
              </a:rPr>
            </a:br>
            <a:r>
              <a:rPr lang="ru-RU" sz="2000" b="1" i="1" dirty="0">
                <a:solidFill>
                  <a:schemeClr val="bg1"/>
                </a:solidFill>
              </a:rPr>
              <a:t>Експорт</a:t>
            </a:r>
            <a:r>
              <a:rPr lang="ru-RU" sz="2000" i="1" dirty="0">
                <a:solidFill>
                  <a:schemeClr val="bg1"/>
                </a:solidFill>
              </a:rPr>
              <a:t> </a:t>
            </a:r>
            <a:r>
              <a:rPr lang="ru-RU" sz="2000" dirty="0">
                <a:solidFill>
                  <a:schemeClr val="bg1"/>
                </a:solidFill>
              </a:rPr>
              <a:t>– митний режим, відповідно до якого </a:t>
            </a:r>
            <a:r>
              <a:rPr lang="uk-UA" sz="2000" dirty="0">
                <a:solidFill>
                  <a:schemeClr val="bg1"/>
                </a:solidFill>
              </a:rPr>
              <a:t>товари</a:t>
            </a:r>
            <a:r>
              <a:rPr lang="ru-RU" sz="2000" dirty="0">
                <a:solidFill>
                  <a:schemeClr val="bg1"/>
                </a:solidFill>
              </a:rPr>
              <a:t> вивозяться за межі митної території України для вільного обігу без зобов'язання про їх повернення на цю територію та без встановлення умов їх використання за межами митної </a:t>
            </a:r>
            <a:r>
              <a:rPr lang="uk-UA" sz="2000" dirty="0">
                <a:solidFill>
                  <a:schemeClr val="bg1"/>
                </a:solidFill>
              </a:rPr>
              <a:t>території України.</a:t>
            </a:r>
            <a:br>
              <a:rPr lang="uk-UA" sz="2000" dirty="0">
                <a:solidFill>
                  <a:schemeClr val="bg1"/>
                </a:solidFill>
              </a:rPr>
            </a:br>
            <a:r>
              <a:rPr lang="ru-RU" sz="2000" b="1" i="1" dirty="0">
                <a:solidFill>
                  <a:schemeClr val="bg1"/>
                </a:solidFill>
              </a:rPr>
              <a:t>Реекспорт</a:t>
            </a:r>
            <a:r>
              <a:rPr lang="ru-RU" sz="2000" i="1" dirty="0">
                <a:solidFill>
                  <a:schemeClr val="bg1"/>
                </a:solidFill>
              </a:rPr>
              <a:t> </a:t>
            </a:r>
            <a:r>
              <a:rPr lang="ru-RU" sz="2000" dirty="0">
                <a:solidFill>
                  <a:schemeClr val="bg1"/>
                </a:solidFill>
              </a:rPr>
              <a:t>– митний режим, відповідно до якого товари, що походять з інших країн, не пізніше ніж у встановлений законодавством строк з моменту їх ввезення на митну територію України вивозяться з цієї території в режимі </a:t>
            </a:r>
            <a:r>
              <a:rPr lang="uk-UA" sz="2000" dirty="0">
                <a:solidFill>
                  <a:schemeClr val="bg1"/>
                </a:solidFill>
              </a:rPr>
              <a:t>експорту.</a:t>
            </a:r>
            <a:br>
              <a:rPr lang="uk-UA" sz="2000" dirty="0">
                <a:solidFill>
                  <a:schemeClr val="bg1"/>
                </a:solidFill>
              </a:rPr>
            </a:br>
            <a:r>
              <a:rPr lang="ru-RU" sz="2000" b="1" i="1" dirty="0">
                <a:solidFill>
                  <a:schemeClr val="bg1"/>
                </a:solidFill>
              </a:rPr>
              <a:t>Транзит</a:t>
            </a:r>
            <a:r>
              <a:rPr lang="ru-RU" sz="2000" i="1" dirty="0">
                <a:solidFill>
                  <a:schemeClr val="bg1"/>
                </a:solidFill>
              </a:rPr>
              <a:t> </a:t>
            </a:r>
            <a:r>
              <a:rPr lang="ru-RU" sz="2000" dirty="0">
                <a:solidFill>
                  <a:schemeClr val="bg1"/>
                </a:solidFill>
              </a:rPr>
              <a:t>– митний режим, відповідно до якого товари і транспортні</a:t>
            </a:r>
            <a:br>
              <a:rPr lang="ru-RU" sz="2000" dirty="0">
                <a:solidFill>
                  <a:schemeClr val="bg1"/>
                </a:solidFill>
              </a:rPr>
            </a:br>
            <a:r>
              <a:rPr lang="ru-RU" sz="2000" dirty="0">
                <a:solidFill>
                  <a:schemeClr val="bg1"/>
                </a:solidFill>
              </a:rPr>
              <a:t>засоби переміщуються під митним контролем між двома митними органами або в межах зони діяльності одного митного органу без будь-якого використання таких товарів і транспортних засобів на митній території України.</a:t>
            </a:r>
            <a:br>
              <a:rPr lang="ru-RU" sz="2000" dirty="0">
                <a:solidFill>
                  <a:schemeClr val="bg1"/>
                </a:solidFill>
              </a:rPr>
            </a:br>
            <a:endParaRPr lang="uk-UA" sz="2000" dirty="0">
              <a:solidFill>
                <a:schemeClr val="bg1"/>
              </a:solidFill>
            </a:endParaRPr>
          </a:p>
        </p:txBody>
      </p:sp>
    </p:spTree>
    <p:extLst>
      <p:ext uri="{BB962C8B-B14F-4D97-AF65-F5344CB8AC3E}">
        <p14:creationId xmlns:p14="http://schemas.microsoft.com/office/powerpoint/2010/main" val="124704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152400"/>
            <a:ext cx="9067800" cy="6400800"/>
          </a:xfrm>
        </p:spPr>
        <p:txBody>
          <a:bodyPr/>
          <a:lstStyle/>
          <a:p>
            <a:r>
              <a:rPr lang="ru-RU" sz="2000" b="1" i="1" dirty="0">
                <a:solidFill>
                  <a:schemeClr val="bg1"/>
                </a:solidFill>
              </a:rPr>
              <a:t>Тимчасове ввезення (вивезення) </a:t>
            </a:r>
            <a:r>
              <a:rPr lang="ru-RU" sz="2000" dirty="0">
                <a:solidFill>
                  <a:schemeClr val="bg1"/>
                </a:solidFill>
              </a:rPr>
              <a:t>– митний режим, відповідно до якого товари можуть ввозитися на митну територію України чи вивозитися за межі митної території України з обов'язковим наступним поверненням цих товарів без будь-яких змін, крім природного зношення чи втрат за нормальних умов </a:t>
            </a:r>
            <a:r>
              <a:rPr lang="uk-UA" sz="2000" dirty="0">
                <a:solidFill>
                  <a:schemeClr val="bg1"/>
                </a:solidFill>
              </a:rPr>
              <a:t>транспортування.</a:t>
            </a:r>
            <a:br>
              <a:rPr lang="uk-UA" sz="2000" dirty="0">
                <a:solidFill>
                  <a:schemeClr val="bg1"/>
                </a:solidFill>
              </a:rPr>
            </a:br>
            <a:r>
              <a:rPr lang="ru-RU" sz="2000" b="1" i="1" dirty="0">
                <a:solidFill>
                  <a:schemeClr val="bg1"/>
                </a:solidFill>
              </a:rPr>
              <a:t>Митний склад </a:t>
            </a:r>
            <a:r>
              <a:rPr lang="ru-RU" sz="2000" dirty="0">
                <a:solidFill>
                  <a:schemeClr val="bg1"/>
                </a:solidFill>
              </a:rPr>
              <a:t>– митний режим, відповідно до якого ввезені з-за меж</a:t>
            </a:r>
            <a:br>
              <a:rPr lang="ru-RU" sz="2000" dirty="0">
                <a:solidFill>
                  <a:schemeClr val="bg1"/>
                </a:solidFill>
              </a:rPr>
            </a:br>
            <a:r>
              <a:rPr lang="ru-RU" sz="2000" dirty="0">
                <a:solidFill>
                  <a:schemeClr val="bg1"/>
                </a:solidFill>
              </a:rPr>
              <a:t>митної території України товари зберігаються під митним контролем без справляння податків і зборів і без застосування до них заходів нетарифного регулювання та інших обмежень у період зберігання, а товари, що вивозяться за межі митної території України, зберігаються під митним контролем після митного оформлення митними органами до фактичного їх вивезення за межі </a:t>
            </a:r>
            <a:r>
              <a:rPr lang="uk-UA" sz="2000" dirty="0">
                <a:solidFill>
                  <a:schemeClr val="bg1"/>
                </a:solidFill>
              </a:rPr>
              <a:t>митної території України.</a:t>
            </a:r>
            <a:br>
              <a:rPr lang="uk-UA" sz="2000" dirty="0">
                <a:solidFill>
                  <a:schemeClr val="bg1"/>
                </a:solidFill>
              </a:rPr>
            </a:br>
            <a:r>
              <a:rPr lang="ru-RU" sz="2000" b="1" i="1" dirty="0">
                <a:solidFill>
                  <a:schemeClr val="bg1"/>
                </a:solidFill>
                <a:cs typeface="Times New Roman" panose="02020603050405020304" pitchFamily="18" charset="0"/>
              </a:rPr>
              <a:t>Спеціальна митна зона </a:t>
            </a:r>
            <a:r>
              <a:rPr lang="ru-RU" sz="2000" dirty="0">
                <a:solidFill>
                  <a:schemeClr val="bg1"/>
                </a:solidFill>
                <a:cs typeface="Times New Roman" panose="02020603050405020304" pitchFamily="18" charset="0"/>
              </a:rPr>
              <a:t>– це митний режим, відповідно до якого до</a:t>
            </a:r>
            <a:br>
              <a:rPr lang="ru-RU" sz="2000" dirty="0">
                <a:solidFill>
                  <a:schemeClr val="bg1"/>
                </a:solidFill>
                <a:cs typeface="Times New Roman" panose="02020603050405020304" pitchFamily="18" charset="0"/>
              </a:rPr>
            </a:br>
            <a:r>
              <a:rPr lang="ru-RU" sz="2000" dirty="0">
                <a:solidFill>
                  <a:schemeClr val="bg1"/>
                </a:solidFill>
                <a:cs typeface="Times New Roman" panose="02020603050405020304" pitchFamily="18" charset="0"/>
              </a:rPr>
              <a:t>товарів, які ввозяться на територію відповідних типів спеціальних (вільних) економічних зон із-за меж митної території України, а також до товарів, які вивозяться з територій зазначених зон за межі митної території України, не застосовуються заходи тарифного і нетарифного регулювання, якщо інше не </a:t>
            </a:r>
            <a:r>
              <a:rPr lang="uk-UA" sz="2000" dirty="0">
                <a:solidFill>
                  <a:schemeClr val="bg1"/>
                </a:solidFill>
                <a:cs typeface="Times New Roman" panose="02020603050405020304" pitchFamily="18" charset="0"/>
              </a:rPr>
              <a:t>передбачено законом.</a:t>
            </a:r>
            <a:endParaRPr lang="uk-UA" sz="2000" dirty="0">
              <a:solidFill>
                <a:schemeClr val="bg1"/>
              </a:solidFill>
            </a:endParaRPr>
          </a:p>
        </p:txBody>
      </p:sp>
    </p:spTree>
    <p:extLst>
      <p:ext uri="{BB962C8B-B14F-4D97-AF65-F5344CB8AC3E}">
        <p14:creationId xmlns:p14="http://schemas.microsoft.com/office/powerpoint/2010/main" val="320832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9067800" cy="6781800"/>
          </a:xfrm>
        </p:spPr>
        <p:txBody>
          <a:bodyPr/>
          <a:lstStyle/>
          <a:p>
            <a:r>
              <a:rPr lang="ru-RU" sz="2000" b="1" i="1" dirty="0">
                <a:solidFill>
                  <a:schemeClr val="bg1"/>
                </a:solidFill>
                <a:cs typeface="Times New Roman" panose="02020603050405020304" pitchFamily="18" charset="0"/>
              </a:rPr>
              <a:t>Магазин безмитної торгівлі </a:t>
            </a:r>
            <a:r>
              <a:rPr lang="ru-RU" sz="2000" dirty="0">
                <a:solidFill>
                  <a:schemeClr val="bg1"/>
                </a:solidFill>
                <a:cs typeface="Times New Roman" panose="02020603050405020304" pitchFamily="18" charset="0"/>
              </a:rPr>
              <a:t>– митний режим, відповідно до якого товари, а також супутні товарам роботи, не призначені для споживання на митній території України, знаходяться та реалізуються під митним контролем у пунктах пропуску на митному кордоні України, відкритих для міжнародного сполучення, інших зонах митного контролю, визначених митними органами України, без справляння мита, податків, установлених на експорт та імпорт таких товарів, та без застосування заходів нетарифного регулювання.</a:t>
            </a:r>
            <a:br>
              <a:rPr lang="ru-RU" sz="2000" dirty="0">
                <a:solidFill>
                  <a:schemeClr val="bg1"/>
                </a:solidFill>
                <a:cs typeface="Times New Roman" panose="02020603050405020304" pitchFamily="18" charset="0"/>
              </a:rPr>
            </a:br>
            <a:r>
              <a:rPr lang="ru-RU" sz="2000" b="1" i="1" dirty="0">
                <a:solidFill>
                  <a:schemeClr val="bg1"/>
                </a:solidFill>
                <a:cs typeface="Times New Roman" panose="02020603050405020304" pitchFamily="18" charset="0"/>
              </a:rPr>
              <a:t>Переробка на митній території України </a:t>
            </a:r>
            <a:r>
              <a:rPr lang="ru-RU" sz="2000" dirty="0">
                <a:solidFill>
                  <a:schemeClr val="bg1"/>
                </a:solidFill>
                <a:cs typeface="Times New Roman" panose="02020603050405020304" pitchFamily="18" charset="0"/>
              </a:rPr>
              <a:t>– митний режим, відповідно до</a:t>
            </a:r>
            <a:r>
              <a:rPr lang="en-US" sz="2000" dirty="0">
                <a:solidFill>
                  <a:schemeClr val="bg1"/>
                </a:solidFill>
                <a:cs typeface="Times New Roman" panose="02020603050405020304" pitchFamily="18" charset="0"/>
              </a:rPr>
              <a:t> </a:t>
            </a:r>
            <a:r>
              <a:rPr lang="ru-RU" sz="2000" dirty="0">
                <a:solidFill>
                  <a:schemeClr val="bg1"/>
                </a:solidFill>
                <a:cs typeface="Times New Roman" panose="02020603050405020304" pitchFamily="18" charset="0"/>
              </a:rPr>
              <a:t>якого ввезені на митну територію України товари, що походять з інших країн,</a:t>
            </a:r>
            <a:r>
              <a:rPr lang="en-US" sz="2000" dirty="0">
                <a:solidFill>
                  <a:schemeClr val="bg1"/>
                </a:solidFill>
                <a:cs typeface="Times New Roman" panose="02020603050405020304" pitchFamily="18" charset="0"/>
              </a:rPr>
              <a:t> </a:t>
            </a:r>
            <a:r>
              <a:rPr lang="ru-RU" sz="2000" dirty="0">
                <a:solidFill>
                  <a:schemeClr val="bg1"/>
                </a:solidFill>
                <a:cs typeface="Times New Roman" panose="02020603050405020304" pitchFamily="18" charset="0"/>
              </a:rPr>
              <a:t>піддаються у встановленому законодавством порядку переробці без</a:t>
            </a:r>
            <a:r>
              <a:rPr lang="en-US" sz="2000" dirty="0">
                <a:solidFill>
                  <a:schemeClr val="bg1"/>
                </a:solidFill>
                <a:cs typeface="Times New Roman" panose="02020603050405020304" pitchFamily="18" charset="0"/>
              </a:rPr>
              <a:t> </a:t>
            </a:r>
            <a:r>
              <a:rPr lang="ru-RU" sz="2000" dirty="0">
                <a:solidFill>
                  <a:schemeClr val="bg1"/>
                </a:solidFill>
                <a:cs typeface="Times New Roman" panose="02020603050405020304" pitchFamily="18" charset="0"/>
              </a:rPr>
              <a:t>застосування до них заходів нетарифного регулювання, за умови вивезення за</a:t>
            </a:r>
            <a:r>
              <a:rPr lang="en-US" sz="2000" dirty="0">
                <a:solidFill>
                  <a:schemeClr val="bg1"/>
                </a:solidFill>
                <a:cs typeface="Times New Roman" panose="02020603050405020304" pitchFamily="18" charset="0"/>
              </a:rPr>
              <a:t> </a:t>
            </a:r>
            <a:r>
              <a:rPr lang="ru-RU" sz="2000" dirty="0">
                <a:solidFill>
                  <a:schemeClr val="bg1"/>
                </a:solidFill>
                <a:cs typeface="Times New Roman" panose="02020603050405020304" pitchFamily="18" charset="0"/>
              </a:rPr>
              <a:t>межі митної території України продуктів переробки відповідно до митного</a:t>
            </a:r>
            <a:r>
              <a:rPr lang="en-US" sz="2000" dirty="0">
                <a:solidFill>
                  <a:schemeClr val="bg1"/>
                </a:solidFill>
                <a:cs typeface="Times New Roman" panose="02020603050405020304" pitchFamily="18" charset="0"/>
              </a:rPr>
              <a:t> </a:t>
            </a:r>
            <a:r>
              <a:rPr lang="uk-UA" sz="2000" dirty="0">
                <a:solidFill>
                  <a:schemeClr val="bg1"/>
                </a:solidFill>
                <a:cs typeface="Times New Roman" panose="02020603050405020304" pitchFamily="18" charset="0"/>
              </a:rPr>
              <a:t>режиму експорту.</a:t>
            </a:r>
            <a:br>
              <a:rPr lang="uk-UA" sz="2000" dirty="0">
                <a:solidFill>
                  <a:schemeClr val="bg1"/>
                </a:solidFill>
                <a:cs typeface="Times New Roman" panose="02020603050405020304" pitchFamily="18" charset="0"/>
              </a:rPr>
            </a:br>
            <a:r>
              <a:rPr lang="uk-UA" sz="2000" b="1" i="1" dirty="0">
                <a:solidFill>
                  <a:schemeClr val="bg1"/>
                </a:solidFill>
              </a:rPr>
              <a:t>Переробка товарів під митним контролем </a:t>
            </a:r>
            <a:r>
              <a:rPr lang="uk-UA" sz="2000" i="1" dirty="0">
                <a:solidFill>
                  <a:schemeClr val="bg1"/>
                </a:solidFill>
              </a:rPr>
              <a:t>— </a:t>
            </a:r>
            <a:r>
              <a:rPr lang="uk-UA" sz="2000" dirty="0">
                <a:solidFill>
                  <a:schemeClr val="bg1"/>
                </a:solidFill>
              </a:rPr>
              <a:t>іноземні товари</a:t>
            </a:r>
            <a:br>
              <a:rPr lang="uk-UA" sz="2000" dirty="0">
                <a:solidFill>
                  <a:schemeClr val="bg1"/>
                </a:solidFill>
              </a:rPr>
            </a:br>
            <a:r>
              <a:rPr lang="uk-UA" sz="2000" dirty="0">
                <a:solidFill>
                  <a:schemeClr val="bg1"/>
                </a:solidFill>
              </a:rPr>
              <a:t>використовуються у встановленому порядку на митній території України без стягнення мит і податків, а також застосування заходів економічної політики для переробки під митним контролем з наступним випуском у вільний обіг або переміщенням продуктів переробки під інший митний режим.</a:t>
            </a:r>
            <a:endParaRPr lang="uk-UA"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14557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5420</TotalTime>
  <Words>4034</Words>
  <Application>Microsoft Office PowerPoint</Application>
  <PresentationFormat>Екран (4:3)</PresentationFormat>
  <Paragraphs>34</Paragraphs>
  <Slides>36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36</vt:i4>
      </vt:variant>
    </vt:vector>
  </HeadingPairs>
  <TitlesOfParts>
    <vt:vector size="42" baseType="lpstr">
      <vt:lpstr>Arial</vt:lpstr>
      <vt:lpstr>Calibri</vt:lpstr>
      <vt:lpstr>Century Gothic</vt:lpstr>
      <vt:lpstr>Times New Roman</vt:lpstr>
      <vt:lpstr>Wingdings 3</vt:lpstr>
      <vt:lpstr>Іон</vt:lpstr>
      <vt:lpstr>    Лекція. Митна логістика      Викладач: Володимир Виговський</vt:lpstr>
      <vt:lpstr>Митна Логістика Митна логістика виникає там і тоді, коли в логістичні ланцюги включають потоки експортованих та імпортованих вантажів, і митні органи стають ланками таких ланцюгів.   Під митною логістикою слід розуміти теорію і практику управління матеріальними, а також супутніми інформаційними, фінансовими, сервісними та іншими потоками, які пов’язані з необхідністю дотримання вимог державної митної справи при здійсненні зовнішньоекономічних операцій підприємствами задля забезпечення їх конкурентоспроможності на внутрішньому та зовнішніх ринках.  Митна логістика підприємства актуальна за таких умов: 1) у процесі виробництва чи надання послуг використовуються підприємством імпортні товари, сировина (імпортні операції); 2) суб’єкт здійснює торгово-посередницькі та інші зовнішньоекономічні операції з нерезидентом-юридичною особою (лізингові, інвестиційні та ін.); 3) підприємство виходить на зовнішні ринки (експортні операції).    </vt:lpstr>
      <vt:lpstr>Важливу роль у митній переробці вантажів виконують такі спеціалізовані організації, як митні брокери, митні перевізники і митні склади  Митним брокером (посередником) може бути створене відповідно до законодавства підприємство, що володіє правами юридичної особи і одержало ліцензію на здійснення відповідної діяльності. Взаємини митного брокера із представленою особою, що будуються на основі нотаріально засвідченого договору. Митним перевізником може бути підприємство, створене відповідно до законодавства України, що володіє правами юридичної особи і одержало ліцензію ДМСУ на здійснення діяльності як митний перевізник. Митні склади призначені для тимчасового зберігання товарів і транзитних засобів з моменту їхнього подання митному органу з випуску відповідно до вибраного митного режиму. Склади можуть засновуватися митними органами України або українськими особами. Останні можуть бути власниками складів тільки при наявності ліцензії.</vt:lpstr>
      <vt:lpstr>Схема логістичної системи митної обробки вантажів</vt:lpstr>
      <vt:lpstr>МИТНІ ОРГАНИ: Безпосереднє здійснення державної митної справи покладається на митну службу України.  Митна служба України є складовою частиною системи органів виконавчої влади України і складається з: органів доходів і зборів; митних організацій; спеціалізованих навчальних закладів та науково-дослідної установи митної служби України.  Митними органами є: центральний орган виконавчої влади, що забезпечує реалізацію державної політики у сфері державної митної справи; спеціалізовані митні органи; митниці; митні пости. </vt:lpstr>
      <vt:lpstr> Митна обробка вантажів займає провідне місце в діяльності митних органів і вимагає більших трудових, фінансових, матеріальних і інших витрат. Під нею розуміють комплекс операцій, пов'язаних з фізичним переміщенням вантажів через митний кордон. Митний кодекс України кваліфікує ці операції як митні режими.   Режими можуть бути такими: • імпорт; • реімпорт; • експорт; • реекспорт; • транзит; • тимчасове ввезення (вивезення); • митний склад; • спеціальна митна зона; • магазин безмитної торгівлі; • обробка на митній території України; • обробка за межами митної території України; • знищення або руйнація; • відмова на користь держави.   </vt:lpstr>
      <vt:lpstr>Імпорт – митний режим, відповідно до якого товари ввозяться на митну територію України для вільного обігу без обмеження строку їх перебування, та можуть використовуватися без будь-яких митних обмежень. Реімпорт – митний режим, відповідно до якого товари, що походять з України та вивезені за межі митної території України згідно з митним режимом експорту, не пізніше ніж у встановлений законодавством строк ввозяться на митну територію України для вільного обігу на цій території. Експорт – митний режим, відповідно до якого товари вивозяться за межі митної території України для вільного обігу без зобов'язання про їх повернення на цю територію та без встановлення умов їх використання за межами митної території України. Реекспорт – митний режим, відповідно до якого товари, що походять з інших країн, не пізніше ніж у встановлений законодавством строк з моменту їх ввезення на митну територію України вивозяться з цієї території в режимі експорту. Транзит – митний режим, відповідно до якого товари і транспортні засоби переміщуються під митним контролем між двома митними органами або в межах зони діяльності одного митного органу без будь-якого використання таких товарів і транспортних засобів на митній території України. </vt:lpstr>
      <vt:lpstr>Тимчасове ввезення (вивезення) – митний режим, відповідно до якого товари можуть ввозитися на митну територію України чи вивозитися за межі митної території України з обов'язковим наступним поверненням цих товарів без будь-яких змін, крім природного зношення чи втрат за нормальних умов транспортування. Митний склад – митний режим, відповідно до якого ввезені з-за меж митної території України товари зберігаються під митним контролем без справляння податків і зборів і без застосування до них заходів нетарифного регулювання та інших обмежень у період зберігання, а товари, що вивозяться за межі митної території України, зберігаються під митним контролем після митного оформлення митними органами до фактичного їх вивезення за межі митної території України. Спеціальна митна зона – це митний режим, відповідно до якого до товарів, які ввозяться на територію відповідних типів спеціальних (вільних) економічних зон із-за меж митної території України, а також до товарів, які вивозяться з територій зазначених зон за межі митної території України, не застосовуються заходи тарифного і нетарифного регулювання, якщо інше не передбачено законом.</vt:lpstr>
      <vt:lpstr>Магазин безмитної торгівлі – митний режим, відповідно до якого товари, а також супутні товарам роботи, не призначені для споживання на митній території України, знаходяться та реалізуються під митним контролем у пунктах пропуску на митному кордоні України, відкритих для міжнародного сполучення, інших зонах митного контролю, визначених митними органами України, без справляння мита, податків, установлених на експорт та імпорт таких товарів, та без застосування заходів нетарифного регулювання. Переробка на митній території України – митний режим, відповідно до якого ввезені на митну територію України товари, що походять з інших країн, піддаються у встановленому законодавством порядку переробці без застосування до них заходів нетарифного регулювання, за умови вивезення за межі митної території України продуктів переробки відповідно до митного режиму експорту. Переробка товарів під митним контролем — іноземні товари використовуються у встановленому порядку на митній території України без стягнення мит і податків, а також застосування заходів економічної політики для переробки під митним контролем з наступним випуском у вільний обіг або переміщенням продуктів переробки під інший митний режим.</vt:lpstr>
      <vt:lpstr>Тимчасовий ввіз (вивіз) товарів — користування товарами на митній території або за її межами допускається з повним або частковим звільненням від мит, податків і без застосування заходів економічної політики.  Знищення або руйнування – митний режим, відповідно до якого товари, ввезені на митну територію України, знищуються під митним контролем чи приводяться у стан, який виключає їх використання, без сплати податків, установлених на імпорт, а також без застосування заходів нетарифного регулювання до товарів, що знищуються або руйнуються  Відмова на користь держави – митний режим, відповідно до якого власник відмовляється від товарів, що перебувають під митним контролем, без будь-яких умов на свою користь</vt:lpstr>
      <vt:lpstr>Презентація PowerPoint</vt:lpstr>
      <vt:lpstr>Порядок нарахування та стягнення митних платежів та податків при митному оформленні  Митні платежі - податки, що відповідно до ПКУ або митного законодавства справляються під час переміщення або у зв’язку з переміщенням товарів через митний кордон України та контроль за справлянням яких покладено на органи доходів і зборів. Поняття «митні платежі» включає в себе: - мито; - акцизний податок із ввезених на митну територію України підакцизних товарів (продукції); - податок на додану вартість із ввезених на митну територію України товарів (продукції). Правила оподаткування товарів, що переміщуються через митний кордон України, митом, крім особливих видів мита, встановлюються Митним кодексом України та міжнародними договорами, згода на обов’язковість яких надана Верховною Радою України. Правила оподаткування особливими видами мита встановлюються законами України «Про захист національного товаровиробника від демпінгового імпорту», «Про захист національного товаровиробника від субсидованого імпорту», «Про застосування спеціальних заходів щодо імпорту в Україну».</vt:lpstr>
      <vt:lpstr>Платник податків - особа, на яку відповідно до Митного, Податкового кодексів України та інших законів України покладено обов’язок зі сплати митних платежів.  Декларант - особа, яка самостійно здійснює декларування товарів або від імені якої здійснюється декларування. Якщо декларування здійснюється від імені декларанта уповноваженою особою, на таку особу покладається обов’язок зі сплати митних платежів солідарно з декларантом. Це означає, що сплачувати митні платежі можуть обидва у будь-яких пропорціях.  Мито - це загальнодержавний податок, встановлений Податковим та Митним кодексами, який нараховується та сплачується відповідно до МКУ, законів України та міжнародних договорів, згода на обов’язковість яких надана Верховною Радою України.  В Україні застосовують такі види мита: - ввізне мито; - вивізне мито; - сезонне мито; - особливі види мита: спеціальне, антидемпінгове, компенсаційне.</vt:lpstr>
      <vt:lpstr>ПЛАТНИКИ МИТА: - особа, яка ввозить товари на митну територію України чи вивозить товари з її митної території у порядку та на умовах, встановлених ДМСУ; - особа, на адресу якої надходять товари, що переміщуються (пересилаються) у міжнародних поштових або експрес-відправленнях, несупроводжуваному багажі, вантажних відправленнях; - особа, на яку покладається обов’язок дотримання вимог митних режимів, що передбачають звільнення від оподаткування, у разі порушення таких вимог; - особа, яка використовує товари, митне оформлення яких було здійснено з умовним звільненням від оподаткування, не за цільовим призначенням та/або всупереч умовам чи цілям такого звільнення згідно з МКУ, іншими законами України, а також будь-які інші особи, які безпідставно використовують звільнення від оподаткування митом (податкову пільгу); - особа, яка реалізує або передає у володіння, користування чи розпорядження товари, що були випущені у вільний обіг на митній території України із звільненням від оподаткування митними платежами, до закінчення терміну, визначеного законом; - особа, яка реалізує конфісковані товари, товари, визнані безхазяйними, товари, за якими не звернувся власник до кінця терміну зберігання, та товари, що на інших законних підставах переходять у власність держави, якщо ці товари підлягають реалізації в установленому законодавством порядку. </vt:lpstr>
      <vt:lpstr>Об’єкти оподаткування митом: товари, митна вартість яких перевищує еквівалент 100 євро, що ввозяться на митну територію України або вивозяться за межі її митної території підприємствами.  Не є об’єктами оподаткування:  - товари (за винятком підакцизних), що переміщуються (пересилаються) на адресу одного одержувача (юридичної або фізичної особи) в одній депеші від одного відправника у міжнародних поштових відправленнях на адресу одного одержувача (юридичної або фізичної особи) в одному вантажі експрес-перевізника від одного відправника у міжнародних експрес-відправленнях, якщо їх сумарна фактурна вартість не перевищує еквівалент 100 євро; - товари, що переміщуються (пересилаються) через митний кордон України громадянами в обсягах, які підлягають оподаткуванню митними платежами відповідно до МКУ; - конфісковані товари, товари, визнані безхазяйними, товари, за якими не звернувся власник до кінця терміну зберігання, та товари, що на інших законних підставах переходять у власність держави, якщо ці товари підлягають реалізації в установленому законодавством порядку.</vt:lpstr>
      <vt:lpstr>Види ставок мита  </vt:lpstr>
      <vt:lpstr>Ввізне мито встановлюється на товари, що ввозяться на митну територію України. Воно нараховується за ставками, встановленими Законом України «Про Митний тариф України».  Митний тариф України - це систематизований, згідно з Українською класифікацією товарів зовнішньоекономічної діяльності, перелік ставок ввізного мита, яке справляється з товарів, що ввозяться на митну територію України.  Ввізне мито є диференційованим: - до товарів, що походять з держав, які спільно з Україною входять до митних союзів або утворюють з нею зони вільної торгівлі, а також у разі встановлення будь-якого спеціального преференційного митного режиму відповідно до міжнародних договорів, згода на обов’язковість яких надана Верховною Радою України,  застосовуються преференційні ставки; - до товарів, що походять з України, або з держав – членів СОТ, або з держав, з якими Україна уклала двосторонні або регіональні угоди щодо режиму найбільшого сприяння, застосовуються пільгові ставки; - до решти товарів застосовуються повні ставки.</vt:lpstr>
      <vt:lpstr>Вивізне мито встановлюється законом на українські товари, що вивозяться за межі митної території України.   Вивізне мито нараховується за ставками, встановленими законами України: - «Про вивізне (експортне) мито на живу худобу та шкіряну сировину»; - «Про ставки вивізного (експортного) мита на насіння деяких видів олійних культур»; - «Про вивізне (експортне) мито на відходи та брухт чорних металів»; - «Про ставки вивізного (експортного) мита на брухт легованих чорних металів, брухт кольорових металів та напівфабрикати з їх використанням»; - «Про внесення змін до деяких законодавчих актів України» (щодо експортного мита на газ).</vt:lpstr>
      <vt:lpstr>Сезонне мито.   На окремі товари законом може встановлюватися сезонне мито на термін не менше 60 та не більше 120 наступних календарних днів з дня встановлення сезонного мита. Сезонне мито нараховується за ставками, встановленими Законом України «Про державне регулювання імпорту сільськогосподарської продукції».  Сезонні мита встановлюються щодо товарів, які підпадають під визначення таких кодів УКТЗЕД: 07.01-07.08, 08.06.10, 08.07.10, 08.08.10, 08.08.20, 08.09.10000, 08.09.20, 10.01-10.05, 10.08, 12.06-12.08, 12.10, 12.12.91, 12.12.92, 12.13, 12.14, та при цьому оподатковуються за пільговою ставкою, яка дорівнює або перевищує 30 % відповідно до Митних тарифів України. Сезонні мита запроваджуються у подвійному розмірі до розміру пільгових ставок ввізного мита та упродовж їхньої дії заміщують ввізні мита. Кабінет Міністрів України встановлює терміни дії сезонних мит на сільськогосподарську продукцію та оприлюднює своє рішення за 45 днів до дня їх запровадження.</vt:lpstr>
      <vt:lpstr>Сезонне мито.   На окремі товари законом може встановлюватися сезонне мито на термін не менше 60 та не більше 120 наступних календарних днів з дня встановлення сезонного мита. Сезонне мито нараховується за ставками, встановленими Законом України «Про державне регулювання імпорту сільськогосподарської продукції».  Сезонні мита встановлюються щодо товарів, які підпадають під визначення таких кодів УКТЗЕД: 07.01-07.08, 08.06.10, 08.07.10, 08.08.10, 08.08.20, 08.09.10000, 08.09.20, 10.01-10.05, 10.08, 12.06-12.08, 12.10, 12.12.91, 12.12.92, 12.13, 12.14, та при цьому оподатковуються за пільговою ставкою, яка дорівнює або перевищує 30 % відповідно до Митних тарифів України. Сезонні мита запроваджуються у подвійному розмірі до розміру пільгових ставок ввізного мита та упродовж їхньої дії заміщують ввізні мита. Кабінет Міністрів України встановлює терміни дії сезонних мит на сільськогосподарську продукцію та оприлюднює своє рішення за 45 днів до дня їх запровадження.</vt:lpstr>
      <vt:lpstr>Особливі види мита.  Антидемпінгове мито встановлюється відповідно до Закону України «Про захист національного товаровиробника від  демпінгового імпорту» у разі ввезення на митну територію України товарів, які є об’єктом демпінгу.  Демпінг - ввезення на митну територію країни імпорту товару за цінами, нижчими від порівнянної ціни на подібний товар у країні експорту, що заподіює шкоду національному товаровиробнику подібного товару.  Спеціальне мито встановлюється відповідно до Закону України «Про застосування спеціальних заходів щодо імпорту в Україну»: - як засіб захисту національного товаровиробника, якщо товари ввозяться на митну територію України в обсягах та/або за таких умов, що їх ввезення заподіює або створює загрозу заподіяння значної шкоди національному товаровиробнику; - як заходи у відповідь на дискримінаційні та/або недружні дії інших держав, митних союзів та економічних угруповань, які обмежують реалізацію законних прав та інтересів суб’єктів зовнішньоекономічної діяльності України.</vt:lpstr>
      <vt:lpstr>Компенсаційне мито встановлюється відповідно до Закону України «Про захист національного товаровиробника від субсидованого імпорту» у разі ввезення на митну територію України товарів, які є об’єктом субсидованого імпорту, що заподіює шкоду або створює загрозу заподіяння шкоди національному товаровиробнику.  Особливі види мита, ставки та порядок їх застосування встановлюються рішеннями Міжвідомчої комісії з міжнародної торгівлі про застосування антидемпінгових, спеціальних або компенсаційних заходів.</vt:lpstr>
      <vt:lpstr>Податок на додану вартість (ПДВ) – загальнодержавний непрямий податок, який нараховується та сплачується відповідно до ПКУ.   Для цілей оподаткування платником податку на додану вартість є:  - будь-яка особа, яка ввозить товари на митну територію України в обсягах, що підлягають оподаткуванню, та на яку покладається відповідальність за сплату податків у разі переміщення товарів через митний кордон України відповідно до МКУ - особа, на яку покладається дотримання вимог митних режимів, які передбачають повне або часткове умовне звільнення від оподаткування, у разі порушення таких митних режимів, встановлених митним законодавством; - особа, яка використовує, у тому числі під час ввезення товарів на митну територію України, податкову пільгу не за цільовим призначенням та/або всупереч умовам чи цілям її надання згідно із ПКУ, а також будь-які інші особи, які використовують податкову пільгу, яку для них не призначено; - особа, яка проводить операції з постачання конфіскованого майна, знахідок, скарбів, майна, визнаного безхазяйним, майна, за яким не звернувся власник до кінця терміну зберігання, та майна, що за правом успадкування чи на інших законних підставах переходить у власність держави.</vt:lpstr>
      <vt:lpstr>Об’єктом оподаткування є операції платників податку з: - ввезення товарів на митну територію України; - вивезення товарів за межі митної території України.  Не є об’єктом оподаткування операції з: - ввезення на митну територію України, вивезення за межі цієї території незалежно від обраного митного режиму товарів, митна вартість яких не перевищує еквівалент 100 євро; - ввезення на митну територію України товарів, сумарна фактурна вартість яких не перевищує еквівалент 100 євро у  несупроводжуваному багажі, міжнародних поштових відправленнях на адресу одного одержувача (юридичної або фізичної особи) в одній депеші від одного відправника, міжнародних експрес-відправленнях на адресу одного одержувача (юридичної або фізичної особи) в одному вантажі експрес-перевізника від одного відправника; - ввезення на митну територію України товарів фізичними особами в обсягах, що не підлягають оподаткуванню, відповідно до МКУ; - ввезення на митну територію України валютних цінностей (у тому числі національної та іноземної валюти), банківських металів, банкнот та монет НБУ, за винятком тих, що використовуються для нумізматичних цілей, базою оподаткування яких є продажна вартість. </vt:lpstr>
      <vt:lpstr>Ставки ПДВ За основною ставкою 20 % оподатковуються операції з ввезення товарів на митну територію України, крім операцій, що не є об’єктом оподаткування, звільнених від оподаткування, та операцій, до яких застосовується нульова ставка та 7 %.</vt:lpstr>
      <vt:lpstr>Презентація PowerPoint</vt:lpstr>
      <vt:lpstr>АКЦИЗНИЙ ПОДАТОК  Акцизний податок - загальнодержавний непрямий податок на споживання окремих видів товарів (продукції), визначених ПКУ як підакцизні, що включається до ціни таких товарів (продукції).  Платниками акцизного податку є: - особа - суб’єкт господарювання, яка ввозить підакцизні товари (продукцію) на митну територію України;  - фізична особа - резидент або нерезидент, яка ввозить підакцизні товари (продукцію) на митну територію України в обсягах, що підлягають оподаткуванню, відповідно до Митного кодексу України;  - особа, яка реалізує конфісковані підакцизні товари (продукцію), підакцизні товари (продукцію), визнані безхазяйними, підакцизні товари (продукцію), за якими не звернувся власник до  кінця терміну зберігання, та підакцизні товари (продукцію), що за правом успадкування чи на інших законних підставах переходять у власність держави, якщо ці товари (продукція) підлягають реалізації (продажу) в установленому законодавством порядку;</vt:lpstr>
      <vt:lpstr>Платниками акцизного податку є:  - особа, яка реалізує або передає у володіння, користування чи розпорядження підакцизні товари (продукцію), що були ввезені на митну територію України із звільненням від оподаткування до закінчення терміну, визначеного законом;  - особа, на яку покладається обов’язок дотримання вимог митних режимів, які передбачають звільнення від оподаткування, у разі порушення таких вимог;  - особа, на яку під час здійснення операцій з підакцизними товарами (продукцією), які не підлягають оподаткуванню або звільняються від оподаткування, або на які встановлено нульову ставку податку, покладається виконання умов щодо цільового використання підакцизних товарів (продукції) в разі порушення таких умов.</vt:lpstr>
      <vt:lpstr>Об’єктами оподаткування акцизним податком є операції з:  - ввезення підакцизних товарів (продукції) на митну територію України; - реалізації конфіскованих підакцизних товарів (продукції),підакцизних товарів (продукції), визнаних безхазяйними, підакцизних товарів (продукції), за якими не звернувся власник до кінця терміну зберігання, та підакцизних товарів (продукції), що на законних підставах переходять у власність держави; - реалізації або передачі у володіння, користування чи розпорядження підакцизних товарів (продукції), що були ввезені на митну територію України із звільненням від оподаткування до закінчення терміну, визначеного законом.  Перелік підакцизних товарів визначається ПКУ </vt:lpstr>
      <vt:lpstr> </vt:lpstr>
      <vt:lpstr>Операції, які не підлягають оподаткуванню:  - вивезення (експорту) підакцизних товарів (продукції) за межі митної території України. Товари (продукція) вважаються вивезеними (експортованими) платником податку за межі митної території України, якщо їх вивезення (експортування) засвідчене належно оформленою митною декларацією; - ввезення на митну територію України раніше експортованих підакцизних товарів (продукції), у яких виявлено недоліки, що перешкоджають реалізації цих товарів на митній території країни імпортера, для їх повернення експортеру. Такі підакцизні товари (продукція) ввозяться їх продавцем (експортером) без подальшої реалізації на митній території України.</vt:lpstr>
      <vt:lpstr>Види ставок акцизного податку</vt:lpstr>
      <vt:lpstr>Продовження видів ставок акцизного податку</vt:lpstr>
      <vt:lpstr>Презентація PowerPoint</vt:lpstr>
      <vt:lpstr>Митні платежі вважаються сплаченими:  - у разі здійснення особою, відповідальною за сплату митних платежів, розпорядження про використання коштів авансових платежів з моменту закінчення митного оформлення або списання коштів з авансового рахунку під час перерахування їх до бюджету (у випадках, не пов’язаних з митним оформленням); - у разі сплати коштів безпосередньо до державного бюджету у випадках, визначених законодавством України, з моменту списання коштів з рахунку платника податків у банку або внесення готівкових коштів у касу банку; - з моменту сплати гарантом коштів до державного бюджету в рахунок сплати митних платежів; - з моменту списання коштів, що перебували у грошовій заставі, з відповідного рахунку органу ДФС під час перерахування цих коштів до державного бюджету у рахунок сплати митних платежів; - з моменту настання інших обставин, визначених ПКУ. Обов’язок із сплати митних платежів припиняється: - після сплати митних платежів у повному обсязі; - якщо товари до їх випуску виявилися знищеними або безповоротно втраченими внаслідок аварії або дії обставин непереборної сили, а також внаслідок природних втрат; - якщо товари знищуються, передаються у власність держави або конфіскуються.  </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Виговський Володимир Георгійович</dc:creator>
  <cp:lastModifiedBy>Lenovo</cp:lastModifiedBy>
  <cp:revision>105</cp:revision>
  <dcterms:created xsi:type="dcterms:W3CDTF">2020-09-21T06:29:33Z</dcterms:created>
  <dcterms:modified xsi:type="dcterms:W3CDTF">2023-12-04T15:34:43Z</dcterms:modified>
</cp:coreProperties>
</file>