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3"/>
  </p:notesMasterIdLst>
  <p:sldIdLst>
    <p:sldId id="310" r:id="rId2"/>
    <p:sldId id="916" r:id="rId3"/>
    <p:sldId id="922" r:id="rId4"/>
    <p:sldId id="917" r:id="rId5"/>
    <p:sldId id="921" r:id="rId6"/>
    <p:sldId id="923" r:id="rId7"/>
    <p:sldId id="928" r:id="rId8"/>
    <p:sldId id="919" r:id="rId9"/>
    <p:sldId id="929" r:id="rId10"/>
    <p:sldId id="930" r:id="rId11"/>
    <p:sldId id="931" r:id="rId12"/>
    <p:sldId id="927" r:id="rId13"/>
    <p:sldId id="926" r:id="rId14"/>
    <p:sldId id="932" r:id="rId15"/>
    <p:sldId id="933" r:id="rId16"/>
    <p:sldId id="934" r:id="rId17"/>
    <p:sldId id="935" r:id="rId18"/>
    <p:sldId id="936" r:id="rId19"/>
    <p:sldId id="937" r:id="rId20"/>
    <p:sldId id="938" r:id="rId21"/>
    <p:sldId id="939" r:id="rId22"/>
    <p:sldId id="940" r:id="rId23"/>
    <p:sldId id="941" r:id="rId24"/>
    <p:sldId id="942" r:id="rId25"/>
    <p:sldId id="943" r:id="rId26"/>
    <p:sldId id="945" r:id="rId27"/>
    <p:sldId id="946" r:id="rId28"/>
    <p:sldId id="947" r:id="rId29"/>
    <p:sldId id="948" r:id="rId30"/>
    <p:sldId id="949" r:id="rId31"/>
    <p:sldId id="914" r:id="rId3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 varScale="1">
        <p:scale>
          <a:sx n="70" d="100"/>
          <a:sy n="70" d="100"/>
        </p:scale>
        <p:origin x="1392" y="84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199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755273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29574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10819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8154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30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3073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2725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20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0394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21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4297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7870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95575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0293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89281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6514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Науков</a:t>
            </a:r>
            <a:r>
              <a:rPr lang="uk-UA" sz="4400" i="0" dirty="0" smtClean="0">
                <a:latin typeface="Bookman Old Style" pitchFamily="18" charset="0"/>
              </a:rPr>
              <a:t>е дослідження: поняття та порядок здійснення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28922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15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16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17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18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19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Фармацевтичний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Ветеринарний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Мистецтвознавчий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Архітектурний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Психологічний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Військовий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 bwMode="auto">
          <a:xfrm>
            <a:off x="2682631" y="131661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Медичний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412918" y="131383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14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9" name="Стрілка вправо 28"/>
          <p:cNvSpPr/>
          <p:nvPr/>
        </p:nvSpPr>
        <p:spPr bwMode="auto">
          <a:xfrm>
            <a:off x="1421030" y="149244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5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28922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22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23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24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25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26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27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Соціологічний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Політичний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Науковий напрям фізичного виховання та спорту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Науковий напрям державного управління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Культурологічний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Науковий напрям соціальних комунікацій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 bwMode="auto">
          <a:xfrm>
            <a:off x="2682631" y="131661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Науковий напрям національної безпеки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412918" y="131383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21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9" name="Стрілка вправо 28"/>
          <p:cNvSpPr/>
          <p:nvPr/>
        </p:nvSpPr>
        <p:spPr bwMode="auto">
          <a:xfrm>
            <a:off x="1421030" y="149244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206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6198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Класифікація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економічних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0" y="1124744"/>
            <a:ext cx="611560" cy="569820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НАПРЯМИ ЕКОНОМІЧНИХ ДОЛІДЖЕНЬ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901882" y="113570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Економічна теорія та історія економічної думки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901882" y="1564486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Світове господарство і міжнародні економічні відносини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916911" y="1999599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Економіка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управління національним господарством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901882" y="2440670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Економіка та управління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підприємствами (за ВЕД)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901882" y="287578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Розвиток продуктивних сил і регіональна економіка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916911" y="3319828"/>
            <a:ext cx="8167464" cy="61322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spc="-4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Економіка природокористування</a:t>
            </a:r>
            <a:r>
              <a:rPr kumimoji="0" lang="uk-UA" b="1" i="0" u="none" strike="noStrike" cap="none" spc="-4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охорони навколишнього середовища</a:t>
            </a:r>
            <a:endParaRPr kumimoji="0" lang="uk-UA" b="1" i="0" u="none" strike="noStrike" cap="none" spc="-4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916911" y="3984595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Демографія, економіка праці, соціальна і політика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916911" y="4406069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Гроші,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фінанси і кредит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916911" y="482754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Бухгалтерський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облік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916911" y="5246045"/>
            <a:ext cx="8167464" cy="339166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Аналіз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916911" y="5643673"/>
            <a:ext cx="8167464" cy="36314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Аудит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901882" y="6065283"/>
            <a:ext cx="8167464" cy="360040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Статистика</a:t>
            </a: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901882" y="6483785"/>
            <a:ext cx="8167464" cy="336115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Математичні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методи, моделі та інформаційні технології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8" name="Пряма зі стрілкою 17"/>
          <p:cNvCxnSpPr>
            <a:stCxn id="3" idx="3"/>
            <a:endCxn id="4" idx="1"/>
          </p:cNvCxnSpPr>
          <p:nvPr/>
        </p:nvCxnSpPr>
        <p:spPr bwMode="auto">
          <a:xfrm flipV="1">
            <a:off x="611560" y="1315723"/>
            <a:ext cx="290322" cy="26581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Пряма зі стрілкою 19"/>
          <p:cNvCxnSpPr>
            <a:stCxn id="3" idx="3"/>
            <a:endCxn id="5" idx="1"/>
          </p:cNvCxnSpPr>
          <p:nvPr/>
        </p:nvCxnSpPr>
        <p:spPr bwMode="auto">
          <a:xfrm flipV="1">
            <a:off x="611560" y="1744506"/>
            <a:ext cx="290322" cy="2229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 зі стрілкою 21"/>
          <p:cNvCxnSpPr>
            <a:stCxn id="3" idx="3"/>
            <a:endCxn id="6" idx="1"/>
          </p:cNvCxnSpPr>
          <p:nvPr/>
        </p:nvCxnSpPr>
        <p:spPr bwMode="auto">
          <a:xfrm flipV="1">
            <a:off x="611560" y="2179619"/>
            <a:ext cx="305351" cy="17942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Пряма зі стрілкою 23"/>
          <p:cNvCxnSpPr>
            <a:stCxn id="3" idx="3"/>
            <a:endCxn id="7" idx="1"/>
          </p:cNvCxnSpPr>
          <p:nvPr/>
        </p:nvCxnSpPr>
        <p:spPr bwMode="auto">
          <a:xfrm flipV="1">
            <a:off x="611560" y="2620690"/>
            <a:ext cx="290322" cy="13531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Пряма зі стрілкою 25"/>
          <p:cNvCxnSpPr>
            <a:stCxn id="3" idx="3"/>
            <a:endCxn id="8" idx="1"/>
          </p:cNvCxnSpPr>
          <p:nvPr/>
        </p:nvCxnSpPr>
        <p:spPr bwMode="auto">
          <a:xfrm flipV="1">
            <a:off x="611560" y="3055803"/>
            <a:ext cx="290322" cy="9180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Пряма зі стрілкою 27"/>
          <p:cNvCxnSpPr>
            <a:stCxn id="3" idx="3"/>
            <a:endCxn id="9" idx="1"/>
          </p:cNvCxnSpPr>
          <p:nvPr/>
        </p:nvCxnSpPr>
        <p:spPr bwMode="auto">
          <a:xfrm flipV="1">
            <a:off x="611560" y="3626442"/>
            <a:ext cx="305351" cy="3474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зі стрілкою 29"/>
          <p:cNvCxnSpPr>
            <a:stCxn id="3" idx="3"/>
            <a:endCxn id="10" idx="1"/>
          </p:cNvCxnSpPr>
          <p:nvPr/>
        </p:nvCxnSpPr>
        <p:spPr bwMode="auto">
          <a:xfrm>
            <a:off x="611560" y="3973848"/>
            <a:ext cx="305351" cy="190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 зі стрілкою 31"/>
          <p:cNvCxnSpPr>
            <a:stCxn id="3" idx="3"/>
            <a:endCxn id="11" idx="1"/>
          </p:cNvCxnSpPr>
          <p:nvPr/>
        </p:nvCxnSpPr>
        <p:spPr bwMode="auto">
          <a:xfrm>
            <a:off x="611560" y="3973848"/>
            <a:ext cx="305351" cy="6122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Пряма зі стрілкою 33"/>
          <p:cNvCxnSpPr>
            <a:stCxn id="3" idx="3"/>
            <a:endCxn id="12" idx="1"/>
          </p:cNvCxnSpPr>
          <p:nvPr/>
        </p:nvCxnSpPr>
        <p:spPr bwMode="auto">
          <a:xfrm>
            <a:off x="611560" y="3973848"/>
            <a:ext cx="305351" cy="1033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Пряма зі стрілкою 35"/>
          <p:cNvCxnSpPr>
            <a:stCxn id="3" idx="3"/>
            <a:endCxn id="13" idx="1"/>
          </p:cNvCxnSpPr>
          <p:nvPr/>
        </p:nvCxnSpPr>
        <p:spPr bwMode="auto">
          <a:xfrm>
            <a:off x="611560" y="3973848"/>
            <a:ext cx="305351" cy="1441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Пряма зі стрілкою 37"/>
          <p:cNvCxnSpPr>
            <a:stCxn id="3" idx="3"/>
            <a:endCxn id="14" idx="1"/>
          </p:cNvCxnSpPr>
          <p:nvPr/>
        </p:nvCxnSpPr>
        <p:spPr bwMode="auto">
          <a:xfrm>
            <a:off x="611560" y="3973848"/>
            <a:ext cx="305351" cy="18513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Пряма зі стрілкою 39"/>
          <p:cNvCxnSpPr>
            <a:stCxn id="3" idx="3"/>
            <a:endCxn id="15" idx="1"/>
          </p:cNvCxnSpPr>
          <p:nvPr/>
        </p:nvCxnSpPr>
        <p:spPr bwMode="auto">
          <a:xfrm>
            <a:off x="611560" y="3973848"/>
            <a:ext cx="290322" cy="22714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Пряма зі стрілкою 41"/>
          <p:cNvCxnSpPr>
            <a:stCxn id="3" idx="3"/>
            <a:endCxn id="16" idx="1"/>
          </p:cNvCxnSpPr>
          <p:nvPr/>
        </p:nvCxnSpPr>
        <p:spPr bwMode="auto">
          <a:xfrm>
            <a:off x="611560" y="3973848"/>
            <a:ext cx="290322" cy="26779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735438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81003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Напрям, проблеми і теми наукового дослідження у галузі бухгалтерського обліку</a:t>
            </a:r>
            <a:endParaRPr lang="uk-UA" sz="26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55127"/>
              </p:ext>
            </p:extLst>
          </p:nvPr>
        </p:nvGraphicFramePr>
        <p:xfrm>
          <a:off x="0" y="764704"/>
          <a:ext cx="9144002" cy="6093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797">
                  <a:extLst>
                    <a:ext uri="{9D8B030D-6E8A-4147-A177-3AD203B41FA5}">
                      <a16:colId xmlns="" xmlns:a16="http://schemas.microsoft.com/office/drawing/2014/main" val="2531984105"/>
                    </a:ext>
                  </a:extLst>
                </a:gridCol>
                <a:gridCol w="2776119">
                  <a:extLst>
                    <a:ext uri="{9D8B030D-6E8A-4147-A177-3AD203B41FA5}">
                      <a16:colId xmlns="" xmlns:a16="http://schemas.microsoft.com/office/drawing/2014/main" val="3575342926"/>
                    </a:ext>
                  </a:extLst>
                </a:gridCol>
                <a:gridCol w="2284364">
                  <a:extLst>
                    <a:ext uri="{9D8B030D-6E8A-4147-A177-3AD203B41FA5}">
                      <a16:colId xmlns="" xmlns:a16="http://schemas.microsoft.com/office/drawing/2014/main" val="4193233677"/>
                    </a:ext>
                  </a:extLst>
                </a:gridCol>
                <a:gridCol w="2051722">
                  <a:extLst>
                    <a:ext uri="{9D8B030D-6E8A-4147-A177-3AD203B41FA5}">
                      <a16:colId xmlns="" xmlns:a16="http://schemas.microsoft.com/office/drawing/2014/main" val="2544201107"/>
                    </a:ext>
                  </a:extLst>
                </a:gridCol>
              </a:tblGrid>
              <a:tr h="21736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0" dirty="0">
                          <a:solidFill>
                            <a:sysClr val="windowText" lastClr="000000"/>
                          </a:solidFill>
                          <a:effectLst/>
                        </a:rPr>
                        <a:t>НАУКОВИЙ НАПРЯМ</a:t>
                      </a:r>
                      <a:endParaRPr lang="uk-UA" sz="1400" b="1" kern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7897546"/>
                  </a:ext>
                </a:extLst>
              </a:tr>
              <a:tr h="52107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ОБЛІКОВО-АНАЛІТИЧНЕ ЗАБЕЗПЕЧЕННЯ СИСТЕМИ УПРАВЛІННЯ ПІДПРИЄМСТВ ЛІСОВОГО ГОСПОДАРСТВА</a:t>
                      </a:r>
                      <a:endParaRPr lang="uk-UA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601981"/>
                  </a:ext>
                </a:extLst>
              </a:tr>
              <a:tr h="22039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Наукові проблеми</a:t>
                      </a:r>
                      <a:endParaRPr lang="uk-UA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611770"/>
                  </a:ext>
                </a:extLst>
              </a:tr>
              <a:tr h="201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383155"/>
                  </a:ext>
                </a:extLst>
              </a:tr>
              <a:tr h="12983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Концептуальні засади побудови обліку і контролю витрат на підприємствах лісового господарства в сучасних умовах господарювання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Удосконалення організації та методики фінансового обліку витрат на підприємствах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Організація та методика контролю витрат на підприємствах лісового господарства</a:t>
                      </a:r>
                    </a:p>
                    <a:p>
                      <a:pPr indent="457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Система формування і передачі облікової інформації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96056546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4.1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1412977"/>
                  </a:ext>
                </a:extLst>
              </a:tr>
              <a:tr h="1079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Сучасний стан облікового забезпечення лісового господарства в Україні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Вплив організаційно-технологічних особливостей лісового господарства на побудову обліку витрат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Контроль як складова системи управління підприємством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Дослідження діючої системи організації обліку витрат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93121589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4.2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4744825"/>
                  </a:ext>
                </a:extLst>
              </a:tr>
              <a:tr h="860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Тенденції розвитку облікового забезпечення лісового господарства в Україні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Вплив організаційно-технологічних особливостей лісового господарства на побудову контролю витрат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Внутрішній контроль та функціонування служби контролю на підприємстві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Дослідження діючої системи методики обліку витрат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66920892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1.3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2.3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3.3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i="1" dirty="0">
                          <a:solidFill>
                            <a:sysClr val="windowText" lastClr="000000"/>
                          </a:solidFill>
                          <a:effectLst/>
                        </a:rPr>
                        <a:t>4.3</a:t>
                      </a:r>
                      <a:endParaRPr lang="uk-UA" sz="125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5907070"/>
                  </a:ext>
                </a:extLst>
              </a:tr>
              <a:tr h="1079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>
                          <a:solidFill>
                            <a:sysClr val="windowText" lastClr="000000"/>
                          </a:solidFill>
                          <a:effectLst/>
                        </a:rPr>
                        <a:t>Комплексний розвиток облікового забезпечення лісового господарства в Україні</a:t>
                      </a:r>
                      <a:endParaRPr lang="uk-UA" sz="12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>
                          <a:solidFill>
                            <a:sysClr val="windowText" lastClr="000000"/>
                          </a:solidFill>
                          <a:effectLst/>
                        </a:rPr>
                        <a:t>Концептуальні засади обліку на підприємствах лісового господарства</a:t>
                      </a:r>
                      <a:endParaRPr lang="uk-UA" sz="12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Удосконалення організації внутрішнього контролю на підприємстві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ysClr val="windowText" lastClr="000000"/>
                          </a:solidFill>
                          <a:effectLst/>
                        </a:rPr>
                        <a:t>Дослідження діючої системи первинного обліку витрат на підприємствах лісового господарства</a:t>
                      </a:r>
                      <a:endParaRPr lang="uk-UA" sz="12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6" marR="49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875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203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4780"/>
            <a:ext cx="8100392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Дефініція “наукова проблема”</a:t>
            </a:r>
            <a:endParaRPr lang="uk-UA" sz="40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40195"/>
              </p:ext>
            </p:extLst>
          </p:nvPr>
        </p:nvGraphicFramePr>
        <p:xfrm>
          <a:off x="107504" y="836712"/>
          <a:ext cx="8928992" cy="60088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3356912249"/>
                    </a:ext>
                  </a:extLst>
                </a:gridCol>
                <a:gridCol w="6984776">
                  <a:extLst>
                    <a:ext uri="{9D8B030D-6E8A-4147-A177-3AD203B41FA5}">
                      <a16:colId xmlns="" xmlns:a16="http://schemas.microsoft.com/office/drawing/2014/main" val="2184279793"/>
                    </a:ext>
                  </a:extLst>
                </a:gridCol>
              </a:tblGrid>
              <a:tr h="33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Автор</a:t>
                      </a:r>
                      <a:endParaRPr lang="uk-UA" sz="18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Визначення (пояснення)</a:t>
                      </a:r>
                      <a:endParaRPr lang="uk-UA" sz="18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2836465"/>
                  </a:ext>
                </a:extLst>
              </a:tr>
              <a:tr h="1253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М. Т. Білуха,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4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r>
                        <a:rPr lang="uk-UA" sz="1800" b="0" spc="-4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uk-UA" sz="1800" b="0" spc="-4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С. </a:t>
                      </a:r>
                      <a:r>
                        <a:rPr lang="uk-UA" sz="1800" b="0" spc="-4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Цехмістрова</a:t>
                      </a:r>
                      <a:r>
                        <a:rPr lang="uk-UA" sz="1800" b="0" spc="-4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Наукова проблема – це сукупність нових діалектично складних теоретичних або практичних питань, які суперечать існуючим знанням або прикладним методам у цій науці і потребують вирішення за допомогою наукових досліджень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63244098"/>
                  </a:ext>
                </a:extLst>
              </a:tr>
              <a:tr h="16519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Н. М. </a:t>
                      </a:r>
                      <a:r>
                        <a:rPr lang="uk-UA" sz="18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Малюга</a:t>
                      </a: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Наукова проблема – питання, що потребує наукового вирішення; завдання для пошуку невідомого; сукупність нових діалектично складних теоретичних або практичних питань, які суперечать існуючим знанням або прикладним методикам у конкретній науці і потребують вирішення за допомогою наукових досліджень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28116903"/>
                  </a:ext>
                </a:extLst>
              </a:tr>
              <a:tr h="1491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С. Д. </a:t>
                      </a:r>
                      <a:r>
                        <a:rPr lang="uk-UA" sz="18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Гусарєв</a:t>
                      </a: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Наукові проблеми  виникають тільки перед дослідником, і тільки він у змозі їх формулювати, шукати шляхи для їх вирішення та вирішувати їх. Тільки вчений, усвідомлюючи дійсність, осмислюючи її певним чином на тому або іншому рівні, формулює проблеми, специфічні для наукового пізнання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00268544"/>
                  </a:ext>
                </a:extLst>
              </a:tr>
              <a:tr h="660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В. В. Горбунова </a:t>
                      </a:r>
                      <a:endParaRPr lang="uk-UA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40" dirty="0">
                          <a:effectLst/>
                        </a:rPr>
                        <a:t>Наукова проблема – це чітко окреслене коло питань (чому? яким чином? за яких умов?), яке охоплює основну ідею та загальне спрямування дослідження</a:t>
                      </a:r>
                      <a:endParaRPr lang="uk-UA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86604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6473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56776"/>
            <a:ext cx="835191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Етапи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бухгалтерському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науковому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дослідженні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0" name="Групувати 19"/>
          <p:cNvGrpSpPr/>
          <p:nvPr/>
        </p:nvGrpSpPr>
        <p:grpSpPr>
          <a:xfrm>
            <a:off x="107504" y="1124744"/>
            <a:ext cx="8928992" cy="5616624"/>
            <a:chOff x="107504" y="1124744"/>
            <a:chExt cx="8928992" cy="5616624"/>
          </a:xfrm>
        </p:grpSpPr>
        <p:grpSp>
          <p:nvGrpSpPr>
            <p:cNvPr id="6" name="Group 1"/>
            <p:cNvGrpSpPr>
              <a:grpSpLocks/>
            </p:cNvGrpSpPr>
            <p:nvPr/>
          </p:nvGrpSpPr>
          <p:grpSpPr bwMode="auto">
            <a:xfrm>
              <a:off x="107504" y="1124744"/>
              <a:ext cx="8928992" cy="5616624"/>
              <a:chOff x="1881" y="9414"/>
              <a:chExt cx="9180" cy="2340"/>
            </a:xfrm>
          </p:grpSpPr>
          <p:sp>
            <p:nvSpPr>
              <p:cNvPr id="7" name="Rectangle 12"/>
              <p:cNvSpPr>
                <a:spLocks noChangeArrowheads="1"/>
              </p:cNvSpPr>
              <p:nvPr/>
            </p:nvSpPr>
            <p:spPr bwMode="auto">
              <a:xfrm>
                <a:off x="1881" y="9414"/>
                <a:ext cx="2880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 етап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5001" y="9414"/>
                <a:ext cx="2880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ІІ етап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>
                <a:off x="8181" y="9414"/>
                <a:ext cx="2880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ІІІ етап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881" y="9834"/>
                <a:ext cx="3060" cy="19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Формулювання проблеми та окреслення очікуваного результату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5013" y="9834"/>
                <a:ext cx="2880" cy="19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Розроблення структури проблеми, тобто виокремлення теми, підтем та дослідницьких питань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7965" y="9834"/>
                <a:ext cx="3096" cy="19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858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85800" algn="l"/>
                  </a:tabLst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Визначення актуальності, цінності проблеми для бухгалтерської науки та практики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85800" algn="l"/>
                  </a:tabLst>
                </a:pPr>
                <a:endPara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3357" y="9654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6471" y="9654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9629" y="9654"/>
                <a:ext cx="0" cy="18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16" name="Line 3"/>
              <p:cNvSpPr>
                <a:spLocks noChangeShapeType="1"/>
              </p:cNvSpPr>
              <p:nvPr/>
            </p:nvSpPr>
            <p:spPr bwMode="auto">
              <a:xfrm>
                <a:off x="4761" y="9534"/>
                <a:ext cx="24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</p:grpSp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5955118" y="1412776"/>
              <a:ext cx="280126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</p:grpSp>
    </p:spTree>
    <p:extLst>
      <p:ext uri="{BB962C8B-B14F-4D97-AF65-F5344CB8AC3E}">
        <p14:creationId xmlns:p14="http://schemas.microsoft.com/office/powerpoint/2010/main" val="15491094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49106"/>
            <a:ext cx="835191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Групи проблем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7504" y="866557"/>
            <a:ext cx="8928992" cy="5884940"/>
            <a:chOff x="1314" y="774"/>
            <a:chExt cx="9552" cy="6972"/>
          </a:xfrm>
        </p:grpSpPr>
        <p:sp>
          <p:nvSpPr>
            <p:cNvPr id="5" name="Line 21"/>
            <p:cNvSpPr>
              <a:spLocks noChangeShapeType="1"/>
            </p:cNvSpPr>
            <p:nvPr/>
          </p:nvSpPr>
          <p:spPr bwMode="auto">
            <a:xfrm>
              <a:off x="3909" y="3941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800">
                <a:solidFill>
                  <a:schemeClr val="tx2"/>
                </a:solidFill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895" y="5764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800">
                <a:solidFill>
                  <a:schemeClr val="tx2"/>
                </a:solidFill>
              </a:endParaRPr>
            </a:p>
          </p:txBody>
        </p:sp>
        <p:grpSp>
          <p:nvGrpSpPr>
            <p:cNvPr id="20" name="Group 3"/>
            <p:cNvGrpSpPr>
              <a:grpSpLocks/>
            </p:cNvGrpSpPr>
            <p:nvPr/>
          </p:nvGrpSpPr>
          <p:grpSpPr bwMode="auto">
            <a:xfrm>
              <a:off x="1314" y="774"/>
              <a:ext cx="9552" cy="6972"/>
              <a:chOff x="1314" y="774"/>
              <a:chExt cx="9552" cy="6972"/>
            </a:xfrm>
          </p:grpSpPr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1674" y="6156"/>
                <a:ext cx="0" cy="8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23" name="Group 15"/>
              <p:cNvGrpSpPr>
                <a:grpSpLocks/>
              </p:cNvGrpSpPr>
              <p:nvPr/>
            </p:nvGrpSpPr>
            <p:grpSpPr bwMode="auto">
              <a:xfrm>
                <a:off x="1314" y="6666"/>
                <a:ext cx="9540" cy="1080"/>
                <a:chOff x="1128" y="8959"/>
                <a:chExt cx="9360" cy="1080"/>
              </a:xfrm>
            </p:grpSpPr>
            <p:sp>
              <p:nvSpPr>
                <p:cNvPr id="35" name="Rectangle 18"/>
                <p:cNvSpPr>
                  <a:spLocks noChangeArrowheads="1"/>
                </p:cNvSpPr>
                <p:nvPr/>
              </p:nvSpPr>
              <p:spPr bwMode="auto">
                <a:xfrm>
                  <a:off x="1128" y="9125"/>
                  <a:ext cx="2520" cy="72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Неструктуровані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6" name="Rectangle 17"/>
                <p:cNvSpPr>
                  <a:spLocks noChangeArrowheads="1"/>
                </p:cNvSpPr>
                <p:nvPr/>
              </p:nvSpPr>
              <p:spPr bwMode="auto">
                <a:xfrm>
                  <a:off x="3828" y="8959"/>
                  <a:ext cx="6660" cy="108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R="0" lvl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0950" algn="l"/>
                    </a:tabLst>
                  </a:pPr>
                  <a:r>
                    <a:rPr kumimoji="0" lang="uk-UA" altLang="uk-UA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Характеризуються</a:t>
                  </a:r>
                  <a:r>
                    <a:rPr kumimoji="0" lang="uk-UA" altLang="uk-UA" b="0" i="0" u="none" strike="noStrike" cap="none" normalizeH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uk-UA" altLang="uk-UA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максимальною невизначеністю. Найпростіший приклад – прогнози розвитку лісового господарства на тривалу перспективу</a:t>
                  </a:r>
                </a:p>
              </p:txBody>
            </p:sp>
            <p:sp>
              <p:nvSpPr>
                <p:cNvPr id="37" name="Line 16"/>
                <p:cNvSpPr>
                  <a:spLocks noChangeShapeType="1"/>
                </p:cNvSpPr>
                <p:nvPr/>
              </p:nvSpPr>
              <p:spPr bwMode="auto">
                <a:xfrm>
                  <a:off x="3645" y="9485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280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24" name="Rectangle 14"/>
              <p:cNvSpPr>
                <a:spLocks noChangeArrowheads="1"/>
              </p:cNvSpPr>
              <p:nvPr/>
            </p:nvSpPr>
            <p:spPr bwMode="auto">
              <a:xfrm>
                <a:off x="2610" y="774"/>
                <a:ext cx="6788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СПЕЦИФІЧНІ ГРУПИ ПРОБЛЕМ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1326" y="1792"/>
                <a:ext cx="2569" cy="11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Добре структуровані (стандартні)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Rectangle 12"/>
              <p:cNvSpPr>
                <a:spLocks noChangeArrowheads="1"/>
              </p:cNvSpPr>
              <p:nvPr/>
            </p:nvSpPr>
            <p:spPr bwMode="auto">
              <a:xfrm>
                <a:off x="1326" y="3533"/>
                <a:ext cx="2583" cy="81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Середнього рівня структурованості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1314" y="5436"/>
                <a:ext cx="2568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Малоструктурован</a:t>
                </a:r>
                <a:r>
                  <a:rPr kumimoji="0" lang="uk-UA" altLang="uk-UA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4078" y="1377"/>
                <a:ext cx="6788" cy="161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Розв'язання таких проблем яких жорстко залежить від будь-яких змін у причинах, що їх породили. Наприклад, проблему підвищення продуктивності облікової праці на підприємствах лісового господарства можна вирішити тільки шляхом автоматизації праці</a:t>
                </a:r>
                <a:endParaRPr kumimoji="0" lang="uk-UA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>
                <a:off x="4078" y="3057"/>
                <a:ext cx="6788" cy="20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Проблеми, при вирішенні яких необхідно враховувати вплив вірогідних чинників, які можуть вплинути, а можуть і не вплинути на її вирішення. Скажімо, при розв'язанні проблеми забезпечення ритмічності роботи підприємств із заготівлі 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лісопродукції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можуть виникнути непередбачувані чинники (наприклад, спека, мороз, пожежа), які вплинуть на кінцевий результат діяльності підприємства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4066" y="5156"/>
                <a:ext cx="6788" cy="1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Line 7"/>
              <p:cNvSpPr>
                <a:spLocks noChangeShapeType="1"/>
              </p:cNvSpPr>
              <p:nvPr/>
            </p:nvSpPr>
            <p:spPr bwMode="auto">
              <a:xfrm>
                <a:off x="1693" y="1239"/>
                <a:ext cx="0" cy="55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32" name="Line 6"/>
              <p:cNvSpPr>
                <a:spLocks noChangeShapeType="1"/>
              </p:cNvSpPr>
              <p:nvPr/>
            </p:nvSpPr>
            <p:spPr bwMode="auto">
              <a:xfrm>
                <a:off x="1674" y="2920"/>
                <a:ext cx="0" cy="6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33" name="Line 5"/>
              <p:cNvSpPr>
                <a:spLocks noChangeShapeType="1"/>
              </p:cNvSpPr>
              <p:nvPr/>
            </p:nvSpPr>
            <p:spPr bwMode="auto">
              <a:xfrm>
                <a:off x="1674" y="4350"/>
                <a:ext cx="0" cy="108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34" name="Line 4"/>
              <p:cNvSpPr>
                <a:spLocks noChangeShapeType="1"/>
              </p:cNvSpPr>
              <p:nvPr/>
            </p:nvSpPr>
            <p:spPr bwMode="auto">
              <a:xfrm>
                <a:off x="1693" y="1239"/>
                <a:ext cx="917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8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1" name="Line 2"/>
            <p:cNvSpPr>
              <a:spLocks noChangeShapeType="1"/>
            </p:cNvSpPr>
            <p:nvPr/>
          </p:nvSpPr>
          <p:spPr bwMode="auto">
            <a:xfrm>
              <a:off x="3909" y="2229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800">
                <a:solidFill>
                  <a:schemeClr val="tx2"/>
                </a:solidFill>
              </a:endParaRPr>
            </a:p>
          </p:txBody>
        </p:sp>
      </p:grp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899592" y="19269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9" name="Прямокутник 38"/>
          <p:cNvSpPr/>
          <p:nvPr/>
        </p:nvSpPr>
        <p:spPr>
          <a:xfrm>
            <a:off x="2697771" y="4602464"/>
            <a:ext cx="6327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Такі, при вирішенні яких невідомі чинники посідають значне місце, а отже, існує високий рівень невизначеності. Приклад – и економічна оцінка впливу на природне середовище  суцільного вирубування лісу</a:t>
            </a:r>
          </a:p>
        </p:txBody>
      </p:sp>
    </p:spTree>
    <p:extLst>
      <p:ext uri="{BB962C8B-B14F-4D97-AF65-F5344CB8AC3E}">
        <p14:creationId xmlns:p14="http://schemas.microsoft.com/office/powerpoint/2010/main" val="216798939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0580" y="0"/>
            <a:ext cx="8351912" cy="67710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</a:t>
            </a:r>
            <a:r>
              <a:rPr lang="ru-RU" sz="3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проблем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26942"/>
              </p:ext>
            </p:extLst>
          </p:nvPr>
        </p:nvGraphicFramePr>
        <p:xfrm>
          <a:off x="107504" y="677108"/>
          <a:ext cx="8928992" cy="60642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5538052"/>
                    </a:ext>
                  </a:extLst>
                </a:gridCol>
                <a:gridCol w="6984776">
                  <a:extLst>
                    <a:ext uri="{9D8B030D-6E8A-4147-A177-3AD203B41FA5}">
                      <a16:colId xmlns="" xmlns:a16="http://schemas.microsoft.com/office/drawing/2014/main" val="21798948"/>
                    </a:ext>
                  </a:extLst>
                </a:gridCol>
              </a:tblGrid>
              <a:tr h="643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проблем та їх приклади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1010177"/>
                  </a:ext>
                </a:extLst>
              </a:tr>
              <a:tr h="58639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масштабом 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8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Локальні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або мікросоціальні (“Проблеми обліку витрат у Львівському садово-парковому господарстві”)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5898213"/>
                  </a:ext>
                </a:extLst>
              </a:tr>
              <a:tr h="5863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Регіональні, що охоплюють окремі регіони (“Калькулювання собівартості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лісопродукції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Закарпаття”)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936501"/>
                  </a:ext>
                </a:extLst>
              </a:tr>
              <a:tr h="8891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Національні, що мають загальнонаціональні масштаби (“Використання міжнародних стандартів бухгалтерського обліку для обліку біологічних активів лісового господарства”)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502523"/>
                  </a:ext>
                </a:extLst>
              </a:tr>
              <a:tr h="8891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Ті, що впливають на національну безпеку країни (“Оптимізація обліку витрат на підприємствах лісового господарства з метою збереження лісових ресурсів держави”)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8177890"/>
                  </a:ext>
                </a:extLst>
              </a:tr>
              <a:tr h="105319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гостротою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–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Неназрілі, які виявляються в майбутньому, а тепер потребують профілактики (“Оптимізація обліку витрат на підприємствах лісового господарства з метою збереження лісових ресурсів держави”)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5043739"/>
                  </a:ext>
                </a:extLst>
              </a:tr>
              <a:tr h="5665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–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Актуальні, тобто назрілі (“Проблеми обліку витрат у Львівському садово-парковому господарстві”)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7470478"/>
                  </a:ext>
                </a:extLst>
              </a:tr>
              <a:tr h="84977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–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Гострі, що вимагають термінового вирішення (“Раціональна організація бухгалтерського обліку на підприємствах лісового господарства у рамках концепції сталого розвитку”)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859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342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543050" y="3026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32018"/>
              </p:ext>
            </p:extLst>
          </p:nvPr>
        </p:nvGraphicFramePr>
        <p:xfrm>
          <a:off x="107504" y="116632"/>
          <a:ext cx="8928992" cy="66247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5538052"/>
                    </a:ext>
                  </a:extLst>
                </a:gridCol>
                <a:gridCol w="6984776">
                  <a:extLst>
                    <a:ext uri="{9D8B030D-6E8A-4147-A177-3AD203B41FA5}">
                      <a16:colId xmlns="" xmlns:a16="http://schemas.microsoft.com/office/drawing/2014/main" val="21798948"/>
                    </a:ext>
                  </a:extLst>
                </a:gridCol>
              </a:tblGrid>
              <a:tr h="723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проблем та їх приклади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1010177"/>
                  </a:ext>
                </a:extLst>
              </a:tr>
              <a:tr h="237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швидкістю розвитку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Тривалі, тобто ті, що розвиваються помалу (“Використання міжнародних стандартів бухгалтерського обліку для обліку біологічних активів лісового господарства”)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Активні – вирізняються динамізмом (“Проблеми обліку витрат у Львівському садово-парковому господарстві”);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900" spc="-2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Суперактивні</a:t>
                      </a:r>
                      <a:r>
                        <a:rPr lang="uk-UA" sz="19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наростають надзвичайно швидко (“Облік витрат у Львівському садово-парковому господарстві згідно з норм ПКУ”)</a:t>
                      </a:r>
                      <a:endParaRPr lang="uk-UA" sz="19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5898213"/>
                  </a:ext>
                </a:extLst>
              </a:tr>
              <a:tr h="118435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Залежно від способу вирішення</a:t>
                      </a:r>
                      <a:endParaRPr lang="uk-UA" sz="28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Інформаційні, характерні для проблемного викладу (“Оптимізація обліку витрат на підприємствах лісового господарства з метою збереження лісових ресурсів держави”)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5043739"/>
                  </a:ext>
                </a:extLst>
              </a:tr>
              <a:tr h="10008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Аналогові (аналогічні способи вирішення), характерні для групи практичних проблем (“Калькулювання собівартості </a:t>
                      </a:r>
                      <a:r>
                        <a:rPr lang="uk-UA" sz="19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лісопродукції</a:t>
                      </a: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Закарпаття”)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7470478"/>
                  </a:ext>
                </a:extLst>
              </a:tr>
              <a:tr h="13436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Гіпотетичні – вирішуються шляхом суджень та умовиводів в ході висування припущень, гіпотез, їх перевірки та обґрунтування (“Раціональна організація бухгалтерського обліку на підприємства лісового господарства у рамках концепції сталого розвитку”)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859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8305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-99392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Функції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бухгалтерських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дослідженнях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854715"/>
            <a:ext cx="8856984" cy="5814645"/>
            <a:chOff x="1701" y="594"/>
            <a:chExt cx="9540" cy="3779"/>
          </a:xfrm>
        </p:grpSpPr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>
              <a:off x="2421" y="594"/>
              <a:ext cx="7920" cy="540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ФУНКЦІЇ НАУКОВОЇ ПРОБЛЕМИ</a:t>
              </a:r>
              <a:endParaRPr kumimoji="0" lang="uk-UA" altLang="uk-U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753" y="1313"/>
              <a:ext cx="30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Актуалізації</a:t>
              </a:r>
              <a:endParaRPr kumimoji="0" lang="uk-UA" altLang="uk-UA" sz="4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941" y="1313"/>
              <a:ext cx="30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Регуляції</a:t>
              </a:r>
              <a:endParaRPr kumimoji="0" lang="uk-UA" altLang="uk-UA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8143" y="1313"/>
              <a:ext cx="30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Прагматизації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01" y="2032"/>
              <a:ext cx="3060" cy="23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Надає дослідженню суспільної значущості, оскільки будь-яке дослідження актуальне настільки, наскільки </a:t>
              </a:r>
              <a:r>
                <a:rPr kumimoji="0" lang="uk-UA" altLang="uk-UA" sz="2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масштабно</a:t>
              </a: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загострена проблема, що вивчається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941" y="2032"/>
              <a:ext cx="3060" cy="23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Як вихідний пункт дослідження вона суттєво впливає на розробку всіх розділів програми дослідження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8181" y="2032"/>
              <a:ext cx="3060" cy="23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Коректне формулювання проблеми забезпечує практичний ефект усього дослідження, а також визначає зону впровадження висновків і практичних рекомендацій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141" y="1134"/>
              <a:ext cx="0" cy="1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H="1">
              <a:off x="6201" y="1134"/>
              <a:ext cx="0" cy="1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441" y="1134"/>
              <a:ext cx="0" cy="1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3141" y="1854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Line 3"/>
            <p:cNvSpPr>
              <a:spLocks noChangeShapeType="1"/>
            </p:cNvSpPr>
            <p:nvPr/>
          </p:nvSpPr>
          <p:spPr bwMode="auto">
            <a:xfrm>
              <a:off x="9441" y="1853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Line 2"/>
            <p:cNvSpPr>
              <a:spLocks noChangeShapeType="1"/>
            </p:cNvSpPr>
            <p:nvPr/>
          </p:nvSpPr>
          <p:spPr bwMode="auto">
            <a:xfrm>
              <a:off x="6210" y="1853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148433031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920" y="1196752"/>
            <a:ext cx="912108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Наукові 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ідеї в 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бухгалтерських дослідженнях та їх класифікація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2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Гіпотеза наукового дослідження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Напрям наукового дослідження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Поняття та класифікація наукових проблем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Методика ознайомлення зі станом обраної для наукового дослідження проблеми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6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Порядок вибору теми наукового дослідження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-99392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Деякі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сучасного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endParaRPr lang="ru-RU" sz="2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74385" y="854715"/>
            <a:ext cx="8906190" cy="5895289"/>
            <a:chOff x="919" y="1221"/>
            <a:chExt cx="9412" cy="4778"/>
          </a:xfrm>
        </p:grpSpPr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4734" y="1450"/>
              <a:ext cx="0" cy="72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>
                <a:solidFill>
                  <a:schemeClr val="tx2"/>
                </a:solidFill>
              </a:endParaRPr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4734" y="2795"/>
              <a:ext cx="0" cy="72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>
                <a:solidFill>
                  <a:schemeClr val="tx2"/>
                </a:solidFill>
              </a:endParaRPr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>
              <a:off x="4734" y="4262"/>
              <a:ext cx="0" cy="144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>
                <a:solidFill>
                  <a:schemeClr val="tx2"/>
                </a:solidFill>
              </a:endParaRPr>
            </a:p>
          </p:txBody>
        </p:sp>
        <p:grpSp>
          <p:nvGrpSpPr>
            <p:cNvPr id="22" name="Group 2"/>
            <p:cNvGrpSpPr>
              <a:grpSpLocks/>
            </p:cNvGrpSpPr>
            <p:nvPr/>
          </p:nvGrpSpPr>
          <p:grpSpPr bwMode="auto">
            <a:xfrm>
              <a:off x="919" y="1221"/>
              <a:ext cx="9412" cy="4778"/>
              <a:chOff x="919" y="1221"/>
              <a:chExt cx="9412" cy="4778"/>
            </a:xfrm>
          </p:grpSpPr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4363" y="1882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>
                  <a:solidFill>
                    <a:schemeClr val="tx2"/>
                  </a:solidFill>
                </a:endParaRPr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>
                <a:off x="4363" y="3196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>
                  <a:solidFill>
                    <a:schemeClr val="tx2"/>
                  </a:solidFill>
                </a:endParaRPr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4339" y="4963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26" name="Group 3"/>
              <p:cNvGrpSpPr>
                <a:grpSpLocks/>
              </p:cNvGrpSpPr>
              <p:nvPr/>
            </p:nvGrpSpPr>
            <p:grpSpPr bwMode="auto">
              <a:xfrm>
                <a:off x="919" y="1221"/>
                <a:ext cx="9412" cy="4778"/>
                <a:chOff x="919" y="1221"/>
                <a:chExt cx="9412" cy="4778"/>
              </a:xfrm>
            </p:grpSpPr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auto">
                <a:xfrm>
                  <a:off x="4734" y="1450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8" name="Line 24"/>
                <p:cNvSpPr>
                  <a:spLocks noChangeShapeType="1"/>
                </p:cNvSpPr>
                <p:nvPr/>
              </p:nvSpPr>
              <p:spPr bwMode="auto">
                <a:xfrm>
                  <a:off x="4734" y="2170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9" name="Line 23"/>
                <p:cNvSpPr>
                  <a:spLocks noChangeShapeType="1"/>
                </p:cNvSpPr>
                <p:nvPr/>
              </p:nvSpPr>
              <p:spPr bwMode="auto">
                <a:xfrm>
                  <a:off x="4748" y="2795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0" name="Line 22"/>
                <p:cNvSpPr>
                  <a:spLocks noChangeShapeType="1"/>
                </p:cNvSpPr>
                <p:nvPr/>
              </p:nvSpPr>
              <p:spPr bwMode="auto">
                <a:xfrm>
                  <a:off x="4748" y="3515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/>
              </p:nvSpPr>
              <p:spPr bwMode="auto">
                <a:xfrm>
                  <a:off x="4723" y="4262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auto">
                <a:xfrm>
                  <a:off x="4748" y="4963"/>
                  <a:ext cx="36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auto">
                <a:xfrm>
                  <a:off x="1483" y="2158"/>
                  <a:ext cx="0" cy="9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4" name="Line 18"/>
                <p:cNvSpPr>
                  <a:spLocks noChangeShapeType="1"/>
                </p:cNvSpPr>
                <p:nvPr/>
              </p:nvSpPr>
              <p:spPr bwMode="auto">
                <a:xfrm>
                  <a:off x="1494" y="3610"/>
                  <a:ext cx="0" cy="108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35" name="Group 4"/>
                <p:cNvGrpSpPr>
                  <a:grpSpLocks/>
                </p:cNvGrpSpPr>
                <p:nvPr/>
              </p:nvGrpSpPr>
              <p:grpSpPr bwMode="auto">
                <a:xfrm>
                  <a:off x="919" y="1221"/>
                  <a:ext cx="9412" cy="4778"/>
                  <a:chOff x="919" y="1221"/>
                  <a:chExt cx="9412" cy="4778"/>
                </a:xfrm>
              </p:grpSpPr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19" y="1221"/>
                    <a:ext cx="3420" cy="1428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1. Проблеми практики обліку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19" y="2902"/>
                    <a:ext cx="3420" cy="1183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2. Проблеми теорії обліку</a:t>
                    </a:r>
                    <a:endPara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</a:endParaRPr>
                  </a:p>
                </p:txBody>
              </p:sp>
              <p:grpSp>
                <p:nvGrpSpPr>
                  <p:cNvPr id="38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094" y="2525"/>
                    <a:ext cx="5237" cy="1152"/>
                    <a:chOff x="5660" y="8149"/>
                    <a:chExt cx="3250" cy="1152"/>
                  </a:xfrm>
                </p:grpSpPr>
                <p:sp>
                  <p:nvSpPr>
                    <p:cNvPr id="4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0" y="8149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науки</a:t>
                      </a:r>
                      <a:endParaRPr kumimoji="0" lang="uk-UA" altLang="uk-U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70" y="8761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освітньої дисципліни</a:t>
                      </a:r>
                      <a:endParaRPr kumimoji="0" lang="uk-UA" altLang="uk-U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919" y="4339"/>
                    <a:ext cx="3420" cy="128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3. Проблеми звітності</a:t>
                    </a:r>
                    <a:endPara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</a:endParaRPr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108" y="3743"/>
                    <a:ext cx="5220" cy="792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структура балансу і його статей</a:t>
                    </a:r>
                    <a:endParaRPr kumimoji="0" lang="uk-UA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108" y="4607"/>
                    <a:ext cx="5220" cy="788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узгодження фінансової та податкової </a:t>
                    </a:r>
                    <a:r>
                      <a:rPr kumimoji="0" lang="uk-UA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звітностей</a:t>
                    </a:r>
                    <a:endParaRPr kumimoji="0" lang="uk-UA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5108" y="5459"/>
                    <a:ext cx="5220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503238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just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503238" algn="l"/>
                      </a:tabLst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фальсифікація звітності</a:t>
                    </a:r>
                    <a:endParaRPr kumimoji="0" lang="uk-UA" altLang="uk-UA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503238" algn="l"/>
                      </a:tabLst>
                    </a:pPr>
                    <a:endParaRPr kumimoji="0" lang="uk-UA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4734" y="5702"/>
                    <a:ext cx="360" cy="0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 sz="4400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44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5094" y="1221"/>
                    <a:ext cx="5220" cy="1152"/>
                    <a:chOff x="5661" y="8334"/>
                    <a:chExt cx="3240" cy="1152"/>
                  </a:xfrm>
                </p:grpSpPr>
                <p:sp>
                  <p:nvSpPr>
                    <p:cNvPr id="4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8334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методики обліку</a:t>
                      </a:r>
                      <a:endParaRPr kumimoji="0" lang="uk-UA" altLang="uk-U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61" y="8946"/>
                      <a:ext cx="3240" cy="54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 обліку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493680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8520" y="-99392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Дії,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станом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обраної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endParaRPr lang="ru-RU" sz="2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AutoShape 10"/>
          <p:cNvSpPr>
            <a:spLocks noChangeShapeType="1"/>
          </p:cNvSpPr>
          <p:nvPr/>
        </p:nvSpPr>
        <p:spPr bwMode="auto">
          <a:xfrm>
            <a:off x="1187624" y="3039874"/>
            <a:ext cx="4763" cy="14589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07504" y="854713"/>
            <a:ext cx="8928992" cy="5889465"/>
            <a:chOff x="1302" y="9860"/>
            <a:chExt cx="9184" cy="3306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1302" y="9860"/>
              <a:ext cx="9184" cy="353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Дії</a:t>
              </a:r>
              <a:endParaRPr kumimoji="0" lang="uk-UA" altLang="uk-UA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685" y="10280"/>
              <a:ext cx="8801" cy="774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Виділення знань, які дістали загальне визнання наукової громадськості й перевірені на практиці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685" y="11112"/>
              <a:ext cx="8801" cy="877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Виділення питань, які недостатньо розроблені й потребують</a:t>
              </a:r>
              <a:r>
                <a:rPr kumimoji="0" lang="en-US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наукового обґрунтування (дискусійні питання)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1675" y="12047"/>
              <a:ext cx="8801" cy="1119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Виділення нерозв’язаних питань, що зафіксовані в літературних джерелах, запропоновані практикою або виникли у процесі постановки проблеми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19" name="Пряма сполучна лінія 18"/>
          <p:cNvCxnSpPr/>
          <p:nvPr/>
        </p:nvCxnSpPr>
        <p:spPr bwMode="auto">
          <a:xfrm>
            <a:off x="251520" y="1484784"/>
            <a:ext cx="0" cy="42484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 зі стрілкою 52"/>
          <p:cNvCxnSpPr/>
          <p:nvPr/>
        </p:nvCxnSpPr>
        <p:spPr bwMode="auto">
          <a:xfrm>
            <a:off x="251520" y="2348880"/>
            <a:ext cx="2186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/>
          <p:nvPr/>
        </p:nvCxnSpPr>
        <p:spPr bwMode="auto">
          <a:xfrm>
            <a:off x="251519" y="3769330"/>
            <a:ext cx="2186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/>
          <p:nvPr/>
        </p:nvCxnSpPr>
        <p:spPr bwMode="auto">
          <a:xfrm>
            <a:off x="251518" y="5733256"/>
            <a:ext cx="2186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073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8520" y="-37837"/>
            <a:ext cx="835191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Аналіз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станом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обраної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45165"/>
              </p:ext>
            </p:extLst>
          </p:nvPr>
        </p:nvGraphicFramePr>
        <p:xfrm>
          <a:off x="107504" y="793159"/>
          <a:ext cx="8784976" cy="60430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0280">
                  <a:extLst>
                    <a:ext uri="{9D8B030D-6E8A-4147-A177-3AD203B41FA5}">
                      <a16:colId xmlns="" xmlns:a16="http://schemas.microsoft.com/office/drawing/2014/main" val="1460029705"/>
                    </a:ext>
                  </a:extLst>
                </a:gridCol>
                <a:gridCol w="6264696">
                  <a:extLst>
                    <a:ext uri="{9D8B030D-6E8A-4147-A177-3AD203B41FA5}">
                      <a16:colId xmlns="" xmlns:a16="http://schemas.microsoft.com/office/drawing/2014/main" val="545420550"/>
                    </a:ext>
                  </a:extLst>
                </a:gridCol>
              </a:tblGrid>
              <a:tr h="352094"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матеріалів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025490"/>
                  </a:ext>
                </a:extLst>
              </a:tr>
              <a:tr h="545196">
                <a:tc rowSpan="3"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Нормативні (постанови, накази, інструкції)</a:t>
                      </a:r>
                      <a:endParaRPr lang="uk-UA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Лісовий кодекс України від 21.01.1994 р. № 3852-XII [Електронний ресурс]. – Режим доступу : http://zakon2.rada.gov.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laws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show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/3852-12</a:t>
                      </a: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2187632"/>
                  </a:ext>
                </a:extLst>
              </a:tr>
              <a:tr h="9086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Інструкція про порядок ведення державного лісового кадастру і первинного обліку лісів 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Наказ Державного комітету лісового господарства України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від 01.10.2010 р. № 298 [Електронний ресурс]. – Режим доступу :  http://zakon2.rada.gov.ua/laws/show/z1 267-10</a:t>
                      </a: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009571"/>
                  </a:ext>
                </a:extLst>
              </a:tr>
              <a:tr h="9389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Методичні рекомендації з формування собівартості продукції (робіт, послуг) на підприємствах лісового господарства України : Наказ Державного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комітету лісового господарства України від 08.11.2002 р. № 146 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[Електронний ресурс]. – Режим доступу :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http://www.kadrlis.com. </a:t>
                      </a:r>
                      <a:r>
                        <a:rPr lang="uk-UA" sz="1400" u="none" spc="-1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uk-UA" sz="1400" u="none" spc="-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/normatuvna_baza.htm</a:t>
                      </a:r>
                      <a:endParaRPr lang="uk-UA" sz="14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3701892"/>
                  </a:ext>
                </a:extLst>
              </a:tr>
              <a:tr h="367403">
                <a:tc gridSpan="2">
                  <a:txBody>
                    <a:bodyPr/>
                    <a:lstStyle/>
                    <a:p>
                      <a:r>
                        <a:rPr lang="uk-UA" sz="2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Літературні джерела</a:t>
                      </a:r>
                      <a:endParaRPr lang="uk-UA" sz="240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7419409"/>
                  </a:ext>
                </a:extLst>
              </a:tr>
              <a:tr h="545196">
                <a:tc rowSpan="2"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     </a:t>
                      </a:r>
                      <a:endParaRPr lang="uk-UA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Клапчук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Лісове та мисливське господарство Галичини: монографія / В.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Клапчук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Проців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Івано-Франківськ: Фоліант, 2011. – 432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971483"/>
                  </a:ext>
                </a:extLst>
              </a:tr>
              <a:tr h="5451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Партин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О. Управління витратами підприємства: концептуальні засади, методи та інструментарій : монографія / Г. О.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Партин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К. : УБС НБУ, 2008. – 219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792530"/>
                  </a:ext>
                </a:extLst>
              </a:tr>
              <a:tr h="545196">
                <a:tc rowSpan="3"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Навчальні посібники, підручники     </a:t>
                      </a:r>
                      <a:endParaRPr lang="uk-UA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Барбак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О. Характеристика рахунків бухгалтерського обліку та їх практичне застосування у лісогосподарській діяльності: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/ Т. О.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Барбак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Г. М.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Берник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К. : 2007. – 220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9683095"/>
                  </a:ext>
                </a:extLst>
              </a:tr>
              <a:tr h="7269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і ревізія : для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спец. "Облік і аудит"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/ Ф. Ф.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Бутинець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Н. Г. Виговська, Н. М.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ін. / [за ред. проф. Ф. Ф. 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Бутинця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 – 3-є вид. [</a:t>
                      </a:r>
                      <a:r>
                        <a:rPr lang="uk-UA" sz="14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</a:t>
                      </a:r>
                      <a:r>
                        <a:rPr lang="uk-UA" sz="14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і перероб.] –           Житомир : ПП "Рута", 2002. – 544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9092555"/>
                  </a:ext>
                </a:extLst>
              </a:tr>
              <a:tr h="47339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Велш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Основи фінансового обліку  : [пер. з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О.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Мінін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О. Ткач] /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Глен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Велш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Деніел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r>
                        <a:rPr lang="uk-UA" sz="14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Шорт</a:t>
                      </a:r>
                      <a:r>
                        <a:rPr lang="uk-UA" sz="14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К. :  Основи, 1997. –    943 с.</a:t>
                      </a:r>
                      <a:endParaRPr lang="uk-UA" sz="105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6118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36584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48769"/>
              </p:ext>
            </p:extLst>
          </p:nvPr>
        </p:nvGraphicFramePr>
        <p:xfrm>
          <a:off x="0" y="58706"/>
          <a:ext cx="9144000" cy="67124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3278">
                  <a:extLst>
                    <a:ext uri="{9D8B030D-6E8A-4147-A177-3AD203B41FA5}">
                      <a16:colId xmlns="" xmlns:a16="http://schemas.microsoft.com/office/drawing/2014/main" val="1460029705"/>
                    </a:ext>
                  </a:extLst>
                </a:gridCol>
                <a:gridCol w="6520722">
                  <a:extLst>
                    <a:ext uri="{9D8B030D-6E8A-4147-A177-3AD203B41FA5}">
                      <a16:colId xmlns="" xmlns:a16="http://schemas.microsoft.com/office/drawing/2014/main" val="545420550"/>
                    </a:ext>
                  </a:extLst>
                </a:gridCol>
              </a:tblGrid>
              <a:tr h="342912"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матеріалів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3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uk-UA" sz="23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4" marR="678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025490"/>
                  </a:ext>
                </a:extLst>
              </a:tr>
              <a:tr h="417457">
                <a:tc rowSpan="5">
                  <a:txBody>
                    <a:bodyPr/>
                    <a:lstStyle/>
                    <a:p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Журнали, наукові збірники, архівні документи)  </a:t>
                      </a:r>
                      <a:endParaRPr lang="uk-UA" sz="2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Вовчук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І. Біологічні активи лісового господарства / Т. І.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Вовчук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// Наук. вісник НЛТУ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наук.-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праць. – 2006. – 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16.2. – С. 24–27.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2187632"/>
                  </a:ext>
                </a:extLst>
              </a:tr>
              <a:tr h="62618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Герасимчук Н. В. Проблеми дефініцій калькуляції та калькулювання / Н. В. Герасимчук, С. В. Бойко // Вісник Житомир. інженерно-технологічного ін-ту. Економічні науки”. – Житомир : ЖІТІ. – 2002. – № 18. – С. 58–64.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009571"/>
                  </a:ext>
                </a:extLst>
              </a:tr>
              <a:tr h="4174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 О.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Реструктуризувати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лісовий фонд України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О. Голуб // Економіка України. – 1998. – № 11. – С. 16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3701892"/>
                  </a:ext>
                </a:extLst>
              </a:tr>
              <a:tr h="6621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Дерій В. А. Нормативно-правове забезпечення обліку і контролю витрат та доходів підприємств / В. А. Дерій // Проблеми теорії та методології бухгалтерського обліку, контролю і аналізу.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наук. праць. – </a:t>
                      </a:r>
                      <a:r>
                        <a:rPr lang="uk-UA" sz="14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 (17).  – 2010. –     С. 77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5684967"/>
                  </a:ext>
                </a:extLst>
              </a:tr>
              <a:tr h="8205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Дикий С. С. Удосконалення обліку затрат і калькулювання собівартості продукції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лісозаготівель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метою комплексного використання лісосічного фонду / С. С. Дикий // Науковий вісник 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НЛТУ України : </a:t>
                      </a:r>
                      <a:r>
                        <a:rPr lang="uk-UA" sz="1400" spc="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наук.-</a:t>
                      </a:r>
                      <a:r>
                        <a:rPr lang="uk-UA" sz="1400" spc="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праць. – 2008. – </a:t>
                      </a:r>
                      <a:r>
                        <a:rPr lang="uk-UA" sz="1400" spc="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spc="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18.1. –  С.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85-91.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6487337"/>
                  </a:ext>
                </a:extLst>
              </a:tr>
              <a:tr h="3223738">
                <a:tc>
                  <a:txBody>
                    <a:bodyPr/>
                    <a:lstStyle/>
                    <a:p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Статистичні матеріали (це можуть бути результати соціологічних опитувань, результати успішності, результати тестувань тощо):</a:t>
                      </a:r>
                      <a:endParaRPr lang="uk-UA" sz="2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соціологічне опитування у рамках реалізації Програми “Удосконалення систем правозастосування і управління в лісовому секторі країн східного напрямку Європейської політики добросусідства та Росії”</a:t>
                      </a:r>
                      <a:endParaRPr lang="uk-UA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9305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04033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13893"/>
            <a:ext cx="8351912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Дефініція “тема”</a:t>
            </a: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073324" y="2187401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09562"/>
              </p:ext>
            </p:extLst>
          </p:nvPr>
        </p:nvGraphicFramePr>
        <p:xfrm>
          <a:off x="251520" y="1268758"/>
          <a:ext cx="8640960" cy="53285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1361416975"/>
                    </a:ext>
                  </a:extLst>
                </a:gridCol>
                <a:gridCol w="6048672">
                  <a:extLst>
                    <a:ext uri="{9D8B030D-6E8A-4147-A177-3AD203B41FA5}">
                      <a16:colId xmlns="" xmlns:a16="http://schemas.microsoft.com/office/drawing/2014/main" val="2162677462"/>
                    </a:ext>
                  </a:extLst>
                </a:gridCol>
              </a:tblGrid>
              <a:tr h="992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effectLst/>
                        </a:rPr>
                        <a:t>Автор</a:t>
                      </a:r>
                      <a:endParaRPr lang="uk-UA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effectLst/>
                        </a:rPr>
                        <a:t>Визначення</a:t>
                      </a:r>
                      <a:endParaRPr lang="uk-UA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78736361"/>
                  </a:ext>
                </a:extLst>
              </a:tr>
              <a:tr h="2352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М. Т. Білуха,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Н. М. </a:t>
                      </a:r>
                      <a:r>
                        <a:rPr lang="uk-UA" sz="24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Малюга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Тема (від </a:t>
                      </a:r>
                      <a:r>
                        <a:rPr lang="uk-UA" sz="2400" b="0" dirty="0" err="1">
                          <a:effectLst/>
                        </a:rPr>
                        <a:t>грец</a:t>
                      </a:r>
                      <a:r>
                        <a:rPr lang="uk-UA" sz="2400" b="0" dirty="0">
                          <a:effectLst/>
                        </a:rPr>
                        <a:t>. </a:t>
                      </a:r>
                      <a:r>
                        <a:rPr lang="uk-UA" sz="2400" b="0" dirty="0" err="1">
                          <a:effectLst/>
                        </a:rPr>
                        <a:t>thema</a:t>
                      </a:r>
                      <a:r>
                        <a:rPr lang="uk-UA" sz="2400" b="0" dirty="0">
                          <a:effectLst/>
                        </a:rPr>
                        <a:t> – основна думка, завдання, положення, яке необхідно розвинути) – частина наукової проблеми, яка охоплює одне або кілька питань дослідження 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35087746"/>
                  </a:ext>
                </a:extLst>
              </a:tr>
              <a:tr h="1984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В. В. Сопко,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3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 С. </a:t>
                      </a:r>
                      <a:r>
                        <a:rPr lang="uk-UA" sz="2400" b="0" spc="-3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Цехмістрова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Тема – це наукове завдання, яке охоплює царину наукового дослідження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4885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711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835191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Види тем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бухгалтерської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науки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79512" y="1772816"/>
            <a:ext cx="8784975" cy="3351012"/>
            <a:chOff x="1741" y="11664"/>
            <a:chExt cx="9551" cy="1214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741" y="11664"/>
              <a:ext cx="9551" cy="589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ТЕМИ НАУКОВИХ ДОСЛІДЖЕНЬ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741" y="12560"/>
              <a:ext cx="3046" cy="31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Теоретичні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886" y="12560"/>
              <a:ext cx="3262" cy="31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Методологічні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8246" y="12560"/>
              <a:ext cx="3046" cy="31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Організаційні</a:t>
              </a:r>
              <a:endParaRPr kumimoji="0" lang="uk-UA" altLang="uk-UA" sz="4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4"/>
            <p:cNvSpPr>
              <a:spLocks noChangeShapeType="1"/>
            </p:cNvSpPr>
            <p:nvPr/>
          </p:nvSpPr>
          <p:spPr bwMode="auto">
            <a:xfrm>
              <a:off x="3225" y="12253"/>
              <a:ext cx="0" cy="31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1" name="AutoShape 3"/>
            <p:cNvSpPr>
              <a:spLocks noChangeShapeType="1"/>
            </p:cNvSpPr>
            <p:nvPr/>
          </p:nvSpPr>
          <p:spPr bwMode="auto">
            <a:xfrm>
              <a:off x="6434" y="12258"/>
              <a:ext cx="0" cy="31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2" name="AutoShape 2"/>
            <p:cNvSpPr>
              <a:spLocks noChangeShapeType="1"/>
            </p:cNvSpPr>
            <p:nvPr/>
          </p:nvSpPr>
          <p:spPr bwMode="auto">
            <a:xfrm>
              <a:off x="9628" y="12253"/>
              <a:ext cx="0" cy="31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96372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07980"/>
            <a:ext cx="8351912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Види тем за </a:t>
            </a:r>
            <a:r>
              <a:rPr lang="ru-RU" sz="32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ступенем</a:t>
            </a:r>
            <a:r>
              <a:rPr lang="ru-RU" sz="3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ініціативності</a:t>
            </a:r>
            <a:endParaRPr lang="ru-RU" sz="3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73324" y="2652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79512" y="1124743"/>
            <a:ext cx="8784975" cy="5617223"/>
            <a:chOff x="1741" y="11664"/>
            <a:chExt cx="9551" cy="2035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741" y="11664"/>
              <a:ext cx="9551" cy="313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uk-UA" altLang="uk-UA" sz="40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ВИДИ ТЕМ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791" y="12052"/>
              <a:ext cx="3046" cy="1647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Теми як результат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розвитку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проблем, над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якими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працює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певний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науковий</a:t>
              </a:r>
              <a:r>
                <a:rPr lang="ru-RU" altLang="uk-UA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lang="ru-RU" altLang="uk-UA" sz="32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колектив</a:t>
              </a:r>
              <a:endParaRPr lang="ru-RU" altLang="uk-UA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135988" y="2195742"/>
            <a:ext cx="2801700" cy="4546224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altLang="uk-UA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Ініціативна</a:t>
            </a:r>
            <a:r>
              <a:rPr lang="ru-RU" altLang="uk-UA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 тема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084168" y="2195742"/>
            <a:ext cx="2801700" cy="4546224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altLang="uk-UA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Замовлена</a:t>
            </a:r>
            <a:r>
              <a:rPr lang="ru-RU" altLang="uk-UA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 тема</a:t>
            </a:r>
          </a:p>
        </p:txBody>
      </p:sp>
      <p:cxnSp>
        <p:nvCxnSpPr>
          <p:cNvPr id="20" name="Пряма зі стрілкою 19"/>
          <p:cNvCxnSpPr>
            <a:endCxn id="7" idx="0"/>
          </p:cNvCxnSpPr>
          <p:nvPr/>
        </p:nvCxnSpPr>
        <p:spPr bwMode="auto">
          <a:xfrm>
            <a:off x="1619672" y="1988719"/>
            <a:ext cx="6680" cy="20702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/>
          <p:nvPr/>
        </p:nvCxnSpPr>
        <p:spPr bwMode="auto">
          <a:xfrm>
            <a:off x="4572629" y="1988718"/>
            <a:ext cx="6680" cy="20702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 bwMode="auto">
          <a:xfrm>
            <a:off x="7525586" y="1991997"/>
            <a:ext cx="6680" cy="20702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297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0"/>
            <a:ext cx="835191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Робота над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формулюванням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галузі 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AutoShape 113"/>
          <p:cNvSpPr>
            <a:spLocks noChangeShapeType="1"/>
          </p:cNvSpPr>
          <p:nvPr/>
        </p:nvSpPr>
        <p:spPr bwMode="auto">
          <a:xfrm>
            <a:off x="1073200" y="2083520"/>
            <a:ext cx="3794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3" name="AutoShape 111"/>
          <p:cNvSpPr>
            <a:spLocks noChangeShapeType="1"/>
          </p:cNvSpPr>
          <p:nvPr/>
        </p:nvSpPr>
        <p:spPr bwMode="auto">
          <a:xfrm>
            <a:off x="1068438" y="2501032"/>
            <a:ext cx="0" cy="176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7" name="AutoShape 107"/>
          <p:cNvSpPr>
            <a:spLocks noChangeShapeType="1"/>
          </p:cNvSpPr>
          <p:nvPr/>
        </p:nvSpPr>
        <p:spPr bwMode="auto">
          <a:xfrm>
            <a:off x="1270050" y="2559770"/>
            <a:ext cx="1651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247788" y="785226"/>
            <a:ext cx="8895868" cy="5956143"/>
            <a:chOff x="1170" y="5455"/>
            <a:chExt cx="9533" cy="6116"/>
          </a:xfrm>
        </p:grpSpPr>
        <p:sp>
          <p:nvSpPr>
            <p:cNvPr id="75" name="AutoShape 100"/>
            <p:cNvSpPr>
              <a:spLocks noChangeArrowheads="1"/>
            </p:cNvSpPr>
            <p:nvPr/>
          </p:nvSpPr>
          <p:spPr bwMode="auto">
            <a:xfrm>
              <a:off x="1174" y="6298"/>
              <a:ext cx="450" cy="46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1</a:t>
              </a:r>
              <a:endParaRPr kumimoji="0" lang="uk-UA" altLang="uk-UA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76" name="AutoShape 99"/>
            <p:cNvSpPr>
              <a:spLocks noChangeArrowheads="1"/>
            </p:cNvSpPr>
            <p:nvPr/>
          </p:nvSpPr>
          <p:spPr bwMode="auto">
            <a:xfrm>
              <a:off x="1204" y="5455"/>
              <a:ext cx="9499" cy="687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Arial Unicode MS" charset="-128"/>
                  <a:cs typeface="Times New Roman" panose="02020603050405020304" pitchFamily="18" charset="0"/>
                </a:rPr>
                <a:t>Завдання роботи над формулюванням теми наукового дослідження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7" name="Rectangle 98"/>
            <p:cNvSpPr>
              <a:spLocks noChangeArrowheads="1"/>
            </p:cNvSpPr>
            <p:nvPr/>
          </p:nvSpPr>
          <p:spPr bwMode="auto">
            <a:xfrm>
              <a:off x="1885" y="6221"/>
              <a:ext cx="8616" cy="7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надати темі адресності, тобто зробити її доступною і зрозумілою для тих, хто буде братиме участь у її розробці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grpSp>
          <p:nvGrpSpPr>
            <p:cNvPr id="78" name="Group 95"/>
            <p:cNvGrpSpPr>
              <a:grpSpLocks/>
            </p:cNvGrpSpPr>
            <p:nvPr/>
          </p:nvGrpSpPr>
          <p:grpSpPr bwMode="auto">
            <a:xfrm>
              <a:off x="1179" y="7043"/>
              <a:ext cx="9322" cy="478"/>
              <a:chOff x="1746" y="13321"/>
              <a:chExt cx="9322" cy="478"/>
            </a:xfrm>
          </p:grpSpPr>
          <p:sp>
            <p:nvSpPr>
              <p:cNvPr id="101" name="AutoShape 97"/>
              <p:cNvSpPr>
                <a:spLocks noChangeArrowheads="1"/>
              </p:cNvSpPr>
              <p:nvPr/>
            </p:nvSpPr>
            <p:spPr bwMode="auto">
              <a:xfrm>
                <a:off x="1746" y="13325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2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02" name="Rectangle 96"/>
              <p:cNvSpPr>
                <a:spLocks noChangeArrowheads="1"/>
              </p:cNvSpPr>
              <p:nvPr/>
            </p:nvSpPr>
            <p:spPr bwMode="auto">
              <a:xfrm>
                <a:off x="2452" y="13321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зробити її лаконічною, без зайвих слів, зручною для швидкого читання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79" name="Group 92"/>
            <p:cNvGrpSpPr>
              <a:grpSpLocks/>
            </p:cNvGrpSpPr>
            <p:nvPr/>
          </p:nvGrpSpPr>
          <p:grpSpPr bwMode="auto">
            <a:xfrm>
              <a:off x="1174" y="7661"/>
              <a:ext cx="9327" cy="479"/>
              <a:chOff x="1741" y="13321"/>
              <a:chExt cx="9327" cy="479"/>
            </a:xfrm>
          </p:grpSpPr>
          <p:sp>
            <p:nvSpPr>
              <p:cNvPr id="99" name="AutoShape 94"/>
              <p:cNvSpPr>
                <a:spLocks noChangeArrowheads="1"/>
              </p:cNvSpPr>
              <p:nvPr/>
            </p:nvSpPr>
            <p:spPr bwMode="auto">
              <a:xfrm>
                <a:off x="1741" y="13321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3</a:t>
                </a:r>
                <a:endParaRPr kumimoji="0" lang="uk-UA" altLang="uk-UA" sz="3600" b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00" name="Rectangle 93"/>
              <p:cNvSpPr>
                <a:spLocks noChangeArrowheads="1"/>
              </p:cNvSpPr>
              <p:nvPr/>
            </p:nvSpPr>
            <p:spPr bwMode="auto">
              <a:xfrm>
                <a:off x="2452" y="13326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виразити в ній головний зміст і предмет дослідження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0" name="Group 89"/>
            <p:cNvGrpSpPr>
              <a:grpSpLocks/>
            </p:cNvGrpSpPr>
            <p:nvPr/>
          </p:nvGrpSpPr>
          <p:grpSpPr bwMode="auto">
            <a:xfrm>
              <a:off x="1174" y="8254"/>
              <a:ext cx="9327" cy="502"/>
              <a:chOff x="1741" y="13293"/>
              <a:chExt cx="9327" cy="502"/>
            </a:xfrm>
          </p:grpSpPr>
          <p:sp>
            <p:nvSpPr>
              <p:cNvPr id="97" name="AutoShape 91"/>
              <p:cNvSpPr>
                <a:spLocks noChangeArrowheads="1"/>
              </p:cNvSpPr>
              <p:nvPr/>
            </p:nvSpPr>
            <p:spPr bwMode="auto">
              <a:xfrm>
                <a:off x="1741" y="13321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4</a:t>
                </a:r>
                <a:endParaRPr kumimoji="0" lang="uk-UA" altLang="uk-UA" sz="36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98" name="Rectangle 90"/>
              <p:cNvSpPr>
                <a:spLocks noChangeArrowheads="1"/>
              </p:cNvSpPr>
              <p:nvPr/>
            </p:nvSpPr>
            <p:spPr bwMode="auto">
              <a:xfrm>
                <a:off x="2452" y="13293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надати темі проблемності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1" name="Group 86"/>
            <p:cNvGrpSpPr>
              <a:grpSpLocks/>
            </p:cNvGrpSpPr>
            <p:nvPr/>
          </p:nvGrpSpPr>
          <p:grpSpPr bwMode="auto">
            <a:xfrm>
              <a:off x="1174" y="8888"/>
              <a:ext cx="9327" cy="481"/>
              <a:chOff x="1741" y="13314"/>
              <a:chExt cx="9327" cy="481"/>
            </a:xfrm>
          </p:grpSpPr>
          <p:sp>
            <p:nvSpPr>
              <p:cNvPr id="95" name="AutoShape 88"/>
              <p:cNvSpPr>
                <a:spLocks noChangeArrowheads="1"/>
              </p:cNvSpPr>
              <p:nvPr/>
            </p:nvSpPr>
            <p:spPr bwMode="auto">
              <a:xfrm>
                <a:off x="1741" y="13321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5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96" name="Rectangle 87"/>
              <p:cNvSpPr>
                <a:spLocks noChangeArrowheads="1"/>
              </p:cNvSpPr>
              <p:nvPr/>
            </p:nvSpPr>
            <p:spPr bwMode="auto">
              <a:xfrm>
                <a:off x="2452" y="13314"/>
                <a:ext cx="8616" cy="4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визначити межі дослідження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2" name="Group 81"/>
            <p:cNvGrpSpPr>
              <a:grpSpLocks/>
            </p:cNvGrpSpPr>
            <p:nvPr/>
          </p:nvGrpSpPr>
          <p:grpSpPr bwMode="auto">
            <a:xfrm>
              <a:off x="1172" y="9501"/>
              <a:ext cx="9339" cy="474"/>
              <a:chOff x="1739" y="9984"/>
              <a:chExt cx="9339" cy="474"/>
            </a:xfrm>
          </p:grpSpPr>
          <p:grpSp>
            <p:nvGrpSpPr>
              <p:cNvPr id="91" name="Group 83"/>
              <p:cNvGrpSpPr>
                <a:grpSpLocks/>
              </p:cNvGrpSpPr>
              <p:nvPr/>
            </p:nvGrpSpPr>
            <p:grpSpPr bwMode="auto">
              <a:xfrm>
                <a:off x="1739" y="9984"/>
                <a:ext cx="9339" cy="474"/>
                <a:chOff x="1729" y="13321"/>
                <a:chExt cx="9339" cy="474"/>
              </a:xfrm>
            </p:grpSpPr>
            <p:sp>
              <p:nvSpPr>
                <p:cNvPr id="93" name="AutoShape 85"/>
                <p:cNvSpPr>
                  <a:spLocks noChangeArrowheads="1"/>
                </p:cNvSpPr>
                <p:nvPr/>
              </p:nvSpPr>
              <p:spPr bwMode="auto">
                <a:xfrm>
                  <a:off x="1729" y="13321"/>
                  <a:ext cx="450" cy="474"/>
                </a:xfrm>
                <a:prstGeom prst="flowChartConnector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6</a:t>
                  </a:r>
                  <a:endParaRPr kumimoji="0" lang="uk-UA" altLang="uk-UA" sz="36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452" y="13321"/>
                  <a:ext cx="8616" cy="47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відтворити та узгодити об’єкт, предмет і мету дослідження</a:t>
                  </a:r>
                  <a:endParaRPr kumimoji="0" lang="uk-UA" altLang="uk-UA" sz="32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</p:grpSp>
          <p:sp>
            <p:nvSpPr>
              <p:cNvPr id="92" name="AutoShape 82"/>
              <p:cNvSpPr>
                <a:spLocks noChangeShapeType="1"/>
              </p:cNvSpPr>
              <p:nvPr/>
            </p:nvSpPr>
            <p:spPr bwMode="auto">
              <a:xfrm>
                <a:off x="2201" y="10205"/>
                <a:ext cx="261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20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3" name="Group 77"/>
            <p:cNvGrpSpPr>
              <a:grpSpLocks/>
            </p:cNvGrpSpPr>
            <p:nvPr/>
          </p:nvGrpSpPr>
          <p:grpSpPr bwMode="auto">
            <a:xfrm>
              <a:off x="1179" y="10031"/>
              <a:ext cx="9322" cy="720"/>
              <a:chOff x="1746" y="10514"/>
              <a:chExt cx="9322" cy="720"/>
            </a:xfrm>
          </p:grpSpPr>
          <p:sp>
            <p:nvSpPr>
              <p:cNvPr id="88" name="AutoShape 80"/>
              <p:cNvSpPr>
                <a:spLocks noChangeArrowheads="1"/>
              </p:cNvSpPr>
              <p:nvPr/>
            </p:nvSpPr>
            <p:spPr bwMode="auto">
              <a:xfrm>
                <a:off x="1746" y="10637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7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89" name="Rectangle 79"/>
              <p:cNvSpPr>
                <a:spLocks noChangeArrowheads="1"/>
              </p:cNvSpPr>
              <p:nvPr/>
            </p:nvSpPr>
            <p:spPr bwMode="auto">
              <a:xfrm>
                <a:off x="2452" y="10514"/>
                <a:ext cx="8616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висвітлити спрямування на дослідження конкретного аспекту облікової теорії чи практики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grpSp>
          <p:nvGrpSpPr>
            <p:cNvPr id="84" name="Group 73"/>
            <p:cNvGrpSpPr>
              <a:grpSpLocks/>
            </p:cNvGrpSpPr>
            <p:nvPr/>
          </p:nvGrpSpPr>
          <p:grpSpPr bwMode="auto">
            <a:xfrm>
              <a:off x="1170" y="10851"/>
              <a:ext cx="9321" cy="720"/>
              <a:chOff x="1747" y="10514"/>
              <a:chExt cx="9321" cy="720"/>
            </a:xfrm>
          </p:grpSpPr>
          <p:sp>
            <p:nvSpPr>
              <p:cNvPr id="85" name="AutoShape 76"/>
              <p:cNvSpPr>
                <a:spLocks noChangeArrowheads="1"/>
              </p:cNvSpPr>
              <p:nvPr/>
            </p:nvSpPr>
            <p:spPr bwMode="auto">
              <a:xfrm>
                <a:off x="1747" y="10627"/>
                <a:ext cx="450" cy="474"/>
              </a:xfrm>
              <a:prstGeom prst="flowChartConnector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8</a:t>
                </a:r>
                <a:endParaRPr kumimoji="0" lang="uk-UA" alt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86" name="Rectangle 75"/>
              <p:cNvSpPr>
                <a:spLocks noChangeArrowheads="1"/>
              </p:cNvSpPr>
              <p:nvPr/>
            </p:nvSpPr>
            <p:spPr bwMode="auto">
              <a:xfrm>
                <a:off x="2452" y="10514"/>
                <a:ext cx="8616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30238" algn="l"/>
                  </a:tabLst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забезпечувати цілісність дослідження, єдність і логічний зв’язок усіх його методологічних характеристик</a:t>
                </a:r>
                <a:endParaRPr kumimoji="0" lang="ru-RU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30238" algn="l"/>
                  </a:tabLst>
                </a:pPr>
                <a:endParaRPr kumimoji="0" lang="ru-RU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0" name="AutoShape 82"/>
          <p:cNvSpPr>
            <a:spLocks noChangeShapeType="1"/>
          </p:cNvSpPr>
          <p:nvPr/>
        </p:nvSpPr>
        <p:spPr bwMode="auto">
          <a:xfrm>
            <a:off x="671445" y="4367178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1" name="AutoShape 82"/>
          <p:cNvSpPr>
            <a:spLocks noChangeShapeType="1"/>
          </p:cNvSpPr>
          <p:nvPr/>
        </p:nvSpPr>
        <p:spPr bwMode="auto">
          <a:xfrm>
            <a:off x="671445" y="3751263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2" name="AutoShape 82"/>
          <p:cNvSpPr>
            <a:spLocks noChangeShapeType="1"/>
          </p:cNvSpPr>
          <p:nvPr/>
        </p:nvSpPr>
        <p:spPr bwMode="auto">
          <a:xfrm>
            <a:off x="676111" y="3164372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3" name="AutoShape 82"/>
          <p:cNvSpPr>
            <a:spLocks noChangeShapeType="1"/>
          </p:cNvSpPr>
          <p:nvPr/>
        </p:nvSpPr>
        <p:spPr bwMode="auto">
          <a:xfrm>
            <a:off x="671445" y="5592211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4" name="AutoShape 82"/>
          <p:cNvSpPr>
            <a:spLocks noChangeShapeType="1"/>
          </p:cNvSpPr>
          <p:nvPr/>
        </p:nvSpPr>
        <p:spPr bwMode="auto">
          <a:xfrm>
            <a:off x="671445" y="6381039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5" name="AutoShape 82"/>
          <p:cNvSpPr>
            <a:spLocks noChangeShapeType="1"/>
          </p:cNvSpPr>
          <p:nvPr/>
        </p:nvSpPr>
        <p:spPr bwMode="auto">
          <a:xfrm>
            <a:off x="680276" y="2559770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  <p:sp>
        <p:nvSpPr>
          <p:cNvPr id="116" name="AutoShape 82"/>
          <p:cNvSpPr>
            <a:spLocks noChangeShapeType="1"/>
          </p:cNvSpPr>
          <p:nvPr/>
        </p:nvSpPr>
        <p:spPr bwMode="auto">
          <a:xfrm>
            <a:off x="680276" y="1827928"/>
            <a:ext cx="243556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3322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61555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Фактори,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спричинити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уточнення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теми</a:t>
            </a:r>
          </a:p>
        </p:txBody>
      </p: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51520" y="1124744"/>
            <a:ext cx="8712968" cy="5616624"/>
            <a:chOff x="1662" y="11161"/>
            <a:chExt cx="9375" cy="3623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1662" y="11161"/>
              <a:ext cx="9375" cy="927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ФАКТОРИ, ЩО МОЖУТЬ СПРИЧИНИТИ НЕОБХІДНІСТЬ УТОЧНЕННЯ ТЕМИ</a:t>
              </a:r>
              <a:endParaRPr kumimoji="0" lang="uk-UA" altLang="uk-UA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662" y="12395"/>
              <a:ext cx="2827" cy="23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отримання дослідником додаткової інформації про ступінь розроблення теми або її окремих питань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97" y="12395"/>
              <a:ext cx="2827" cy="23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отримання інформації про те, що за такою ж або подібною темою вже ведуться дослідження іншими науковцями, а дублювання недоцільне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137" y="12395"/>
              <a:ext cx="2827" cy="23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зміни організаційного порядку (змінився науковий керівник, не закуплено або вийшло з ладу необхідне обладнання тощо)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4"/>
            <p:cNvSpPr>
              <a:spLocks noChangeShapeType="1"/>
            </p:cNvSpPr>
            <p:nvPr/>
          </p:nvSpPr>
          <p:spPr bwMode="auto">
            <a:xfrm>
              <a:off x="2865" y="12088"/>
              <a:ext cx="0" cy="30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0" name="AutoShape 3"/>
            <p:cNvSpPr>
              <a:spLocks noChangeShapeType="1"/>
            </p:cNvSpPr>
            <p:nvPr/>
          </p:nvSpPr>
          <p:spPr bwMode="auto">
            <a:xfrm>
              <a:off x="6235" y="12078"/>
              <a:ext cx="0" cy="30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1" name="AutoShape 2"/>
            <p:cNvSpPr>
              <a:spLocks noChangeShapeType="1"/>
            </p:cNvSpPr>
            <p:nvPr/>
          </p:nvSpPr>
          <p:spPr bwMode="auto">
            <a:xfrm>
              <a:off x="9597" y="12088"/>
              <a:ext cx="0" cy="30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465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92333"/>
            <a:ext cx="835191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назви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 галузі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3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endParaRPr lang="ru-RU" sz="3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35583" y="1124744"/>
            <a:ext cx="8928992" cy="5616624"/>
            <a:chOff x="1164" y="10431"/>
            <a:chExt cx="9540" cy="4970"/>
          </a:xfrm>
        </p:grpSpPr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1164" y="10439"/>
              <a:ext cx="3358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Назва (тема) наукової роботи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1225" y="11534"/>
              <a:ext cx="3358" cy="4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Об’єкт дослідження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164" y="12321"/>
              <a:ext cx="3358" cy="9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Предмет дослідження (відповідає обраній спеціальності)</a:t>
              </a:r>
              <a:endParaRPr kumimoji="0" lang="uk-UA" altLang="uk-UA" sz="2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230" y="13567"/>
              <a:ext cx="3358" cy="9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Укрупнене завдання (проблема) дослідження 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224" y="14864"/>
              <a:ext cx="3358" cy="4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Галузь використання 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734" y="10431"/>
              <a:ext cx="5940" cy="7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Удосконалення обліку і контролю витрат підприємств лісового господарства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4764" y="11469"/>
              <a:ext cx="5940" cy="6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Облік і контроль витрат у системі управління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4764" y="12367"/>
              <a:ext cx="5940" cy="9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Теоретичні, методичні, організаційні і практичні положення щодо обліку і контролю витрат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4764" y="13633"/>
              <a:ext cx="5940" cy="6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Удосконалення методики обліку і контролю витрат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4734" y="14711"/>
              <a:ext cx="5940" cy="6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Лісове господарство</a:t>
              </a:r>
              <a:endPara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81405" y="2780093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66875" y="1712768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chemeClr val="tx2"/>
                </a:solidFill>
              </a:rPr>
              <a:t>=</a:t>
            </a:r>
            <a:endParaRPr lang="uk-UA" sz="5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07132" y="1687342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chemeClr val="tx2"/>
                </a:solidFill>
              </a:rPr>
              <a:t>=</a:t>
            </a:r>
            <a:endParaRPr lang="uk-UA" sz="5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98939" y="2859250"/>
            <a:ext cx="229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80806" y="4230721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77844" y="5621817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58216" y="4252131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86856" y="5419190"/>
            <a:ext cx="28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tx2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839103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200" b="1" dirty="0">
                <a:latin typeface="+mn-lt"/>
              </a:rPr>
              <a:t>Дефініція “наукова ідея”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93070"/>
              </p:ext>
            </p:extLst>
          </p:nvPr>
        </p:nvGraphicFramePr>
        <p:xfrm>
          <a:off x="8334" y="2060848"/>
          <a:ext cx="9144000" cy="34619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774454">
                  <a:extLst>
                    <a:ext uri="{9D8B030D-6E8A-4147-A177-3AD203B41FA5}">
                      <a16:colId xmlns="" xmlns:a16="http://schemas.microsoft.com/office/drawing/2014/main" val="2872301959"/>
                    </a:ext>
                  </a:extLst>
                </a:gridCol>
                <a:gridCol w="6369546">
                  <a:extLst>
                    <a:ext uri="{9D8B030D-6E8A-4147-A177-3AD203B41FA5}">
                      <a16:colId xmlns="" xmlns:a16="http://schemas.microsoft.com/office/drawing/2014/main" val="1095413746"/>
                    </a:ext>
                  </a:extLst>
                </a:gridCol>
              </a:tblGrid>
              <a:tr h="517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</a:rPr>
                        <a:t>Автор</a:t>
                      </a:r>
                      <a:endParaRPr lang="uk-UA" sz="24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</a:rPr>
                        <a:t>Визначення наукової ідеї</a:t>
                      </a:r>
                      <a:endParaRPr lang="uk-UA" sz="24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40752574"/>
                  </a:ext>
                </a:extLst>
              </a:tr>
              <a:tr h="517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Джон Локк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Все, що є об'єктом розуму, коли людина мислить</a:t>
                      </a:r>
                      <a:endParaRPr lang="uk-UA" sz="24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317049"/>
                  </a:ext>
                </a:extLst>
              </a:tr>
              <a:tr h="517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 С. </a:t>
                      </a:r>
                      <a:r>
                        <a:rPr lang="uk-UA" sz="24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Цехмістрова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Форма відображення у мисленні нового розуміння об'єктивної реальності</a:t>
                      </a:r>
                      <a:endParaRPr lang="uk-UA" sz="24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34776677"/>
                  </a:ext>
                </a:extLst>
              </a:tr>
              <a:tr h="517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Р. </a:t>
                      </a:r>
                      <a:r>
                        <a:rPr lang="uk-UA" sz="24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А.Сабітов</a:t>
                      </a:r>
                      <a:r>
                        <a:rPr lang="uk-UA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uk-UA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Нове інтуїтивне пояснення подій чи явищ; визначальне основне положення в теорії</a:t>
                      </a:r>
                      <a:endParaRPr lang="uk-UA" sz="24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1882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61555"/>
            <a:ext cx="835191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Чотири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правила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endParaRPr lang="ru-RU" sz="2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Rectangle 132"/>
          <p:cNvSpPr>
            <a:spLocks noChangeArrowheads="1"/>
          </p:cNvSpPr>
          <p:nvPr/>
        </p:nvSpPr>
        <p:spPr bwMode="auto">
          <a:xfrm>
            <a:off x="946200" y="1904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512" y="1124744"/>
            <a:ext cx="8856984" cy="5654765"/>
            <a:chOff x="2034" y="1456"/>
            <a:chExt cx="7736" cy="4261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034" y="1456"/>
              <a:ext cx="7736" cy="4261"/>
              <a:chOff x="2034" y="3509"/>
              <a:chExt cx="7736" cy="4261"/>
            </a:xfrm>
          </p:grpSpPr>
          <p:sp>
            <p:nvSpPr>
              <p:cNvPr id="11" name="AutoShape 12"/>
              <p:cNvSpPr>
                <a:spLocks noChangeArrowheads="1"/>
              </p:cNvSpPr>
              <p:nvPr/>
            </p:nvSpPr>
            <p:spPr bwMode="auto">
              <a:xfrm>
                <a:off x="2034" y="3509"/>
                <a:ext cx="7736" cy="831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ПРАВИЛА ВИБОРУ ТЕМИ НАУКОВОГО ДОСЛІДЖЕННЯ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11"/>
              <p:cNvSpPr>
                <a:spLocks noChangeArrowheads="1"/>
              </p:cNvSpPr>
              <p:nvPr/>
            </p:nvSpPr>
            <p:spPr bwMode="auto">
              <a:xfrm>
                <a:off x="2972" y="4379"/>
                <a:ext cx="6696" cy="74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Тема має відповідати здібностям та інтересам 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конкретного студента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10"/>
              <p:cNvSpPr>
                <a:spLocks noChangeArrowheads="1"/>
              </p:cNvSpPr>
              <p:nvPr/>
            </p:nvSpPr>
            <p:spPr bwMode="auto">
              <a:xfrm>
                <a:off x="2959" y="5191"/>
                <a:ext cx="6696" cy="106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Джерела для розробки теми мають бути фізично доступними і зрозумілими для дослідника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>
                <a:off x="2984" y="6329"/>
                <a:ext cx="6672" cy="73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Обрана методологія має відповідати реальним можливостям дослідника</a:t>
                </a:r>
                <a:endPara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AutoShape 8"/>
              <p:cNvSpPr>
                <a:spLocks noChangeArrowheads="1"/>
              </p:cNvSpPr>
              <p:nvPr/>
            </p:nvSpPr>
            <p:spPr bwMode="auto">
              <a:xfrm>
                <a:off x="2972" y="7136"/>
                <a:ext cx="6696" cy="634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80975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Обрана тема повинна відповідати науковим інтересам наукового керівника</a:t>
                </a:r>
                <a:endParaRPr kumimoji="0" lang="uk-UA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80975" algn="l"/>
                  </a:tabLst>
                </a:pP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AutoShape 6"/>
            <p:cNvSpPr>
              <a:spLocks noChangeShapeType="1"/>
            </p:cNvSpPr>
            <p:nvPr/>
          </p:nvSpPr>
          <p:spPr bwMode="auto">
            <a:xfrm>
              <a:off x="2323" y="2287"/>
              <a:ext cx="0" cy="314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347" y="2666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347" y="3540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2357" y="4573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2340" y="5328"/>
              <a:ext cx="627" cy="143"/>
            </a:xfrm>
            <a:prstGeom prst="rightArrow">
              <a:avLst>
                <a:gd name="adj1" fmla="val 50000"/>
                <a:gd name="adj2" fmla="val 109615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</a:endParaRPr>
            </a:p>
          </p:txBody>
        </p:sp>
      </p:grp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92188" y="30689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2771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540568" y="11575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000" b="1" dirty="0" smtClean="0">
                <a:latin typeface="+mn-lt"/>
              </a:rPr>
              <a:t>Робота з науковою ідеєю </a:t>
            </a:r>
            <a:endParaRPr lang="uk-UA" sz="5000" b="1" dirty="0">
              <a:latin typeface="+mn-lt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33566"/>
              </p:ext>
            </p:extLst>
          </p:nvPr>
        </p:nvGraphicFramePr>
        <p:xfrm>
          <a:off x="0" y="1196751"/>
          <a:ext cx="9140924" cy="57401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545332">
                  <a:extLst>
                    <a:ext uri="{9D8B030D-6E8A-4147-A177-3AD203B41FA5}">
                      <a16:colId xmlns="" xmlns:a16="http://schemas.microsoft.com/office/drawing/2014/main" val="545743329"/>
                    </a:ext>
                  </a:extLst>
                </a:gridCol>
                <a:gridCol w="7595592">
                  <a:extLst>
                    <a:ext uri="{9D8B030D-6E8A-4147-A177-3AD203B41FA5}">
                      <a16:colId xmlns="" xmlns:a16="http://schemas.microsoft.com/office/drawing/2014/main" val="2501749187"/>
                    </a:ext>
                  </a:extLst>
                </a:gridCol>
              </a:tblGrid>
              <a:tr h="75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Робота з науковою ідеєю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Характеристика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/>
                </a:tc>
                <a:extLst>
                  <a:ext uri="{0D108BD9-81ED-4DB2-BD59-A6C34878D82A}">
                    <a16:rowId xmlns="" xmlns:a16="http://schemas.microsoft.com/office/drawing/2014/main" val="3368199211"/>
                  </a:ext>
                </a:extLst>
              </a:tr>
              <a:tr h="751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Джерело </a:t>
                      </a:r>
                      <a:r>
                        <a:rPr lang="uk-UA" sz="1600" dirty="0" err="1" smtClean="0">
                          <a:effectLst/>
                          <a:latin typeface="Bookman Old Style" panose="02050604050505020204" pitchFamily="18" charset="0"/>
                        </a:rPr>
                        <a:t>дослідни-цьких</a:t>
                      </a: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ідей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Наукові праці професійних дослідників і практиків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5885229"/>
                  </a:ext>
                </a:extLst>
              </a:tr>
              <a:tr h="383914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Технологія роботи з </a:t>
                      </a: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ідеями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Виявлення наукових суперечностей в обраній темі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222067524"/>
                  </a:ext>
                </a:extLst>
              </a:tr>
              <a:tr h="3839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160020" algn="l"/>
                        </a:tabLst>
                      </a:pPr>
                      <a:r>
                        <a:rPr lang="uk-UA" sz="1600" spc="-40" dirty="0" smtClean="0">
                          <a:effectLst/>
                          <a:latin typeface="Bookman Old Style" panose="02050604050505020204" pitchFamily="18" charset="0"/>
                        </a:rPr>
                        <a:t>Аналіз </a:t>
                      </a:r>
                      <a:r>
                        <a:rPr lang="uk-UA" sz="1600" spc="-40" dirty="0">
                          <a:effectLst/>
                          <a:latin typeface="Bookman Old Style" panose="02050604050505020204" pitchFamily="18" charset="0"/>
                        </a:rPr>
                        <a:t>причин виникнення суперечностей в обраній темі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825657163"/>
                  </a:ext>
                </a:extLst>
              </a:tr>
              <a:tr h="555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Вивчення наукових праць з метою пошуку способів зняття суперечностей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808233678"/>
                  </a:ext>
                </a:extLst>
              </a:tr>
              <a:tr h="555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Адаптація віднайдених способів зняття суперечностей до обраної теми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80761828"/>
                  </a:ext>
                </a:extLst>
              </a:tr>
              <a:tr h="3839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Інтегрування адаптованої ідеї(-й) в обрану тему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764257932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Коригування теорії – основи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00927276"/>
                  </a:ext>
                </a:extLst>
              </a:tr>
              <a:tr h="555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Самостійна розробка ідеї(-й), яка(-і) усуває(-</a:t>
                      </a: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ють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) суперечності у    обраній темі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2555011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Проектування реалізації ідеї(-й) у дослідженні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62176074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  <a:tabLst>
                          <a:tab pos="1600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 Інтегрування ідеї(-й) у практику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422593058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  <a:tabLst>
                          <a:tab pos="160020" algn="l"/>
                          <a:tab pos="2743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Теоретичне обґрунтування ідеї(-й)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624224761"/>
                  </a:ext>
                </a:extLst>
              </a:tr>
              <a:tr h="267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160020" algn="l"/>
                          <a:tab pos="274320" algn="l"/>
                        </a:tabLs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Коригування практики відповідно до нової ідеї(-й)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0" marR="61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94568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6597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Сполучна лінія уступом 12"/>
          <p:cNvCxnSpPr>
            <a:stCxn id="3" idx="1"/>
          </p:cNvCxnSpPr>
          <p:nvPr/>
        </p:nvCxnSpPr>
        <p:spPr bwMode="auto">
          <a:xfrm rot="10800000" flipV="1">
            <a:off x="550058" y="1710261"/>
            <a:ext cx="1357647" cy="452819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Прямокутник 1"/>
          <p:cNvSpPr/>
          <p:nvPr/>
        </p:nvSpPr>
        <p:spPr>
          <a:xfrm>
            <a:off x="0" y="-98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+mn-lt"/>
              </a:rPr>
              <a:t>Підходи до </a:t>
            </a:r>
            <a:r>
              <a:rPr lang="ru-RU" sz="2400" b="1" dirty="0" err="1">
                <a:latin typeface="+mn-lt"/>
              </a:rPr>
              <a:t>формулювання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гіпотези</a:t>
            </a:r>
            <a:r>
              <a:rPr lang="ru-RU" sz="2400" b="1" dirty="0">
                <a:latin typeface="+mn-lt"/>
              </a:rPr>
              <a:t> у </a:t>
            </a:r>
            <a:r>
              <a:rPr lang="ru-RU" sz="2400" b="1" dirty="0" err="1">
                <a:latin typeface="+mn-lt"/>
              </a:rPr>
              <a:t>дослідженнях</a:t>
            </a:r>
            <a:r>
              <a:rPr lang="ru-RU" sz="2400" b="1" dirty="0">
                <a:latin typeface="+mn-lt"/>
              </a:rPr>
              <a:t> у галузі </a:t>
            </a:r>
            <a:r>
              <a:rPr lang="ru-RU" sz="2400" b="1" dirty="0" err="1">
                <a:latin typeface="+mn-lt"/>
              </a:rPr>
              <a:t>бухгалтерського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обліку</a:t>
            </a:r>
            <a:endParaRPr lang="uk-UA" sz="24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907704" y="1350221"/>
            <a:ext cx="684076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Підходи до формулювання гіпотез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187624" y="2241503"/>
            <a:ext cx="7776864" cy="79208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Гіпотеза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має бути сформульована чітко грамотною мовою, що </a:t>
            </a:r>
            <a:r>
              <a:rPr kumimoji="0" lang="uk-UA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відподає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предмету дослідження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193523" y="3223256"/>
            <a:ext cx="7776864" cy="1080606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або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обґрунтованою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попередніми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знаннями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випливати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з них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або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у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разі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самостійності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не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суперечити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їм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187624" y="4438645"/>
            <a:ext cx="7866620" cy="107971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може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виконувати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функції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захисту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інших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з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урахуванням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набутих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нових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існуючих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старих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знань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187624" y="5695869"/>
            <a:ext cx="7866620" cy="969968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сформульована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так,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щоб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істинність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висунутих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у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ній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припущень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не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була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очевидною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66545" y="2250440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99489" y="4584980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66545" y="5793627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66545" y="3376333"/>
            <a:ext cx="936104" cy="77445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</a:t>
            </a:r>
          </a:p>
        </p:txBody>
      </p:sp>
      <p:cxnSp>
        <p:nvCxnSpPr>
          <p:cNvPr id="15" name="Пряма зі стрілкою 14"/>
          <p:cNvCxnSpPr>
            <a:stCxn id="8" idx="6"/>
            <a:endCxn id="4" idx="1"/>
          </p:cNvCxnSpPr>
          <p:nvPr/>
        </p:nvCxnSpPr>
        <p:spPr bwMode="auto">
          <a:xfrm flipV="1">
            <a:off x="1002649" y="2637547"/>
            <a:ext cx="184975" cy="1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 зі стрілкою 16"/>
          <p:cNvCxnSpPr>
            <a:stCxn id="11" idx="6"/>
            <a:endCxn id="5" idx="1"/>
          </p:cNvCxnSpPr>
          <p:nvPr/>
        </p:nvCxnSpPr>
        <p:spPr bwMode="auto">
          <a:xfrm>
            <a:off x="1002649" y="3763559"/>
            <a:ext cx="19087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9" idx="6"/>
            <a:endCxn id="6" idx="1"/>
          </p:cNvCxnSpPr>
          <p:nvPr/>
        </p:nvCxnSpPr>
        <p:spPr bwMode="auto">
          <a:xfrm>
            <a:off x="1035593" y="4972206"/>
            <a:ext cx="152031" cy="6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зі стрілкою 20"/>
          <p:cNvCxnSpPr>
            <a:stCxn id="10" idx="6"/>
            <a:endCxn id="7" idx="1"/>
          </p:cNvCxnSpPr>
          <p:nvPr/>
        </p:nvCxnSpPr>
        <p:spPr bwMode="auto">
          <a:xfrm>
            <a:off x="1002649" y="6180853"/>
            <a:ext cx="1849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4498561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получна лінія уступом 16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5" y="1598845"/>
            <a:ext cx="953853" cy="800834"/>
          </a:xfrm>
          <a:prstGeom prst="bentConnector3">
            <a:avLst>
              <a:gd name="adj1" fmla="val 7394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154202"/>
            <a:ext cx="8964488" cy="8892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Вимоги</a:t>
            </a:r>
            <a:r>
              <a:rPr lang="ru-RU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9" y="2075643"/>
            <a:ext cx="7986297" cy="64807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відповідати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вихідним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методологічним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принципам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програми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19270" y="2817770"/>
            <a:ext cx="7986300" cy="91932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розкривати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механіку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функціонування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облікового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явища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передбачати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перспективу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розвитку</a:t>
            </a:r>
            <a:endParaRPr kumimoji="0" lang="uk-UA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3608" y="3825299"/>
            <a:ext cx="7961962" cy="62883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Наукове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припущення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нестандартним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уникати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тривіальних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формулювань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3608" y="4551903"/>
            <a:ext cx="7958500" cy="601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 формулюється так, щоб чітко проглядалися положення, які потребують доведення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1063859" y="5262534"/>
            <a:ext cx="7961960" cy="65076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який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засіб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розв’язання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обліково-аналітичного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завдання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є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ефективним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1063859" y="6022471"/>
            <a:ext cx="7941709" cy="648072"/>
          </a:xfrm>
          <a:prstGeom prst="roundRect">
            <a:avLst>
              <a:gd name="adj" fmla="val 16667"/>
            </a:avLst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гіпотезі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передбачають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оп</a:t>
            </a:r>
            <a:r>
              <a:rPr 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тимальний</a:t>
            </a:r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варіант вирішення проблеми з декількох можливих варіантів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V="1">
            <a:off x="1019271" y="2399679"/>
            <a:ext cx="24339" cy="877754"/>
          </a:xfrm>
          <a:prstGeom prst="bentConnector3">
            <a:avLst>
              <a:gd name="adj1" fmla="val 1039233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6" idx="1"/>
            <a:endCxn id="7" idx="1"/>
          </p:cNvCxnSpPr>
          <p:nvPr/>
        </p:nvCxnSpPr>
        <p:spPr bwMode="auto">
          <a:xfrm rot="10800000" flipH="1" flipV="1">
            <a:off x="1019270" y="3277433"/>
            <a:ext cx="24338" cy="862282"/>
          </a:xfrm>
          <a:prstGeom prst="bentConnector3">
            <a:avLst>
              <a:gd name="adj1" fmla="val -939272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Сполучна лінія уступом 26"/>
          <p:cNvCxnSpPr>
            <a:stCxn id="7" idx="1"/>
            <a:endCxn id="8" idx="1"/>
          </p:cNvCxnSpPr>
          <p:nvPr/>
        </p:nvCxnSpPr>
        <p:spPr bwMode="auto">
          <a:xfrm rot="10800000" flipV="1">
            <a:off x="1043608" y="4139714"/>
            <a:ext cx="12700" cy="712919"/>
          </a:xfrm>
          <a:prstGeom prst="bentConnector3">
            <a:avLst>
              <a:gd name="adj1" fmla="val 2067386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Сполучна лінія уступом 30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1043607" y="4852634"/>
            <a:ext cx="20251" cy="735284"/>
          </a:xfrm>
          <a:prstGeom prst="bentConnector3">
            <a:avLst>
              <a:gd name="adj1" fmla="val -1222903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получна лінія уступом 32"/>
          <p:cNvCxnSpPr>
            <a:stCxn id="9" idx="1"/>
            <a:endCxn id="11" idx="1"/>
          </p:cNvCxnSpPr>
          <p:nvPr/>
        </p:nvCxnSpPr>
        <p:spPr bwMode="auto">
          <a:xfrm rot="10800000" flipV="1">
            <a:off x="1063859" y="5587917"/>
            <a:ext cx="12700" cy="758589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кутник 9"/>
          <p:cNvSpPr/>
          <p:nvPr/>
        </p:nvSpPr>
        <p:spPr>
          <a:xfrm>
            <a:off x="-324544" y="-111728"/>
            <a:ext cx="917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Вимоги</a:t>
            </a:r>
            <a:r>
              <a:rPr lang="ru-RU" sz="2800" b="1" dirty="0">
                <a:latin typeface="+mn-lt"/>
              </a:rPr>
              <a:t> до </a:t>
            </a:r>
            <a:r>
              <a:rPr lang="ru-RU" sz="2800" b="1" dirty="0" err="1">
                <a:latin typeface="+mn-lt"/>
              </a:rPr>
              <a:t>формулювання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гіпотези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err="1" smtClean="0">
                <a:latin typeface="+mn-lt"/>
              </a:rPr>
              <a:t>бухгалтерських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наукових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дослідженнях</a:t>
            </a:r>
            <a:endParaRPr lang="ru-RU" sz="2800" b="1" dirty="0">
              <a:latin typeface="+mn-lt"/>
            </a:endParaRPr>
          </a:p>
        </p:txBody>
      </p:sp>
      <p:cxnSp>
        <p:nvCxnSpPr>
          <p:cNvPr id="55" name="Сполучна лінія уступом 54"/>
          <p:cNvCxnSpPr>
            <a:stCxn id="11" idx="1"/>
          </p:cNvCxnSpPr>
          <p:nvPr/>
        </p:nvCxnSpPr>
        <p:spPr bwMode="auto">
          <a:xfrm rot="10800000" flipV="1">
            <a:off x="827585" y="6346506"/>
            <a:ext cx="236275" cy="511493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541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получна лінія уступом 16"/>
          <p:cNvCxnSpPr>
            <a:endCxn id="5" idx="1"/>
          </p:cNvCxnSpPr>
          <p:nvPr/>
        </p:nvCxnSpPr>
        <p:spPr bwMode="auto">
          <a:xfrm rot="16200000" flipH="1">
            <a:off x="429794" y="1450525"/>
            <a:ext cx="1044559" cy="248979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круглений прямокутник 4"/>
          <p:cNvSpPr/>
          <p:nvPr/>
        </p:nvSpPr>
        <p:spPr bwMode="auto">
          <a:xfrm>
            <a:off x="1076563" y="1773259"/>
            <a:ext cx="7986297" cy="64807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давати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ймовірне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знання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про причину тих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інших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явищ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90460" y="2771605"/>
            <a:ext cx="7986300" cy="91932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Формулюючи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гіпотезу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автор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тим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самим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визначає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стратегію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головну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ідею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ті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положення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потребують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перевірки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підтвердження</a:t>
            </a:r>
            <a:r>
              <a:rPr lang="ru-RU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аргументації</a:t>
            </a:r>
            <a:endParaRPr kumimoji="0" lang="uk-UA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63857" y="4038198"/>
            <a:ext cx="7961962" cy="98474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Гіпотеза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формулюється так,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щоб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її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можна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було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експериментально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перевірити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Необхідність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перевірки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випливає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з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самої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суті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гіпотези</a:t>
            </a:r>
            <a:r>
              <a:rPr lang="ru-RU" sz="2000" b="1" spc="-4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як </a:t>
            </a:r>
            <a:r>
              <a:rPr lang="ru-RU" sz="2000" b="1" spc="-4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припущення</a:t>
            </a:r>
            <a:endParaRPr kumimoji="0" lang="uk-UA" sz="2000" b="1" i="0" u="none" strike="noStrike" cap="none" spc="-40" normalizeH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104360" y="5373216"/>
            <a:ext cx="7958500" cy="601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Формулювання гіпотези має бути простим і доступним для розуміння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H="1" flipV="1">
            <a:off x="1076562" y="2097294"/>
            <a:ext cx="13897" cy="1133973"/>
          </a:xfrm>
          <a:prstGeom prst="bentConnector3">
            <a:avLst>
              <a:gd name="adj1" fmla="val -191911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6" idx="1"/>
            <a:endCxn id="7" idx="1"/>
          </p:cNvCxnSpPr>
          <p:nvPr/>
        </p:nvCxnSpPr>
        <p:spPr bwMode="auto">
          <a:xfrm rot="10800000" flipV="1">
            <a:off x="1063858" y="3231268"/>
            <a:ext cx="26603" cy="1299302"/>
          </a:xfrm>
          <a:prstGeom prst="bentConnector3">
            <a:avLst>
              <a:gd name="adj1" fmla="val 103091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Сполучна лінія уступом 26"/>
          <p:cNvCxnSpPr>
            <a:stCxn id="7" idx="1"/>
            <a:endCxn id="8" idx="1"/>
          </p:cNvCxnSpPr>
          <p:nvPr/>
        </p:nvCxnSpPr>
        <p:spPr bwMode="auto">
          <a:xfrm rot="10800000" flipH="1" flipV="1">
            <a:off x="1063856" y="4530569"/>
            <a:ext cx="40503" cy="1143377"/>
          </a:xfrm>
          <a:prstGeom prst="bentConnector3">
            <a:avLst>
              <a:gd name="adj1" fmla="val -611436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кутник 9"/>
          <p:cNvSpPr/>
          <p:nvPr/>
        </p:nvSpPr>
        <p:spPr>
          <a:xfrm>
            <a:off x="-324544" y="-131205"/>
            <a:ext cx="917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Вимоги</a:t>
            </a:r>
            <a:r>
              <a:rPr lang="ru-RU" sz="2800" b="1" dirty="0">
                <a:latin typeface="+mn-lt"/>
              </a:rPr>
              <a:t> до </a:t>
            </a:r>
            <a:r>
              <a:rPr lang="ru-RU" sz="2800" b="1" dirty="0" err="1">
                <a:latin typeface="+mn-lt"/>
              </a:rPr>
              <a:t>формулювання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гіпотези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err="1" smtClean="0">
                <a:latin typeface="+mn-lt"/>
              </a:rPr>
              <a:t>бухгалтерських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наукових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дослідженнях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9521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6115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418567" y="1268760"/>
            <a:ext cx="830686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ЗАГАЛЬНА КЛАСИФІКАЦІЯ НАУКОВИХ НАПРЯМІВ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Фізико-математичний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Хімічний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Біологічний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Геологічний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Технічний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Сільськогосподарський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575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87904"/>
            <a:ext cx="91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Загальна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класифікація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напрямів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endParaRPr lang="uk-UA" sz="2800" b="1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2918" y="2134326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412918" y="292997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9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430077" y="3741422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10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14797" y="4555028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11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414797" y="5366479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12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18567" y="6177930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13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2699792" y="2134326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Економічний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2705522" y="292997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Географічний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2699791" y="374142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Філософський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2699790" y="4558041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Філологічний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699790" y="5366402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Юридичний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2699791" y="617793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Педагогічний</a:t>
            </a:r>
          </a:p>
        </p:txBody>
      </p:sp>
      <p:sp>
        <p:nvSpPr>
          <p:cNvPr id="19" name="Стрілка вправо 18"/>
          <p:cNvSpPr/>
          <p:nvPr/>
        </p:nvSpPr>
        <p:spPr bwMode="auto">
          <a:xfrm>
            <a:off x="1438189" y="2309354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ілка вправо 21"/>
          <p:cNvSpPr/>
          <p:nvPr/>
        </p:nvSpPr>
        <p:spPr bwMode="auto">
          <a:xfrm>
            <a:off x="1438189" y="3107445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ілка вправо 22"/>
          <p:cNvSpPr/>
          <p:nvPr/>
        </p:nvSpPr>
        <p:spPr bwMode="auto">
          <a:xfrm>
            <a:off x="1438189" y="388958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ілка вправо 23"/>
          <p:cNvSpPr/>
          <p:nvPr/>
        </p:nvSpPr>
        <p:spPr bwMode="auto">
          <a:xfrm>
            <a:off x="1438189" y="4727066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ілка вправо 24"/>
          <p:cNvSpPr/>
          <p:nvPr/>
        </p:nvSpPr>
        <p:spPr bwMode="auto">
          <a:xfrm>
            <a:off x="1438189" y="5525157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ілка вправо 25"/>
          <p:cNvSpPr/>
          <p:nvPr/>
        </p:nvSpPr>
        <p:spPr bwMode="auto">
          <a:xfrm>
            <a:off x="1455348" y="635376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 bwMode="auto">
          <a:xfrm>
            <a:off x="2682631" y="1316610"/>
            <a:ext cx="6025641" cy="648072"/>
          </a:xfrm>
          <a:prstGeom prst="roundRect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Історичний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412918" y="1313831"/>
            <a:ext cx="1008112" cy="648072"/>
          </a:xfrm>
          <a:prstGeom prst="ellipse">
            <a:avLst/>
          </a:prstGeom>
          <a:ln>
            <a:solidFill>
              <a:srgbClr val="1D528D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29" name="Стрілка вправо 28"/>
          <p:cNvSpPr/>
          <p:nvPr/>
        </p:nvSpPr>
        <p:spPr bwMode="auto">
          <a:xfrm>
            <a:off x="1421030" y="1492443"/>
            <a:ext cx="1244442" cy="2964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0464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12070</TotalTime>
  <Words>2671</Words>
  <Application>Microsoft Office PowerPoint</Application>
  <PresentationFormat>Экран (4:3)</PresentationFormat>
  <Paragraphs>361</Paragraphs>
  <Slides>31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 Unicode MS</vt:lpstr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 Наукове дослідження: поняття та порядок здійснення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1013</cp:revision>
  <dcterms:modified xsi:type="dcterms:W3CDTF">2021-03-29T19:21:18Z</dcterms:modified>
</cp:coreProperties>
</file>