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92" r:id="rId3"/>
    <p:sldId id="293" r:id="rId4"/>
    <p:sldId id="291" r:id="rId5"/>
    <p:sldId id="294" r:id="rId6"/>
    <p:sldId id="296" r:id="rId7"/>
    <p:sldId id="299" r:id="rId8"/>
    <p:sldId id="298" r:id="rId9"/>
    <p:sldId id="297" r:id="rId10"/>
    <p:sldId id="303" r:id="rId11"/>
    <p:sldId id="304" r:id="rId12"/>
    <p:sldId id="295" r:id="rId13"/>
    <p:sldId id="302" r:id="rId14"/>
    <p:sldId id="301" r:id="rId15"/>
    <p:sldId id="307" r:id="rId16"/>
    <p:sldId id="312" r:id="rId17"/>
    <p:sldId id="308" r:id="rId18"/>
    <p:sldId id="311" r:id="rId19"/>
    <p:sldId id="313" r:id="rId20"/>
    <p:sldId id="314" r:id="rId21"/>
    <p:sldId id="315" r:id="rId22"/>
    <p:sldId id="309" r:id="rId23"/>
    <p:sldId id="300" r:id="rId24"/>
    <p:sldId id="310" r:id="rId25"/>
    <p:sldId id="268"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66CCFF"/>
    <a:srgbClr val="66FF66"/>
    <a:srgbClr val="FF9966"/>
    <a:srgbClr val="FF9900"/>
    <a:srgbClr val="FF9933"/>
    <a:srgbClr val="FF6600"/>
    <a:srgbClr val="CC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47" autoAdjust="0"/>
  </p:normalViewPr>
  <p:slideViewPr>
    <p:cSldViewPr>
      <p:cViewPr varScale="1">
        <p:scale>
          <a:sx n="72" d="100"/>
          <a:sy n="72" d="100"/>
        </p:scale>
        <p:origin x="16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9E5138A-A080-4466-826C-0631D9F4B249}" type="datetimeFigureOut">
              <a:rPr lang="uk-UA" smtClean="0"/>
              <a:pPr/>
              <a:t>03.10.2024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5138A-A080-4466-826C-0631D9F4B249}" type="datetimeFigureOut">
              <a:rPr lang="uk-UA" smtClean="0"/>
              <a:pPr/>
              <a:t>03.10.2024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31801-1EDE-42A9-B977-C84C092B393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thewolfsound.com/sine-saw-square-triangle-pulse-basic-waveforms-in-synthesis/" TargetMode="External"/><Relationship Id="rId4" Type="http://schemas.openxmlformats.org/officeDocument/2006/relationships/image" Target="../media/image38.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0.png"/><Relationship Id="rId4" Type="http://schemas.openxmlformats.org/officeDocument/2006/relationships/image" Target="../media/image36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 Коломієць Р. О.   /   2024</a:t>
            </a:r>
            <a:endParaRPr lang="uk-UA" sz="1400" b="1" dirty="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0" y="0"/>
            <a:ext cx="7956376" cy="461665"/>
          </a:xfrm>
          <a:prstGeom prst="rect">
            <a:avLst/>
          </a:prstGeom>
          <a:noFill/>
        </p:spPr>
        <p:txBody>
          <a:bodyPr wrap="square" rtlCol="0">
            <a:spAutoFit/>
          </a:bodyPr>
          <a:lstStyle/>
          <a:p>
            <a:r>
              <a:rPr lang="uk-UA" sz="2400" b="1" dirty="0" smtClean="0">
                <a:latin typeface="Trebuchet MS" pitchFamily="34" charset="0"/>
              </a:rPr>
              <a:t>Цифрова обробка сигналів та зображень</a:t>
            </a:r>
            <a:endParaRPr lang="uk-UA" sz="2400" b="1" dirty="0">
              <a:latin typeface="Trebuchet MS" pitchFamily="34" charset="0"/>
            </a:endParaRPr>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4" name="Прямокутник 13"/>
          <p:cNvSpPr/>
          <p:nvPr/>
        </p:nvSpPr>
        <p:spPr>
          <a:xfrm>
            <a:off x="0" y="1556792"/>
            <a:ext cx="1471878" cy="461665"/>
          </a:xfrm>
          <a:prstGeom prst="rect">
            <a:avLst/>
          </a:prstGeom>
        </p:spPr>
        <p:txBody>
          <a:bodyPr wrap="none">
            <a:spAutoFit/>
          </a:bodyPr>
          <a:lstStyle/>
          <a:p>
            <a:r>
              <a:rPr lang="uk-UA" sz="2400" b="1" dirty="0" smtClean="0">
                <a:latin typeface="Trebuchet MS" pitchFamily="34" charset="0"/>
              </a:rPr>
              <a:t>Лекція 3</a:t>
            </a:r>
            <a:endParaRPr lang="uk-UA" sz="2400" dirty="0"/>
          </a:p>
        </p:txBody>
      </p:sp>
      <p:sp>
        <p:nvSpPr>
          <p:cNvPr id="15" name="TextBox 14"/>
          <p:cNvSpPr txBox="1"/>
          <p:nvPr/>
        </p:nvSpPr>
        <p:spPr>
          <a:xfrm>
            <a:off x="0" y="2204864"/>
            <a:ext cx="9144000" cy="1446550"/>
          </a:xfrm>
          <a:prstGeom prst="rect">
            <a:avLst/>
          </a:prstGeom>
          <a:noFill/>
        </p:spPr>
        <p:txBody>
          <a:bodyPr wrap="square" rtlCol="0">
            <a:spAutoFit/>
          </a:bodyPr>
          <a:lstStyle/>
          <a:p>
            <a:r>
              <a:rPr lang="uk-UA" sz="4400" b="1" dirty="0" smtClean="0">
                <a:latin typeface="Trebuchet MS" pitchFamily="34" charset="0"/>
              </a:rPr>
              <a:t>Спектри сигналів.</a:t>
            </a:r>
          </a:p>
          <a:p>
            <a:r>
              <a:rPr lang="uk-UA" sz="4400" b="1" dirty="0" smtClean="0">
                <a:latin typeface="Trebuchet MS" pitchFamily="34" charset="0"/>
              </a:rPr>
              <a:t>Перетворення Фур’є.</a:t>
            </a:r>
            <a:endParaRPr lang="uk-UA" sz="4400" b="1" dirty="0">
              <a:latin typeface="Trebuchet MS" pitchFamily="34" charset="0"/>
            </a:endParaRPr>
          </a:p>
        </p:txBody>
      </p:sp>
      <p:pic>
        <p:nvPicPr>
          <p:cNvPr id="11" name="Рисунок 10"/>
          <p:cNvPicPr>
            <a:picLocks noChangeAspect="1"/>
          </p:cNvPicPr>
          <p:nvPr/>
        </p:nvPicPr>
        <p:blipFill>
          <a:blip r:embed="rId3"/>
          <a:stretch>
            <a:fillRect/>
          </a:stretch>
        </p:blipFill>
        <p:spPr>
          <a:xfrm>
            <a:off x="7891024" y="437413"/>
            <a:ext cx="1224655" cy="360777"/>
          </a:xfrm>
          <a:prstGeom prst="rect">
            <a:avLst/>
          </a:prstGeom>
        </p:spPr>
      </p:pic>
      <p:pic>
        <p:nvPicPr>
          <p:cNvPr id="1028" name="Picture 4" descr="xkcd: Four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710694"/>
            <a:ext cx="3898404" cy="2814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9</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Ряд Фур’є для парних функцій</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3" name="Прямокутник 2"/>
              <p:cNvSpPr/>
              <p:nvPr/>
            </p:nvSpPr>
            <p:spPr>
              <a:xfrm>
                <a:off x="2339752" y="1262130"/>
                <a:ext cx="4019818" cy="1099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f>
                        <m:fPr>
                          <m:ctrlPr>
                            <a:rPr lang="uk-UA" sz="2400" i="1">
                              <a:latin typeface="Cambria Math" panose="02040503050406030204" pitchFamily="18" charset="0"/>
                            </a:rPr>
                          </m:ctrlPr>
                        </m:fPr>
                        <m:num>
                          <m:sSub>
                            <m:sSubPr>
                              <m:ctrlPr>
                                <a:rPr lang="uk-UA" sz="2400" i="1">
                                  <a:latin typeface="Cambria Math" panose="02040503050406030204" pitchFamily="18" charset="0"/>
                                </a:rPr>
                              </m:ctrlPr>
                            </m:sSubPr>
                            <m:e>
                              <m:r>
                                <a:rPr lang="uk-UA" sz="2400" i="1">
                                  <a:latin typeface="Cambria Math" panose="02040503050406030204" pitchFamily="18" charset="0"/>
                                </a:rPr>
                                <m:t>𝑐</m:t>
                              </m:r>
                            </m:e>
                            <m:sub>
                              <m:r>
                                <a:rPr lang="uk-UA" sz="2400" i="0">
                                  <a:latin typeface="Cambria Math" panose="02040503050406030204" pitchFamily="18" charset="0"/>
                                </a:rPr>
                                <m:t>0</m:t>
                              </m:r>
                            </m:sub>
                          </m:sSub>
                        </m:num>
                        <m:den>
                          <m:r>
                            <a:rPr lang="uk-UA" sz="2400" i="0">
                              <a:latin typeface="Cambria Math" panose="02040503050406030204" pitchFamily="18" charset="0"/>
                            </a:rPr>
                            <m:t>2</m:t>
                          </m:r>
                        </m:den>
                      </m:f>
                      <m:r>
                        <a:rPr lang="uk-UA" sz="2400" i="0">
                          <a:latin typeface="Cambria Math" panose="02040503050406030204" pitchFamily="18" charset="0"/>
                        </a:rPr>
                        <m:t>+</m:t>
                      </m:r>
                      <m:nary>
                        <m:naryPr>
                          <m:chr m:val="∑"/>
                          <m:limLoc m:val="undOvr"/>
                          <m:ctrlPr>
                            <a:rPr lang="uk-UA" sz="2400" i="1">
                              <a:latin typeface="Cambria Math" panose="02040503050406030204" pitchFamily="18" charset="0"/>
                            </a:rPr>
                          </m:ctrlPr>
                        </m:naryPr>
                        <m:sub>
                          <m:r>
                            <a:rPr lang="uk-UA" sz="2400" i="1">
                              <a:latin typeface="Cambria Math" panose="02040503050406030204" pitchFamily="18" charset="0"/>
                            </a:rPr>
                            <m:t>𝑘</m:t>
                          </m:r>
                          <m:r>
                            <a:rPr lang="uk-UA" sz="2400" i="0">
                              <a:latin typeface="Cambria Math" panose="02040503050406030204" pitchFamily="18" charset="0"/>
                            </a:rPr>
                            <m:t>=1</m:t>
                          </m:r>
                        </m:sub>
                        <m:sup>
                          <m:r>
                            <a:rPr lang="uk-UA" sz="2400" i="0">
                              <a:latin typeface="Cambria Math" panose="02040503050406030204" pitchFamily="18" charset="0"/>
                            </a:rPr>
                            <m:t>∞</m:t>
                          </m:r>
                        </m:sup>
                        <m:e>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𝑘</m:t>
                              </m:r>
                            </m:sub>
                          </m:sSub>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cos</m:t>
                              </m:r>
                            </m:fName>
                            <m:e>
                              <m:d>
                                <m:dPr>
                                  <m:ctrlPr>
                                    <a:rPr lang="uk-UA" sz="2400" i="1">
                                      <a:latin typeface="Cambria Math" panose="02040503050406030204" pitchFamily="18" charset="0"/>
                                    </a:rPr>
                                  </m:ctrlPr>
                                </m:dPr>
                                <m:e>
                                  <m:r>
                                    <a:rPr lang="uk-UA" sz="2400" i="1">
                                      <a:latin typeface="Cambria Math" panose="02040503050406030204" pitchFamily="18" charset="0"/>
                                    </a:rPr>
                                    <m:t>𝑘</m:t>
                                  </m:r>
                                  <m:r>
                                    <a:rPr lang="uk-UA" sz="2400" i="1">
                                      <a:latin typeface="Cambria Math" panose="02040503050406030204" pitchFamily="18" charset="0"/>
                                    </a:rPr>
                                    <m:t>𝜔</m:t>
                                  </m:r>
                                  <m:r>
                                    <a:rPr lang="uk-UA" sz="2400" i="1">
                                      <a:latin typeface="Cambria Math" panose="02040503050406030204" pitchFamily="18" charset="0"/>
                                    </a:rPr>
                                    <m:t>𝑡</m:t>
                                  </m:r>
                                </m:e>
                              </m:d>
                            </m:e>
                          </m:func>
                        </m:e>
                      </m:nary>
                      <m:r>
                        <a:rPr lang="uk-UA" sz="2400" i="0">
                          <a:latin typeface="Cambria Math" panose="02040503050406030204" pitchFamily="18" charset="0"/>
                        </a:rPr>
                        <m:t>,</m:t>
                      </m:r>
                    </m:oMath>
                  </m:oMathPara>
                </a14:m>
                <a:endParaRPr lang="uk-UA" sz="2400" dirty="0"/>
              </a:p>
            </p:txBody>
          </p:sp>
        </mc:Choice>
        <mc:Fallback xmlns="">
          <p:sp>
            <p:nvSpPr>
              <p:cNvPr id="3" name="Прямокутник 2"/>
              <p:cNvSpPr>
                <a:spLocks noRot="1" noChangeAspect="1" noMove="1" noResize="1" noEditPoints="1" noAdjustHandles="1" noChangeArrowheads="1" noChangeShapeType="1" noTextEdit="1"/>
              </p:cNvSpPr>
              <p:nvPr/>
            </p:nvSpPr>
            <p:spPr>
              <a:xfrm>
                <a:off x="2339752" y="1262130"/>
                <a:ext cx="4019818" cy="1099340"/>
              </a:xfrm>
              <a:prstGeom prst="rect">
                <a:avLst/>
              </a:prstGeom>
              <a:blipFill rotWithShape="0">
                <a:blip r:embed="rId4"/>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4" name="Прямокутник 3"/>
              <p:cNvSpPr/>
              <p:nvPr/>
            </p:nvSpPr>
            <p:spPr>
              <a:xfrm>
                <a:off x="611560" y="3140968"/>
                <a:ext cx="6955687" cy="13946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rPr>
                          </m:ctrlPr>
                        </m:sSubPr>
                        <m:e>
                          <m:r>
                            <a:rPr lang="uk-UA" sz="2400" i="1">
                              <a:latin typeface="Cambria Math" panose="02040503050406030204" pitchFamily="18" charset="0"/>
                            </a:rPr>
                            <m:t>𝑐</m:t>
                          </m:r>
                        </m:e>
                        <m:sub>
                          <m:r>
                            <a:rPr lang="uk-UA" sz="2400" i="0">
                              <a:latin typeface="Cambria Math" panose="02040503050406030204" pitchFamily="18" charset="0"/>
                            </a:rPr>
                            <m:t>0</m:t>
                          </m:r>
                        </m:sub>
                      </m:sSub>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r>
                            <a:rPr lang="uk-UA" sz="2400" i="1">
                              <a:latin typeface="Cambria Math" panose="02040503050406030204" pitchFamily="18" charset="0"/>
                            </a:rPr>
                            <m:t>𝑇</m:t>
                          </m:r>
                        </m:den>
                      </m:f>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f>
                            <m:fPr>
                              <m:ctrlPr>
                                <a:rPr lang="uk-UA" sz="2400" i="1">
                                  <a:latin typeface="Cambria Math" panose="02040503050406030204" pitchFamily="18" charset="0"/>
                                </a:rPr>
                              </m:ctrlPr>
                            </m:fPr>
                            <m:num>
                              <m:r>
                                <a:rPr lang="uk-UA" sz="2400" i="1">
                                  <a:latin typeface="Cambria Math" panose="02040503050406030204" pitchFamily="18" charset="0"/>
                                </a:rPr>
                                <m:t>𝑇</m:t>
                              </m:r>
                            </m:num>
                            <m:den>
                              <m:r>
                                <a:rPr lang="uk-UA" sz="2400" i="0">
                                  <a:latin typeface="Cambria Math" panose="02040503050406030204" pitchFamily="18" charset="0"/>
                                </a:rPr>
                                <m:t>2</m:t>
                              </m:r>
                            </m:den>
                          </m:f>
                        </m:sup>
                        <m:e>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r>
                        <a:rPr lang="uk-UA" sz="2400" i="0">
                          <a:latin typeface="Cambria Math" panose="02040503050406030204" pitchFamily="18" charset="0"/>
                        </a:rPr>
                        <m:t>,  </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𝑘</m:t>
                          </m:r>
                        </m:sub>
                      </m:sSub>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r>
                            <a:rPr lang="uk-UA" sz="2400" i="1">
                              <a:latin typeface="Cambria Math" panose="02040503050406030204" pitchFamily="18" charset="0"/>
                            </a:rPr>
                            <m:t>𝑇</m:t>
                          </m:r>
                        </m:den>
                      </m:f>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f>
                            <m:fPr>
                              <m:ctrlPr>
                                <a:rPr lang="uk-UA" sz="2400" i="1">
                                  <a:latin typeface="Cambria Math" panose="02040503050406030204" pitchFamily="18" charset="0"/>
                                </a:rPr>
                              </m:ctrlPr>
                            </m:fPr>
                            <m:num>
                              <m:r>
                                <a:rPr lang="uk-UA" sz="2400" i="1">
                                  <a:latin typeface="Cambria Math" panose="02040503050406030204" pitchFamily="18" charset="0"/>
                                </a:rPr>
                                <m:t>𝑇</m:t>
                              </m:r>
                            </m:num>
                            <m:den>
                              <m:r>
                                <a:rPr lang="uk-UA" sz="2400" i="0">
                                  <a:latin typeface="Cambria Math" panose="02040503050406030204" pitchFamily="18" charset="0"/>
                                </a:rPr>
                                <m:t>2</m:t>
                              </m:r>
                            </m:den>
                          </m:f>
                        </m:sup>
                        <m:e>
                          <m:r>
                            <a:rPr lang="uk-UA" sz="2400" i="1">
                              <a:latin typeface="Cambria Math" panose="02040503050406030204" pitchFamily="18" charset="0"/>
                            </a:rPr>
                            <m:t>𝑠</m:t>
                          </m:r>
                          <m:r>
                            <a:rPr lang="uk-UA" sz="2400" i="0">
                              <a:latin typeface="Cambria Math" panose="02040503050406030204" pitchFamily="18" charset="0"/>
                            </a:rPr>
                            <m:t>(</m:t>
                          </m:r>
                          <m:r>
                            <a:rPr lang="uk-UA" sz="2400" i="1">
                              <a:latin typeface="Cambria Math" panose="02040503050406030204" pitchFamily="18" charset="0"/>
                            </a:rPr>
                            <m:t>𝑡</m:t>
                          </m:r>
                          <m:r>
                            <a:rPr lang="uk-UA" sz="2400" i="0">
                              <a:latin typeface="Cambria Math" panose="02040503050406030204" pitchFamily="18" charset="0"/>
                            </a:rPr>
                            <m:t>)</m:t>
                          </m:r>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cos</m:t>
                              </m:r>
                            </m:fName>
                            <m:e>
                              <m:d>
                                <m:dPr>
                                  <m:ctrlPr>
                                    <a:rPr lang="uk-UA" sz="2400" i="1">
                                      <a:latin typeface="Cambria Math" panose="02040503050406030204" pitchFamily="18" charset="0"/>
                                    </a:rPr>
                                  </m:ctrlPr>
                                </m:dPr>
                                <m:e>
                                  <m:r>
                                    <a:rPr lang="uk-UA" sz="2400" i="1">
                                      <a:latin typeface="Cambria Math" panose="02040503050406030204" pitchFamily="18" charset="0"/>
                                    </a:rPr>
                                    <m:t>𝑘𝑡</m:t>
                                  </m:r>
                                </m:e>
                              </m:d>
                              <m:r>
                                <a:rPr lang="uk-UA" sz="2400" i="0">
                                  <a:latin typeface="Cambria Math" panose="02040503050406030204" pitchFamily="18" charset="0"/>
                                </a:rPr>
                                <m:t> </m:t>
                              </m:r>
                              <m:r>
                                <a:rPr lang="uk-UA" sz="2400" i="1">
                                  <a:latin typeface="Cambria Math" panose="02040503050406030204" pitchFamily="18" charset="0"/>
                                </a:rPr>
                                <m:t>𝑑𝑡</m:t>
                              </m:r>
                            </m:e>
                          </m:func>
                        </m:e>
                      </m:nary>
                    </m:oMath>
                  </m:oMathPara>
                </a14:m>
                <a:endParaRPr lang="uk-UA" sz="24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611560" y="3140968"/>
                <a:ext cx="6955687" cy="1394677"/>
              </a:xfrm>
              <a:prstGeom prst="rect">
                <a:avLst/>
              </a:prstGeom>
              <a:blipFill rotWithShape="0">
                <a:blip r:embed="rId5"/>
                <a:stretch>
                  <a:fillRect/>
                </a:stretch>
              </a:blipFill>
            </p:spPr>
            <p:txBody>
              <a:bodyPr/>
              <a:lstStyle/>
              <a:p>
                <a:r>
                  <a:rPr lang="uk-UA">
                    <a:noFill/>
                  </a:rPr>
                  <a:t> </a:t>
                </a:r>
              </a:p>
            </p:txBody>
          </p:sp>
        </mc:Fallback>
      </mc:AlternateContent>
      <p:sp>
        <p:nvSpPr>
          <p:cNvPr id="15" name="Овал 14"/>
          <p:cNvSpPr/>
          <p:nvPr/>
        </p:nvSpPr>
        <p:spPr>
          <a:xfrm>
            <a:off x="6732240" y="1505989"/>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6869429" y="1606358"/>
            <a:ext cx="301686" cy="369332"/>
          </a:xfrm>
          <a:prstGeom prst="rect">
            <a:avLst/>
          </a:prstGeom>
          <a:noFill/>
        </p:spPr>
        <p:txBody>
          <a:bodyPr wrap="none" rtlCol="0">
            <a:spAutoFit/>
          </a:bodyPr>
          <a:lstStyle/>
          <a:p>
            <a:r>
              <a:rPr lang="uk-UA" dirty="0" smtClean="0"/>
              <a:t>5</a:t>
            </a:r>
            <a:endParaRPr lang="uk-UA" dirty="0"/>
          </a:p>
        </p:txBody>
      </p:sp>
      <p:sp>
        <p:nvSpPr>
          <p:cNvPr id="17" name="Овал 16"/>
          <p:cNvSpPr/>
          <p:nvPr/>
        </p:nvSpPr>
        <p:spPr>
          <a:xfrm>
            <a:off x="7558959" y="3618348"/>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p:cNvSpPr txBox="1"/>
          <p:nvPr/>
        </p:nvSpPr>
        <p:spPr>
          <a:xfrm>
            <a:off x="7696148" y="3718717"/>
            <a:ext cx="301686" cy="369332"/>
          </a:xfrm>
          <a:prstGeom prst="rect">
            <a:avLst/>
          </a:prstGeom>
          <a:noFill/>
        </p:spPr>
        <p:txBody>
          <a:bodyPr wrap="none" rtlCol="0">
            <a:spAutoFit/>
          </a:bodyPr>
          <a:lstStyle/>
          <a:p>
            <a:r>
              <a:rPr lang="uk-UA" dirty="0" smtClean="0"/>
              <a:t>6</a:t>
            </a:r>
            <a:endParaRPr lang="uk-UA" dirty="0"/>
          </a:p>
        </p:txBody>
      </p:sp>
    </p:spTree>
    <p:extLst>
      <p:ext uri="{BB962C8B-B14F-4D97-AF65-F5344CB8AC3E}">
        <p14:creationId xmlns:p14="http://schemas.microsoft.com/office/powerpoint/2010/main" val="315718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a:t>
            </a:r>
            <a:r>
              <a:rPr lang="en-US" dirty="0" smtClean="0">
                <a:latin typeface="Trebuchet MS" pitchFamily="34" charset="0"/>
              </a:rPr>
              <a:t>0</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Ряд Фур’є для непарних функцій</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Овал 14"/>
          <p:cNvSpPr/>
          <p:nvPr/>
        </p:nvSpPr>
        <p:spPr>
          <a:xfrm>
            <a:off x="6732240" y="1505989"/>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6869429" y="1606358"/>
            <a:ext cx="301686" cy="369332"/>
          </a:xfrm>
          <a:prstGeom prst="rect">
            <a:avLst/>
          </a:prstGeom>
          <a:noFill/>
        </p:spPr>
        <p:txBody>
          <a:bodyPr wrap="none" rtlCol="0">
            <a:spAutoFit/>
          </a:bodyPr>
          <a:lstStyle/>
          <a:p>
            <a:r>
              <a:rPr lang="uk-UA" dirty="0"/>
              <a:t>7</a:t>
            </a:r>
          </a:p>
        </p:txBody>
      </p:sp>
      <p:sp>
        <p:nvSpPr>
          <p:cNvPr id="17" name="Овал 16"/>
          <p:cNvSpPr/>
          <p:nvPr/>
        </p:nvSpPr>
        <p:spPr>
          <a:xfrm>
            <a:off x="7558959" y="3618348"/>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p:cNvSpPr txBox="1"/>
          <p:nvPr/>
        </p:nvSpPr>
        <p:spPr>
          <a:xfrm>
            <a:off x="7696148" y="3718717"/>
            <a:ext cx="301686" cy="369332"/>
          </a:xfrm>
          <a:prstGeom prst="rect">
            <a:avLst/>
          </a:prstGeom>
          <a:noFill/>
        </p:spPr>
        <p:txBody>
          <a:bodyPr wrap="none" rtlCol="0">
            <a:spAutoFit/>
          </a:bodyPr>
          <a:lstStyle/>
          <a:p>
            <a:r>
              <a:rPr lang="uk-UA" dirty="0" smtClean="0"/>
              <a:t>8</a:t>
            </a:r>
            <a:endParaRPr lang="uk-UA" dirty="0"/>
          </a:p>
        </p:txBody>
      </p:sp>
      <mc:AlternateContent xmlns:mc="http://schemas.openxmlformats.org/markup-compatibility/2006" xmlns:a14="http://schemas.microsoft.com/office/drawing/2010/main">
        <mc:Choice Requires="a14">
          <p:sp>
            <p:nvSpPr>
              <p:cNvPr id="2" name="Прямокутник 1"/>
              <p:cNvSpPr/>
              <p:nvPr/>
            </p:nvSpPr>
            <p:spPr>
              <a:xfrm>
                <a:off x="2591009" y="1253404"/>
                <a:ext cx="3961982" cy="1099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f>
                        <m:fPr>
                          <m:ctrlPr>
                            <a:rPr lang="uk-UA" sz="2400" i="1">
                              <a:latin typeface="Cambria Math" panose="02040503050406030204" pitchFamily="18" charset="0"/>
                            </a:rPr>
                          </m:ctrlPr>
                        </m:fPr>
                        <m:num>
                          <m:sSub>
                            <m:sSubPr>
                              <m:ctrlPr>
                                <a:rPr lang="uk-UA" sz="2400" i="1">
                                  <a:latin typeface="Cambria Math" panose="02040503050406030204" pitchFamily="18" charset="0"/>
                                </a:rPr>
                              </m:ctrlPr>
                            </m:sSubPr>
                            <m:e>
                              <m:r>
                                <a:rPr lang="uk-UA" sz="2400" i="1">
                                  <a:latin typeface="Cambria Math" panose="02040503050406030204" pitchFamily="18" charset="0"/>
                                </a:rPr>
                                <m:t>𝑐</m:t>
                              </m:r>
                            </m:e>
                            <m:sub>
                              <m:r>
                                <a:rPr lang="uk-UA" sz="2400" i="0">
                                  <a:latin typeface="Cambria Math" panose="02040503050406030204" pitchFamily="18" charset="0"/>
                                </a:rPr>
                                <m:t>0</m:t>
                              </m:r>
                            </m:sub>
                          </m:sSub>
                        </m:num>
                        <m:den>
                          <m:r>
                            <a:rPr lang="uk-UA" sz="2400" i="0">
                              <a:latin typeface="Cambria Math" panose="02040503050406030204" pitchFamily="18" charset="0"/>
                            </a:rPr>
                            <m:t>2</m:t>
                          </m:r>
                        </m:den>
                      </m:f>
                      <m:r>
                        <a:rPr lang="uk-UA" sz="2400" i="0">
                          <a:latin typeface="Cambria Math" panose="02040503050406030204" pitchFamily="18" charset="0"/>
                        </a:rPr>
                        <m:t>+</m:t>
                      </m:r>
                      <m:nary>
                        <m:naryPr>
                          <m:chr m:val="∑"/>
                          <m:limLoc m:val="undOvr"/>
                          <m:ctrlPr>
                            <a:rPr lang="uk-UA" sz="2400" i="1">
                              <a:latin typeface="Cambria Math" panose="02040503050406030204" pitchFamily="18" charset="0"/>
                            </a:rPr>
                          </m:ctrlPr>
                        </m:naryPr>
                        <m:sub>
                          <m:r>
                            <a:rPr lang="uk-UA" sz="2400" i="1">
                              <a:latin typeface="Cambria Math" panose="02040503050406030204" pitchFamily="18" charset="0"/>
                            </a:rPr>
                            <m:t>𝑘</m:t>
                          </m:r>
                          <m:r>
                            <a:rPr lang="uk-UA" sz="2400" i="0">
                              <a:latin typeface="Cambria Math" panose="02040503050406030204" pitchFamily="18" charset="0"/>
                            </a:rPr>
                            <m:t>=1</m:t>
                          </m:r>
                        </m:sub>
                        <m:sup>
                          <m:r>
                            <a:rPr lang="uk-UA" sz="2400" i="0">
                              <a:latin typeface="Cambria Math" panose="02040503050406030204" pitchFamily="18" charset="0"/>
                            </a:rPr>
                            <m:t>∞</m:t>
                          </m:r>
                        </m:sup>
                        <m:e>
                          <m:sSub>
                            <m:sSubPr>
                              <m:ctrlPr>
                                <a:rPr lang="uk-UA" sz="2400" i="1">
                                  <a:latin typeface="Cambria Math" panose="02040503050406030204" pitchFamily="18" charset="0"/>
                                </a:rPr>
                              </m:ctrlPr>
                            </m:sSubPr>
                            <m:e>
                              <m:r>
                                <a:rPr lang="uk-UA" sz="2400" i="1">
                                  <a:latin typeface="Cambria Math" panose="02040503050406030204" pitchFamily="18" charset="0"/>
                                </a:rPr>
                                <m:t>𝑏</m:t>
                              </m:r>
                            </m:e>
                            <m:sub>
                              <m:r>
                                <a:rPr lang="uk-UA" sz="2400" i="1">
                                  <a:latin typeface="Cambria Math" panose="02040503050406030204" pitchFamily="18" charset="0"/>
                                </a:rPr>
                                <m:t>𝑘</m:t>
                              </m:r>
                            </m:sub>
                          </m:sSub>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sin</m:t>
                              </m:r>
                            </m:fName>
                            <m:e>
                              <m:d>
                                <m:dPr>
                                  <m:ctrlPr>
                                    <a:rPr lang="uk-UA" sz="2400" i="1">
                                      <a:latin typeface="Cambria Math" panose="02040503050406030204" pitchFamily="18" charset="0"/>
                                    </a:rPr>
                                  </m:ctrlPr>
                                </m:dPr>
                                <m:e>
                                  <m:r>
                                    <a:rPr lang="uk-UA" sz="2400" i="1">
                                      <a:latin typeface="Cambria Math" panose="02040503050406030204" pitchFamily="18" charset="0"/>
                                    </a:rPr>
                                    <m:t>𝑘</m:t>
                                  </m:r>
                                  <m:r>
                                    <a:rPr lang="uk-UA" sz="2400" i="1">
                                      <a:latin typeface="Cambria Math" panose="02040503050406030204" pitchFamily="18" charset="0"/>
                                    </a:rPr>
                                    <m:t>𝜔</m:t>
                                  </m:r>
                                  <m:r>
                                    <a:rPr lang="uk-UA" sz="2400" i="1">
                                      <a:latin typeface="Cambria Math" panose="02040503050406030204" pitchFamily="18" charset="0"/>
                                    </a:rPr>
                                    <m:t>𝑡</m:t>
                                  </m:r>
                                </m:e>
                              </m:d>
                            </m:e>
                          </m:func>
                        </m:e>
                      </m:nary>
                      <m:r>
                        <a:rPr lang="uk-UA" sz="2400" i="0">
                          <a:latin typeface="Cambria Math" panose="02040503050406030204" pitchFamily="18" charset="0"/>
                        </a:rPr>
                        <m:t>,</m:t>
                      </m:r>
                    </m:oMath>
                  </m:oMathPara>
                </a14:m>
                <a:endParaRPr lang="uk-UA" sz="2400" dirty="0"/>
              </a:p>
            </p:txBody>
          </p:sp>
        </mc:Choice>
        <mc:Fallback xmlns="">
          <p:sp>
            <p:nvSpPr>
              <p:cNvPr id="2" name="Прямокутник 1"/>
              <p:cNvSpPr>
                <a:spLocks noRot="1" noChangeAspect="1" noMove="1" noResize="1" noEditPoints="1" noAdjustHandles="1" noChangeArrowheads="1" noChangeShapeType="1" noTextEdit="1"/>
              </p:cNvSpPr>
              <p:nvPr/>
            </p:nvSpPr>
            <p:spPr>
              <a:xfrm>
                <a:off x="2591009" y="1253404"/>
                <a:ext cx="3961982" cy="1099340"/>
              </a:xfrm>
              <a:prstGeom prst="rect">
                <a:avLst/>
              </a:prstGeom>
              <a:blipFill rotWithShape="0">
                <a:blip r:embed="rId4"/>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5" name="Прямокутник 4"/>
              <p:cNvSpPr/>
              <p:nvPr/>
            </p:nvSpPr>
            <p:spPr>
              <a:xfrm>
                <a:off x="799106" y="3075107"/>
                <a:ext cx="6631392" cy="13946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rPr>
                          </m:ctrlPr>
                        </m:sSubPr>
                        <m:e>
                          <m:r>
                            <a:rPr lang="uk-UA" sz="2400" i="1">
                              <a:latin typeface="Cambria Math" panose="02040503050406030204" pitchFamily="18" charset="0"/>
                            </a:rPr>
                            <m:t>𝑐</m:t>
                          </m:r>
                        </m:e>
                        <m:sub>
                          <m:r>
                            <a:rPr lang="uk-UA" sz="2400" i="0">
                              <a:latin typeface="Cambria Math" panose="02040503050406030204" pitchFamily="18" charset="0"/>
                            </a:rPr>
                            <m:t>0</m:t>
                          </m:r>
                        </m:sub>
                      </m:sSub>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r>
                            <a:rPr lang="uk-UA" sz="2400" i="1">
                              <a:latin typeface="Cambria Math" panose="02040503050406030204" pitchFamily="18" charset="0"/>
                            </a:rPr>
                            <m:t>𝑇</m:t>
                          </m:r>
                        </m:den>
                      </m:f>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f>
                            <m:fPr>
                              <m:ctrlPr>
                                <a:rPr lang="uk-UA" sz="2400" i="1">
                                  <a:latin typeface="Cambria Math" panose="02040503050406030204" pitchFamily="18" charset="0"/>
                                </a:rPr>
                              </m:ctrlPr>
                            </m:fPr>
                            <m:num>
                              <m:r>
                                <a:rPr lang="uk-UA" sz="2400" i="1">
                                  <a:latin typeface="Cambria Math" panose="02040503050406030204" pitchFamily="18" charset="0"/>
                                </a:rPr>
                                <m:t>𝑇</m:t>
                              </m:r>
                            </m:num>
                            <m:den>
                              <m:r>
                                <a:rPr lang="uk-UA" sz="2400" i="0">
                                  <a:latin typeface="Cambria Math" panose="02040503050406030204" pitchFamily="18" charset="0"/>
                                </a:rPr>
                                <m:t>2</m:t>
                              </m:r>
                            </m:den>
                          </m:f>
                        </m:sup>
                        <m:e>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r>
                        <a:rPr lang="uk-UA" sz="2400" i="0">
                          <a:latin typeface="Cambria Math" panose="02040503050406030204" pitchFamily="18" charset="0"/>
                        </a:rPr>
                        <m:t>,  </m:t>
                      </m:r>
                      <m:sSub>
                        <m:sSubPr>
                          <m:ctrlPr>
                            <a:rPr lang="uk-UA" sz="2400" i="1">
                              <a:latin typeface="Cambria Math" panose="02040503050406030204" pitchFamily="18" charset="0"/>
                            </a:rPr>
                          </m:ctrlPr>
                        </m:sSubPr>
                        <m:e>
                          <m:r>
                            <a:rPr lang="uk-UA" sz="2400" i="1">
                              <a:latin typeface="Cambria Math" panose="02040503050406030204" pitchFamily="18" charset="0"/>
                            </a:rPr>
                            <m:t>𝑏</m:t>
                          </m:r>
                        </m:e>
                        <m:sub>
                          <m:r>
                            <a:rPr lang="uk-UA" sz="2400" i="1">
                              <a:latin typeface="Cambria Math" panose="02040503050406030204" pitchFamily="18" charset="0"/>
                            </a:rPr>
                            <m:t>𝑘</m:t>
                          </m:r>
                        </m:sub>
                      </m:sSub>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r>
                            <a:rPr lang="uk-UA" sz="2400" i="1">
                              <a:latin typeface="Cambria Math" panose="02040503050406030204" pitchFamily="18" charset="0"/>
                            </a:rPr>
                            <m:t>𝑇</m:t>
                          </m:r>
                        </m:den>
                      </m:f>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f>
                            <m:fPr>
                              <m:ctrlPr>
                                <a:rPr lang="uk-UA" sz="2400" i="1">
                                  <a:latin typeface="Cambria Math" panose="02040503050406030204" pitchFamily="18" charset="0"/>
                                </a:rPr>
                              </m:ctrlPr>
                            </m:fPr>
                            <m:num>
                              <m:r>
                                <a:rPr lang="uk-UA" sz="2400" i="1">
                                  <a:latin typeface="Cambria Math" panose="02040503050406030204" pitchFamily="18" charset="0"/>
                                </a:rPr>
                                <m:t>𝑇</m:t>
                              </m:r>
                            </m:num>
                            <m:den>
                              <m:r>
                                <a:rPr lang="uk-UA" sz="2400" i="0">
                                  <a:latin typeface="Cambria Math" panose="02040503050406030204" pitchFamily="18" charset="0"/>
                                </a:rPr>
                                <m:t>2</m:t>
                              </m:r>
                            </m:den>
                          </m:f>
                        </m:sup>
                        <m:e>
                          <m:r>
                            <a:rPr lang="uk-UA" sz="2400" i="1">
                              <a:latin typeface="Cambria Math" panose="02040503050406030204" pitchFamily="18" charset="0"/>
                            </a:rPr>
                            <m:t>𝑠</m:t>
                          </m:r>
                          <m:r>
                            <a:rPr lang="uk-UA" sz="2400" i="0">
                              <a:latin typeface="Cambria Math" panose="02040503050406030204" pitchFamily="18" charset="0"/>
                            </a:rPr>
                            <m:t>(</m:t>
                          </m:r>
                          <m:r>
                            <a:rPr lang="uk-UA" sz="2400" i="1">
                              <a:latin typeface="Cambria Math" panose="02040503050406030204" pitchFamily="18" charset="0"/>
                            </a:rPr>
                            <m:t>𝑡</m:t>
                          </m:r>
                          <m:r>
                            <a:rPr lang="uk-UA" sz="2400" i="0">
                              <a:latin typeface="Cambria Math" panose="02040503050406030204" pitchFamily="18" charset="0"/>
                            </a:rPr>
                            <m:t>)</m:t>
                          </m:r>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sin</m:t>
                              </m:r>
                            </m:fName>
                            <m:e>
                              <m:d>
                                <m:dPr>
                                  <m:ctrlPr>
                                    <a:rPr lang="uk-UA" sz="2400" i="1">
                                      <a:latin typeface="Cambria Math" panose="02040503050406030204" pitchFamily="18" charset="0"/>
                                    </a:rPr>
                                  </m:ctrlPr>
                                </m:dPr>
                                <m:e>
                                  <m:r>
                                    <a:rPr lang="uk-UA" sz="2400" i="1">
                                      <a:latin typeface="Cambria Math" panose="02040503050406030204" pitchFamily="18" charset="0"/>
                                    </a:rPr>
                                    <m:t>𝑘𝑡</m:t>
                                  </m:r>
                                </m:e>
                              </m:d>
                              <m:r>
                                <a:rPr lang="uk-UA" sz="2400" i="0">
                                  <a:latin typeface="Cambria Math" panose="02040503050406030204" pitchFamily="18" charset="0"/>
                                </a:rPr>
                                <m:t> </m:t>
                              </m:r>
                              <m:r>
                                <a:rPr lang="uk-UA" sz="2400" i="1">
                                  <a:latin typeface="Cambria Math" panose="02040503050406030204" pitchFamily="18" charset="0"/>
                                </a:rPr>
                                <m:t>𝑑𝑡</m:t>
                              </m:r>
                            </m:e>
                          </m:func>
                        </m:e>
                      </m:nary>
                    </m:oMath>
                  </m:oMathPara>
                </a14:m>
                <a:endParaRPr lang="uk-UA" sz="2400" dirty="0"/>
              </a:p>
            </p:txBody>
          </p:sp>
        </mc:Choice>
        <mc:Fallback xmlns="">
          <p:sp>
            <p:nvSpPr>
              <p:cNvPr id="5" name="Прямокутник 4"/>
              <p:cNvSpPr>
                <a:spLocks noRot="1" noChangeAspect="1" noMove="1" noResize="1" noEditPoints="1" noAdjustHandles="1" noChangeArrowheads="1" noChangeShapeType="1" noTextEdit="1"/>
              </p:cNvSpPr>
              <p:nvPr/>
            </p:nvSpPr>
            <p:spPr>
              <a:xfrm>
                <a:off x="799106" y="3075107"/>
                <a:ext cx="6631392" cy="1394677"/>
              </a:xfrm>
              <a:prstGeom prst="rect">
                <a:avLst/>
              </a:prstGeom>
              <a:blipFill rotWithShape="0">
                <a:blip r:embed="rId5"/>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169758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a:t>
            </a:r>
            <a:r>
              <a:rPr lang="en-US" dirty="0" smtClean="0">
                <a:latin typeface="Trebuchet MS" pitchFamily="34" charset="0"/>
              </a:rPr>
              <a:t>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Класичний приклад: спектр </a:t>
            </a:r>
            <a:r>
              <a:rPr lang="uk-UA" sz="2400" b="1" dirty="0" err="1" smtClean="0">
                <a:latin typeface="Trebuchet MS" pitchFamily="34" charset="0"/>
              </a:rPr>
              <a:t>меандра</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pic>
        <p:nvPicPr>
          <p:cNvPr id="15" name="Рисунок 14"/>
          <p:cNvPicPr/>
          <p:nvPr/>
        </p:nvPicPr>
        <p:blipFill>
          <a:blip r:embed="rId4" cstate="print">
            <a:extLst>
              <a:ext uri="{28A0092B-C50C-407E-A947-70E740481C1C}">
                <a14:useLocalDpi xmlns:a14="http://schemas.microsoft.com/office/drawing/2010/main" val="0"/>
              </a:ext>
            </a:extLst>
          </a:blip>
          <a:stretch>
            <a:fillRect/>
          </a:stretch>
        </p:blipFill>
        <p:spPr>
          <a:xfrm>
            <a:off x="143128" y="1052736"/>
            <a:ext cx="4824536" cy="3816424"/>
          </a:xfrm>
          <a:prstGeom prst="rect">
            <a:avLst/>
          </a:prstGeom>
        </p:spPr>
      </p:pic>
      <mc:AlternateContent xmlns:mc="http://schemas.openxmlformats.org/markup-compatibility/2006" xmlns:a14="http://schemas.microsoft.com/office/drawing/2010/main">
        <mc:Choice Requires="a14">
          <p:sp>
            <p:nvSpPr>
              <p:cNvPr id="3" name="Прямокутник 2"/>
              <p:cNvSpPr/>
              <p:nvPr/>
            </p:nvSpPr>
            <p:spPr>
              <a:xfrm>
                <a:off x="4927471" y="1221147"/>
                <a:ext cx="3982757" cy="14797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000" i="1">
                          <a:latin typeface="Cambria Math" panose="02040503050406030204" pitchFamily="18" charset="0"/>
                        </a:rPr>
                        <m:t>𝑠</m:t>
                      </m:r>
                      <m:d>
                        <m:dPr>
                          <m:ctrlPr>
                            <a:rPr lang="uk-UA" sz="2000" i="1">
                              <a:latin typeface="Cambria Math" panose="02040503050406030204" pitchFamily="18" charset="0"/>
                            </a:rPr>
                          </m:ctrlPr>
                        </m:dPr>
                        <m:e>
                          <m:r>
                            <a:rPr lang="uk-UA" sz="2000" i="1">
                              <a:latin typeface="Cambria Math" panose="02040503050406030204" pitchFamily="18" charset="0"/>
                            </a:rPr>
                            <m:t>𝑡</m:t>
                          </m:r>
                        </m:e>
                      </m:d>
                      <m:r>
                        <a:rPr lang="uk-UA" sz="2000" i="0">
                          <a:latin typeface="Cambria Math" panose="02040503050406030204" pitchFamily="18" charset="0"/>
                        </a:rPr>
                        <m:t>=</m:t>
                      </m:r>
                      <m:d>
                        <m:dPr>
                          <m:begChr m:val="{"/>
                          <m:endChr m:val=""/>
                          <m:ctrlPr>
                            <a:rPr lang="uk-UA" sz="2000" i="1">
                              <a:latin typeface="Cambria Math" panose="02040503050406030204" pitchFamily="18" charset="0"/>
                            </a:rPr>
                          </m:ctrlPr>
                        </m:dPr>
                        <m:e>
                          <m:eqArr>
                            <m:eqArrPr>
                              <m:ctrlPr>
                                <a:rPr lang="uk-UA" sz="2000" i="1">
                                  <a:latin typeface="Cambria Math" panose="02040503050406030204" pitchFamily="18" charset="0"/>
                                </a:rPr>
                              </m:ctrlPr>
                            </m:eqArrPr>
                            <m:e>
                              <m:r>
                                <a:rPr lang="uk-UA" sz="2000" i="0">
                                  <a:latin typeface="Cambria Math" panose="02040503050406030204" pitchFamily="18" charset="0"/>
                                </a:rPr>
                                <m:t>&amp;</m:t>
                              </m:r>
                              <m:r>
                                <a:rPr lang="uk-UA" sz="2000" i="1">
                                  <a:latin typeface="Cambria Math" panose="02040503050406030204" pitchFamily="18" charset="0"/>
                                </a:rPr>
                                <m:t>𝐴</m:t>
                              </m:r>
                              <m:r>
                                <a:rPr lang="uk-UA" sz="2000" i="0">
                                  <a:latin typeface="Cambria Math" panose="02040503050406030204" pitchFamily="18" charset="0"/>
                                </a:rPr>
                                <m:t>,    якщо </m:t>
                              </m:r>
                              <m:r>
                                <a:rPr lang="uk-UA" sz="2000" i="1">
                                  <a:latin typeface="Cambria Math" panose="02040503050406030204" pitchFamily="18" charset="0"/>
                                </a:rPr>
                                <m:t>𝑡</m:t>
                              </m:r>
                              <m:r>
                                <a:rPr lang="uk-UA" sz="2000" i="0">
                                  <a:latin typeface="Cambria Math" panose="02040503050406030204" pitchFamily="18" charset="0"/>
                                </a:rPr>
                                <m:t>&lt;</m:t>
                              </m:r>
                              <m:f>
                                <m:fPr>
                                  <m:ctrlPr>
                                    <a:rPr lang="uk-UA" sz="2000" i="1">
                                      <a:latin typeface="Cambria Math" panose="02040503050406030204" pitchFamily="18" charset="0"/>
                                    </a:rPr>
                                  </m:ctrlPr>
                                </m:fPr>
                                <m:num>
                                  <m:r>
                                    <a:rPr lang="uk-UA" sz="2000" i="1">
                                      <a:latin typeface="Cambria Math" panose="02040503050406030204" pitchFamily="18" charset="0"/>
                                    </a:rPr>
                                    <m:t>𝑇</m:t>
                                  </m:r>
                                </m:num>
                                <m:den>
                                  <m:r>
                                    <a:rPr lang="uk-UA" sz="2000" i="0">
                                      <a:latin typeface="Cambria Math" panose="02040503050406030204" pitchFamily="18" charset="0"/>
                                    </a:rPr>
                                    <m:t>2</m:t>
                                  </m:r>
                                </m:den>
                              </m:f>
                            </m:e>
                            <m:e>
                              <m:r>
                                <a:rPr lang="uk-UA" sz="2000" i="0">
                                  <a:latin typeface="Cambria Math" panose="02040503050406030204" pitchFamily="18" charset="0"/>
                                </a:rPr>
                                <m:t>&amp;−</m:t>
                              </m:r>
                              <m:r>
                                <a:rPr lang="uk-UA" sz="2000" i="1">
                                  <a:latin typeface="Cambria Math" panose="02040503050406030204" pitchFamily="18" charset="0"/>
                                </a:rPr>
                                <m:t>𝐴</m:t>
                              </m:r>
                              <m:r>
                                <a:rPr lang="uk-UA" sz="2000" i="0">
                                  <a:latin typeface="Cambria Math" panose="02040503050406030204" pitchFamily="18" charset="0"/>
                                </a:rPr>
                                <m:t>,   якщо </m:t>
                              </m:r>
                              <m:f>
                                <m:fPr>
                                  <m:ctrlPr>
                                    <a:rPr lang="uk-UA" sz="2000" i="1">
                                      <a:latin typeface="Cambria Math" panose="02040503050406030204" pitchFamily="18" charset="0"/>
                                    </a:rPr>
                                  </m:ctrlPr>
                                </m:fPr>
                                <m:num>
                                  <m:r>
                                    <a:rPr lang="uk-UA" sz="2000" i="1">
                                      <a:latin typeface="Cambria Math" panose="02040503050406030204" pitchFamily="18" charset="0"/>
                                    </a:rPr>
                                    <m:t>𝑇</m:t>
                                  </m:r>
                                </m:num>
                                <m:den>
                                  <m:r>
                                    <a:rPr lang="uk-UA" sz="2000" i="0">
                                      <a:latin typeface="Cambria Math" panose="02040503050406030204" pitchFamily="18" charset="0"/>
                                    </a:rPr>
                                    <m:t>2</m:t>
                                  </m:r>
                                </m:den>
                              </m:f>
                              <m:r>
                                <a:rPr lang="uk-UA" sz="2000" i="0">
                                  <a:latin typeface="Cambria Math" panose="02040503050406030204" pitchFamily="18" charset="0"/>
                                </a:rPr>
                                <m:t>&lt;</m:t>
                              </m:r>
                              <m:r>
                                <a:rPr lang="uk-UA" sz="2000" i="1">
                                  <a:latin typeface="Cambria Math" panose="02040503050406030204" pitchFamily="18" charset="0"/>
                                </a:rPr>
                                <m:t>𝑡</m:t>
                              </m:r>
                              <m:r>
                                <a:rPr lang="uk-UA" sz="2000" i="0">
                                  <a:latin typeface="Cambria Math" panose="02040503050406030204" pitchFamily="18" charset="0"/>
                                </a:rPr>
                                <m:t>&lt;</m:t>
                              </m:r>
                              <m:r>
                                <a:rPr lang="uk-UA" sz="2000" i="1">
                                  <a:latin typeface="Cambria Math" panose="02040503050406030204" pitchFamily="18" charset="0"/>
                                </a:rPr>
                                <m:t>𝑇</m:t>
                              </m:r>
                            </m:e>
                          </m:eqArr>
                        </m:e>
                      </m:d>
                    </m:oMath>
                  </m:oMathPara>
                </a14:m>
                <a:endParaRPr lang="uk-UA" sz="2000" dirty="0"/>
              </a:p>
            </p:txBody>
          </p:sp>
        </mc:Choice>
        <mc:Fallback xmlns="">
          <p:sp>
            <p:nvSpPr>
              <p:cNvPr id="3" name="Прямокутник 2"/>
              <p:cNvSpPr>
                <a:spLocks noRot="1" noChangeAspect="1" noMove="1" noResize="1" noEditPoints="1" noAdjustHandles="1" noChangeArrowheads="1" noChangeShapeType="1" noTextEdit="1"/>
              </p:cNvSpPr>
              <p:nvPr/>
            </p:nvSpPr>
            <p:spPr>
              <a:xfrm>
                <a:off x="4927471" y="1221147"/>
                <a:ext cx="3982757" cy="1479764"/>
              </a:xfrm>
              <a:prstGeom prst="rect">
                <a:avLst/>
              </a:prstGeom>
              <a:blipFill rotWithShape="0">
                <a:blip r:embed="rId5"/>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4" name="Прямокутник 3"/>
              <p:cNvSpPr/>
              <p:nvPr/>
            </p:nvSpPr>
            <p:spPr>
              <a:xfrm>
                <a:off x="5098812" y="4501827"/>
                <a:ext cx="4012830"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000" i="1">
                          <a:latin typeface="Cambria Math" panose="02040503050406030204" pitchFamily="18" charset="0"/>
                        </a:rPr>
                        <m:t>𝑠</m:t>
                      </m:r>
                      <m:d>
                        <m:dPr>
                          <m:ctrlPr>
                            <a:rPr lang="uk-UA" sz="2000" i="1">
                              <a:latin typeface="Cambria Math" panose="02040503050406030204" pitchFamily="18" charset="0"/>
                            </a:rPr>
                          </m:ctrlPr>
                        </m:dPr>
                        <m:e>
                          <m:r>
                            <a:rPr lang="uk-UA" sz="2000" i="1">
                              <a:latin typeface="Cambria Math" panose="02040503050406030204" pitchFamily="18" charset="0"/>
                            </a:rPr>
                            <m:t>𝑡</m:t>
                          </m:r>
                        </m:e>
                      </m:d>
                      <m:r>
                        <a:rPr lang="uk-UA" sz="2000" i="0">
                          <a:latin typeface="Cambria Math" panose="02040503050406030204" pitchFamily="18" charset="0"/>
                        </a:rPr>
                        <m:t>=</m:t>
                      </m:r>
                      <m:d>
                        <m:dPr>
                          <m:begChr m:val="{"/>
                          <m:endChr m:val=""/>
                          <m:ctrlPr>
                            <a:rPr lang="uk-UA" sz="2000" i="1">
                              <a:latin typeface="Cambria Math" panose="02040503050406030204" pitchFamily="18" charset="0"/>
                            </a:rPr>
                          </m:ctrlPr>
                        </m:dPr>
                        <m:e>
                          <m:eqArr>
                            <m:eqArrPr>
                              <m:ctrlPr>
                                <a:rPr lang="uk-UA" sz="2000" i="1">
                                  <a:latin typeface="Cambria Math" panose="02040503050406030204" pitchFamily="18" charset="0"/>
                                </a:rPr>
                              </m:ctrlPr>
                            </m:eqArrPr>
                            <m:e>
                              <m:r>
                                <a:rPr lang="uk-UA" sz="2000" i="0">
                                  <a:latin typeface="Cambria Math" panose="02040503050406030204" pitchFamily="18" charset="0"/>
                                </a:rPr>
                                <m:t>&amp;1,    якщо </m:t>
                              </m:r>
                              <m:r>
                                <a:rPr lang="uk-UA" sz="2000" i="1">
                                  <a:latin typeface="Cambria Math" panose="02040503050406030204" pitchFamily="18" charset="0"/>
                                </a:rPr>
                                <m:t>𝑡</m:t>
                              </m:r>
                              <m:r>
                                <a:rPr lang="uk-UA" sz="2000" i="0">
                                  <a:latin typeface="Cambria Math" panose="02040503050406030204" pitchFamily="18" charset="0"/>
                                </a:rPr>
                                <m:t>&lt;</m:t>
                              </m:r>
                              <m:r>
                                <a:rPr lang="uk-UA" sz="2000" i="1">
                                  <a:latin typeface="Cambria Math" panose="02040503050406030204" pitchFamily="18" charset="0"/>
                                </a:rPr>
                                <m:t>𝜋</m:t>
                              </m:r>
                            </m:e>
                            <m:e>
                              <m:r>
                                <a:rPr lang="uk-UA" sz="2000" i="0">
                                  <a:latin typeface="Cambria Math" panose="02040503050406030204" pitchFamily="18" charset="0"/>
                                </a:rPr>
                                <m:t>&amp;−1,   якщо </m:t>
                              </m:r>
                              <m:r>
                                <a:rPr lang="uk-UA" sz="2000" i="1">
                                  <a:latin typeface="Cambria Math" panose="02040503050406030204" pitchFamily="18" charset="0"/>
                                </a:rPr>
                                <m:t>𝜋</m:t>
                              </m:r>
                              <m:r>
                                <a:rPr lang="uk-UA" sz="2000" i="0">
                                  <a:latin typeface="Cambria Math" panose="02040503050406030204" pitchFamily="18" charset="0"/>
                                </a:rPr>
                                <m:t>&lt;</m:t>
                              </m:r>
                              <m:r>
                                <a:rPr lang="uk-UA" sz="2000" i="1">
                                  <a:latin typeface="Cambria Math" panose="02040503050406030204" pitchFamily="18" charset="0"/>
                                </a:rPr>
                                <m:t>𝑡</m:t>
                              </m:r>
                              <m:r>
                                <a:rPr lang="uk-UA" sz="2000" i="0">
                                  <a:latin typeface="Cambria Math" panose="02040503050406030204" pitchFamily="18" charset="0"/>
                                </a:rPr>
                                <m:t>&lt;2</m:t>
                              </m:r>
                              <m:r>
                                <a:rPr lang="uk-UA" sz="2000" i="1">
                                  <a:latin typeface="Cambria Math" panose="02040503050406030204" pitchFamily="18" charset="0"/>
                                </a:rPr>
                                <m:t>𝜋</m:t>
                              </m:r>
                            </m:e>
                          </m:eqArr>
                        </m:e>
                      </m:d>
                    </m:oMath>
                  </m:oMathPara>
                </a14:m>
                <a:endParaRPr lang="uk-UA" sz="20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5098812" y="4501827"/>
                <a:ext cx="4012830" cy="778868"/>
              </a:xfrm>
              <a:prstGeom prst="rect">
                <a:avLst/>
              </a:prstGeom>
              <a:blipFill rotWithShape="0">
                <a:blip r:embed="rId6"/>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6" name="Прямокутник 5"/>
              <p:cNvSpPr/>
              <p:nvPr/>
            </p:nvSpPr>
            <p:spPr>
              <a:xfrm>
                <a:off x="5269023" y="3580845"/>
                <a:ext cx="3672408" cy="729430"/>
              </a:xfrm>
              <a:prstGeom prst="rect">
                <a:avLst/>
              </a:prstGeom>
            </p:spPr>
            <p:txBody>
              <a:bodyPr wrap="square">
                <a:spAutoFit/>
              </a:bodyPr>
              <a:lstStyle/>
              <a:p>
                <a:pPr algn="just">
                  <a:lnSpc>
                    <a:spcPct val="115000"/>
                  </a:lnSpc>
                  <a:spcAft>
                    <a:spcPts val="0"/>
                  </a:spcAft>
                </a:pPr>
                <a:r>
                  <a:rPr lang="uk-UA" dirty="0">
                    <a:latin typeface="Trebuchet MS" panose="020B0603020202020204" pitchFamily="34" charset="0"/>
                    <a:ea typeface="Calibri" panose="020F0502020204030204" pitchFamily="34" charset="0"/>
                  </a:rPr>
                  <a:t>Для простоти припустимо, що </a:t>
                </a:r>
                <a14:m>
                  <m:oMath xmlns:m="http://schemas.openxmlformats.org/officeDocument/2006/math">
                    <m:r>
                      <a:rPr lang="uk-UA" i="1">
                        <a:effectLst/>
                        <a:latin typeface="Cambria Math" panose="02040503050406030204" pitchFamily="18" charset="0"/>
                        <a:ea typeface="Calibri" panose="020F0502020204030204" pitchFamily="34" charset="0"/>
                      </a:rPr>
                      <m:t>𝐴</m:t>
                    </m:r>
                    <m:r>
                      <a:rPr lang="uk-UA" i="1">
                        <a:effectLst/>
                        <a:latin typeface="Cambria Math" panose="02040503050406030204" pitchFamily="18" charset="0"/>
                        <a:ea typeface="Calibri" panose="020F0502020204030204" pitchFamily="34" charset="0"/>
                      </a:rPr>
                      <m:t> = 1</m:t>
                    </m:r>
                  </m:oMath>
                </a14:m>
                <a:r>
                  <a:rPr lang="uk-UA" i="0" dirty="0">
                    <a:effectLst/>
                    <a:latin typeface="Trebuchet MS" panose="020B0603020202020204" pitchFamily="34" charset="0"/>
                    <a:ea typeface="Calibri" panose="020F0502020204030204" pitchFamily="34" charset="0"/>
                  </a:rPr>
                  <a:t>, </a:t>
                </a:r>
                <a14:m>
                  <m:oMath xmlns:m="http://schemas.openxmlformats.org/officeDocument/2006/math">
                    <m:r>
                      <a:rPr lang="uk-UA" i="1">
                        <a:effectLst/>
                        <a:latin typeface="Cambria Math" panose="02040503050406030204" pitchFamily="18" charset="0"/>
                        <a:ea typeface="Calibri" panose="020F0502020204030204" pitchFamily="34" charset="0"/>
                      </a:rPr>
                      <m:t>𝑇</m:t>
                    </m:r>
                    <m:r>
                      <a:rPr lang="uk-UA" i="1">
                        <a:effectLst/>
                        <a:latin typeface="Cambria Math" panose="02040503050406030204" pitchFamily="18" charset="0"/>
                        <a:ea typeface="Calibri" panose="020F0502020204030204" pitchFamily="34" charset="0"/>
                      </a:rPr>
                      <m:t>=2</m:t>
                    </m:r>
                    <m:r>
                      <a:rPr lang="uk-UA" i="1">
                        <a:effectLst/>
                        <a:latin typeface="Cambria Math" panose="02040503050406030204" pitchFamily="18" charset="0"/>
                        <a:ea typeface="Calibri" panose="020F0502020204030204" pitchFamily="34" charset="0"/>
                      </a:rPr>
                      <m:t>𝜋</m:t>
                    </m:r>
                  </m:oMath>
                </a14:m>
                <a:r>
                  <a:rPr lang="uk-UA" i="0" dirty="0">
                    <a:effectLst/>
                    <a:latin typeface="Trebuchet MS" panose="020B0603020202020204" pitchFamily="34" charset="0"/>
                    <a:ea typeface="Calibri" panose="020F0502020204030204" pitchFamily="34" charset="0"/>
                  </a:rPr>
                  <a:t>. </a:t>
                </a:r>
                <a:r>
                  <a:rPr lang="uk-UA" i="0" dirty="0" smtClean="0">
                    <a:effectLst/>
                    <a:latin typeface="Trebuchet MS" panose="020B0603020202020204" pitchFamily="34" charset="0"/>
                    <a:ea typeface="Calibri" panose="020F0502020204030204" pitchFamily="34" charset="0"/>
                  </a:rPr>
                  <a:t>Тоді</a:t>
                </a:r>
                <a:r>
                  <a:rPr lang="uk-UA" dirty="0" smtClean="0">
                    <a:latin typeface="Trebuchet MS" panose="020B0603020202020204" pitchFamily="34" charset="0"/>
                    <a:ea typeface="Calibri" panose="020F0502020204030204" pitchFamily="34" charset="0"/>
                    <a:cs typeface="Times New Roman" panose="02020603050405020304" pitchFamily="18" charset="0"/>
                  </a:rPr>
                  <a:t>:</a:t>
                </a:r>
                <a:endParaRPr lang="uk-UA" i="1" dirty="0">
                  <a:effectLst/>
                  <a:latin typeface="Trebuchet MS" panose="020B0603020202020204" pitchFamily="34" charset="0"/>
                  <a:ea typeface="Calibri" panose="020F0502020204030204" pitchFamily="34" charset="0"/>
                </a:endParaRPr>
              </a:p>
            </p:txBody>
          </p:sp>
        </mc:Choice>
        <mc:Fallback xmlns="">
          <p:sp>
            <p:nvSpPr>
              <p:cNvPr id="6" name="Прямокутник 5"/>
              <p:cNvSpPr>
                <a:spLocks noRot="1" noChangeAspect="1" noMove="1" noResize="1" noEditPoints="1" noAdjustHandles="1" noChangeArrowheads="1" noChangeShapeType="1" noTextEdit="1"/>
              </p:cNvSpPr>
              <p:nvPr/>
            </p:nvSpPr>
            <p:spPr>
              <a:xfrm>
                <a:off x="5269023" y="3580845"/>
                <a:ext cx="3672408" cy="729430"/>
              </a:xfrm>
              <a:prstGeom prst="rect">
                <a:avLst/>
              </a:prstGeom>
              <a:blipFill rotWithShape="0">
                <a:blip r:embed="rId7"/>
                <a:stretch>
                  <a:fillRect l="-1327" t="-2500" r="-1327" b="-8333"/>
                </a:stretch>
              </a:blipFill>
            </p:spPr>
            <p:txBody>
              <a:bodyPr/>
              <a:lstStyle/>
              <a:p>
                <a:r>
                  <a:rPr lang="uk-UA">
                    <a:noFill/>
                  </a:rPr>
                  <a:t> </a:t>
                </a:r>
              </a:p>
            </p:txBody>
          </p:sp>
        </mc:Fallback>
      </mc:AlternateContent>
    </p:spTree>
    <p:extLst>
      <p:ext uri="{BB962C8B-B14F-4D97-AF65-F5344CB8AC3E}">
        <p14:creationId xmlns:p14="http://schemas.microsoft.com/office/powerpoint/2010/main" val="150693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a:t>
            </a:r>
            <a:r>
              <a:rPr lang="en-US" dirty="0" smtClean="0">
                <a:latin typeface="Trebuchet MS" pitchFamily="34" charset="0"/>
              </a:rPr>
              <a:t>2</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4" name="Прямокутник 3"/>
              <p:cNvSpPr/>
              <p:nvPr/>
            </p:nvSpPr>
            <p:spPr>
              <a:xfrm>
                <a:off x="44282" y="1293371"/>
                <a:ext cx="9090756" cy="3934539"/>
              </a:xfrm>
              <a:prstGeom prst="rect">
                <a:avLst/>
              </a:prstGeom>
            </p:spPr>
            <p:txBody>
              <a:bodyPr wrap="square">
                <a:spAutoFit/>
              </a:bodyPr>
              <a:lstStyle/>
              <a:p>
                <a:pPr algn="just">
                  <a:lnSpc>
                    <a:spcPct val="115000"/>
                  </a:lnSpc>
                  <a:spcAft>
                    <a:spcPts val="0"/>
                  </a:spcAft>
                </a:pPr>
                <a:r>
                  <a:rPr lang="uk-UA" dirty="0">
                    <a:latin typeface="Trebuchet MS" panose="020B0603020202020204" pitchFamily="34" charset="0"/>
                    <a:ea typeface="Calibri" panose="020F0502020204030204" pitchFamily="34" charset="0"/>
                  </a:rPr>
                  <a:t>Якщо такий сигнал розкладати у ряд Фур’є, то, внаслідок того, що він є непарною функцією, в ньому будуть присутні лише синусні (непарні) складові, і згідно </a:t>
                </a:r>
                <a:r>
                  <a:rPr lang="uk-UA" dirty="0" smtClean="0">
                    <a:latin typeface="Trebuchet MS" panose="020B0603020202020204" pitchFamily="34" charset="0"/>
                    <a:ea typeface="Calibri" panose="020F0502020204030204" pitchFamily="34" charset="0"/>
                  </a:rPr>
                  <a:t>(7) </a:t>
                </a:r>
                <a:r>
                  <a:rPr lang="uk-UA" dirty="0">
                    <a:latin typeface="Trebuchet MS" panose="020B0603020202020204" pitchFamily="34" charset="0"/>
                    <a:ea typeface="Calibri" panose="020F0502020204030204" pitchFamily="34" charset="0"/>
                  </a:rPr>
                  <a:t>відповідний ряд Фур’є буде мати наступний вигляд:</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 </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r>
                        <a:rPr lang="uk-UA" sz="2400" i="1">
                          <a:effectLst/>
                          <a:latin typeface="Cambria Math" panose="02040503050406030204" pitchFamily="18" charset="0"/>
                          <a:ea typeface="Calibri" panose="020F0502020204030204" pitchFamily="34" charset="0"/>
                        </a:rPr>
                        <m:t>𝑠</m:t>
                      </m:r>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m:t>
                      </m:r>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𝑏</m:t>
                          </m:r>
                        </m:e>
                        <m:sub>
                          <m:r>
                            <a:rPr lang="uk-UA" sz="2400" i="1">
                              <a:effectLst/>
                              <a:latin typeface="Cambria Math" panose="02040503050406030204" pitchFamily="18" charset="0"/>
                              <a:ea typeface="Calibri" panose="020F0502020204030204" pitchFamily="34" charset="0"/>
                            </a:rPr>
                            <m:t>1</m:t>
                          </m:r>
                        </m:sub>
                      </m:sSub>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𝜔</m:t>
                              </m:r>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m:t>
                          </m:r>
                        </m:e>
                      </m:func>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𝑏</m:t>
                          </m:r>
                        </m:e>
                        <m:sub>
                          <m:r>
                            <a:rPr lang="uk-UA" sz="2400" i="1">
                              <a:effectLst/>
                              <a:latin typeface="Cambria Math" panose="02040503050406030204" pitchFamily="18" charset="0"/>
                              <a:ea typeface="Calibri" panose="020F0502020204030204" pitchFamily="34" charset="0"/>
                            </a:rPr>
                            <m:t>2</m:t>
                          </m:r>
                        </m:sub>
                      </m:sSub>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2</m:t>
                              </m:r>
                              <m:r>
                                <a:rPr lang="uk-UA" sz="2400" i="1">
                                  <a:effectLst/>
                                  <a:latin typeface="Cambria Math" panose="02040503050406030204" pitchFamily="18" charset="0"/>
                                  <a:ea typeface="Calibri" panose="020F0502020204030204" pitchFamily="34" charset="0"/>
                                </a:rPr>
                                <m:t>𝜔</m:t>
                              </m:r>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m:t>
                          </m:r>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𝑏</m:t>
                              </m:r>
                            </m:e>
                            <m:sub>
                              <m:r>
                                <a:rPr lang="uk-UA" sz="2400" i="1">
                                  <a:effectLst/>
                                  <a:latin typeface="Cambria Math" panose="02040503050406030204" pitchFamily="18" charset="0"/>
                                  <a:ea typeface="Calibri" panose="020F0502020204030204" pitchFamily="34" charset="0"/>
                                </a:rPr>
                                <m:t>3</m:t>
                              </m:r>
                            </m:sub>
                          </m:sSub>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3</m:t>
                                  </m:r>
                                  <m:r>
                                    <a:rPr lang="uk-UA" sz="2400" i="1">
                                      <a:effectLst/>
                                      <a:latin typeface="Cambria Math" panose="02040503050406030204" pitchFamily="18" charset="0"/>
                                      <a:ea typeface="Calibri" panose="020F0502020204030204" pitchFamily="34" charset="0"/>
                                    </a:rPr>
                                    <m:t>𝜔</m:t>
                                  </m:r>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m:t>
                              </m:r>
                            </m:e>
                          </m:func>
                        </m:e>
                      </m:func>
                    </m:oMath>
                  </m:oMathPara>
                </a14:m>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 </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а його коефіцієнти будуть визначатися за формулою </a:t>
                </a:r>
                <a:r>
                  <a:rPr lang="uk-UA" i="0" dirty="0" smtClean="0">
                    <a:effectLst/>
                    <a:latin typeface="Trebuchet MS" panose="020B0603020202020204" pitchFamily="34" charset="0"/>
                    <a:ea typeface="Calibri" panose="020F0502020204030204" pitchFamily="34" charset="0"/>
                  </a:rPr>
                  <a:t>(8):</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𝑏</m:t>
                          </m:r>
                        </m:e>
                        <m:sub>
                          <m:r>
                            <a:rPr lang="uk-UA" sz="2400" i="1">
                              <a:effectLst/>
                              <a:latin typeface="Cambria Math" panose="02040503050406030204" pitchFamily="18" charset="0"/>
                              <a:ea typeface="Calibri" panose="020F0502020204030204" pitchFamily="34" charset="0"/>
                            </a:rPr>
                            <m:t>𝑘</m:t>
                          </m:r>
                        </m:sub>
                      </m:sSub>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r>
                            <a:rPr lang="uk-UA" sz="2400" i="1">
                              <a:effectLst/>
                              <a:latin typeface="Cambria Math" panose="02040503050406030204" pitchFamily="18" charset="0"/>
                              <a:ea typeface="Calibri" panose="020F0502020204030204" pitchFamily="34" charset="0"/>
                            </a:rPr>
                            <m:t>2</m:t>
                          </m:r>
                        </m:num>
                        <m:den>
                          <m:r>
                            <a:rPr lang="uk-UA" sz="2400" i="1">
                              <a:effectLst/>
                              <a:latin typeface="Cambria Math" panose="02040503050406030204" pitchFamily="18" charset="0"/>
                              <a:ea typeface="Calibri" panose="020F0502020204030204" pitchFamily="34" charset="0"/>
                            </a:rPr>
                            <m:t>𝜋</m:t>
                          </m:r>
                        </m:den>
                      </m:f>
                      <m:nary>
                        <m:naryPr>
                          <m:limLoc m:val="undOvr"/>
                          <m:ctrlPr>
                            <a:rPr lang="uk-UA" sz="2400" i="1">
                              <a:effectLst/>
                              <a:latin typeface="Cambria Math" panose="02040503050406030204" pitchFamily="18" charset="0"/>
                              <a:ea typeface="Calibri" panose="020F0502020204030204" pitchFamily="34" charset="0"/>
                            </a:rPr>
                          </m:ctrlPr>
                        </m:naryPr>
                        <m:sub>
                          <m:r>
                            <a:rPr lang="uk-UA" sz="2400" i="1">
                              <a:effectLst/>
                              <a:latin typeface="Cambria Math" panose="02040503050406030204" pitchFamily="18" charset="0"/>
                              <a:ea typeface="Calibri" panose="020F0502020204030204" pitchFamily="34" charset="0"/>
                            </a:rPr>
                            <m:t>0</m:t>
                          </m:r>
                        </m:sub>
                        <m:sup>
                          <m:r>
                            <a:rPr lang="uk-UA" sz="2400" i="1">
                              <a:effectLst/>
                              <a:latin typeface="Cambria Math" panose="02040503050406030204" pitchFamily="18" charset="0"/>
                              <a:ea typeface="Calibri" panose="020F0502020204030204" pitchFamily="34" charset="0"/>
                            </a:rPr>
                            <m:t>𝜋</m:t>
                          </m:r>
                        </m:sup>
                        <m:e>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𝑘𝑡</m:t>
                                  </m:r>
                                </m:e>
                              </m:d>
                              <m:r>
                                <a:rPr lang="uk-UA" sz="2400" i="1">
                                  <a:effectLst/>
                                  <a:latin typeface="Cambria Math" panose="02040503050406030204" pitchFamily="18" charset="0"/>
                                  <a:ea typeface="Calibri" panose="020F0502020204030204" pitchFamily="34" charset="0"/>
                                </a:rPr>
                                <m:t> </m:t>
                              </m:r>
                              <m:r>
                                <a:rPr lang="uk-UA" sz="2400" i="1">
                                  <a:effectLst/>
                                  <a:latin typeface="Cambria Math" panose="02040503050406030204" pitchFamily="18" charset="0"/>
                                  <a:ea typeface="Calibri" panose="020F0502020204030204" pitchFamily="34" charset="0"/>
                                </a:rPr>
                                <m:t>𝑑𝑡</m:t>
                              </m:r>
                            </m:e>
                          </m:func>
                        </m:e>
                      </m:nary>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r>
                            <a:rPr lang="uk-UA" sz="2400" i="1">
                              <a:effectLst/>
                              <a:latin typeface="Cambria Math" panose="02040503050406030204" pitchFamily="18" charset="0"/>
                              <a:ea typeface="Calibri" panose="020F0502020204030204" pitchFamily="34" charset="0"/>
                            </a:rPr>
                            <m:t>2</m:t>
                          </m:r>
                        </m:num>
                        <m:den>
                          <m:r>
                            <a:rPr lang="uk-UA" sz="2400" i="1">
                              <a:effectLst/>
                              <a:latin typeface="Cambria Math" panose="02040503050406030204" pitchFamily="18" charset="0"/>
                              <a:ea typeface="Calibri" panose="020F0502020204030204" pitchFamily="34" charset="0"/>
                            </a:rPr>
                            <m:t>𝜋</m:t>
                          </m:r>
                          <m:r>
                            <a:rPr lang="uk-UA" sz="2400" i="1">
                              <a:effectLst/>
                              <a:latin typeface="Cambria Math" panose="02040503050406030204" pitchFamily="18" charset="0"/>
                              <a:ea typeface="Calibri" panose="020F0502020204030204" pitchFamily="34" charset="0"/>
                            </a:rPr>
                            <m:t>𝑘</m:t>
                          </m:r>
                        </m:den>
                      </m:f>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𝑐𝑜𝑠</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𝑘𝑡</m:t>
                              </m:r>
                            </m:e>
                          </m:d>
                        </m:e>
                      </m:func>
                      <m:sSubSup>
                        <m:sSubSupPr>
                          <m:ctrlPr>
                            <a:rPr lang="uk-UA" sz="2400" i="1">
                              <a:effectLst/>
                              <a:latin typeface="Cambria Math" panose="02040503050406030204" pitchFamily="18" charset="0"/>
                              <a:ea typeface="Calibri" panose="020F0502020204030204" pitchFamily="34" charset="0"/>
                            </a:rPr>
                          </m:ctrlPr>
                        </m:sSubSupPr>
                        <m:e>
                          <m:r>
                            <a:rPr lang="uk-UA" sz="2400" i="1">
                              <a:effectLst/>
                              <a:latin typeface="Cambria Math" panose="02040503050406030204" pitchFamily="18" charset="0"/>
                              <a:ea typeface="Calibri" panose="020F0502020204030204" pitchFamily="34" charset="0"/>
                            </a:rPr>
                            <m:t>|</m:t>
                          </m:r>
                        </m:e>
                        <m:sub>
                          <m:r>
                            <a:rPr lang="uk-UA" sz="2400" i="1">
                              <a:effectLst/>
                              <a:latin typeface="Cambria Math" panose="02040503050406030204" pitchFamily="18" charset="0"/>
                              <a:ea typeface="Calibri" panose="020F0502020204030204" pitchFamily="34" charset="0"/>
                            </a:rPr>
                            <m:t>0</m:t>
                          </m:r>
                        </m:sub>
                        <m:sup>
                          <m:r>
                            <a:rPr lang="uk-UA" sz="2400" i="1">
                              <a:effectLst/>
                              <a:latin typeface="Cambria Math" panose="02040503050406030204" pitchFamily="18" charset="0"/>
                              <a:ea typeface="Calibri" panose="020F0502020204030204" pitchFamily="34" charset="0"/>
                            </a:rPr>
                            <m:t>𝜋</m:t>
                          </m:r>
                        </m:sup>
                      </m:sSubSup>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r>
                            <a:rPr lang="uk-UA" sz="2400" i="1">
                              <a:effectLst/>
                              <a:latin typeface="Cambria Math" panose="02040503050406030204" pitchFamily="18" charset="0"/>
                              <a:ea typeface="Calibri" panose="020F0502020204030204" pitchFamily="34" charset="0"/>
                            </a:rPr>
                            <m:t>2</m:t>
                          </m:r>
                        </m:num>
                        <m:den>
                          <m:r>
                            <a:rPr lang="uk-UA" sz="2400" i="1">
                              <a:effectLst/>
                              <a:latin typeface="Cambria Math" panose="02040503050406030204" pitchFamily="18" charset="0"/>
                              <a:ea typeface="Calibri" panose="020F0502020204030204" pitchFamily="34" charset="0"/>
                            </a:rPr>
                            <m:t>𝜋</m:t>
                          </m:r>
                          <m:r>
                            <a:rPr lang="uk-UA" sz="2400" i="1">
                              <a:effectLst/>
                              <a:latin typeface="Cambria Math" panose="02040503050406030204" pitchFamily="18" charset="0"/>
                              <a:ea typeface="Calibri" panose="020F0502020204030204" pitchFamily="34" charset="0"/>
                            </a:rPr>
                            <m:t>𝑘</m:t>
                          </m:r>
                        </m:den>
                      </m:f>
                      <m:d>
                        <m:dPr>
                          <m:ctrlPr>
                            <a:rPr lang="uk-UA" sz="2400" i="1">
                              <a:effectLst/>
                              <a:latin typeface="Cambria Math" panose="02040503050406030204" pitchFamily="18" charset="0"/>
                              <a:ea typeface="Calibri" panose="020F0502020204030204" pitchFamily="34" charset="0"/>
                            </a:rPr>
                          </m:ctrlPr>
                        </m:dPr>
                        <m:e>
                          <m:sSup>
                            <m:sSupPr>
                              <m:ctrlPr>
                                <a:rPr lang="uk-UA" sz="2400" i="1">
                                  <a:effectLst/>
                                  <a:latin typeface="Cambria Math" panose="02040503050406030204" pitchFamily="18" charset="0"/>
                                  <a:ea typeface="Calibri" panose="020F0502020204030204" pitchFamily="34" charset="0"/>
                                </a:rPr>
                              </m:ctrlPr>
                            </m:sSupPr>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−1</m:t>
                                  </m:r>
                                </m:e>
                              </m:d>
                            </m:e>
                            <m:sup>
                              <m:r>
                                <a:rPr lang="uk-UA" sz="2400" i="1">
                                  <a:effectLst/>
                                  <a:latin typeface="Cambria Math" panose="02040503050406030204" pitchFamily="18" charset="0"/>
                                  <a:ea typeface="Calibri" panose="020F0502020204030204" pitchFamily="34" charset="0"/>
                                </a:rPr>
                                <m:t>𝑘</m:t>
                              </m:r>
                            </m:sup>
                          </m:sSup>
                          <m:r>
                            <a:rPr lang="uk-UA" sz="2400" i="1">
                              <a:effectLst/>
                              <a:latin typeface="Cambria Math" panose="02040503050406030204" pitchFamily="18" charset="0"/>
                              <a:ea typeface="Calibri" panose="020F0502020204030204" pitchFamily="34" charset="0"/>
                            </a:rPr>
                            <m:t>−1</m:t>
                          </m:r>
                        </m:e>
                      </m:d>
                      <m:r>
                        <a:rPr lang="uk-UA" sz="2400" i="1">
                          <a:effectLst/>
                          <a:latin typeface="Cambria Math" panose="02040503050406030204" pitchFamily="18" charset="0"/>
                          <a:ea typeface="Calibri" panose="020F0502020204030204" pitchFamily="34" charset="0"/>
                        </a:rPr>
                        <m:t>.</m:t>
                      </m:r>
                    </m:oMath>
                  </m:oMathPara>
                </a14:m>
                <a:endParaRPr lang="uk-UA" sz="1600" i="1" dirty="0">
                  <a:effectLst/>
                  <a:latin typeface="Trebuchet MS" panose="020B0603020202020204" pitchFamily="34" charset="0"/>
                  <a:ea typeface="Calibri" panose="020F0502020204030204" pitchFamily="34" charset="0"/>
                </a:endParaRPr>
              </a:p>
              <a:p>
                <a:pPr>
                  <a:lnSpc>
                    <a:spcPct val="107000"/>
                  </a:lnSpc>
                  <a:spcAft>
                    <a:spcPts val="800"/>
                  </a:spcAft>
                </a:pPr>
                <a:r>
                  <a:rPr lang="uk-UA" sz="1600" dirty="0">
                    <a:effectLst/>
                    <a:latin typeface="Trebuchet MS" panose="020B0603020202020204" pitchFamily="34" charset="0"/>
                    <a:ea typeface="Calibri" panose="020F0502020204030204" pitchFamily="34" charset="0"/>
                    <a:cs typeface="Times New Roman" panose="02020603050405020304" pitchFamily="18" charset="0"/>
                  </a:rPr>
                  <a:t> </a:t>
                </a:r>
              </a:p>
            </p:txBody>
          </p:sp>
        </mc:Choice>
        <mc:Fallback xmlns="">
          <p:sp>
            <p:nvSpPr>
              <p:cNvPr id="4" name="Прямокутник 3"/>
              <p:cNvSpPr>
                <a:spLocks noRot="1" noChangeAspect="1" noMove="1" noResize="1" noEditPoints="1" noAdjustHandles="1" noChangeArrowheads="1" noChangeShapeType="1" noTextEdit="1"/>
              </p:cNvSpPr>
              <p:nvPr/>
            </p:nvSpPr>
            <p:spPr>
              <a:xfrm>
                <a:off x="44282" y="1293371"/>
                <a:ext cx="9090756" cy="3934539"/>
              </a:xfrm>
              <a:prstGeom prst="rect">
                <a:avLst/>
              </a:prstGeom>
              <a:blipFill rotWithShape="0">
                <a:blip r:embed="rId4"/>
                <a:stretch>
                  <a:fillRect l="-536" t="-464" r="-536"/>
                </a:stretch>
              </a:blipFill>
            </p:spPr>
            <p:txBody>
              <a:bodyPr/>
              <a:lstStyle/>
              <a:p>
                <a:r>
                  <a:rPr lang="uk-UA">
                    <a:noFill/>
                  </a:rPr>
                  <a:t> </a:t>
                </a:r>
              </a:p>
            </p:txBody>
          </p:sp>
        </mc:Fallback>
      </mc:AlternateContent>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Класичний приклад: спектр </a:t>
            </a:r>
            <a:r>
              <a:rPr lang="uk-UA" sz="2400" b="1" dirty="0" err="1" smtClean="0">
                <a:latin typeface="Trebuchet MS" pitchFamily="34" charset="0"/>
              </a:rPr>
              <a:t>меандра</a:t>
            </a:r>
            <a:endParaRPr lang="uk-UA" sz="2000" b="1" dirty="0">
              <a:latin typeface="Trebuchet MS" pitchFamily="34" charset="0"/>
            </a:endParaRPr>
          </a:p>
        </p:txBody>
      </p:sp>
    </p:spTree>
    <p:extLst>
      <p:ext uri="{BB962C8B-B14F-4D97-AF65-F5344CB8AC3E}">
        <p14:creationId xmlns:p14="http://schemas.microsoft.com/office/powerpoint/2010/main" val="170026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1</a:t>
            </a:r>
            <a:r>
              <a:rPr lang="en-US" dirty="0">
                <a:latin typeface="Trebuchet MS" pitchFamily="34" charset="0"/>
              </a:rPr>
              <a:t>3</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3" name="Прямокутник 2"/>
              <p:cNvSpPr/>
              <p:nvPr/>
            </p:nvSpPr>
            <p:spPr>
              <a:xfrm>
                <a:off x="-1" y="899078"/>
                <a:ext cx="9115679" cy="5607176"/>
              </a:xfrm>
              <a:prstGeom prst="rect">
                <a:avLst/>
              </a:prstGeom>
            </p:spPr>
            <p:txBody>
              <a:bodyPr wrap="square">
                <a:spAutoFit/>
              </a:bodyPr>
              <a:lstStyle/>
              <a:p>
                <a:pPr algn="just">
                  <a:lnSpc>
                    <a:spcPct val="115000"/>
                  </a:lnSpc>
                  <a:spcAft>
                    <a:spcPts val="0"/>
                  </a:spcAft>
                </a:pPr>
                <a:r>
                  <a:rPr lang="uk-UA" dirty="0" smtClean="0">
                    <a:latin typeface="Trebuchet MS" panose="020B0603020202020204" pitchFamily="34" charset="0"/>
                    <a:ea typeface="Calibri" panose="020F0502020204030204" pitchFamily="34" charset="0"/>
                  </a:rPr>
                  <a:t>Тоді відповідні коефіцієнти ряду будуть такі:</a:t>
                </a:r>
                <a:endParaRPr lang="uk-UA" sz="1600" i="1" dirty="0">
                  <a:effectLst/>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i="1">
                              <a:effectLst/>
                              <a:latin typeface="Cambria Math" panose="02040503050406030204" pitchFamily="18" charset="0"/>
                              <a:ea typeface="Calibri" panose="020F0502020204030204" pitchFamily="34" charset="0"/>
                            </a:rPr>
                          </m:ctrlPr>
                        </m:sSubPr>
                        <m:e>
                          <m:r>
                            <a:rPr lang="uk-UA" i="1">
                              <a:effectLst/>
                              <a:latin typeface="Cambria Math" panose="02040503050406030204" pitchFamily="18" charset="0"/>
                              <a:ea typeface="Calibri" panose="020F0502020204030204" pitchFamily="34" charset="0"/>
                            </a:rPr>
                            <m:t>𝑏</m:t>
                          </m:r>
                        </m:e>
                        <m:sub>
                          <m:r>
                            <a:rPr lang="uk-UA" i="1">
                              <a:effectLst/>
                              <a:latin typeface="Cambria Math" panose="02040503050406030204" pitchFamily="18" charset="0"/>
                              <a:ea typeface="Calibri" panose="020F0502020204030204" pitchFamily="34" charset="0"/>
                            </a:rPr>
                            <m:t>1</m:t>
                          </m:r>
                        </m:sub>
                      </m:sSub>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2</m:t>
                          </m:r>
                        </m:num>
                        <m:den>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Calibri" panose="020F0502020204030204" pitchFamily="34" charset="0"/>
                        </a:rPr>
                        <m:t>∙</m:t>
                      </m:r>
                      <m:d>
                        <m:dPr>
                          <m:ctrlPr>
                            <a:rPr lang="uk-UA" i="1">
                              <a:effectLst/>
                              <a:latin typeface="Cambria Math" panose="02040503050406030204" pitchFamily="18" charset="0"/>
                              <a:ea typeface="Calibri" panose="020F0502020204030204" pitchFamily="34" charset="0"/>
                            </a:rPr>
                          </m:ctrlPr>
                        </m:dPr>
                        <m:e>
                          <m:r>
                            <a:rPr lang="uk-UA" i="1">
                              <a:effectLst/>
                              <a:latin typeface="Cambria Math" panose="02040503050406030204" pitchFamily="18" charset="0"/>
                              <a:ea typeface="Calibri" panose="020F0502020204030204" pitchFamily="34" charset="0"/>
                            </a:rPr>
                            <m:t>−2</m:t>
                          </m:r>
                        </m:e>
                      </m:d>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4</m:t>
                          </m:r>
                        </m:num>
                        <m:den>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Times New Roman" panose="02020603050405020304" pitchFamily="18" charset="0"/>
                        </a:rPr>
                        <m:t>,</m:t>
                      </m:r>
                    </m:oMath>
                  </m:oMathPara>
                </a14:m>
                <a:endParaRPr lang="uk-UA" sz="1600" i="1" dirty="0" smtClean="0">
                  <a:effectLst/>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i="1">
                              <a:effectLst/>
                              <a:latin typeface="Cambria Math" panose="02040503050406030204" pitchFamily="18" charset="0"/>
                              <a:ea typeface="Calibri" panose="020F0502020204030204" pitchFamily="34" charset="0"/>
                            </a:rPr>
                          </m:ctrlPr>
                        </m:sSubPr>
                        <m:e>
                          <m:r>
                            <a:rPr lang="uk-UA" i="1">
                              <a:effectLst/>
                              <a:latin typeface="Cambria Math" panose="02040503050406030204" pitchFamily="18" charset="0"/>
                              <a:ea typeface="Calibri" panose="020F0502020204030204" pitchFamily="34" charset="0"/>
                            </a:rPr>
                            <m:t>𝑏</m:t>
                          </m:r>
                        </m:e>
                        <m:sub>
                          <m:r>
                            <a:rPr lang="uk-UA" i="1">
                              <a:effectLst/>
                              <a:latin typeface="Cambria Math" panose="02040503050406030204" pitchFamily="18" charset="0"/>
                              <a:ea typeface="Calibri" panose="020F0502020204030204" pitchFamily="34" charset="0"/>
                            </a:rPr>
                            <m:t>2</m:t>
                          </m:r>
                        </m:sub>
                      </m:sSub>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2</m:t>
                          </m:r>
                        </m:num>
                        <m:den>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Calibri" panose="020F0502020204030204" pitchFamily="34" charset="0"/>
                        </a:rPr>
                        <m:t>∙</m:t>
                      </m:r>
                      <m:d>
                        <m:dPr>
                          <m:ctrlPr>
                            <a:rPr lang="uk-UA" i="1">
                              <a:effectLst/>
                              <a:latin typeface="Cambria Math" panose="02040503050406030204" pitchFamily="18" charset="0"/>
                              <a:ea typeface="Calibri" panose="020F0502020204030204" pitchFamily="34" charset="0"/>
                            </a:rPr>
                          </m:ctrlPr>
                        </m:dPr>
                        <m:e>
                          <m:r>
                            <a:rPr lang="uk-UA" i="1">
                              <a:effectLst/>
                              <a:latin typeface="Cambria Math" panose="02040503050406030204" pitchFamily="18" charset="0"/>
                              <a:ea typeface="Calibri" panose="020F0502020204030204" pitchFamily="34" charset="0"/>
                            </a:rPr>
                            <m:t>1−1</m:t>
                          </m:r>
                        </m:e>
                      </m:d>
                      <m:r>
                        <a:rPr lang="uk-UA" i="1">
                          <a:effectLst/>
                          <a:latin typeface="Cambria Math" panose="02040503050406030204" pitchFamily="18" charset="0"/>
                          <a:ea typeface="Calibri" panose="020F0502020204030204" pitchFamily="34" charset="0"/>
                        </a:rPr>
                        <m:t>=0</m:t>
                      </m:r>
                      <m:r>
                        <a:rPr lang="uk-UA" i="1">
                          <a:effectLst/>
                          <a:latin typeface="Cambria Math" panose="02040503050406030204" pitchFamily="18" charset="0"/>
                          <a:ea typeface="Times New Roman" panose="02020603050405020304" pitchFamily="18" charset="0"/>
                        </a:rPr>
                        <m:t>,</m:t>
                      </m:r>
                    </m:oMath>
                  </m:oMathPara>
                </a14:m>
                <a:endParaRPr lang="uk-UA" sz="1600" i="1" dirty="0">
                  <a:effectLst/>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i="1">
                              <a:effectLst/>
                              <a:latin typeface="Cambria Math" panose="02040503050406030204" pitchFamily="18" charset="0"/>
                              <a:ea typeface="Calibri" panose="020F0502020204030204" pitchFamily="34" charset="0"/>
                            </a:rPr>
                          </m:ctrlPr>
                        </m:sSubPr>
                        <m:e>
                          <m:r>
                            <a:rPr lang="uk-UA" i="1">
                              <a:effectLst/>
                              <a:latin typeface="Cambria Math" panose="02040503050406030204" pitchFamily="18" charset="0"/>
                              <a:ea typeface="Calibri" panose="020F0502020204030204" pitchFamily="34" charset="0"/>
                            </a:rPr>
                            <m:t>𝑏</m:t>
                          </m:r>
                        </m:e>
                        <m:sub>
                          <m:r>
                            <a:rPr lang="uk-UA" i="1">
                              <a:effectLst/>
                              <a:latin typeface="Cambria Math" panose="02040503050406030204" pitchFamily="18" charset="0"/>
                              <a:ea typeface="Calibri" panose="020F0502020204030204" pitchFamily="34" charset="0"/>
                            </a:rPr>
                            <m:t>3</m:t>
                          </m:r>
                        </m:sub>
                      </m:sSub>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2</m:t>
                          </m:r>
                        </m:num>
                        <m:den>
                          <m:r>
                            <a:rPr lang="uk-UA" i="1">
                              <a:effectLst/>
                              <a:latin typeface="Cambria Math" panose="02040503050406030204" pitchFamily="18" charset="0"/>
                              <a:ea typeface="Calibri" panose="020F0502020204030204" pitchFamily="34" charset="0"/>
                            </a:rPr>
                            <m:t>3</m:t>
                          </m:r>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Calibri" panose="020F0502020204030204" pitchFamily="34" charset="0"/>
                        </a:rPr>
                        <m:t>∙</m:t>
                      </m:r>
                      <m:d>
                        <m:dPr>
                          <m:ctrlPr>
                            <a:rPr lang="uk-UA" i="1">
                              <a:effectLst/>
                              <a:latin typeface="Cambria Math" panose="02040503050406030204" pitchFamily="18" charset="0"/>
                              <a:ea typeface="Calibri" panose="020F0502020204030204" pitchFamily="34" charset="0"/>
                            </a:rPr>
                          </m:ctrlPr>
                        </m:dPr>
                        <m:e>
                          <m:r>
                            <a:rPr lang="uk-UA" i="1">
                              <a:effectLst/>
                              <a:latin typeface="Cambria Math" panose="02040503050406030204" pitchFamily="18" charset="0"/>
                              <a:ea typeface="Calibri" panose="020F0502020204030204" pitchFamily="34" charset="0"/>
                            </a:rPr>
                            <m:t>−2</m:t>
                          </m:r>
                        </m:e>
                      </m:d>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4</m:t>
                          </m:r>
                        </m:num>
                        <m:den>
                          <m:r>
                            <a:rPr lang="uk-UA" i="1">
                              <a:effectLst/>
                              <a:latin typeface="Cambria Math" panose="02040503050406030204" pitchFamily="18" charset="0"/>
                              <a:ea typeface="Calibri" panose="020F0502020204030204" pitchFamily="34" charset="0"/>
                            </a:rPr>
                            <m:t>3</m:t>
                          </m:r>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Times New Roman" panose="02020603050405020304" pitchFamily="18" charset="0"/>
                        </a:rPr>
                        <m:t>,</m:t>
                      </m:r>
                    </m:oMath>
                  </m:oMathPara>
                </a14:m>
                <a:endParaRPr lang="uk-UA" sz="1600" i="1" dirty="0">
                  <a:effectLst/>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i="1">
                              <a:effectLst/>
                              <a:latin typeface="Cambria Math" panose="02040503050406030204" pitchFamily="18" charset="0"/>
                              <a:ea typeface="Calibri" panose="020F0502020204030204" pitchFamily="34" charset="0"/>
                            </a:rPr>
                          </m:ctrlPr>
                        </m:sSubPr>
                        <m:e>
                          <m:r>
                            <a:rPr lang="uk-UA" i="1">
                              <a:effectLst/>
                              <a:latin typeface="Cambria Math" panose="02040503050406030204" pitchFamily="18" charset="0"/>
                              <a:ea typeface="Calibri" panose="020F0502020204030204" pitchFamily="34" charset="0"/>
                            </a:rPr>
                            <m:t>𝑏</m:t>
                          </m:r>
                        </m:e>
                        <m:sub>
                          <m:r>
                            <a:rPr lang="uk-UA" i="1">
                              <a:effectLst/>
                              <a:latin typeface="Cambria Math" panose="02040503050406030204" pitchFamily="18" charset="0"/>
                              <a:ea typeface="Calibri" panose="020F0502020204030204" pitchFamily="34" charset="0"/>
                            </a:rPr>
                            <m:t>4</m:t>
                          </m:r>
                        </m:sub>
                      </m:sSub>
                      <m:r>
                        <a:rPr lang="uk-UA" i="1">
                          <a:effectLst/>
                          <a:latin typeface="Cambria Math" panose="02040503050406030204" pitchFamily="18" charset="0"/>
                          <a:ea typeface="Calibri" panose="020F0502020204030204" pitchFamily="34" charset="0"/>
                        </a:rPr>
                        <m:t>=0</m:t>
                      </m:r>
                      <m:r>
                        <a:rPr lang="uk-UA" i="1">
                          <a:effectLst/>
                          <a:latin typeface="Cambria Math" panose="02040503050406030204" pitchFamily="18" charset="0"/>
                          <a:ea typeface="Times New Roman" panose="02020603050405020304" pitchFamily="18" charset="0"/>
                        </a:rPr>
                        <m:t>,</m:t>
                      </m:r>
                    </m:oMath>
                  </m:oMathPara>
                </a14:m>
                <a:endParaRPr lang="uk-UA" sz="1600" i="1" dirty="0">
                  <a:effectLst/>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i="1">
                              <a:effectLst/>
                              <a:latin typeface="Cambria Math" panose="02040503050406030204" pitchFamily="18" charset="0"/>
                              <a:ea typeface="Calibri" panose="020F0502020204030204" pitchFamily="34" charset="0"/>
                            </a:rPr>
                          </m:ctrlPr>
                        </m:sSubPr>
                        <m:e>
                          <m:r>
                            <a:rPr lang="uk-UA" i="1">
                              <a:effectLst/>
                              <a:latin typeface="Cambria Math" panose="02040503050406030204" pitchFamily="18" charset="0"/>
                              <a:ea typeface="Calibri" panose="020F0502020204030204" pitchFamily="34" charset="0"/>
                            </a:rPr>
                            <m:t>𝑏</m:t>
                          </m:r>
                        </m:e>
                        <m:sub>
                          <m:r>
                            <a:rPr lang="uk-UA" i="1">
                              <a:effectLst/>
                              <a:latin typeface="Cambria Math" panose="02040503050406030204" pitchFamily="18" charset="0"/>
                              <a:ea typeface="Calibri" panose="020F0502020204030204" pitchFamily="34" charset="0"/>
                            </a:rPr>
                            <m:t>5</m:t>
                          </m:r>
                        </m:sub>
                      </m:sSub>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2</m:t>
                          </m:r>
                        </m:num>
                        <m:den>
                          <m:r>
                            <a:rPr lang="uk-UA" i="1">
                              <a:effectLst/>
                              <a:latin typeface="Cambria Math" panose="02040503050406030204" pitchFamily="18" charset="0"/>
                              <a:ea typeface="Calibri" panose="020F0502020204030204" pitchFamily="34" charset="0"/>
                            </a:rPr>
                            <m:t>5</m:t>
                          </m:r>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Calibri" panose="020F0502020204030204" pitchFamily="34" charset="0"/>
                        </a:rPr>
                        <m:t>∙</m:t>
                      </m:r>
                      <m:d>
                        <m:dPr>
                          <m:ctrlPr>
                            <a:rPr lang="uk-UA" i="1">
                              <a:effectLst/>
                              <a:latin typeface="Cambria Math" panose="02040503050406030204" pitchFamily="18" charset="0"/>
                              <a:ea typeface="Calibri" panose="020F0502020204030204" pitchFamily="34" charset="0"/>
                            </a:rPr>
                          </m:ctrlPr>
                        </m:dPr>
                        <m:e>
                          <m:r>
                            <a:rPr lang="uk-UA" i="1">
                              <a:effectLst/>
                              <a:latin typeface="Cambria Math" panose="02040503050406030204" pitchFamily="18" charset="0"/>
                              <a:ea typeface="Calibri" panose="020F0502020204030204" pitchFamily="34" charset="0"/>
                            </a:rPr>
                            <m:t>−2</m:t>
                          </m:r>
                        </m:e>
                      </m:d>
                      <m:r>
                        <a:rPr lang="uk-UA" i="1">
                          <a:effectLst/>
                          <a:latin typeface="Cambria Math" panose="02040503050406030204" pitchFamily="18" charset="0"/>
                          <a:ea typeface="Calibri" panose="020F0502020204030204" pitchFamily="34" charset="0"/>
                        </a:rPr>
                        <m:t>=</m:t>
                      </m:r>
                      <m:f>
                        <m:fPr>
                          <m:ctrlPr>
                            <a:rPr lang="uk-UA" i="1">
                              <a:effectLst/>
                              <a:latin typeface="Cambria Math" panose="02040503050406030204" pitchFamily="18" charset="0"/>
                              <a:ea typeface="Calibri" panose="020F0502020204030204" pitchFamily="34" charset="0"/>
                            </a:rPr>
                          </m:ctrlPr>
                        </m:fPr>
                        <m:num>
                          <m:r>
                            <a:rPr lang="uk-UA" i="1">
                              <a:effectLst/>
                              <a:latin typeface="Cambria Math" panose="02040503050406030204" pitchFamily="18" charset="0"/>
                              <a:ea typeface="Calibri" panose="020F0502020204030204" pitchFamily="34" charset="0"/>
                            </a:rPr>
                            <m:t>4</m:t>
                          </m:r>
                        </m:num>
                        <m:den>
                          <m:r>
                            <a:rPr lang="uk-UA" i="1">
                              <a:effectLst/>
                              <a:latin typeface="Cambria Math" panose="02040503050406030204" pitchFamily="18" charset="0"/>
                              <a:ea typeface="Calibri" panose="020F0502020204030204" pitchFamily="34" charset="0"/>
                            </a:rPr>
                            <m:t>5</m:t>
                          </m:r>
                          <m:r>
                            <a:rPr lang="uk-UA" i="1">
                              <a:effectLst/>
                              <a:latin typeface="Cambria Math" panose="02040503050406030204" pitchFamily="18" charset="0"/>
                              <a:ea typeface="Calibri" panose="020F0502020204030204" pitchFamily="34" charset="0"/>
                            </a:rPr>
                            <m:t>𝜋</m:t>
                          </m:r>
                        </m:den>
                      </m:f>
                      <m:r>
                        <a:rPr lang="uk-UA" i="1">
                          <a:effectLst/>
                          <a:latin typeface="Cambria Math" panose="02040503050406030204" pitchFamily="18" charset="0"/>
                          <a:ea typeface="Times New Roman" panose="02020603050405020304" pitchFamily="18" charset="0"/>
                        </a:rPr>
                        <m:t>,</m:t>
                      </m:r>
                    </m:oMath>
                  </m:oMathPara>
                </a14:m>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endParaRPr lang="uk-UA" i="0" dirty="0" smtClean="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smtClean="0">
                    <a:effectLst/>
                    <a:latin typeface="Trebuchet MS" panose="020B0603020202020204" pitchFamily="34" charset="0"/>
                    <a:ea typeface="Calibri" panose="020F0502020204030204" pitchFamily="34" charset="0"/>
                  </a:rPr>
                  <a:t>і </a:t>
                </a:r>
                <a:r>
                  <a:rPr lang="uk-UA" i="0" dirty="0">
                    <a:effectLst/>
                    <a:latin typeface="Trebuchet MS" panose="020B0603020202020204" pitchFamily="34" charset="0"/>
                    <a:ea typeface="Calibri" panose="020F0502020204030204" pitchFamily="34" charset="0"/>
                  </a:rPr>
                  <a:t>т. д. Коефіцієнти з парними індексами дорівнюють нулю внаслідок того, що -1 у парному степені дорівнює 1. Таким чином, якщо винести за дужки спільний множник </a:t>
                </a:r>
                <a14:m>
                  <m:oMath xmlns:m="http://schemas.openxmlformats.org/officeDocument/2006/math">
                    <m:f>
                      <m:fPr>
                        <m:ctrlPr>
                          <a:rPr lang="uk-UA" sz="2000" i="1">
                            <a:effectLst/>
                            <a:latin typeface="Cambria Math" panose="02040503050406030204" pitchFamily="18" charset="0"/>
                            <a:ea typeface="Calibri" panose="020F0502020204030204" pitchFamily="34" charset="0"/>
                          </a:rPr>
                        </m:ctrlPr>
                      </m:fPr>
                      <m:num>
                        <m:r>
                          <a:rPr lang="uk-UA" sz="2000" i="1">
                            <a:effectLst/>
                            <a:latin typeface="Cambria Math" panose="02040503050406030204" pitchFamily="18" charset="0"/>
                            <a:ea typeface="Calibri" panose="020F0502020204030204" pitchFamily="34" charset="0"/>
                          </a:rPr>
                          <m:t>4</m:t>
                        </m:r>
                      </m:num>
                      <m:den>
                        <m:r>
                          <a:rPr lang="uk-UA" sz="2000" i="1">
                            <a:effectLst/>
                            <a:latin typeface="Cambria Math" panose="02040503050406030204" pitchFamily="18" charset="0"/>
                            <a:ea typeface="Calibri" panose="020F0502020204030204" pitchFamily="34" charset="0"/>
                          </a:rPr>
                          <m:t>𝜋</m:t>
                        </m:r>
                      </m:den>
                    </m:f>
                  </m:oMath>
                </a14:m>
                <a:r>
                  <a:rPr lang="uk-UA" i="0" dirty="0">
                    <a:effectLst/>
                    <a:latin typeface="Trebuchet MS" panose="020B0603020202020204" pitchFamily="34" charset="0"/>
                    <a:ea typeface="Calibri" panose="020F0502020204030204" pitchFamily="34" charset="0"/>
                  </a:rPr>
                  <a:t>, </a:t>
                </a:r>
                <a:r>
                  <a:rPr lang="uk-UA" i="0" dirty="0" smtClean="0">
                    <a:effectLst/>
                    <a:latin typeface="Trebuchet MS" panose="020B0603020202020204" pitchFamily="34" charset="0"/>
                    <a:ea typeface="Calibri" panose="020F0502020204030204" pitchFamily="34" charset="0"/>
                  </a:rPr>
                  <a:t>отримаємо</a:t>
                </a:r>
              </a:p>
              <a:p>
                <a:pPr algn="just">
                  <a:lnSpc>
                    <a:spcPct val="115000"/>
                  </a:lnSpc>
                  <a:spcAft>
                    <a:spcPts val="0"/>
                  </a:spcAft>
                </a:pPr>
                <a:endParaRPr lang="uk-UA" sz="1600" i="1" dirty="0">
                  <a:effectLst/>
                  <a:latin typeface="Trebuchet MS" panose="020B0603020202020204" pitchFamily="34" charset="0"/>
                  <a:ea typeface="Calibri" panose="020F0502020204030204" pitchFamily="34" charset="0"/>
                </a:endParaRPr>
              </a:p>
              <a:p>
                <a:pPr algn="ctr">
                  <a:lnSpc>
                    <a:spcPct val="115000"/>
                  </a:lnSpc>
                  <a:spcAft>
                    <a:spcPts val="0"/>
                  </a:spcAft>
                </a:pPr>
                <a:r>
                  <a:rPr lang="uk-UA" i="0" dirty="0">
                    <a:effectLst/>
                    <a:latin typeface="Trebuchet MS" panose="020B0603020202020204" pitchFamily="34" charset="0"/>
                    <a:ea typeface="Calibri" panose="020F0502020204030204" pitchFamily="34" charset="0"/>
                  </a:rPr>
                  <a:t> </a:t>
                </a:r>
                <a14:m>
                  <m:oMath xmlns:m="http://schemas.openxmlformats.org/officeDocument/2006/math">
                    <m:r>
                      <a:rPr lang="uk-UA" sz="2400" i="1">
                        <a:effectLst/>
                        <a:latin typeface="Cambria Math" panose="02040503050406030204" pitchFamily="18" charset="0"/>
                        <a:ea typeface="Calibri" panose="020F0502020204030204" pitchFamily="34" charset="0"/>
                      </a:rPr>
                      <m:t>𝑠</m:t>
                    </m:r>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r>
                          <a:rPr lang="uk-UA" sz="2400" i="1">
                            <a:effectLst/>
                            <a:latin typeface="Cambria Math" panose="02040503050406030204" pitchFamily="18" charset="0"/>
                            <a:ea typeface="Calibri" panose="020F0502020204030204" pitchFamily="34" charset="0"/>
                          </a:rPr>
                          <m:t>4</m:t>
                        </m:r>
                      </m:num>
                      <m:den>
                        <m:r>
                          <a:rPr lang="uk-UA" sz="2400" i="1">
                            <a:effectLst/>
                            <a:latin typeface="Cambria Math" panose="02040503050406030204" pitchFamily="18" charset="0"/>
                            <a:ea typeface="Calibri" panose="020F0502020204030204" pitchFamily="34" charset="0"/>
                          </a:rPr>
                          <m:t>𝜋</m:t>
                        </m:r>
                      </m:den>
                    </m:f>
                    <m:d>
                      <m:dPr>
                        <m:ctrlPr>
                          <a:rPr lang="uk-UA" sz="2400" i="1">
                            <a:effectLst/>
                            <a:latin typeface="Cambria Math" panose="02040503050406030204" pitchFamily="18" charset="0"/>
                            <a:ea typeface="Calibri" panose="020F0502020204030204" pitchFamily="34" charset="0"/>
                          </a:rPr>
                        </m:ctrlPr>
                      </m:dPr>
                      <m:e>
                        <m:f>
                          <m:fPr>
                            <m:ctrlPr>
                              <a:rPr lang="uk-UA" sz="2400" i="1">
                                <a:effectLst/>
                                <a:latin typeface="Cambria Math" panose="02040503050406030204" pitchFamily="18" charset="0"/>
                                <a:ea typeface="Calibri" panose="020F0502020204030204" pitchFamily="34" charset="0"/>
                              </a:rPr>
                            </m:ctrlPr>
                          </m:fPr>
                          <m:num>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r>
                                  <a:rPr lang="uk-UA" sz="2400" i="1">
                                    <a:effectLst/>
                                    <a:latin typeface="Cambria Math" panose="02040503050406030204" pitchFamily="18" charset="0"/>
                                    <a:ea typeface="Calibri" panose="020F0502020204030204" pitchFamily="34" charset="0"/>
                                  </a:rPr>
                                  <m:t>𝑡</m:t>
                                </m:r>
                              </m:e>
                            </m:func>
                          </m:num>
                          <m:den>
                            <m:r>
                              <a:rPr lang="uk-UA" sz="2400" i="1">
                                <a:effectLst/>
                                <a:latin typeface="Cambria Math" panose="02040503050406030204" pitchFamily="18" charset="0"/>
                                <a:ea typeface="Calibri" panose="020F0502020204030204" pitchFamily="34" charset="0"/>
                              </a:rPr>
                              <m:t>1</m:t>
                            </m:r>
                          </m:den>
                        </m:f>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3</m:t>
                                    </m:r>
                                    <m:r>
                                      <a:rPr lang="uk-UA" sz="2400" i="1">
                                        <a:effectLst/>
                                        <a:latin typeface="Cambria Math" panose="02040503050406030204" pitchFamily="18" charset="0"/>
                                        <a:ea typeface="Calibri" panose="020F0502020204030204" pitchFamily="34" charset="0"/>
                                      </a:rPr>
                                      <m:t>𝑡</m:t>
                                    </m:r>
                                  </m:e>
                                </m:d>
                              </m:e>
                            </m:func>
                          </m:num>
                          <m:den>
                            <m:r>
                              <a:rPr lang="uk-UA" sz="2400" i="1">
                                <a:effectLst/>
                                <a:latin typeface="Cambria Math" panose="02040503050406030204" pitchFamily="18" charset="0"/>
                                <a:ea typeface="Calibri" panose="020F0502020204030204" pitchFamily="34" charset="0"/>
                              </a:rPr>
                              <m:t>3</m:t>
                            </m:r>
                          </m:den>
                        </m:f>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5</m:t>
                                    </m:r>
                                    <m:r>
                                      <a:rPr lang="uk-UA" sz="2400" i="1">
                                        <a:effectLst/>
                                        <a:latin typeface="Cambria Math" panose="02040503050406030204" pitchFamily="18" charset="0"/>
                                        <a:ea typeface="Calibri" panose="020F0502020204030204" pitchFamily="34" charset="0"/>
                                      </a:rPr>
                                      <m:t>𝑡</m:t>
                                    </m:r>
                                  </m:e>
                                </m:d>
                              </m:e>
                            </m:func>
                          </m:num>
                          <m:den>
                            <m:r>
                              <a:rPr lang="uk-UA" sz="2400" i="1">
                                <a:effectLst/>
                                <a:latin typeface="Cambria Math" panose="02040503050406030204" pitchFamily="18" charset="0"/>
                                <a:ea typeface="Calibri" panose="020F0502020204030204" pitchFamily="34" charset="0"/>
                              </a:rPr>
                              <m:t>5</m:t>
                            </m:r>
                          </m:den>
                        </m:f>
                        <m:r>
                          <a:rPr lang="uk-UA" sz="2400" i="1">
                            <a:effectLst/>
                            <a:latin typeface="Cambria Math" panose="02040503050406030204" pitchFamily="18" charset="0"/>
                            <a:ea typeface="Calibri" panose="020F0502020204030204" pitchFamily="34" charset="0"/>
                          </a:rPr>
                          <m:t>+</m:t>
                        </m:r>
                        <m:f>
                          <m:fPr>
                            <m:ctrlPr>
                              <a:rPr lang="uk-UA" sz="2400" i="1">
                                <a:effectLst/>
                                <a:latin typeface="Cambria Math" panose="02040503050406030204" pitchFamily="18" charset="0"/>
                                <a:ea typeface="Calibri" panose="020F0502020204030204" pitchFamily="34" charset="0"/>
                              </a:rPr>
                            </m:ctrlPr>
                          </m:fPr>
                          <m:num>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7</m:t>
                                    </m:r>
                                    <m:r>
                                      <a:rPr lang="uk-UA" sz="2400" i="1">
                                        <a:effectLst/>
                                        <a:latin typeface="Cambria Math" panose="02040503050406030204" pitchFamily="18" charset="0"/>
                                        <a:ea typeface="Calibri" panose="020F0502020204030204" pitchFamily="34" charset="0"/>
                                      </a:rPr>
                                      <m:t>𝑡</m:t>
                                    </m:r>
                                  </m:e>
                                </m:d>
                              </m:e>
                            </m:func>
                          </m:num>
                          <m:den>
                            <m:r>
                              <a:rPr lang="uk-UA" sz="2400" i="1">
                                <a:effectLst/>
                                <a:latin typeface="Cambria Math" panose="02040503050406030204" pitchFamily="18" charset="0"/>
                                <a:ea typeface="Calibri" panose="020F0502020204030204" pitchFamily="34" charset="0"/>
                              </a:rPr>
                              <m:t>7</m:t>
                            </m:r>
                          </m:den>
                        </m:f>
                        <m:r>
                          <a:rPr lang="uk-UA" sz="2400" i="1">
                            <a:effectLst/>
                            <a:latin typeface="Cambria Math" panose="02040503050406030204" pitchFamily="18" charset="0"/>
                            <a:ea typeface="Calibri" panose="020F0502020204030204" pitchFamily="34" charset="0"/>
                          </a:rPr>
                          <m:t>+…</m:t>
                        </m:r>
                      </m:e>
                    </m:d>
                    <m:r>
                      <a:rPr lang="uk-UA" sz="2400" i="1">
                        <a:effectLst/>
                        <a:latin typeface="Cambria Math" panose="02040503050406030204" pitchFamily="18" charset="0"/>
                        <a:ea typeface="Calibri" panose="020F0502020204030204" pitchFamily="34" charset="0"/>
                      </a:rPr>
                      <m:t>.</m:t>
                    </m:r>
                  </m:oMath>
                </a14:m>
                <a:endParaRPr lang="uk-UA" sz="1600" i="1" dirty="0">
                  <a:effectLst/>
                  <a:latin typeface="Trebuchet MS" panose="020B0603020202020204" pitchFamily="34" charset="0"/>
                  <a:ea typeface="Calibri" panose="020F0502020204030204" pitchFamily="34" charset="0"/>
                </a:endParaRPr>
              </a:p>
            </p:txBody>
          </p:sp>
        </mc:Choice>
        <mc:Fallback xmlns="">
          <p:sp>
            <p:nvSpPr>
              <p:cNvPr id="3" name="Прямокутник 2"/>
              <p:cNvSpPr>
                <a:spLocks noRot="1" noChangeAspect="1" noMove="1" noResize="1" noEditPoints="1" noAdjustHandles="1" noChangeArrowheads="1" noChangeShapeType="1" noTextEdit="1"/>
              </p:cNvSpPr>
              <p:nvPr/>
            </p:nvSpPr>
            <p:spPr>
              <a:xfrm>
                <a:off x="-1" y="899078"/>
                <a:ext cx="9115679" cy="5607176"/>
              </a:xfrm>
              <a:prstGeom prst="rect">
                <a:avLst/>
              </a:prstGeom>
              <a:blipFill rotWithShape="0">
                <a:blip r:embed="rId4"/>
                <a:stretch>
                  <a:fillRect l="-535" t="-326" r="-535"/>
                </a:stretch>
              </a:blipFill>
            </p:spPr>
            <p:txBody>
              <a:bodyPr/>
              <a:lstStyle/>
              <a:p>
                <a:r>
                  <a:rPr lang="uk-UA">
                    <a:noFill/>
                  </a:rPr>
                  <a:t> </a:t>
                </a:r>
              </a:p>
            </p:txBody>
          </p:sp>
        </mc:Fallback>
      </mc:AlternateContent>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Класичний приклад: спектр </a:t>
            </a:r>
            <a:r>
              <a:rPr lang="uk-UA" sz="2400" b="1" dirty="0" err="1" smtClean="0">
                <a:latin typeface="Trebuchet MS" pitchFamily="34" charset="0"/>
              </a:rPr>
              <a:t>меандра</a:t>
            </a:r>
            <a:endParaRPr lang="uk-UA" sz="2000" b="1" dirty="0">
              <a:latin typeface="Trebuchet MS" pitchFamily="34" charset="0"/>
            </a:endParaRPr>
          </a:p>
        </p:txBody>
      </p:sp>
    </p:spTree>
    <p:extLst>
      <p:ext uri="{BB962C8B-B14F-4D97-AF65-F5344CB8AC3E}">
        <p14:creationId xmlns:p14="http://schemas.microsoft.com/office/powerpoint/2010/main" val="1374266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1</a:t>
            </a:r>
            <a:r>
              <a:rPr lang="en-US" dirty="0" smtClean="0">
                <a:latin typeface="Trebuchet MS" pitchFamily="34" charset="0"/>
              </a:rPr>
              <a:t>4</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Класичний приклад: спектр </a:t>
            </a:r>
            <a:r>
              <a:rPr lang="uk-UA" sz="2400" b="1" dirty="0" err="1" smtClean="0">
                <a:latin typeface="Trebuchet MS" pitchFamily="34" charset="0"/>
              </a:rPr>
              <a:t>меандра</a:t>
            </a:r>
            <a:endParaRPr lang="uk-UA" sz="2000" b="1" dirty="0">
              <a:latin typeface="Trebuchet MS" pitchFamily="34" charset="0"/>
            </a:endParaRPr>
          </a:p>
        </p:txBody>
      </p:sp>
      <p:pic>
        <p:nvPicPr>
          <p:cNvPr id="9" name="Рисунок 8"/>
          <p:cNvPicPr/>
          <p:nvPr/>
        </p:nvPicPr>
        <p:blipFill>
          <a:blip r:embed="rId4" cstate="print">
            <a:extLst>
              <a:ext uri="{28A0092B-C50C-407E-A947-70E740481C1C}">
                <a14:useLocalDpi xmlns:a14="http://schemas.microsoft.com/office/drawing/2010/main" val="0"/>
              </a:ext>
            </a:extLst>
          </a:blip>
          <a:stretch>
            <a:fillRect/>
          </a:stretch>
        </p:blipFill>
        <p:spPr>
          <a:xfrm>
            <a:off x="179512" y="1772816"/>
            <a:ext cx="5112568" cy="4029452"/>
          </a:xfrm>
          <a:prstGeom prst="rect">
            <a:avLst/>
          </a:prstGeom>
        </p:spPr>
      </p:pic>
      <mc:AlternateContent xmlns:mc="http://schemas.openxmlformats.org/markup-compatibility/2006" xmlns:a14="http://schemas.microsoft.com/office/drawing/2010/main">
        <mc:Choice Requires="a14">
          <p:sp>
            <p:nvSpPr>
              <p:cNvPr id="2" name="Прямокутник 1"/>
              <p:cNvSpPr/>
              <p:nvPr/>
            </p:nvSpPr>
            <p:spPr>
              <a:xfrm>
                <a:off x="4550585" y="1249720"/>
                <a:ext cx="4536504" cy="4062651"/>
              </a:xfrm>
              <a:prstGeom prst="rect">
                <a:avLst/>
              </a:prstGeom>
            </p:spPr>
            <p:txBody>
              <a:bodyPr wrap="square">
                <a:spAutoFit/>
              </a:bodyPr>
              <a:lstStyle/>
              <a:p>
                <a:pPr marL="1260475">
                  <a:lnSpc>
                    <a:spcPct val="115000"/>
                  </a:lnSpc>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ea typeface="Calibri" panose="020F0502020204030204" pitchFamily="34" charset="0"/>
                            </a:rPr>
                          </m:ctrlPr>
                        </m:sSubPr>
                        <m:e>
                          <m:r>
                            <a:rPr lang="uk-UA" sz="2400" i="1">
                              <a:latin typeface="Cambria Math" panose="02040503050406030204" pitchFamily="18" charset="0"/>
                              <a:ea typeface="Calibri" panose="020F0502020204030204" pitchFamily="34" charset="0"/>
                            </a:rPr>
                            <m:t>𝑏</m:t>
                          </m:r>
                        </m:e>
                        <m:sub>
                          <m:r>
                            <a:rPr lang="uk-UA" sz="2400" i="1">
                              <a:latin typeface="Cambria Math" panose="02040503050406030204" pitchFamily="18" charset="0"/>
                              <a:ea typeface="Calibri" panose="020F0502020204030204" pitchFamily="34" charset="0"/>
                            </a:rPr>
                            <m:t>1</m:t>
                          </m:r>
                        </m:sub>
                      </m:sSub>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2</m:t>
                          </m:r>
                        </m:num>
                        <m:den>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Calibri" panose="020F0502020204030204" pitchFamily="34" charset="0"/>
                        </a:rPr>
                        <m:t>∙</m:t>
                      </m:r>
                      <m:d>
                        <m:dPr>
                          <m:ctrlPr>
                            <a:rPr lang="uk-UA" sz="2400" i="1">
                              <a:latin typeface="Cambria Math" panose="02040503050406030204" pitchFamily="18" charset="0"/>
                              <a:ea typeface="Calibri" panose="020F0502020204030204" pitchFamily="34" charset="0"/>
                            </a:rPr>
                          </m:ctrlPr>
                        </m:dPr>
                        <m:e>
                          <m:r>
                            <a:rPr lang="uk-UA" sz="2400" i="1">
                              <a:latin typeface="Cambria Math" panose="02040503050406030204" pitchFamily="18" charset="0"/>
                              <a:ea typeface="Calibri" panose="020F0502020204030204" pitchFamily="34" charset="0"/>
                            </a:rPr>
                            <m:t>−2</m:t>
                          </m:r>
                        </m:e>
                      </m:d>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4</m:t>
                          </m:r>
                        </m:num>
                        <m:den>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Times New Roman" panose="02020603050405020304" pitchFamily="18" charset="0"/>
                        </a:rPr>
                        <m:t>,</m:t>
                      </m:r>
                    </m:oMath>
                  </m:oMathPara>
                </a14:m>
                <a:endParaRPr lang="uk-UA" sz="2000" i="1" dirty="0">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ea typeface="Calibri" panose="020F0502020204030204" pitchFamily="34" charset="0"/>
                            </a:rPr>
                          </m:ctrlPr>
                        </m:sSubPr>
                        <m:e>
                          <m:r>
                            <a:rPr lang="uk-UA" sz="2400" i="1">
                              <a:latin typeface="Cambria Math" panose="02040503050406030204" pitchFamily="18" charset="0"/>
                              <a:ea typeface="Calibri" panose="020F0502020204030204" pitchFamily="34" charset="0"/>
                            </a:rPr>
                            <m:t>𝑏</m:t>
                          </m:r>
                        </m:e>
                        <m:sub>
                          <m:r>
                            <a:rPr lang="uk-UA" sz="2400" i="1">
                              <a:latin typeface="Cambria Math" panose="02040503050406030204" pitchFamily="18" charset="0"/>
                              <a:ea typeface="Calibri" panose="020F0502020204030204" pitchFamily="34" charset="0"/>
                            </a:rPr>
                            <m:t>2</m:t>
                          </m:r>
                        </m:sub>
                      </m:sSub>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2</m:t>
                          </m:r>
                        </m:num>
                        <m:den>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Calibri" panose="020F0502020204030204" pitchFamily="34" charset="0"/>
                        </a:rPr>
                        <m:t>∙</m:t>
                      </m:r>
                      <m:d>
                        <m:dPr>
                          <m:ctrlPr>
                            <a:rPr lang="uk-UA" sz="2400" i="1">
                              <a:latin typeface="Cambria Math" panose="02040503050406030204" pitchFamily="18" charset="0"/>
                              <a:ea typeface="Calibri" panose="020F0502020204030204" pitchFamily="34" charset="0"/>
                            </a:rPr>
                          </m:ctrlPr>
                        </m:dPr>
                        <m:e>
                          <m:r>
                            <a:rPr lang="uk-UA" sz="2400" i="1">
                              <a:latin typeface="Cambria Math" panose="02040503050406030204" pitchFamily="18" charset="0"/>
                              <a:ea typeface="Calibri" panose="020F0502020204030204" pitchFamily="34" charset="0"/>
                            </a:rPr>
                            <m:t>1−1</m:t>
                          </m:r>
                        </m:e>
                      </m:d>
                      <m:r>
                        <a:rPr lang="uk-UA" sz="2400" i="1">
                          <a:latin typeface="Cambria Math" panose="02040503050406030204" pitchFamily="18" charset="0"/>
                          <a:ea typeface="Calibri" panose="020F0502020204030204" pitchFamily="34" charset="0"/>
                        </a:rPr>
                        <m:t>=0</m:t>
                      </m:r>
                      <m:r>
                        <a:rPr lang="uk-UA" sz="2400" i="1">
                          <a:latin typeface="Cambria Math" panose="02040503050406030204" pitchFamily="18" charset="0"/>
                          <a:ea typeface="Times New Roman" panose="02020603050405020304" pitchFamily="18" charset="0"/>
                        </a:rPr>
                        <m:t>,</m:t>
                      </m:r>
                    </m:oMath>
                  </m:oMathPara>
                </a14:m>
                <a:endParaRPr lang="uk-UA" sz="2000" i="1" dirty="0">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ea typeface="Calibri" panose="020F0502020204030204" pitchFamily="34" charset="0"/>
                            </a:rPr>
                          </m:ctrlPr>
                        </m:sSubPr>
                        <m:e>
                          <m:r>
                            <a:rPr lang="uk-UA" sz="2400" i="1">
                              <a:latin typeface="Cambria Math" panose="02040503050406030204" pitchFamily="18" charset="0"/>
                              <a:ea typeface="Calibri" panose="020F0502020204030204" pitchFamily="34" charset="0"/>
                            </a:rPr>
                            <m:t>𝑏</m:t>
                          </m:r>
                        </m:e>
                        <m:sub>
                          <m:r>
                            <a:rPr lang="uk-UA" sz="2400" i="1">
                              <a:latin typeface="Cambria Math" panose="02040503050406030204" pitchFamily="18" charset="0"/>
                              <a:ea typeface="Calibri" panose="020F0502020204030204" pitchFamily="34" charset="0"/>
                            </a:rPr>
                            <m:t>3</m:t>
                          </m:r>
                        </m:sub>
                      </m:sSub>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2</m:t>
                          </m:r>
                        </m:num>
                        <m:den>
                          <m:r>
                            <a:rPr lang="uk-UA" sz="2400" i="1">
                              <a:latin typeface="Cambria Math" panose="02040503050406030204" pitchFamily="18" charset="0"/>
                              <a:ea typeface="Calibri" panose="020F0502020204030204" pitchFamily="34" charset="0"/>
                            </a:rPr>
                            <m:t>3</m:t>
                          </m:r>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Calibri" panose="020F0502020204030204" pitchFamily="34" charset="0"/>
                        </a:rPr>
                        <m:t>∙</m:t>
                      </m:r>
                      <m:d>
                        <m:dPr>
                          <m:ctrlPr>
                            <a:rPr lang="uk-UA" sz="2400" i="1">
                              <a:latin typeface="Cambria Math" panose="02040503050406030204" pitchFamily="18" charset="0"/>
                              <a:ea typeface="Calibri" panose="020F0502020204030204" pitchFamily="34" charset="0"/>
                            </a:rPr>
                          </m:ctrlPr>
                        </m:dPr>
                        <m:e>
                          <m:r>
                            <a:rPr lang="uk-UA" sz="2400" i="1">
                              <a:latin typeface="Cambria Math" panose="02040503050406030204" pitchFamily="18" charset="0"/>
                              <a:ea typeface="Calibri" panose="020F0502020204030204" pitchFamily="34" charset="0"/>
                            </a:rPr>
                            <m:t>−2</m:t>
                          </m:r>
                        </m:e>
                      </m:d>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4</m:t>
                          </m:r>
                        </m:num>
                        <m:den>
                          <m:r>
                            <a:rPr lang="uk-UA" sz="2400" i="1">
                              <a:latin typeface="Cambria Math" panose="02040503050406030204" pitchFamily="18" charset="0"/>
                              <a:ea typeface="Calibri" panose="020F0502020204030204" pitchFamily="34" charset="0"/>
                            </a:rPr>
                            <m:t>3</m:t>
                          </m:r>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Times New Roman" panose="02020603050405020304" pitchFamily="18" charset="0"/>
                        </a:rPr>
                        <m:t>,</m:t>
                      </m:r>
                    </m:oMath>
                  </m:oMathPara>
                </a14:m>
                <a:endParaRPr lang="uk-UA" sz="2000" i="1" dirty="0">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ea typeface="Calibri" panose="020F0502020204030204" pitchFamily="34" charset="0"/>
                            </a:rPr>
                          </m:ctrlPr>
                        </m:sSubPr>
                        <m:e>
                          <m:r>
                            <a:rPr lang="uk-UA" sz="2400" i="1">
                              <a:latin typeface="Cambria Math" panose="02040503050406030204" pitchFamily="18" charset="0"/>
                              <a:ea typeface="Calibri" panose="020F0502020204030204" pitchFamily="34" charset="0"/>
                            </a:rPr>
                            <m:t>𝑏</m:t>
                          </m:r>
                        </m:e>
                        <m:sub>
                          <m:r>
                            <a:rPr lang="uk-UA" sz="2400" i="1">
                              <a:latin typeface="Cambria Math" panose="02040503050406030204" pitchFamily="18" charset="0"/>
                              <a:ea typeface="Calibri" panose="020F0502020204030204" pitchFamily="34" charset="0"/>
                            </a:rPr>
                            <m:t>4</m:t>
                          </m:r>
                        </m:sub>
                      </m:sSub>
                      <m:r>
                        <a:rPr lang="uk-UA" sz="2400" i="1">
                          <a:latin typeface="Cambria Math" panose="02040503050406030204" pitchFamily="18" charset="0"/>
                          <a:ea typeface="Calibri" panose="020F0502020204030204" pitchFamily="34" charset="0"/>
                        </a:rPr>
                        <m:t>=0</m:t>
                      </m:r>
                      <m:r>
                        <a:rPr lang="uk-UA" sz="2400" i="1">
                          <a:latin typeface="Cambria Math" panose="02040503050406030204" pitchFamily="18" charset="0"/>
                          <a:ea typeface="Times New Roman" panose="02020603050405020304" pitchFamily="18" charset="0"/>
                        </a:rPr>
                        <m:t>,</m:t>
                      </m:r>
                    </m:oMath>
                  </m:oMathPara>
                </a14:m>
                <a:endParaRPr lang="uk-UA" sz="2000" i="1" dirty="0">
                  <a:latin typeface="Trebuchet MS" panose="020B0603020202020204" pitchFamily="34" charset="0"/>
                  <a:ea typeface="Calibri" panose="020F0502020204030204" pitchFamily="34" charset="0"/>
                </a:endParaRPr>
              </a:p>
              <a:p>
                <a:pPr marL="1260475">
                  <a:lnSpc>
                    <a:spcPct val="115000"/>
                  </a:lnSpc>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ea typeface="Calibri" panose="020F0502020204030204" pitchFamily="34" charset="0"/>
                            </a:rPr>
                          </m:ctrlPr>
                        </m:sSubPr>
                        <m:e>
                          <m:r>
                            <a:rPr lang="uk-UA" sz="2400" i="1">
                              <a:latin typeface="Cambria Math" panose="02040503050406030204" pitchFamily="18" charset="0"/>
                              <a:ea typeface="Calibri" panose="020F0502020204030204" pitchFamily="34" charset="0"/>
                            </a:rPr>
                            <m:t>𝑏</m:t>
                          </m:r>
                        </m:e>
                        <m:sub>
                          <m:r>
                            <a:rPr lang="uk-UA" sz="2400" i="1">
                              <a:latin typeface="Cambria Math" panose="02040503050406030204" pitchFamily="18" charset="0"/>
                              <a:ea typeface="Calibri" panose="020F0502020204030204" pitchFamily="34" charset="0"/>
                            </a:rPr>
                            <m:t>5</m:t>
                          </m:r>
                        </m:sub>
                      </m:sSub>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2</m:t>
                          </m:r>
                        </m:num>
                        <m:den>
                          <m:r>
                            <a:rPr lang="uk-UA" sz="2400" i="1">
                              <a:latin typeface="Cambria Math" panose="02040503050406030204" pitchFamily="18" charset="0"/>
                              <a:ea typeface="Calibri" panose="020F0502020204030204" pitchFamily="34" charset="0"/>
                            </a:rPr>
                            <m:t>5</m:t>
                          </m:r>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Calibri" panose="020F0502020204030204" pitchFamily="34" charset="0"/>
                        </a:rPr>
                        <m:t>∙</m:t>
                      </m:r>
                      <m:d>
                        <m:dPr>
                          <m:ctrlPr>
                            <a:rPr lang="uk-UA" sz="2400" i="1">
                              <a:latin typeface="Cambria Math" panose="02040503050406030204" pitchFamily="18" charset="0"/>
                              <a:ea typeface="Calibri" panose="020F0502020204030204" pitchFamily="34" charset="0"/>
                            </a:rPr>
                          </m:ctrlPr>
                        </m:dPr>
                        <m:e>
                          <m:r>
                            <a:rPr lang="uk-UA" sz="2400" i="1">
                              <a:latin typeface="Cambria Math" panose="02040503050406030204" pitchFamily="18" charset="0"/>
                              <a:ea typeface="Calibri" panose="020F0502020204030204" pitchFamily="34" charset="0"/>
                            </a:rPr>
                            <m:t>−2</m:t>
                          </m:r>
                        </m:e>
                      </m:d>
                      <m:r>
                        <a:rPr lang="uk-UA" sz="2400" i="1">
                          <a:latin typeface="Cambria Math" panose="02040503050406030204" pitchFamily="18" charset="0"/>
                          <a:ea typeface="Calibri" panose="020F0502020204030204" pitchFamily="34" charset="0"/>
                        </a:rPr>
                        <m:t>=</m:t>
                      </m:r>
                      <m:f>
                        <m:fPr>
                          <m:ctrlPr>
                            <a:rPr lang="uk-UA" sz="2400" i="1">
                              <a:latin typeface="Cambria Math" panose="02040503050406030204" pitchFamily="18" charset="0"/>
                              <a:ea typeface="Calibri" panose="020F0502020204030204" pitchFamily="34" charset="0"/>
                            </a:rPr>
                          </m:ctrlPr>
                        </m:fPr>
                        <m:num>
                          <m:r>
                            <a:rPr lang="uk-UA" sz="2400" i="1">
                              <a:latin typeface="Cambria Math" panose="02040503050406030204" pitchFamily="18" charset="0"/>
                              <a:ea typeface="Calibri" panose="020F0502020204030204" pitchFamily="34" charset="0"/>
                            </a:rPr>
                            <m:t>4</m:t>
                          </m:r>
                        </m:num>
                        <m:den>
                          <m:r>
                            <a:rPr lang="uk-UA" sz="2400" i="1">
                              <a:latin typeface="Cambria Math" panose="02040503050406030204" pitchFamily="18" charset="0"/>
                              <a:ea typeface="Calibri" panose="020F0502020204030204" pitchFamily="34" charset="0"/>
                            </a:rPr>
                            <m:t>5</m:t>
                          </m:r>
                          <m:r>
                            <a:rPr lang="uk-UA" sz="2400" i="1">
                              <a:latin typeface="Cambria Math" panose="02040503050406030204" pitchFamily="18" charset="0"/>
                              <a:ea typeface="Calibri" panose="020F0502020204030204" pitchFamily="34" charset="0"/>
                            </a:rPr>
                            <m:t>𝜋</m:t>
                          </m:r>
                        </m:den>
                      </m:f>
                      <m:r>
                        <a:rPr lang="uk-UA" sz="2400" i="1">
                          <a:latin typeface="Cambria Math" panose="02040503050406030204" pitchFamily="18" charset="0"/>
                          <a:ea typeface="Times New Roman" panose="02020603050405020304" pitchFamily="18" charset="0"/>
                        </a:rPr>
                        <m:t>,</m:t>
                      </m:r>
                    </m:oMath>
                  </m:oMathPara>
                </a14:m>
                <a:endParaRPr lang="uk-UA" sz="2000" i="1" dirty="0" smtClean="0">
                  <a:latin typeface="Trebuchet MS" panose="020B0603020202020204" pitchFamily="34" charset="0"/>
                  <a:ea typeface="Calibri" panose="020F0502020204030204" pitchFamily="34" charset="0"/>
                </a:endParaRPr>
              </a:p>
              <a:p>
                <a:pPr marL="1260475">
                  <a:lnSpc>
                    <a:spcPct val="115000"/>
                  </a:lnSpc>
                </a:pPr>
                <a:r>
                  <a:rPr lang="uk-UA" sz="2000" i="1" dirty="0" smtClean="0">
                    <a:latin typeface="Trebuchet MS" panose="020B0603020202020204" pitchFamily="34" charset="0"/>
                    <a:ea typeface="Calibri" panose="020F0502020204030204" pitchFamily="34" charset="0"/>
                  </a:rPr>
                  <a:t>і </a:t>
                </a:r>
                <a:r>
                  <a:rPr lang="uk-UA" sz="2000" i="1" dirty="0" err="1" smtClean="0">
                    <a:latin typeface="Trebuchet MS" panose="020B0603020202020204" pitchFamily="34" charset="0"/>
                    <a:ea typeface="Calibri" panose="020F0502020204030204" pitchFamily="34" charset="0"/>
                  </a:rPr>
                  <a:t>т.д</a:t>
                </a:r>
                <a:r>
                  <a:rPr lang="uk-UA" sz="2000" i="1" dirty="0" smtClean="0">
                    <a:latin typeface="Trebuchet MS" panose="020B0603020202020204" pitchFamily="34" charset="0"/>
                    <a:ea typeface="Calibri" panose="020F0502020204030204" pitchFamily="34" charset="0"/>
                  </a:rPr>
                  <a:t>. …</a:t>
                </a:r>
                <a:endParaRPr lang="uk-UA" sz="2000" i="1" dirty="0">
                  <a:latin typeface="Trebuchet MS" panose="020B0603020202020204" pitchFamily="34" charset="0"/>
                  <a:ea typeface="Calibri" panose="020F050202020403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4550585" y="1249720"/>
                <a:ext cx="4536504" cy="4062651"/>
              </a:xfrm>
              <a:prstGeom prst="rect">
                <a:avLst/>
              </a:prstGeom>
              <a:blipFill rotWithShape="0">
                <a:blip r:embed="rId5"/>
                <a:stretch>
                  <a:fillRect b="-1051"/>
                </a:stretch>
              </a:blipFill>
            </p:spPr>
            <p:txBody>
              <a:bodyPr/>
              <a:lstStyle/>
              <a:p>
                <a:r>
                  <a:rPr lang="uk-UA">
                    <a:noFill/>
                  </a:rPr>
                  <a:t> </a:t>
                </a:r>
              </a:p>
            </p:txBody>
          </p:sp>
        </mc:Fallback>
      </mc:AlternateContent>
    </p:spTree>
    <p:extLst>
      <p:ext uri="{BB962C8B-B14F-4D97-AF65-F5344CB8AC3E}">
        <p14:creationId xmlns:p14="http://schemas.microsoft.com/office/powerpoint/2010/main" val="123306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1</a:t>
            </a:r>
            <a:r>
              <a:rPr lang="uk-UA" dirty="0">
                <a:latin typeface="Trebuchet MS" pitchFamily="34" charset="0"/>
              </a:rPr>
              <a:t>5</a:t>
            </a: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Класичний приклад: спектр </a:t>
            </a:r>
            <a:r>
              <a:rPr lang="uk-UA" sz="2400" b="1" dirty="0" err="1" smtClean="0">
                <a:latin typeface="Trebuchet MS" pitchFamily="34" charset="0"/>
              </a:rPr>
              <a:t>меандра</a:t>
            </a:r>
            <a:endParaRPr lang="uk-UA" sz="2000" b="1" dirty="0">
              <a:latin typeface="Trebuchet MS" pitchFamily="34" charset="0"/>
            </a:endParaRPr>
          </a:p>
        </p:txBody>
      </p:sp>
      <p:pic>
        <p:nvPicPr>
          <p:cNvPr id="6" name="Рисунок 5"/>
          <p:cNvPicPr>
            <a:picLocks noChangeAspect="1"/>
          </p:cNvPicPr>
          <p:nvPr/>
        </p:nvPicPr>
        <p:blipFill>
          <a:blip r:embed="rId4"/>
          <a:stretch>
            <a:fillRect/>
          </a:stretch>
        </p:blipFill>
        <p:spPr>
          <a:xfrm>
            <a:off x="21415" y="1144199"/>
            <a:ext cx="8811855" cy="4972744"/>
          </a:xfrm>
          <a:prstGeom prst="rect">
            <a:avLst/>
          </a:prstGeom>
        </p:spPr>
      </p:pic>
      <p:pic>
        <p:nvPicPr>
          <p:cNvPr id="12" name="Рисунок 11"/>
          <p:cNvPicPr>
            <a:picLocks noChangeAspect="1"/>
          </p:cNvPicPr>
          <p:nvPr/>
        </p:nvPicPr>
        <p:blipFill>
          <a:blip r:embed="rId5"/>
          <a:stretch>
            <a:fillRect/>
          </a:stretch>
        </p:blipFill>
        <p:spPr>
          <a:xfrm>
            <a:off x="3347864" y="1105677"/>
            <a:ext cx="5360523" cy="2646191"/>
          </a:xfrm>
          <a:prstGeom prst="rect">
            <a:avLst/>
          </a:prstGeom>
        </p:spPr>
      </p:pic>
    </p:spTree>
    <p:extLst>
      <p:ext uri="{BB962C8B-B14F-4D97-AF65-F5344CB8AC3E}">
        <p14:creationId xmlns:p14="http://schemas.microsoft.com/office/powerpoint/2010/main" val="3997466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16</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Наближене представлення </a:t>
            </a:r>
            <a:r>
              <a:rPr lang="uk-UA" sz="2400" b="1" dirty="0" err="1" smtClean="0">
                <a:latin typeface="Trebuchet MS" pitchFamily="34" charset="0"/>
              </a:rPr>
              <a:t>меандра</a:t>
            </a:r>
            <a:endParaRPr lang="uk-UA" sz="2000" b="1" dirty="0">
              <a:latin typeface="Trebuchet MS" pitchFamily="34" charset="0"/>
            </a:endParaRPr>
          </a:p>
        </p:txBody>
      </p:sp>
      <p:pic>
        <p:nvPicPr>
          <p:cNvPr id="12" name="Рисунок 11"/>
          <p:cNvPicPr/>
          <p:nvPr/>
        </p:nvPicPr>
        <p:blipFill>
          <a:blip r:embed="rId4" cstate="print">
            <a:extLst>
              <a:ext uri="{28A0092B-C50C-407E-A947-70E740481C1C}">
                <a14:useLocalDpi xmlns:a14="http://schemas.microsoft.com/office/drawing/2010/main" val="0"/>
              </a:ext>
            </a:extLst>
          </a:blip>
          <a:stretch>
            <a:fillRect/>
          </a:stretch>
        </p:blipFill>
        <p:spPr>
          <a:xfrm>
            <a:off x="107504" y="1279879"/>
            <a:ext cx="8742057" cy="4813417"/>
          </a:xfrm>
          <a:prstGeom prst="rect">
            <a:avLst/>
          </a:prstGeom>
        </p:spPr>
      </p:pic>
    </p:spTree>
    <p:extLst>
      <p:ext uri="{BB962C8B-B14F-4D97-AF65-F5344CB8AC3E}">
        <p14:creationId xmlns:p14="http://schemas.microsoft.com/office/powerpoint/2010/main" val="274139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17</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Спектр імпульсного сигналу</a:t>
            </a:r>
            <a:endParaRPr lang="uk-UA" sz="2000" b="1" dirty="0">
              <a:latin typeface="Trebuchet MS" pitchFamily="34" charset="0"/>
            </a:endParaRPr>
          </a:p>
        </p:txBody>
      </p:sp>
      <p:pic>
        <p:nvPicPr>
          <p:cNvPr id="1028" name="Picture 4" descr="Visualization of the duty cycle influence on the pulse wav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7091" y="910366"/>
            <a:ext cx="6840760" cy="51305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0" y="6061286"/>
            <a:ext cx="9115678" cy="369332"/>
          </a:xfrm>
          <a:prstGeom prst="rect">
            <a:avLst/>
          </a:prstGeom>
        </p:spPr>
        <p:txBody>
          <a:bodyPr wrap="square">
            <a:spAutoFit/>
          </a:bodyPr>
          <a:lstStyle/>
          <a:p>
            <a:r>
              <a:rPr lang="uk-UA" dirty="0">
                <a:hlinkClick r:id="rId5"/>
              </a:rPr>
              <a:t>https://thewolfsound.com/sine-saw-square-triangle-pulse-basic-waveforms-in-synthesis</a:t>
            </a:r>
            <a:r>
              <a:rPr lang="uk-UA" dirty="0" smtClean="0">
                <a:hlinkClick r:id="rId5"/>
              </a:rPr>
              <a:t>/</a:t>
            </a:r>
            <a:r>
              <a:rPr lang="uk-UA" dirty="0" smtClean="0"/>
              <a:t> </a:t>
            </a:r>
            <a:endParaRPr lang="uk-UA" dirty="0"/>
          </a:p>
        </p:txBody>
      </p:sp>
    </p:spTree>
    <p:extLst>
      <p:ext uri="{BB962C8B-B14F-4D97-AF65-F5344CB8AC3E}">
        <p14:creationId xmlns:p14="http://schemas.microsoft.com/office/powerpoint/2010/main" val="207093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a:t>
            </a:r>
            <a:r>
              <a:rPr lang="uk-UA" dirty="0" smtClean="0">
                <a:latin typeface="Trebuchet MS" pitchFamily="34" charset="0"/>
              </a:rPr>
              <a:t>1</a:t>
            </a:r>
            <a:r>
              <a:rPr lang="en-US" dirty="0" smtClean="0">
                <a:latin typeface="Trebuchet MS" pitchFamily="34" charset="0"/>
              </a:rPr>
              <a:t>8</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Спектри деяких поширених у практиці сигналів </a:t>
            </a:r>
          </a:p>
          <a:p>
            <a:r>
              <a:rPr lang="uk-UA" sz="2000" b="1" dirty="0" smtClean="0">
                <a:latin typeface="Trebuchet MS" pitchFamily="34" charset="0"/>
              </a:rPr>
              <a:t>Синусоїда</a:t>
            </a:r>
            <a:endParaRPr lang="uk-UA" sz="2000" b="1" dirty="0">
              <a:latin typeface="Trebuchet MS" pitchFamily="34" charset="0"/>
            </a:endParaRPr>
          </a:p>
        </p:txBody>
      </p:sp>
      <p:pic>
        <p:nvPicPr>
          <p:cNvPr id="4" name="Рисунок 3"/>
          <p:cNvPicPr>
            <a:picLocks noChangeAspect="1"/>
          </p:cNvPicPr>
          <p:nvPr/>
        </p:nvPicPr>
        <p:blipFill>
          <a:blip r:embed="rId4"/>
          <a:stretch>
            <a:fillRect/>
          </a:stretch>
        </p:blipFill>
        <p:spPr>
          <a:xfrm>
            <a:off x="228252" y="1628800"/>
            <a:ext cx="8687496" cy="4600883"/>
          </a:xfrm>
          <a:prstGeom prst="rect">
            <a:avLst/>
          </a:prstGeom>
        </p:spPr>
      </p:pic>
      <p:pic>
        <p:nvPicPr>
          <p:cNvPr id="5" name="Рисунок 4"/>
          <p:cNvPicPr>
            <a:picLocks noChangeAspect="1"/>
          </p:cNvPicPr>
          <p:nvPr/>
        </p:nvPicPr>
        <p:blipFill>
          <a:blip r:embed="rId5"/>
          <a:stretch>
            <a:fillRect/>
          </a:stretch>
        </p:blipFill>
        <p:spPr>
          <a:xfrm>
            <a:off x="2979773" y="1186504"/>
            <a:ext cx="5538461" cy="2829041"/>
          </a:xfrm>
          <a:prstGeom prst="rect">
            <a:avLst/>
          </a:prstGeom>
        </p:spPr>
      </p:pic>
      <p:pic>
        <p:nvPicPr>
          <p:cNvPr id="13" name="Рисунок 12"/>
          <p:cNvPicPr>
            <a:picLocks noChangeAspect="1"/>
          </p:cNvPicPr>
          <p:nvPr/>
        </p:nvPicPr>
        <p:blipFill>
          <a:blip r:embed="rId6"/>
          <a:stretch>
            <a:fillRect/>
          </a:stretch>
        </p:blipFill>
        <p:spPr>
          <a:xfrm>
            <a:off x="815434" y="991269"/>
            <a:ext cx="1886213" cy="438211"/>
          </a:xfrm>
          <a:prstGeom prst="rect">
            <a:avLst/>
          </a:prstGeom>
        </p:spPr>
      </p:pic>
    </p:spTree>
    <p:extLst>
      <p:ext uri="{BB962C8B-B14F-4D97-AF65-F5344CB8AC3E}">
        <p14:creationId xmlns:p14="http://schemas.microsoft.com/office/powerpoint/2010/main" val="317740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Параметри сигналів</a:t>
            </a:r>
            <a:endParaRPr lang="uk-UA" sz="2000" b="1" dirty="0">
              <a:latin typeface="Trebuchet MS" pitchFamily="34" charset="0"/>
            </a:endParaRPr>
          </a:p>
        </p:txBody>
      </p:sp>
      <p:sp>
        <p:nvSpPr>
          <p:cNvPr id="12" name="Прямокутник 11"/>
          <p:cNvSpPr/>
          <p:nvPr/>
        </p:nvSpPr>
        <p:spPr>
          <a:xfrm>
            <a:off x="0" y="1254808"/>
            <a:ext cx="9144000" cy="369332"/>
          </a:xfrm>
          <a:prstGeom prst="rect">
            <a:avLst/>
          </a:prstGeom>
        </p:spPr>
        <p:txBody>
          <a:bodyPr wrap="square">
            <a:spAutoFit/>
          </a:bodyPr>
          <a:lstStyle/>
          <a:p>
            <a:r>
              <a:rPr lang="uk-UA" dirty="0" smtClean="0">
                <a:latin typeface="Trebuchet MS" pitchFamily="34" charset="0"/>
              </a:rPr>
              <a:t>Енергія сигналу:</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2" name="Прямокутник 1"/>
              <p:cNvSpPr/>
              <p:nvPr/>
            </p:nvSpPr>
            <p:spPr>
              <a:xfrm>
                <a:off x="1979712" y="836712"/>
                <a:ext cx="2319674" cy="1205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rPr>
                          </m:ctrlPr>
                        </m:sSubPr>
                        <m:e>
                          <m:r>
                            <a:rPr lang="uk-UA" sz="2400" i="1">
                              <a:latin typeface="Cambria Math" panose="02040503050406030204" pitchFamily="18" charset="0"/>
                            </a:rPr>
                            <m:t>𝐸</m:t>
                          </m:r>
                        </m:e>
                        <m:sub>
                          <m:r>
                            <a:rPr lang="uk-UA" sz="2400" i="1">
                              <a:latin typeface="Cambria Math" panose="02040503050406030204" pitchFamily="18" charset="0"/>
                            </a:rPr>
                            <m:t>𝑠</m:t>
                          </m:r>
                        </m:sub>
                      </m:sSub>
                      <m:r>
                        <a:rPr lang="uk-UA" sz="2400" i="0">
                          <a:latin typeface="Cambria Math" panose="02040503050406030204" pitchFamily="18" charset="0"/>
                        </a:rPr>
                        <m:t>=</m:t>
                      </m:r>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r>
                            <a:rPr lang="uk-UA" sz="2400" i="1">
                              <a:latin typeface="Cambria Math" panose="02040503050406030204" pitchFamily="18" charset="0"/>
                            </a:rPr>
                            <m:t>𝑇</m:t>
                          </m:r>
                        </m:sup>
                        <m:e>
                          <m:sSup>
                            <m:sSupPr>
                              <m:ctrlPr>
                                <a:rPr lang="uk-UA" sz="2400" i="1">
                                  <a:latin typeface="Cambria Math" panose="02040503050406030204" pitchFamily="18" charset="0"/>
                                </a:rPr>
                              </m:ctrlPr>
                            </m:sSupPr>
                            <m:e>
                              <m:r>
                                <a:rPr lang="uk-UA" sz="2400" i="1">
                                  <a:latin typeface="Cambria Math" panose="02040503050406030204" pitchFamily="18" charset="0"/>
                                </a:rPr>
                                <m:t>𝑠</m:t>
                              </m:r>
                            </m:e>
                            <m:sup>
                              <m:r>
                                <a:rPr lang="uk-UA" sz="2400" i="0">
                                  <a:latin typeface="Cambria Math" panose="02040503050406030204" pitchFamily="18" charset="0"/>
                                </a:rPr>
                                <m:t>2</m:t>
                              </m:r>
                            </m:sup>
                          </m:sSup>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oMath>
                  </m:oMathPara>
                </a14:m>
                <a:endParaRPr lang="uk-UA" sz="2400" dirty="0"/>
              </a:p>
            </p:txBody>
          </p:sp>
        </mc:Choice>
        <mc:Fallback xmlns="">
          <p:sp>
            <p:nvSpPr>
              <p:cNvPr id="2" name="Прямокутник 1"/>
              <p:cNvSpPr>
                <a:spLocks noRot="1" noChangeAspect="1" noMove="1" noResize="1" noEditPoints="1" noAdjustHandles="1" noChangeArrowheads="1" noChangeShapeType="1" noTextEdit="1"/>
              </p:cNvSpPr>
              <p:nvPr/>
            </p:nvSpPr>
            <p:spPr>
              <a:xfrm>
                <a:off x="1979712" y="836712"/>
                <a:ext cx="2319674" cy="1205523"/>
              </a:xfrm>
              <a:prstGeom prst="rect">
                <a:avLst/>
              </a:prstGeom>
              <a:blipFill rotWithShape="0">
                <a:blip r:embed="rId4"/>
                <a:stretch>
                  <a:fillRect/>
                </a:stretch>
              </a:blipFill>
            </p:spPr>
            <p:txBody>
              <a:bodyPr/>
              <a:lstStyle/>
              <a:p>
                <a:r>
                  <a:rPr lang="uk-UA">
                    <a:noFill/>
                  </a:rPr>
                  <a:t> </a:t>
                </a:r>
              </a:p>
            </p:txBody>
          </p:sp>
        </mc:Fallback>
      </mc:AlternateContent>
      <p:sp>
        <p:nvSpPr>
          <p:cNvPr id="13" name="Прямокутник 12"/>
          <p:cNvSpPr/>
          <p:nvPr/>
        </p:nvSpPr>
        <p:spPr>
          <a:xfrm>
            <a:off x="0" y="2182478"/>
            <a:ext cx="9144000" cy="369332"/>
          </a:xfrm>
          <a:prstGeom prst="rect">
            <a:avLst/>
          </a:prstGeom>
        </p:spPr>
        <p:txBody>
          <a:bodyPr wrap="square">
            <a:spAutoFit/>
          </a:bodyPr>
          <a:lstStyle/>
          <a:p>
            <a:r>
              <a:rPr lang="uk-UA" dirty="0" smtClean="0">
                <a:latin typeface="Trebuchet MS" pitchFamily="34" charset="0"/>
              </a:rPr>
              <a:t>Середнє значення сигналу:</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3" name="Прямокутник 2"/>
              <p:cNvSpPr/>
              <p:nvPr/>
            </p:nvSpPr>
            <p:spPr>
              <a:xfrm>
                <a:off x="3149254" y="1772999"/>
                <a:ext cx="2631426" cy="1191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uk-UA" sz="2400" i="1">
                              <a:latin typeface="Cambria Math" panose="02040503050406030204" pitchFamily="18" charset="0"/>
                            </a:rPr>
                          </m:ctrlPr>
                        </m:accPr>
                        <m:e>
                          <m:d>
                            <m:dPr>
                              <m:begChr m:val=""/>
                              <m:ctrlPr>
                                <a:rPr lang="uk-UA" sz="2400" i="1">
                                  <a:latin typeface="Cambria Math" panose="02040503050406030204" pitchFamily="18" charset="0"/>
                                </a:rPr>
                              </m:ctrlPr>
                            </m:dPr>
                            <m:e>
                              <m:r>
                                <a:rPr lang="uk-UA" sz="2400" i="1">
                                  <a:latin typeface="Cambria Math" panose="02040503050406030204" pitchFamily="18" charset="0"/>
                                </a:rPr>
                                <m:t>𝑠</m:t>
                              </m:r>
                              <m:r>
                                <a:rPr lang="uk-UA" sz="2400" i="0">
                                  <a:latin typeface="Cambria Math" panose="02040503050406030204" pitchFamily="18" charset="0"/>
                                </a:rPr>
                                <m:t>(</m:t>
                              </m:r>
                              <m:r>
                                <a:rPr lang="uk-UA" sz="2400" i="1">
                                  <a:latin typeface="Cambria Math" panose="02040503050406030204" pitchFamily="18" charset="0"/>
                                </a:rPr>
                                <m:t>𝑡</m:t>
                              </m:r>
                            </m:e>
                          </m:d>
                        </m:e>
                      </m:acc>
                      <m:r>
                        <a:rPr lang="uk-UA" sz="2400" i="0">
                          <a:latin typeface="Cambria Math" panose="02040503050406030204" pitchFamily="18" charset="0"/>
                        </a:rPr>
                        <m:t>=</m:t>
                      </m:r>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m:t>
                          </m:r>
                        </m:sub>
                        <m:sup>
                          <m:r>
                            <a:rPr lang="uk-UA" sz="2400" i="0">
                              <a:latin typeface="Cambria Math" panose="02040503050406030204" pitchFamily="18" charset="0"/>
                            </a:rPr>
                            <m:t>+∞</m:t>
                          </m:r>
                        </m:sup>
                        <m:e>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oMath>
                  </m:oMathPara>
                </a14:m>
                <a:endParaRPr lang="uk-UA" sz="2400" dirty="0"/>
              </a:p>
            </p:txBody>
          </p:sp>
        </mc:Choice>
        <mc:Fallback xmlns="">
          <p:sp>
            <p:nvSpPr>
              <p:cNvPr id="3" name="Прямокутник 2"/>
              <p:cNvSpPr>
                <a:spLocks noRot="1" noChangeAspect="1" noMove="1" noResize="1" noEditPoints="1" noAdjustHandles="1" noChangeArrowheads="1" noChangeShapeType="1" noTextEdit="1"/>
              </p:cNvSpPr>
              <p:nvPr/>
            </p:nvSpPr>
            <p:spPr>
              <a:xfrm>
                <a:off x="3149254" y="1772999"/>
                <a:ext cx="2631426" cy="1191288"/>
              </a:xfrm>
              <a:prstGeom prst="rect">
                <a:avLst/>
              </a:prstGeom>
              <a:blipFill rotWithShape="0">
                <a:blip r:embed="rId5"/>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4" name="Прямокутник 3"/>
              <p:cNvSpPr/>
              <p:nvPr/>
            </p:nvSpPr>
            <p:spPr>
              <a:xfrm>
                <a:off x="4860032" y="2996883"/>
                <a:ext cx="2641621" cy="1205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uk-UA" sz="2400" i="1">
                              <a:latin typeface="Cambria Math" panose="02040503050406030204" pitchFamily="18" charset="0"/>
                            </a:rPr>
                          </m:ctrlPr>
                        </m:accPr>
                        <m:e>
                          <m:d>
                            <m:dPr>
                              <m:begChr m:val=""/>
                              <m:ctrlPr>
                                <a:rPr lang="uk-UA" sz="2400" i="1">
                                  <a:latin typeface="Cambria Math" panose="02040503050406030204" pitchFamily="18" charset="0"/>
                                </a:rPr>
                              </m:ctrlPr>
                            </m:dPr>
                            <m:e>
                              <m:r>
                                <a:rPr lang="uk-UA" sz="2400" i="1">
                                  <a:latin typeface="Cambria Math" panose="02040503050406030204" pitchFamily="18" charset="0"/>
                                </a:rPr>
                                <m:t>𝑠</m:t>
                              </m:r>
                              <m:r>
                                <a:rPr lang="uk-UA" sz="2400" i="0">
                                  <a:latin typeface="Cambria Math" panose="02040503050406030204" pitchFamily="18" charset="0"/>
                                </a:rPr>
                                <m:t>(</m:t>
                              </m:r>
                              <m:r>
                                <a:rPr lang="uk-UA" sz="2400" i="1">
                                  <a:latin typeface="Cambria Math" panose="02040503050406030204" pitchFamily="18" charset="0"/>
                                </a:rPr>
                                <m:t>𝑡</m:t>
                              </m:r>
                            </m:e>
                          </m:d>
                        </m:e>
                      </m:acc>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r>
                            <a:rPr lang="uk-UA" sz="2400" i="1">
                              <a:latin typeface="Cambria Math" panose="02040503050406030204" pitchFamily="18" charset="0"/>
                            </a:rPr>
                            <m:t>𝑇</m:t>
                          </m:r>
                        </m:den>
                      </m:f>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r>
                            <a:rPr lang="uk-UA" sz="2400" i="1">
                              <a:latin typeface="Cambria Math" panose="02040503050406030204" pitchFamily="18" charset="0"/>
                            </a:rPr>
                            <m:t>𝑇</m:t>
                          </m:r>
                        </m:sup>
                        <m:e>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oMath>
                  </m:oMathPara>
                </a14:m>
                <a:endParaRPr lang="uk-UA" sz="24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4860032" y="2996883"/>
                <a:ext cx="2641621" cy="1205523"/>
              </a:xfrm>
              <a:prstGeom prst="rect">
                <a:avLst/>
              </a:prstGeom>
              <a:blipFill rotWithShape="0">
                <a:blip r:embed="rId6"/>
                <a:stretch>
                  <a:fillRect/>
                </a:stretch>
              </a:blipFill>
            </p:spPr>
            <p:txBody>
              <a:bodyPr/>
              <a:lstStyle/>
              <a:p>
                <a:r>
                  <a:rPr lang="uk-UA">
                    <a:noFill/>
                  </a:rPr>
                  <a:t> </a:t>
                </a:r>
              </a:p>
            </p:txBody>
          </p:sp>
        </mc:Fallback>
      </mc:AlternateContent>
      <p:sp>
        <p:nvSpPr>
          <p:cNvPr id="15" name="Прямокутник 14"/>
          <p:cNvSpPr/>
          <p:nvPr/>
        </p:nvSpPr>
        <p:spPr>
          <a:xfrm>
            <a:off x="0" y="3415048"/>
            <a:ext cx="9144000" cy="369332"/>
          </a:xfrm>
          <a:prstGeom prst="rect">
            <a:avLst/>
          </a:prstGeom>
        </p:spPr>
        <p:txBody>
          <a:bodyPr wrap="square">
            <a:spAutoFit/>
          </a:bodyPr>
          <a:lstStyle/>
          <a:p>
            <a:r>
              <a:rPr lang="uk-UA" dirty="0" smtClean="0">
                <a:latin typeface="Trebuchet MS" pitchFamily="34" charset="0"/>
              </a:rPr>
              <a:t>Постійна складова, або зміщення сигналу:</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5" name="Прямокутник 4"/>
              <p:cNvSpPr/>
              <p:nvPr/>
            </p:nvSpPr>
            <p:spPr>
              <a:xfrm>
                <a:off x="3077568" y="4353120"/>
                <a:ext cx="2774799" cy="498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rPr>
                          </m:ctrlPr>
                        </m:sSubPr>
                        <m:e>
                          <m:r>
                            <a:rPr lang="uk-UA" sz="2400" i="1">
                              <a:latin typeface="Cambria Math" panose="02040503050406030204" pitchFamily="18" charset="0"/>
                            </a:rPr>
                            <m:t>𝑠</m:t>
                          </m:r>
                        </m:e>
                        <m:sub>
                          <m:r>
                            <a:rPr lang="uk-UA" sz="2400" i="0">
                              <a:latin typeface="Cambria Math" panose="02040503050406030204" pitchFamily="18" charset="0"/>
                            </a:rPr>
                            <m:t>~</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acc>
                        <m:accPr>
                          <m:chr m:val="̃"/>
                          <m:ctrlPr>
                            <a:rPr lang="uk-UA" sz="2400" i="1">
                              <a:latin typeface="Cambria Math" panose="02040503050406030204" pitchFamily="18" charset="0"/>
                            </a:rPr>
                          </m:ctrlPr>
                        </m:accPr>
                        <m:e>
                          <m:d>
                            <m:dPr>
                              <m:begChr m:val=""/>
                              <m:ctrlPr>
                                <a:rPr lang="uk-UA" sz="2400" i="1">
                                  <a:latin typeface="Cambria Math" panose="02040503050406030204" pitchFamily="18" charset="0"/>
                                </a:rPr>
                              </m:ctrlPr>
                            </m:dPr>
                            <m:e>
                              <m:r>
                                <a:rPr lang="uk-UA" sz="2400" i="1">
                                  <a:latin typeface="Cambria Math" panose="02040503050406030204" pitchFamily="18" charset="0"/>
                                </a:rPr>
                                <m:t>𝑠</m:t>
                              </m:r>
                              <m:r>
                                <a:rPr lang="uk-UA" sz="2400" i="0">
                                  <a:latin typeface="Cambria Math" panose="02040503050406030204" pitchFamily="18" charset="0"/>
                                </a:rPr>
                                <m:t>(</m:t>
                              </m:r>
                              <m:r>
                                <a:rPr lang="uk-UA" sz="2400" i="1">
                                  <a:latin typeface="Cambria Math" panose="02040503050406030204" pitchFamily="18" charset="0"/>
                                </a:rPr>
                                <m:t>𝑡</m:t>
                              </m:r>
                            </m:e>
                          </m:d>
                        </m:e>
                      </m:acc>
                    </m:oMath>
                  </m:oMathPara>
                </a14:m>
                <a:endParaRPr lang="uk-UA" sz="2400" dirty="0"/>
              </a:p>
            </p:txBody>
          </p:sp>
        </mc:Choice>
        <mc:Fallback xmlns="">
          <p:sp>
            <p:nvSpPr>
              <p:cNvPr id="5" name="Прямокутник 4"/>
              <p:cNvSpPr>
                <a:spLocks noRot="1" noChangeAspect="1" noMove="1" noResize="1" noEditPoints="1" noAdjustHandles="1" noChangeArrowheads="1" noChangeShapeType="1" noTextEdit="1"/>
              </p:cNvSpPr>
              <p:nvPr/>
            </p:nvSpPr>
            <p:spPr>
              <a:xfrm>
                <a:off x="3077568" y="4353120"/>
                <a:ext cx="2774799" cy="498085"/>
              </a:xfrm>
              <a:prstGeom prst="rect">
                <a:avLst/>
              </a:prstGeom>
              <a:blipFill rotWithShape="0">
                <a:blip r:embed="rId7"/>
                <a:stretch>
                  <a:fillRect/>
                </a:stretch>
              </a:blipFill>
            </p:spPr>
            <p:txBody>
              <a:bodyPr/>
              <a:lstStyle/>
              <a:p>
                <a:r>
                  <a:rPr lang="uk-UA">
                    <a:noFill/>
                  </a:rPr>
                  <a:t> </a:t>
                </a:r>
              </a:p>
            </p:txBody>
          </p:sp>
        </mc:Fallback>
      </mc:AlternateContent>
      <p:sp>
        <p:nvSpPr>
          <p:cNvPr id="16" name="Прямокутник 15"/>
          <p:cNvSpPr/>
          <p:nvPr/>
        </p:nvSpPr>
        <p:spPr>
          <a:xfrm>
            <a:off x="6147" y="4417497"/>
            <a:ext cx="9144000" cy="369332"/>
          </a:xfrm>
          <a:prstGeom prst="rect">
            <a:avLst/>
          </a:prstGeom>
        </p:spPr>
        <p:txBody>
          <a:bodyPr wrap="square">
            <a:spAutoFit/>
          </a:bodyPr>
          <a:lstStyle/>
          <a:p>
            <a:r>
              <a:rPr lang="uk-UA" dirty="0" smtClean="0">
                <a:latin typeface="Trebuchet MS" pitchFamily="34" charset="0"/>
              </a:rPr>
              <a:t>Змінна складова сигналу:</a:t>
            </a:r>
            <a:endParaRPr lang="uk-UA" dirty="0">
              <a:latin typeface="Trebuchet MS" pitchFamily="34" charset="0"/>
            </a:endParaRPr>
          </a:p>
        </p:txBody>
      </p:sp>
      <p:sp>
        <p:nvSpPr>
          <p:cNvPr id="17" name="Прямокутник 16"/>
          <p:cNvSpPr/>
          <p:nvPr/>
        </p:nvSpPr>
        <p:spPr>
          <a:xfrm>
            <a:off x="-4613" y="5527686"/>
            <a:ext cx="9144000" cy="369332"/>
          </a:xfrm>
          <a:prstGeom prst="rect">
            <a:avLst/>
          </a:prstGeom>
        </p:spPr>
        <p:txBody>
          <a:bodyPr wrap="square">
            <a:spAutoFit/>
          </a:bodyPr>
          <a:lstStyle/>
          <a:p>
            <a:r>
              <a:rPr lang="uk-UA" dirty="0" smtClean="0">
                <a:latin typeface="Trebuchet MS" pitchFamily="34" charset="0"/>
              </a:rPr>
              <a:t>Потужність змінної складової сигналу: </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6" name="Прямокутник 5"/>
              <p:cNvSpPr/>
              <p:nvPr/>
            </p:nvSpPr>
            <p:spPr>
              <a:xfrm>
                <a:off x="4285819" y="5068054"/>
                <a:ext cx="3546035" cy="12055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𝑃</m:t>
                      </m:r>
                      <m:r>
                        <a:rPr lang="uk-UA" sz="2400" i="0">
                          <a:latin typeface="Cambria Math" panose="02040503050406030204" pitchFamily="18" charset="0"/>
                        </a:rPr>
                        <m:t>=</m:t>
                      </m:r>
                      <m:acc>
                        <m:accPr>
                          <m:chr m:val="̅"/>
                          <m:ctrlPr>
                            <a:rPr lang="uk-UA" sz="2400" i="1">
                              <a:latin typeface="Cambria Math" panose="02040503050406030204" pitchFamily="18" charset="0"/>
                            </a:rPr>
                          </m:ctrlPr>
                        </m:accPr>
                        <m:e>
                          <m:sSubSup>
                            <m:sSubSupPr>
                              <m:ctrlPr>
                                <a:rPr lang="uk-UA" sz="2400" i="1">
                                  <a:latin typeface="Cambria Math" panose="02040503050406030204" pitchFamily="18" charset="0"/>
                                </a:rPr>
                              </m:ctrlPr>
                            </m:sSubSupPr>
                            <m:e>
                              <m:r>
                                <a:rPr lang="uk-UA" sz="2400" i="1">
                                  <a:latin typeface="Cambria Math" panose="02040503050406030204" pitchFamily="18" charset="0"/>
                                </a:rPr>
                                <m:t>𝑠</m:t>
                              </m:r>
                            </m:e>
                            <m:sub>
                              <m:r>
                                <a:rPr lang="uk-UA" sz="2400" i="0">
                                  <a:latin typeface="Cambria Math" panose="02040503050406030204" pitchFamily="18" charset="0"/>
                                </a:rPr>
                                <m:t>~</m:t>
                              </m:r>
                            </m:sub>
                            <m:sup>
                              <m:r>
                                <a:rPr lang="uk-UA" sz="2400" i="0">
                                  <a:latin typeface="Cambria Math" panose="02040503050406030204" pitchFamily="18" charset="0"/>
                                </a:rPr>
                                <m:t>2</m:t>
                              </m:r>
                            </m:sup>
                          </m:sSubSup>
                          <m:d>
                            <m:dPr>
                              <m:ctrlPr>
                                <a:rPr lang="uk-UA" sz="2400" i="1">
                                  <a:latin typeface="Cambria Math" panose="02040503050406030204" pitchFamily="18" charset="0"/>
                                </a:rPr>
                              </m:ctrlPr>
                            </m:dPr>
                            <m:e>
                              <m:r>
                                <a:rPr lang="uk-UA" sz="2400" i="1">
                                  <a:latin typeface="Cambria Math" panose="02040503050406030204" pitchFamily="18" charset="0"/>
                                </a:rPr>
                                <m:t>𝑡</m:t>
                              </m:r>
                            </m:e>
                          </m:d>
                        </m:e>
                      </m:acc>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r>
                            <a:rPr lang="uk-UA" sz="2400" i="1">
                              <a:latin typeface="Cambria Math" panose="02040503050406030204" pitchFamily="18" charset="0"/>
                            </a:rPr>
                            <m:t>𝑇</m:t>
                          </m:r>
                        </m:den>
                      </m:f>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0</m:t>
                          </m:r>
                        </m:sub>
                        <m:sup>
                          <m:r>
                            <a:rPr lang="uk-UA" sz="2400" i="1">
                              <a:latin typeface="Cambria Math" panose="02040503050406030204" pitchFamily="18" charset="0"/>
                            </a:rPr>
                            <m:t>𝑇</m:t>
                          </m:r>
                        </m:sup>
                        <m:e>
                          <m:sSubSup>
                            <m:sSubSupPr>
                              <m:ctrlPr>
                                <a:rPr lang="uk-UA" sz="2400" i="1">
                                  <a:latin typeface="Cambria Math" panose="02040503050406030204" pitchFamily="18" charset="0"/>
                                </a:rPr>
                              </m:ctrlPr>
                            </m:sSubSupPr>
                            <m:e>
                              <m:r>
                                <a:rPr lang="uk-UA" sz="2400" i="1">
                                  <a:latin typeface="Cambria Math" panose="02040503050406030204" pitchFamily="18" charset="0"/>
                                </a:rPr>
                                <m:t>𝑠</m:t>
                              </m:r>
                            </m:e>
                            <m:sub>
                              <m:r>
                                <a:rPr lang="uk-UA" sz="2400" i="0">
                                  <a:latin typeface="Cambria Math" panose="02040503050406030204" pitchFamily="18" charset="0"/>
                                </a:rPr>
                                <m:t>~</m:t>
                              </m:r>
                            </m:sub>
                            <m:sup>
                              <m:r>
                                <a:rPr lang="uk-UA" sz="2400" i="0">
                                  <a:latin typeface="Cambria Math" panose="02040503050406030204" pitchFamily="18" charset="0"/>
                                </a:rPr>
                                <m:t>2</m:t>
                              </m:r>
                            </m:sup>
                          </m:sSubSup>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oMath>
                  </m:oMathPara>
                </a14:m>
                <a:endParaRPr lang="uk-UA" sz="2400" dirty="0"/>
              </a:p>
            </p:txBody>
          </p:sp>
        </mc:Choice>
        <mc:Fallback xmlns="">
          <p:sp>
            <p:nvSpPr>
              <p:cNvPr id="6" name="Прямокутник 5"/>
              <p:cNvSpPr>
                <a:spLocks noRot="1" noChangeAspect="1" noMove="1" noResize="1" noEditPoints="1" noAdjustHandles="1" noChangeArrowheads="1" noChangeShapeType="1" noTextEdit="1"/>
              </p:cNvSpPr>
              <p:nvPr/>
            </p:nvSpPr>
            <p:spPr>
              <a:xfrm>
                <a:off x="4285819" y="5068054"/>
                <a:ext cx="3546035" cy="1205523"/>
              </a:xfrm>
              <a:prstGeom prst="rect">
                <a:avLst/>
              </a:prstGeom>
              <a:blipFill rotWithShape="0">
                <a:blip r:embed="rId8"/>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2092784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a:t>
            </a:r>
            <a:r>
              <a:rPr lang="uk-UA" dirty="0" smtClean="0">
                <a:latin typeface="Trebuchet MS" pitchFamily="34" charset="0"/>
              </a:rPr>
              <a:t>1</a:t>
            </a:r>
            <a:r>
              <a:rPr lang="en-US" dirty="0" smtClean="0">
                <a:latin typeface="Trebuchet MS" pitchFamily="34" charset="0"/>
              </a:rPr>
              <a:t>9</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Спектри деяких поширених у практиці сигналів </a:t>
            </a:r>
          </a:p>
          <a:p>
            <a:r>
              <a:rPr lang="uk-UA" sz="2000" b="1" dirty="0" smtClean="0">
                <a:latin typeface="Trebuchet MS" pitchFamily="34" charset="0"/>
              </a:rPr>
              <a:t>Трикутник</a:t>
            </a:r>
            <a:endParaRPr lang="uk-UA" sz="2000" b="1" dirty="0">
              <a:latin typeface="Trebuchet MS" pitchFamily="34" charset="0"/>
            </a:endParaRPr>
          </a:p>
        </p:txBody>
      </p:sp>
      <p:pic>
        <p:nvPicPr>
          <p:cNvPr id="2" name="Рисунок 1"/>
          <p:cNvPicPr>
            <a:picLocks noChangeAspect="1"/>
          </p:cNvPicPr>
          <p:nvPr/>
        </p:nvPicPr>
        <p:blipFill>
          <a:blip r:embed="rId4"/>
          <a:stretch>
            <a:fillRect/>
          </a:stretch>
        </p:blipFill>
        <p:spPr>
          <a:xfrm>
            <a:off x="146483" y="1543926"/>
            <a:ext cx="8601981" cy="4767475"/>
          </a:xfrm>
          <a:prstGeom prst="rect">
            <a:avLst/>
          </a:prstGeom>
        </p:spPr>
      </p:pic>
      <p:pic>
        <p:nvPicPr>
          <p:cNvPr id="3" name="Рисунок 2"/>
          <p:cNvPicPr>
            <a:picLocks noChangeAspect="1"/>
          </p:cNvPicPr>
          <p:nvPr/>
        </p:nvPicPr>
        <p:blipFill>
          <a:blip r:embed="rId5"/>
          <a:stretch>
            <a:fillRect/>
          </a:stretch>
        </p:blipFill>
        <p:spPr>
          <a:xfrm>
            <a:off x="3020987" y="1795658"/>
            <a:ext cx="5758785" cy="2811715"/>
          </a:xfrm>
          <a:prstGeom prst="rect">
            <a:avLst/>
          </a:prstGeom>
        </p:spPr>
      </p:pic>
      <p:pic>
        <p:nvPicPr>
          <p:cNvPr id="6" name="Рисунок 5"/>
          <p:cNvPicPr>
            <a:picLocks noChangeAspect="1"/>
          </p:cNvPicPr>
          <p:nvPr/>
        </p:nvPicPr>
        <p:blipFill>
          <a:blip r:embed="rId6"/>
          <a:stretch>
            <a:fillRect/>
          </a:stretch>
        </p:blipFill>
        <p:spPr>
          <a:xfrm>
            <a:off x="467544" y="928762"/>
            <a:ext cx="3229426" cy="866896"/>
          </a:xfrm>
          <a:prstGeom prst="rect">
            <a:avLst/>
          </a:prstGeom>
        </p:spPr>
      </p:pic>
    </p:spTree>
    <p:extLst>
      <p:ext uri="{BB962C8B-B14F-4D97-AF65-F5344CB8AC3E}">
        <p14:creationId xmlns:p14="http://schemas.microsoft.com/office/powerpoint/2010/main" val="236869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20</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Спектри деяких поширених у практиці сигналів </a:t>
            </a:r>
          </a:p>
          <a:p>
            <a:r>
              <a:rPr lang="uk-UA" sz="2000" b="1" dirty="0" smtClean="0">
                <a:latin typeface="Trebuchet MS" pitchFamily="34" charset="0"/>
              </a:rPr>
              <a:t>Пилкоподібний сигнал</a:t>
            </a:r>
            <a:endParaRPr lang="uk-UA" sz="2000" b="1" dirty="0">
              <a:latin typeface="Trebuchet MS" pitchFamily="34" charset="0"/>
            </a:endParaRPr>
          </a:p>
        </p:txBody>
      </p:sp>
      <p:pic>
        <p:nvPicPr>
          <p:cNvPr id="2" name="Рисунок 1"/>
          <p:cNvPicPr>
            <a:picLocks noChangeAspect="1"/>
          </p:cNvPicPr>
          <p:nvPr/>
        </p:nvPicPr>
        <p:blipFill>
          <a:blip r:embed="rId4"/>
          <a:stretch>
            <a:fillRect/>
          </a:stretch>
        </p:blipFill>
        <p:spPr>
          <a:xfrm>
            <a:off x="199415" y="1484784"/>
            <a:ext cx="8745170" cy="4906060"/>
          </a:xfrm>
          <a:prstGeom prst="rect">
            <a:avLst/>
          </a:prstGeom>
        </p:spPr>
      </p:pic>
      <p:pic>
        <p:nvPicPr>
          <p:cNvPr id="3" name="Рисунок 2"/>
          <p:cNvPicPr>
            <a:picLocks noChangeAspect="1"/>
          </p:cNvPicPr>
          <p:nvPr/>
        </p:nvPicPr>
        <p:blipFill>
          <a:blip r:embed="rId5"/>
          <a:stretch>
            <a:fillRect/>
          </a:stretch>
        </p:blipFill>
        <p:spPr>
          <a:xfrm>
            <a:off x="3066258" y="1484784"/>
            <a:ext cx="5878327" cy="2973448"/>
          </a:xfrm>
          <a:prstGeom prst="rect">
            <a:avLst/>
          </a:prstGeom>
        </p:spPr>
      </p:pic>
      <p:pic>
        <p:nvPicPr>
          <p:cNvPr id="4" name="Рисунок 3"/>
          <p:cNvPicPr>
            <a:picLocks noChangeAspect="1"/>
          </p:cNvPicPr>
          <p:nvPr/>
        </p:nvPicPr>
        <p:blipFill>
          <a:blip r:embed="rId6"/>
          <a:stretch>
            <a:fillRect/>
          </a:stretch>
        </p:blipFill>
        <p:spPr>
          <a:xfrm>
            <a:off x="1331640" y="967438"/>
            <a:ext cx="2543530" cy="714475"/>
          </a:xfrm>
          <a:prstGeom prst="rect">
            <a:avLst/>
          </a:prstGeom>
        </p:spPr>
      </p:pic>
    </p:spTree>
    <p:extLst>
      <p:ext uri="{BB962C8B-B14F-4D97-AF65-F5344CB8AC3E}">
        <p14:creationId xmlns:p14="http://schemas.microsoft.com/office/powerpoint/2010/main" val="1764267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460432" y="6525344"/>
            <a:ext cx="683568"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21</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Обернене перетворення Фур’є</a:t>
            </a:r>
            <a:endParaRPr lang="uk-UA" sz="20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2411760" y="1347357"/>
                <a:ext cx="4646337" cy="595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groupChr>
                        <m:groupChrPr>
                          <m:chr m:val="→"/>
                          <m:vertJc m:val="bot"/>
                          <m:ctrlPr>
                            <a:rPr lang="uk-UA" sz="2400" i="1">
                              <a:latin typeface="Cambria Math" panose="02040503050406030204" pitchFamily="18" charset="0"/>
                            </a:rPr>
                          </m:ctrlPr>
                        </m:groupChrPr>
                        <m:e>
                          <m:r>
                            <a:rPr lang="uk-UA" sz="2400" i="0">
                              <a:latin typeface="Cambria Math" panose="02040503050406030204" pitchFamily="18" charset="0"/>
                            </a:rPr>
                            <m:t>ℱ</m:t>
                          </m:r>
                        </m:e>
                      </m:groupChr>
                      <m:acc>
                        <m:accPr>
                          <m:chr m:val="̂"/>
                          <m:ctrlPr>
                            <a:rPr lang="uk-UA" sz="2400" i="1">
                              <a:latin typeface="Cambria Math" panose="02040503050406030204" pitchFamily="18" charset="0"/>
                            </a:rPr>
                          </m:ctrlPr>
                        </m:accPr>
                        <m:e>
                          <m:r>
                            <a:rPr lang="uk-UA" sz="2400" i="1">
                              <a:latin typeface="Cambria Math" panose="02040503050406030204" pitchFamily="18" charset="0"/>
                            </a:rPr>
                            <m:t>𝑆</m:t>
                          </m:r>
                        </m:e>
                      </m:acc>
                      <m:d>
                        <m:dPr>
                          <m:ctrlPr>
                            <a:rPr lang="uk-UA" sz="2400" i="1">
                              <a:latin typeface="Cambria Math" panose="02040503050406030204" pitchFamily="18" charset="0"/>
                            </a:rPr>
                          </m:ctrlPr>
                        </m:dPr>
                        <m:e>
                          <m:r>
                            <a:rPr lang="uk-UA" sz="2400" i="1">
                              <a:latin typeface="Cambria Math" panose="02040503050406030204" pitchFamily="18" charset="0"/>
                            </a:rPr>
                            <m:t>𝜔</m:t>
                          </m:r>
                        </m:e>
                      </m:d>
                      <m:r>
                        <a:rPr lang="uk-UA" sz="2400" i="0">
                          <a:latin typeface="Cambria Math" panose="02040503050406030204" pitchFamily="18" charset="0"/>
                        </a:rPr>
                        <m:t>  або  </m:t>
                      </m:r>
                      <m:acc>
                        <m:accPr>
                          <m:chr m:val="̂"/>
                          <m:ctrlPr>
                            <a:rPr lang="uk-UA" sz="2400" i="1">
                              <a:latin typeface="Cambria Math" panose="02040503050406030204" pitchFamily="18" charset="0"/>
                            </a:rPr>
                          </m:ctrlPr>
                        </m:accPr>
                        <m:e>
                          <m:r>
                            <a:rPr lang="uk-UA" sz="2400" i="1">
                              <a:latin typeface="Cambria Math" panose="02040503050406030204" pitchFamily="18" charset="0"/>
                            </a:rPr>
                            <m:t>𝑆</m:t>
                          </m:r>
                        </m:e>
                      </m:acc>
                      <m:d>
                        <m:dPr>
                          <m:ctrlPr>
                            <a:rPr lang="uk-UA" sz="2400" i="1">
                              <a:latin typeface="Cambria Math" panose="02040503050406030204" pitchFamily="18" charset="0"/>
                            </a:rPr>
                          </m:ctrlPr>
                        </m:dPr>
                        <m:e>
                          <m:r>
                            <a:rPr lang="uk-UA" sz="2400" i="1">
                              <a:latin typeface="Cambria Math" panose="02040503050406030204" pitchFamily="18" charset="0"/>
                            </a:rPr>
                            <m:t>𝜔</m:t>
                          </m:r>
                        </m:e>
                      </m:d>
                      <m:r>
                        <a:rPr lang="uk-UA" sz="2400" i="0">
                          <a:latin typeface="Cambria Math" panose="02040503050406030204" pitchFamily="18" charset="0"/>
                        </a:rPr>
                        <m:t>=</m:t>
                      </m:r>
                      <m:r>
                        <a:rPr lang="uk-UA" sz="2400" i="0">
                          <a:latin typeface="Cambria Math" panose="02040503050406030204" pitchFamily="18" charset="0"/>
                        </a:rPr>
                        <m:t>ℱ</m:t>
                      </m:r>
                      <m:d>
                        <m:dPr>
                          <m:begChr m:val="["/>
                          <m:endChr m:val="]"/>
                          <m:ctrlPr>
                            <a:rPr lang="uk-UA" sz="2400" i="1">
                              <a:latin typeface="Cambria Math" panose="02040503050406030204" pitchFamily="18" charset="0"/>
                            </a:rPr>
                          </m:ctrlPr>
                        </m:dPr>
                        <m:e>
                          <m:d>
                            <m:dPr>
                              <m:begChr m:val=""/>
                              <m:ctrlPr>
                                <a:rPr lang="uk-UA" sz="2400" i="1">
                                  <a:latin typeface="Cambria Math" panose="02040503050406030204" pitchFamily="18" charset="0"/>
                                </a:rPr>
                              </m:ctrlPr>
                            </m:dPr>
                            <m:e>
                              <m:r>
                                <a:rPr lang="uk-UA" sz="2400" i="1">
                                  <a:latin typeface="Cambria Math" panose="02040503050406030204" pitchFamily="18" charset="0"/>
                                </a:rPr>
                                <m:t>𝑠</m:t>
                              </m:r>
                              <m:r>
                                <a:rPr lang="uk-UA" sz="2400" i="0">
                                  <a:latin typeface="Cambria Math" panose="02040503050406030204" pitchFamily="18" charset="0"/>
                                </a:rPr>
                                <m:t>(</m:t>
                              </m:r>
                              <m:r>
                                <a:rPr lang="uk-UA" sz="2400" i="1">
                                  <a:latin typeface="Cambria Math" panose="02040503050406030204" pitchFamily="18" charset="0"/>
                                </a:rPr>
                                <m:t>𝑡</m:t>
                              </m:r>
                            </m:e>
                          </m:d>
                        </m:e>
                      </m:d>
                      <m:r>
                        <a:rPr lang="uk-UA" sz="2400" i="0">
                          <a:latin typeface="Cambria Math" panose="02040503050406030204" pitchFamily="18" charset="0"/>
                        </a:rPr>
                        <m:t>.</m:t>
                      </m:r>
                    </m:oMath>
                  </m:oMathPara>
                </a14:m>
                <a:endParaRPr lang="uk-UA" sz="2400" dirty="0"/>
              </a:p>
            </p:txBody>
          </p:sp>
        </mc:Choice>
        <mc:Fallback xmlns="">
          <p:sp>
            <p:nvSpPr>
              <p:cNvPr id="2" name="Прямокутник 1"/>
              <p:cNvSpPr>
                <a:spLocks noRot="1" noChangeAspect="1" noMove="1" noResize="1" noEditPoints="1" noAdjustHandles="1" noChangeArrowheads="1" noChangeShapeType="1" noTextEdit="1"/>
              </p:cNvSpPr>
              <p:nvPr/>
            </p:nvSpPr>
            <p:spPr>
              <a:xfrm>
                <a:off x="2411760" y="1347357"/>
                <a:ext cx="4646337" cy="595932"/>
              </a:xfrm>
              <a:prstGeom prst="rect">
                <a:avLst/>
              </a:prstGeom>
              <a:blipFill rotWithShape="0">
                <a:blip r:embed="rId4"/>
                <a:stretch>
                  <a:fillRect/>
                </a:stretch>
              </a:blipFill>
            </p:spPr>
            <p:txBody>
              <a:bodyPr/>
              <a:lstStyle/>
              <a:p>
                <a:r>
                  <a:rPr lang="uk-UA">
                    <a:noFill/>
                  </a:rPr>
                  <a:t> </a:t>
                </a:r>
              </a:p>
            </p:txBody>
          </p:sp>
        </mc:Fallback>
      </mc:AlternateContent>
      <p:sp>
        <p:nvSpPr>
          <p:cNvPr id="9" name="Прямокутник 8"/>
          <p:cNvSpPr/>
          <p:nvPr/>
        </p:nvSpPr>
        <p:spPr>
          <a:xfrm>
            <a:off x="0" y="978025"/>
            <a:ext cx="9144000" cy="369332"/>
          </a:xfrm>
          <a:prstGeom prst="rect">
            <a:avLst/>
          </a:prstGeom>
        </p:spPr>
        <p:txBody>
          <a:bodyPr wrap="square">
            <a:spAutoFit/>
          </a:bodyPr>
          <a:lstStyle/>
          <a:p>
            <a:r>
              <a:rPr lang="uk-UA" dirty="0" smtClean="0">
                <a:latin typeface="Trebuchet MS" pitchFamily="34" charset="0"/>
              </a:rPr>
              <a:t>Альтернативна форма запису для перетворення Фур’є:</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3" name="Прямокутник 2"/>
              <p:cNvSpPr/>
              <p:nvPr/>
            </p:nvSpPr>
            <p:spPr>
              <a:xfrm>
                <a:off x="3130925" y="2388213"/>
                <a:ext cx="3856184" cy="1191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uk-UA" sz="2400" i="1">
                              <a:latin typeface="Cambria Math" panose="02040503050406030204" pitchFamily="18" charset="0"/>
                            </a:rPr>
                          </m:ctrlPr>
                        </m:accPr>
                        <m:e>
                          <m:r>
                            <a:rPr lang="uk-UA" sz="2400" i="1">
                              <a:latin typeface="Cambria Math" panose="02040503050406030204" pitchFamily="18" charset="0"/>
                            </a:rPr>
                            <m:t>𝑆</m:t>
                          </m:r>
                        </m:e>
                      </m:acc>
                      <m:d>
                        <m:dPr>
                          <m:ctrlPr>
                            <a:rPr lang="uk-UA" sz="2400" i="1">
                              <a:latin typeface="Cambria Math" panose="02040503050406030204" pitchFamily="18" charset="0"/>
                            </a:rPr>
                          </m:ctrlPr>
                        </m:dPr>
                        <m:e>
                          <m:r>
                            <a:rPr lang="uk-UA" sz="2400" i="1">
                              <a:latin typeface="Cambria Math" panose="02040503050406030204" pitchFamily="18" charset="0"/>
                            </a:rPr>
                            <m:t>𝜔</m:t>
                          </m:r>
                        </m:e>
                      </m:d>
                      <m:r>
                        <a:rPr lang="uk-UA" sz="2400" i="0">
                          <a:latin typeface="Cambria Math" panose="02040503050406030204" pitchFamily="18" charset="0"/>
                        </a:rPr>
                        <m:t>=</m:t>
                      </m:r>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m:t>
                          </m:r>
                        </m:sub>
                        <m:sup>
                          <m:r>
                            <a:rPr lang="uk-UA" sz="2400" i="0">
                              <a:latin typeface="Cambria Math" panose="02040503050406030204" pitchFamily="18" charset="0"/>
                            </a:rPr>
                            <m:t>+∞</m:t>
                          </m:r>
                        </m:sup>
                        <m:e>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sSup>
                            <m:sSupPr>
                              <m:ctrlPr>
                                <a:rPr lang="uk-UA" sz="2400" i="1">
                                  <a:latin typeface="Cambria Math" panose="02040503050406030204" pitchFamily="18" charset="0"/>
                                </a:rPr>
                              </m:ctrlPr>
                            </m:sSupPr>
                            <m:e>
                              <m:r>
                                <a:rPr lang="uk-UA" sz="2400" i="1">
                                  <a:latin typeface="Cambria Math" panose="02040503050406030204" pitchFamily="18" charset="0"/>
                                </a:rPr>
                                <m:t>𝑒</m:t>
                              </m:r>
                            </m:e>
                            <m:sup>
                              <m:r>
                                <a:rPr lang="uk-UA" sz="2400" i="0">
                                  <a:latin typeface="Cambria Math" panose="02040503050406030204" pitchFamily="18" charset="0"/>
                                </a:rPr>
                                <m:t>−2</m:t>
                              </m:r>
                              <m:r>
                                <a:rPr lang="uk-UA" sz="2400" i="1">
                                  <a:latin typeface="Cambria Math" panose="02040503050406030204" pitchFamily="18" charset="0"/>
                                </a:rPr>
                                <m:t>𝜋</m:t>
                              </m:r>
                              <m:r>
                                <a:rPr lang="uk-UA" sz="2400" i="1">
                                  <a:latin typeface="Cambria Math" panose="02040503050406030204" pitchFamily="18" charset="0"/>
                                </a:rPr>
                                <m:t>𝑖</m:t>
                              </m:r>
                              <m:r>
                                <a:rPr lang="uk-UA" sz="2400" i="1">
                                  <a:latin typeface="Cambria Math" panose="02040503050406030204" pitchFamily="18" charset="0"/>
                                </a:rPr>
                                <m:t>𝜔</m:t>
                              </m:r>
                              <m:r>
                                <a:rPr lang="uk-UA" sz="2400" i="1">
                                  <a:latin typeface="Cambria Math" panose="02040503050406030204" pitchFamily="18" charset="0"/>
                                </a:rPr>
                                <m:t>𝑡</m:t>
                              </m:r>
                            </m:sup>
                          </m:sSup>
                          <m:r>
                            <a:rPr lang="uk-UA" sz="2400" i="0">
                              <a:latin typeface="Cambria Math" panose="02040503050406030204" pitchFamily="18" charset="0"/>
                            </a:rPr>
                            <m:t> </m:t>
                          </m:r>
                          <m:r>
                            <a:rPr lang="uk-UA" sz="2400" i="1">
                              <a:latin typeface="Cambria Math" panose="02040503050406030204" pitchFamily="18" charset="0"/>
                            </a:rPr>
                            <m:t>𝑑𝑡</m:t>
                          </m:r>
                        </m:e>
                      </m:nary>
                    </m:oMath>
                  </m:oMathPara>
                </a14:m>
                <a:endParaRPr lang="uk-UA" sz="2400" dirty="0"/>
              </a:p>
            </p:txBody>
          </p:sp>
        </mc:Choice>
        <mc:Fallback xmlns="">
          <p:sp>
            <p:nvSpPr>
              <p:cNvPr id="3" name="Прямокутник 2"/>
              <p:cNvSpPr>
                <a:spLocks noRot="1" noChangeAspect="1" noMove="1" noResize="1" noEditPoints="1" noAdjustHandles="1" noChangeArrowheads="1" noChangeShapeType="1" noTextEdit="1"/>
              </p:cNvSpPr>
              <p:nvPr/>
            </p:nvSpPr>
            <p:spPr>
              <a:xfrm>
                <a:off x="3130925" y="2388213"/>
                <a:ext cx="3856184" cy="1191288"/>
              </a:xfrm>
              <a:prstGeom prst="rect">
                <a:avLst/>
              </a:prstGeom>
              <a:blipFill rotWithShape="0">
                <a:blip r:embed="rId5"/>
                <a:stretch>
                  <a:fillRect/>
                </a:stretch>
              </a:blipFill>
            </p:spPr>
            <p:txBody>
              <a:bodyPr/>
              <a:lstStyle/>
              <a:p>
                <a:r>
                  <a:rPr lang="uk-UA">
                    <a:noFill/>
                  </a:rPr>
                  <a:t> </a:t>
                </a:r>
              </a:p>
            </p:txBody>
          </p:sp>
        </mc:Fallback>
      </mc:AlternateContent>
      <p:sp>
        <p:nvSpPr>
          <p:cNvPr id="12" name="Прямокутник 11"/>
          <p:cNvSpPr/>
          <p:nvPr/>
        </p:nvSpPr>
        <p:spPr>
          <a:xfrm>
            <a:off x="0" y="2799191"/>
            <a:ext cx="9144000" cy="369332"/>
          </a:xfrm>
          <a:prstGeom prst="rect">
            <a:avLst/>
          </a:prstGeom>
        </p:spPr>
        <p:txBody>
          <a:bodyPr wrap="square">
            <a:spAutoFit/>
          </a:bodyPr>
          <a:lstStyle/>
          <a:p>
            <a:r>
              <a:rPr lang="uk-UA" dirty="0" smtClean="0">
                <a:latin typeface="Trebuchet MS" pitchFamily="34" charset="0"/>
              </a:rPr>
              <a:t>Пряме перетворення Фур’є:</a:t>
            </a:r>
            <a:endParaRPr lang="uk-UA" dirty="0">
              <a:latin typeface="Trebuchet MS" pitchFamily="34" charset="0"/>
            </a:endParaRPr>
          </a:p>
        </p:txBody>
      </p:sp>
      <p:sp>
        <p:nvSpPr>
          <p:cNvPr id="13" name="Прямокутник 12"/>
          <p:cNvSpPr/>
          <p:nvPr/>
        </p:nvSpPr>
        <p:spPr>
          <a:xfrm>
            <a:off x="0" y="4160858"/>
            <a:ext cx="9144000" cy="369332"/>
          </a:xfrm>
          <a:prstGeom prst="rect">
            <a:avLst/>
          </a:prstGeom>
        </p:spPr>
        <p:txBody>
          <a:bodyPr wrap="square">
            <a:spAutoFit/>
          </a:bodyPr>
          <a:lstStyle/>
          <a:p>
            <a:r>
              <a:rPr lang="uk-UA" dirty="0" smtClean="0">
                <a:latin typeface="Trebuchet MS" pitchFamily="34" charset="0"/>
              </a:rPr>
              <a:t>Обернене перетворення Фур’є:</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4" name="Прямокутник 3"/>
              <p:cNvSpPr/>
              <p:nvPr/>
            </p:nvSpPr>
            <p:spPr>
              <a:xfrm>
                <a:off x="3563888" y="3749880"/>
                <a:ext cx="3792898" cy="11912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nary>
                        <m:naryPr>
                          <m:limLoc m:val="undOvr"/>
                          <m:ctrlPr>
                            <a:rPr lang="uk-UA" sz="2400" i="1">
                              <a:latin typeface="Cambria Math" panose="02040503050406030204" pitchFamily="18" charset="0"/>
                            </a:rPr>
                          </m:ctrlPr>
                        </m:naryPr>
                        <m:sub>
                          <m:r>
                            <a:rPr lang="uk-UA" sz="2400" i="0">
                              <a:latin typeface="Cambria Math" panose="02040503050406030204" pitchFamily="18" charset="0"/>
                            </a:rPr>
                            <m:t>−∞</m:t>
                          </m:r>
                        </m:sub>
                        <m:sup>
                          <m:r>
                            <a:rPr lang="uk-UA" sz="2400" i="0">
                              <a:latin typeface="Cambria Math" panose="02040503050406030204" pitchFamily="18" charset="0"/>
                            </a:rPr>
                            <m:t>+∞</m:t>
                          </m:r>
                        </m:sup>
                        <m:e>
                          <m:acc>
                            <m:accPr>
                              <m:chr m:val="̂"/>
                              <m:ctrlPr>
                                <a:rPr lang="uk-UA" sz="2400" i="1">
                                  <a:latin typeface="Cambria Math" panose="02040503050406030204" pitchFamily="18" charset="0"/>
                                </a:rPr>
                              </m:ctrlPr>
                            </m:accPr>
                            <m:e>
                              <m:r>
                                <a:rPr lang="uk-UA" sz="2400" i="1">
                                  <a:latin typeface="Cambria Math" panose="02040503050406030204" pitchFamily="18" charset="0"/>
                                </a:rPr>
                                <m:t>𝑆</m:t>
                              </m:r>
                            </m:e>
                          </m:acc>
                          <m:d>
                            <m:dPr>
                              <m:ctrlPr>
                                <a:rPr lang="uk-UA" sz="2400" i="1">
                                  <a:latin typeface="Cambria Math" panose="02040503050406030204" pitchFamily="18" charset="0"/>
                                </a:rPr>
                              </m:ctrlPr>
                            </m:dPr>
                            <m:e>
                              <m:r>
                                <a:rPr lang="uk-UA" sz="2400" i="1">
                                  <a:latin typeface="Cambria Math" panose="02040503050406030204" pitchFamily="18" charset="0"/>
                                </a:rPr>
                                <m:t>𝜔</m:t>
                              </m:r>
                            </m:e>
                          </m:d>
                          <m:sSup>
                            <m:sSupPr>
                              <m:ctrlPr>
                                <a:rPr lang="uk-UA" sz="2400" i="1">
                                  <a:latin typeface="Cambria Math" panose="02040503050406030204" pitchFamily="18" charset="0"/>
                                </a:rPr>
                              </m:ctrlPr>
                            </m:sSupPr>
                            <m:e>
                              <m:r>
                                <a:rPr lang="uk-UA" sz="2400" i="1">
                                  <a:latin typeface="Cambria Math" panose="02040503050406030204" pitchFamily="18" charset="0"/>
                                </a:rPr>
                                <m:t>𝑒</m:t>
                              </m:r>
                            </m:e>
                            <m:sup>
                              <m:r>
                                <a:rPr lang="uk-UA" sz="2400" i="0">
                                  <a:latin typeface="Cambria Math" panose="02040503050406030204" pitchFamily="18" charset="0"/>
                                </a:rPr>
                                <m:t>2</m:t>
                              </m:r>
                              <m:r>
                                <a:rPr lang="uk-UA" sz="2400" i="1">
                                  <a:latin typeface="Cambria Math" panose="02040503050406030204" pitchFamily="18" charset="0"/>
                                </a:rPr>
                                <m:t>𝜋</m:t>
                              </m:r>
                              <m:r>
                                <a:rPr lang="uk-UA" sz="2400" i="1">
                                  <a:latin typeface="Cambria Math" panose="02040503050406030204" pitchFamily="18" charset="0"/>
                                </a:rPr>
                                <m:t>𝑖</m:t>
                              </m:r>
                              <m:r>
                                <a:rPr lang="uk-UA" sz="2400" i="1">
                                  <a:latin typeface="Cambria Math" panose="02040503050406030204" pitchFamily="18" charset="0"/>
                                </a:rPr>
                                <m:t>𝜔</m:t>
                              </m:r>
                              <m:r>
                                <a:rPr lang="uk-UA" sz="2400" i="1">
                                  <a:latin typeface="Cambria Math" panose="02040503050406030204" pitchFamily="18" charset="0"/>
                                </a:rPr>
                                <m:t>𝑡</m:t>
                              </m:r>
                            </m:sup>
                          </m:sSup>
                          <m:r>
                            <a:rPr lang="uk-UA" sz="2400" i="0">
                              <a:latin typeface="Cambria Math" panose="02040503050406030204" pitchFamily="18" charset="0"/>
                            </a:rPr>
                            <m:t> </m:t>
                          </m:r>
                          <m:r>
                            <a:rPr lang="uk-UA" sz="2400" i="1">
                              <a:latin typeface="Cambria Math" panose="02040503050406030204" pitchFamily="18" charset="0"/>
                            </a:rPr>
                            <m:t>𝑑</m:t>
                          </m:r>
                          <m:r>
                            <a:rPr lang="uk-UA" sz="2400" i="1">
                              <a:latin typeface="Cambria Math" panose="02040503050406030204" pitchFamily="18" charset="0"/>
                            </a:rPr>
                            <m:t>𝜔</m:t>
                          </m:r>
                        </m:e>
                      </m:nary>
                      <m:r>
                        <a:rPr lang="uk-UA" sz="2400" i="0">
                          <a:latin typeface="Cambria Math" panose="02040503050406030204" pitchFamily="18" charset="0"/>
                        </a:rPr>
                        <m:t>.</m:t>
                      </m:r>
                    </m:oMath>
                  </m:oMathPara>
                </a14:m>
                <a:endParaRPr lang="uk-UA" sz="24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3563888" y="3749880"/>
                <a:ext cx="3792898" cy="1191288"/>
              </a:xfrm>
              <a:prstGeom prst="rect">
                <a:avLst/>
              </a:prstGeom>
              <a:blipFill rotWithShape="0">
                <a:blip r:embed="rId6"/>
                <a:stretch>
                  <a:fillRect/>
                </a:stretch>
              </a:blipFill>
            </p:spPr>
            <p:txBody>
              <a:bodyPr/>
              <a:lstStyle/>
              <a:p>
                <a:r>
                  <a:rPr lang="uk-UA">
                    <a:noFill/>
                  </a:rPr>
                  <a:t> </a:t>
                </a:r>
              </a:p>
            </p:txBody>
          </p:sp>
        </mc:Fallback>
      </mc:AlternateContent>
      <p:sp>
        <p:nvSpPr>
          <p:cNvPr id="16" name="Прямокутник 15"/>
          <p:cNvSpPr/>
          <p:nvPr/>
        </p:nvSpPr>
        <p:spPr>
          <a:xfrm>
            <a:off x="0" y="5226867"/>
            <a:ext cx="9144000" cy="1200329"/>
          </a:xfrm>
          <a:prstGeom prst="rect">
            <a:avLst/>
          </a:prstGeom>
        </p:spPr>
        <p:txBody>
          <a:bodyPr wrap="square">
            <a:spAutoFit/>
          </a:bodyPr>
          <a:lstStyle/>
          <a:p>
            <a:r>
              <a:rPr lang="uk-UA" dirty="0" smtClean="0">
                <a:latin typeface="Trebuchet MS" pitchFamily="34" charset="0"/>
              </a:rPr>
              <a:t>Таким чином, пряме перетворення Фур’є переводить сигнал з часової області визначення у частотну, а обернене – навпаки, з частотної області визначення у часову. Кажуть, що за допомогою прямого перетворення Фур’є ми отримуємо спектр сигналу, а за допомогою оберненого – відновлюємо сигнал зі спектра.</a:t>
            </a:r>
            <a:endParaRPr lang="uk-UA" dirty="0">
              <a:latin typeface="Trebuchet MS" pitchFamily="34" charset="0"/>
            </a:endParaRPr>
          </a:p>
        </p:txBody>
      </p:sp>
    </p:spTree>
    <p:extLst>
      <p:ext uri="{BB962C8B-B14F-4D97-AF65-F5344CB8AC3E}">
        <p14:creationId xmlns:p14="http://schemas.microsoft.com/office/powerpoint/2010/main" val="2701698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22</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Властивості перетворення Фур’є</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5" name="Прямокутник 4"/>
              <p:cNvSpPr/>
              <p:nvPr/>
            </p:nvSpPr>
            <p:spPr>
              <a:xfrm>
                <a:off x="0" y="977477"/>
                <a:ext cx="9144000" cy="5445017"/>
              </a:xfrm>
              <a:prstGeom prst="rect">
                <a:avLst/>
              </a:prstGeom>
            </p:spPr>
            <p:txBody>
              <a:bodyPr wrap="square">
                <a:spAutoFit/>
              </a:bodyPr>
              <a:lstStyle/>
              <a:p>
                <a:pPr algn="just">
                  <a:lnSpc>
                    <a:spcPct val="115000"/>
                  </a:lnSpc>
                  <a:spcAft>
                    <a:spcPts val="0"/>
                  </a:spcAft>
                </a:pPr>
                <a:r>
                  <a:rPr lang="uk-UA" i="1" dirty="0">
                    <a:latin typeface="Trebuchet MS" panose="020B0603020202020204" pitchFamily="34" charset="0"/>
                    <a:ea typeface="Calibri" panose="020F0502020204030204" pitchFamily="34" charset="0"/>
                  </a:rPr>
                  <a:t>1) Лінійність</a:t>
                </a:r>
                <a:r>
                  <a:rPr lang="uk-UA" i="0" dirty="0">
                    <a:effectLst/>
                    <a:latin typeface="Trebuchet MS" panose="020B0603020202020204" pitchFamily="34" charset="0"/>
                    <a:ea typeface="Calibri" panose="020F0502020204030204" pitchFamily="34" charset="0"/>
                  </a:rPr>
                  <a:t>: якщо взяти будь-яку лінійну комбінацію функцій, то її перетворення Фур’є буде такою ж лінійною комбінацією від Фур’є-образів цих функцій:</a:t>
                </a:r>
                <a:endParaRPr lang="uk-UA" sz="1600" i="1" dirty="0">
                  <a:effectLst/>
                  <a:latin typeface="Trebuchet MS" panose="020B0603020202020204" pitchFamily="34" charset="0"/>
                  <a:ea typeface="Calibri" panose="020F0502020204030204" pitchFamily="34" charset="0"/>
                </a:endParaRPr>
              </a:p>
              <a:p>
                <a:pPr marL="457200" algn="just">
                  <a:lnSpc>
                    <a:spcPct val="115000"/>
                  </a:lnSpc>
                  <a:spcAft>
                    <a:spcPts val="0"/>
                  </a:spcAft>
                </a:pPr>
                <a14:m>
                  <m:oMathPara xmlns:m="http://schemas.openxmlformats.org/officeDocument/2006/math">
                    <m:oMathParaPr>
                      <m:jc m:val="centerGroup"/>
                    </m:oMathParaPr>
                    <m:oMath xmlns:m="http://schemas.openxmlformats.org/officeDocument/2006/math">
                      <m:r>
                        <a:rPr lang="uk-UA" sz="2400" i="1">
                          <a:effectLst/>
                          <a:latin typeface="Cambria Math" panose="02040503050406030204" pitchFamily="18" charset="0"/>
                          <a:ea typeface="Calibri" panose="020F0502020204030204" pitchFamily="34" charset="0"/>
                        </a:rPr>
                        <m:t>ℱ</m:t>
                      </m:r>
                      <m:d>
                        <m:dPr>
                          <m:begChr m:val="["/>
                          <m:endChr m:val="]"/>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𝛼</m:t>
                          </m:r>
                          <m:r>
                            <a:rPr lang="uk-UA" sz="2400" i="1">
                              <a:effectLst/>
                              <a:latin typeface="Cambria Math" panose="02040503050406030204" pitchFamily="18" charset="0"/>
                              <a:ea typeface="Calibri" panose="020F0502020204030204" pitchFamily="34" charset="0"/>
                            </a:rPr>
                            <m:t>𝑠</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𝑡</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𝛽</m:t>
                          </m:r>
                          <m:r>
                            <a:rPr lang="uk-UA" sz="2400" i="1">
                              <a:effectLst/>
                              <a:latin typeface="Cambria Math" panose="02040503050406030204" pitchFamily="18" charset="0"/>
                              <a:ea typeface="Calibri" panose="020F0502020204030204" pitchFamily="34" charset="0"/>
                            </a:rPr>
                            <m:t>𝑞</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𝑡</m:t>
                          </m:r>
                          <m:r>
                            <a:rPr lang="uk-UA" sz="2400" i="1">
                              <a:effectLst/>
                              <a:latin typeface="Cambria Math" panose="02040503050406030204" pitchFamily="18" charset="0"/>
                              <a:ea typeface="Calibri" panose="020F0502020204030204" pitchFamily="34" charset="0"/>
                            </a:rPr>
                            <m:t>)</m:t>
                          </m:r>
                        </m:e>
                      </m:d>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𝛼</m:t>
                      </m:r>
                      <m:acc>
                        <m:accPr>
                          <m:chr m:val="̂"/>
                          <m:ctrlPr>
                            <a:rPr lang="uk-UA" sz="2400" i="1">
                              <a:effectLst/>
                              <a:latin typeface="Cambria Math" panose="02040503050406030204" pitchFamily="18" charset="0"/>
                              <a:ea typeface="Calibri" panose="020F0502020204030204" pitchFamily="34" charset="0"/>
                            </a:rPr>
                          </m:ctrlPr>
                        </m:accPr>
                        <m:e>
                          <m:r>
                            <a:rPr lang="uk-UA" sz="2400" i="1">
                              <a:effectLst/>
                              <a:latin typeface="Cambria Math" panose="02040503050406030204" pitchFamily="18" charset="0"/>
                              <a:ea typeface="Calibri" panose="020F0502020204030204" pitchFamily="34" charset="0"/>
                            </a:rPr>
                            <m:t>𝑆</m:t>
                          </m:r>
                        </m:e>
                      </m:acc>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𝜔</m:t>
                          </m:r>
                        </m:e>
                      </m:d>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𝛽</m:t>
                      </m:r>
                      <m:acc>
                        <m:accPr>
                          <m:chr m:val="̂"/>
                          <m:ctrlPr>
                            <a:rPr lang="uk-UA" sz="2400" i="1">
                              <a:effectLst/>
                              <a:latin typeface="Cambria Math" panose="02040503050406030204" pitchFamily="18" charset="0"/>
                              <a:ea typeface="Calibri" panose="020F0502020204030204" pitchFamily="34" charset="0"/>
                            </a:rPr>
                          </m:ctrlPr>
                        </m:accPr>
                        <m:e>
                          <m:r>
                            <a:rPr lang="uk-UA" sz="2400" i="1">
                              <a:effectLst/>
                              <a:latin typeface="Cambria Math" panose="02040503050406030204" pitchFamily="18" charset="0"/>
                              <a:ea typeface="Calibri" panose="020F0502020204030204" pitchFamily="34" charset="0"/>
                            </a:rPr>
                            <m:t>𝑄</m:t>
                          </m:r>
                        </m:e>
                      </m:acc>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𝜔</m:t>
                          </m:r>
                        </m:e>
                      </m:d>
                      <m:r>
                        <a:rPr lang="uk-UA" sz="2400" i="1">
                          <a:effectLst/>
                          <a:latin typeface="Cambria Math" panose="02040503050406030204" pitchFamily="18" charset="0"/>
                          <a:ea typeface="Calibri" panose="020F0502020204030204" pitchFamily="34" charset="0"/>
                        </a:rPr>
                        <m:t>.</m:t>
                      </m:r>
                    </m:oMath>
                  </m:oMathPara>
                </a14:m>
                <a:endParaRPr lang="uk-UA" sz="20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Ця властивість дозволяє зводити складні функції та їх Фур’є-образи до простіших.</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1" dirty="0">
                    <a:effectLst/>
                    <a:latin typeface="Trebuchet MS" panose="020B0603020202020204" pitchFamily="34" charset="0"/>
                    <a:ea typeface="Calibri" panose="020F0502020204030204" pitchFamily="34" charset="0"/>
                  </a:rPr>
                  <a:t> </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1" dirty="0">
                    <a:effectLst/>
                    <a:latin typeface="Trebuchet MS" panose="020B0603020202020204" pitchFamily="34" charset="0"/>
                    <a:ea typeface="Calibri" panose="020F0502020204030204" pitchFamily="34" charset="0"/>
                  </a:rPr>
                  <a:t>2) Незалежність амплітудного спектру від зсуву сигналу в часі</a:t>
                </a:r>
                <a:r>
                  <a:rPr lang="uk-UA" i="0" dirty="0">
                    <a:effectLst/>
                    <a:latin typeface="Trebuchet MS" panose="020B0603020202020204" pitchFamily="34" charset="0"/>
                    <a:ea typeface="Calibri" panose="020F0502020204030204" pitchFamily="34" charset="0"/>
                  </a:rPr>
                  <a:t> – якщо ми посунемо функцію ліворуч або праворуч по </a:t>
                </a:r>
                <a:r>
                  <a:rPr lang="uk-UA" i="0" dirty="0" err="1">
                    <a:effectLst/>
                    <a:latin typeface="Trebuchet MS" panose="020B0603020202020204" pitchFamily="34" charset="0"/>
                    <a:ea typeface="Calibri" panose="020F0502020204030204" pitchFamily="34" charset="0"/>
                  </a:rPr>
                  <a:t>вісі</a:t>
                </a:r>
                <a:r>
                  <a:rPr lang="uk-UA" i="0" dirty="0">
                    <a:effectLst/>
                    <a:latin typeface="Trebuchet MS" panose="020B0603020202020204" pitchFamily="34" charset="0"/>
                    <a:ea typeface="Calibri" panose="020F0502020204030204" pitchFamily="34" charset="0"/>
                  </a:rPr>
                  <a:t> </a:t>
                </a:r>
                <a14:m>
                  <m:oMath xmlns:m="http://schemas.openxmlformats.org/officeDocument/2006/math">
                    <m:r>
                      <a:rPr lang="uk-UA" sz="2000" i="1">
                        <a:effectLst/>
                        <a:latin typeface="Cambria Math" panose="02040503050406030204" pitchFamily="18" charset="0"/>
                        <a:ea typeface="Calibri" panose="020F0502020204030204" pitchFamily="34" charset="0"/>
                      </a:rPr>
                      <m:t>𝑡</m:t>
                    </m:r>
                  </m:oMath>
                </a14:m>
                <a:r>
                  <a:rPr lang="uk-UA" i="0" dirty="0">
                    <a:effectLst/>
                    <a:latin typeface="Trebuchet MS" panose="020B0603020202020204" pitchFamily="34" charset="0"/>
                    <a:ea typeface="Calibri" panose="020F0502020204030204" pitchFamily="34" charset="0"/>
                  </a:rPr>
                  <a:t>, то поміняється лише її фазовий спектр, амплітудний не зміниться. Математично це записується так:</a:t>
                </a:r>
                <a:endParaRPr lang="uk-UA" sz="1600" i="1" dirty="0">
                  <a:effectLst/>
                  <a:latin typeface="Trebuchet MS" panose="020B0603020202020204" pitchFamily="34" charset="0"/>
                  <a:ea typeface="Calibri" panose="020F0502020204030204" pitchFamily="34" charset="0"/>
                </a:endParaRPr>
              </a:p>
              <a:p>
                <a:pPr marL="457200" algn="just">
                  <a:lnSpc>
                    <a:spcPct val="115000"/>
                  </a:lnSpc>
                  <a:spcAft>
                    <a:spcPts val="0"/>
                  </a:spcAft>
                </a:pPr>
                <a14:m>
                  <m:oMathPara xmlns:m="http://schemas.openxmlformats.org/officeDocument/2006/math">
                    <m:oMathParaPr>
                      <m:jc m:val="centerGroup"/>
                    </m:oMathParaPr>
                    <m:oMath xmlns:m="http://schemas.openxmlformats.org/officeDocument/2006/math">
                      <m:r>
                        <a:rPr lang="uk-UA" sz="2400" i="1">
                          <a:effectLst/>
                          <a:latin typeface="Cambria Math" panose="02040503050406030204" pitchFamily="18" charset="0"/>
                          <a:ea typeface="Calibri" panose="020F0502020204030204" pitchFamily="34" charset="0"/>
                        </a:rPr>
                        <m:t>ℱ</m:t>
                      </m:r>
                      <m:d>
                        <m:dPr>
                          <m:begChr m:val="["/>
                          <m:endChr m:val="]"/>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𝑠</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𝑡</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𝜏</m:t>
                          </m:r>
                          <m:r>
                            <a:rPr lang="uk-UA" sz="2400" i="1">
                              <a:effectLst/>
                              <a:latin typeface="Cambria Math" panose="02040503050406030204" pitchFamily="18" charset="0"/>
                              <a:ea typeface="Calibri" panose="020F0502020204030204" pitchFamily="34" charset="0"/>
                            </a:rPr>
                            <m:t>)</m:t>
                          </m:r>
                        </m:e>
                      </m:d>
                      <m:r>
                        <a:rPr lang="uk-UA" sz="2400" i="1">
                          <a:effectLst/>
                          <a:latin typeface="Cambria Math" panose="02040503050406030204" pitchFamily="18" charset="0"/>
                          <a:ea typeface="Calibri" panose="020F0502020204030204" pitchFamily="34" charset="0"/>
                        </a:rPr>
                        <m:t>=</m:t>
                      </m:r>
                      <m:sSup>
                        <m:sSupPr>
                          <m:ctrlPr>
                            <a:rPr lang="uk-UA" sz="2400" i="1">
                              <a:effectLst/>
                              <a:latin typeface="Cambria Math" panose="02040503050406030204" pitchFamily="18" charset="0"/>
                              <a:ea typeface="Calibri" panose="020F0502020204030204" pitchFamily="34" charset="0"/>
                            </a:rPr>
                          </m:ctrlPr>
                        </m:sSupPr>
                        <m:e>
                          <m:r>
                            <a:rPr lang="uk-UA" sz="2400" i="1">
                              <a:effectLst/>
                              <a:latin typeface="Cambria Math" panose="02040503050406030204" pitchFamily="18" charset="0"/>
                              <a:ea typeface="Calibri" panose="020F0502020204030204" pitchFamily="34" charset="0"/>
                            </a:rPr>
                            <m:t>𝑒</m:t>
                          </m:r>
                        </m:e>
                        <m:sup>
                          <m:r>
                            <a:rPr lang="uk-UA" sz="2400" i="1">
                              <a:effectLst/>
                              <a:latin typeface="Cambria Math" panose="02040503050406030204" pitchFamily="18" charset="0"/>
                              <a:ea typeface="Calibri" panose="020F0502020204030204" pitchFamily="34" charset="0"/>
                            </a:rPr>
                            <m:t>2</m:t>
                          </m:r>
                          <m:r>
                            <a:rPr lang="uk-UA" sz="2400" i="1">
                              <a:effectLst/>
                              <a:latin typeface="Cambria Math" panose="02040503050406030204" pitchFamily="18" charset="0"/>
                              <a:ea typeface="Calibri" panose="020F0502020204030204" pitchFamily="34" charset="0"/>
                            </a:rPr>
                            <m:t>𝜋</m:t>
                          </m:r>
                          <m:r>
                            <a:rPr lang="uk-UA" sz="2400" i="1">
                              <a:effectLst/>
                              <a:latin typeface="Cambria Math" panose="02040503050406030204" pitchFamily="18" charset="0"/>
                              <a:ea typeface="Calibri" panose="020F0502020204030204" pitchFamily="34" charset="0"/>
                            </a:rPr>
                            <m:t>𝑖</m:t>
                          </m:r>
                          <m:r>
                            <a:rPr lang="uk-UA" sz="2400" i="1">
                              <a:effectLst/>
                              <a:latin typeface="Cambria Math" panose="02040503050406030204" pitchFamily="18" charset="0"/>
                              <a:ea typeface="Calibri" panose="020F0502020204030204" pitchFamily="34" charset="0"/>
                            </a:rPr>
                            <m:t>𝜏𝜔</m:t>
                          </m:r>
                        </m:sup>
                      </m:sSup>
                      <m:acc>
                        <m:accPr>
                          <m:chr m:val="̂"/>
                          <m:ctrlPr>
                            <a:rPr lang="uk-UA" sz="2400" i="1">
                              <a:effectLst/>
                              <a:latin typeface="Cambria Math" panose="02040503050406030204" pitchFamily="18" charset="0"/>
                              <a:ea typeface="Calibri" panose="020F0502020204030204" pitchFamily="34" charset="0"/>
                            </a:rPr>
                          </m:ctrlPr>
                        </m:accPr>
                        <m:e>
                          <m:r>
                            <a:rPr lang="uk-UA" sz="2400" i="1">
                              <a:effectLst/>
                              <a:latin typeface="Cambria Math" panose="02040503050406030204" pitchFamily="18" charset="0"/>
                              <a:ea typeface="Calibri" panose="020F0502020204030204" pitchFamily="34" charset="0"/>
                            </a:rPr>
                            <m:t>𝑆</m:t>
                          </m:r>
                        </m:e>
                      </m:acc>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𝜔</m:t>
                          </m:r>
                        </m:e>
                      </m:d>
                      <m:r>
                        <a:rPr lang="uk-UA" sz="2400" i="1">
                          <a:effectLst/>
                          <a:latin typeface="Cambria Math" panose="02040503050406030204" pitchFamily="18" charset="0"/>
                          <a:ea typeface="Calibri" panose="020F0502020204030204" pitchFamily="34" charset="0"/>
                        </a:rPr>
                        <m:t>.</m:t>
                      </m:r>
                    </m:oMath>
                  </m:oMathPara>
                </a14:m>
                <a:endParaRPr lang="uk-UA" sz="1600" i="1" dirty="0">
                  <a:effectLst/>
                  <a:latin typeface="Trebuchet MS" panose="020B0603020202020204" pitchFamily="34" charset="0"/>
                  <a:ea typeface="Calibri" panose="020F0502020204030204" pitchFamily="34" charset="0"/>
                </a:endParaRPr>
              </a:p>
              <a:p>
                <a:pPr>
                  <a:lnSpc>
                    <a:spcPct val="107000"/>
                  </a:lnSpc>
                  <a:spcAft>
                    <a:spcPts val="800"/>
                  </a:spcAft>
                </a:pPr>
                <a:r>
                  <a:rPr lang="uk-UA" sz="1600" dirty="0">
                    <a:effectLst/>
                    <a:latin typeface="Trebuchet MS" panose="020B0603020202020204" pitchFamily="34" charset="0"/>
                    <a:ea typeface="Calibri" panose="020F0502020204030204" pitchFamily="34" charset="0"/>
                    <a:cs typeface="Times New Roman" panose="02020603050405020304" pitchFamily="18" charset="0"/>
                  </a:rPr>
                  <a:t> </a:t>
                </a:r>
                <a:endParaRPr lang="uk-UA" sz="1600" dirty="0" smtClean="0">
                  <a:effectLst/>
                  <a:latin typeface="Trebuchet MS" panose="020B0603020202020204" pitchFamily="34" charset="0"/>
                  <a:ea typeface="Calibri" panose="020F0502020204030204" pitchFamily="34" charset="0"/>
                  <a:cs typeface="Times New Roman" panose="02020603050405020304" pitchFamily="18" charset="0"/>
                </a:endParaRPr>
              </a:p>
              <a:p>
                <a:pPr lvl="0"/>
                <a:r>
                  <a:rPr lang="uk-UA" i="1" dirty="0" smtClean="0">
                    <a:latin typeface="Trebuchet MS" panose="020B0603020202020204" pitchFamily="34" charset="0"/>
                  </a:rPr>
                  <a:t>3) Розтягування </a:t>
                </a:r>
                <a:r>
                  <a:rPr lang="uk-UA" i="1" dirty="0">
                    <a:latin typeface="Trebuchet MS" panose="020B0603020202020204" pitchFamily="34" charset="0"/>
                  </a:rPr>
                  <a:t>або стиснення початкової функції по осі часу (</a:t>
                </a:r>
                <a14:m>
                  <m:oMath xmlns:m="http://schemas.openxmlformats.org/officeDocument/2006/math">
                    <m:r>
                      <a:rPr lang="uk-UA" sz="2000" i="1">
                        <a:latin typeface="Cambria Math" panose="02040503050406030204" pitchFamily="18" charset="0"/>
                      </a:rPr>
                      <m:t>𝑡</m:t>
                    </m:r>
                  </m:oMath>
                </a14:m>
                <a:r>
                  <a:rPr lang="uk-UA" i="1" dirty="0">
                    <a:latin typeface="Trebuchet MS" panose="020B0603020202020204" pitchFamily="34" charset="0"/>
                  </a:rPr>
                  <a:t>) </a:t>
                </a:r>
                <a:r>
                  <a:rPr lang="uk-UA" i="1" dirty="0" err="1">
                    <a:latin typeface="Trebuchet MS" panose="020B0603020202020204" pitchFamily="34" charset="0"/>
                  </a:rPr>
                  <a:t>пропорційно</a:t>
                </a:r>
                <a:r>
                  <a:rPr lang="uk-UA" i="1" dirty="0">
                    <a:latin typeface="Trebuchet MS" panose="020B0603020202020204" pitchFamily="34" charset="0"/>
                  </a:rPr>
                  <a:t> стискає або розтягує її Фур’є-образ за шкалою частот (</a:t>
                </a:r>
                <a14:m>
                  <m:oMath xmlns:m="http://schemas.openxmlformats.org/officeDocument/2006/math">
                    <m:r>
                      <a:rPr lang="uk-UA" sz="2000" i="1">
                        <a:latin typeface="Cambria Math" panose="02040503050406030204" pitchFamily="18" charset="0"/>
                      </a:rPr>
                      <m:t>𝜔</m:t>
                    </m:r>
                  </m:oMath>
                </a14:m>
                <a:r>
                  <a:rPr lang="uk-UA" i="1" dirty="0">
                    <a:latin typeface="Trebuchet MS" panose="020B0603020202020204" pitchFamily="34" charset="0"/>
                  </a:rPr>
                  <a:t>)</a:t>
                </a:r>
                <a:r>
                  <a:rPr lang="uk-UA" dirty="0">
                    <a:latin typeface="Trebuchet MS" panose="020B0603020202020204" pitchFamily="34" charset="0"/>
                  </a:rPr>
                  <a:t>. Зокрема, спектр сигналу кінцевої тривалості завжди нескінченно широкий і навпаки, спектр кінцевої ширини завжди відповідає сигналу необмеженої тривалості.</a:t>
                </a:r>
                <a:endParaRPr lang="uk-UA" i="1" dirty="0">
                  <a:latin typeface="Trebuchet MS" panose="020B0603020202020204" pitchFamily="34" charset="0"/>
                </a:endParaRPr>
              </a:p>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ℱ</m:t>
                      </m:r>
                      <m:d>
                        <m:dPr>
                          <m:begChr m:val="["/>
                          <m:endChr m:val="]"/>
                          <m:ctrlPr>
                            <a:rPr lang="uk-UA" sz="2400" i="1">
                              <a:latin typeface="Cambria Math" panose="02040503050406030204" pitchFamily="18" charset="0"/>
                            </a:rPr>
                          </m:ctrlPr>
                        </m:dPr>
                        <m:e>
                          <m:r>
                            <a:rPr lang="uk-UA" sz="2400" i="1">
                              <a:latin typeface="Cambria Math" panose="02040503050406030204" pitchFamily="18" charset="0"/>
                            </a:rPr>
                            <m:t>𝑠</m:t>
                          </m:r>
                          <m:r>
                            <a:rPr lang="uk-UA" sz="2400" i="1">
                              <a:latin typeface="Cambria Math" panose="02040503050406030204" pitchFamily="18" charset="0"/>
                            </a:rPr>
                            <m:t>(</m:t>
                          </m:r>
                          <m:r>
                            <a:rPr lang="uk-UA" sz="2400" i="1">
                              <a:latin typeface="Cambria Math" panose="02040503050406030204" pitchFamily="18" charset="0"/>
                            </a:rPr>
                            <m:t>𝑎𝑡</m:t>
                          </m:r>
                          <m:r>
                            <a:rPr lang="uk-UA" sz="2400" i="1">
                              <a:latin typeface="Cambria Math" panose="02040503050406030204" pitchFamily="18" charset="0"/>
                            </a:rPr>
                            <m:t>)</m:t>
                          </m:r>
                        </m:e>
                      </m:d>
                      <m:r>
                        <a:rPr lang="uk-UA" sz="2400" i="1">
                          <a:latin typeface="Cambria Math" panose="02040503050406030204" pitchFamily="18" charset="0"/>
                        </a:rPr>
                        <m:t>=</m:t>
                      </m:r>
                      <m:f>
                        <m:fPr>
                          <m:ctrlPr>
                            <a:rPr lang="uk-UA" sz="2400" i="1">
                              <a:latin typeface="Cambria Math" panose="02040503050406030204" pitchFamily="18" charset="0"/>
                            </a:rPr>
                          </m:ctrlPr>
                        </m:fPr>
                        <m:num>
                          <m:r>
                            <a:rPr lang="uk-UA" sz="2400" i="1">
                              <a:latin typeface="Cambria Math" panose="02040503050406030204" pitchFamily="18" charset="0"/>
                            </a:rPr>
                            <m:t>1</m:t>
                          </m:r>
                        </m:num>
                        <m:den>
                          <m:d>
                            <m:dPr>
                              <m:begChr m:val="|"/>
                              <m:endChr m:val="|"/>
                              <m:ctrlPr>
                                <a:rPr lang="uk-UA" sz="2400" i="1">
                                  <a:latin typeface="Cambria Math" panose="02040503050406030204" pitchFamily="18" charset="0"/>
                                </a:rPr>
                              </m:ctrlPr>
                            </m:dPr>
                            <m:e>
                              <m:r>
                                <a:rPr lang="uk-UA" sz="2400" i="1">
                                  <a:latin typeface="Cambria Math" panose="02040503050406030204" pitchFamily="18" charset="0"/>
                                </a:rPr>
                                <m:t>𝑎</m:t>
                              </m:r>
                            </m:e>
                          </m:d>
                        </m:den>
                      </m:f>
                      <m:acc>
                        <m:accPr>
                          <m:chr m:val="̂"/>
                          <m:ctrlPr>
                            <a:rPr lang="uk-UA" sz="2400" i="1">
                              <a:latin typeface="Cambria Math" panose="02040503050406030204" pitchFamily="18" charset="0"/>
                            </a:rPr>
                          </m:ctrlPr>
                        </m:accPr>
                        <m:e>
                          <m:r>
                            <a:rPr lang="uk-UA" sz="2400" i="1">
                              <a:latin typeface="Cambria Math" panose="02040503050406030204" pitchFamily="18" charset="0"/>
                            </a:rPr>
                            <m:t>𝑆</m:t>
                          </m:r>
                        </m:e>
                      </m:acc>
                      <m:d>
                        <m:dPr>
                          <m:ctrlPr>
                            <a:rPr lang="uk-UA" sz="2400" i="1">
                              <a:latin typeface="Cambria Math" panose="02040503050406030204" pitchFamily="18" charset="0"/>
                            </a:rPr>
                          </m:ctrlPr>
                        </m:dPr>
                        <m:e>
                          <m:f>
                            <m:fPr>
                              <m:ctrlPr>
                                <a:rPr lang="uk-UA" sz="2400" i="1">
                                  <a:latin typeface="Cambria Math" panose="02040503050406030204" pitchFamily="18" charset="0"/>
                                </a:rPr>
                              </m:ctrlPr>
                            </m:fPr>
                            <m:num>
                              <m:r>
                                <a:rPr lang="uk-UA" sz="2400" i="1">
                                  <a:latin typeface="Cambria Math" panose="02040503050406030204" pitchFamily="18" charset="0"/>
                                </a:rPr>
                                <m:t>𝜔</m:t>
                              </m:r>
                            </m:num>
                            <m:den>
                              <m:r>
                                <a:rPr lang="uk-UA" sz="2400" i="1">
                                  <a:latin typeface="Cambria Math" panose="02040503050406030204" pitchFamily="18" charset="0"/>
                                </a:rPr>
                                <m:t>𝑎</m:t>
                              </m:r>
                            </m:den>
                          </m:f>
                        </m:e>
                      </m:d>
                      <m:r>
                        <a:rPr lang="uk-UA" sz="2400" i="1">
                          <a:latin typeface="Cambria Math" panose="02040503050406030204" pitchFamily="18" charset="0"/>
                        </a:rPr>
                        <m:t>.</m:t>
                      </m:r>
                    </m:oMath>
                  </m:oMathPara>
                </a14:m>
                <a:endParaRPr lang="uk-UA" sz="2400" i="1" dirty="0">
                  <a:latin typeface="Trebuchet MS" panose="020B0603020202020204" pitchFamily="34" charset="0"/>
                </a:endParaRPr>
              </a:p>
            </p:txBody>
          </p:sp>
        </mc:Choice>
        <mc:Fallback xmlns="">
          <p:sp>
            <p:nvSpPr>
              <p:cNvPr id="5" name="Прямокутник 4"/>
              <p:cNvSpPr>
                <a:spLocks noRot="1" noChangeAspect="1" noMove="1" noResize="1" noEditPoints="1" noAdjustHandles="1" noChangeArrowheads="1" noChangeShapeType="1" noTextEdit="1"/>
              </p:cNvSpPr>
              <p:nvPr/>
            </p:nvSpPr>
            <p:spPr>
              <a:xfrm>
                <a:off x="0" y="977477"/>
                <a:ext cx="9144000" cy="5445017"/>
              </a:xfrm>
              <a:prstGeom prst="rect">
                <a:avLst/>
              </a:prstGeom>
              <a:blipFill rotWithShape="0">
                <a:blip r:embed="rId4"/>
                <a:stretch>
                  <a:fillRect l="-533" t="-336" r="-533"/>
                </a:stretch>
              </a:blipFill>
            </p:spPr>
            <p:txBody>
              <a:bodyPr/>
              <a:lstStyle/>
              <a:p>
                <a:r>
                  <a:rPr lang="uk-UA">
                    <a:noFill/>
                  </a:rPr>
                  <a:t> </a:t>
                </a:r>
              </a:p>
            </p:txBody>
          </p:sp>
        </mc:Fallback>
      </mc:AlternateContent>
    </p:spTree>
    <p:extLst>
      <p:ext uri="{BB962C8B-B14F-4D97-AF65-F5344CB8AC3E}">
        <p14:creationId xmlns:p14="http://schemas.microsoft.com/office/powerpoint/2010/main" val="1192861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r>
              <a:rPr lang="uk-UA" dirty="0" smtClean="0">
                <a:latin typeface="Trebuchet MS" pitchFamily="34" charset="0"/>
              </a:rPr>
              <a:t>  </a:t>
            </a:r>
            <a:r>
              <a:rPr lang="uk-UA" dirty="0" smtClean="0">
                <a:latin typeface="Trebuchet MS" pitchFamily="34" charset="0"/>
              </a:rPr>
              <a:t>2</a:t>
            </a:r>
            <a:r>
              <a:rPr lang="en-US" dirty="0" smtClean="0">
                <a:latin typeface="Trebuchet MS" pitchFamily="34" charset="0"/>
              </a:rPr>
              <a:t>3</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Властивості перетворення Фур’є</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12" name="Прямокутник 11"/>
              <p:cNvSpPr/>
              <p:nvPr/>
            </p:nvSpPr>
            <p:spPr>
              <a:xfrm>
                <a:off x="-1777" y="836712"/>
                <a:ext cx="9144000" cy="5735544"/>
              </a:xfrm>
              <a:prstGeom prst="rect">
                <a:avLst/>
              </a:prstGeom>
            </p:spPr>
            <p:txBody>
              <a:bodyPr wrap="square">
                <a:spAutoFit/>
              </a:bodyPr>
              <a:lstStyle/>
              <a:p>
                <a:pPr algn="just">
                  <a:lnSpc>
                    <a:spcPct val="115000"/>
                  </a:lnSpc>
                  <a:spcAft>
                    <a:spcPts val="0"/>
                  </a:spcAft>
                </a:pPr>
                <a:r>
                  <a:rPr lang="uk-UA" i="1" dirty="0">
                    <a:latin typeface="Trebuchet MS" panose="020B0603020202020204" pitchFamily="34" charset="0"/>
                    <a:ea typeface="Calibri" panose="020F0502020204030204" pitchFamily="34" charset="0"/>
                  </a:rPr>
                  <a:t>4) Симетрія</a:t>
                </a:r>
                <a:r>
                  <a:rPr lang="uk-UA" i="0" dirty="0">
                    <a:effectLst/>
                    <a:latin typeface="Trebuchet MS" panose="020B0603020202020204" pitchFamily="34" charset="0"/>
                    <a:ea typeface="Calibri" panose="020F0502020204030204" pitchFamily="34" charset="0"/>
                  </a:rPr>
                  <a:t>: у Фур’є-образі функції дійсної змінної (тобто будь-якого реального сигналу) амплітудний спектр завжди є парною функцією, а фазовий спектр (якщо його привести до діапазону </a:t>
                </a:r>
                <a14:m>
                  <m:oMath xmlns:m="http://schemas.openxmlformats.org/officeDocument/2006/math">
                    <m:r>
                      <a:rPr lang="uk-UA" sz="2000" i="1">
                        <a:effectLst/>
                        <a:latin typeface="Cambria Math" panose="02040503050406030204" pitchFamily="18" charset="0"/>
                        <a:ea typeface="Calibri" panose="020F0502020204030204" pitchFamily="34" charset="0"/>
                      </a:rPr>
                      <m:t>−</m:t>
                    </m:r>
                    <m:r>
                      <a:rPr lang="uk-UA" sz="2000" i="1">
                        <a:effectLst/>
                        <a:latin typeface="Cambria Math" panose="02040503050406030204" pitchFamily="18" charset="0"/>
                        <a:ea typeface="Calibri" panose="020F0502020204030204" pitchFamily="34" charset="0"/>
                      </a:rPr>
                      <m:t>𝜋</m:t>
                    </m:r>
                    <m:r>
                      <a:rPr lang="uk-UA" sz="2000" i="1">
                        <a:effectLst/>
                        <a:latin typeface="Cambria Math" panose="02040503050406030204" pitchFamily="18" charset="0"/>
                        <a:ea typeface="Calibri" panose="020F0502020204030204" pitchFamily="34" charset="0"/>
                      </a:rPr>
                      <m:t>…</m:t>
                    </m:r>
                    <m:r>
                      <a:rPr lang="uk-UA" sz="2000" i="1">
                        <a:effectLst/>
                        <a:latin typeface="Cambria Math" panose="02040503050406030204" pitchFamily="18" charset="0"/>
                        <a:ea typeface="Calibri" panose="020F0502020204030204" pitchFamily="34" charset="0"/>
                      </a:rPr>
                      <m:t>𝜋</m:t>
                    </m:r>
                  </m:oMath>
                </a14:m>
                <a:r>
                  <a:rPr lang="uk-UA" i="0" dirty="0">
                    <a:effectLst/>
                    <a:latin typeface="Trebuchet MS" panose="020B0603020202020204" pitchFamily="34" charset="0"/>
                    <a:ea typeface="Calibri" panose="020F0502020204030204" pitchFamily="34" charset="0"/>
                  </a:rPr>
                  <a:t>) – непарною. Саме з цієї причини на графіках спектрів практично ніколи не малюють від’ємну частину спектру – для </a:t>
                </a:r>
                <a:r>
                  <a:rPr lang="uk-UA" i="0" dirty="0" err="1">
                    <a:effectLst/>
                    <a:latin typeface="Trebuchet MS" panose="020B0603020202020204" pitchFamily="34" charset="0"/>
                    <a:ea typeface="Calibri" panose="020F0502020204030204" pitchFamily="34" charset="0"/>
                  </a:rPr>
                  <a:t>дійснозначних</a:t>
                </a:r>
                <a:r>
                  <a:rPr lang="uk-UA" i="0" dirty="0">
                    <a:effectLst/>
                    <a:latin typeface="Trebuchet MS" panose="020B0603020202020204" pitchFamily="34" charset="0"/>
                    <a:ea typeface="Calibri" panose="020F0502020204030204" pitchFamily="34" charset="0"/>
                  </a:rPr>
                  <a:t> сигналів вона не дає ніякої нової інформації (але нульовою при цьому не є):</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r>
                        <a:rPr lang="uk-UA" sz="2400" i="1">
                          <a:effectLst/>
                          <a:latin typeface="Cambria Math" panose="02040503050406030204" pitchFamily="18" charset="0"/>
                          <a:ea typeface="Calibri" panose="020F0502020204030204" pitchFamily="34" charset="0"/>
                        </a:rPr>
                        <m:t>ℱ</m:t>
                      </m:r>
                      <m:d>
                        <m:dPr>
                          <m:begChr m:val="["/>
                          <m:endChr m:val="]"/>
                          <m:ctrlPr>
                            <a:rPr lang="uk-UA" sz="2400" i="1">
                              <a:effectLst/>
                              <a:latin typeface="Cambria Math" panose="02040503050406030204" pitchFamily="18" charset="0"/>
                              <a:ea typeface="Calibri" panose="020F0502020204030204" pitchFamily="34" charset="0"/>
                            </a:rPr>
                          </m:ctrlPr>
                        </m:dPr>
                        <m:e>
                          <m:acc>
                            <m:accPr>
                              <m:chr m:val="̅"/>
                              <m:ctrlPr>
                                <a:rPr lang="uk-UA" sz="2400" i="1">
                                  <a:effectLst/>
                                  <a:latin typeface="Cambria Math" panose="02040503050406030204" pitchFamily="18" charset="0"/>
                                  <a:ea typeface="Calibri" panose="020F0502020204030204" pitchFamily="34" charset="0"/>
                                </a:rPr>
                              </m:ctrlPr>
                            </m:accPr>
                            <m:e>
                              <m:r>
                                <a:rPr lang="uk-UA" sz="2400" i="1">
                                  <a:effectLst/>
                                  <a:latin typeface="Cambria Math" panose="02040503050406030204" pitchFamily="18" charset="0"/>
                                  <a:ea typeface="Calibri" panose="020F0502020204030204" pitchFamily="34" charset="0"/>
                                </a:rPr>
                                <m:t>𝑠</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𝑎𝑡</m:t>
                              </m:r>
                              <m:r>
                                <a:rPr lang="uk-UA" sz="2400" i="1">
                                  <a:effectLst/>
                                  <a:latin typeface="Cambria Math" panose="02040503050406030204" pitchFamily="18" charset="0"/>
                                  <a:ea typeface="Calibri" panose="020F0502020204030204" pitchFamily="34" charset="0"/>
                                </a:rPr>
                                <m:t>)</m:t>
                              </m:r>
                            </m:e>
                          </m:acc>
                        </m:e>
                      </m:d>
                      <m:r>
                        <a:rPr lang="uk-UA" sz="2400" i="1">
                          <a:effectLst/>
                          <a:latin typeface="Cambria Math" panose="02040503050406030204" pitchFamily="18" charset="0"/>
                          <a:ea typeface="Calibri" panose="020F0502020204030204" pitchFamily="34" charset="0"/>
                        </a:rPr>
                        <m:t>=</m:t>
                      </m:r>
                      <m:acc>
                        <m:accPr>
                          <m:chr m:val="̅"/>
                          <m:ctrlPr>
                            <a:rPr lang="uk-UA" sz="2400" i="1">
                              <a:effectLst/>
                              <a:latin typeface="Cambria Math" panose="02040503050406030204" pitchFamily="18" charset="0"/>
                              <a:ea typeface="Calibri" panose="020F0502020204030204" pitchFamily="34" charset="0"/>
                            </a:rPr>
                          </m:ctrlPr>
                        </m:accPr>
                        <m:e>
                          <m:acc>
                            <m:accPr>
                              <m:chr m:val="̂"/>
                              <m:ctrlPr>
                                <a:rPr lang="uk-UA" sz="2400" i="1">
                                  <a:effectLst/>
                                  <a:latin typeface="Cambria Math" panose="02040503050406030204" pitchFamily="18" charset="0"/>
                                  <a:ea typeface="Calibri" panose="020F0502020204030204" pitchFamily="34" charset="0"/>
                                </a:rPr>
                              </m:ctrlPr>
                            </m:accPr>
                            <m:e>
                              <m:r>
                                <a:rPr lang="uk-UA" sz="2400" i="1">
                                  <a:effectLst/>
                                  <a:latin typeface="Cambria Math" panose="02040503050406030204" pitchFamily="18" charset="0"/>
                                  <a:ea typeface="Calibri" panose="020F0502020204030204" pitchFamily="34" charset="0"/>
                                </a:rPr>
                                <m:t>𝑆</m:t>
                              </m:r>
                            </m:e>
                          </m:acc>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𝜔</m:t>
                          </m:r>
                          <m:r>
                            <a:rPr lang="uk-UA" sz="2400" i="1">
                              <a:effectLst/>
                              <a:latin typeface="Cambria Math" panose="02040503050406030204" pitchFamily="18" charset="0"/>
                              <a:ea typeface="Calibri" panose="020F0502020204030204" pitchFamily="34" charset="0"/>
                            </a:rPr>
                            <m:t>)</m:t>
                          </m:r>
                        </m:e>
                      </m:acc>
                      <m:r>
                        <a:rPr lang="uk-UA" sz="2400" i="1">
                          <a:effectLst/>
                          <a:latin typeface="Cambria Math" panose="02040503050406030204" pitchFamily="18" charset="0"/>
                          <a:ea typeface="Calibri" panose="020F0502020204030204" pitchFamily="34" charset="0"/>
                        </a:rPr>
                        <m:t>.</m:t>
                      </m:r>
                    </m:oMath>
                  </m:oMathPara>
                </a14:m>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5) Перетворення </a:t>
                </a:r>
                <a:r>
                  <a:rPr lang="uk-UA" i="0" dirty="0" err="1">
                    <a:effectLst/>
                    <a:latin typeface="Trebuchet MS" panose="020B0603020202020204" pitchFamily="34" charset="0"/>
                    <a:ea typeface="Calibri" panose="020F0502020204030204" pitchFamily="34" charset="0"/>
                  </a:rPr>
                  <a:t>Фур’е</a:t>
                </a:r>
                <a:r>
                  <a:rPr lang="uk-UA" i="0" dirty="0">
                    <a:effectLst/>
                    <a:latin typeface="Trebuchet MS" panose="020B0603020202020204" pitchFamily="34" charset="0"/>
                    <a:ea typeface="Calibri" panose="020F0502020204030204" pitchFamily="34" charset="0"/>
                  </a:rPr>
                  <a:t> зберігає енергію сигналу. Воно має сенс тільки для сигналів кінцевої тривалості, енергія яких кінцева. Це означає, що спектр подібних сигналів на нескінченності швидко наближається до нуля. Саме через цю властивість на графіках спектрів, як правило, зображають тільки “основну” частину сигналу, тобто ту, що </a:t>
                </a:r>
                <a:r>
                  <a:rPr lang="uk-UA" i="0" dirty="0" err="1">
                    <a:effectLst/>
                    <a:latin typeface="Trebuchet MS" panose="020B0603020202020204" pitchFamily="34" charset="0"/>
                    <a:ea typeface="Calibri" panose="020F0502020204030204" pitchFamily="34" charset="0"/>
                  </a:rPr>
                  <a:t>переносить</a:t>
                </a:r>
                <a:r>
                  <a:rPr lang="uk-UA" i="0" dirty="0">
                    <a:effectLst/>
                    <a:latin typeface="Trebuchet MS" panose="020B0603020202020204" pitchFamily="34" charset="0"/>
                    <a:ea typeface="Calibri" panose="020F0502020204030204" pitchFamily="34" charset="0"/>
                  </a:rPr>
                  <a:t> більшу частку енергії, а решта частини графіка просто прямує до нуля (але, знову ж таки, нулем не є).</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nary>
                        <m:naryPr>
                          <m:limLoc m:val="undOvr"/>
                          <m:ctrlPr>
                            <a:rPr lang="uk-UA" sz="2400" i="1">
                              <a:effectLst/>
                              <a:latin typeface="Cambria Math" panose="02040503050406030204" pitchFamily="18" charset="0"/>
                              <a:ea typeface="Calibri" panose="020F0502020204030204" pitchFamily="34" charset="0"/>
                            </a:rPr>
                          </m:ctrlPr>
                        </m:naryPr>
                        <m:sub>
                          <m:r>
                            <a:rPr lang="uk-UA" sz="2400" i="1">
                              <a:effectLst/>
                              <a:latin typeface="Cambria Math" panose="02040503050406030204" pitchFamily="18" charset="0"/>
                              <a:ea typeface="Calibri" panose="020F0502020204030204" pitchFamily="34" charset="0"/>
                            </a:rPr>
                            <m:t>−∞</m:t>
                          </m:r>
                        </m:sub>
                        <m:sup>
                          <m:r>
                            <a:rPr lang="uk-UA" sz="2400" i="1">
                              <a:effectLst/>
                              <a:latin typeface="Cambria Math" panose="02040503050406030204" pitchFamily="18" charset="0"/>
                              <a:ea typeface="Calibri" panose="020F0502020204030204" pitchFamily="34" charset="0"/>
                            </a:rPr>
                            <m:t>+∞</m:t>
                          </m:r>
                        </m:sup>
                        <m:e>
                          <m:sSup>
                            <m:sSupPr>
                              <m:ctrlPr>
                                <a:rPr lang="uk-UA" sz="2400" i="1">
                                  <a:effectLst/>
                                  <a:latin typeface="Cambria Math" panose="02040503050406030204" pitchFamily="18" charset="0"/>
                                  <a:ea typeface="Calibri" panose="020F0502020204030204" pitchFamily="34" charset="0"/>
                                </a:rPr>
                              </m:ctrlPr>
                            </m:sSupPr>
                            <m:e>
                              <m:d>
                                <m:dPr>
                                  <m:begChr m:val="|"/>
                                  <m:endChr m:val="|"/>
                                  <m:ctrlPr>
                                    <a:rPr lang="uk-UA" sz="2400" i="1">
                                      <a:effectLst/>
                                      <a:latin typeface="Cambria Math" panose="02040503050406030204" pitchFamily="18" charset="0"/>
                                      <a:ea typeface="Calibri" panose="020F0502020204030204" pitchFamily="34" charset="0"/>
                                    </a:rPr>
                                  </m:ctrlPr>
                                </m:dPr>
                                <m:e>
                                  <m:acc>
                                    <m:accPr>
                                      <m:chr m:val="̂"/>
                                      <m:ctrlPr>
                                        <a:rPr lang="uk-UA" sz="2400" i="1">
                                          <a:effectLst/>
                                          <a:latin typeface="Cambria Math" panose="02040503050406030204" pitchFamily="18" charset="0"/>
                                          <a:ea typeface="Calibri" panose="020F0502020204030204" pitchFamily="34" charset="0"/>
                                        </a:rPr>
                                      </m:ctrlPr>
                                    </m:accPr>
                                    <m:e>
                                      <m:r>
                                        <a:rPr lang="uk-UA" sz="2400" i="1">
                                          <a:effectLst/>
                                          <a:latin typeface="Cambria Math" panose="02040503050406030204" pitchFamily="18" charset="0"/>
                                          <a:ea typeface="Calibri" panose="020F0502020204030204" pitchFamily="34" charset="0"/>
                                        </a:rPr>
                                        <m:t>𝑆</m:t>
                                      </m:r>
                                    </m:e>
                                  </m:acc>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𝜔</m:t>
                                  </m:r>
                                  <m:r>
                                    <a:rPr lang="uk-UA" sz="2400" i="1">
                                      <a:effectLst/>
                                      <a:latin typeface="Cambria Math" panose="02040503050406030204" pitchFamily="18" charset="0"/>
                                      <a:ea typeface="Calibri" panose="020F0502020204030204" pitchFamily="34" charset="0"/>
                                    </a:rPr>
                                    <m:t>)</m:t>
                                  </m:r>
                                </m:e>
                              </m:d>
                            </m:e>
                            <m:sup>
                              <m:r>
                                <a:rPr lang="uk-UA" sz="2400" i="1">
                                  <a:effectLst/>
                                  <a:latin typeface="Cambria Math" panose="02040503050406030204" pitchFamily="18" charset="0"/>
                                  <a:ea typeface="Calibri" panose="020F0502020204030204" pitchFamily="34" charset="0"/>
                                </a:rPr>
                                <m:t>2</m:t>
                              </m:r>
                            </m:sup>
                          </m:sSup>
                          <m:r>
                            <a:rPr lang="uk-UA" sz="2400" i="1">
                              <a:effectLst/>
                              <a:latin typeface="Cambria Math" panose="02040503050406030204" pitchFamily="18" charset="0"/>
                              <a:ea typeface="Calibri" panose="020F0502020204030204" pitchFamily="34" charset="0"/>
                            </a:rPr>
                            <m:t> </m:t>
                          </m:r>
                          <m:r>
                            <a:rPr lang="uk-UA" sz="2400" i="1">
                              <a:effectLst/>
                              <a:latin typeface="Cambria Math" panose="02040503050406030204" pitchFamily="18" charset="0"/>
                              <a:ea typeface="Calibri" panose="020F0502020204030204" pitchFamily="34" charset="0"/>
                            </a:rPr>
                            <m:t>𝑑</m:t>
                          </m:r>
                          <m:r>
                            <a:rPr lang="uk-UA" sz="2400" i="1">
                              <a:effectLst/>
                              <a:latin typeface="Cambria Math" panose="02040503050406030204" pitchFamily="18" charset="0"/>
                              <a:ea typeface="Calibri" panose="020F0502020204030204" pitchFamily="34" charset="0"/>
                            </a:rPr>
                            <m:t>𝜔</m:t>
                          </m:r>
                        </m:e>
                      </m:nary>
                      <m:r>
                        <a:rPr lang="uk-UA" sz="2400" i="1">
                          <a:effectLst/>
                          <a:latin typeface="Cambria Math" panose="02040503050406030204" pitchFamily="18" charset="0"/>
                          <a:ea typeface="Calibri" panose="020F0502020204030204" pitchFamily="34" charset="0"/>
                        </a:rPr>
                        <m:t>=</m:t>
                      </m:r>
                      <m:nary>
                        <m:naryPr>
                          <m:limLoc m:val="undOvr"/>
                          <m:ctrlPr>
                            <a:rPr lang="uk-UA" sz="2400" i="1">
                              <a:effectLst/>
                              <a:latin typeface="Cambria Math" panose="02040503050406030204" pitchFamily="18" charset="0"/>
                              <a:ea typeface="Calibri" panose="020F0502020204030204" pitchFamily="34" charset="0"/>
                            </a:rPr>
                          </m:ctrlPr>
                        </m:naryPr>
                        <m:sub>
                          <m:r>
                            <a:rPr lang="uk-UA" sz="2400" i="1">
                              <a:effectLst/>
                              <a:latin typeface="Cambria Math" panose="02040503050406030204" pitchFamily="18" charset="0"/>
                              <a:ea typeface="Calibri" panose="020F0502020204030204" pitchFamily="34" charset="0"/>
                            </a:rPr>
                            <m:t>−∞</m:t>
                          </m:r>
                        </m:sub>
                        <m:sup>
                          <m:r>
                            <a:rPr lang="uk-UA" sz="2400" i="1">
                              <a:effectLst/>
                              <a:latin typeface="Cambria Math" panose="02040503050406030204" pitchFamily="18" charset="0"/>
                              <a:ea typeface="Calibri" panose="020F0502020204030204" pitchFamily="34" charset="0"/>
                            </a:rPr>
                            <m:t>+∞</m:t>
                          </m:r>
                        </m:sup>
                        <m:e>
                          <m:sSup>
                            <m:sSupPr>
                              <m:ctrlPr>
                                <a:rPr lang="uk-UA" sz="2400" i="1">
                                  <a:effectLst/>
                                  <a:latin typeface="Cambria Math" panose="02040503050406030204" pitchFamily="18" charset="0"/>
                                  <a:ea typeface="Calibri" panose="020F0502020204030204" pitchFamily="34" charset="0"/>
                                </a:rPr>
                              </m:ctrlPr>
                            </m:sSupPr>
                            <m:e>
                              <m:d>
                                <m:dPr>
                                  <m:begChr m:val="|"/>
                                  <m:endChr m:val="|"/>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𝑠</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𝑡</m:t>
                                  </m:r>
                                  <m:r>
                                    <a:rPr lang="uk-UA" sz="2400" i="1">
                                      <a:effectLst/>
                                      <a:latin typeface="Cambria Math" panose="02040503050406030204" pitchFamily="18" charset="0"/>
                                      <a:ea typeface="Calibri" panose="020F0502020204030204" pitchFamily="34" charset="0"/>
                                    </a:rPr>
                                    <m:t>)</m:t>
                                  </m:r>
                                </m:e>
                              </m:d>
                            </m:e>
                            <m:sup>
                              <m:r>
                                <a:rPr lang="uk-UA" sz="2400" i="1">
                                  <a:effectLst/>
                                  <a:latin typeface="Cambria Math" panose="02040503050406030204" pitchFamily="18" charset="0"/>
                                  <a:ea typeface="Calibri" panose="020F0502020204030204" pitchFamily="34" charset="0"/>
                                </a:rPr>
                                <m:t>2</m:t>
                              </m:r>
                            </m:sup>
                          </m:sSup>
                          <m:r>
                            <a:rPr lang="uk-UA" sz="2400" i="1">
                              <a:effectLst/>
                              <a:latin typeface="Cambria Math" panose="02040503050406030204" pitchFamily="18" charset="0"/>
                              <a:ea typeface="Calibri" panose="020F0502020204030204" pitchFamily="34" charset="0"/>
                            </a:rPr>
                            <m:t> </m:t>
                          </m:r>
                          <m:r>
                            <a:rPr lang="uk-UA" sz="2400" i="1">
                              <a:effectLst/>
                              <a:latin typeface="Cambria Math" panose="02040503050406030204" pitchFamily="18" charset="0"/>
                              <a:ea typeface="Calibri" panose="020F0502020204030204" pitchFamily="34" charset="0"/>
                            </a:rPr>
                            <m:t>𝑑𝑡</m:t>
                          </m:r>
                        </m:e>
                      </m:nary>
                      <m:r>
                        <a:rPr lang="uk-UA" sz="2400" i="1">
                          <a:effectLst/>
                          <a:latin typeface="Cambria Math" panose="02040503050406030204" pitchFamily="18" charset="0"/>
                          <a:ea typeface="Calibri" panose="020F0502020204030204" pitchFamily="34" charset="0"/>
                        </a:rPr>
                        <m:t>.</m:t>
                      </m:r>
                    </m:oMath>
                  </m:oMathPara>
                </a14:m>
                <a:endParaRPr lang="uk-UA" sz="1600" i="1" dirty="0">
                  <a:effectLst/>
                  <a:latin typeface="Trebuchet MS" panose="020B0603020202020204" pitchFamily="34" charset="0"/>
                  <a:ea typeface="Calibri" panose="020F0502020204030204" pitchFamily="34" charset="0"/>
                </a:endParaRPr>
              </a:p>
            </p:txBody>
          </p:sp>
        </mc:Choice>
        <mc:Fallback xmlns="">
          <p:sp>
            <p:nvSpPr>
              <p:cNvPr id="12" name="Прямокутник 11"/>
              <p:cNvSpPr>
                <a:spLocks noRot="1" noChangeAspect="1" noMove="1" noResize="1" noEditPoints="1" noAdjustHandles="1" noChangeArrowheads="1" noChangeShapeType="1" noTextEdit="1"/>
              </p:cNvSpPr>
              <p:nvPr/>
            </p:nvSpPr>
            <p:spPr>
              <a:xfrm>
                <a:off x="-1777" y="836712"/>
                <a:ext cx="9144000" cy="5735544"/>
              </a:xfrm>
              <a:prstGeom prst="rect">
                <a:avLst/>
              </a:prstGeom>
              <a:blipFill rotWithShape="0">
                <a:blip r:embed="rId4"/>
                <a:stretch>
                  <a:fillRect l="-600" t="-319" r="-533"/>
                </a:stretch>
              </a:blipFill>
            </p:spPr>
            <p:txBody>
              <a:bodyPr/>
              <a:lstStyle/>
              <a:p>
                <a:r>
                  <a:rPr lang="uk-UA">
                    <a:noFill/>
                  </a:rPr>
                  <a:t> </a:t>
                </a:r>
              </a:p>
            </p:txBody>
          </p:sp>
        </mc:Fallback>
      </mc:AlternateContent>
    </p:spTree>
    <p:extLst>
      <p:ext uri="{BB962C8B-B14F-4D97-AF65-F5344CB8AC3E}">
        <p14:creationId xmlns:p14="http://schemas.microsoft.com/office/powerpoint/2010/main" val="3353771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Цифрова обробка сигналів та зображень</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9" name="TextBox 8"/>
          <p:cNvSpPr txBox="1"/>
          <p:nvPr/>
        </p:nvSpPr>
        <p:spPr>
          <a:xfrm>
            <a:off x="0" y="1"/>
            <a:ext cx="7956376" cy="461665"/>
          </a:xfrm>
          <a:prstGeom prst="rect">
            <a:avLst/>
          </a:prstGeom>
          <a:noFill/>
        </p:spPr>
        <p:txBody>
          <a:bodyPr wrap="square" rtlCol="0">
            <a:spAutoFit/>
          </a:bodyPr>
          <a:lstStyle/>
          <a:p>
            <a:r>
              <a:rPr lang="uk-UA" sz="2400" b="1" smtClean="0">
                <a:latin typeface="Trebuchet MS" pitchFamily="34" charset="0"/>
              </a:rPr>
              <a:t>Далі буде…</a:t>
            </a:r>
            <a:endParaRPr lang="uk-UA" sz="2400" b="1">
              <a:latin typeface="Trebuchet MS" pitchFamily="34" charset="0"/>
            </a:endParaRPr>
          </a:p>
        </p:txBody>
      </p:sp>
      <p:sp>
        <p:nvSpPr>
          <p:cNvPr id="11" name="TextBox 10"/>
          <p:cNvSpPr txBox="1"/>
          <p:nvPr/>
        </p:nvSpPr>
        <p:spPr>
          <a:xfrm>
            <a:off x="755576" y="1988840"/>
            <a:ext cx="8388424" cy="461665"/>
          </a:xfrm>
          <a:prstGeom prst="rect">
            <a:avLst/>
          </a:prstGeom>
          <a:noFill/>
        </p:spPr>
        <p:txBody>
          <a:bodyPr wrap="square" rtlCol="0">
            <a:spAutoFit/>
          </a:bodyPr>
          <a:lstStyle/>
          <a:p>
            <a:pPr algn="r"/>
            <a:r>
              <a:rPr lang="uk-UA" sz="2400" b="1" dirty="0" smtClean="0">
                <a:latin typeface="Trebuchet MS" pitchFamily="34" charset="0"/>
              </a:rPr>
              <a:t>…Дискретне перетворення Фур’є</a:t>
            </a:r>
            <a:endParaRPr lang="uk-UA" sz="2400" b="1" dirty="0">
              <a:latin typeface="Trebuchet MS" pitchFamily="34" charset="0"/>
            </a:endParaRPr>
          </a:p>
        </p:txBody>
      </p:sp>
      <p:pic>
        <p:nvPicPr>
          <p:cNvPr id="12" name="Рисунок 11"/>
          <p:cNvPicPr>
            <a:picLocks noChangeAspect="1"/>
          </p:cNvPicPr>
          <p:nvPr/>
        </p:nvPicPr>
        <p:blipFill>
          <a:blip r:embed="rId3"/>
          <a:stretch>
            <a:fillRect/>
          </a:stretch>
        </p:blipFill>
        <p:spPr>
          <a:xfrm>
            <a:off x="7891024" y="437413"/>
            <a:ext cx="1224655" cy="36077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Параметри сигналів</a:t>
            </a:r>
            <a:endParaRPr lang="uk-UA" sz="2000" b="1" dirty="0">
              <a:latin typeface="Trebuchet MS" pitchFamily="34" charset="0"/>
            </a:endParaRPr>
          </a:p>
        </p:txBody>
      </p:sp>
      <mc:AlternateContent xmlns:mc="http://schemas.openxmlformats.org/markup-compatibility/2006" xmlns:a14="http://schemas.microsoft.com/office/drawing/2010/main">
        <mc:Choice Requires="a14">
          <p:sp>
            <p:nvSpPr>
              <p:cNvPr id="12" name="Прямокутник 11"/>
              <p:cNvSpPr/>
              <p:nvPr/>
            </p:nvSpPr>
            <p:spPr>
              <a:xfrm>
                <a:off x="0" y="1412776"/>
                <a:ext cx="9144000" cy="3091231"/>
              </a:xfrm>
              <a:prstGeom prst="rect">
                <a:avLst/>
              </a:prstGeom>
            </p:spPr>
            <p:txBody>
              <a:bodyPr wrap="square">
                <a:spAutoFit/>
              </a:bodyPr>
              <a:lstStyle/>
              <a:p>
                <a:r>
                  <a:rPr lang="uk-UA" dirty="0" smtClean="0">
                    <a:latin typeface="Trebuchet MS" panose="020B0603020202020204" pitchFamily="34" charset="0"/>
                  </a:rPr>
                  <a:t>Постійна складова інформацію не </a:t>
                </a:r>
                <a:r>
                  <a:rPr lang="uk-UA" dirty="0" err="1" smtClean="0">
                    <a:latin typeface="Trebuchet MS" pitchFamily="34" charset="0"/>
                  </a:rPr>
                  <a:t>переносить</a:t>
                </a:r>
                <a:r>
                  <a:rPr lang="uk-UA" dirty="0" smtClean="0">
                    <a:latin typeface="Trebuchet MS" pitchFamily="34" charset="0"/>
                  </a:rPr>
                  <a:t>. Інформацію </a:t>
                </a:r>
                <a:r>
                  <a:rPr lang="uk-UA" dirty="0" err="1" smtClean="0">
                    <a:latin typeface="Trebuchet MS" pitchFamily="34" charset="0"/>
                  </a:rPr>
                  <a:t>переносить</a:t>
                </a:r>
                <a:r>
                  <a:rPr lang="uk-UA" dirty="0" smtClean="0">
                    <a:latin typeface="Trebuchet MS" pitchFamily="34" charset="0"/>
                  </a:rPr>
                  <a:t> змінна складова.</a:t>
                </a:r>
              </a:p>
              <a:p>
                <a:endParaRPr lang="uk-UA" dirty="0">
                  <a:latin typeface="Trebuchet MS" pitchFamily="34" charset="0"/>
                </a:endParaRPr>
              </a:p>
              <a:p>
                <a:r>
                  <a:rPr lang="uk-UA" dirty="0">
                    <a:latin typeface="Trebuchet MS" pitchFamily="34" charset="0"/>
                  </a:rPr>
                  <a:t>Часто у </a:t>
                </a:r>
                <a:r>
                  <a:rPr lang="uk-UA" dirty="0" smtClean="0">
                    <a:latin typeface="Trebuchet MS" panose="020B0603020202020204" pitchFamily="34" charset="0"/>
                  </a:rPr>
                  <a:t>формулах на попередньому слайді </a:t>
                </a:r>
                <a:r>
                  <a:rPr lang="uk-UA" dirty="0">
                    <a:latin typeface="Trebuchet MS" panose="020B0603020202020204" pitchFamily="34" charset="0"/>
                  </a:rPr>
                  <a:t>ставлять межі інтегрування від </a:t>
                </a:r>
                <a14:m>
                  <m:oMath xmlns:m="http://schemas.openxmlformats.org/officeDocument/2006/math">
                    <m:r>
                      <a:rPr lang="uk-UA" sz="2400" i="1">
                        <a:latin typeface="Cambria Math" panose="02040503050406030204" pitchFamily="18" charset="0"/>
                      </a:rPr>
                      <m:t>−</m:t>
                    </m:r>
                    <m:f>
                      <m:fPr>
                        <m:ctrlPr>
                          <a:rPr lang="uk-UA" sz="2400" i="1">
                            <a:latin typeface="Cambria Math" panose="02040503050406030204" pitchFamily="18" charset="0"/>
                          </a:rPr>
                        </m:ctrlPr>
                      </m:fPr>
                      <m:num>
                        <m:r>
                          <a:rPr lang="uk-UA" sz="2400" i="1">
                            <a:latin typeface="Cambria Math" panose="02040503050406030204" pitchFamily="18" charset="0"/>
                          </a:rPr>
                          <m:t>𝑇</m:t>
                        </m:r>
                      </m:num>
                      <m:den>
                        <m:r>
                          <a:rPr lang="uk-UA" sz="2400" i="1">
                            <a:latin typeface="Cambria Math" panose="02040503050406030204" pitchFamily="18" charset="0"/>
                          </a:rPr>
                          <m:t>2</m:t>
                        </m:r>
                      </m:den>
                    </m:f>
                  </m:oMath>
                </a14:m>
                <a:r>
                  <a:rPr lang="uk-UA" dirty="0">
                    <a:latin typeface="Trebuchet MS" panose="020B0603020202020204" pitchFamily="34" charset="0"/>
                  </a:rPr>
                  <a:t> до </a:t>
                </a:r>
                <a14:m>
                  <m:oMath xmlns:m="http://schemas.openxmlformats.org/officeDocument/2006/math">
                    <m:r>
                      <a:rPr lang="uk-UA" sz="2400" i="1">
                        <a:latin typeface="Cambria Math" panose="02040503050406030204" pitchFamily="18" charset="0"/>
                      </a:rPr>
                      <m:t>+</m:t>
                    </m:r>
                    <m:f>
                      <m:fPr>
                        <m:ctrlPr>
                          <a:rPr lang="uk-UA" sz="2400" i="1">
                            <a:latin typeface="Cambria Math" panose="02040503050406030204" pitchFamily="18" charset="0"/>
                          </a:rPr>
                        </m:ctrlPr>
                      </m:fPr>
                      <m:num>
                        <m:r>
                          <a:rPr lang="uk-UA" sz="2400" i="1">
                            <a:latin typeface="Cambria Math" panose="02040503050406030204" pitchFamily="18" charset="0"/>
                          </a:rPr>
                          <m:t>𝑇</m:t>
                        </m:r>
                      </m:num>
                      <m:den>
                        <m:r>
                          <a:rPr lang="uk-UA" sz="2400" i="1">
                            <a:latin typeface="Cambria Math" panose="02040503050406030204" pitchFamily="18" charset="0"/>
                          </a:rPr>
                          <m:t>2</m:t>
                        </m:r>
                      </m:den>
                    </m:f>
                  </m:oMath>
                </a14:m>
                <a:r>
                  <a:rPr lang="uk-UA" dirty="0">
                    <a:latin typeface="Trebuchet MS" panose="020B0603020202020204" pitchFamily="34" charset="0"/>
                  </a:rPr>
                  <a:t>. </a:t>
                </a:r>
                <a:r>
                  <a:rPr lang="uk-UA" dirty="0" smtClean="0">
                    <a:latin typeface="Trebuchet MS" panose="020B0603020202020204" pitchFamily="34" charset="0"/>
                  </a:rPr>
                  <a:t>На </a:t>
                </a:r>
                <a:r>
                  <a:rPr lang="uk-UA" dirty="0">
                    <a:latin typeface="Trebuchet MS" panose="020B0603020202020204" pitchFamily="34" charset="0"/>
                  </a:rPr>
                  <a:t>кінцевий результат це не впливає, але у випадку, коли детермінований сигнал описується парною або непарною функцією, це може дещо спростити операцію інтегрування. У будь-якому випадку інтегрування сигналу повинно відбуватися за один період.</a:t>
                </a:r>
                <a:endParaRPr lang="uk-UA" i="1" dirty="0">
                  <a:latin typeface="Trebuchet MS" panose="020B0603020202020204" pitchFamily="34" charset="0"/>
                </a:endParaRPr>
              </a:p>
              <a:p>
                <a:endParaRPr lang="uk-UA" dirty="0">
                  <a:latin typeface="Trebuchet MS" pitchFamily="34" charset="0"/>
                </a:endParaRPr>
              </a:p>
            </p:txBody>
          </p:sp>
        </mc:Choice>
        <mc:Fallback xmlns="">
          <p:sp>
            <p:nvSpPr>
              <p:cNvPr id="12" name="Прямокутник 11"/>
              <p:cNvSpPr>
                <a:spLocks noRot="1" noChangeAspect="1" noMove="1" noResize="1" noEditPoints="1" noAdjustHandles="1" noChangeArrowheads="1" noChangeShapeType="1" noTextEdit="1"/>
              </p:cNvSpPr>
              <p:nvPr/>
            </p:nvSpPr>
            <p:spPr>
              <a:xfrm>
                <a:off x="0" y="1412776"/>
                <a:ext cx="9144000" cy="3091231"/>
              </a:xfrm>
              <a:prstGeom prst="rect">
                <a:avLst/>
              </a:prstGeom>
              <a:blipFill rotWithShape="0">
                <a:blip r:embed="rId3"/>
                <a:stretch>
                  <a:fillRect l="-533" t="-1381"/>
                </a:stretch>
              </a:blipFill>
            </p:spPr>
            <p:txBody>
              <a:bodyPr/>
              <a:lstStyle/>
              <a:p>
                <a:r>
                  <a:rPr lang="uk-UA">
                    <a:noFill/>
                  </a:rPr>
                  <a:t> </a:t>
                </a:r>
              </a:p>
            </p:txBody>
          </p:sp>
        </mc:Fallback>
      </mc:AlternateContent>
      <p:pic>
        <p:nvPicPr>
          <p:cNvPr id="14" name="Рисунок 13"/>
          <p:cNvPicPr>
            <a:picLocks noChangeAspect="1"/>
          </p:cNvPicPr>
          <p:nvPr/>
        </p:nvPicPr>
        <p:blipFill>
          <a:blip r:embed="rId4"/>
          <a:stretch>
            <a:fillRect/>
          </a:stretch>
        </p:blipFill>
        <p:spPr>
          <a:xfrm>
            <a:off x="7891024" y="437413"/>
            <a:ext cx="1224655" cy="360777"/>
          </a:xfrm>
          <a:prstGeom prst="rect">
            <a:avLst/>
          </a:prstGeom>
        </p:spPr>
      </p:pic>
    </p:spTree>
    <p:extLst>
      <p:ext uri="{BB962C8B-B14F-4D97-AF65-F5344CB8AC3E}">
        <p14:creationId xmlns:p14="http://schemas.microsoft.com/office/powerpoint/2010/main" val="3538000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3</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До визначення спектра сигналу</a:t>
            </a:r>
            <a:endParaRPr lang="uk-UA" sz="2000" b="1" dirty="0">
              <a:latin typeface="Trebuchet MS" pitchFamily="34" charset="0"/>
            </a:endParaRPr>
          </a:p>
        </p:txBody>
      </p:sp>
      <p:sp>
        <p:nvSpPr>
          <p:cNvPr id="12" name="Прямокутник 11"/>
          <p:cNvSpPr/>
          <p:nvPr/>
        </p:nvSpPr>
        <p:spPr>
          <a:xfrm>
            <a:off x="-15246" y="1049539"/>
            <a:ext cx="9144000" cy="1754326"/>
          </a:xfrm>
          <a:prstGeom prst="rect">
            <a:avLst/>
          </a:prstGeom>
        </p:spPr>
        <p:txBody>
          <a:bodyPr wrap="square">
            <a:spAutoFit/>
          </a:bodyPr>
          <a:lstStyle/>
          <a:p>
            <a:r>
              <a:rPr lang="uk-UA" smtClean="0">
                <a:latin typeface="Trebuchet MS" panose="020B0603020202020204" pitchFamily="34" charset="0"/>
              </a:rPr>
              <a:t>При вивченні складних сигналів довільної форми їх зручно представляти у вигляді деякої комбінації простих сигналів відомої форми. Такий прийом дуже широко використовується в електроніці, радіотехніці та обробці сигналів і полягає в тому, що початковий сигнал – довільна функція від часу – розкладається за різними системами детермінованих базисних функцій. Цей метод називається </a:t>
            </a:r>
            <a:r>
              <a:rPr lang="uk-UA" i="1" smtClean="0">
                <a:latin typeface="Trebuchet MS" panose="020B0603020202020204" pitchFamily="34" charset="0"/>
              </a:rPr>
              <a:t>узагальненим спектральним аналізом</a:t>
            </a:r>
            <a:r>
              <a:rPr lang="uk-UA" smtClean="0">
                <a:latin typeface="Trebuchet MS" panose="020B0603020202020204" pitchFamily="34" charset="0"/>
              </a:rPr>
              <a:t>.</a:t>
            </a:r>
            <a:endParaRPr lang="uk-UA" i="1" dirty="0">
              <a:latin typeface="Trebuchet MS" panose="020B0603020202020204"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3" name="Прямокутник 2"/>
              <p:cNvSpPr/>
              <p:nvPr/>
            </p:nvSpPr>
            <p:spPr>
              <a:xfrm>
                <a:off x="0" y="2803865"/>
                <a:ext cx="9144000" cy="2399952"/>
              </a:xfrm>
              <a:prstGeom prst="rect">
                <a:avLst/>
              </a:prstGeom>
            </p:spPr>
            <p:txBody>
              <a:bodyPr wrap="square">
                <a:spAutoFit/>
              </a:bodyPr>
              <a:lstStyle/>
              <a:p>
                <a:pPr indent="449580" algn="just">
                  <a:lnSpc>
                    <a:spcPct val="115000"/>
                  </a:lnSpc>
                  <a:spcAft>
                    <a:spcPts val="0"/>
                  </a:spcAft>
                </a:pPr>
                <a:r>
                  <a:rPr lang="uk-UA" dirty="0">
                    <a:latin typeface="Trebuchet MS" panose="020B0603020202020204" pitchFamily="34" charset="0"/>
                    <a:ea typeface="Calibri" panose="020F0502020204030204" pitchFamily="34" charset="0"/>
                  </a:rPr>
                  <a:t>В математиці доводиться, що довільна неперервна функція </a:t>
                </a:r>
                <a14:m>
                  <m:oMath xmlns:m="http://schemas.openxmlformats.org/officeDocument/2006/math">
                    <m:r>
                      <a:rPr lang="uk-UA" sz="2000" i="1">
                        <a:effectLst/>
                        <a:latin typeface="Cambria Math" panose="02040503050406030204" pitchFamily="18" charset="0"/>
                        <a:ea typeface="Calibri" panose="020F0502020204030204" pitchFamily="34" charset="0"/>
                      </a:rPr>
                      <m:t>𝑠</m:t>
                    </m:r>
                    <m:r>
                      <a:rPr lang="uk-UA" sz="2000" i="1">
                        <a:effectLst/>
                        <a:latin typeface="Cambria Math" panose="02040503050406030204" pitchFamily="18" charset="0"/>
                        <a:ea typeface="Calibri" panose="020F0502020204030204" pitchFamily="34" charset="0"/>
                      </a:rPr>
                      <m:t>(</m:t>
                    </m:r>
                    <m:r>
                      <a:rPr lang="uk-UA" sz="2000" i="1">
                        <a:effectLst/>
                        <a:latin typeface="Cambria Math" panose="02040503050406030204" pitchFamily="18" charset="0"/>
                        <a:ea typeface="Calibri" panose="020F0502020204030204" pitchFamily="34" charset="0"/>
                      </a:rPr>
                      <m:t>𝑡</m:t>
                    </m:r>
                    <m:r>
                      <a:rPr lang="uk-UA" sz="2000" i="1">
                        <a:effectLst/>
                        <a:latin typeface="Cambria Math" panose="02040503050406030204" pitchFamily="18" charset="0"/>
                        <a:ea typeface="Calibri" panose="020F0502020204030204" pitchFamily="34" charset="0"/>
                      </a:rPr>
                      <m:t>)</m:t>
                    </m:r>
                  </m:oMath>
                </a14:m>
                <a:r>
                  <a:rPr lang="uk-UA" i="0" dirty="0">
                    <a:effectLst/>
                    <a:latin typeface="Trebuchet MS" panose="020B0603020202020204" pitchFamily="34" charset="0"/>
                    <a:ea typeface="Calibri" panose="020F0502020204030204" pitchFamily="34" charset="0"/>
                  </a:rPr>
                  <a:t>, для якої виконується умова обмеженості (скінченності енергії)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nary>
                        <m:naryPr>
                          <m:limLoc m:val="undOvr"/>
                          <m:ctrlPr>
                            <a:rPr lang="uk-UA" sz="2400" i="1">
                              <a:effectLst/>
                              <a:latin typeface="Cambria Math" panose="02040503050406030204" pitchFamily="18" charset="0"/>
                              <a:ea typeface="Calibri" panose="020F0502020204030204" pitchFamily="34" charset="0"/>
                            </a:rPr>
                          </m:ctrlPr>
                        </m:naryPr>
                        <m:sub>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𝑡</m:t>
                              </m:r>
                            </m:e>
                            <m:sub>
                              <m:r>
                                <a:rPr lang="uk-UA" sz="2400" i="1">
                                  <a:effectLst/>
                                  <a:latin typeface="Cambria Math" panose="02040503050406030204" pitchFamily="18" charset="0"/>
                                  <a:ea typeface="Calibri" panose="020F0502020204030204" pitchFamily="34" charset="0"/>
                                </a:rPr>
                                <m:t>1</m:t>
                              </m:r>
                            </m:sub>
                          </m:sSub>
                        </m:sub>
                        <m:sup>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𝑡</m:t>
                              </m:r>
                            </m:e>
                            <m:sub>
                              <m:r>
                                <a:rPr lang="uk-UA" sz="2400" i="1">
                                  <a:effectLst/>
                                  <a:latin typeface="Cambria Math" panose="02040503050406030204" pitchFamily="18" charset="0"/>
                                  <a:ea typeface="Calibri" panose="020F0502020204030204" pitchFamily="34" charset="0"/>
                                </a:rPr>
                                <m:t>2</m:t>
                              </m:r>
                            </m:sub>
                          </m:sSub>
                        </m:sup>
                        <m:e>
                          <m:sSup>
                            <m:sSupPr>
                              <m:ctrlPr>
                                <a:rPr lang="uk-UA" sz="2400" i="1">
                                  <a:effectLst/>
                                  <a:latin typeface="Cambria Math" panose="02040503050406030204" pitchFamily="18" charset="0"/>
                                  <a:ea typeface="Calibri" panose="020F0502020204030204" pitchFamily="34" charset="0"/>
                                </a:rPr>
                              </m:ctrlPr>
                            </m:sSupPr>
                            <m:e>
                              <m:d>
                                <m:dPr>
                                  <m:begChr m:val="|"/>
                                  <m:endChr m:val="|"/>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𝑠</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𝑡</m:t>
                                  </m:r>
                                  <m:r>
                                    <a:rPr lang="uk-UA" sz="2400" i="1">
                                      <a:effectLst/>
                                      <a:latin typeface="Cambria Math" panose="02040503050406030204" pitchFamily="18" charset="0"/>
                                      <a:ea typeface="Calibri" panose="020F0502020204030204" pitchFamily="34" charset="0"/>
                                    </a:rPr>
                                    <m:t>)</m:t>
                                  </m:r>
                                </m:e>
                              </m:d>
                            </m:e>
                            <m:sup>
                              <m:r>
                                <a:rPr lang="uk-UA" sz="2400" i="1">
                                  <a:effectLst/>
                                  <a:latin typeface="Cambria Math" panose="02040503050406030204" pitchFamily="18" charset="0"/>
                                  <a:ea typeface="Calibri" panose="020F0502020204030204" pitchFamily="34" charset="0"/>
                                </a:rPr>
                                <m:t>2</m:t>
                              </m:r>
                            </m:sup>
                          </m:sSup>
                          <m:r>
                            <a:rPr lang="uk-UA" sz="2400" i="1">
                              <a:effectLst/>
                              <a:latin typeface="Cambria Math" panose="02040503050406030204" pitchFamily="18" charset="0"/>
                              <a:ea typeface="Calibri" panose="020F0502020204030204" pitchFamily="34" charset="0"/>
                            </a:rPr>
                            <m:t> </m:t>
                          </m:r>
                          <m:r>
                            <a:rPr lang="uk-UA" sz="2400" i="1">
                              <a:effectLst/>
                              <a:latin typeface="Cambria Math" panose="02040503050406030204" pitchFamily="18" charset="0"/>
                              <a:ea typeface="Calibri" panose="020F0502020204030204" pitchFamily="34" charset="0"/>
                            </a:rPr>
                            <m:t>𝑑𝑡</m:t>
                          </m:r>
                          <m:r>
                            <a:rPr lang="uk-UA" sz="2400" i="1">
                              <a:effectLst/>
                              <a:latin typeface="Cambria Math" panose="02040503050406030204" pitchFamily="18" charset="0"/>
                              <a:ea typeface="Calibri" panose="020F0502020204030204" pitchFamily="34" charset="0"/>
                            </a:rPr>
                            <m:t>&lt;∞</m:t>
                          </m:r>
                        </m:e>
                      </m:nary>
                    </m:oMath>
                  </m:oMathPara>
                </a14:m>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може бути абсолютно точно представлена у вигляді нескінченної суми ряду</a:t>
                </a:r>
                <a:endParaRPr lang="uk-UA" i="1" dirty="0">
                  <a:effectLst/>
                  <a:latin typeface="Trebuchet MS" panose="020B0603020202020204" pitchFamily="34" charset="0"/>
                  <a:ea typeface="Calibri" panose="020F0502020204030204" pitchFamily="34" charset="0"/>
                </a:endParaRPr>
              </a:p>
            </p:txBody>
          </p:sp>
        </mc:Choice>
        <mc:Fallback xmlns="">
          <p:sp>
            <p:nvSpPr>
              <p:cNvPr id="3" name="Прямокутник 2"/>
              <p:cNvSpPr>
                <a:spLocks noRot="1" noChangeAspect="1" noMove="1" noResize="1" noEditPoints="1" noAdjustHandles="1" noChangeArrowheads="1" noChangeShapeType="1" noTextEdit="1"/>
              </p:cNvSpPr>
              <p:nvPr/>
            </p:nvSpPr>
            <p:spPr>
              <a:xfrm>
                <a:off x="0" y="2803865"/>
                <a:ext cx="9144000" cy="2399952"/>
              </a:xfrm>
              <a:prstGeom prst="rect">
                <a:avLst/>
              </a:prstGeom>
              <a:blipFill rotWithShape="0">
                <a:blip r:embed="rId4"/>
                <a:stretch>
                  <a:fillRect l="-533" t="-254" r="-533" b="-1777"/>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4" name="Прямокутник 3"/>
              <p:cNvSpPr/>
              <p:nvPr/>
            </p:nvSpPr>
            <p:spPr>
              <a:xfrm>
                <a:off x="107504" y="5193371"/>
                <a:ext cx="8928992" cy="109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0">
                              <a:latin typeface="Cambria Math" panose="02040503050406030204" pitchFamily="18" charset="0"/>
                            </a:rPr>
                            <m:t>0</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0">
                              <a:latin typeface="Cambria Math" panose="02040503050406030204" pitchFamily="18" charset="0"/>
                            </a:rPr>
                            <m:t>0</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0">
                              <a:latin typeface="Cambria Math" panose="02040503050406030204" pitchFamily="18" charset="0"/>
                            </a:rPr>
                            <m:t>1</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0">
                              <a:latin typeface="Cambria Math" panose="02040503050406030204" pitchFamily="18" charset="0"/>
                            </a:rPr>
                            <m:t>1</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𝑛</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1">
                              <a:latin typeface="Cambria Math" panose="02040503050406030204" pitchFamily="18" charset="0"/>
                            </a:rPr>
                            <m:t>𝑛</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nary>
                        <m:naryPr>
                          <m:chr m:val="∑"/>
                          <m:limLoc m:val="undOvr"/>
                          <m:ctrlPr>
                            <a:rPr lang="uk-UA" sz="2400" i="1">
                              <a:latin typeface="Cambria Math" panose="02040503050406030204" pitchFamily="18" charset="0"/>
                            </a:rPr>
                          </m:ctrlPr>
                        </m:naryPr>
                        <m:sub>
                          <m:r>
                            <a:rPr lang="uk-UA" sz="2400" i="1">
                              <a:latin typeface="Cambria Math" panose="02040503050406030204" pitchFamily="18" charset="0"/>
                            </a:rPr>
                            <m:t>𝑖</m:t>
                          </m:r>
                          <m:r>
                            <a:rPr lang="uk-UA" sz="2400" i="0">
                              <a:latin typeface="Cambria Math" panose="02040503050406030204" pitchFamily="18" charset="0"/>
                            </a:rPr>
                            <m:t>=0</m:t>
                          </m:r>
                        </m:sub>
                        <m:sup>
                          <m:r>
                            <a:rPr lang="uk-UA" sz="2400" i="0">
                              <a:latin typeface="Cambria Math" panose="02040503050406030204" pitchFamily="18" charset="0"/>
                            </a:rPr>
                            <m:t>∞</m:t>
                          </m:r>
                        </m:sup>
                        <m:e>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𝑖</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1">
                                  <a:latin typeface="Cambria Math" panose="02040503050406030204" pitchFamily="18" charset="0"/>
                                </a:rPr>
                                <m:t>𝑖</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e>
                      </m:nary>
                    </m:oMath>
                  </m:oMathPara>
                </a14:m>
                <a:endParaRPr lang="uk-UA" sz="24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107504" y="5193371"/>
                <a:ext cx="8928992" cy="1099660"/>
              </a:xfrm>
              <a:prstGeom prst="rect">
                <a:avLst/>
              </a:prstGeom>
              <a:blipFill rotWithShape="0">
                <a:blip r:embed="rId5"/>
                <a:stretch>
                  <a:fillRect/>
                </a:stretch>
              </a:blipFill>
            </p:spPr>
            <p:txBody>
              <a:bodyPr/>
              <a:lstStyle/>
              <a:p>
                <a:r>
                  <a:rPr lang="uk-UA">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4</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Узагальнений ряд Фур’є</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13" name="Прямокутник 12"/>
              <p:cNvSpPr/>
              <p:nvPr/>
            </p:nvSpPr>
            <p:spPr>
              <a:xfrm>
                <a:off x="467544" y="2352711"/>
                <a:ext cx="6588224" cy="732316"/>
              </a:xfrm>
              <a:prstGeom prst="rect">
                <a:avLst/>
              </a:prstGeom>
            </p:spPr>
            <p:txBody>
              <a:bodyPr wrap="square">
                <a:spAutoFit/>
              </a:bodyPr>
              <a:lstStyle/>
              <a:p>
                <a:r>
                  <a:rPr lang="uk-UA" dirty="0" smtClean="0">
                    <a:latin typeface="Trebuchet MS" panose="020B0603020202020204" pitchFamily="34" charset="0"/>
                  </a:rPr>
                  <a:t>де </a:t>
                </a:r>
                <a14:m>
                  <m:oMath xmlns:m="http://schemas.openxmlformats.org/officeDocument/2006/math">
                    <m:sSub>
                      <m:sSubPr>
                        <m:ctrlPr>
                          <a:rPr lang="uk-UA" sz="2000" i="1">
                            <a:latin typeface="Cambria Math" panose="02040503050406030204" pitchFamily="18" charset="0"/>
                          </a:rPr>
                        </m:ctrlPr>
                      </m:sSubPr>
                      <m:e>
                        <m:r>
                          <a:rPr lang="uk-UA" sz="2000" i="1">
                            <a:latin typeface="Cambria Math" panose="02040503050406030204" pitchFamily="18" charset="0"/>
                          </a:rPr>
                          <m:t>𝜑</m:t>
                        </m:r>
                      </m:e>
                      <m:sub>
                        <m:r>
                          <a:rPr lang="uk-UA" sz="2000" i="1">
                            <a:latin typeface="Cambria Math" panose="02040503050406030204" pitchFamily="18" charset="0"/>
                          </a:rPr>
                          <m:t>𝑖</m:t>
                        </m:r>
                      </m:sub>
                    </m:sSub>
                    <m:d>
                      <m:dPr>
                        <m:ctrlPr>
                          <a:rPr lang="uk-UA" sz="2000" i="1">
                            <a:latin typeface="Cambria Math" panose="02040503050406030204" pitchFamily="18" charset="0"/>
                          </a:rPr>
                        </m:ctrlPr>
                      </m:dPr>
                      <m:e>
                        <m:r>
                          <a:rPr lang="uk-UA" sz="2000" i="1">
                            <a:latin typeface="Cambria Math" panose="02040503050406030204" pitchFamily="18" charset="0"/>
                          </a:rPr>
                          <m:t>𝑡</m:t>
                        </m:r>
                      </m:e>
                    </m:d>
                  </m:oMath>
                </a14:m>
                <a:r>
                  <a:rPr lang="uk-UA" dirty="0">
                    <a:latin typeface="Trebuchet MS" panose="020B0603020202020204" pitchFamily="34" charset="0"/>
                  </a:rPr>
                  <a:t> – система ортогональних неперервних функцій</a:t>
                </a:r>
                <a:r>
                  <a:rPr lang="uk-UA" dirty="0" smtClean="0">
                    <a:latin typeface="Trebuchet MS" panose="020B0603020202020204" pitchFamily="34" charset="0"/>
                  </a:rPr>
                  <a:t>,</a:t>
                </a:r>
              </a:p>
              <a:p>
                <a:r>
                  <a:rPr lang="uk-UA" dirty="0">
                    <a:latin typeface="Trebuchet MS" panose="020B0603020202020204" pitchFamily="34" charset="0"/>
                  </a:rPr>
                  <a:t> </a:t>
                </a:r>
                <a:r>
                  <a:rPr lang="uk-UA" dirty="0" smtClean="0">
                    <a:latin typeface="Trebuchet MS" panose="020B0603020202020204" pitchFamily="34" charset="0"/>
                  </a:rPr>
                  <a:t>    </a:t>
                </a:r>
                <a14:m>
                  <m:oMath xmlns:m="http://schemas.openxmlformats.org/officeDocument/2006/math">
                    <m:sSub>
                      <m:sSubPr>
                        <m:ctrlPr>
                          <a:rPr lang="uk-UA" sz="2000" i="1">
                            <a:latin typeface="Cambria Math" panose="02040503050406030204" pitchFamily="18" charset="0"/>
                          </a:rPr>
                        </m:ctrlPr>
                      </m:sSubPr>
                      <m:e>
                        <m:r>
                          <a:rPr lang="uk-UA" sz="2000" i="1">
                            <a:latin typeface="Cambria Math" panose="02040503050406030204" pitchFamily="18" charset="0"/>
                          </a:rPr>
                          <m:t>𝑎</m:t>
                        </m:r>
                      </m:e>
                      <m:sub>
                        <m:r>
                          <a:rPr lang="uk-UA" sz="2000" i="1">
                            <a:latin typeface="Cambria Math" panose="02040503050406030204" pitchFamily="18" charset="0"/>
                          </a:rPr>
                          <m:t>𝑖</m:t>
                        </m:r>
                      </m:sub>
                    </m:sSub>
                    <m:r>
                      <a:rPr lang="uk-UA" sz="2000" i="1">
                        <a:latin typeface="Cambria Math" panose="02040503050406030204" pitchFamily="18" charset="0"/>
                      </a:rPr>
                      <m:t> </m:t>
                    </m:r>
                  </m:oMath>
                </a14:m>
                <a:r>
                  <a:rPr lang="uk-UA" dirty="0">
                    <a:latin typeface="Trebuchet MS" panose="020B0603020202020204" pitchFamily="34" charset="0"/>
                  </a:rPr>
                  <a:t>– коефіцієнти ряду, які визначаються як</a:t>
                </a:r>
                <a:endParaRPr lang="uk-UA" i="1" dirty="0">
                  <a:latin typeface="Trebuchet MS" panose="020B0603020202020204" pitchFamily="34" charset="0"/>
                </a:endParaRPr>
              </a:p>
            </p:txBody>
          </p:sp>
        </mc:Choice>
        <mc:Fallback xmlns="">
          <p:sp>
            <p:nvSpPr>
              <p:cNvPr id="13" name="Прямокутник 12"/>
              <p:cNvSpPr>
                <a:spLocks noRot="1" noChangeAspect="1" noMove="1" noResize="1" noEditPoints="1" noAdjustHandles="1" noChangeArrowheads="1" noChangeShapeType="1" noTextEdit="1"/>
              </p:cNvSpPr>
              <p:nvPr/>
            </p:nvSpPr>
            <p:spPr>
              <a:xfrm>
                <a:off x="467544" y="2352711"/>
                <a:ext cx="6588224" cy="732316"/>
              </a:xfrm>
              <a:prstGeom prst="rect">
                <a:avLst/>
              </a:prstGeom>
              <a:blipFill rotWithShape="0">
                <a:blip r:embed="rId4"/>
                <a:stretch>
                  <a:fillRect l="-833" t="-2500" b="-11667"/>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5" name="Прямокутник 14"/>
              <p:cNvSpPr/>
              <p:nvPr/>
            </p:nvSpPr>
            <p:spPr>
              <a:xfrm>
                <a:off x="-18764" y="908720"/>
                <a:ext cx="8263172" cy="10996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0">
                              <a:latin typeface="Cambria Math" panose="02040503050406030204" pitchFamily="18" charset="0"/>
                            </a:rPr>
                            <m:t>0</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0">
                              <a:latin typeface="Cambria Math" panose="02040503050406030204" pitchFamily="18" charset="0"/>
                            </a:rPr>
                            <m:t>0</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0">
                              <a:latin typeface="Cambria Math" panose="02040503050406030204" pitchFamily="18" charset="0"/>
                            </a:rPr>
                            <m:t>1</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0">
                              <a:latin typeface="Cambria Math" panose="02040503050406030204" pitchFamily="18" charset="0"/>
                            </a:rPr>
                            <m:t>1</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𝑛</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1">
                              <a:latin typeface="Cambria Math" panose="02040503050406030204" pitchFamily="18" charset="0"/>
                            </a:rPr>
                            <m:t>𝑛</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nary>
                        <m:naryPr>
                          <m:chr m:val="∑"/>
                          <m:limLoc m:val="undOvr"/>
                          <m:ctrlPr>
                            <a:rPr lang="uk-UA" sz="2400" i="1">
                              <a:latin typeface="Cambria Math" panose="02040503050406030204" pitchFamily="18" charset="0"/>
                            </a:rPr>
                          </m:ctrlPr>
                        </m:naryPr>
                        <m:sub>
                          <m:r>
                            <a:rPr lang="uk-UA" sz="2400" i="1">
                              <a:latin typeface="Cambria Math" panose="02040503050406030204" pitchFamily="18" charset="0"/>
                            </a:rPr>
                            <m:t>𝑖</m:t>
                          </m:r>
                          <m:r>
                            <a:rPr lang="uk-UA" sz="2400" i="0">
                              <a:latin typeface="Cambria Math" panose="02040503050406030204" pitchFamily="18" charset="0"/>
                            </a:rPr>
                            <m:t>=0</m:t>
                          </m:r>
                        </m:sub>
                        <m:sup>
                          <m:r>
                            <a:rPr lang="uk-UA" sz="2400" i="0">
                              <a:latin typeface="Cambria Math" panose="02040503050406030204" pitchFamily="18" charset="0"/>
                            </a:rPr>
                            <m:t>∞</m:t>
                          </m:r>
                        </m:sup>
                        <m:e>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𝑖</m:t>
                              </m:r>
                            </m:sub>
                          </m:sSub>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1">
                                  <a:latin typeface="Cambria Math" panose="02040503050406030204" pitchFamily="18" charset="0"/>
                                </a:rPr>
                                <m:t>𝑖</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e>
                      </m:nary>
                    </m:oMath>
                  </m:oMathPara>
                </a14:m>
                <a:endParaRPr lang="uk-UA" sz="2400" dirty="0"/>
              </a:p>
            </p:txBody>
          </p:sp>
        </mc:Choice>
        <mc:Fallback xmlns="">
          <p:sp>
            <p:nvSpPr>
              <p:cNvPr id="15" name="Прямокутник 14"/>
              <p:cNvSpPr>
                <a:spLocks noRot="1" noChangeAspect="1" noMove="1" noResize="1" noEditPoints="1" noAdjustHandles="1" noChangeArrowheads="1" noChangeShapeType="1" noTextEdit="1"/>
              </p:cNvSpPr>
              <p:nvPr/>
            </p:nvSpPr>
            <p:spPr>
              <a:xfrm>
                <a:off x="-18764" y="908720"/>
                <a:ext cx="8263172" cy="1099660"/>
              </a:xfrm>
              <a:prstGeom prst="rect">
                <a:avLst/>
              </a:prstGeom>
              <a:blipFill rotWithShape="0">
                <a:blip r:embed="rId5"/>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 name="Прямокутник 2"/>
              <p:cNvSpPr/>
              <p:nvPr/>
            </p:nvSpPr>
            <p:spPr>
              <a:xfrm>
                <a:off x="3131840" y="3284984"/>
                <a:ext cx="3839000" cy="1244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𝑖</m:t>
                          </m:r>
                        </m:sub>
                      </m:sSub>
                      <m:r>
                        <a:rPr lang="uk-UA" sz="2400" i="0">
                          <a:latin typeface="Cambria Math" panose="02040503050406030204" pitchFamily="18" charset="0"/>
                        </a:rPr>
                        <m:t>=</m:t>
                      </m:r>
                      <m:f>
                        <m:fPr>
                          <m:ctrlPr>
                            <a:rPr lang="uk-UA" sz="2400" i="1">
                              <a:latin typeface="Cambria Math" panose="02040503050406030204" pitchFamily="18" charset="0"/>
                            </a:rPr>
                          </m:ctrlPr>
                        </m:fPr>
                        <m:num>
                          <m:r>
                            <a:rPr lang="uk-UA" sz="2400" i="0">
                              <a:latin typeface="Cambria Math" panose="02040503050406030204" pitchFamily="18" charset="0"/>
                            </a:rPr>
                            <m:t>1</m:t>
                          </m:r>
                        </m:num>
                        <m:den>
                          <m:sSub>
                            <m:sSubPr>
                              <m:ctrlPr>
                                <a:rPr lang="uk-UA" sz="2400" i="1">
                                  <a:latin typeface="Cambria Math" panose="02040503050406030204" pitchFamily="18" charset="0"/>
                                </a:rPr>
                              </m:ctrlPr>
                            </m:sSubPr>
                            <m:e>
                              <m:r>
                                <a:rPr lang="uk-UA" sz="2400" i="1">
                                  <a:latin typeface="Cambria Math" panose="02040503050406030204" pitchFamily="18" charset="0"/>
                                </a:rPr>
                                <m:t>𝑡</m:t>
                              </m:r>
                            </m:e>
                            <m:sub>
                              <m:r>
                                <a:rPr lang="uk-UA" sz="2400" i="0">
                                  <a:latin typeface="Cambria Math" panose="02040503050406030204" pitchFamily="18" charset="0"/>
                                </a:rPr>
                                <m:t>2</m:t>
                              </m:r>
                            </m:sub>
                          </m:sSub>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𝑡</m:t>
                              </m:r>
                            </m:e>
                            <m:sub>
                              <m:r>
                                <a:rPr lang="uk-UA" sz="2400" i="0">
                                  <a:latin typeface="Cambria Math" panose="02040503050406030204" pitchFamily="18" charset="0"/>
                                </a:rPr>
                                <m:t>1</m:t>
                              </m:r>
                            </m:sub>
                          </m:sSub>
                        </m:den>
                      </m:f>
                      <m:nary>
                        <m:naryPr>
                          <m:limLoc m:val="undOvr"/>
                          <m:ctrlPr>
                            <a:rPr lang="uk-UA" sz="2400" i="1">
                              <a:latin typeface="Cambria Math" panose="02040503050406030204" pitchFamily="18" charset="0"/>
                            </a:rPr>
                          </m:ctrlPr>
                        </m:naryPr>
                        <m:sub>
                          <m:sSub>
                            <m:sSubPr>
                              <m:ctrlPr>
                                <a:rPr lang="uk-UA" sz="2400" i="1">
                                  <a:latin typeface="Cambria Math" panose="02040503050406030204" pitchFamily="18" charset="0"/>
                                </a:rPr>
                              </m:ctrlPr>
                            </m:sSubPr>
                            <m:e>
                              <m:r>
                                <a:rPr lang="uk-UA" sz="2400" i="1">
                                  <a:latin typeface="Cambria Math" panose="02040503050406030204" pitchFamily="18" charset="0"/>
                                </a:rPr>
                                <m:t>𝑡</m:t>
                              </m:r>
                            </m:e>
                            <m:sub>
                              <m:r>
                                <a:rPr lang="uk-UA" sz="2400" i="0">
                                  <a:latin typeface="Cambria Math" panose="02040503050406030204" pitchFamily="18" charset="0"/>
                                </a:rPr>
                                <m:t>1</m:t>
                              </m:r>
                            </m:sub>
                          </m:sSub>
                        </m:sub>
                        <m:sup>
                          <m:sSub>
                            <m:sSubPr>
                              <m:ctrlPr>
                                <a:rPr lang="uk-UA" sz="2400" i="1">
                                  <a:latin typeface="Cambria Math" panose="02040503050406030204" pitchFamily="18" charset="0"/>
                                </a:rPr>
                              </m:ctrlPr>
                            </m:sSubPr>
                            <m:e>
                              <m:r>
                                <a:rPr lang="uk-UA" sz="2400" i="1">
                                  <a:latin typeface="Cambria Math" panose="02040503050406030204" pitchFamily="18" charset="0"/>
                                </a:rPr>
                                <m:t>𝑡</m:t>
                              </m:r>
                            </m:e>
                            <m:sub>
                              <m:r>
                                <a:rPr lang="uk-UA" sz="2400" i="0">
                                  <a:latin typeface="Cambria Math" panose="02040503050406030204" pitchFamily="18" charset="0"/>
                                </a:rPr>
                                <m:t>2</m:t>
                              </m:r>
                            </m:sub>
                          </m:sSub>
                        </m:sup>
                        <m:e>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sSub>
                            <m:sSubPr>
                              <m:ctrlPr>
                                <a:rPr lang="uk-UA" sz="2400" i="1">
                                  <a:latin typeface="Cambria Math" panose="02040503050406030204" pitchFamily="18" charset="0"/>
                                </a:rPr>
                              </m:ctrlPr>
                            </m:sSubPr>
                            <m:e>
                              <m:r>
                                <a:rPr lang="uk-UA" sz="2400" i="1">
                                  <a:latin typeface="Cambria Math" panose="02040503050406030204" pitchFamily="18" charset="0"/>
                                </a:rPr>
                                <m:t>𝜑</m:t>
                              </m:r>
                            </m:e>
                            <m:sub>
                              <m:r>
                                <a:rPr lang="uk-UA" sz="2400" i="1">
                                  <a:latin typeface="Cambria Math" panose="02040503050406030204" pitchFamily="18" charset="0"/>
                                </a:rPr>
                                <m:t>𝑖</m:t>
                              </m:r>
                            </m:sub>
                          </m:sSub>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 </m:t>
                          </m:r>
                          <m:r>
                            <a:rPr lang="uk-UA" sz="2400" i="1">
                              <a:latin typeface="Cambria Math" panose="02040503050406030204" pitchFamily="18" charset="0"/>
                            </a:rPr>
                            <m:t>𝑑𝑡</m:t>
                          </m:r>
                        </m:e>
                      </m:nary>
                    </m:oMath>
                  </m:oMathPara>
                </a14:m>
                <a:endParaRPr lang="uk-UA" sz="2400" dirty="0"/>
              </a:p>
            </p:txBody>
          </p:sp>
        </mc:Choice>
        <mc:Fallback xmlns="">
          <p:sp>
            <p:nvSpPr>
              <p:cNvPr id="3" name="Прямокутник 2"/>
              <p:cNvSpPr>
                <a:spLocks noRot="1" noChangeAspect="1" noMove="1" noResize="1" noEditPoints="1" noAdjustHandles="1" noChangeArrowheads="1" noChangeShapeType="1" noTextEdit="1"/>
              </p:cNvSpPr>
              <p:nvPr/>
            </p:nvSpPr>
            <p:spPr>
              <a:xfrm>
                <a:off x="3131840" y="3284984"/>
                <a:ext cx="3839000" cy="1244315"/>
              </a:xfrm>
              <a:prstGeom prst="rect">
                <a:avLst/>
              </a:prstGeom>
              <a:blipFill rotWithShape="0">
                <a:blip r:embed="rId6"/>
                <a:stretch>
                  <a:fillRect/>
                </a:stretch>
              </a:blipFill>
            </p:spPr>
            <p:txBody>
              <a:bodyPr/>
              <a:lstStyle/>
              <a:p>
                <a:r>
                  <a:rPr lang="uk-UA">
                    <a:noFill/>
                  </a:rPr>
                  <a:t> </a:t>
                </a:r>
              </a:p>
            </p:txBody>
          </p:sp>
        </mc:Fallback>
      </mc:AlternateContent>
      <p:sp>
        <p:nvSpPr>
          <p:cNvPr id="6" name="Прямокутник 5"/>
          <p:cNvSpPr/>
          <p:nvPr/>
        </p:nvSpPr>
        <p:spPr>
          <a:xfrm>
            <a:off x="13278" y="4841704"/>
            <a:ext cx="9090452" cy="729430"/>
          </a:xfrm>
          <a:prstGeom prst="rect">
            <a:avLst/>
          </a:prstGeom>
        </p:spPr>
        <p:txBody>
          <a:bodyPr wrap="square">
            <a:spAutoFit/>
          </a:bodyPr>
          <a:lstStyle/>
          <a:p>
            <a:pPr algn="just">
              <a:lnSpc>
                <a:spcPct val="115000"/>
              </a:lnSpc>
              <a:spcAft>
                <a:spcPts val="0"/>
              </a:spcAft>
            </a:pPr>
            <a:r>
              <a:rPr lang="uk-UA" dirty="0" smtClean="0">
                <a:latin typeface="Trebuchet MS" panose="020B0603020202020204" pitchFamily="34" charset="0"/>
                <a:ea typeface="Calibri" panose="020F0502020204030204" pitchFamily="34" charset="0"/>
              </a:rPr>
              <a:t>Розкладення називають </a:t>
            </a:r>
            <a:r>
              <a:rPr lang="uk-UA" i="1" dirty="0">
                <a:latin typeface="Trebuchet MS" panose="020B0603020202020204" pitchFamily="34" charset="0"/>
                <a:ea typeface="Calibri" panose="020F0502020204030204" pitchFamily="34" charset="0"/>
              </a:rPr>
              <a:t>узагальненим рядом Фур’є</a:t>
            </a:r>
            <a:r>
              <a:rPr lang="uk-UA" dirty="0">
                <a:latin typeface="Trebuchet MS" panose="020B0603020202020204" pitchFamily="34" charset="0"/>
                <a:ea typeface="Calibri" panose="020F0502020204030204" pitchFamily="34" charset="0"/>
              </a:rPr>
              <a:t>, а </a:t>
            </a:r>
            <a:r>
              <a:rPr lang="uk-UA" dirty="0" smtClean="0">
                <a:latin typeface="Trebuchet MS" panose="020B0603020202020204" pitchFamily="34" charset="0"/>
                <a:ea typeface="Calibri" panose="020F0502020204030204" pitchFamily="34" charset="0"/>
              </a:rPr>
              <a:t>коефіцієнти – </a:t>
            </a:r>
            <a:r>
              <a:rPr lang="uk-UA" i="1" dirty="0">
                <a:latin typeface="Trebuchet MS" panose="020B0603020202020204" pitchFamily="34" charset="0"/>
                <a:ea typeface="Calibri" panose="020F0502020204030204" pitchFamily="34" charset="0"/>
              </a:rPr>
              <a:t>узагальненими коефіцієнтами </a:t>
            </a:r>
            <a:r>
              <a:rPr lang="uk-UA" i="1" dirty="0" smtClean="0">
                <a:latin typeface="Trebuchet MS" panose="020B0603020202020204" pitchFamily="34" charset="0"/>
                <a:ea typeface="Calibri" panose="020F0502020204030204" pitchFamily="34" charset="0"/>
              </a:rPr>
              <a:t>Фур’є</a:t>
            </a:r>
            <a:r>
              <a:rPr lang="uk-UA" dirty="0" smtClean="0">
                <a:latin typeface="Trebuchet MS" panose="020B0603020202020204" pitchFamily="34" charset="0"/>
                <a:ea typeface="Calibri" panose="020F0502020204030204" pitchFamily="34" charset="0"/>
              </a:rPr>
              <a:t>.</a:t>
            </a:r>
          </a:p>
        </p:txBody>
      </p:sp>
      <p:sp>
        <p:nvSpPr>
          <p:cNvPr id="18" name="Прямокутник 17"/>
          <p:cNvSpPr/>
          <p:nvPr/>
        </p:nvSpPr>
        <p:spPr>
          <a:xfrm>
            <a:off x="34544" y="4862970"/>
            <a:ext cx="1534386" cy="364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0" name="Пряма сполучна лінія 19"/>
          <p:cNvCxnSpPr/>
          <p:nvPr/>
        </p:nvCxnSpPr>
        <p:spPr>
          <a:xfrm flipV="1">
            <a:off x="323528" y="2352711"/>
            <a:ext cx="0" cy="2488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 зі стрілкою 21"/>
          <p:cNvCxnSpPr/>
          <p:nvPr/>
        </p:nvCxnSpPr>
        <p:spPr>
          <a:xfrm flipV="1">
            <a:off x="323528" y="1790922"/>
            <a:ext cx="360040" cy="5617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кутник 22"/>
          <p:cNvSpPr/>
          <p:nvPr/>
        </p:nvSpPr>
        <p:spPr>
          <a:xfrm>
            <a:off x="7189183" y="4862970"/>
            <a:ext cx="1534386" cy="364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5" name="Пряма зі стрілкою 24"/>
          <p:cNvCxnSpPr/>
          <p:nvPr/>
        </p:nvCxnSpPr>
        <p:spPr>
          <a:xfrm flipH="1" flipV="1">
            <a:off x="6588224" y="4365104"/>
            <a:ext cx="936104" cy="476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8491361" y="1173515"/>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TextBox 26"/>
          <p:cNvSpPr txBox="1"/>
          <p:nvPr/>
        </p:nvSpPr>
        <p:spPr>
          <a:xfrm>
            <a:off x="8628550" y="1273884"/>
            <a:ext cx="301686" cy="369332"/>
          </a:xfrm>
          <a:prstGeom prst="rect">
            <a:avLst/>
          </a:prstGeom>
          <a:noFill/>
        </p:spPr>
        <p:txBody>
          <a:bodyPr wrap="none" rtlCol="0">
            <a:spAutoFit/>
          </a:bodyPr>
          <a:lstStyle/>
          <a:p>
            <a:r>
              <a:rPr lang="uk-UA" dirty="0" smtClean="0"/>
              <a:t>1</a:t>
            </a:r>
            <a:endParaRPr lang="uk-UA" dirty="0"/>
          </a:p>
        </p:txBody>
      </p:sp>
    </p:spTree>
    <p:extLst>
      <p:ext uri="{BB962C8B-B14F-4D97-AF65-F5344CB8AC3E}">
        <p14:creationId xmlns:p14="http://schemas.microsoft.com/office/powerpoint/2010/main" val="2797017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5</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Ортогональні функції</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3" name="Прямокутник 2"/>
              <p:cNvSpPr/>
              <p:nvPr/>
            </p:nvSpPr>
            <p:spPr>
              <a:xfrm>
                <a:off x="8137" y="1202345"/>
                <a:ext cx="9144000" cy="5003934"/>
              </a:xfrm>
              <a:prstGeom prst="rect">
                <a:avLst/>
              </a:prstGeom>
            </p:spPr>
            <p:txBody>
              <a:bodyPr wrap="square">
                <a:spAutoFit/>
              </a:bodyPr>
              <a:lstStyle/>
              <a:p>
                <a:pPr algn="just">
                  <a:lnSpc>
                    <a:spcPct val="115000"/>
                  </a:lnSpc>
                  <a:spcAft>
                    <a:spcPts val="0"/>
                  </a:spcAft>
                </a:pPr>
                <a:r>
                  <a:rPr lang="uk-UA" dirty="0">
                    <a:latin typeface="Trebuchet MS" panose="020B0603020202020204" pitchFamily="34" charset="0"/>
                    <a:ea typeface="Calibri" panose="020F0502020204030204" pitchFamily="34" charset="0"/>
                  </a:rPr>
                  <a:t>Система дійсних функцій </a:t>
                </a:r>
                <a14:m>
                  <m:oMath xmlns:m="http://schemas.openxmlformats.org/officeDocument/2006/math">
                    <m:sSub>
                      <m:sSubPr>
                        <m:ctrlPr>
                          <a:rPr lang="uk-UA" sz="2000" i="1">
                            <a:effectLst/>
                            <a:latin typeface="Cambria Math" panose="02040503050406030204" pitchFamily="18" charset="0"/>
                            <a:ea typeface="Calibri" panose="020F0502020204030204" pitchFamily="34" charset="0"/>
                          </a:rPr>
                        </m:ctrlPr>
                      </m:sSubPr>
                      <m:e>
                        <m:r>
                          <a:rPr lang="uk-UA" sz="2000" i="1">
                            <a:effectLst/>
                            <a:latin typeface="Cambria Math" panose="02040503050406030204" pitchFamily="18" charset="0"/>
                            <a:ea typeface="Calibri" panose="020F0502020204030204" pitchFamily="34" charset="0"/>
                          </a:rPr>
                          <m:t>𝜑</m:t>
                        </m:r>
                      </m:e>
                      <m:sub>
                        <m:r>
                          <a:rPr lang="uk-UA" sz="2000" i="1">
                            <a:effectLst/>
                            <a:latin typeface="Cambria Math" panose="02040503050406030204" pitchFamily="18" charset="0"/>
                            <a:ea typeface="Calibri" panose="020F0502020204030204" pitchFamily="34" charset="0"/>
                          </a:rPr>
                          <m:t>0</m:t>
                        </m:r>
                      </m:sub>
                    </m:sSub>
                    <m:d>
                      <m:dPr>
                        <m:ctrlPr>
                          <a:rPr lang="uk-UA" sz="2000" i="1">
                            <a:effectLst/>
                            <a:latin typeface="Cambria Math" panose="02040503050406030204" pitchFamily="18" charset="0"/>
                            <a:ea typeface="Calibri" panose="020F0502020204030204" pitchFamily="34" charset="0"/>
                          </a:rPr>
                        </m:ctrlPr>
                      </m:dPr>
                      <m:e>
                        <m:r>
                          <a:rPr lang="uk-UA" sz="2000" i="1">
                            <a:effectLst/>
                            <a:latin typeface="Cambria Math" panose="02040503050406030204" pitchFamily="18" charset="0"/>
                            <a:ea typeface="Calibri" panose="020F0502020204030204" pitchFamily="34" charset="0"/>
                          </a:rPr>
                          <m:t>𝑡</m:t>
                        </m:r>
                      </m:e>
                    </m:d>
                    <m:r>
                      <a:rPr lang="uk-UA" sz="2000" i="1">
                        <a:effectLst/>
                        <a:latin typeface="Cambria Math" panose="02040503050406030204" pitchFamily="18" charset="0"/>
                        <a:ea typeface="Calibri" panose="020F0502020204030204" pitchFamily="34" charset="0"/>
                      </a:rPr>
                      <m:t>, </m:t>
                    </m:r>
                    <m:sSub>
                      <m:sSubPr>
                        <m:ctrlPr>
                          <a:rPr lang="uk-UA" sz="2000" i="1">
                            <a:effectLst/>
                            <a:latin typeface="Cambria Math" panose="02040503050406030204" pitchFamily="18" charset="0"/>
                            <a:ea typeface="Calibri" panose="020F0502020204030204" pitchFamily="34" charset="0"/>
                          </a:rPr>
                        </m:ctrlPr>
                      </m:sSubPr>
                      <m:e>
                        <m:r>
                          <a:rPr lang="uk-UA" sz="2000" i="1">
                            <a:effectLst/>
                            <a:latin typeface="Cambria Math" panose="02040503050406030204" pitchFamily="18" charset="0"/>
                            <a:ea typeface="Calibri" panose="020F0502020204030204" pitchFamily="34" charset="0"/>
                          </a:rPr>
                          <m:t>𝜑</m:t>
                        </m:r>
                      </m:e>
                      <m:sub>
                        <m:r>
                          <a:rPr lang="uk-UA" sz="2000" i="1">
                            <a:effectLst/>
                            <a:latin typeface="Cambria Math" panose="02040503050406030204" pitchFamily="18" charset="0"/>
                            <a:ea typeface="Calibri" panose="020F0502020204030204" pitchFamily="34" charset="0"/>
                          </a:rPr>
                          <m:t>1</m:t>
                        </m:r>
                      </m:sub>
                    </m:sSub>
                    <m:d>
                      <m:dPr>
                        <m:ctrlPr>
                          <a:rPr lang="uk-UA" sz="2000" i="1">
                            <a:effectLst/>
                            <a:latin typeface="Cambria Math" panose="02040503050406030204" pitchFamily="18" charset="0"/>
                            <a:ea typeface="Calibri" panose="020F0502020204030204" pitchFamily="34" charset="0"/>
                          </a:rPr>
                        </m:ctrlPr>
                      </m:dPr>
                      <m:e>
                        <m:r>
                          <a:rPr lang="uk-UA" sz="2000" i="1">
                            <a:effectLst/>
                            <a:latin typeface="Cambria Math" panose="02040503050406030204" pitchFamily="18" charset="0"/>
                            <a:ea typeface="Calibri" panose="020F0502020204030204" pitchFamily="34" charset="0"/>
                          </a:rPr>
                          <m:t>𝑡</m:t>
                        </m:r>
                      </m:e>
                    </m:d>
                    <m:r>
                      <a:rPr lang="uk-UA" sz="2000" i="1">
                        <a:effectLst/>
                        <a:latin typeface="Cambria Math" panose="02040503050406030204" pitchFamily="18" charset="0"/>
                        <a:ea typeface="Calibri" panose="020F0502020204030204" pitchFamily="34" charset="0"/>
                      </a:rPr>
                      <m:t>, </m:t>
                    </m:r>
                    <m:sSub>
                      <m:sSubPr>
                        <m:ctrlPr>
                          <a:rPr lang="uk-UA" sz="2000" i="1">
                            <a:effectLst/>
                            <a:latin typeface="Cambria Math" panose="02040503050406030204" pitchFamily="18" charset="0"/>
                            <a:ea typeface="Calibri" panose="020F0502020204030204" pitchFamily="34" charset="0"/>
                          </a:rPr>
                        </m:ctrlPr>
                      </m:sSubPr>
                      <m:e>
                        <m:r>
                          <a:rPr lang="uk-UA" sz="2000" i="1">
                            <a:effectLst/>
                            <a:latin typeface="Cambria Math" panose="02040503050406030204" pitchFamily="18" charset="0"/>
                            <a:ea typeface="Calibri" panose="020F0502020204030204" pitchFamily="34" charset="0"/>
                          </a:rPr>
                          <m:t>𝜑</m:t>
                        </m:r>
                      </m:e>
                      <m:sub>
                        <m:r>
                          <a:rPr lang="uk-UA" sz="2000" i="1">
                            <a:effectLst/>
                            <a:latin typeface="Cambria Math" panose="02040503050406030204" pitchFamily="18" charset="0"/>
                            <a:ea typeface="Calibri" panose="020F0502020204030204" pitchFamily="34" charset="0"/>
                          </a:rPr>
                          <m:t>2</m:t>
                        </m:r>
                      </m:sub>
                    </m:sSub>
                    <m:d>
                      <m:dPr>
                        <m:ctrlPr>
                          <a:rPr lang="uk-UA" sz="2000" i="1">
                            <a:effectLst/>
                            <a:latin typeface="Cambria Math" panose="02040503050406030204" pitchFamily="18" charset="0"/>
                            <a:ea typeface="Calibri" panose="020F0502020204030204" pitchFamily="34" charset="0"/>
                          </a:rPr>
                        </m:ctrlPr>
                      </m:dPr>
                      <m:e>
                        <m:r>
                          <a:rPr lang="uk-UA" sz="2000" i="1">
                            <a:effectLst/>
                            <a:latin typeface="Cambria Math" panose="02040503050406030204" pitchFamily="18" charset="0"/>
                            <a:ea typeface="Calibri" panose="020F0502020204030204" pitchFamily="34" charset="0"/>
                          </a:rPr>
                          <m:t>𝑡</m:t>
                        </m:r>
                      </m:e>
                    </m:d>
                    <m:r>
                      <a:rPr lang="uk-UA" sz="2000" i="1">
                        <a:effectLst/>
                        <a:latin typeface="Cambria Math" panose="02040503050406030204" pitchFamily="18" charset="0"/>
                        <a:ea typeface="Calibri" panose="020F0502020204030204" pitchFamily="34" charset="0"/>
                      </a:rPr>
                      <m:t>, …</m:t>
                    </m:r>
                  </m:oMath>
                </a14:m>
                <a:r>
                  <a:rPr lang="uk-UA" i="0" dirty="0">
                    <a:effectLst/>
                    <a:latin typeface="Trebuchet MS" panose="020B0603020202020204" pitchFamily="34" charset="0"/>
                    <a:ea typeface="Calibri" panose="020F0502020204030204" pitchFamily="34" charset="0"/>
                  </a:rPr>
                  <a:t> називається ортогональною на відрізку </a:t>
                </a:r>
                <a14:m>
                  <m:oMath xmlns:m="http://schemas.openxmlformats.org/officeDocument/2006/math">
                    <m:d>
                      <m:dPr>
                        <m:begChr m:val="["/>
                        <m:endChr m:val="]"/>
                        <m:ctrlPr>
                          <a:rPr lang="uk-UA" sz="2000" i="1">
                            <a:effectLst/>
                            <a:latin typeface="Cambria Math" panose="02040503050406030204" pitchFamily="18" charset="0"/>
                            <a:ea typeface="Calibri" panose="020F0502020204030204" pitchFamily="34" charset="0"/>
                          </a:rPr>
                        </m:ctrlPr>
                      </m:dPr>
                      <m:e>
                        <m:sSub>
                          <m:sSubPr>
                            <m:ctrlPr>
                              <a:rPr lang="uk-UA" sz="2000" i="1">
                                <a:effectLst/>
                                <a:latin typeface="Cambria Math" panose="02040503050406030204" pitchFamily="18" charset="0"/>
                                <a:ea typeface="Calibri" panose="020F0502020204030204" pitchFamily="34" charset="0"/>
                              </a:rPr>
                            </m:ctrlPr>
                          </m:sSubPr>
                          <m:e>
                            <m:r>
                              <a:rPr lang="uk-UA" sz="2000" i="1">
                                <a:effectLst/>
                                <a:latin typeface="Cambria Math" panose="02040503050406030204" pitchFamily="18" charset="0"/>
                                <a:ea typeface="Calibri" panose="020F0502020204030204" pitchFamily="34" charset="0"/>
                              </a:rPr>
                              <m:t>𝑡</m:t>
                            </m:r>
                          </m:e>
                          <m:sub>
                            <m:r>
                              <a:rPr lang="uk-UA" sz="2000" i="1">
                                <a:effectLst/>
                                <a:latin typeface="Cambria Math" panose="02040503050406030204" pitchFamily="18" charset="0"/>
                                <a:ea typeface="Calibri" panose="020F0502020204030204" pitchFamily="34" charset="0"/>
                              </a:rPr>
                              <m:t>1</m:t>
                            </m:r>
                          </m:sub>
                        </m:sSub>
                        <m:r>
                          <a:rPr lang="uk-UA" sz="2000" i="1">
                            <a:effectLst/>
                            <a:latin typeface="Cambria Math" panose="02040503050406030204" pitchFamily="18" charset="0"/>
                            <a:ea typeface="Calibri" panose="020F0502020204030204" pitchFamily="34" charset="0"/>
                          </a:rPr>
                          <m:t>; </m:t>
                        </m:r>
                        <m:sSub>
                          <m:sSubPr>
                            <m:ctrlPr>
                              <a:rPr lang="uk-UA" sz="2000" i="1">
                                <a:effectLst/>
                                <a:latin typeface="Cambria Math" panose="02040503050406030204" pitchFamily="18" charset="0"/>
                                <a:ea typeface="Calibri" panose="020F0502020204030204" pitchFamily="34" charset="0"/>
                              </a:rPr>
                            </m:ctrlPr>
                          </m:sSubPr>
                          <m:e>
                            <m:r>
                              <a:rPr lang="uk-UA" sz="2000" i="1">
                                <a:effectLst/>
                                <a:latin typeface="Cambria Math" panose="02040503050406030204" pitchFamily="18" charset="0"/>
                                <a:ea typeface="Calibri" panose="020F0502020204030204" pitchFamily="34" charset="0"/>
                              </a:rPr>
                              <m:t>𝑡</m:t>
                            </m:r>
                          </m:e>
                          <m:sub>
                            <m:r>
                              <a:rPr lang="uk-UA" sz="2000" i="1">
                                <a:effectLst/>
                                <a:latin typeface="Cambria Math" panose="02040503050406030204" pitchFamily="18" charset="0"/>
                                <a:ea typeface="Calibri" panose="020F0502020204030204" pitchFamily="34" charset="0"/>
                              </a:rPr>
                              <m:t>2</m:t>
                            </m:r>
                          </m:sub>
                        </m:sSub>
                      </m:e>
                    </m:d>
                  </m:oMath>
                </a14:m>
                <a:r>
                  <a:rPr lang="uk-UA" i="0" dirty="0">
                    <a:effectLst/>
                    <a:latin typeface="Trebuchet MS" panose="020B0603020202020204" pitchFamily="34" charset="0"/>
                    <a:ea typeface="Calibri" panose="020F0502020204030204" pitchFamily="34" charset="0"/>
                  </a:rPr>
                  <a:t> якщо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nary>
                        <m:naryPr>
                          <m:limLoc m:val="undOvr"/>
                          <m:ctrlPr>
                            <a:rPr lang="uk-UA" sz="2400" i="1">
                              <a:effectLst/>
                              <a:latin typeface="Cambria Math" panose="02040503050406030204" pitchFamily="18" charset="0"/>
                              <a:ea typeface="Calibri" panose="020F0502020204030204" pitchFamily="34" charset="0"/>
                            </a:rPr>
                          </m:ctrlPr>
                        </m:naryPr>
                        <m:sub>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𝑡</m:t>
                              </m:r>
                            </m:e>
                            <m:sub>
                              <m:r>
                                <a:rPr lang="uk-UA" sz="2400" i="1">
                                  <a:effectLst/>
                                  <a:latin typeface="Cambria Math" panose="02040503050406030204" pitchFamily="18" charset="0"/>
                                  <a:ea typeface="Calibri" panose="020F0502020204030204" pitchFamily="34" charset="0"/>
                                </a:rPr>
                                <m:t>1</m:t>
                              </m:r>
                            </m:sub>
                          </m:sSub>
                        </m:sub>
                        <m:sup>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𝑡</m:t>
                              </m:r>
                            </m:e>
                            <m:sub>
                              <m:r>
                                <a:rPr lang="uk-UA" sz="2400" i="1">
                                  <a:effectLst/>
                                  <a:latin typeface="Cambria Math" panose="02040503050406030204" pitchFamily="18" charset="0"/>
                                  <a:ea typeface="Calibri" panose="020F0502020204030204" pitchFamily="34" charset="0"/>
                                </a:rPr>
                                <m:t>2</m:t>
                              </m:r>
                            </m:sub>
                          </m:sSub>
                        </m:sup>
                        <m:e>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𝜑</m:t>
                              </m:r>
                            </m:e>
                            <m:sub>
                              <m:r>
                                <a:rPr lang="uk-UA" sz="2400" i="1">
                                  <a:effectLst/>
                                  <a:latin typeface="Cambria Math" panose="02040503050406030204" pitchFamily="18" charset="0"/>
                                  <a:ea typeface="Calibri" panose="020F0502020204030204" pitchFamily="34" charset="0"/>
                                </a:rPr>
                                <m:t>𝑚</m:t>
                              </m:r>
                            </m:sub>
                          </m:sSub>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𝑡</m:t>
                              </m:r>
                            </m:e>
                          </m:d>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𝜑</m:t>
                              </m:r>
                            </m:e>
                            <m:sub>
                              <m:r>
                                <a:rPr lang="uk-UA" sz="2400" i="1">
                                  <a:effectLst/>
                                  <a:latin typeface="Cambria Math" panose="02040503050406030204" pitchFamily="18" charset="0"/>
                                  <a:ea typeface="Calibri" panose="020F0502020204030204" pitchFamily="34" charset="0"/>
                                </a:rPr>
                                <m:t>𝑛</m:t>
                              </m:r>
                            </m:sub>
                          </m:sSub>
                          <m:d>
                            <m:dPr>
                              <m:ctrlPr>
                                <a:rPr lang="uk-UA" sz="2400" i="1">
                                  <a:effectLst/>
                                  <a:latin typeface="Cambria Math" panose="02040503050406030204" pitchFamily="18" charset="0"/>
                                  <a:ea typeface="Calibri" panose="020F0502020204030204" pitchFamily="34" charset="0"/>
                                </a:rPr>
                              </m:ctrlPr>
                            </m:dPr>
                            <m:e>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 </m:t>
                          </m:r>
                          <m:r>
                            <a:rPr lang="uk-UA" sz="2400" i="1">
                              <a:effectLst/>
                              <a:latin typeface="Cambria Math" panose="02040503050406030204" pitchFamily="18" charset="0"/>
                              <a:ea typeface="Calibri" panose="020F0502020204030204" pitchFamily="34" charset="0"/>
                            </a:rPr>
                            <m:t>𝑑𝑡</m:t>
                          </m:r>
                          <m:r>
                            <a:rPr lang="uk-UA" sz="2400" i="1">
                              <a:effectLst/>
                              <a:latin typeface="Cambria Math" panose="02040503050406030204" pitchFamily="18" charset="0"/>
                              <a:ea typeface="Calibri" panose="020F0502020204030204" pitchFamily="34" charset="0"/>
                            </a:rPr>
                            <m:t>=0  при </m:t>
                          </m:r>
                          <m:r>
                            <a:rPr lang="uk-UA" sz="2400" i="1">
                              <a:effectLst/>
                              <a:latin typeface="Cambria Math" panose="02040503050406030204" pitchFamily="18" charset="0"/>
                              <a:ea typeface="Calibri" panose="020F0502020204030204" pitchFamily="34" charset="0"/>
                            </a:rPr>
                            <m:t>𝑚</m:t>
                          </m:r>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𝑛</m:t>
                          </m:r>
                        </m:e>
                      </m:nary>
                    </m:oMath>
                  </m:oMathPara>
                </a14:m>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При цьому додатковою умовою ортогональності є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nary>
                        <m:naryPr>
                          <m:limLoc m:val="undOvr"/>
                          <m:ctrlPr>
                            <a:rPr lang="uk-UA" sz="2400" i="1">
                              <a:effectLst/>
                              <a:latin typeface="Cambria Math" panose="02040503050406030204" pitchFamily="18" charset="0"/>
                              <a:ea typeface="Calibri" panose="020F0502020204030204" pitchFamily="34" charset="0"/>
                            </a:rPr>
                          </m:ctrlPr>
                        </m:naryPr>
                        <m:sub>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𝑡</m:t>
                              </m:r>
                            </m:e>
                            <m:sub>
                              <m:r>
                                <a:rPr lang="uk-UA" sz="2400" i="1">
                                  <a:effectLst/>
                                  <a:latin typeface="Cambria Math" panose="02040503050406030204" pitchFamily="18" charset="0"/>
                                  <a:ea typeface="Calibri" panose="020F0502020204030204" pitchFamily="34" charset="0"/>
                                </a:rPr>
                                <m:t>1</m:t>
                              </m:r>
                            </m:sub>
                          </m:sSub>
                        </m:sub>
                        <m:sup>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𝑡</m:t>
                              </m:r>
                            </m:e>
                            <m:sub>
                              <m:r>
                                <a:rPr lang="uk-UA" sz="2400" i="1">
                                  <a:effectLst/>
                                  <a:latin typeface="Cambria Math" panose="02040503050406030204" pitchFamily="18" charset="0"/>
                                  <a:ea typeface="Calibri" panose="020F0502020204030204" pitchFamily="34" charset="0"/>
                                </a:rPr>
                                <m:t>2</m:t>
                              </m:r>
                            </m:sub>
                          </m:sSub>
                        </m:sup>
                        <m:e>
                          <m:sSup>
                            <m:sSupPr>
                              <m:ctrlPr>
                                <a:rPr lang="uk-UA" sz="2400" i="1">
                                  <a:effectLst/>
                                  <a:latin typeface="Cambria Math" panose="02040503050406030204" pitchFamily="18" charset="0"/>
                                  <a:ea typeface="Calibri" panose="020F0502020204030204" pitchFamily="34" charset="0"/>
                                </a:rPr>
                              </m:ctrlPr>
                            </m:sSupPr>
                            <m:e>
                              <m:d>
                                <m:dPr>
                                  <m:ctrlPr>
                                    <a:rPr lang="uk-UA" sz="2400" i="1">
                                      <a:effectLst/>
                                      <a:latin typeface="Cambria Math" panose="02040503050406030204" pitchFamily="18" charset="0"/>
                                      <a:ea typeface="Calibri" panose="020F0502020204030204" pitchFamily="34" charset="0"/>
                                    </a:rPr>
                                  </m:ctrlPr>
                                </m:dPr>
                                <m:e>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𝜑</m:t>
                                      </m:r>
                                    </m:e>
                                    <m:sub>
                                      <m:r>
                                        <a:rPr lang="uk-UA" sz="2400" i="1">
                                          <a:effectLst/>
                                          <a:latin typeface="Cambria Math" panose="02040503050406030204" pitchFamily="18" charset="0"/>
                                          <a:ea typeface="Calibri" panose="020F0502020204030204" pitchFamily="34" charset="0"/>
                                        </a:rPr>
                                        <m:t>𝑘</m:t>
                                      </m:r>
                                    </m:sub>
                                  </m:sSub>
                                  <m:r>
                                    <a:rPr lang="uk-UA" sz="2400" i="1">
                                      <a:effectLst/>
                                      <a:latin typeface="Cambria Math" panose="02040503050406030204" pitchFamily="18" charset="0"/>
                                      <a:ea typeface="Calibri" panose="020F0502020204030204" pitchFamily="34" charset="0"/>
                                    </a:rPr>
                                    <m:t>(</m:t>
                                  </m:r>
                                  <m:r>
                                    <a:rPr lang="uk-UA" sz="2400" i="1">
                                      <a:effectLst/>
                                      <a:latin typeface="Cambria Math" panose="02040503050406030204" pitchFamily="18" charset="0"/>
                                      <a:ea typeface="Calibri" panose="020F0502020204030204" pitchFamily="34" charset="0"/>
                                    </a:rPr>
                                    <m:t>𝑡</m:t>
                                  </m:r>
                                  <m:r>
                                    <a:rPr lang="uk-UA" sz="2400" i="1">
                                      <a:effectLst/>
                                      <a:latin typeface="Cambria Math" panose="02040503050406030204" pitchFamily="18" charset="0"/>
                                      <a:ea typeface="Calibri" panose="020F0502020204030204" pitchFamily="34" charset="0"/>
                                    </a:rPr>
                                    <m:t>)</m:t>
                                  </m:r>
                                </m:e>
                              </m:d>
                            </m:e>
                            <m:sup>
                              <m:r>
                                <a:rPr lang="uk-UA" sz="2400" i="1">
                                  <a:effectLst/>
                                  <a:latin typeface="Cambria Math" panose="02040503050406030204" pitchFamily="18" charset="0"/>
                                  <a:ea typeface="Calibri" panose="020F0502020204030204" pitchFamily="34" charset="0"/>
                                </a:rPr>
                                <m:t>2</m:t>
                              </m:r>
                            </m:sup>
                          </m:sSup>
                          <m:r>
                            <a:rPr lang="uk-UA" sz="2400" i="1">
                              <a:effectLst/>
                              <a:latin typeface="Cambria Math" panose="02040503050406030204" pitchFamily="18" charset="0"/>
                              <a:ea typeface="Calibri" panose="020F0502020204030204" pitchFamily="34" charset="0"/>
                            </a:rPr>
                            <m:t> </m:t>
                          </m:r>
                          <m:r>
                            <a:rPr lang="uk-UA" sz="2400" i="1">
                              <a:effectLst/>
                              <a:latin typeface="Cambria Math" panose="02040503050406030204" pitchFamily="18" charset="0"/>
                              <a:ea typeface="Calibri" panose="020F0502020204030204" pitchFamily="34" charset="0"/>
                            </a:rPr>
                            <m:t>𝑑𝑡</m:t>
                          </m:r>
                          <m:r>
                            <a:rPr lang="uk-UA" sz="2400" i="1">
                              <a:effectLst/>
                              <a:latin typeface="Cambria Math" panose="02040503050406030204" pitchFamily="18" charset="0"/>
                              <a:ea typeface="Calibri" panose="020F0502020204030204" pitchFamily="34" charset="0"/>
                            </a:rPr>
                            <m:t>≠0,   ∀</m:t>
                          </m:r>
                          <m:r>
                            <a:rPr lang="uk-UA" sz="2400" i="1">
                              <a:effectLst/>
                              <a:latin typeface="Cambria Math" panose="02040503050406030204" pitchFamily="18" charset="0"/>
                              <a:ea typeface="Calibri" panose="020F0502020204030204" pitchFamily="34" charset="0"/>
                            </a:rPr>
                            <m:t>𝑘</m:t>
                          </m:r>
                          <m:r>
                            <a:rPr lang="uk-UA" sz="2400" i="1">
                              <a:effectLst/>
                              <a:latin typeface="Cambria Math" panose="02040503050406030204" pitchFamily="18" charset="0"/>
                              <a:ea typeface="Calibri" panose="020F0502020204030204" pitchFamily="34" charset="0"/>
                            </a:rPr>
                            <m:t>,</m:t>
                          </m:r>
                        </m:e>
                      </m:nary>
                    </m:oMath>
                  </m:oMathPara>
                </a14:m>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тобто жодна з них на цьому інтервалі нулю не дорівнює.</a:t>
                </a:r>
                <a:endParaRPr lang="uk-UA" i="1" dirty="0">
                  <a:effectLst/>
                  <a:latin typeface="Trebuchet MS" panose="020B0603020202020204" pitchFamily="34" charset="0"/>
                  <a:ea typeface="Calibri" panose="020F0502020204030204" pitchFamily="34" charset="0"/>
                </a:endParaRPr>
              </a:p>
              <a:p>
                <a:pPr>
                  <a:lnSpc>
                    <a:spcPct val="107000"/>
                  </a:lnSpc>
                  <a:spcAft>
                    <a:spcPts val="800"/>
                  </a:spcAft>
                </a:pPr>
                <a:r>
                  <a:rPr lang="uk-UA" dirty="0">
                    <a:effectLst/>
                    <a:latin typeface="Trebuchet MS" panose="020B0603020202020204" pitchFamily="34" charset="0"/>
                    <a:ea typeface="Calibri" panose="020F0502020204030204" pitchFamily="34" charset="0"/>
                    <a:cs typeface="Times New Roman" panose="02020603050405020304" pitchFamily="18" charset="0"/>
                  </a:rPr>
                  <a:t> </a:t>
                </a:r>
              </a:p>
            </p:txBody>
          </p:sp>
        </mc:Choice>
        <mc:Fallback xmlns="">
          <p:sp>
            <p:nvSpPr>
              <p:cNvPr id="3" name="Прямокутник 2"/>
              <p:cNvSpPr>
                <a:spLocks noRot="1" noChangeAspect="1" noMove="1" noResize="1" noEditPoints="1" noAdjustHandles="1" noChangeArrowheads="1" noChangeShapeType="1" noTextEdit="1"/>
              </p:cNvSpPr>
              <p:nvPr/>
            </p:nvSpPr>
            <p:spPr>
              <a:xfrm>
                <a:off x="8137" y="1202345"/>
                <a:ext cx="9144000" cy="5003934"/>
              </a:xfrm>
              <a:prstGeom prst="rect">
                <a:avLst/>
              </a:prstGeom>
              <a:blipFill rotWithShape="0">
                <a:blip r:embed="rId4"/>
                <a:stretch>
                  <a:fillRect l="-533" r="-600"/>
                </a:stretch>
              </a:blipFill>
            </p:spPr>
            <p:txBody>
              <a:bodyPr/>
              <a:lstStyle/>
              <a:p>
                <a:r>
                  <a:rPr lang="uk-UA">
                    <a:noFill/>
                  </a:rPr>
                  <a:t> </a:t>
                </a:r>
              </a:p>
            </p:txBody>
          </p:sp>
        </mc:Fallback>
      </mc:AlternateContent>
    </p:spTree>
    <p:extLst>
      <p:ext uri="{BB962C8B-B14F-4D97-AF65-F5344CB8AC3E}">
        <p14:creationId xmlns:p14="http://schemas.microsoft.com/office/powerpoint/2010/main" val="12855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6</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Головна властивість ряду Фур’є</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2" name="Прямокутник 1"/>
              <p:cNvSpPr/>
              <p:nvPr/>
            </p:nvSpPr>
            <p:spPr>
              <a:xfrm>
                <a:off x="0" y="1564403"/>
                <a:ext cx="9144000" cy="3715761"/>
              </a:xfrm>
              <a:prstGeom prst="rect">
                <a:avLst/>
              </a:prstGeom>
            </p:spPr>
            <p:txBody>
              <a:bodyPr wrap="square">
                <a:spAutoFit/>
              </a:bodyPr>
              <a:lstStyle/>
              <a:p>
                <a:pPr algn="just">
                  <a:lnSpc>
                    <a:spcPct val="115000"/>
                  </a:lnSpc>
                  <a:spcAft>
                    <a:spcPts val="0"/>
                  </a:spcAft>
                </a:pPr>
                <a:r>
                  <a:rPr lang="uk-UA" sz="2000" dirty="0">
                    <a:latin typeface="Trebuchet MS" panose="020B0603020202020204" pitchFamily="34" charset="0"/>
                    <a:ea typeface="Calibri" panose="020F0502020204030204" pitchFamily="34" charset="0"/>
                  </a:rPr>
                  <a:t>Узагальнений ряд Фур’є володіє дуже цінною практичною властивістю: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sz="2000" i="0" dirty="0">
                    <a:effectLst/>
                    <a:latin typeface="Trebuchet MS" panose="020B0603020202020204" pitchFamily="34" charset="0"/>
                    <a:ea typeface="Calibri" panose="020F0502020204030204" pitchFamily="34" charset="0"/>
                  </a:rPr>
                  <a:t>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sz="2400" b="1" i="0" dirty="0" smtClean="0">
                    <a:solidFill>
                      <a:srgbClr val="0070C0"/>
                    </a:solidFill>
                    <a:effectLst/>
                    <a:latin typeface="Trebuchet MS" panose="020B0603020202020204" pitchFamily="34" charset="0"/>
                    <a:ea typeface="Calibri" panose="020F0502020204030204" pitchFamily="34" charset="0"/>
                  </a:rPr>
                  <a:t>При </a:t>
                </a:r>
                <a:r>
                  <a:rPr lang="uk-UA" sz="2400" b="1" i="1" dirty="0">
                    <a:solidFill>
                      <a:srgbClr val="0070C0"/>
                    </a:solidFill>
                    <a:effectLst/>
                    <a:latin typeface="Trebuchet MS" panose="020B0603020202020204" pitchFamily="34" charset="0"/>
                    <a:ea typeface="Calibri" panose="020F0502020204030204" pitchFamily="34" charset="0"/>
                  </a:rPr>
                  <a:t>обмеженій</a:t>
                </a:r>
                <a:r>
                  <a:rPr lang="uk-UA" sz="2400" b="1" i="0" dirty="0">
                    <a:solidFill>
                      <a:srgbClr val="0070C0"/>
                    </a:solidFill>
                    <a:effectLst/>
                    <a:latin typeface="Trebuchet MS" panose="020B0603020202020204" pitchFamily="34" charset="0"/>
                    <a:ea typeface="Calibri" panose="020F0502020204030204" pitchFamily="34" charset="0"/>
                  </a:rPr>
                  <a:t> кількості складових </a:t>
                </a:r>
                <a:r>
                  <a:rPr lang="uk-UA" sz="2400" b="1" i="0" dirty="0" smtClean="0">
                    <a:solidFill>
                      <a:srgbClr val="0070C0"/>
                    </a:solidFill>
                    <a:effectLst/>
                    <a:latin typeface="Trebuchet MS" panose="020B0603020202020204" pitchFamily="34" charset="0"/>
                    <a:ea typeface="Calibri" panose="020F0502020204030204" pitchFamily="34" charset="0"/>
                  </a:rPr>
                  <a:t>ряду (1) він</a:t>
                </a:r>
                <a:endParaRPr lang="uk-UA" sz="2000" i="1" dirty="0">
                  <a:solidFill>
                    <a:srgbClr val="0070C0"/>
                  </a:solidFill>
                  <a:effectLst/>
                  <a:latin typeface="Trebuchet MS" panose="020B0603020202020204" pitchFamily="34" charset="0"/>
                  <a:ea typeface="Calibri" panose="020F0502020204030204" pitchFamily="34" charset="0"/>
                </a:endParaRPr>
              </a:p>
              <a:p>
                <a:pPr algn="just">
                  <a:lnSpc>
                    <a:spcPct val="115000"/>
                  </a:lnSpc>
                  <a:spcAft>
                    <a:spcPts val="0"/>
                  </a:spcAft>
                </a:pPr>
                <a:r>
                  <a:rPr lang="uk-UA" sz="2400" b="1" i="0" dirty="0" smtClean="0">
                    <a:solidFill>
                      <a:srgbClr val="0070C0"/>
                    </a:solidFill>
                    <a:effectLst/>
                    <a:latin typeface="Trebuchet MS" panose="020B0603020202020204" pitchFamily="34" charset="0"/>
                    <a:ea typeface="Calibri" panose="020F0502020204030204" pitchFamily="34" charset="0"/>
                  </a:rPr>
                  <a:t>забезпечує </a:t>
                </a:r>
                <a:r>
                  <a:rPr lang="uk-UA" sz="2400" b="1" i="0" dirty="0">
                    <a:solidFill>
                      <a:srgbClr val="0070C0"/>
                    </a:solidFill>
                    <a:effectLst/>
                    <a:latin typeface="Trebuchet MS" panose="020B0603020202020204" pitchFamily="34" charset="0"/>
                    <a:ea typeface="Calibri" panose="020F0502020204030204" pitchFamily="34" charset="0"/>
                  </a:rPr>
                  <a:t>найкращу апроксимацію даної функції </a:t>
                </a:r>
                <a14:m>
                  <m:oMath xmlns:m="http://schemas.openxmlformats.org/officeDocument/2006/math">
                    <m:r>
                      <a:rPr lang="uk-UA" sz="24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𝒔</m:t>
                    </m:r>
                    <m:r>
                      <a:rPr lang="uk-UA" sz="24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m:t>
                    </m:r>
                    <m:r>
                      <a:rPr lang="uk-UA" sz="24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𝒕</m:t>
                    </m:r>
                    <m:r>
                      <a:rPr lang="uk-UA" sz="24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m:t>
                    </m:r>
                  </m:oMath>
                </a14:m>
                <a:r>
                  <a:rPr lang="uk-UA" sz="2400" b="1" i="0" dirty="0">
                    <a:solidFill>
                      <a:srgbClr val="0070C0"/>
                    </a:solidFill>
                    <a:effectLst/>
                    <a:latin typeface="Trebuchet MS" panose="020B0603020202020204" pitchFamily="34" charset="0"/>
                    <a:ea typeface="Calibri" panose="020F0502020204030204" pitchFamily="34" charset="0"/>
                  </a:rPr>
                  <a:t>.</a:t>
                </a:r>
                <a:endParaRPr lang="uk-UA" sz="2000" i="1" dirty="0">
                  <a:solidFill>
                    <a:srgbClr val="0070C0"/>
                  </a:solidFill>
                  <a:effectLst/>
                  <a:latin typeface="Trebuchet MS" panose="020B0603020202020204" pitchFamily="34" charset="0"/>
                  <a:ea typeface="Calibri" panose="020F0502020204030204" pitchFamily="34" charset="0"/>
                </a:endParaRPr>
              </a:p>
              <a:p>
                <a:pPr algn="just">
                  <a:lnSpc>
                    <a:spcPct val="115000"/>
                  </a:lnSpc>
                  <a:spcAft>
                    <a:spcPts val="0"/>
                  </a:spcAft>
                </a:pPr>
                <a:r>
                  <a:rPr lang="uk-UA" sz="2000" i="0" dirty="0">
                    <a:effectLst/>
                    <a:latin typeface="Trebuchet MS" panose="020B0603020202020204" pitchFamily="34" charset="0"/>
                    <a:ea typeface="Calibri" panose="020F0502020204030204" pitchFamily="34" charset="0"/>
                  </a:rPr>
                  <a:t> </a:t>
                </a:r>
                <a:endParaRPr lang="uk-UA"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sz="2000" i="0" dirty="0">
                    <a:effectLst/>
                    <a:latin typeface="Trebuchet MS" panose="020B0603020202020204" pitchFamily="34" charset="0"/>
                    <a:ea typeface="Calibri" panose="020F0502020204030204" pitchFamily="34" charset="0"/>
                  </a:rPr>
                  <a:t>Іншими словами, якщо нескінченна сума </a:t>
                </a:r>
                <a:r>
                  <a:rPr lang="uk-UA" sz="2000" i="0" dirty="0" smtClean="0">
                    <a:effectLst/>
                    <a:latin typeface="Trebuchet MS" panose="020B0603020202020204" pitchFamily="34" charset="0"/>
                    <a:ea typeface="Calibri" panose="020F0502020204030204" pitchFamily="34" charset="0"/>
                  </a:rPr>
                  <a:t>(1) дає </a:t>
                </a:r>
                <a:r>
                  <a:rPr lang="uk-UA" sz="2000" i="0" dirty="0">
                    <a:effectLst/>
                    <a:latin typeface="Trebuchet MS" panose="020B0603020202020204" pitchFamily="34" charset="0"/>
                    <a:ea typeface="Calibri" panose="020F0502020204030204" pitchFamily="34" charset="0"/>
                  </a:rPr>
                  <a:t>можливість точно відновити довільну функцію </a:t>
                </a:r>
                <a14:m>
                  <m:oMath xmlns:m="http://schemas.openxmlformats.org/officeDocument/2006/math">
                    <m:r>
                      <a:rPr lang="uk-UA" sz="2000" i="1">
                        <a:effectLst/>
                        <a:latin typeface="Cambria Math" panose="02040503050406030204" pitchFamily="18" charset="0"/>
                        <a:ea typeface="Calibri" panose="020F0502020204030204" pitchFamily="34" charset="0"/>
                      </a:rPr>
                      <m:t>𝑠</m:t>
                    </m:r>
                    <m:r>
                      <a:rPr lang="uk-UA" sz="2000" i="1">
                        <a:effectLst/>
                        <a:latin typeface="Cambria Math" panose="02040503050406030204" pitchFamily="18" charset="0"/>
                        <a:ea typeface="Calibri" panose="020F0502020204030204" pitchFamily="34" charset="0"/>
                      </a:rPr>
                      <m:t>(</m:t>
                    </m:r>
                    <m:r>
                      <a:rPr lang="uk-UA" sz="2000" i="1">
                        <a:effectLst/>
                        <a:latin typeface="Cambria Math" panose="02040503050406030204" pitchFamily="18" charset="0"/>
                        <a:ea typeface="Calibri" panose="020F0502020204030204" pitchFamily="34" charset="0"/>
                      </a:rPr>
                      <m:t>𝑡</m:t>
                    </m:r>
                    <m:r>
                      <a:rPr lang="uk-UA" sz="2000" i="1">
                        <a:effectLst/>
                        <a:latin typeface="Cambria Math" panose="02040503050406030204" pitchFamily="18" charset="0"/>
                        <a:ea typeface="Calibri" panose="020F0502020204030204" pitchFamily="34" charset="0"/>
                      </a:rPr>
                      <m:t>)</m:t>
                    </m:r>
                  </m:oMath>
                </a14:m>
                <a:r>
                  <a:rPr lang="uk-UA" sz="2000" i="0" dirty="0">
                    <a:effectLst/>
                    <a:latin typeface="Trebuchet MS" panose="020B0603020202020204" pitchFamily="34" charset="0"/>
                    <a:ea typeface="Calibri" panose="020F0502020204030204" pitchFamily="34" charset="0"/>
                  </a:rPr>
                  <a:t> за набором коефіцієнтів ряду Фур’є, то при обмеженні кількості членів ряду ніякий інший спосіб розкладення не може дати кращого наближення суми </a:t>
                </a:r>
                <a:r>
                  <a:rPr lang="uk-UA" sz="2000" i="0" dirty="0" smtClean="0">
                    <a:effectLst/>
                    <a:latin typeface="Trebuchet MS" panose="020B0603020202020204" pitchFamily="34" charset="0"/>
                    <a:ea typeface="Calibri" panose="020F0502020204030204" pitchFamily="34" charset="0"/>
                  </a:rPr>
                  <a:t>(1) </a:t>
                </a:r>
                <a:r>
                  <a:rPr lang="uk-UA" sz="2000" i="0" dirty="0">
                    <a:effectLst/>
                    <a:latin typeface="Trebuchet MS" panose="020B0603020202020204" pitchFamily="34" charset="0"/>
                    <a:ea typeface="Calibri" panose="020F0502020204030204" pitchFamily="34" charset="0"/>
                  </a:rPr>
                  <a:t>до функції </a:t>
                </a:r>
                <a14:m>
                  <m:oMath xmlns:m="http://schemas.openxmlformats.org/officeDocument/2006/math">
                    <m:r>
                      <a:rPr lang="uk-UA" sz="2000" i="1">
                        <a:effectLst/>
                        <a:latin typeface="Cambria Math" panose="02040503050406030204" pitchFamily="18" charset="0"/>
                        <a:ea typeface="Calibri" panose="020F0502020204030204" pitchFamily="34" charset="0"/>
                      </a:rPr>
                      <m:t>𝑠</m:t>
                    </m:r>
                    <m:r>
                      <a:rPr lang="uk-UA" sz="2000" i="1">
                        <a:effectLst/>
                        <a:latin typeface="Cambria Math" panose="02040503050406030204" pitchFamily="18" charset="0"/>
                        <a:ea typeface="Calibri" panose="020F0502020204030204" pitchFamily="34" charset="0"/>
                      </a:rPr>
                      <m:t>(</m:t>
                    </m:r>
                    <m:r>
                      <a:rPr lang="uk-UA" sz="2000" i="1">
                        <a:effectLst/>
                        <a:latin typeface="Cambria Math" panose="02040503050406030204" pitchFamily="18" charset="0"/>
                        <a:ea typeface="Calibri" panose="020F0502020204030204" pitchFamily="34" charset="0"/>
                      </a:rPr>
                      <m:t>𝑡</m:t>
                    </m:r>
                    <m:r>
                      <a:rPr lang="uk-UA" sz="2000" i="1">
                        <a:effectLst/>
                        <a:latin typeface="Cambria Math" panose="02040503050406030204" pitchFamily="18" charset="0"/>
                        <a:ea typeface="Calibri" panose="020F0502020204030204" pitchFamily="34" charset="0"/>
                      </a:rPr>
                      <m:t>)</m:t>
                    </m:r>
                  </m:oMath>
                </a14:m>
                <a:r>
                  <a:rPr lang="uk-UA" sz="2000" i="0" dirty="0">
                    <a:effectLst/>
                    <a:latin typeface="Trebuchet MS" panose="020B0603020202020204" pitchFamily="34" charset="0"/>
                    <a:ea typeface="Calibri" panose="020F0502020204030204" pitchFamily="34" charset="0"/>
                  </a:rPr>
                  <a:t>.</a:t>
                </a:r>
                <a:endParaRPr lang="uk-UA" i="1" dirty="0">
                  <a:effectLst/>
                  <a:latin typeface="Trebuchet MS" panose="020B0603020202020204" pitchFamily="34" charset="0"/>
                  <a:ea typeface="Calibri" panose="020F0502020204030204" pitchFamily="34" charset="0"/>
                </a:endParaRPr>
              </a:p>
              <a:p>
                <a:pPr>
                  <a:lnSpc>
                    <a:spcPct val="107000"/>
                  </a:lnSpc>
                  <a:spcAft>
                    <a:spcPts val="800"/>
                  </a:spcAft>
                </a:pPr>
                <a:r>
                  <a:rPr lang="uk-UA" dirty="0">
                    <a:effectLst/>
                    <a:latin typeface="Trebuchet MS" panose="020B0603020202020204" pitchFamily="34" charset="0"/>
                    <a:ea typeface="Calibri" panose="020F0502020204030204" pitchFamily="34" charset="0"/>
                    <a:cs typeface="Times New Roman" panose="02020603050405020304" pitchFamily="18" charset="0"/>
                  </a:rPr>
                  <a:t> </a:t>
                </a:r>
              </a:p>
            </p:txBody>
          </p:sp>
        </mc:Choice>
        <mc:Fallback xmlns="">
          <p:sp>
            <p:nvSpPr>
              <p:cNvPr id="2" name="Прямокутник 1"/>
              <p:cNvSpPr>
                <a:spLocks noRot="1" noChangeAspect="1" noMove="1" noResize="1" noEditPoints="1" noAdjustHandles="1" noChangeArrowheads="1" noChangeShapeType="1" noTextEdit="1"/>
              </p:cNvSpPr>
              <p:nvPr/>
            </p:nvSpPr>
            <p:spPr>
              <a:xfrm>
                <a:off x="0" y="1564403"/>
                <a:ext cx="9144000" cy="3715761"/>
              </a:xfrm>
              <a:prstGeom prst="rect">
                <a:avLst/>
              </a:prstGeom>
              <a:blipFill rotWithShape="0">
                <a:blip r:embed="rId4"/>
                <a:stretch>
                  <a:fillRect l="-1000" t="-657" r="-667"/>
                </a:stretch>
              </a:blipFill>
            </p:spPr>
            <p:txBody>
              <a:bodyPr/>
              <a:lstStyle/>
              <a:p>
                <a:r>
                  <a:rPr lang="uk-UA">
                    <a:noFill/>
                  </a:rPr>
                  <a:t> </a:t>
                </a:r>
              </a:p>
            </p:txBody>
          </p:sp>
        </mc:Fallback>
      </mc:AlternateContent>
    </p:spTree>
    <p:extLst>
      <p:ext uri="{BB962C8B-B14F-4D97-AF65-F5344CB8AC3E}">
        <p14:creationId xmlns:p14="http://schemas.microsoft.com/office/powerpoint/2010/main" val="1062811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7</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Чому тригонометричні функції?</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3" name="Прямокутник 2"/>
              <p:cNvSpPr/>
              <p:nvPr/>
            </p:nvSpPr>
            <p:spPr>
              <a:xfrm>
                <a:off x="13491" y="1026656"/>
                <a:ext cx="9144000" cy="4339650"/>
              </a:xfrm>
              <a:prstGeom prst="rect">
                <a:avLst/>
              </a:prstGeom>
            </p:spPr>
            <p:txBody>
              <a:bodyPr wrap="square">
                <a:spAutoFit/>
              </a:bodyPr>
              <a:lstStyle/>
              <a:p>
                <a:pPr algn="just">
                  <a:lnSpc>
                    <a:spcPct val="115000"/>
                  </a:lnSpc>
                  <a:spcAft>
                    <a:spcPts val="0"/>
                  </a:spcAft>
                </a:pPr>
                <a:r>
                  <a:rPr lang="uk-UA" dirty="0">
                    <a:latin typeface="Trebuchet MS" panose="020B0603020202020204" pitchFamily="34" charset="0"/>
                    <a:ea typeface="Calibri" panose="020F0502020204030204" pitchFamily="34" charset="0"/>
                  </a:rPr>
                  <a:t>Однією з найбільш зручних систем ортогональних функцій, які можуть використовуватися при розкладенні довільних сигналів, є тригонометричні </a:t>
                </a:r>
                <a:r>
                  <a:rPr lang="uk-UA" dirty="0" smtClean="0">
                    <a:latin typeface="Trebuchet MS" panose="020B0603020202020204" pitchFamily="34" charset="0"/>
                    <a:ea typeface="Calibri" panose="020F0502020204030204" pitchFamily="34" charset="0"/>
                  </a:rPr>
                  <a:t> функції </a:t>
                </a:r>
                <a:r>
                  <a:rPr lang="uk-UA" dirty="0">
                    <a:latin typeface="Trebuchet MS" panose="020B0603020202020204" pitchFamily="34" charset="0"/>
                    <a:ea typeface="Calibri" panose="020F0502020204030204" pitchFamily="34" charset="0"/>
                  </a:rPr>
                  <a:t>– синуси та косинуси:</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𝜑</m:t>
                          </m:r>
                        </m:e>
                        <m:sub>
                          <m:r>
                            <a:rPr lang="uk-UA" sz="2400" i="1">
                              <a:effectLst/>
                              <a:latin typeface="Cambria Math" panose="02040503050406030204" pitchFamily="18" charset="0"/>
                              <a:ea typeface="Calibri" panose="020F0502020204030204" pitchFamily="34" charset="0"/>
                            </a:rPr>
                            <m:t>𝑐𝑘</m:t>
                          </m:r>
                        </m:sub>
                      </m:sSub>
                      <m:r>
                        <a:rPr lang="uk-UA" sz="2400" i="1">
                          <a:effectLst/>
                          <a:latin typeface="Cambria Math" panose="02040503050406030204" pitchFamily="18" charset="0"/>
                          <a:ea typeface="Calibri" panose="020F0502020204030204" pitchFamily="34" charset="0"/>
                        </a:rPr>
                        <m:t>=</m:t>
                      </m:r>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𝑐𝑜𝑠</m:t>
                          </m:r>
                        </m:fName>
                        <m:e>
                          <m:d>
                            <m:dPr>
                              <m:ctrlPr>
                                <a:rPr lang="uk-UA" sz="2400" i="1">
                                  <a:effectLst/>
                                  <a:latin typeface="Cambria Math" panose="02040503050406030204" pitchFamily="18" charset="0"/>
                                  <a:ea typeface="Calibri" panose="020F0502020204030204" pitchFamily="34" charset="0"/>
                                </a:rPr>
                              </m:ctrlPr>
                            </m:dPr>
                            <m:e>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𝜔</m:t>
                                  </m:r>
                                </m:e>
                                <m:sub>
                                  <m:r>
                                    <a:rPr lang="uk-UA" sz="2400" i="1">
                                      <a:effectLst/>
                                      <a:latin typeface="Cambria Math" panose="02040503050406030204" pitchFamily="18" charset="0"/>
                                      <a:ea typeface="Calibri" panose="020F0502020204030204" pitchFamily="34" charset="0"/>
                                    </a:rPr>
                                    <m:t>𝑘</m:t>
                                  </m:r>
                                </m:sub>
                              </m:sSub>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    </m:t>
                          </m:r>
                        </m:e>
                      </m:func>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𝜑</m:t>
                          </m:r>
                        </m:e>
                        <m:sub>
                          <m:r>
                            <a:rPr lang="uk-UA" sz="2400" i="1">
                              <a:effectLst/>
                              <a:latin typeface="Cambria Math" panose="02040503050406030204" pitchFamily="18" charset="0"/>
                              <a:ea typeface="Calibri" panose="020F0502020204030204" pitchFamily="34" charset="0"/>
                            </a:rPr>
                            <m:t>𝑠𝑘</m:t>
                          </m:r>
                        </m:sub>
                      </m:sSub>
                      <m:r>
                        <a:rPr lang="uk-UA" sz="2400" i="1">
                          <a:effectLst/>
                          <a:latin typeface="Cambria Math" panose="02040503050406030204" pitchFamily="18" charset="0"/>
                          <a:ea typeface="Calibri" panose="020F0502020204030204" pitchFamily="34" charset="0"/>
                        </a:rPr>
                        <m:t>=</m:t>
                      </m:r>
                      <m:func>
                        <m:funcPr>
                          <m:ctrlPr>
                            <a:rPr lang="uk-UA" sz="2400" i="1">
                              <a:effectLst/>
                              <a:latin typeface="Cambria Math" panose="02040503050406030204" pitchFamily="18" charset="0"/>
                              <a:ea typeface="Calibri" panose="020F0502020204030204" pitchFamily="34" charset="0"/>
                            </a:rPr>
                          </m:ctrlPr>
                        </m:funcPr>
                        <m:fName>
                          <m:r>
                            <a:rPr lang="uk-UA" sz="2400" i="1">
                              <a:effectLst/>
                              <a:latin typeface="Cambria Math" panose="02040503050406030204" pitchFamily="18" charset="0"/>
                              <a:ea typeface="Calibri" panose="020F0502020204030204" pitchFamily="34" charset="0"/>
                            </a:rPr>
                            <m:t>𝑠𝑖𝑛</m:t>
                          </m:r>
                        </m:fName>
                        <m:e>
                          <m:d>
                            <m:dPr>
                              <m:ctrlPr>
                                <a:rPr lang="uk-UA" sz="2400" i="1">
                                  <a:effectLst/>
                                  <a:latin typeface="Cambria Math" panose="02040503050406030204" pitchFamily="18" charset="0"/>
                                  <a:ea typeface="Calibri" panose="020F0502020204030204" pitchFamily="34" charset="0"/>
                                </a:rPr>
                              </m:ctrlPr>
                            </m:dPr>
                            <m:e>
                              <m:sSub>
                                <m:sSubPr>
                                  <m:ctrlPr>
                                    <a:rPr lang="uk-UA" sz="2400" i="1">
                                      <a:effectLst/>
                                      <a:latin typeface="Cambria Math" panose="02040503050406030204" pitchFamily="18" charset="0"/>
                                      <a:ea typeface="Calibri" panose="020F0502020204030204" pitchFamily="34" charset="0"/>
                                    </a:rPr>
                                  </m:ctrlPr>
                                </m:sSubPr>
                                <m:e>
                                  <m:r>
                                    <a:rPr lang="uk-UA" sz="2400" i="1">
                                      <a:effectLst/>
                                      <a:latin typeface="Cambria Math" panose="02040503050406030204" pitchFamily="18" charset="0"/>
                                      <a:ea typeface="Calibri" panose="020F0502020204030204" pitchFamily="34" charset="0"/>
                                    </a:rPr>
                                    <m:t>𝜔</m:t>
                                  </m:r>
                                </m:e>
                                <m:sub>
                                  <m:r>
                                    <a:rPr lang="uk-UA" sz="2400" i="1">
                                      <a:effectLst/>
                                      <a:latin typeface="Cambria Math" panose="02040503050406030204" pitchFamily="18" charset="0"/>
                                      <a:ea typeface="Calibri" panose="020F0502020204030204" pitchFamily="34" charset="0"/>
                                    </a:rPr>
                                    <m:t>𝑘</m:t>
                                  </m:r>
                                </m:sub>
                              </m:sSub>
                              <m:r>
                                <a:rPr lang="uk-UA" sz="2400" i="1">
                                  <a:effectLst/>
                                  <a:latin typeface="Cambria Math" panose="02040503050406030204" pitchFamily="18" charset="0"/>
                                  <a:ea typeface="Calibri" panose="020F0502020204030204" pitchFamily="34" charset="0"/>
                                </a:rPr>
                                <m:t>𝑡</m:t>
                              </m:r>
                            </m:e>
                          </m:d>
                          <m:r>
                            <a:rPr lang="uk-UA" sz="2400" i="1">
                              <a:effectLst/>
                              <a:latin typeface="Cambria Math" panose="02040503050406030204" pitchFamily="18" charset="0"/>
                              <a:ea typeface="Calibri" panose="020F0502020204030204" pitchFamily="34" charset="0"/>
                            </a:rPr>
                            <m:t>,</m:t>
                          </m:r>
                        </m:e>
                      </m:func>
                    </m:oMath>
                  </m:oMathPara>
                </a14:m>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де </a:t>
                </a:r>
                <a14:m>
                  <m:oMath xmlns:m="http://schemas.openxmlformats.org/officeDocument/2006/math">
                    <m:sSub>
                      <m:sSubPr>
                        <m:ctrlPr>
                          <a:rPr lang="uk-UA" sz="2000" i="1">
                            <a:effectLst/>
                            <a:latin typeface="Cambria Math" panose="02040503050406030204" pitchFamily="18" charset="0"/>
                            <a:ea typeface="Calibri" panose="020F0502020204030204" pitchFamily="34" charset="0"/>
                          </a:rPr>
                        </m:ctrlPr>
                      </m:sSubPr>
                      <m:e>
                        <m:r>
                          <a:rPr lang="uk-UA" sz="2000" i="1">
                            <a:effectLst/>
                            <a:latin typeface="Cambria Math" panose="02040503050406030204" pitchFamily="18" charset="0"/>
                            <a:ea typeface="Calibri" panose="020F0502020204030204" pitchFamily="34" charset="0"/>
                          </a:rPr>
                          <m:t>𝜔</m:t>
                        </m:r>
                      </m:e>
                      <m:sub>
                        <m:r>
                          <a:rPr lang="uk-UA" sz="2000" i="1">
                            <a:effectLst/>
                            <a:latin typeface="Cambria Math" panose="02040503050406030204" pitchFamily="18" charset="0"/>
                            <a:ea typeface="Calibri" panose="020F0502020204030204" pitchFamily="34" charset="0"/>
                          </a:rPr>
                          <m:t>𝑘</m:t>
                        </m:r>
                      </m:sub>
                    </m:sSub>
                    <m:r>
                      <a:rPr lang="uk-UA" sz="2000" i="1">
                        <a:effectLst/>
                        <a:latin typeface="Cambria Math" panose="02040503050406030204" pitchFamily="18" charset="0"/>
                        <a:ea typeface="Calibri" panose="020F0502020204030204" pitchFamily="34" charset="0"/>
                      </a:rPr>
                      <m:t>=2</m:t>
                    </m:r>
                    <m:r>
                      <a:rPr lang="uk-UA" sz="2000" i="1">
                        <a:effectLst/>
                        <a:latin typeface="Cambria Math" panose="02040503050406030204" pitchFamily="18" charset="0"/>
                        <a:ea typeface="Calibri" panose="020F0502020204030204" pitchFamily="34" charset="0"/>
                      </a:rPr>
                      <m:t>𝜋</m:t>
                    </m:r>
                    <m:r>
                      <a:rPr lang="uk-UA" sz="2000" i="1">
                        <a:effectLst/>
                        <a:latin typeface="Cambria Math" panose="02040503050406030204" pitchFamily="18" charset="0"/>
                        <a:ea typeface="Calibri" panose="020F0502020204030204" pitchFamily="34" charset="0"/>
                      </a:rPr>
                      <m:t>𝑓</m:t>
                    </m:r>
                  </m:oMath>
                </a14:m>
                <a:r>
                  <a:rPr lang="uk-UA" sz="2000" i="0" dirty="0">
                    <a:effectLst/>
                    <a:latin typeface="Trebuchet MS" panose="020B0603020202020204" pitchFamily="34" charset="0"/>
                    <a:ea typeface="Calibri" panose="020F0502020204030204" pitchFamily="34" charset="0"/>
                  </a:rPr>
                  <a:t> </a:t>
                </a:r>
                <a:r>
                  <a:rPr lang="uk-UA" i="0" dirty="0">
                    <a:effectLst/>
                    <a:latin typeface="Trebuchet MS" panose="020B0603020202020204" pitchFamily="34" charset="0"/>
                    <a:ea typeface="Calibri" panose="020F0502020204030204" pitchFamily="34" charset="0"/>
                  </a:rPr>
                  <a:t>– колова частота.</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 </a:t>
                </a:r>
                <a:endParaRPr lang="uk-UA" sz="1600" i="1" dirty="0">
                  <a:effectLst/>
                  <a:latin typeface="Trebuchet MS" panose="020B0603020202020204" pitchFamily="34" charset="0"/>
                  <a:ea typeface="Calibri" panose="020F0502020204030204" pitchFamily="34" charset="0"/>
                </a:endParaRPr>
              </a:p>
              <a:p>
                <a:pPr algn="just">
                  <a:lnSpc>
                    <a:spcPct val="115000"/>
                  </a:lnSpc>
                  <a:spcAft>
                    <a:spcPts val="0"/>
                  </a:spcAft>
                </a:pPr>
                <a:r>
                  <a:rPr lang="uk-UA" i="0" dirty="0">
                    <a:effectLst/>
                    <a:latin typeface="Trebuchet MS" panose="020B0603020202020204" pitchFamily="34" charset="0"/>
                    <a:ea typeface="Calibri" panose="020F0502020204030204" pitchFamily="34" charset="0"/>
                  </a:rPr>
                  <a:t>Вибір в якості базису розкладення саме гармонічних функцій обумовлений двома причинами:</a:t>
                </a:r>
                <a:endParaRPr lang="uk-UA" sz="1600" i="1" dirty="0">
                  <a:effectLst/>
                  <a:latin typeface="Trebuchet MS" panose="020B0603020202020204" pitchFamily="34" charset="0"/>
                  <a:ea typeface="Calibri" panose="020F0502020204030204" pitchFamily="34" charset="0"/>
                </a:endParaRPr>
              </a:p>
              <a:p>
                <a:pPr marL="342900" lvl="0" indent="-342900" algn="just">
                  <a:lnSpc>
                    <a:spcPct val="115000"/>
                  </a:lnSpc>
                  <a:spcAft>
                    <a:spcPts val="0"/>
                  </a:spcAft>
                  <a:buFont typeface="+mj-lt"/>
                  <a:buAutoNum type="arabicParenR"/>
                </a:pPr>
                <a:r>
                  <a:rPr lang="uk-UA" i="0" dirty="0">
                    <a:effectLst/>
                    <a:latin typeface="Trebuchet MS" panose="020B0603020202020204" pitchFamily="34" charset="0"/>
                    <a:ea typeface="Calibri" panose="020F0502020204030204" pitchFamily="34" charset="0"/>
                  </a:rPr>
                  <a:t>гармонічне коливання є найпростішою функцією, яка не піддається подальшому розкладанню та визначена при всіх значеннях </a:t>
                </a:r>
                <a14:m>
                  <m:oMath xmlns:m="http://schemas.openxmlformats.org/officeDocument/2006/math">
                    <m:r>
                      <a:rPr lang="uk-UA" i="1">
                        <a:effectLst/>
                        <a:latin typeface="Cambria Math" panose="02040503050406030204" pitchFamily="18" charset="0"/>
                        <a:ea typeface="Calibri" panose="020F0502020204030204" pitchFamily="34" charset="0"/>
                      </a:rPr>
                      <m:t>𝑡</m:t>
                    </m:r>
                  </m:oMath>
                </a14:m>
                <a:r>
                  <a:rPr lang="uk-UA" i="0" dirty="0">
                    <a:effectLst/>
                    <a:latin typeface="Trebuchet MS" panose="020B0603020202020204" pitchFamily="34" charset="0"/>
                    <a:ea typeface="Calibri" panose="020F0502020204030204" pitchFamily="34" charset="0"/>
                  </a:rPr>
                  <a:t>;</a:t>
                </a:r>
                <a:endParaRPr lang="uk-UA" sz="1600" i="1" dirty="0">
                  <a:effectLst/>
                  <a:latin typeface="Trebuchet MS" panose="020B0603020202020204" pitchFamily="34" charset="0"/>
                  <a:ea typeface="Calibri" panose="020F0502020204030204" pitchFamily="34" charset="0"/>
                </a:endParaRPr>
              </a:p>
              <a:p>
                <a:pPr marL="342900" lvl="0" indent="-342900" algn="just">
                  <a:lnSpc>
                    <a:spcPct val="115000"/>
                  </a:lnSpc>
                  <a:spcAft>
                    <a:spcPts val="0"/>
                  </a:spcAft>
                  <a:buFont typeface="+mj-lt"/>
                  <a:buAutoNum type="arabicParenR"/>
                </a:pPr>
                <a:r>
                  <a:rPr lang="uk-UA" i="0" dirty="0">
                    <a:effectLst/>
                    <a:latin typeface="Trebuchet MS" panose="020B0603020202020204" pitchFamily="34" charset="0"/>
                    <a:ea typeface="Calibri" panose="020F0502020204030204" pitchFamily="34" charset="0"/>
                  </a:rPr>
                  <a:t>гармонічне коливання є єдиною функцією часу, яка не змінює своєї форми при проходженні через лінійні кола з постійними в часі параметрами (може змінюватися лише амплітуда і фаза коливання</a:t>
                </a:r>
                <a:r>
                  <a:rPr lang="uk-UA" i="0" dirty="0" smtClean="0">
                    <a:effectLst/>
                    <a:latin typeface="Trebuchet MS" panose="020B0603020202020204" pitchFamily="34" charset="0"/>
                    <a:ea typeface="Calibri" panose="020F0502020204030204" pitchFamily="34" charset="0"/>
                  </a:rPr>
                  <a:t>).</a:t>
                </a:r>
                <a:endParaRPr lang="uk-UA" sz="1600" i="1" dirty="0">
                  <a:effectLst/>
                  <a:latin typeface="Trebuchet MS" panose="020B0603020202020204" pitchFamily="34" charset="0"/>
                  <a:ea typeface="Calibri" panose="020F0502020204030204" pitchFamily="34" charset="0"/>
                </a:endParaRPr>
              </a:p>
            </p:txBody>
          </p:sp>
        </mc:Choice>
        <mc:Fallback xmlns="">
          <p:sp>
            <p:nvSpPr>
              <p:cNvPr id="3" name="Прямокутник 2"/>
              <p:cNvSpPr>
                <a:spLocks noRot="1" noChangeAspect="1" noMove="1" noResize="1" noEditPoints="1" noAdjustHandles="1" noChangeArrowheads="1" noChangeShapeType="1" noTextEdit="1"/>
              </p:cNvSpPr>
              <p:nvPr/>
            </p:nvSpPr>
            <p:spPr>
              <a:xfrm>
                <a:off x="13491" y="1026656"/>
                <a:ext cx="9144000" cy="4339650"/>
              </a:xfrm>
              <a:prstGeom prst="rect">
                <a:avLst/>
              </a:prstGeom>
              <a:blipFill rotWithShape="0">
                <a:blip r:embed="rId4"/>
                <a:stretch>
                  <a:fillRect l="-533" t="-421" r="-600" b="-1404"/>
                </a:stretch>
              </a:blipFill>
            </p:spPr>
            <p:txBody>
              <a:bodyPr/>
              <a:lstStyle/>
              <a:p>
                <a:r>
                  <a:rPr lang="uk-UA">
                    <a:noFill/>
                  </a:rPr>
                  <a:t> </a:t>
                </a:r>
              </a:p>
            </p:txBody>
          </p:sp>
        </mc:Fallback>
      </mc:AlternateContent>
    </p:spTree>
    <p:extLst>
      <p:ext uri="{BB962C8B-B14F-4D97-AF65-F5344CB8AC3E}">
        <p14:creationId xmlns:p14="http://schemas.microsoft.com/office/powerpoint/2010/main" val="3357818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Спектри сигналів. Перетворення Фур’є.</a:t>
            </a:r>
          </a:p>
        </p:txBody>
      </p:sp>
      <p:sp>
        <p:nvSpPr>
          <p:cNvPr id="8" name="Прямокутник 7"/>
          <p:cNvSpPr/>
          <p:nvPr/>
        </p:nvSpPr>
        <p:spPr>
          <a:xfrm>
            <a:off x="0" y="0"/>
            <a:ext cx="9144000" cy="836712"/>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8</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Класичний ряд Фур’є</a:t>
            </a:r>
            <a:endParaRPr lang="uk-UA" sz="2000" b="1"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4" y="437413"/>
            <a:ext cx="1224655" cy="360777"/>
          </a:xfrm>
          <a:prstGeom prst="rect">
            <a:avLst/>
          </a:prstGeom>
        </p:spPr>
      </p:pic>
      <mc:AlternateContent xmlns:mc="http://schemas.openxmlformats.org/markup-compatibility/2006" xmlns:a14="http://schemas.microsoft.com/office/drawing/2010/main">
        <mc:Choice Requires="a14">
          <p:sp>
            <p:nvSpPr>
              <p:cNvPr id="2" name="Прямокутник 1"/>
              <p:cNvSpPr/>
              <p:nvPr/>
            </p:nvSpPr>
            <p:spPr>
              <a:xfrm>
                <a:off x="1835405" y="817492"/>
                <a:ext cx="6120971" cy="1099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400" i="1">
                          <a:latin typeface="Cambria Math" panose="02040503050406030204" pitchFamily="18" charset="0"/>
                        </a:rPr>
                        <m:t>𝑠</m:t>
                      </m:r>
                      <m:d>
                        <m:dPr>
                          <m:ctrlPr>
                            <a:rPr lang="uk-UA" sz="2400" i="1">
                              <a:latin typeface="Cambria Math" panose="02040503050406030204" pitchFamily="18" charset="0"/>
                            </a:rPr>
                          </m:ctrlPr>
                        </m:dPr>
                        <m:e>
                          <m:r>
                            <a:rPr lang="uk-UA" sz="2400" i="1">
                              <a:latin typeface="Cambria Math" panose="02040503050406030204" pitchFamily="18" charset="0"/>
                            </a:rPr>
                            <m:t>𝑡</m:t>
                          </m:r>
                        </m:e>
                      </m:d>
                      <m:r>
                        <a:rPr lang="uk-UA" sz="2400" i="0">
                          <a:latin typeface="Cambria Math" panose="02040503050406030204" pitchFamily="18" charset="0"/>
                        </a:rPr>
                        <m:t>=</m:t>
                      </m:r>
                      <m:f>
                        <m:fPr>
                          <m:ctrlPr>
                            <a:rPr lang="uk-UA" sz="2400" i="1">
                              <a:latin typeface="Cambria Math" panose="02040503050406030204" pitchFamily="18" charset="0"/>
                            </a:rPr>
                          </m:ctrlPr>
                        </m:fPr>
                        <m:num>
                          <m:sSub>
                            <m:sSubPr>
                              <m:ctrlPr>
                                <a:rPr lang="uk-UA" sz="2400" i="1">
                                  <a:latin typeface="Cambria Math" panose="02040503050406030204" pitchFamily="18" charset="0"/>
                                </a:rPr>
                              </m:ctrlPr>
                            </m:sSubPr>
                            <m:e>
                              <m:r>
                                <a:rPr lang="uk-UA" sz="2400" i="1">
                                  <a:latin typeface="Cambria Math" panose="02040503050406030204" pitchFamily="18" charset="0"/>
                                </a:rPr>
                                <m:t>𝑐</m:t>
                              </m:r>
                            </m:e>
                            <m:sub>
                              <m:r>
                                <a:rPr lang="uk-UA" sz="2400" i="0">
                                  <a:latin typeface="Cambria Math" panose="02040503050406030204" pitchFamily="18" charset="0"/>
                                </a:rPr>
                                <m:t>0</m:t>
                              </m:r>
                            </m:sub>
                          </m:sSub>
                        </m:num>
                        <m:den>
                          <m:r>
                            <a:rPr lang="uk-UA" sz="2400" i="0">
                              <a:latin typeface="Cambria Math" panose="02040503050406030204" pitchFamily="18" charset="0"/>
                            </a:rPr>
                            <m:t>2</m:t>
                          </m:r>
                        </m:den>
                      </m:f>
                      <m:r>
                        <a:rPr lang="uk-UA" sz="2400" i="0">
                          <a:latin typeface="Cambria Math" panose="02040503050406030204" pitchFamily="18" charset="0"/>
                        </a:rPr>
                        <m:t>+</m:t>
                      </m:r>
                      <m:nary>
                        <m:naryPr>
                          <m:chr m:val="∑"/>
                          <m:limLoc m:val="undOvr"/>
                          <m:ctrlPr>
                            <a:rPr lang="uk-UA" sz="2400" i="1">
                              <a:latin typeface="Cambria Math" panose="02040503050406030204" pitchFamily="18" charset="0"/>
                            </a:rPr>
                          </m:ctrlPr>
                        </m:naryPr>
                        <m:sub>
                          <m:r>
                            <a:rPr lang="uk-UA" sz="2400" i="1">
                              <a:latin typeface="Cambria Math" panose="02040503050406030204" pitchFamily="18" charset="0"/>
                            </a:rPr>
                            <m:t>𝑘</m:t>
                          </m:r>
                          <m:r>
                            <a:rPr lang="uk-UA" sz="2400" i="0">
                              <a:latin typeface="Cambria Math" panose="02040503050406030204" pitchFamily="18" charset="0"/>
                            </a:rPr>
                            <m:t>=1</m:t>
                          </m:r>
                        </m:sub>
                        <m:sup>
                          <m:r>
                            <a:rPr lang="uk-UA" sz="2400" i="0">
                              <a:latin typeface="Cambria Math" panose="02040503050406030204" pitchFamily="18" charset="0"/>
                            </a:rPr>
                            <m:t>∞</m:t>
                          </m:r>
                        </m:sup>
                        <m:e>
                          <m:d>
                            <m:dPr>
                              <m:ctrlPr>
                                <a:rPr lang="uk-UA" sz="2400" i="1">
                                  <a:latin typeface="Cambria Math" panose="02040503050406030204" pitchFamily="18" charset="0"/>
                                </a:rPr>
                              </m:ctrlPr>
                            </m:dPr>
                            <m:e>
                              <m:sSub>
                                <m:sSubPr>
                                  <m:ctrlPr>
                                    <a:rPr lang="uk-UA" sz="2400" i="1">
                                      <a:latin typeface="Cambria Math" panose="02040503050406030204" pitchFamily="18" charset="0"/>
                                    </a:rPr>
                                  </m:ctrlPr>
                                </m:sSubPr>
                                <m:e>
                                  <m:r>
                                    <a:rPr lang="uk-UA" sz="2400" i="1">
                                      <a:latin typeface="Cambria Math" panose="02040503050406030204" pitchFamily="18" charset="0"/>
                                    </a:rPr>
                                    <m:t>𝑎</m:t>
                                  </m:r>
                                </m:e>
                                <m:sub>
                                  <m:r>
                                    <a:rPr lang="uk-UA" sz="2400" i="1">
                                      <a:latin typeface="Cambria Math" panose="02040503050406030204" pitchFamily="18" charset="0"/>
                                    </a:rPr>
                                    <m:t>𝑘</m:t>
                                  </m:r>
                                </m:sub>
                              </m:sSub>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cos</m:t>
                                  </m:r>
                                </m:fName>
                                <m:e>
                                  <m:d>
                                    <m:dPr>
                                      <m:ctrlPr>
                                        <a:rPr lang="uk-UA" sz="2400" i="1">
                                          <a:latin typeface="Cambria Math" panose="02040503050406030204" pitchFamily="18" charset="0"/>
                                        </a:rPr>
                                      </m:ctrlPr>
                                    </m:dPr>
                                    <m:e>
                                      <m:r>
                                        <a:rPr lang="uk-UA" sz="2400" i="1">
                                          <a:latin typeface="Cambria Math" panose="02040503050406030204" pitchFamily="18" charset="0"/>
                                        </a:rPr>
                                        <m:t>𝑘</m:t>
                                      </m:r>
                                      <m:r>
                                        <a:rPr lang="uk-UA" sz="2400" i="1">
                                          <a:latin typeface="Cambria Math" panose="02040503050406030204" pitchFamily="18" charset="0"/>
                                        </a:rPr>
                                        <m:t>𝜔</m:t>
                                      </m:r>
                                      <m:r>
                                        <a:rPr lang="uk-UA" sz="2400" i="1">
                                          <a:latin typeface="Cambria Math" panose="02040503050406030204" pitchFamily="18" charset="0"/>
                                        </a:rPr>
                                        <m:t>𝑡</m:t>
                                      </m:r>
                                    </m:e>
                                  </m:d>
                                  <m:r>
                                    <a:rPr lang="uk-UA" sz="2400" i="0">
                                      <a:latin typeface="Cambria Math" panose="02040503050406030204" pitchFamily="18" charset="0"/>
                                    </a:rPr>
                                    <m:t>+</m:t>
                                  </m:r>
                                  <m:sSub>
                                    <m:sSubPr>
                                      <m:ctrlPr>
                                        <a:rPr lang="uk-UA" sz="2400" i="1">
                                          <a:latin typeface="Cambria Math" panose="02040503050406030204" pitchFamily="18" charset="0"/>
                                        </a:rPr>
                                      </m:ctrlPr>
                                    </m:sSubPr>
                                    <m:e>
                                      <m:r>
                                        <a:rPr lang="uk-UA" sz="2400" i="1">
                                          <a:latin typeface="Cambria Math" panose="02040503050406030204" pitchFamily="18" charset="0"/>
                                        </a:rPr>
                                        <m:t>𝑏</m:t>
                                      </m:r>
                                    </m:e>
                                    <m:sub>
                                      <m:r>
                                        <a:rPr lang="uk-UA" sz="2400" i="1">
                                          <a:latin typeface="Cambria Math" panose="02040503050406030204" pitchFamily="18" charset="0"/>
                                        </a:rPr>
                                        <m:t>𝑘</m:t>
                                      </m:r>
                                    </m:sub>
                                  </m:sSub>
                                  <m:func>
                                    <m:funcPr>
                                      <m:ctrlPr>
                                        <a:rPr lang="uk-UA" sz="2400" i="1">
                                          <a:latin typeface="Cambria Math" panose="02040503050406030204" pitchFamily="18" charset="0"/>
                                        </a:rPr>
                                      </m:ctrlPr>
                                    </m:funcPr>
                                    <m:fName>
                                      <m:r>
                                        <m:rPr>
                                          <m:sty m:val="p"/>
                                        </m:rPr>
                                        <a:rPr lang="uk-UA" sz="2400" i="0">
                                          <a:latin typeface="Cambria Math" panose="02040503050406030204" pitchFamily="18" charset="0"/>
                                        </a:rPr>
                                        <m:t>sin</m:t>
                                      </m:r>
                                    </m:fName>
                                    <m:e>
                                      <m:d>
                                        <m:dPr>
                                          <m:ctrlPr>
                                            <a:rPr lang="uk-UA" sz="2400" i="1">
                                              <a:latin typeface="Cambria Math" panose="02040503050406030204" pitchFamily="18" charset="0"/>
                                            </a:rPr>
                                          </m:ctrlPr>
                                        </m:dPr>
                                        <m:e>
                                          <m:r>
                                            <a:rPr lang="uk-UA" sz="2400" i="1">
                                              <a:latin typeface="Cambria Math" panose="02040503050406030204" pitchFamily="18" charset="0"/>
                                            </a:rPr>
                                            <m:t>𝑘</m:t>
                                          </m:r>
                                          <m:r>
                                            <a:rPr lang="uk-UA" sz="2400" i="1">
                                              <a:latin typeface="Cambria Math" panose="02040503050406030204" pitchFamily="18" charset="0"/>
                                            </a:rPr>
                                            <m:t>𝜔</m:t>
                                          </m:r>
                                          <m:r>
                                            <a:rPr lang="uk-UA" sz="2400" i="1">
                                              <a:latin typeface="Cambria Math" panose="02040503050406030204" pitchFamily="18" charset="0"/>
                                            </a:rPr>
                                            <m:t>𝑡</m:t>
                                          </m:r>
                                        </m:e>
                                      </m:d>
                                    </m:e>
                                  </m:func>
                                </m:e>
                              </m:func>
                            </m:e>
                          </m:d>
                        </m:e>
                      </m:nary>
                      <m:r>
                        <a:rPr lang="uk-UA" sz="2400" i="0">
                          <a:latin typeface="Cambria Math" panose="02040503050406030204" pitchFamily="18" charset="0"/>
                        </a:rPr>
                        <m:t>,</m:t>
                      </m:r>
                    </m:oMath>
                  </m:oMathPara>
                </a14:m>
                <a:endParaRPr lang="uk-UA" sz="2400" dirty="0"/>
              </a:p>
            </p:txBody>
          </p:sp>
        </mc:Choice>
        <mc:Fallback xmlns="">
          <p:sp>
            <p:nvSpPr>
              <p:cNvPr id="2" name="Прямокутник 1"/>
              <p:cNvSpPr>
                <a:spLocks noRot="1" noChangeAspect="1" noMove="1" noResize="1" noEditPoints="1" noAdjustHandles="1" noChangeArrowheads="1" noChangeShapeType="1" noTextEdit="1"/>
              </p:cNvSpPr>
              <p:nvPr/>
            </p:nvSpPr>
            <p:spPr>
              <a:xfrm>
                <a:off x="1835405" y="817492"/>
                <a:ext cx="6120971" cy="1099340"/>
              </a:xfrm>
              <a:prstGeom prst="rect">
                <a:avLst/>
              </a:prstGeom>
              <a:blipFill rotWithShape="0">
                <a:blip r:embed="rId4"/>
                <a:stretch>
                  <a:fillRect/>
                </a:stretch>
              </a:blipFill>
            </p:spPr>
            <p:txBody>
              <a:bodyPr/>
              <a:lstStyle/>
              <a:p>
                <a:r>
                  <a:rPr lang="uk-UA">
                    <a:noFill/>
                  </a:rPr>
                  <a:t> </a:t>
                </a:r>
              </a:p>
            </p:txBody>
          </p:sp>
        </mc:Fallback>
      </mc:AlternateContent>
      <p:sp>
        <p:nvSpPr>
          <p:cNvPr id="13" name="Овал 12"/>
          <p:cNvSpPr/>
          <p:nvPr/>
        </p:nvSpPr>
        <p:spPr>
          <a:xfrm>
            <a:off x="8491361" y="1064543"/>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14"/>
          <p:cNvSpPr txBox="1"/>
          <p:nvPr/>
        </p:nvSpPr>
        <p:spPr>
          <a:xfrm>
            <a:off x="8628550" y="1164912"/>
            <a:ext cx="301686" cy="369332"/>
          </a:xfrm>
          <a:prstGeom prst="rect">
            <a:avLst/>
          </a:prstGeom>
          <a:noFill/>
        </p:spPr>
        <p:txBody>
          <a:bodyPr wrap="none" rtlCol="0">
            <a:spAutoFit/>
          </a:bodyPr>
          <a:lstStyle/>
          <a:p>
            <a:r>
              <a:rPr lang="uk-UA" dirty="0"/>
              <a:t>2</a:t>
            </a:r>
          </a:p>
        </p:txBody>
      </p:sp>
      <mc:AlternateContent xmlns:mc="http://schemas.openxmlformats.org/markup-compatibility/2006" xmlns:a14="http://schemas.microsoft.com/office/drawing/2010/main">
        <mc:Choice Requires="a14">
          <p:sp>
            <p:nvSpPr>
              <p:cNvPr id="3" name="Прямокутник 2"/>
              <p:cNvSpPr/>
              <p:nvPr/>
            </p:nvSpPr>
            <p:spPr>
              <a:xfrm>
                <a:off x="3289219" y="2054685"/>
                <a:ext cx="2020425" cy="1020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sz="2000" i="1">
                              <a:latin typeface="Cambria Math" panose="02040503050406030204" pitchFamily="18" charset="0"/>
                            </a:rPr>
                          </m:ctrlPr>
                        </m:sSubPr>
                        <m:e>
                          <m:r>
                            <a:rPr lang="uk-UA" sz="2000" i="1">
                              <a:latin typeface="Cambria Math" panose="02040503050406030204" pitchFamily="18" charset="0"/>
                            </a:rPr>
                            <m:t>𝑐</m:t>
                          </m:r>
                        </m:e>
                        <m:sub>
                          <m:r>
                            <a:rPr lang="uk-UA" sz="2000" i="0">
                              <a:latin typeface="Cambria Math" panose="02040503050406030204" pitchFamily="18" charset="0"/>
                            </a:rPr>
                            <m:t>0</m:t>
                          </m:r>
                        </m:sub>
                      </m:sSub>
                      <m:r>
                        <a:rPr lang="uk-UA" sz="2000" i="0">
                          <a:latin typeface="Cambria Math" panose="02040503050406030204" pitchFamily="18" charset="0"/>
                        </a:rPr>
                        <m:t>=</m:t>
                      </m:r>
                      <m:f>
                        <m:fPr>
                          <m:ctrlPr>
                            <a:rPr lang="uk-UA" sz="2000" i="1">
                              <a:latin typeface="Cambria Math" panose="02040503050406030204" pitchFamily="18" charset="0"/>
                            </a:rPr>
                          </m:ctrlPr>
                        </m:fPr>
                        <m:num>
                          <m:r>
                            <a:rPr lang="uk-UA" sz="2000" i="0">
                              <a:latin typeface="Cambria Math" panose="02040503050406030204" pitchFamily="18" charset="0"/>
                            </a:rPr>
                            <m:t>1</m:t>
                          </m:r>
                        </m:num>
                        <m:den>
                          <m:r>
                            <a:rPr lang="uk-UA" sz="2000" i="1">
                              <a:latin typeface="Cambria Math" panose="02040503050406030204" pitchFamily="18" charset="0"/>
                            </a:rPr>
                            <m:t>𝑇</m:t>
                          </m:r>
                        </m:den>
                      </m:f>
                      <m:nary>
                        <m:naryPr>
                          <m:limLoc m:val="undOvr"/>
                          <m:ctrlPr>
                            <a:rPr lang="uk-UA" sz="2000" i="1">
                              <a:latin typeface="Cambria Math" panose="02040503050406030204" pitchFamily="18" charset="0"/>
                            </a:rPr>
                          </m:ctrlPr>
                        </m:naryPr>
                        <m:sub>
                          <m:r>
                            <a:rPr lang="uk-UA" sz="2000" i="0">
                              <a:latin typeface="Cambria Math" panose="02040503050406030204" pitchFamily="18" charset="0"/>
                            </a:rPr>
                            <m:t>0</m:t>
                          </m:r>
                        </m:sub>
                        <m:sup>
                          <m:r>
                            <a:rPr lang="uk-UA" sz="2000" i="1">
                              <a:latin typeface="Cambria Math" panose="02040503050406030204" pitchFamily="18" charset="0"/>
                            </a:rPr>
                            <m:t>𝑇</m:t>
                          </m:r>
                        </m:sup>
                        <m:e>
                          <m:r>
                            <a:rPr lang="uk-UA" sz="2000" i="1">
                              <a:latin typeface="Cambria Math" panose="02040503050406030204" pitchFamily="18" charset="0"/>
                            </a:rPr>
                            <m:t>𝑠</m:t>
                          </m:r>
                          <m:d>
                            <m:dPr>
                              <m:ctrlPr>
                                <a:rPr lang="uk-UA" sz="2000" i="1">
                                  <a:latin typeface="Cambria Math" panose="02040503050406030204" pitchFamily="18" charset="0"/>
                                </a:rPr>
                              </m:ctrlPr>
                            </m:dPr>
                            <m:e>
                              <m:r>
                                <a:rPr lang="uk-UA" sz="2000" i="1">
                                  <a:latin typeface="Cambria Math" panose="02040503050406030204" pitchFamily="18" charset="0"/>
                                </a:rPr>
                                <m:t>𝑡</m:t>
                              </m:r>
                            </m:e>
                          </m:d>
                          <m:r>
                            <a:rPr lang="uk-UA" sz="2000" i="0">
                              <a:latin typeface="Cambria Math" panose="02040503050406030204" pitchFamily="18" charset="0"/>
                            </a:rPr>
                            <m:t> </m:t>
                          </m:r>
                          <m:r>
                            <a:rPr lang="uk-UA" sz="2000" i="1">
                              <a:latin typeface="Cambria Math" panose="02040503050406030204" pitchFamily="18" charset="0"/>
                            </a:rPr>
                            <m:t>𝑑𝑡</m:t>
                          </m:r>
                        </m:e>
                      </m:nary>
                    </m:oMath>
                  </m:oMathPara>
                </a14:m>
                <a:endParaRPr lang="uk-UA" sz="2000" dirty="0"/>
              </a:p>
            </p:txBody>
          </p:sp>
        </mc:Choice>
        <mc:Fallback xmlns="">
          <p:sp>
            <p:nvSpPr>
              <p:cNvPr id="3" name="Прямокутник 2"/>
              <p:cNvSpPr>
                <a:spLocks noRot="1" noChangeAspect="1" noMove="1" noResize="1" noEditPoints="1" noAdjustHandles="1" noChangeArrowheads="1" noChangeShapeType="1" noTextEdit="1"/>
              </p:cNvSpPr>
              <p:nvPr/>
            </p:nvSpPr>
            <p:spPr>
              <a:xfrm>
                <a:off x="3289219" y="2054685"/>
                <a:ext cx="2020425" cy="1020087"/>
              </a:xfrm>
              <a:prstGeom prst="rect">
                <a:avLst/>
              </a:prstGeom>
              <a:blipFill rotWithShape="0">
                <a:blip r:embed="rId5"/>
                <a:stretch>
                  <a:fillRect/>
                </a:stretch>
              </a:blipFill>
            </p:spPr>
            <p:txBody>
              <a:bodyPr/>
              <a:lstStyle/>
              <a:p>
                <a:r>
                  <a:rPr lang="uk-UA">
                    <a:noFill/>
                  </a:rPr>
                  <a:t> </a:t>
                </a:r>
              </a:p>
            </p:txBody>
          </p:sp>
        </mc:Fallback>
      </mc:AlternateContent>
      <p:sp>
        <p:nvSpPr>
          <p:cNvPr id="16" name="Прямокутник 15"/>
          <p:cNvSpPr/>
          <p:nvPr/>
        </p:nvSpPr>
        <p:spPr>
          <a:xfrm>
            <a:off x="107504" y="2406936"/>
            <a:ext cx="8383857" cy="369332"/>
          </a:xfrm>
          <a:prstGeom prst="rect">
            <a:avLst/>
          </a:prstGeom>
        </p:spPr>
        <p:txBody>
          <a:bodyPr wrap="square">
            <a:spAutoFit/>
          </a:bodyPr>
          <a:lstStyle/>
          <a:p>
            <a:r>
              <a:rPr lang="uk-UA" dirty="0" smtClean="0">
                <a:latin typeface="Trebuchet MS" pitchFamily="34" charset="0"/>
              </a:rPr>
              <a:t>Постійна складова сигналу:</a:t>
            </a:r>
            <a:endParaRPr lang="uk-UA" dirty="0">
              <a:latin typeface="Trebuchet MS" pitchFamily="34" charset="0"/>
            </a:endParaRPr>
          </a:p>
        </p:txBody>
      </p:sp>
      <p:sp>
        <p:nvSpPr>
          <p:cNvPr id="17" name="Прямокутник 16"/>
          <p:cNvSpPr/>
          <p:nvPr/>
        </p:nvSpPr>
        <p:spPr>
          <a:xfrm>
            <a:off x="120597" y="3601565"/>
            <a:ext cx="8383857" cy="369332"/>
          </a:xfrm>
          <a:prstGeom prst="rect">
            <a:avLst/>
          </a:prstGeom>
        </p:spPr>
        <p:txBody>
          <a:bodyPr wrap="square">
            <a:spAutoFit/>
          </a:bodyPr>
          <a:lstStyle/>
          <a:p>
            <a:r>
              <a:rPr lang="uk-UA" dirty="0" smtClean="0">
                <a:latin typeface="Trebuchet MS" pitchFamily="34" charset="0"/>
              </a:rPr>
              <a:t>Коефіцієнти ряду:</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4" name="Прямокутник 3"/>
              <p:cNvSpPr/>
              <p:nvPr/>
            </p:nvSpPr>
            <p:spPr>
              <a:xfrm>
                <a:off x="2374319" y="3255033"/>
                <a:ext cx="3250121" cy="1020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sz="2000" i="1" smtClean="0">
                              <a:latin typeface="Cambria Math" panose="02040503050406030204" pitchFamily="18" charset="0"/>
                            </a:rPr>
                          </m:ctrlPr>
                        </m:sSubPr>
                        <m:e>
                          <m:r>
                            <a:rPr lang="uk-UA" sz="2000" i="1">
                              <a:latin typeface="Cambria Math" panose="02040503050406030204" pitchFamily="18" charset="0"/>
                            </a:rPr>
                            <m:t>𝑎</m:t>
                          </m:r>
                        </m:e>
                        <m:sub>
                          <m:r>
                            <a:rPr lang="uk-UA" sz="2000" i="1">
                              <a:latin typeface="Cambria Math" panose="02040503050406030204" pitchFamily="18" charset="0"/>
                            </a:rPr>
                            <m:t>𝑘</m:t>
                          </m:r>
                        </m:sub>
                      </m:sSub>
                      <m:r>
                        <a:rPr lang="uk-UA" sz="2000" i="0">
                          <a:latin typeface="Cambria Math" panose="02040503050406030204" pitchFamily="18" charset="0"/>
                        </a:rPr>
                        <m:t>=</m:t>
                      </m:r>
                      <m:f>
                        <m:fPr>
                          <m:ctrlPr>
                            <a:rPr lang="uk-UA" sz="2000" i="1">
                              <a:latin typeface="Cambria Math" panose="02040503050406030204" pitchFamily="18" charset="0"/>
                            </a:rPr>
                          </m:ctrlPr>
                        </m:fPr>
                        <m:num>
                          <m:r>
                            <a:rPr lang="uk-UA" sz="2000" i="0">
                              <a:latin typeface="Cambria Math" panose="02040503050406030204" pitchFamily="18" charset="0"/>
                            </a:rPr>
                            <m:t>1</m:t>
                          </m:r>
                        </m:num>
                        <m:den>
                          <m:r>
                            <a:rPr lang="uk-UA" sz="2000" i="1">
                              <a:latin typeface="Cambria Math" panose="02040503050406030204" pitchFamily="18" charset="0"/>
                            </a:rPr>
                            <m:t>𝑇</m:t>
                          </m:r>
                        </m:den>
                      </m:f>
                      <m:nary>
                        <m:naryPr>
                          <m:limLoc m:val="undOvr"/>
                          <m:ctrlPr>
                            <a:rPr lang="uk-UA" sz="2000" i="1">
                              <a:latin typeface="Cambria Math" panose="02040503050406030204" pitchFamily="18" charset="0"/>
                            </a:rPr>
                          </m:ctrlPr>
                        </m:naryPr>
                        <m:sub>
                          <m:r>
                            <a:rPr lang="uk-UA" sz="2000" i="0">
                              <a:latin typeface="Cambria Math" panose="02040503050406030204" pitchFamily="18" charset="0"/>
                            </a:rPr>
                            <m:t>0</m:t>
                          </m:r>
                        </m:sub>
                        <m:sup>
                          <m:r>
                            <a:rPr lang="uk-UA" sz="2000" i="1">
                              <a:latin typeface="Cambria Math" panose="02040503050406030204" pitchFamily="18" charset="0"/>
                            </a:rPr>
                            <m:t>𝑇</m:t>
                          </m:r>
                        </m:sup>
                        <m:e>
                          <m:r>
                            <a:rPr lang="uk-UA" sz="2000" i="1">
                              <a:latin typeface="Cambria Math" panose="02040503050406030204" pitchFamily="18" charset="0"/>
                            </a:rPr>
                            <m:t>𝑠</m:t>
                          </m:r>
                          <m:d>
                            <m:dPr>
                              <m:ctrlPr>
                                <a:rPr lang="uk-UA" sz="2000" i="1">
                                  <a:latin typeface="Cambria Math" panose="02040503050406030204" pitchFamily="18" charset="0"/>
                                </a:rPr>
                              </m:ctrlPr>
                            </m:dPr>
                            <m:e>
                              <m:r>
                                <a:rPr lang="uk-UA" sz="2000" i="1">
                                  <a:latin typeface="Cambria Math" panose="02040503050406030204" pitchFamily="18" charset="0"/>
                                </a:rPr>
                                <m:t>𝑡</m:t>
                              </m:r>
                            </m:e>
                          </m:d>
                          <m:func>
                            <m:funcPr>
                              <m:ctrlPr>
                                <a:rPr lang="uk-UA" sz="2000" i="1">
                                  <a:latin typeface="Cambria Math" panose="02040503050406030204" pitchFamily="18" charset="0"/>
                                </a:rPr>
                              </m:ctrlPr>
                            </m:funcPr>
                            <m:fName>
                              <m:r>
                                <m:rPr>
                                  <m:sty m:val="p"/>
                                </m:rPr>
                                <a:rPr lang="uk-UA" sz="2000" i="0">
                                  <a:latin typeface="Cambria Math" panose="02040503050406030204" pitchFamily="18" charset="0"/>
                                </a:rPr>
                                <m:t>cos</m:t>
                              </m:r>
                            </m:fName>
                            <m:e>
                              <m:d>
                                <m:dPr>
                                  <m:ctrlPr>
                                    <a:rPr lang="uk-UA" sz="2000" i="1">
                                      <a:latin typeface="Cambria Math" panose="02040503050406030204" pitchFamily="18" charset="0"/>
                                    </a:rPr>
                                  </m:ctrlPr>
                                </m:dPr>
                                <m:e>
                                  <m:r>
                                    <a:rPr lang="uk-UA" sz="2000" i="1">
                                      <a:latin typeface="Cambria Math" panose="02040503050406030204" pitchFamily="18" charset="0"/>
                                    </a:rPr>
                                    <m:t>𝑘</m:t>
                                  </m:r>
                                  <m:r>
                                    <a:rPr lang="uk-UA" sz="2000" i="1">
                                      <a:latin typeface="Cambria Math" panose="02040503050406030204" pitchFamily="18" charset="0"/>
                                    </a:rPr>
                                    <m:t>𝜔</m:t>
                                  </m:r>
                                  <m:r>
                                    <a:rPr lang="uk-UA" sz="2000" i="1">
                                      <a:latin typeface="Cambria Math" panose="02040503050406030204" pitchFamily="18" charset="0"/>
                                    </a:rPr>
                                    <m:t>𝑡</m:t>
                                  </m:r>
                                </m:e>
                              </m:d>
                            </m:e>
                          </m:func>
                          <m:r>
                            <a:rPr lang="uk-UA" sz="2000" i="1">
                              <a:latin typeface="Cambria Math" panose="02040503050406030204" pitchFamily="18" charset="0"/>
                            </a:rPr>
                            <m:t>𝑑𝑡</m:t>
                          </m:r>
                        </m:e>
                      </m:nary>
                      <m:r>
                        <a:rPr lang="uk-UA" sz="2000" i="0">
                          <a:latin typeface="Cambria Math" panose="02040503050406030204" pitchFamily="18" charset="0"/>
                        </a:rPr>
                        <m:t>, </m:t>
                      </m:r>
                    </m:oMath>
                  </m:oMathPara>
                </a14:m>
                <a:endParaRPr lang="uk-UA" sz="20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2374319" y="3255033"/>
                <a:ext cx="3250121" cy="1020087"/>
              </a:xfrm>
              <a:prstGeom prst="rect">
                <a:avLst/>
              </a:prstGeom>
              <a:blipFill rotWithShape="0">
                <a:blip r:embed="rId6"/>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5" name="Прямокутник 4"/>
              <p:cNvSpPr/>
              <p:nvPr/>
            </p:nvSpPr>
            <p:spPr>
              <a:xfrm>
                <a:off x="2427282" y="4286150"/>
                <a:ext cx="3144194" cy="1020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uk-UA" sz="2000" i="1">
                              <a:latin typeface="Cambria Math" panose="02040503050406030204" pitchFamily="18" charset="0"/>
                            </a:rPr>
                          </m:ctrlPr>
                        </m:sSubPr>
                        <m:e>
                          <m:r>
                            <a:rPr lang="uk-UA" sz="2000" i="1">
                              <a:latin typeface="Cambria Math" panose="02040503050406030204" pitchFamily="18" charset="0"/>
                            </a:rPr>
                            <m:t>𝑏</m:t>
                          </m:r>
                        </m:e>
                        <m:sub>
                          <m:r>
                            <a:rPr lang="uk-UA" sz="2000" i="1">
                              <a:latin typeface="Cambria Math" panose="02040503050406030204" pitchFamily="18" charset="0"/>
                            </a:rPr>
                            <m:t>𝑘</m:t>
                          </m:r>
                        </m:sub>
                      </m:sSub>
                      <m:r>
                        <a:rPr lang="uk-UA" sz="2000" i="0">
                          <a:latin typeface="Cambria Math" panose="02040503050406030204" pitchFamily="18" charset="0"/>
                        </a:rPr>
                        <m:t>=</m:t>
                      </m:r>
                      <m:f>
                        <m:fPr>
                          <m:ctrlPr>
                            <a:rPr lang="uk-UA" sz="2000" i="1">
                              <a:latin typeface="Cambria Math" panose="02040503050406030204" pitchFamily="18" charset="0"/>
                            </a:rPr>
                          </m:ctrlPr>
                        </m:fPr>
                        <m:num>
                          <m:r>
                            <a:rPr lang="uk-UA" sz="2000" i="0">
                              <a:latin typeface="Cambria Math" panose="02040503050406030204" pitchFamily="18" charset="0"/>
                            </a:rPr>
                            <m:t>1</m:t>
                          </m:r>
                        </m:num>
                        <m:den>
                          <m:r>
                            <a:rPr lang="uk-UA" sz="2000" i="1">
                              <a:latin typeface="Cambria Math" panose="02040503050406030204" pitchFamily="18" charset="0"/>
                            </a:rPr>
                            <m:t>𝑇</m:t>
                          </m:r>
                        </m:den>
                      </m:f>
                      <m:nary>
                        <m:naryPr>
                          <m:limLoc m:val="undOvr"/>
                          <m:ctrlPr>
                            <a:rPr lang="uk-UA" sz="2000" i="1">
                              <a:latin typeface="Cambria Math" panose="02040503050406030204" pitchFamily="18" charset="0"/>
                            </a:rPr>
                          </m:ctrlPr>
                        </m:naryPr>
                        <m:sub>
                          <m:r>
                            <a:rPr lang="uk-UA" sz="2000" i="0">
                              <a:latin typeface="Cambria Math" panose="02040503050406030204" pitchFamily="18" charset="0"/>
                            </a:rPr>
                            <m:t>0</m:t>
                          </m:r>
                        </m:sub>
                        <m:sup>
                          <m:r>
                            <a:rPr lang="uk-UA" sz="2000" i="1">
                              <a:latin typeface="Cambria Math" panose="02040503050406030204" pitchFamily="18" charset="0"/>
                            </a:rPr>
                            <m:t>𝑇</m:t>
                          </m:r>
                        </m:sup>
                        <m:e>
                          <m:r>
                            <a:rPr lang="uk-UA" sz="2000" i="1">
                              <a:latin typeface="Cambria Math" panose="02040503050406030204" pitchFamily="18" charset="0"/>
                            </a:rPr>
                            <m:t>𝑠</m:t>
                          </m:r>
                          <m:d>
                            <m:dPr>
                              <m:ctrlPr>
                                <a:rPr lang="uk-UA" sz="2000" i="1">
                                  <a:latin typeface="Cambria Math" panose="02040503050406030204" pitchFamily="18" charset="0"/>
                                </a:rPr>
                              </m:ctrlPr>
                            </m:dPr>
                            <m:e>
                              <m:r>
                                <a:rPr lang="uk-UA" sz="2000" i="1">
                                  <a:latin typeface="Cambria Math" panose="02040503050406030204" pitchFamily="18" charset="0"/>
                                </a:rPr>
                                <m:t>𝑡</m:t>
                              </m:r>
                            </m:e>
                          </m:d>
                          <m:func>
                            <m:funcPr>
                              <m:ctrlPr>
                                <a:rPr lang="uk-UA" sz="2000" i="1">
                                  <a:latin typeface="Cambria Math" panose="02040503050406030204" pitchFamily="18" charset="0"/>
                                </a:rPr>
                              </m:ctrlPr>
                            </m:funcPr>
                            <m:fName>
                              <m:r>
                                <m:rPr>
                                  <m:sty m:val="p"/>
                                </m:rPr>
                                <a:rPr lang="uk-UA" sz="2000" i="0">
                                  <a:latin typeface="Cambria Math" panose="02040503050406030204" pitchFamily="18" charset="0"/>
                                </a:rPr>
                                <m:t>sin</m:t>
                              </m:r>
                            </m:fName>
                            <m:e>
                              <m:d>
                                <m:dPr>
                                  <m:ctrlPr>
                                    <a:rPr lang="uk-UA" sz="2000" i="1">
                                      <a:latin typeface="Cambria Math" panose="02040503050406030204" pitchFamily="18" charset="0"/>
                                    </a:rPr>
                                  </m:ctrlPr>
                                </m:dPr>
                                <m:e>
                                  <m:r>
                                    <a:rPr lang="uk-UA" sz="2000" i="1">
                                      <a:latin typeface="Cambria Math" panose="02040503050406030204" pitchFamily="18" charset="0"/>
                                    </a:rPr>
                                    <m:t>𝑘</m:t>
                                  </m:r>
                                  <m:r>
                                    <a:rPr lang="uk-UA" sz="2000" i="1">
                                      <a:latin typeface="Cambria Math" panose="02040503050406030204" pitchFamily="18" charset="0"/>
                                    </a:rPr>
                                    <m:t>𝜔</m:t>
                                  </m:r>
                                  <m:r>
                                    <a:rPr lang="uk-UA" sz="2000" i="1">
                                      <a:latin typeface="Cambria Math" panose="02040503050406030204" pitchFamily="18" charset="0"/>
                                    </a:rPr>
                                    <m:t>𝑡</m:t>
                                  </m:r>
                                </m:e>
                              </m:d>
                            </m:e>
                          </m:func>
                          <m:r>
                            <a:rPr lang="uk-UA" sz="2000" i="1">
                              <a:latin typeface="Cambria Math" panose="02040503050406030204" pitchFamily="18" charset="0"/>
                            </a:rPr>
                            <m:t>𝑑𝑡</m:t>
                          </m:r>
                        </m:e>
                      </m:nary>
                      <m:r>
                        <a:rPr lang="uk-UA" sz="2000" i="0">
                          <a:latin typeface="Cambria Math" panose="02040503050406030204" pitchFamily="18" charset="0"/>
                        </a:rPr>
                        <m:t>.</m:t>
                      </m:r>
                    </m:oMath>
                  </m:oMathPara>
                </a14:m>
                <a:endParaRPr lang="uk-UA" sz="2000" dirty="0"/>
              </a:p>
            </p:txBody>
          </p:sp>
        </mc:Choice>
        <mc:Fallback xmlns="">
          <p:sp>
            <p:nvSpPr>
              <p:cNvPr id="5" name="Прямокутник 4"/>
              <p:cNvSpPr>
                <a:spLocks noRot="1" noChangeAspect="1" noMove="1" noResize="1" noEditPoints="1" noAdjustHandles="1" noChangeArrowheads="1" noChangeShapeType="1" noTextEdit="1"/>
              </p:cNvSpPr>
              <p:nvPr/>
            </p:nvSpPr>
            <p:spPr>
              <a:xfrm>
                <a:off x="2427282" y="4286150"/>
                <a:ext cx="3144194" cy="1020087"/>
              </a:xfrm>
              <a:prstGeom prst="rect">
                <a:avLst/>
              </a:prstGeom>
              <a:blipFill rotWithShape="0">
                <a:blip r:embed="rId7"/>
                <a:stretch>
                  <a:fillRect/>
                </a:stretch>
              </a:blipFill>
            </p:spPr>
            <p:txBody>
              <a:bodyPr/>
              <a:lstStyle/>
              <a:p>
                <a:r>
                  <a:rPr lang="uk-UA">
                    <a:noFill/>
                  </a:rPr>
                  <a:t> </a:t>
                </a:r>
              </a:p>
            </p:txBody>
          </p:sp>
        </mc:Fallback>
      </mc:AlternateContent>
      <p:sp>
        <p:nvSpPr>
          <p:cNvPr id="18" name="Овал 17"/>
          <p:cNvSpPr/>
          <p:nvPr/>
        </p:nvSpPr>
        <p:spPr>
          <a:xfrm>
            <a:off x="5633092" y="2272658"/>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TextBox 18"/>
          <p:cNvSpPr txBox="1"/>
          <p:nvPr/>
        </p:nvSpPr>
        <p:spPr>
          <a:xfrm>
            <a:off x="5770281" y="2373027"/>
            <a:ext cx="301686" cy="369332"/>
          </a:xfrm>
          <a:prstGeom prst="rect">
            <a:avLst/>
          </a:prstGeom>
          <a:noFill/>
        </p:spPr>
        <p:txBody>
          <a:bodyPr wrap="none" rtlCol="0">
            <a:spAutoFit/>
          </a:bodyPr>
          <a:lstStyle/>
          <a:p>
            <a:r>
              <a:rPr lang="uk-UA" dirty="0" smtClean="0"/>
              <a:t>3</a:t>
            </a:r>
            <a:endParaRPr lang="uk-UA" dirty="0"/>
          </a:p>
        </p:txBody>
      </p:sp>
      <p:sp>
        <p:nvSpPr>
          <p:cNvPr id="20" name="Овал 19"/>
          <p:cNvSpPr/>
          <p:nvPr/>
        </p:nvSpPr>
        <p:spPr>
          <a:xfrm>
            <a:off x="5770281" y="3989065"/>
            <a:ext cx="576064" cy="5941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TextBox 20"/>
          <p:cNvSpPr txBox="1"/>
          <p:nvPr/>
        </p:nvSpPr>
        <p:spPr>
          <a:xfrm>
            <a:off x="5907470" y="4089434"/>
            <a:ext cx="301686" cy="369332"/>
          </a:xfrm>
          <a:prstGeom prst="rect">
            <a:avLst/>
          </a:prstGeom>
          <a:noFill/>
        </p:spPr>
        <p:txBody>
          <a:bodyPr wrap="none" rtlCol="0">
            <a:spAutoFit/>
          </a:bodyPr>
          <a:lstStyle/>
          <a:p>
            <a:r>
              <a:rPr lang="uk-UA" dirty="0" smtClean="0"/>
              <a:t>4</a:t>
            </a:r>
            <a:endParaRPr lang="uk-UA" dirty="0"/>
          </a:p>
        </p:txBody>
      </p:sp>
      <mc:AlternateContent xmlns:mc="http://schemas.openxmlformats.org/markup-compatibility/2006" xmlns:a14="http://schemas.microsoft.com/office/drawing/2010/main">
        <mc:Choice Requires="a14">
          <p:sp>
            <p:nvSpPr>
              <p:cNvPr id="22" name="Прямокутник 21"/>
              <p:cNvSpPr/>
              <p:nvPr/>
            </p:nvSpPr>
            <p:spPr>
              <a:xfrm>
                <a:off x="59731" y="5534799"/>
                <a:ext cx="8870505" cy="646331"/>
              </a:xfrm>
              <a:prstGeom prst="rect">
                <a:avLst/>
              </a:prstGeom>
            </p:spPr>
            <p:txBody>
              <a:bodyPr wrap="square">
                <a:spAutoFit/>
              </a:bodyPr>
              <a:lstStyle/>
              <a:p>
                <a:r>
                  <a:rPr lang="uk-UA" dirty="0" smtClean="0">
                    <a:latin typeface="Trebuchet MS" pitchFamily="34" charset="0"/>
                  </a:rPr>
                  <a:t>Сукупність частот </a:t>
                </a:r>
                <a14:m>
                  <m:oMath xmlns:m="http://schemas.openxmlformats.org/officeDocument/2006/math">
                    <m:sSub>
                      <m:sSubPr>
                        <m:ctrlPr>
                          <a:rPr lang="uk-UA" i="1" smtClean="0">
                            <a:latin typeface="Cambria Math" panose="02040503050406030204" pitchFamily="18" charset="0"/>
                          </a:rPr>
                        </m:ctrlPr>
                      </m:sSubPr>
                      <m:e>
                        <m:r>
                          <a:rPr lang="uk-UA"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𝑘</m:t>
                        </m:r>
                      </m:sub>
                    </m:sSub>
                  </m:oMath>
                </a14:m>
                <a:r>
                  <a:rPr lang="en-US" dirty="0" smtClean="0">
                    <a:latin typeface="Trebuchet MS" pitchFamily="34" charset="0"/>
                  </a:rPr>
                  <a:t> </a:t>
                </a:r>
                <a:r>
                  <a:rPr lang="uk-UA" dirty="0" smtClean="0">
                    <a:latin typeface="Trebuchet MS" pitchFamily="34" charset="0"/>
                  </a:rPr>
                  <a:t>та відповідних їм коефіцієнтів називається </a:t>
                </a:r>
                <a:r>
                  <a:rPr lang="uk-UA" b="1" dirty="0" smtClean="0">
                    <a:latin typeface="Trebuchet MS" pitchFamily="34" charset="0"/>
                  </a:rPr>
                  <a:t>спектром сигналу.</a:t>
                </a:r>
                <a:endParaRPr lang="uk-UA" b="1" dirty="0">
                  <a:latin typeface="Trebuchet MS" pitchFamily="34" charset="0"/>
                </a:endParaRPr>
              </a:p>
            </p:txBody>
          </p:sp>
        </mc:Choice>
        <mc:Fallback xmlns="">
          <p:sp>
            <p:nvSpPr>
              <p:cNvPr id="22" name="Прямокутник 21"/>
              <p:cNvSpPr>
                <a:spLocks noRot="1" noChangeAspect="1" noMove="1" noResize="1" noEditPoints="1" noAdjustHandles="1" noChangeArrowheads="1" noChangeShapeType="1" noTextEdit="1"/>
              </p:cNvSpPr>
              <p:nvPr/>
            </p:nvSpPr>
            <p:spPr>
              <a:xfrm>
                <a:off x="59731" y="5534799"/>
                <a:ext cx="8870505" cy="646331"/>
              </a:xfrm>
              <a:prstGeom prst="rect">
                <a:avLst/>
              </a:prstGeom>
              <a:blipFill rotWithShape="0">
                <a:blip r:embed="rId8"/>
                <a:stretch>
                  <a:fillRect l="-619" t="-6604" b="-13208"/>
                </a:stretch>
              </a:blipFill>
            </p:spPr>
            <p:txBody>
              <a:bodyPr/>
              <a:lstStyle/>
              <a:p>
                <a:r>
                  <a:rPr lang="uk-UA">
                    <a:noFill/>
                  </a:rPr>
                  <a:t> </a:t>
                </a:r>
              </a:p>
            </p:txBody>
          </p:sp>
        </mc:Fallback>
      </mc:AlternateContent>
    </p:spTree>
    <p:extLst>
      <p:ext uri="{BB962C8B-B14F-4D97-AF65-F5344CB8AC3E}">
        <p14:creationId xmlns:p14="http://schemas.microsoft.com/office/powerpoint/2010/main" val="97425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2747</TotalTime>
  <Words>739</Words>
  <Application>Microsoft Office PowerPoint</Application>
  <PresentationFormat>Екран (4:3)</PresentationFormat>
  <Paragraphs>191</Paragraphs>
  <Slides>25</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25</vt:i4>
      </vt:variant>
    </vt:vector>
  </HeadingPairs>
  <TitlesOfParts>
    <vt:vector size="31" baseType="lpstr">
      <vt:lpstr>Arial</vt:lpstr>
      <vt:lpstr>Calibri</vt:lpstr>
      <vt:lpstr>Cambria Math</vt:lpstr>
      <vt:lpstr>Times New Roman</vt:lpstr>
      <vt:lpstr>Trebuchet MS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Ron</dc:creator>
  <cp:lastModifiedBy>Ron</cp:lastModifiedBy>
  <cp:revision>340</cp:revision>
  <dcterms:created xsi:type="dcterms:W3CDTF">2019-09-06T08:06:09Z</dcterms:created>
  <dcterms:modified xsi:type="dcterms:W3CDTF">2024-10-03T07:07:25Z</dcterms:modified>
</cp:coreProperties>
</file>