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310" r:id="rId2"/>
    <p:sldId id="360" r:id="rId3"/>
    <p:sldId id="398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16" r:id="rId12"/>
    <p:sldId id="417" r:id="rId13"/>
    <p:sldId id="418" r:id="rId14"/>
    <p:sldId id="409" r:id="rId15"/>
    <p:sldId id="419" r:id="rId16"/>
    <p:sldId id="420" r:id="rId17"/>
    <p:sldId id="421" r:id="rId18"/>
    <p:sldId id="410" r:id="rId19"/>
    <p:sldId id="415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80" autoAdjust="0"/>
  </p:normalViewPr>
  <p:slideViewPr>
    <p:cSldViewPr>
      <p:cViewPr>
        <p:scale>
          <a:sx n="73" d="100"/>
          <a:sy n="73" d="100"/>
        </p:scale>
        <p:origin x="-272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9F2F16-4A2B-4017-B597-D96D52AFCCCC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671F00-BAF2-49B5-A387-1BB08D016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972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71F00-BAF2-49B5-A387-1BB08D016A1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6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71F00-BAF2-49B5-A387-1BB08D016A1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25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7510-D979-48A6-9C91-7B2FFAA519BC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D61C-63B1-4366-9800-3D8C64AA3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963-58A8-48A8-A767-EFE0595FE975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39E3-A1AD-465F-B4C6-DEE8C5AD4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3824-6A25-47B8-ABB1-8C51014F9637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18B9-0BE7-405B-81EA-9183DEC1E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0622-29B7-46F2-9ED7-8B5BA83259A5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41E7-38E7-422F-9EDF-73C1678ED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6BD66-BE3B-4F11-A0B8-1391D8520CBC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59C7-C34D-4F9C-90A1-0B30B0EE8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69A3-7C74-42B5-960A-E7BC14429A78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B664-AE66-4BC0-BF4F-1A4D7D41E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F689-FE92-4EB5-A1DB-DD0D73EAEDC4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AE37-D3EB-4A13-9F9E-2298A0883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E5B2-BC9D-4990-BCC8-B4148EF00F1A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6A3F-80C0-4F7A-AE7F-0C80566E3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C8F1-143C-4B87-8F9B-C448AD3A77DF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9107-932A-48E0-9C0E-D714E9E05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9B02-9A34-4AF5-985E-1EE560B6A6E8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0372-8C57-46BA-8AE7-C1DD671EA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4A24B6-2183-4F3A-A62C-4E34076F1536}" type="datetime1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B00C36-BA47-4AD8-A9B6-F0EF665B6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FD0399-1EDF-4211-B15C-787CAE8DCA5E}" type="slidenum">
              <a:rPr lang="ru-RU" sz="10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0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7448" y="2500306"/>
            <a:ext cx="7126199" cy="1143008"/>
          </a:xfrm>
        </p:spPr>
        <p:txBody>
          <a:bodyPr anchor="b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tx1"/>
                </a:solidFill>
              </a:rPr>
              <a:t/>
            </a:r>
            <a:br>
              <a:rPr lang="ru-RU" sz="4800" i="1" dirty="0" smtClean="0">
                <a:solidFill>
                  <a:schemeClr val="tx1"/>
                </a:solidFill>
              </a:rPr>
            </a:br>
            <a:r>
              <a:rPr lang="ru-RU" sz="4800" i="1" dirty="0" smtClean="0">
                <a:solidFill>
                  <a:schemeClr val="tx1"/>
                </a:solidFill>
              </a:rPr>
              <a:t/>
            </a:r>
            <a:br>
              <a:rPr lang="ru-RU" sz="4800" i="1" dirty="0" smtClean="0">
                <a:solidFill>
                  <a:schemeClr val="tx1"/>
                </a:solidFill>
              </a:rPr>
            </a:br>
            <a:r>
              <a:rPr lang="ru-RU" sz="4800" i="1" dirty="0" smtClean="0">
                <a:solidFill>
                  <a:schemeClr val="tx1"/>
                </a:solidFill>
              </a:rPr>
              <a:t/>
            </a:r>
            <a:br>
              <a:rPr lang="ru-RU" sz="4800" i="1" dirty="0" smtClean="0">
                <a:solidFill>
                  <a:schemeClr val="tx1"/>
                </a:solidFill>
              </a:rPr>
            </a:br>
            <a:r>
              <a:rPr lang="ru-RU" sz="4800" i="1" dirty="0" smtClean="0">
                <a:solidFill>
                  <a:schemeClr val="tx1"/>
                </a:solidFill>
              </a:rPr>
              <a:t>У </a:t>
            </a:r>
            <a:r>
              <a:rPr lang="ru-RU" sz="4800" i="1" dirty="0" err="1">
                <a:solidFill>
                  <a:schemeClr val="tx1"/>
                </a:solidFill>
              </a:rPr>
              <a:t>лекції</a:t>
            </a:r>
            <a:r>
              <a:rPr lang="uk-UA" sz="4800" i="1" dirty="0">
                <a:solidFill>
                  <a:schemeClr val="tx1"/>
                </a:solidFill>
              </a:rPr>
              <a:t> розглядаються наступні питання:</a:t>
            </a:r>
            <a:endParaRPr lang="ru-RU" sz="480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714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 altLang="ru-RU">
              <a:latin typeface="Lucida Sans Unicode" pitchFamily="34" charset="0"/>
            </a:endParaRPr>
          </a:p>
        </p:txBody>
      </p:sp>
      <p:graphicFrame>
        <p:nvGraphicFramePr>
          <p:cNvPr id="20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748243"/>
              </p:ext>
            </p:extLst>
          </p:nvPr>
        </p:nvGraphicFramePr>
        <p:xfrm>
          <a:off x="536575" y="-4763"/>
          <a:ext cx="8212138" cy="2082801"/>
        </p:xfrm>
        <a:graphic>
          <a:graphicData uri="http://schemas.openxmlformats.org/presentationml/2006/ole">
            <p:oleObj spid="_x0000_s2059" name="Picture" r:id="rId4" imgW="5362560" imgH="1200240" progId="Word.Picture.8">
              <p:embed/>
            </p:oleObj>
          </a:graphicData>
        </a:graphic>
      </p:graphicFrame>
      <p:graphicFrame>
        <p:nvGraphicFramePr>
          <p:cNvPr id="205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1149488"/>
              </p:ext>
            </p:extLst>
          </p:nvPr>
        </p:nvGraphicFramePr>
        <p:xfrm>
          <a:off x="385763" y="3894161"/>
          <a:ext cx="8759825" cy="2892425"/>
        </p:xfrm>
        <a:graphic>
          <a:graphicData uri="http://schemas.openxmlformats.org/presentationml/2006/ole">
            <p:oleObj spid="_x0000_s2060" name="Picture" r:id="rId5" imgW="3724200" imgH="13143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08725"/>
          </a:xfrm>
        </p:spPr>
        <p:txBody>
          <a:bodyPr/>
          <a:lstStyle/>
          <a:p>
            <a:pPr marL="136525" indent="0">
              <a:buNone/>
            </a:pPr>
            <a:endParaRPr lang="uk-UA" sz="3500" dirty="0" smtClean="0"/>
          </a:p>
          <a:p>
            <a:pPr marL="136525" indent="0">
              <a:buNone/>
            </a:pPr>
            <a:endParaRPr lang="uk-UA" sz="3500" dirty="0"/>
          </a:p>
          <a:p>
            <a:pPr marL="136525" indent="0">
              <a:buNone/>
            </a:pPr>
            <a:r>
              <a:rPr lang="uk-UA" sz="3500" dirty="0" smtClean="0"/>
              <a:t>Звітність </a:t>
            </a:r>
            <a:r>
              <a:rPr lang="uk-UA" sz="3500" dirty="0"/>
              <a:t>про виконання кошторису доходів і видатків – це система показників, яка характеризує виконання бюджету та допомагає регулюванню діяльності організації та установи за відповідний звітний період часу.</a:t>
            </a:r>
          </a:p>
          <a:p>
            <a:pPr marL="136525" indent="0">
              <a:buNone/>
            </a:pPr>
            <a:endParaRPr lang="uk-UA" sz="3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18B9-0BE7-405B-81EA-9183DEC1E0F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5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18B9-0BE7-405B-81EA-9183DEC1E0F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859"/>
            <a:ext cx="9178625" cy="6822141"/>
          </a:xfrm>
        </p:spPr>
      </p:pic>
    </p:spTree>
    <p:extLst>
      <p:ext uri="{BB962C8B-B14F-4D97-AF65-F5344CB8AC3E}">
        <p14:creationId xmlns:p14="http://schemas.microsoft.com/office/powerpoint/2010/main" xmlns="" val="13236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2" y="0"/>
            <a:ext cx="9122368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18B9-0BE7-405B-81EA-9183DEC1E0F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6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18B9-0BE7-405B-81EA-9183DEC1E0F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0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08725"/>
          </a:xfrm>
        </p:spPr>
        <p:txBody>
          <a:bodyPr/>
          <a:lstStyle/>
          <a:p>
            <a:pPr marL="136525" indent="0">
              <a:buNone/>
            </a:pPr>
            <a:endParaRPr lang="uk-UA" sz="3500" dirty="0" smtClean="0"/>
          </a:p>
          <a:p>
            <a:pPr marL="136525" indent="0">
              <a:buNone/>
            </a:pPr>
            <a:endParaRPr lang="uk-UA" sz="3500" dirty="0"/>
          </a:p>
          <a:p>
            <a:pPr marL="136525" indent="0">
              <a:buNone/>
            </a:pPr>
            <a:r>
              <a:rPr lang="uk-UA" sz="3500" dirty="0" smtClean="0"/>
              <a:t>Звітність </a:t>
            </a:r>
            <a:r>
              <a:rPr lang="uk-UA" sz="3500" dirty="0"/>
              <a:t>про виконання бюджету – це метод узагальнення планових і звітних показників, приведених в таку систему, яка характеризує виконання бюджету, зобов’язань, затверджених кошторисами за відповідний звітний період</a:t>
            </a:r>
            <a:r>
              <a:rPr lang="uk-UA" sz="3500" dirty="0" smtClean="0"/>
              <a:t>.</a:t>
            </a:r>
            <a:endParaRPr lang="uk-UA" sz="3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18B9-0BE7-405B-81EA-9183DEC1E0F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8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18B9-0BE7-405B-81EA-9183DEC1E0F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7461448"/>
          </a:xfrm>
        </p:spPr>
      </p:pic>
    </p:spTree>
    <p:extLst>
      <p:ext uri="{BB962C8B-B14F-4D97-AF65-F5344CB8AC3E}">
        <p14:creationId xmlns:p14="http://schemas.microsoft.com/office/powerpoint/2010/main" xmlns="" val="41479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-31349"/>
            <a:ext cx="9934547" cy="722358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18B9-0BE7-405B-81EA-9183DEC1E0F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5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0"/>
            <a:ext cx="9631486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18B9-0BE7-405B-81EA-9183DEC1E0F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1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pPr marL="136525" indent="0">
              <a:buNone/>
            </a:pPr>
            <a:endParaRPr lang="ru-RU" sz="3600" dirty="0" smtClean="0"/>
          </a:p>
          <a:p>
            <a:pPr marL="136525" indent="0">
              <a:buNone/>
            </a:pPr>
            <a:endParaRPr lang="ru-RU" sz="3600" dirty="0"/>
          </a:p>
          <a:p>
            <a:pPr marL="136525" indent="0">
              <a:buNone/>
            </a:pPr>
            <a:r>
              <a:rPr lang="uk-UA" sz="3600" dirty="0" smtClean="0"/>
              <a:t>Річні бухгалтерські звіти подаються:</a:t>
            </a:r>
          </a:p>
          <a:p>
            <a:pPr marL="136525" indent="0">
              <a:buNone/>
            </a:pPr>
            <a:r>
              <a:rPr lang="uk-UA" sz="3600" dirty="0" smtClean="0"/>
              <a:t>· вищій установі;· органу Державного казначейства – при отриманні асигнувань з державного бюджету;</a:t>
            </a:r>
          </a:p>
          <a:p>
            <a:pPr marL="136525" indent="0">
              <a:buNone/>
            </a:pPr>
            <a:r>
              <a:rPr lang="uk-UA" sz="3600" dirty="0" smtClean="0"/>
              <a:t>· органу Державної статистики – при окремих вказівках.</a:t>
            </a:r>
            <a:endParaRPr lang="uk-UA" sz="3500" dirty="0"/>
          </a:p>
        </p:txBody>
      </p:sp>
    </p:spTree>
    <p:extLst>
      <p:ext uri="{BB962C8B-B14F-4D97-AF65-F5344CB8AC3E}">
        <p14:creationId xmlns:p14="http://schemas.microsoft.com/office/powerpoint/2010/main" xmlns="" val="22213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250706"/>
          </a:xfrm>
        </p:spPr>
        <p:txBody>
          <a:bodyPr/>
          <a:lstStyle/>
          <a:p>
            <a:pPr>
              <a:defRPr/>
            </a:pPr>
            <a:r>
              <a:rPr lang="uk-UA" sz="8800" dirty="0" smtClean="0">
                <a:solidFill>
                  <a:schemeClr val="tx1"/>
                </a:solidFill>
                <a:latin typeface="+mn-lt"/>
              </a:rPr>
              <a:t>Дякую за увагу!</a:t>
            </a:r>
            <a:br>
              <a:rPr lang="uk-UA" sz="8800" dirty="0" smtClean="0">
                <a:solidFill>
                  <a:schemeClr val="tx1"/>
                </a:solidFill>
                <a:latin typeface="+mn-lt"/>
              </a:rPr>
            </a:br>
            <a:endParaRPr lang="ru-RU" sz="8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25EF7-CAE9-4BC4-8FE4-45B6BA45222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9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 txBox="1">
            <a:spLocks noGrp="1"/>
          </p:cNvSpPr>
          <p:nvPr/>
        </p:nvSpPr>
        <p:spPr>
          <a:xfrm>
            <a:off x="7589838" y="6481763"/>
            <a:ext cx="503237" cy="301625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6FD0A79-1B96-46A3-9BAB-A81F978FB02D}" type="slidenum">
              <a:rPr lang="ru-RU" sz="12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2839" y="11089"/>
            <a:ext cx="6332567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</a:rPr>
              <a:t>Нормативна база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357188" y="905601"/>
            <a:ext cx="8786812" cy="59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None/>
            </a:pPr>
            <a:r>
              <a:rPr lang="ru-RU" dirty="0" smtClean="0"/>
              <a:t>1. </a:t>
            </a:r>
            <a:r>
              <a:rPr lang="uk-UA" dirty="0" smtClean="0"/>
              <a:t>Бюджетний Кодекс України</a:t>
            </a:r>
          </a:p>
          <a:p>
            <a:pPr algn="just" eaLnBrk="1" hangingPunct="1">
              <a:buNone/>
            </a:pPr>
            <a:r>
              <a:rPr lang="uk-UA" dirty="0" smtClean="0"/>
              <a:t>2. Порядок подання фінансової звітності, затверджений  Постановою Кабінету </a:t>
            </a:r>
            <a:r>
              <a:rPr lang="uk-UA" dirty="0" smtClean="0"/>
              <a:t>міністрів України № 419 від 28.02.2000 року</a:t>
            </a:r>
          </a:p>
          <a:p>
            <a:pPr eaLnBrk="1" hangingPunct="1">
              <a:buNone/>
            </a:pPr>
            <a:r>
              <a:rPr lang="uk-UA" dirty="0" smtClean="0"/>
              <a:t>3. Порядок </a:t>
            </a:r>
            <a:r>
              <a:rPr lang="uk-UA" dirty="0" smtClean="0"/>
              <a:t>складання бюджетної звітності розпорядниками та одержувачами бюджетних коштів, звітності фондами загальнообов'язкового державного соціального і пенсійного страхування</a:t>
            </a:r>
            <a:r>
              <a:rPr lang="uk-UA" dirty="0" smtClean="0"/>
              <a:t>, затверджений наказом Міністерства фінансів від 24.01.12 №44</a:t>
            </a:r>
          </a:p>
          <a:p>
            <a:pPr eaLnBrk="1" hangingPunct="1">
              <a:buNone/>
            </a:pPr>
            <a:r>
              <a:rPr lang="uk-UA" dirty="0" smtClean="0"/>
              <a:t>4. НП(С)БОДС</a:t>
            </a:r>
            <a:r>
              <a:rPr lang="ru-RU" dirty="0" smtClean="0"/>
              <a:t>101 </a:t>
            </a:r>
            <a:r>
              <a:rPr lang="ru-RU" dirty="0" smtClean="0"/>
              <a:t>«</a:t>
            </a:r>
            <a:r>
              <a:rPr lang="ru-RU" dirty="0" err="1" smtClean="0"/>
              <a:t>Подання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звітності</a:t>
            </a:r>
            <a:r>
              <a:rPr lang="ru-RU" dirty="0" smtClean="0"/>
              <a:t>»,</a:t>
            </a:r>
            <a:r>
              <a:rPr lang="ru-RU" b="1" dirty="0" smtClean="0"/>
              <a:t> </a:t>
            </a:r>
            <a:r>
              <a:rPr lang="uk-UA" dirty="0" smtClean="0"/>
              <a:t>затверджений наказом Міністерства фінансів від </a:t>
            </a:r>
            <a:r>
              <a:rPr lang="ru-RU" dirty="0" smtClean="0"/>
              <a:t>28.12.2009</a:t>
            </a:r>
            <a:r>
              <a:rPr lang="ru-RU" dirty="0" smtClean="0"/>
              <a:t>  № 1541</a:t>
            </a:r>
            <a:endParaRPr lang="uk-UA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uk-UA" altLang="ru-R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2AE37-D3EB-4A13-9F9E-2298A0883B2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3" name="Group 204"/>
          <p:cNvGraphicFramePr>
            <a:graphicFrameLocks noGrp="1"/>
          </p:cNvGraphicFramePr>
          <p:nvPr/>
        </p:nvGraphicFramePr>
        <p:xfrm>
          <a:off x="228600" y="487406"/>
          <a:ext cx="8415366" cy="6144725"/>
        </p:xfrm>
        <a:graphic>
          <a:graphicData uri="http://schemas.openxmlformats.org/drawingml/2006/table">
            <a:tbl>
              <a:tblPr/>
              <a:tblGrid>
                <a:gridCol w="3472569"/>
                <a:gridCol w="4942797"/>
              </a:tblGrid>
              <a:tr h="18746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 складання фінансової та бюджетної звітності розпорядниками та одержувачами бюджетних коштів.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Затверджено Наказом 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Міністерства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фінансів України 24.01.2012 № 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0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Фінансова звітність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5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 звітність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756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 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Звіт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фінансові результати   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Звіт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 рух грошових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коштів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Звіт про власний </a:t>
                      </a:r>
                      <a:r>
                        <a:rPr kumimoji="0" lang="uk-UA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</a:t>
                      </a:r>
                      <a:endParaRPr kumimoji="0" lang="uk-UA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"Звіт про надходження та використання коштів загального фонду" (форма N 2)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"Звіт про надходження і використання коштів, отриманих як плата за послуги" (форма N 4-1)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"Звіт про надходження і використання коштів, отриманих за іншими джерелами власних надходжень" (форма N 4-2)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"Звіт про надходження і використання інших надходжень спеціального фонду" (форма N 4-3)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"Звіт про надходження і використання коштів, отриманих на виконання програм соціально-економічного та культурного розвитку регіонів" (форма N 4-4)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"Звіт про заборгованість за бюджетними коштами" (форма N7)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Довідка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AutoShape 190"/>
          <p:cNvSpPr>
            <a:spLocks noChangeArrowheads="1"/>
          </p:cNvSpPr>
          <p:nvPr/>
        </p:nvSpPr>
        <p:spPr bwMode="auto">
          <a:xfrm>
            <a:off x="1643042" y="2500306"/>
            <a:ext cx="7620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190"/>
          <p:cNvSpPr>
            <a:spLocks noChangeArrowheads="1"/>
          </p:cNvSpPr>
          <p:nvPr/>
        </p:nvSpPr>
        <p:spPr bwMode="auto">
          <a:xfrm>
            <a:off x="5500694" y="2500306"/>
            <a:ext cx="7620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altLang="uk-UA" sz="3600" dirty="0" smtClean="0"/>
              <a:t>9.1 </a:t>
            </a:r>
            <a:r>
              <a:rPr lang="uk-UA" altLang="uk-UA" sz="3600" dirty="0" smtClean="0"/>
              <a:t>Поняття бюджетної </a:t>
            </a:r>
            <a:r>
              <a:rPr lang="uk-UA" altLang="uk-UA" sz="3600" dirty="0"/>
              <a:t>звітності, її склад та основні вимоги складання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40398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5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 звітність</a:t>
            </a:r>
            <a:r>
              <a:rPr lang="uk-UA" sz="3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це звітність головних розпорядників коштів, розпорядників 2 і 3 ступенів та відповідних фінансових органів за одержані і використані кошти із бюджету, а також кошти, які надійшли до бюджету.</a:t>
            </a:r>
            <a:endParaRPr lang="uk-UA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0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685801"/>
            <a:ext cx="9036496" cy="6172199"/>
          </a:xfrm>
        </p:spPr>
        <p:txBody>
          <a:bodyPr/>
          <a:lstStyle/>
          <a:p>
            <a:pPr marL="18288" indent="0">
              <a:buNone/>
            </a:pPr>
            <a:r>
              <a:rPr lang="uk-UA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 звітність буває: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своїм призначенням – зовнішня і внутрішня;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обсягом показників – первинна і зведена;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 складання і подання – періодична (місячна, квартальна) і річна.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625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marL="136525" indent="0">
              <a:buNone/>
            </a:pPr>
            <a:r>
              <a:rPr lang="uk-UA" sz="3600" dirty="0"/>
              <a:t>Особливості бухгалтерської звітності в бюджетних організаціях:</a:t>
            </a:r>
          </a:p>
          <a:p>
            <a:r>
              <a:rPr lang="uk-UA" sz="3600" dirty="0" smtClean="0"/>
              <a:t> </a:t>
            </a:r>
            <a:r>
              <a:rPr lang="uk-UA" sz="3600" dirty="0"/>
              <a:t>обов’язковість та державне </a:t>
            </a:r>
            <a:r>
              <a:rPr lang="uk-UA" sz="3600" dirty="0" err="1"/>
              <a:t>регламентуванння</a:t>
            </a:r>
            <a:r>
              <a:rPr lang="uk-UA" sz="3600" dirty="0"/>
              <a:t>, що випливає з характеру затвердження бюджету. Держава через Міністерство фінансів суворо регламентує склад і порядок складання звітності, терміни її подання, розгляд та затвердження. Усі бюджетні організації, установи повинні дотримуватись правил та термінів складання звітності, подавати її в установленому обсязі;· єдність форми та змісту, що дає змогу статистичного групування та зведення її показників</a:t>
            </a:r>
            <a:r>
              <a:rPr lang="uk-UA" sz="3600" dirty="0" smtClean="0"/>
              <a:t>;</a:t>
            </a:r>
          </a:p>
          <a:p>
            <a:r>
              <a:rPr lang="uk-UA" sz="3600" dirty="0" smtClean="0"/>
              <a:t> достовірність </a:t>
            </a:r>
            <a:r>
              <a:rPr lang="uk-UA" sz="3600" dirty="0"/>
              <a:t>означає, що бухгалтерська звітність повинна давати вірне і повне уявлення про майновий та фінансовий стан організації, а також результати її діяльності. Достовірною вважається бухгалтерська звітність, сформульована та складена з урахуванням правил, встановлених нормативними актами системи нормативного регулювання;</a:t>
            </a:r>
          </a:p>
          <a:p>
            <a:r>
              <a:rPr lang="uk-UA" sz="3600" dirty="0" smtClean="0"/>
              <a:t> </a:t>
            </a:r>
            <a:r>
              <a:rPr lang="uk-UA" sz="3600" dirty="0"/>
              <a:t>простота, зрозумілість, доступність та прозорість звітності, які необхідні для широкого залучення всіх працівників до управління, активізація людського фактора. Простота та ясність необхідні ще й для того, щоб не завуальовувались недоліки діяльності окремих керівників;· цілісність – вимога, пов’язана з необхідністю включення в бухгалтерську звітність даних про всі господарські операції, які здійснюються організацією як юридичною особою в цілому;</a:t>
            </a:r>
          </a:p>
          <a:p>
            <a:r>
              <a:rPr lang="uk-UA" sz="3600" dirty="0" smtClean="0"/>
              <a:t> </a:t>
            </a:r>
            <a:r>
              <a:rPr lang="uk-UA" sz="3600" dirty="0"/>
              <a:t>послідовність, що закріплює на практиці поетапність процесу складання бухгалтерської звітності, тобто необхідність постійності змісту та форм бухгалтерського балансу і пояснень від одного звітного періоду до іншого.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8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729"/>
            <a:ext cx="8892480" cy="6820271"/>
          </a:xfrm>
        </p:spPr>
        <p:txBody>
          <a:bodyPr>
            <a:noAutofit/>
          </a:bodyPr>
          <a:lstStyle/>
          <a:p>
            <a:pPr marL="18288" indent="0" fontAlgn="base">
              <a:buNone/>
            </a:pPr>
            <a:r>
              <a:rPr lang="uk-UA" sz="3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 місячної бюджетної звітності, за винятком </a:t>
            </a:r>
            <a:r>
              <a:rPr lang="uk-UA" sz="35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Довідки про виконання головними розпорядниками розпису витрат спеціального фонду Державного бюджету України за програмами, які фінансуються за рахунок позик міжнародних фінансових організацій</a:t>
            </a:r>
            <a:r>
              <a:rPr lang="uk-UA" sz="35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(додаток 13), у терміни складання та подання квартальної бюджетної звітності не складаються та до органів Казначейства не подаються;</a:t>
            </a:r>
          </a:p>
          <a:p>
            <a:pPr marL="18288" indent="0">
              <a:buNone/>
            </a:pP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3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18B9-0BE7-405B-81EA-9183DEC1E0F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33289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6514"/>
                <a:gridCol w="7287486"/>
              </a:tblGrid>
              <a:tr h="665093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bg1"/>
                          </a:solidFill>
                        </a:rPr>
                        <a:t>Місячна звітність бюджетних установ</a:t>
                      </a:r>
                      <a:endParaRPr lang="uk-UA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94226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Ф.2</a:t>
                      </a:r>
                      <a:r>
                        <a:rPr lang="uk-UA" sz="2400" b="1" baseline="0" dirty="0" smtClean="0"/>
                        <a:t> </a:t>
                      </a:r>
                      <a:r>
                        <a:rPr lang="uk-UA" sz="2400" b="1" baseline="0" dirty="0" err="1" smtClean="0"/>
                        <a:t>мд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«Звіт про виконання загального фонду кошторису установи»</a:t>
                      </a:r>
                      <a:endParaRPr lang="uk-UA" sz="2400" dirty="0"/>
                    </a:p>
                  </a:txBody>
                  <a:tcPr/>
                </a:tc>
              </a:tr>
              <a:tr h="942269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Ф.2 валюта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« Звіт</a:t>
                      </a:r>
                      <a:r>
                        <a:rPr lang="uk-UA" sz="2400" baseline="0" dirty="0" smtClean="0"/>
                        <a:t> про використання коштів загального фонду бюджету з міжнародної діяльності України»</a:t>
                      </a:r>
                      <a:r>
                        <a:rPr lang="uk-UA" sz="2400" dirty="0" smtClean="0"/>
                        <a:t> </a:t>
                      </a:r>
                      <a:endParaRPr lang="uk-UA" sz="2400" dirty="0"/>
                    </a:p>
                  </a:txBody>
                  <a:tcPr/>
                </a:tc>
              </a:tr>
              <a:tr h="1248915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Ф.4-1</a:t>
                      </a:r>
                      <a:r>
                        <a:rPr lang="uk-UA" sz="2400" b="1" baseline="0" dirty="0" smtClean="0"/>
                        <a:t> </a:t>
                      </a:r>
                      <a:r>
                        <a:rPr lang="uk-UA" sz="2400" b="1" baseline="0" dirty="0" err="1" smtClean="0"/>
                        <a:t>мд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«Звіт про надходження і</a:t>
                      </a:r>
                      <a:r>
                        <a:rPr lang="uk-UA" sz="2400" baseline="0" dirty="0" smtClean="0"/>
                        <a:t> використання коштів, отриманих як плата за послуги, що надаються бюджетними установами»</a:t>
                      </a:r>
                      <a:endParaRPr lang="uk-UA" sz="2400" dirty="0"/>
                    </a:p>
                  </a:txBody>
                  <a:tcPr/>
                </a:tc>
              </a:tr>
              <a:tr h="864634">
                <a:tc>
                  <a:txBody>
                    <a:bodyPr/>
                    <a:lstStyle/>
                    <a:p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Ф.4-3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«Звіт про надходження і використання інших надходжень спеціального фонду»</a:t>
                      </a:r>
                    </a:p>
                  </a:txBody>
                  <a:tcPr/>
                </a:tc>
              </a:tr>
              <a:tr h="864634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Ф.</a:t>
                      </a:r>
                      <a:r>
                        <a:rPr lang="uk-UA" sz="2400" b="1" baseline="0" dirty="0" smtClean="0"/>
                        <a:t> 7-1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«Звіт про заборгованість</a:t>
                      </a:r>
                      <a:r>
                        <a:rPr lang="uk-UA" sz="2400" baseline="0" dirty="0" smtClean="0"/>
                        <a:t> бюджетних</a:t>
                      </a:r>
                      <a:r>
                        <a:rPr lang="uk-UA" sz="2400" dirty="0" smtClean="0"/>
                        <a:t> установ за окремими програмами»</a:t>
                      </a:r>
                      <a:endParaRPr lang="uk-UA" sz="2400" dirty="0"/>
                    </a:p>
                  </a:txBody>
                  <a:tcPr/>
                </a:tc>
              </a:tr>
              <a:tr h="665093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Ф.7</a:t>
                      </a:r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«Звіт про заборгованість за бюджетними коштами»</a:t>
                      </a:r>
                      <a:endParaRPr lang="uk-UA" sz="2400" dirty="0"/>
                    </a:p>
                  </a:txBody>
                  <a:tcPr/>
                </a:tc>
              </a:tr>
              <a:tr h="665093"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07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99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2883</TotalTime>
  <Words>686</Words>
  <Application>Microsoft Office PowerPoint</Application>
  <PresentationFormat>Экран (4:3)</PresentationFormat>
  <Paragraphs>74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Microsoft Word Picture</vt:lpstr>
      <vt:lpstr>   У лекції розглядаються наступні питання:</vt:lpstr>
      <vt:lpstr>Слайд 2</vt:lpstr>
      <vt:lpstr>Слайд 3</vt:lpstr>
      <vt:lpstr>9.1 Поняття бюджетної звітності, її склад та основні вимоги складання</vt:lpstr>
      <vt:lpstr>Бюджетна звітність – це звітність головних розпорядників коштів, розпорядників 2 і 3 ступенів та відповідних фінансових органів за одержані і використані кошти із бюджету, а також кошти, які надійшли до бюджету.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Анжелика</dc:creator>
  <cp:lastModifiedBy>Name</cp:lastModifiedBy>
  <cp:revision>230</cp:revision>
  <dcterms:modified xsi:type="dcterms:W3CDTF">2020-04-09T10:02:37Z</dcterms:modified>
</cp:coreProperties>
</file>