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6" r:id="rId21"/>
    <p:sldId id="277" r:id="rId22"/>
    <p:sldId id="273"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6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F77F7F1-F323-4C7F-AA78-5F201590605B}" type="datetimeFigureOut">
              <a:rPr lang="uk-UA" smtClean="0"/>
              <a:t>06.12.2021</a:t>
            </a:fld>
            <a:endParaRPr lang="uk-UA"/>
          </a:p>
        </p:txBody>
      </p:sp>
      <p:sp>
        <p:nvSpPr>
          <p:cNvPr id="5" name="Footer Placeholder 4"/>
          <p:cNvSpPr>
            <a:spLocks noGrp="1"/>
          </p:cNvSpPr>
          <p:nvPr>
            <p:ph type="ftr" sz="quarter" idx="11"/>
          </p:nvPr>
        </p:nvSpPr>
        <p:spPr>
          <a:xfrm>
            <a:off x="2692397" y="5037663"/>
            <a:ext cx="5214635" cy="279400"/>
          </a:xfrm>
        </p:spPr>
        <p:txBody>
          <a:bodyPr/>
          <a:lstStyle/>
          <a:p>
            <a:endParaRPr lang="uk-UA"/>
          </a:p>
        </p:txBody>
      </p:sp>
      <p:sp>
        <p:nvSpPr>
          <p:cNvPr id="6" name="Slide Number Placeholder 5"/>
          <p:cNvSpPr>
            <a:spLocks noGrp="1"/>
          </p:cNvSpPr>
          <p:nvPr>
            <p:ph type="sldNum" sz="quarter" idx="12"/>
          </p:nvPr>
        </p:nvSpPr>
        <p:spPr>
          <a:xfrm>
            <a:off x="8956900" y="5037663"/>
            <a:ext cx="551167" cy="279400"/>
          </a:xfrm>
        </p:spPr>
        <p:txBody>
          <a:bodyPr/>
          <a:lstStyle/>
          <a:p>
            <a:fld id="{D4634CEE-31B3-4910-9B52-05FA73F8A6E0}" type="slidenum">
              <a:rPr lang="uk-UA" smtClean="0"/>
              <a:t>‹#›</a:t>
            </a:fld>
            <a:endParaRPr lang="uk-UA"/>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484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FF77F7F1-F323-4C7F-AA78-5F201590605B}" type="datetimeFigureOut">
              <a:rPr lang="uk-UA" smtClean="0"/>
              <a:t>06.12.2021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4634CEE-31B3-4910-9B52-05FA73F8A6E0}" type="slidenum">
              <a:rPr lang="uk-UA" smtClean="0"/>
              <a:t>‹#›</a:t>
            </a:fld>
            <a:endParaRPr lang="uk-UA"/>
          </a:p>
        </p:txBody>
      </p:sp>
    </p:spTree>
    <p:extLst>
      <p:ext uri="{BB962C8B-B14F-4D97-AF65-F5344CB8AC3E}">
        <p14:creationId xmlns:p14="http://schemas.microsoft.com/office/powerpoint/2010/main" val="140129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FF77F7F1-F323-4C7F-AA78-5F201590605B}" type="datetimeFigureOut">
              <a:rPr lang="uk-UA" smtClean="0"/>
              <a:t>06.12.2021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4634CEE-31B3-4910-9B52-05FA73F8A6E0}" type="slidenum">
              <a:rPr lang="uk-UA" smtClean="0"/>
              <a:t>‹#›</a:t>
            </a:fld>
            <a:endParaRPr lang="uk-UA"/>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814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uk-UA"/>
              <a:t>Клацніть, щоб редагувати стиль зразка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FF77F7F1-F323-4C7F-AA78-5F201590605B}" type="datetimeFigureOut">
              <a:rPr lang="uk-UA" smtClean="0"/>
              <a:t>06.12.2021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4634CEE-31B3-4910-9B52-05FA73F8A6E0}" type="slidenum">
              <a:rPr lang="uk-UA" smtClean="0"/>
              <a:t>‹#›</a:t>
            </a:fld>
            <a:endParaRPr lang="uk-UA"/>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6477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FF77F7F1-F323-4C7F-AA78-5F201590605B}" type="datetimeFigureOut">
              <a:rPr lang="uk-UA" smtClean="0"/>
              <a:t>06.12.2021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4634CEE-31B3-4910-9B52-05FA73F8A6E0}" type="slidenum">
              <a:rPr lang="uk-UA" smtClean="0"/>
              <a:t>‹#›</a:t>
            </a:fld>
            <a:endParaRPr lang="uk-UA"/>
          </a:p>
        </p:txBody>
      </p:sp>
    </p:spTree>
    <p:extLst>
      <p:ext uri="{BB962C8B-B14F-4D97-AF65-F5344CB8AC3E}">
        <p14:creationId xmlns:p14="http://schemas.microsoft.com/office/powerpoint/2010/main" val="1379153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uk-UA"/>
              <a:t>Клацніть, щоб редагувати стиль зразка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FF77F7F1-F323-4C7F-AA78-5F201590605B}" type="datetimeFigureOut">
              <a:rPr lang="uk-UA" smtClean="0"/>
              <a:t>06.12.2021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4634CEE-31B3-4910-9B52-05FA73F8A6E0}" type="slidenum">
              <a:rPr lang="uk-UA" smtClean="0"/>
              <a:t>‹#›</a:t>
            </a:fld>
            <a:endParaRPr lang="uk-UA"/>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6620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uk-UA"/>
              <a:t>Клацніть, щоб редагувати стиль зразка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FF77F7F1-F323-4C7F-AA78-5F201590605B}" type="datetimeFigureOut">
              <a:rPr lang="uk-UA" smtClean="0"/>
              <a:t>06.12.2021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4634CEE-31B3-4910-9B52-05FA73F8A6E0}" type="slidenum">
              <a:rPr lang="uk-UA" smtClean="0"/>
              <a:t>‹#›</a:t>
            </a:fld>
            <a:endParaRPr lang="uk-UA"/>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36248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FF77F7F1-F323-4C7F-AA78-5F201590605B}" type="datetimeFigureOut">
              <a:rPr lang="uk-UA" smtClean="0"/>
              <a:t>06.12.2021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4634CEE-31B3-4910-9B52-05FA73F8A6E0}" type="slidenum">
              <a:rPr lang="uk-UA" smtClean="0"/>
              <a:t>‹#›</a:t>
            </a:fld>
            <a:endParaRPr lang="uk-U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96600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FF77F7F1-F323-4C7F-AA78-5F201590605B}" type="datetimeFigureOut">
              <a:rPr lang="uk-UA" smtClean="0"/>
              <a:t>06.12.2021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4634CEE-31B3-4910-9B52-05FA73F8A6E0}" type="slidenum">
              <a:rPr lang="uk-UA" smtClean="0"/>
              <a:t>‹#›</a:t>
            </a:fld>
            <a:endParaRPr lang="uk-UA"/>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1233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FF77F7F1-F323-4C7F-AA78-5F201590605B}" type="datetimeFigureOut">
              <a:rPr lang="uk-UA" smtClean="0"/>
              <a:t>06.12.2021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4634CEE-31B3-4910-9B52-05FA73F8A6E0}" type="slidenum">
              <a:rPr lang="uk-UA" smtClean="0"/>
              <a:t>‹#›</a:t>
            </a:fld>
            <a:endParaRPr lang="uk-UA"/>
          </a:p>
        </p:txBody>
      </p:sp>
    </p:spTree>
    <p:extLst>
      <p:ext uri="{BB962C8B-B14F-4D97-AF65-F5344CB8AC3E}">
        <p14:creationId xmlns:p14="http://schemas.microsoft.com/office/powerpoint/2010/main" val="2070572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FF77F7F1-F323-4C7F-AA78-5F201590605B}" type="datetimeFigureOut">
              <a:rPr lang="uk-UA" smtClean="0"/>
              <a:t>06.12.2021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D4634CEE-31B3-4910-9B52-05FA73F8A6E0}" type="slidenum">
              <a:rPr lang="uk-UA" smtClean="0"/>
              <a:t>‹#›</a:t>
            </a:fld>
            <a:endParaRPr lang="uk-UA"/>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8164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FF77F7F1-F323-4C7F-AA78-5F201590605B}" type="datetimeFigureOut">
              <a:rPr lang="uk-UA" smtClean="0"/>
              <a:t>06.12.2021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4634CEE-31B3-4910-9B52-05FA73F8A6E0}" type="slidenum">
              <a:rPr lang="uk-UA" smtClean="0"/>
              <a:t>‹#›</a:t>
            </a:fld>
            <a:endParaRPr lang="uk-UA"/>
          </a:p>
        </p:txBody>
      </p:sp>
    </p:spTree>
    <p:extLst>
      <p:ext uri="{BB962C8B-B14F-4D97-AF65-F5344CB8AC3E}">
        <p14:creationId xmlns:p14="http://schemas.microsoft.com/office/powerpoint/2010/main" val="2420479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FF77F7F1-F323-4C7F-AA78-5F201590605B}" type="datetimeFigureOut">
              <a:rPr lang="uk-UA" smtClean="0"/>
              <a:t>06.12.2021</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D4634CEE-31B3-4910-9B52-05FA73F8A6E0}" type="slidenum">
              <a:rPr lang="uk-UA" smtClean="0"/>
              <a:t>‹#›</a:t>
            </a:fld>
            <a:endParaRPr lang="uk-UA"/>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1958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FF77F7F1-F323-4C7F-AA78-5F201590605B}" type="datetimeFigureOut">
              <a:rPr lang="uk-UA" smtClean="0"/>
              <a:t>06.12.2021</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D4634CEE-31B3-4910-9B52-05FA73F8A6E0}" type="slidenum">
              <a:rPr lang="uk-UA" smtClean="0"/>
              <a:t>‹#›</a:t>
            </a:fld>
            <a:endParaRPr lang="uk-U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2962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77F7F1-F323-4C7F-AA78-5F201590605B}" type="datetimeFigureOut">
              <a:rPr lang="uk-UA" smtClean="0"/>
              <a:t>06.12.2021</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D4634CEE-31B3-4910-9B52-05FA73F8A6E0}" type="slidenum">
              <a:rPr lang="uk-UA" smtClean="0"/>
              <a:t>‹#›</a:t>
            </a:fld>
            <a:endParaRPr lang="uk-UA"/>
          </a:p>
        </p:txBody>
      </p:sp>
    </p:spTree>
    <p:extLst>
      <p:ext uri="{BB962C8B-B14F-4D97-AF65-F5344CB8AC3E}">
        <p14:creationId xmlns:p14="http://schemas.microsoft.com/office/powerpoint/2010/main" val="2672570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FF77F7F1-F323-4C7F-AA78-5F201590605B}" type="datetimeFigureOut">
              <a:rPr lang="uk-UA" smtClean="0"/>
              <a:t>06.12.2021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4634CEE-31B3-4910-9B52-05FA73F8A6E0}" type="slidenum">
              <a:rPr lang="uk-UA" smtClean="0"/>
              <a:t>‹#›</a:t>
            </a:fld>
            <a:endParaRPr lang="uk-UA"/>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1127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uk-UA"/>
              <a:t>Клацніть, щоб редагувати стиль зразка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FF77F7F1-F323-4C7F-AA78-5F201590605B}" type="datetimeFigureOut">
              <a:rPr lang="uk-UA" smtClean="0"/>
              <a:t>06.12.2021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D4634CEE-31B3-4910-9B52-05FA73F8A6E0}" type="slidenum">
              <a:rPr lang="uk-UA" smtClean="0"/>
              <a:t>‹#›</a:t>
            </a:fld>
            <a:endParaRPr lang="uk-UA"/>
          </a:p>
        </p:txBody>
      </p:sp>
    </p:spTree>
    <p:extLst>
      <p:ext uri="{BB962C8B-B14F-4D97-AF65-F5344CB8AC3E}">
        <p14:creationId xmlns:p14="http://schemas.microsoft.com/office/powerpoint/2010/main" val="2997358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F77F7F1-F323-4C7F-AA78-5F201590605B}" type="datetimeFigureOut">
              <a:rPr lang="uk-UA" smtClean="0"/>
              <a:t>06.12.2021</a:t>
            </a:fld>
            <a:endParaRPr lang="uk-UA"/>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uk-UA"/>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4634CEE-31B3-4910-9B52-05FA73F8A6E0}" type="slidenum">
              <a:rPr lang="uk-UA" smtClean="0"/>
              <a:t>‹#›</a:t>
            </a:fld>
            <a:endParaRPr lang="uk-UA"/>
          </a:p>
        </p:txBody>
      </p:sp>
    </p:spTree>
    <p:extLst>
      <p:ext uri="{BB962C8B-B14F-4D97-AF65-F5344CB8AC3E}">
        <p14:creationId xmlns:p14="http://schemas.microsoft.com/office/powerpoint/2010/main" val="123957801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880C18-A0AF-47B3-ADF8-6B1312850CC2}"/>
              </a:ext>
            </a:extLst>
          </p:cNvPr>
          <p:cNvSpPr>
            <a:spLocks noGrp="1"/>
          </p:cNvSpPr>
          <p:nvPr>
            <p:ph type="ctrTitle"/>
          </p:nvPr>
        </p:nvSpPr>
        <p:spPr/>
        <p:txBody>
          <a:bodyPr/>
          <a:lstStyle/>
          <a:p>
            <a:r>
              <a:rPr lang="ru-RU" sz="3600" dirty="0" err="1"/>
              <a:t>Управління</a:t>
            </a:r>
            <a:r>
              <a:rPr lang="ru-RU" sz="3600" dirty="0"/>
              <a:t> </a:t>
            </a:r>
            <a:r>
              <a:rPr lang="ru-RU" sz="3600" dirty="0" err="1"/>
              <a:t>обіговими</a:t>
            </a:r>
            <a:r>
              <a:rPr lang="ru-RU" sz="3600" dirty="0"/>
              <a:t> активами </a:t>
            </a:r>
            <a:r>
              <a:rPr lang="ru-RU" sz="3600" dirty="0" err="1"/>
              <a:t>торговельного</a:t>
            </a:r>
            <a:r>
              <a:rPr lang="ru-RU" sz="3600" dirty="0"/>
              <a:t> </a:t>
            </a:r>
            <a:r>
              <a:rPr lang="ru-RU" sz="3600" dirty="0" err="1"/>
              <a:t>підприємства</a:t>
            </a:r>
            <a:r>
              <a:rPr lang="ru-RU" sz="3600" dirty="0"/>
              <a:t>. </a:t>
            </a:r>
            <a:r>
              <a:rPr lang="ru-RU" sz="3600" dirty="0" err="1"/>
              <a:t>Частина</a:t>
            </a:r>
            <a:r>
              <a:rPr lang="ru-RU" sz="3600" dirty="0"/>
              <a:t> 2 </a:t>
            </a:r>
            <a:endParaRPr lang="uk-UA" sz="3600" dirty="0"/>
          </a:p>
        </p:txBody>
      </p:sp>
      <p:sp>
        <p:nvSpPr>
          <p:cNvPr id="3" name="Підзаголовок 2">
            <a:extLst>
              <a:ext uri="{FF2B5EF4-FFF2-40B4-BE49-F238E27FC236}">
                <a16:creationId xmlns:a16="http://schemas.microsoft.com/office/drawing/2014/main" id="{4FA256C8-3D74-43E1-ACBE-F3E51353E8A0}"/>
              </a:ext>
            </a:extLst>
          </p:cNvPr>
          <p:cNvSpPr>
            <a:spLocks noGrp="1"/>
          </p:cNvSpPr>
          <p:nvPr>
            <p:ph type="subTitle" idx="1"/>
          </p:nvPr>
        </p:nvSpPr>
        <p:spPr/>
        <p:txBody>
          <a:bodyPr/>
          <a:lstStyle/>
          <a:p>
            <a:r>
              <a:rPr lang="uk-UA" dirty="0"/>
              <a:t>Лекція з навчальної дисципліни </a:t>
            </a:r>
          </a:p>
          <a:p>
            <a:r>
              <a:rPr lang="uk-UA" dirty="0"/>
              <a:t>«Економіка та управління в сфері торгівлі»</a:t>
            </a:r>
          </a:p>
          <a:p>
            <a:endParaRPr lang="uk-UA" dirty="0"/>
          </a:p>
        </p:txBody>
      </p:sp>
    </p:spTree>
    <p:extLst>
      <p:ext uri="{BB962C8B-B14F-4D97-AF65-F5344CB8AC3E}">
        <p14:creationId xmlns:p14="http://schemas.microsoft.com/office/powerpoint/2010/main" val="3116218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D3DC6B-CEDF-4296-A53C-3CDBE5031CBD}"/>
              </a:ext>
            </a:extLst>
          </p:cNvPr>
          <p:cNvSpPr txBox="1"/>
          <p:nvPr/>
        </p:nvSpPr>
        <p:spPr>
          <a:xfrm>
            <a:off x="1692675" y="1359036"/>
            <a:ext cx="8806649" cy="3416320"/>
          </a:xfrm>
          <a:prstGeom prst="rect">
            <a:avLst/>
          </a:prstGeom>
          <a:noFill/>
        </p:spPr>
        <p:txBody>
          <a:bodyPr wrap="square">
            <a:spAutoFit/>
          </a:bodyPr>
          <a:lstStyle/>
          <a:p>
            <a:r>
              <a:rPr lang="uk-UA" b="1" i="1" dirty="0"/>
              <a:t>Планова потреба в обігових коштах для формування дебіторської заборгованості. </a:t>
            </a:r>
            <a:r>
              <a:rPr lang="uk-UA" dirty="0"/>
              <a:t>Залежно від наявності інформації про плановий розмір дебіторської заборгованості може обчислюватися в цілому або за видами дебіторської заборгованості.</a:t>
            </a:r>
          </a:p>
          <a:p>
            <a:r>
              <a:rPr lang="uk-UA" dirty="0"/>
              <a:t>При плануванні загального обсягу дебіторської заборгованості може застосовуватися </a:t>
            </a:r>
            <a:r>
              <a:rPr lang="uk-UA" dirty="0" err="1"/>
              <a:t>факторно</a:t>
            </a:r>
            <a:r>
              <a:rPr lang="uk-UA" dirty="0"/>
              <a:t>-аналітичний метод планування. Він передбачає використання в планових розрахунках інформації про період погашення дебіторської заборгованості, яка фактично склалася на даному підприємстві. Розрахунок ведеться з застосуванням формули:</a:t>
            </a:r>
          </a:p>
          <a:p>
            <a:pPr algn="ctr"/>
            <a:r>
              <a:rPr lang="uk-UA" dirty="0" err="1"/>
              <a:t>ОКдз</a:t>
            </a:r>
            <a:r>
              <a:rPr lang="uk-UA" dirty="0"/>
              <a:t> = </a:t>
            </a:r>
            <a:r>
              <a:rPr lang="uk-UA" dirty="0" err="1"/>
              <a:t>Тпл</a:t>
            </a:r>
            <a:r>
              <a:rPr lang="uk-UA" dirty="0"/>
              <a:t>×(</a:t>
            </a:r>
            <a:r>
              <a:rPr lang="uk-UA" dirty="0" err="1"/>
              <a:t>ППДЗскл</a:t>
            </a:r>
            <a:r>
              <a:rPr lang="uk-UA" dirty="0"/>
              <a:t> – ΔППДЗ)/Д,</a:t>
            </a:r>
          </a:p>
          <a:p>
            <a:r>
              <a:rPr lang="uk-UA" dirty="0"/>
              <a:t>де </a:t>
            </a:r>
            <a:r>
              <a:rPr lang="uk-UA" dirty="0" err="1"/>
              <a:t>ППДЗскл</a:t>
            </a:r>
            <a:r>
              <a:rPr lang="uk-UA" dirty="0"/>
              <a:t> - період погашення дебіторської заборгованості, що фактично склався або планується, в днях погашення.</a:t>
            </a:r>
          </a:p>
          <a:p>
            <a:r>
              <a:rPr lang="uk-UA" dirty="0"/>
              <a:t>ΔППДЗ - зміна періоду погашення дебіторської заборгованості в результаті дії окремих факторів, дні.</a:t>
            </a:r>
          </a:p>
        </p:txBody>
      </p:sp>
    </p:spTree>
    <p:extLst>
      <p:ext uri="{BB962C8B-B14F-4D97-AF65-F5344CB8AC3E}">
        <p14:creationId xmlns:p14="http://schemas.microsoft.com/office/powerpoint/2010/main" val="1700867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2F19FE-2A24-4731-AFE5-E84D16712366}"/>
              </a:ext>
            </a:extLst>
          </p:cNvPr>
          <p:cNvSpPr txBox="1"/>
          <p:nvPr/>
        </p:nvSpPr>
        <p:spPr>
          <a:xfrm>
            <a:off x="1669002" y="1550880"/>
            <a:ext cx="9126244" cy="3416320"/>
          </a:xfrm>
          <a:prstGeom prst="rect">
            <a:avLst/>
          </a:prstGeom>
          <a:noFill/>
        </p:spPr>
        <p:txBody>
          <a:bodyPr wrap="square">
            <a:spAutoFit/>
          </a:bodyPr>
          <a:lstStyle/>
          <a:p>
            <a:r>
              <a:rPr lang="uk-UA" dirty="0"/>
              <a:t>Більш </a:t>
            </a:r>
            <a:r>
              <a:rPr lang="uk-UA" dirty="0" err="1"/>
              <a:t>коректно</a:t>
            </a:r>
            <a:r>
              <a:rPr lang="uk-UA" dirty="0"/>
              <a:t> здійснювати планові розрахунки потреби в обігових активах для формування відповідних видів дебіторської заборгованості. Це дозволяє вирахувати не лише період її погашення на даному підприємстві, а й обсяги та причини виникнення. Розрахунки проводяться за наступними видами дебіторської заборгованості.</a:t>
            </a:r>
          </a:p>
          <a:p>
            <a:r>
              <a:rPr lang="uk-UA" dirty="0"/>
              <a:t>1. Плановий обсяг формування дебіторської заборгованості споживачів визначається, виходячи з планового обсягу товарообороту з відстрочкою платні (тобто на умовах комерційного або споживчого кредиту) та періоду відстрочки, що надається покупцям:</a:t>
            </a:r>
          </a:p>
          <a:p>
            <a:pPr algn="ctr"/>
            <a:r>
              <a:rPr lang="uk-UA" dirty="0" err="1"/>
              <a:t>ОКДЗпок</a:t>
            </a:r>
            <a:r>
              <a:rPr lang="uk-UA" dirty="0"/>
              <a:t> = </a:t>
            </a:r>
            <a:r>
              <a:rPr lang="uk-UA" dirty="0" err="1"/>
              <a:t>Ткред</a:t>
            </a:r>
            <a:r>
              <a:rPr lang="uk-UA" dirty="0"/>
              <a:t>×(</a:t>
            </a:r>
            <a:r>
              <a:rPr lang="uk-UA" dirty="0" err="1"/>
              <a:t>ППДЗпок</a:t>
            </a:r>
            <a:r>
              <a:rPr lang="uk-UA" dirty="0"/>
              <a:t> </a:t>
            </a:r>
            <a:r>
              <a:rPr lang="uk-UA" dirty="0" err="1"/>
              <a:t>скл+ΔППДЗпок</a:t>
            </a:r>
            <a:r>
              <a:rPr lang="uk-UA" dirty="0"/>
              <a:t>),</a:t>
            </a:r>
          </a:p>
          <a:p>
            <a:pPr algn="just"/>
            <a:r>
              <a:rPr lang="uk-UA" dirty="0"/>
              <a:t>де </a:t>
            </a:r>
            <a:r>
              <a:rPr lang="uk-UA" dirty="0" err="1"/>
              <a:t>Ткред</a:t>
            </a:r>
            <a:r>
              <a:rPr lang="uk-UA" dirty="0"/>
              <a:t>- товарооборот на умовах комерційного або споживчого кредиту;</a:t>
            </a:r>
          </a:p>
          <a:p>
            <a:pPr algn="just"/>
            <a:r>
              <a:rPr lang="uk-UA" dirty="0" err="1"/>
              <a:t>ППДЗпок</a:t>
            </a:r>
            <a:r>
              <a:rPr lang="uk-UA" dirty="0"/>
              <a:t> </a:t>
            </a:r>
            <a:r>
              <a:rPr lang="uk-UA" dirty="0" err="1"/>
              <a:t>скл</a:t>
            </a:r>
            <a:r>
              <a:rPr lang="uk-UA" dirty="0"/>
              <a:t> - період погашення дебіторської заборгованості покупців, що склався, в днях погашення.</a:t>
            </a:r>
          </a:p>
          <a:p>
            <a:pPr algn="just"/>
            <a:r>
              <a:rPr lang="uk-UA" dirty="0" err="1"/>
              <a:t>ΔППДЗпок</a:t>
            </a:r>
            <a:r>
              <a:rPr lang="uk-UA" dirty="0"/>
              <a:t> - можлива зміна періоду погашення за рахунок впливу окремих факторів, дні.</a:t>
            </a:r>
          </a:p>
        </p:txBody>
      </p:sp>
    </p:spTree>
    <p:extLst>
      <p:ext uri="{BB962C8B-B14F-4D97-AF65-F5344CB8AC3E}">
        <p14:creationId xmlns:p14="http://schemas.microsoft.com/office/powerpoint/2010/main" val="661840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820A99-CE7D-423E-8215-90315C845366}"/>
              </a:ext>
            </a:extLst>
          </p:cNvPr>
          <p:cNvSpPr txBox="1"/>
          <p:nvPr/>
        </p:nvSpPr>
        <p:spPr>
          <a:xfrm>
            <a:off x="1713390" y="1927285"/>
            <a:ext cx="9019713" cy="2308324"/>
          </a:xfrm>
          <a:prstGeom prst="rect">
            <a:avLst/>
          </a:prstGeom>
          <a:noFill/>
        </p:spPr>
        <p:txBody>
          <a:bodyPr wrap="square">
            <a:spAutoFit/>
          </a:bodyPr>
          <a:lstStyle/>
          <a:p>
            <a:r>
              <a:rPr lang="uk-UA" dirty="0"/>
              <a:t>2. Плановий обсяг відволікання коштів в дебіторську заборгованість постачальників визначається, виходячи з планового обсягу закупівлі товарів на умовах авансової оплати та періоду авансування (кількість днів між проведенням авансової оплати та поставкою товарів):</a:t>
            </a:r>
          </a:p>
          <a:p>
            <a:pPr algn="ctr"/>
            <a:r>
              <a:rPr lang="uk-UA" dirty="0" err="1"/>
              <a:t>ОКДЗпост</a:t>
            </a:r>
            <a:r>
              <a:rPr lang="uk-UA" dirty="0"/>
              <a:t> = </a:t>
            </a:r>
            <a:r>
              <a:rPr lang="uk-UA" dirty="0" err="1"/>
              <a:t>Заванс</a:t>
            </a:r>
            <a:r>
              <a:rPr lang="uk-UA" dirty="0"/>
              <a:t>×(</a:t>
            </a:r>
            <a:r>
              <a:rPr lang="uk-UA" dirty="0" err="1"/>
              <a:t>ППДЗпост</a:t>
            </a:r>
            <a:r>
              <a:rPr lang="uk-UA" dirty="0"/>
              <a:t> </a:t>
            </a:r>
            <a:r>
              <a:rPr lang="uk-UA" dirty="0" err="1"/>
              <a:t>скл</a:t>
            </a:r>
            <a:r>
              <a:rPr lang="uk-UA" dirty="0"/>
              <a:t> + </a:t>
            </a:r>
            <a:r>
              <a:rPr lang="el-GR" dirty="0"/>
              <a:t>Δ</a:t>
            </a:r>
            <a:r>
              <a:rPr lang="uk-UA" dirty="0" err="1"/>
              <a:t>ППДЗпост</a:t>
            </a:r>
            <a:r>
              <a:rPr lang="uk-UA" dirty="0"/>
              <a:t>)/Д,</a:t>
            </a:r>
          </a:p>
          <a:p>
            <a:pPr algn="just"/>
            <a:r>
              <a:rPr lang="uk-UA" dirty="0"/>
              <a:t>де </a:t>
            </a:r>
            <a:r>
              <a:rPr lang="uk-UA" dirty="0" err="1"/>
              <a:t>Заванс</a:t>
            </a:r>
            <a:r>
              <a:rPr lang="uk-UA" dirty="0"/>
              <a:t> - плановий обсяг закупівлі товарів на умовах авансової оплати;</a:t>
            </a:r>
          </a:p>
          <a:p>
            <a:pPr algn="just"/>
            <a:r>
              <a:rPr lang="uk-UA" dirty="0" err="1"/>
              <a:t>ППДЗпост</a:t>
            </a:r>
            <a:r>
              <a:rPr lang="uk-UA" dirty="0"/>
              <a:t> </a:t>
            </a:r>
            <a:r>
              <a:rPr lang="uk-UA" dirty="0" err="1"/>
              <a:t>скл</a:t>
            </a:r>
            <a:r>
              <a:rPr lang="uk-UA" dirty="0"/>
              <a:t> - період погашення дебіторської заборгованості постачальників, що склався або планується, в днях погашення.</a:t>
            </a:r>
          </a:p>
          <a:p>
            <a:pPr algn="just"/>
            <a:r>
              <a:rPr lang="el-GR" dirty="0"/>
              <a:t>Δ</a:t>
            </a:r>
            <a:r>
              <a:rPr lang="uk-UA" dirty="0" err="1"/>
              <a:t>ППДЗпост</a:t>
            </a:r>
            <a:r>
              <a:rPr lang="uk-UA" dirty="0"/>
              <a:t> - можлива зміна періоду погашення за рахунок впливу окремих факторів, днів.</a:t>
            </a:r>
          </a:p>
        </p:txBody>
      </p:sp>
    </p:spTree>
    <p:extLst>
      <p:ext uri="{BB962C8B-B14F-4D97-AF65-F5344CB8AC3E}">
        <p14:creationId xmlns:p14="http://schemas.microsoft.com/office/powerpoint/2010/main" val="562055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A20C30-8581-4C36-9492-74A8DBFCF558}"/>
              </a:ext>
            </a:extLst>
          </p:cNvPr>
          <p:cNvSpPr txBox="1"/>
          <p:nvPr/>
        </p:nvSpPr>
        <p:spPr>
          <a:xfrm>
            <a:off x="1500325" y="1755026"/>
            <a:ext cx="9001957" cy="2862322"/>
          </a:xfrm>
          <a:prstGeom prst="rect">
            <a:avLst/>
          </a:prstGeom>
          <a:noFill/>
        </p:spPr>
        <p:txBody>
          <a:bodyPr wrap="square">
            <a:spAutoFit/>
          </a:bodyPr>
          <a:lstStyle/>
          <a:p>
            <a:r>
              <a:rPr lang="uk-UA" dirty="0"/>
              <a:t>3. Обсяг інших видів дебіторської заборгованості (бюджету, позабюджетних фондів та підзвітних осіб), як правило, не планується. В разі збереження причин, що обумовили виникнення заборгованості в плановому періоді, потреба у формуванні цього виду заборгованості визначається, виходячи з планових темпів зростання обсягу діяльності підприємства.</a:t>
            </a:r>
          </a:p>
          <a:p>
            <a:r>
              <a:rPr lang="uk-UA" dirty="0"/>
              <a:t>Оцінка планового періоду погашення відповідних видів дебіторської заборгованості може здійснюватися на основі проведення аналізу або методом прямого розрахунку (як середньозважений період погашення, що буде мати місце). Останній варіант реалізується при незначних обсягах формування заборгованості та передбачає наявність інформації про термін погашення заборгованості кожним дебітором підприємства або групою дебіторів.</a:t>
            </a:r>
          </a:p>
        </p:txBody>
      </p:sp>
    </p:spTree>
    <p:extLst>
      <p:ext uri="{BB962C8B-B14F-4D97-AF65-F5344CB8AC3E}">
        <p14:creationId xmlns:p14="http://schemas.microsoft.com/office/powerpoint/2010/main" val="1727521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6CC8CB-90EE-47B1-A130-C5C1B17C3CBC}"/>
              </a:ext>
            </a:extLst>
          </p:cNvPr>
          <p:cNvSpPr txBox="1"/>
          <p:nvPr/>
        </p:nvSpPr>
        <p:spPr>
          <a:xfrm>
            <a:off x="1979719" y="1160185"/>
            <a:ext cx="8371643" cy="4247317"/>
          </a:xfrm>
          <a:prstGeom prst="rect">
            <a:avLst/>
          </a:prstGeom>
          <a:noFill/>
        </p:spPr>
        <p:txBody>
          <a:bodyPr wrap="square">
            <a:spAutoFit/>
          </a:bodyPr>
          <a:lstStyle/>
          <a:p>
            <a:r>
              <a:rPr lang="uk-UA" b="1" i="1" dirty="0"/>
              <a:t>Потреба в обігових коштах для формування запасів грошових коштів визначається за наступними елементами цієї потреби.</a:t>
            </a:r>
          </a:p>
          <a:p>
            <a:r>
              <a:rPr lang="uk-UA" dirty="0"/>
              <a:t>1. Потреба в грошових коштах у касі, що виникає на підприємствах роздрібної торгівлі в зв'язку з проведенням розрахунків готівкою в процесі обслуговування покупців.</a:t>
            </a:r>
          </a:p>
          <a:p>
            <a:r>
              <a:rPr lang="uk-UA" dirty="0"/>
              <a:t>Розмір потреби в грошових коштах в касі визначається як певний відсоток від одноденного товарообороту підприємства, розмір якого залежить від кількості вузлів розрахунків та середньої вартості однієї покупки. Як правило, визначається в розмірі 10% одноденного товарообороту з оплатою готівковими коштами.</a:t>
            </a:r>
          </a:p>
          <a:p>
            <a:endParaRPr lang="uk-UA" dirty="0"/>
          </a:p>
          <a:p>
            <a:r>
              <a:rPr lang="uk-UA" dirty="0"/>
              <a:t>2. Потреба в грошових коштах у дорозі, яка виникає на підприємствах торгівлі на час інкасації готівкових коштів, отриманих від реалізації товарів. Залежно від способу інкасації та характеру взаємовідносин з банком, що обслуговує торговельне підприємство, приймається в обсязі одноденного товарообороту з оплатою готівковими коштами або на нульовому рівні.</a:t>
            </a:r>
          </a:p>
        </p:txBody>
      </p:sp>
    </p:spTree>
    <p:extLst>
      <p:ext uri="{BB962C8B-B14F-4D97-AF65-F5344CB8AC3E}">
        <p14:creationId xmlns:p14="http://schemas.microsoft.com/office/powerpoint/2010/main" val="2515425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3B0D00-D431-4799-B495-C2F0BAB69E52}"/>
              </a:ext>
            </a:extLst>
          </p:cNvPr>
          <p:cNvSpPr txBox="1"/>
          <p:nvPr/>
        </p:nvSpPr>
        <p:spPr>
          <a:xfrm>
            <a:off x="1757779" y="1794080"/>
            <a:ext cx="8815526" cy="2585323"/>
          </a:xfrm>
          <a:prstGeom prst="rect">
            <a:avLst/>
          </a:prstGeom>
          <a:noFill/>
        </p:spPr>
        <p:txBody>
          <a:bodyPr wrap="square">
            <a:spAutoFit/>
          </a:bodyPr>
          <a:lstStyle/>
          <a:p>
            <a:r>
              <a:rPr lang="uk-UA" dirty="0"/>
              <a:t>3. Потреба у формуванні поточного запасу грошових коштів на підприємстві з метою забезпечення поточної платоспроможності.</a:t>
            </a:r>
          </a:p>
          <a:p>
            <a:r>
              <a:rPr lang="uk-UA" dirty="0"/>
              <a:t>Поточний запас грошових коштів визначається торговельним підприємством як мінімально необхідний розмір грошових коштів, який постійно має знаходитися на розрахунковому рахунку підприємства для обслуговування його поточних платіжних потреб. Розмір поточного запасу грошових коштів розраховується так:</a:t>
            </a:r>
          </a:p>
          <a:p>
            <a:pPr algn="ctr"/>
            <a:r>
              <a:rPr lang="uk-UA" dirty="0" err="1"/>
              <a:t>ОКгот</a:t>
            </a:r>
            <a:r>
              <a:rPr lang="uk-UA" dirty="0"/>
              <a:t> = </a:t>
            </a:r>
            <a:r>
              <a:rPr lang="uk-UA" dirty="0" err="1"/>
              <a:t>ПОпл×ТЦОГК</a:t>
            </a:r>
            <a:r>
              <a:rPr lang="uk-UA" dirty="0"/>
              <a:t>/Д</a:t>
            </a:r>
          </a:p>
          <a:p>
            <a:pPr algn="just"/>
            <a:r>
              <a:rPr lang="ru-RU" dirty="0"/>
              <a:t>де </a:t>
            </a:r>
            <a:r>
              <a:rPr lang="ru-RU" dirty="0" err="1"/>
              <a:t>ПОпл</a:t>
            </a:r>
            <a:r>
              <a:rPr lang="ru-RU" dirty="0"/>
              <a:t> - </a:t>
            </a:r>
            <a:r>
              <a:rPr lang="ru-RU" dirty="0" err="1"/>
              <a:t>плановий</a:t>
            </a:r>
            <a:r>
              <a:rPr lang="ru-RU" dirty="0"/>
              <a:t> </a:t>
            </a:r>
            <a:r>
              <a:rPr lang="ru-RU" dirty="0" err="1"/>
              <a:t>обсяг</a:t>
            </a:r>
            <a:r>
              <a:rPr lang="ru-RU" dirty="0"/>
              <a:t> </a:t>
            </a:r>
            <a:r>
              <a:rPr lang="ru-RU" dirty="0" err="1"/>
              <a:t>платіжного</a:t>
            </a:r>
            <a:r>
              <a:rPr lang="ru-RU" dirty="0"/>
              <a:t> обороту </a:t>
            </a:r>
            <a:r>
              <a:rPr lang="ru-RU" dirty="0" err="1"/>
              <a:t>підприємства</a:t>
            </a:r>
            <a:r>
              <a:rPr lang="ru-RU" dirty="0"/>
              <a:t>;</a:t>
            </a:r>
          </a:p>
          <a:p>
            <a:pPr algn="just"/>
            <a:r>
              <a:rPr lang="ru-RU" dirty="0"/>
              <a:t>ТЦОГК - </a:t>
            </a:r>
            <a:r>
              <a:rPr lang="ru-RU" dirty="0" err="1"/>
              <a:t>тривалість</a:t>
            </a:r>
            <a:r>
              <a:rPr lang="ru-RU" dirty="0"/>
              <a:t> циклу обороту </a:t>
            </a:r>
            <a:r>
              <a:rPr lang="ru-RU" dirty="0" err="1"/>
              <a:t>грошових</a:t>
            </a:r>
            <a:r>
              <a:rPr lang="ru-RU" dirty="0"/>
              <a:t> </a:t>
            </a:r>
            <a:r>
              <a:rPr lang="ru-RU" dirty="0" err="1"/>
              <a:t>коштів</a:t>
            </a:r>
            <a:r>
              <a:rPr lang="ru-RU" dirty="0"/>
              <a:t>, в днях обороту.</a:t>
            </a:r>
            <a:endParaRPr lang="uk-UA" dirty="0"/>
          </a:p>
        </p:txBody>
      </p:sp>
    </p:spTree>
    <p:extLst>
      <p:ext uri="{BB962C8B-B14F-4D97-AF65-F5344CB8AC3E}">
        <p14:creationId xmlns:p14="http://schemas.microsoft.com/office/powerpoint/2010/main" val="3279808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EE2970-C3F8-4F52-A849-172125D388B0}"/>
              </a:ext>
            </a:extLst>
          </p:cNvPr>
          <p:cNvSpPr txBox="1"/>
          <p:nvPr/>
        </p:nvSpPr>
        <p:spPr>
          <a:xfrm>
            <a:off x="1793288" y="1998228"/>
            <a:ext cx="8167457" cy="2308324"/>
          </a:xfrm>
          <a:prstGeom prst="rect">
            <a:avLst/>
          </a:prstGeom>
          <a:noFill/>
        </p:spPr>
        <p:txBody>
          <a:bodyPr wrap="square">
            <a:spAutoFit/>
          </a:bodyPr>
          <a:lstStyle/>
          <a:p>
            <a:r>
              <a:rPr lang="uk-UA" dirty="0"/>
              <a:t>Плановий обсяг платіжного обороту може розраховуватися різними методами:</a:t>
            </a:r>
          </a:p>
          <a:p>
            <a:r>
              <a:rPr lang="uk-UA" dirty="0"/>
              <a:t>- методом прямих розрахунків, що проводяться в ході розробки плану руху грошових коштів підприємства та визначають потребу в грошових коштах для фінансування поточної діяльності підприємства;</a:t>
            </a:r>
          </a:p>
          <a:p>
            <a:r>
              <a:rPr lang="uk-UA" dirty="0"/>
              <a:t>- непрямим (опосередкованим) методом, шляхом коригування планового обсягу товарообороту на коефіцієнт грошових витрат, що виникають. Останній розраховується як співвідношення обсягів використання грошових коштів до обсягу товарообороту, що мали місце в </a:t>
            </a:r>
            <a:r>
              <a:rPr lang="uk-UA" dirty="0" err="1"/>
              <a:t>передплановому</a:t>
            </a:r>
            <a:r>
              <a:rPr lang="uk-UA" dirty="0"/>
              <a:t> періоді.</a:t>
            </a:r>
          </a:p>
        </p:txBody>
      </p:sp>
    </p:spTree>
    <p:extLst>
      <p:ext uri="{BB962C8B-B14F-4D97-AF65-F5344CB8AC3E}">
        <p14:creationId xmlns:p14="http://schemas.microsoft.com/office/powerpoint/2010/main" val="1297175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D27705-53D8-4811-B89E-7255EB45FCEB}"/>
              </a:ext>
            </a:extLst>
          </p:cNvPr>
          <p:cNvSpPr txBox="1"/>
          <p:nvPr/>
        </p:nvSpPr>
        <p:spPr>
          <a:xfrm>
            <a:off x="1896862" y="1375079"/>
            <a:ext cx="8398275" cy="3416320"/>
          </a:xfrm>
          <a:prstGeom prst="rect">
            <a:avLst/>
          </a:prstGeom>
          <a:noFill/>
        </p:spPr>
        <p:txBody>
          <a:bodyPr wrap="square">
            <a:spAutoFit/>
          </a:bodyPr>
          <a:lstStyle/>
          <a:p>
            <a:r>
              <a:rPr lang="uk-UA" dirty="0"/>
              <a:t>Тривалість циклу обороту грошових коштів характеризує тривалість обороту обігових коштів підприємства (операційний цикл) з урахуванням можливостей використання кредиторської заборгованості як джерела коштів підприємства для фінансування його поточних потреб.</a:t>
            </a:r>
          </a:p>
          <a:p>
            <a:r>
              <a:rPr lang="uk-UA" dirty="0"/>
              <a:t>Тривалість циклу обороту грошових коштів (фінансового циклу) обчислюється шляхом використання формули:</a:t>
            </a:r>
          </a:p>
          <a:p>
            <a:pPr algn="ctr"/>
            <a:r>
              <a:rPr lang="uk-UA" dirty="0"/>
              <a:t>ТЦГК = ПОТЗ + ППДЗ - ППКЗ,</a:t>
            </a:r>
          </a:p>
          <a:p>
            <a:r>
              <a:rPr lang="uk-UA" dirty="0"/>
              <a:t>де ПОТЗ – період обороту товарних запасів, у днях;</a:t>
            </a:r>
          </a:p>
          <a:p>
            <a:r>
              <a:rPr lang="uk-UA" dirty="0"/>
              <a:t>ППКЗ - період погашення кредиторської заборгованості, тобто кількість днів, на які поточні потреби підприємства фінансуються за рахунок кредиторської заборгованості.</a:t>
            </a:r>
          </a:p>
          <a:p>
            <a:r>
              <a:rPr lang="ru-RU" dirty="0"/>
              <a:t>При </a:t>
            </a:r>
            <a:r>
              <a:rPr lang="ru-RU" dirty="0" err="1"/>
              <a:t>від'ємному</a:t>
            </a:r>
            <a:r>
              <a:rPr lang="ru-RU" dirty="0"/>
              <a:t> </a:t>
            </a:r>
            <a:r>
              <a:rPr lang="ru-RU" dirty="0" err="1"/>
              <a:t>значенні</a:t>
            </a:r>
            <a:r>
              <a:rPr lang="ru-RU" dirty="0"/>
              <a:t> </a:t>
            </a:r>
            <a:r>
              <a:rPr lang="ru-RU" dirty="0" err="1"/>
              <a:t>тривалості</a:t>
            </a:r>
            <a:r>
              <a:rPr lang="ru-RU" dirty="0"/>
              <a:t> </a:t>
            </a:r>
            <a:r>
              <a:rPr lang="ru-RU" dirty="0" err="1"/>
              <a:t>фінансового</a:t>
            </a:r>
            <a:r>
              <a:rPr lang="ru-RU" dirty="0"/>
              <a:t> циклу </a:t>
            </a:r>
            <a:r>
              <a:rPr lang="ru-RU" dirty="0" err="1"/>
              <a:t>оперативний</a:t>
            </a:r>
            <a:r>
              <a:rPr lang="ru-RU" dirty="0"/>
              <a:t> запас </a:t>
            </a:r>
            <a:r>
              <a:rPr lang="ru-RU" dirty="0" err="1"/>
              <a:t>грошових</a:t>
            </a:r>
            <a:r>
              <a:rPr lang="ru-RU" dirty="0"/>
              <a:t> </a:t>
            </a:r>
            <a:r>
              <a:rPr lang="ru-RU" dirty="0" err="1"/>
              <a:t>коштів</a:t>
            </a:r>
            <a:r>
              <a:rPr lang="ru-RU" dirty="0"/>
              <a:t> </a:t>
            </a:r>
            <a:r>
              <a:rPr lang="ru-RU" dirty="0" err="1"/>
              <a:t>визначається</a:t>
            </a:r>
            <a:r>
              <a:rPr lang="ru-RU" dirty="0"/>
              <a:t> на один день </a:t>
            </a:r>
            <a:r>
              <a:rPr lang="ru-RU" dirty="0" err="1"/>
              <a:t>витрачання</a:t>
            </a:r>
            <a:r>
              <a:rPr lang="ru-RU" dirty="0"/>
              <a:t> </a:t>
            </a:r>
            <a:r>
              <a:rPr lang="ru-RU" dirty="0" err="1"/>
              <a:t>грошових</a:t>
            </a:r>
            <a:r>
              <a:rPr lang="ru-RU" dirty="0"/>
              <a:t> </a:t>
            </a:r>
            <a:r>
              <a:rPr lang="ru-RU" dirty="0" err="1"/>
              <a:t>коштів</a:t>
            </a:r>
            <a:r>
              <a:rPr lang="ru-RU" dirty="0"/>
              <a:t>.</a:t>
            </a:r>
            <a:endParaRPr lang="uk-UA" dirty="0"/>
          </a:p>
        </p:txBody>
      </p:sp>
    </p:spTree>
    <p:extLst>
      <p:ext uri="{BB962C8B-B14F-4D97-AF65-F5344CB8AC3E}">
        <p14:creationId xmlns:p14="http://schemas.microsoft.com/office/powerpoint/2010/main" val="4230553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822131-4DD2-453D-ADC7-6E6E9914E6AD}"/>
              </a:ext>
            </a:extLst>
          </p:cNvPr>
          <p:cNvSpPr txBox="1"/>
          <p:nvPr/>
        </p:nvSpPr>
        <p:spPr>
          <a:xfrm>
            <a:off x="1848035" y="1161897"/>
            <a:ext cx="8744505" cy="4247317"/>
          </a:xfrm>
          <a:prstGeom prst="rect">
            <a:avLst/>
          </a:prstGeom>
          <a:noFill/>
        </p:spPr>
        <p:txBody>
          <a:bodyPr wrap="square">
            <a:spAutoFit/>
          </a:bodyPr>
          <a:lstStyle/>
          <a:p>
            <a:r>
              <a:rPr lang="uk-UA" dirty="0"/>
              <a:t>4. Потреба в обігових активах для формування страхового запасу грошових коштів планується з метою захисту підприємства від неритмічності отримання та витрачання грошових коштів.</a:t>
            </a:r>
          </a:p>
          <a:p>
            <a:r>
              <a:rPr lang="uk-UA" dirty="0"/>
              <a:t>Обсяг формування страхового запасу залежить від ступеня </a:t>
            </a:r>
            <a:r>
              <a:rPr lang="uk-UA" dirty="0" err="1"/>
              <a:t>ритмічносгі</a:t>
            </a:r>
            <a:r>
              <a:rPr lang="uk-UA" dirty="0"/>
              <a:t> отримання та витрачання грошових коштів та визначається на базі дослідження відповідних показників. Проведення цієї роботи передбачає отримання інформації про обсяги надходження та витрачання грошових коштів по днях періоду, що досліджується, для виявлення ритмічності та синхронності цих процесів.</a:t>
            </a:r>
          </a:p>
          <a:p>
            <a:r>
              <a:rPr lang="uk-UA" dirty="0"/>
              <a:t>Страховий запас грошових коштів визначається на основі розрахунку середньоквадратичного відхилення надходження та витрачання грошових коштів від середньоденного обсягу та коефіцієнтів варіації (у відсотках) як відносної міри коливання.</a:t>
            </a:r>
          </a:p>
          <a:p>
            <a:r>
              <a:rPr lang="ru-RU" dirty="0" err="1"/>
              <a:t>Кількісно</a:t>
            </a:r>
            <a:r>
              <a:rPr lang="ru-RU" dirty="0"/>
              <a:t> </a:t>
            </a:r>
            <a:r>
              <a:rPr lang="ru-RU" dirty="0" err="1"/>
              <a:t>розмір</a:t>
            </a:r>
            <a:r>
              <a:rPr lang="ru-RU" dirty="0"/>
              <a:t> страхового запасу </a:t>
            </a:r>
            <a:r>
              <a:rPr lang="ru-RU" dirty="0" err="1"/>
              <a:t>грошових</a:t>
            </a:r>
            <a:r>
              <a:rPr lang="ru-RU" dirty="0"/>
              <a:t> </a:t>
            </a:r>
            <a:r>
              <a:rPr lang="ru-RU" dirty="0" err="1"/>
              <a:t>коштів</a:t>
            </a:r>
            <a:r>
              <a:rPr lang="ru-RU" dirty="0"/>
              <a:t> </a:t>
            </a:r>
            <a:r>
              <a:rPr lang="ru-RU" dirty="0" err="1"/>
              <a:t>може</a:t>
            </a:r>
            <a:r>
              <a:rPr lang="ru-RU" dirty="0"/>
              <a:t> бути </a:t>
            </a:r>
            <a:r>
              <a:rPr lang="ru-RU" dirty="0" err="1"/>
              <a:t>визначений</a:t>
            </a:r>
            <a:r>
              <a:rPr lang="ru-RU" dirty="0"/>
              <a:t> так:</a:t>
            </a:r>
          </a:p>
          <a:p>
            <a:pPr algn="ctr"/>
            <a:r>
              <a:rPr lang="ru-RU" dirty="0" err="1"/>
              <a:t>ОКГКстр</a:t>
            </a:r>
            <a:r>
              <a:rPr lang="ru-RU" dirty="0"/>
              <a:t> = </a:t>
            </a:r>
            <a:r>
              <a:rPr lang="ru-RU" dirty="0" err="1"/>
              <a:t>ОКГКпот</a:t>
            </a:r>
            <a:r>
              <a:rPr lang="ru-RU" dirty="0"/>
              <a:t>×(</a:t>
            </a:r>
            <a:r>
              <a:rPr lang="en-US" dirty="0"/>
              <a:t>V</a:t>
            </a:r>
            <a:r>
              <a:rPr lang="uk-UA" dirty="0" err="1"/>
              <a:t>надх</a:t>
            </a:r>
            <a:r>
              <a:rPr lang="uk-UA" dirty="0"/>
              <a:t> – </a:t>
            </a:r>
            <a:r>
              <a:rPr lang="en-US" dirty="0"/>
              <a:t>V</a:t>
            </a:r>
            <a:r>
              <a:rPr lang="uk-UA" dirty="0" err="1"/>
              <a:t>витр</a:t>
            </a:r>
            <a:r>
              <a:rPr lang="uk-UA" dirty="0"/>
              <a:t>)/100,</a:t>
            </a:r>
          </a:p>
          <a:p>
            <a:pPr algn="just"/>
            <a:r>
              <a:rPr lang="uk-UA" dirty="0"/>
              <a:t>Де </a:t>
            </a:r>
            <a:r>
              <a:rPr lang="en-US" dirty="0"/>
              <a:t>V</a:t>
            </a:r>
            <a:r>
              <a:rPr lang="uk-UA" dirty="0" err="1"/>
              <a:t>надх</a:t>
            </a:r>
            <a:r>
              <a:rPr lang="uk-UA" dirty="0"/>
              <a:t> </a:t>
            </a:r>
            <a:r>
              <a:rPr lang="en-US" dirty="0"/>
              <a:t>- </a:t>
            </a:r>
            <a:r>
              <a:rPr lang="uk-UA" dirty="0"/>
              <a:t>варіація надходження грошових коштів, %;</a:t>
            </a:r>
          </a:p>
          <a:p>
            <a:pPr algn="just"/>
            <a:r>
              <a:rPr lang="en-US" dirty="0"/>
              <a:t>V</a:t>
            </a:r>
            <a:r>
              <a:rPr lang="uk-UA" dirty="0" err="1"/>
              <a:t>витр</a:t>
            </a:r>
            <a:r>
              <a:rPr lang="uk-UA" dirty="0"/>
              <a:t> - варіація витрачання грошових коштів, %.</a:t>
            </a:r>
          </a:p>
        </p:txBody>
      </p:sp>
    </p:spTree>
    <p:extLst>
      <p:ext uri="{BB962C8B-B14F-4D97-AF65-F5344CB8AC3E}">
        <p14:creationId xmlns:p14="http://schemas.microsoft.com/office/powerpoint/2010/main" val="3489046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81B7EC-6208-4339-85B8-062A17A1997C}"/>
              </a:ext>
            </a:extLst>
          </p:cNvPr>
          <p:cNvSpPr txBox="1"/>
          <p:nvPr/>
        </p:nvSpPr>
        <p:spPr>
          <a:xfrm>
            <a:off x="2043343" y="1443841"/>
            <a:ext cx="8105313" cy="3970318"/>
          </a:xfrm>
          <a:prstGeom prst="rect">
            <a:avLst/>
          </a:prstGeom>
          <a:noFill/>
        </p:spPr>
        <p:txBody>
          <a:bodyPr wrap="square">
            <a:spAutoFit/>
          </a:bodyPr>
          <a:lstStyle/>
          <a:p>
            <a:r>
              <a:rPr lang="uk-UA" b="1" dirty="0"/>
              <a:t>5. Управління дебіторською заборгованістю торговельного підприємства</a:t>
            </a:r>
          </a:p>
          <a:p>
            <a:endParaRPr lang="uk-UA" dirty="0"/>
          </a:p>
          <a:p>
            <a:r>
              <a:rPr lang="uk-UA" dirty="0"/>
              <a:t>Згідно з цивільним правом </a:t>
            </a:r>
            <a:r>
              <a:rPr lang="uk-UA" b="1" dirty="0"/>
              <a:t>дебітор</a:t>
            </a:r>
            <a:r>
              <a:rPr lang="uk-UA" dirty="0"/>
              <a:t> (лат. </a:t>
            </a:r>
            <a:r>
              <a:rPr lang="en-US" dirty="0" err="1"/>
              <a:t>debitor</a:t>
            </a:r>
            <a:r>
              <a:rPr lang="en-US" dirty="0"/>
              <a:t> - </a:t>
            </a:r>
            <a:r>
              <a:rPr lang="uk-UA" dirty="0"/>
              <a:t>боржник, зобов'язаний) - сторона з зобов'язанням, яка повніша здійснювати певну дію (в обумовлених термінах та обсягах) або утриматися від її здійснення. В якості дебітора можуть виступати тільки дієздатні фізичні та юридичні особи, тобто особи, які можуть брати на себе певні фінансові зобов'язання та нести відповідальність за їх виконання.</a:t>
            </a:r>
          </a:p>
          <a:p>
            <a:r>
              <a:rPr lang="uk-UA" dirty="0"/>
              <a:t>Дебіторами торговельного підприємства виступають його різні контрагенти, які згідно з договірними умовами мають певну заборгованість перед підприємством, тобто є його боржниками.</a:t>
            </a:r>
          </a:p>
          <a:p>
            <a:r>
              <a:rPr lang="uk-UA" dirty="0"/>
              <a:t>Виникнення дебіторської заборгованості обумовлене тим, що договірні відносини торговельного підприємства з його різними господарськими контрагентами можуть передбачати певний часовий лаг (проміжок часу) між прийняттям на себе певних зобов'язань та їх фактичним виконанням.</a:t>
            </a:r>
          </a:p>
        </p:txBody>
      </p:sp>
    </p:spTree>
    <p:extLst>
      <p:ext uri="{BB962C8B-B14F-4D97-AF65-F5344CB8AC3E}">
        <p14:creationId xmlns:p14="http://schemas.microsoft.com/office/powerpoint/2010/main" val="2427046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1859B23-1E77-4008-ABC1-BF7C3C745726}"/>
              </a:ext>
            </a:extLst>
          </p:cNvPr>
          <p:cNvSpPr txBox="1"/>
          <p:nvPr/>
        </p:nvSpPr>
        <p:spPr>
          <a:xfrm>
            <a:off x="2121764" y="1909490"/>
            <a:ext cx="8105312" cy="2308324"/>
          </a:xfrm>
          <a:prstGeom prst="rect">
            <a:avLst/>
          </a:prstGeom>
          <a:noFill/>
        </p:spPr>
        <p:txBody>
          <a:bodyPr wrap="square">
            <a:spAutoFit/>
          </a:bodyPr>
          <a:lstStyle/>
          <a:p>
            <a:pPr algn="ctr"/>
            <a:r>
              <a:rPr lang="uk-UA" dirty="0"/>
              <a:t>ПЛАН</a:t>
            </a:r>
          </a:p>
          <a:p>
            <a:r>
              <a:rPr lang="uk-UA" dirty="0"/>
              <a:t>1. Обігові активи торговельного підприємства, характеристика їх складу та особливостей кругообігу</a:t>
            </a:r>
          </a:p>
          <a:p>
            <a:r>
              <a:rPr lang="uk-UA" dirty="0"/>
              <a:t>2. Стратегія управління обіговими активами: вихідні умови та порядок її розробки</a:t>
            </a:r>
          </a:p>
          <a:p>
            <a:r>
              <a:rPr lang="uk-UA" dirty="0"/>
              <a:t>3. Аналіз обігових активів торговельного підприємства</a:t>
            </a:r>
          </a:p>
          <a:p>
            <a:r>
              <a:rPr lang="uk-UA" b="1" dirty="0"/>
              <a:t>4. Планування потреби підприємства в формуванні обігових активів</a:t>
            </a:r>
          </a:p>
          <a:p>
            <a:r>
              <a:rPr lang="uk-UA" b="1" dirty="0"/>
              <a:t>5. Управління дебіторською заборгованістю торговельного підприємства</a:t>
            </a:r>
          </a:p>
          <a:p>
            <a:r>
              <a:rPr lang="uk-UA" dirty="0"/>
              <a:t>6. Управління грошовими коштами торговельного підприємства</a:t>
            </a:r>
          </a:p>
        </p:txBody>
      </p:sp>
    </p:spTree>
    <p:extLst>
      <p:ext uri="{BB962C8B-B14F-4D97-AF65-F5344CB8AC3E}">
        <p14:creationId xmlns:p14="http://schemas.microsoft.com/office/powerpoint/2010/main" val="3262274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83724E-B18D-4274-ACC5-BF0E4CBDF86C}"/>
              </a:ext>
            </a:extLst>
          </p:cNvPr>
          <p:cNvSpPr txBox="1"/>
          <p:nvPr/>
        </p:nvSpPr>
        <p:spPr>
          <a:xfrm>
            <a:off x="2065537" y="1344824"/>
            <a:ext cx="8060925" cy="3970318"/>
          </a:xfrm>
          <a:prstGeom prst="rect">
            <a:avLst/>
          </a:prstGeom>
          <a:noFill/>
        </p:spPr>
        <p:txBody>
          <a:bodyPr wrap="square">
            <a:spAutoFit/>
          </a:bodyPr>
          <a:lstStyle/>
          <a:p>
            <a:r>
              <a:rPr lang="uk-UA" dirty="0"/>
              <a:t>Залежно від характеру відносин, що обумовлюють виникнення дебіторської заборгованості, виділяють такі види дебіторської заборгованості.</a:t>
            </a:r>
          </a:p>
          <a:p>
            <a:endParaRPr lang="uk-UA" dirty="0"/>
          </a:p>
          <a:p>
            <a:r>
              <a:rPr lang="uk-UA" dirty="0"/>
              <a:t>1. Дебіторська заборгованість споживачів. Виникнення цього виду дебіторської заборгованості обумовлене наданням окремому колу споживачів права на деяку відстрочку платні за фактично реалізовані їм товари (продукцію, послуги).</a:t>
            </a:r>
          </a:p>
          <a:p>
            <a:r>
              <a:rPr lang="uk-UA" dirty="0"/>
              <a:t>Якщо споживачами торговельного підприємства виступають фізичні особи, то цей вид дебіторської заборгованості називають споживчим кредитом підприємства. Якщо відстрочка платні надається підприємствам - комерційним кредитом.</a:t>
            </a:r>
          </a:p>
          <a:p>
            <a:r>
              <a:rPr lang="uk-UA" dirty="0"/>
              <a:t>Виникнення заборгованості пов'язане з політикою збуту та маркетингу підприємства (політикою управління обсягом товарообороту – в торгівлі).</a:t>
            </a:r>
          </a:p>
          <a:p>
            <a:r>
              <a:rPr lang="uk-UA" dirty="0"/>
              <a:t>Формою погашення цього виду дебіторської заборгованості є фактичне отримання торговельним підприємством грошових коштів в безготівковому або готівковому порядку.</a:t>
            </a:r>
          </a:p>
        </p:txBody>
      </p:sp>
    </p:spTree>
    <p:extLst>
      <p:ext uri="{BB962C8B-B14F-4D97-AF65-F5344CB8AC3E}">
        <p14:creationId xmlns:p14="http://schemas.microsoft.com/office/powerpoint/2010/main" val="4131531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26A020B-30A1-449F-AEAF-313BB134CE05}"/>
              </a:ext>
            </a:extLst>
          </p:cNvPr>
          <p:cNvSpPr txBox="1"/>
          <p:nvPr/>
        </p:nvSpPr>
        <p:spPr>
          <a:xfrm>
            <a:off x="1979718" y="1747862"/>
            <a:ext cx="8096435" cy="2862322"/>
          </a:xfrm>
          <a:prstGeom prst="rect">
            <a:avLst/>
          </a:prstGeom>
          <a:noFill/>
        </p:spPr>
        <p:txBody>
          <a:bodyPr wrap="square">
            <a:spAutoFit/>
          </a:bodyPr>
          <a:lstStyle/>
          <a:p>
            <a:r>
              <a:rPr lang="uk-UA" dirty="0"/>
              <a:t>2. Дебіторська заборгованість постачальників.</a:t>
            </a:r>
          </a:p>
          <a:p>
            <a:r>
              <a:rPr lang="uk-UA" dirty="0"/>
              <a:t>Виникнення цього виду дебіторської заборгованості обумовлене тим, що певна частина товарів та інших необхідних підприємству матеріальних ресурсів закуповується на умовах попередньої оплати (авансових платежів).</a:t>
            </a:r>
          </a:p>
          <a:p>
            <a:r>
              <a:rPr lang="uk-UA" dirty="0"/>
              <a:t>Виникнення цього виду заборгованості пов'язане з політикою матеріально-технічного постачання (в торгівлі - політикою формування товарного забезпечення обороту та закупівлі матеріальних ресурсів).</a:t>
            </a:r>
          </a:p>
          <a:p>
            <a:r>
              <a:rPr lang="uk-UA" dirty="0"/>
              <a:t>Формою погашення цього виду дебіторської заборгованості є фактичне отримання торговельним підприємством в </a:t>
            </a:r>
            <a:r>
              <a:rPr lang="uk-UA" dirty="0" err="1"/>
              <a:t>натурально</a:t>
            </a:r>
            <a:r>
              <a:rPr lang="uk-UA" dirty="0"/>
              <a:t>-речовому вигляді ресурсів, які закуповуються.</a:t>
            </a:r>
          </a:p>
        </p:txBody>
      </p:sp>
    </p:spTree>
    <p:extLst>
      <p:ext uri="{BB962C8B-B14F-4D97-AF65-F5344CB8AC3E}">
        <p14:creationId xmlns:p14="http://schemas.microsoft.com/office/powerpoint/2010/main" val="2059861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5CC0EE-507C-48FF-99E2-E3990FEA7705}"/>
              </a:ext>
            </a:extLst>
          </p:cNvPr>
          <p:cNvSpPr txBox="1"/>
          <p:nvPr/>
        </p:nvSpPr>
        <p:spPr>
          <a:xfrm>
            <a:off x="1988599" y="1861559"/>
            <a:ext cx="7963270" cy="2862322"/>
          </a:xfrm>
          <a:prstGeom prst="rect">
            <a:avLst/>
          </a:prstGeom>
          <a:noFill/>
        </p:spPr>
        <p:txBody>
          <a:bodyPr wrap="square">
            <a:spAutoFit/>
          </a:bodyPr>
          <a:lstStyle/>
          <a:p>
            <a:r>
              <a:rPr lang="uk-UA" dirty="0"/>
              <a:t>3. Дебіторська заборгованість інших контрагентів.</a:t>
            </a:r>
          </a:p>
          <a:p>
            <a:r>
              <a:rPr lang="uk-UA" dirty="0"/>
              <a:t>Суб'єктами виникнення інших дебіторських зобов'язань можуть бути:</a:t>
            </a:r>
          </a:p>
          <a:p>
            <a:r>
              <a:rPr lang="uk-UA" dirty="0"/>
              <a:t>1) Робітники підприємства - в зв'язку з отриманням грошових авансів на період відрядження для готівкової закупівлі сільськогосподарських продуктів у населення, прийому склотари, фінансування інших господарських витрат.</a:t>
            </a:r>
          </a:p>
          <a:p>
            <a:r>
              <a:rPr lang="ru-RU" dirty="0"/>
              <a:t>Формою </a:t>
            </a:r>
            <a:r>
              <a:rPr lang="ru-RU" dirty="0" err="1"/>
              <a:t>погашення</a:t>
            </a:r>
            <a:r>
              <a:rPr lang="ru-RU" dirty="0"/>
              <a:t> </a:t>
            </a:r>
            <a:r>
              <a:rPr lang="ru-RU" dirty="0" err="1"/>
              <a:t>цього</a:t>
            </a:r>
            <a:r>
              <a:rPr lang="ru-RU" dirty="0"/>
              <a:t> виду </a:t>
            </a:r>
            <a:r>
              <a:rPr lang="ru-RU" dirty="0" err="1"/>
              <a:t>заборгованості</a:t>
            </a:r>
            <a:r>
              <a:rPr lang="ru-RU" dirty="0"/>
              <a:t> є </a:t>
            </a:r>
            <a:r>
              <a:rPr lang="ru-RU" dirty="0" err="1"/>
              <a:t>придбання</a:t>
            </a:r>
            <a:r>
              <a:rPr lang="ru-RU" dirty="0"/>
              <a:t> </a:t>
            </a:r>
            <a:r>
              <a:rPr lang="ru-RU" dirty="0" err="1"/>
              <a:t>необхідних</a:t>
            </a:r>
            <a:r>
              <a:rPr lang="ru-RU" dirty="0"/>
              <a:t> </a:t>
            </a:r>
            <a:r>
              <a:rPr lang="ru-RU" dirty="0" err="1"/>
              <a:t>торговельному</a:t>
            </a:r>
            <a:r>
              <a:rPr lang="ru-RU" dirty="0"/>
              <a:t> </a:t>
            </a:r>
            <a:r>
              <a:rPr lang="ru-RU" dirty="0" err="1"/>
              <a:t>підприємству</a:t>
            </a:r>
            <a:r>
              <a:rPr lang="ru-RU" dirty="0"/>
              <a:t> </a:t>
            </a:r>
            <a:r>
              <a:rPr lang="ru-RU" dirty="0" err="1"/>
              <a:t>товарів</a:t>
            </a:r>
            <a:r>
              <a:rPr lang="ru-RU" dirty="0"/>
              <a:t>, </a:t>
            </a:r>
            <a:r>
              <a:rPr lang="ru-RU" dirty="0" err="1"/>
              <a:t>ресурсів</a:t>
            </a:r>
            <a:r>
              <a:rPr lang="ru-RU" dirty="0"/>
              <a:t> </a:t>
            </a:r>
            <a:r>
              <a:rPr lang="ru-RU" dirty="0" err="1"/>
              <a:t>або</a:t>
            </a:r>
            <a:r>
              <a:rPr lang="ru-RU" dirty="0"/>
              <a:t> </a:t>
            </a:r>
            <a:r>
              <a:rPr lang="ru-RU" dirty="0" err="1"/>
              <a:t>надання</a:t>
            </a:r>
            <a:r>
              <a:rPr lang="ru-RU" dirty="0"/>
              <a:t> документального </a:t>
            </a:r>
            <a:r>
              <a:rPr lang="ru-RU" dirty="0" err="1"/>
              <a:t>підтвердження</a:t>
            </a:r>
            <a:r>
              <a:rPr lang="ru-RU" dirty="0"/>
              <a:t> про </a:t>
            </a:r>
            <a:r>
              <a:rPr lang="ru-RU" dirty="0" err="1"/>
              <a:t>витрати</a:t>
            </a:r>
            <a:r>
              <a:rPr lang="ru-RU" dirty="0"/>
              <a:t>.</a:t>
            </a:r>
          </a:p>
          <a:p>
            <a:r>
              <a:rPr lang="ru-RU" dirty="0" err="1"/>
              <a:t>Аванси</a:t>
            </a:r>
            <a:r>
              <a:rPr lang="ru-RU" dirty="0"/>
              <a:t> </a:t>
            </a:r>
            <a:r>
              <a:rPr lang="ru-RU" dirty="0" err="1"/>
              <a:t>робітникам</a:t>
            </a:r>
            <a:r>
              <a:rPr lang="ru-RU" dirty="0"/>
              <a:t> </a:t>
            </a:r>
            <a:r>
              <a:rPr lang="ru-RU" dirty="0" err="1"/>
              <a:t>підприємства</a:t>
            </a:r>
            <a:r>
              <a:rPr lang="ru-RU" dirty="0"/>
              <a:t> </a:t>
            </a:r>
            <a:r>
              <a:rPr lang="ru-RU" dirty="0" err="1"/>
              <a:t>можуть</a:t>
            </a:r>
            <a:r>
              <a:rPr lang="ru-RU" dirty="0"/>
              <a:t> бути </a:t>
            </a:r>
            <a:r>
              <a:rPr lang="ru-RU" dirty="0" err="1"/>
              <a:t>надані</a:t>
            </a:r>
            <a:r>
              <a:rPr lang="ru-RU" dirty="0"/>
              <a:t> </a:t>
            </a:r>
            <a:r>
              <a:rPr lang="ru-RU" dirty="0" err="1"/>
              <a:t>тільки</a:t>
            </a:r>
            <a:r>
              <a:rPr lang="ru-RU" dirty="0"/>
              <a:t> за </a:t>
            </a:r>
            <a:r>
              <a:rPr lang="ru-RU" dirty="0" err="1"/>
              <a:t>напрямками</a:t>
            </a:r>
            <a:r>
              <a:rPr lang="ru-RU" dirty="0"/>
              <a:t> </a:t>
            </a:r>
            <a:r>
              <a:rPr lang="ru-RU" dirty="0" err="1"/>
              <a:t>витрат</a:t>
            </a:r>
            <a:r>
              <a:rPr lang="ru-RU" dirty="0"/>
              <a:t>, </a:t>
            </a:r>
            <a:r>
              <a:rPr lang="ru-RU" dirty="0" err="1"/>
              <a:t>що</a:t>
            </a:r>
            <a:r>
              <a:rPr lang="ru-RU" dirty="0"/>
              <a:t> не </a:t>
            </a:r>
            <a:r>
              <a:rPr lang="ru-RU" dirty="0" err="1"/>
              <a:t>суперечать</a:t>
            </a:r>
            <a:r>
              <a:rPr lang="ru-RU" dirty="0"/>
              <a:t> </a:t>
            </a:r>
            <a:r>
              <a:rPr lang="ru-RU" dirty="0" err="1"/>
              <a:t>діючому</a:t>
            </a:r>
            <a:r>
              <a:rPr lang="ru-RU" dirty="0"/>
              <a:t> </a:t>
            </a:r>
            <a:r>
              <a:rPr lang="ru-RU" dirty="0" err="1"/>
              <a:t>законодавству</a:t>
            </a:r>
            <a:r>
              <a:rPr lang="ru-RU" dirty="0"/>
              <a:t> </a:t>
            </a:r>
            <a:r>
              <a:rPr lang="ru-RU" dirty="0" err="1"/>
              <a:t>України</a:t>
            </a:r>
            <a:r>
              <a:rPr lang="ru-RU" dirty="0"/>
              <a:t>;</a:t>
            </a:r>
            <a:endParaRPr lang="uk-UA" dirty="0"/>
          </a:p>
        </p:txBody>
      </p:sp>
    </p:spTree>
    <p:extLst>
      <p:ext uri="{BB962C8B-B14F-4D97-AF65-F5344CB8AC3E}">
        <p14:creationId xmlns:p14="http://schemas.microsoft.com/office/powerpoint/2010/main" val="1668579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535101-1993-4881-8F84-885C3EE4B1CE}"/>
              </a:ext>
            </a:extLst>
          </p:cNvPr>
          <p:cNvSpPr txBox="1"/>
          <p:nvPr/>
        </p:nvSpPr>
        <p:spPr>
          <a:xfrm>
            <a:off x="1731146" y="1731470"/>
            <a:ext cx="8939814" cy="3139321"/>
          </a:xfrm>
          <a:prstGeom prst="rect">
            <a:avLst/>
          </a:prstGeom>
          <a:noFill/>
        </p:spPr>
        <p:txBody>
          <a:bodyPr wrap="square">
            <a:spAutoFit/>
          </a:bodyPr>
          <a:lstStyle/>
          <a:p>
            <a:r>
              <a:rPr lang="uk-UA" dirty="0"/>
              <a:t>2) Бюджет та позабюджетні фонди, в зв'язку з фактичною сплатою окремих видів податків та обов'язкових платежів в обсягах більших, ніж це передбачено розрахунками.</a:t>
            </a:r>
          </a:p>
          <a:p>
            <a:r>
              <a:rPr lang="uk-UA" dirty="0"/>
              <a:t>Виникнення дебіторської заборгованості бюджету обумовлене діючою в Україні системою сплати податків протягом року, за якою звітний період визначається зростаючим підсумком в межах року (перший квартал, перше півріччя, 9 місяців, рік).</a:t>
            </a:r>
          </a:p>
          <a:p>
            <a:r>
              <a:rPr lang="uk-UA" dirty="0"/>
              <a:t>Оскільки господарська діяльність підприємства протягом року здійснюється, як правило, нерівномірно, виникають періоди, в яких обсяг сплати податків у звітному періоді менший, ніж у попередньому (найчастіше така ситуація має місце по сплаті податку на прибуток в</a:t>
            </a:r>
          </a:p>
          <a:p>
            <a:r>
              <a:rPr lang="uk-UA" dirty="0"/>
              <a:t>зв'язку з збитковою діяльністю в окремі періоди року).</a:t>
            </a:r>
          </a:p>
          <a:p>
            <a:r>
              <a:rPr lang="uk-UA" dirty="0"/>
              <a:t>Дебіторська заборгованість бюджету перед підприємством не погашається, а, як правило, враховується при сплаті наступних податкових платежів.</a:t>
            </a:r>
          </a:p>
        </p:txBody>
      </p:sp>
    </p:spTree>
    <p:extLst>
      <p:ext uri="{BB962C8B-B14F-4D97-AF65-F5344CB8AC3E}">
        <p14:creationId xmlns:p14="http://schemas.microsoft.com/office/powerpoint/2010/main" val="1229333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114E6B-62B2-4156-81F0-AB2AF650A5A7}"/>
              </a:ext>
            </a:extLst>
          </p:cNvPr>
          <p:cNvSpPr txBox="1"/>
          <p:nvPr/>
        </p:nvSpPr>
        <p:spPr>
          <a:xfrm>
            <a:off x="2034466" y="2042654"/>
            <a:ext cx="8123068" cy="2031325"/>
          </a:xfrm>
          <a:prstGeom prst="rect">
            <a:avLst/>
          </a:prstGeom>
          <a:noFill/>
        </p:spPr>
        <p:txBody>
          <a:bodyPr wrap="square">
            <a:spAutoFit/>
          </a:bodyPr>
          <a:lstStyle/>
          <a:p>
            <a:r>
              <a:rPr lang="uk-UA" dirty="0"/>
              <a:t>3. Власники (акціонери) підприємства - у зв'язку з </a:t>
            </a:r>
            <a:r>
              <a:rPr lang="uk-UA" dirty="0" err="1"/>
              <a:t>законодавчодозволеним</a:t>
            </a:r>
            <a:r>
              <a:rPr lang="uk-UA" dirty="0"/>
              <a:t> терміном відстрочки (до одного року) між прийняттям зобов'язань із формування статутного фонду (сплати акцій) та їх фактичним здійсненням.</a:t>
            </a:r>
          </a:p>
          <a:p>
            <a:r>
              <a:rPr lang="uk-UA" dirty="0"/>
              <a:t>Формою погашення цього виду дебіторської заборгованості є отримання грошових коштів або інших видів внесків (основними засобами, нематеріальними активами, цінними паперами та в іншій формі, передбаченій статутними документами підприємства).</a:t>
            </a:r>
          </a:p>
        </p:txBody>
      </p:sp>
    </p:spTree>
    <p:extLst>
      <p:ext uri="{BB962C8B-B14F-4D97-AF65-F5344CB8AC3E}">
        <p14:creationId xmlns:p14="http://schemas.microsoft.com/office/powerpoint/2010/main" val="2127649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53327E-6A11-41E3-B239-2F923621CF0B}"/>
              </a:ext>
            </a:extLst>
          </p:cNvPr>
          <p:cNvSpPr txBox="1"/>
          <p:nvPr/>
        </p:nvSpPr>
        <p:spPr>
          <a:xfrm>
            <a:off x="1890944" y="2088796"/>
            <a:ext cx="8220722" cy="2031325"/>
          </a:xfrm>
          <a:prstGeom prst="rect">
            <a:avLst/>
          </a:prstGeom>
          <a:noFill/>
        </p:spPr>
        <p:txBody>
          <a:bodyPr wrap="square">
            <a:spAutoFit/>
          </a:bodyPr>
          <a:lstStyle/>
          <a:p>
            <a:r>
              <a:rPr lang="uk-UA" dirty="0"/>
              <a:t>4. Дочірні підприємства (філії, представництва та інше) – в зв'язку з фактичною передачею в їх розпорядження певного розміру грошових коштів для фінансування поточної діяльності проведення запланованих спеціальних заходів абощо.</a:t>
            </a:r>
          </a:p>
          <a:p>
            <a:r>
              <a:rPr lang="uk-UA" dirty="0"/>
              <a:t>Погашення цієї заборгованості відбувається шляхом отримання підприємством документів, які підтверджують проведення заходів з віднесенням фактично проведених витрат грошових коштів на рахунок витрат обігу, чистого прибутку або фондів спеціального призначення.</a:t>
            </a:r>
          </a:p>
        </p:txBody>
      </p:sp>
    </p:spTree>
    <p:extLst>
      <p:ext uri="{BB962C8B-B14F-4D97-AF65-F5344CB8AC3E}">
        <p14:creationId xmlns:p14="http://schemas.microsoft.com/office/powerpoint/2010/main" val="3054475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FDE4A1-5F48-4B35-84BC-8697652C8898}"/>
              </a:ext>
            </a:extLst>
          </p:cNvPr>
          <p:cNvSpPr txBox="1"/>
          <p:nvPr/>
        </p:nvSpPr>
        <p:spPr>
          <a:xfrm>
            <a:off x="1961966" y="1511786"/>
            <a:ext cx="8105312" cy="3139321"/>
          </a:xfrm>
          <a:prstGeom prst="rect">
            <a:avLst/>
          </a:prstGeom>
          <a:noFill/>
        </p:spPr>
        <p:txBody>
          <a:bodyPr wrap="square">
            <a:spAutoFit/>
          </a:bodyPr>
          <a:lstStyle/>
          <a:p>
            <a:r>
              <a:rPr lang="ru-RU" dirty="0"/>
              <a:t>Для характеристики стану </a:t>
            </a:r>
            <a:r>
              <a:rPr lang="ru-RU" dirty="0" err="1"/>
              <a:t>дебіторської</a:t>
            </a:r>
            <a:r>
              <a:rPr lang="ru-RU" dirty="0"/>
              <a:t> </a:t>
            </a:r>
            <a:r>
              <a:rPr lang="ru-RU" dirty="0" err="1"/>
              <a:t>заборгованості</a:t>
            </a:r>
            <a:r>
              <a:rPr lang="ru-RU" dirty="0"/>
              <a:t> </a:t>
            </a:r>
            <a:r>
              <a:rPr lang="ru-RU" dirty="0" err="1"/>
              <a:t>торговельного</a:t>
            </a:r>
            <a:r>
              <a:rPr lang="ru-RU" dirty="0"/>
              <a:t> </a:t>
            </a:r>
            <a:r>
              <a:rPr lang="ru-RU" dirty="0" err="1"/>
              <a:t>підприємства</a:t>
            </a:r>
            <a:r>
              <a:rPr lang="ru-RU" dirty="0"/>
              <a:t> </a:t>
            </a:r>
            <a:r>
              <a:rPr lang="ru-RU" dirty="0" err="1"/>
              <a:t>використовують</a:t>
            </a:r>
            <a:r>
              <a:rPr lang="ru-RU" dirty="0"/>
              <a:t> </a:t>
            </a:r>
            <a:r>
              <a:rPr lang="ru-RU" dirty="0" err="1"/>
              <a:t>також</a:t>
            </a:r>
            <a:r>
              <a:rPr lang="ru-RU" dirty="0"/>
              <a:t> </a:t>
            </a:r>
            <a:r>
              <a:rPr lang="ru-RU" dirty="0" err="1"/>
              <a:t>інші</a:t>
            </a:r>
            <a:r>
              <a:rPr lang="ru-RU" dirty="0"/>
              <a:t> </a:t>
            </a:r>
            <a:r>
              <a:rPr lang="ru-RU" dirty="0" err="1"/>
              <a:t>класифікаційні</a:t>
            </a:r>
            <a:r>
              <a:rPr lang="ru-RU" dirty="0"/>
              <a:t> </a:t>
            </a:r>
            <a:r>
              <a:rPr lang="ru-RU" dirty="0" err="1"/>
              <a:t>ознаки</a:t>
            </a:r>
            <a:r>
              <a:rPr lang="ru-RU" dirty="0"/>
              <a:t>.</a:t>
            </a:r>
          </a:p>
          <a:p>
            <a:endParaRPr lang="ru-RU" dirty="0"/>
          </a:p>
          <a:p>
            <a:r>
              <a:rPr lang="ru-RU" dirty="0"/>
              <a:t>1. </a:t>
            </a:r>
            <a:r>
              <a:rPr lang="ru-RU" dirty="0" err="1"/>
              <a:t>Залежно</a:t>
            </a:r>
            <a:r>
              <a:rPr lang="ru-RU" dirty="0"/>
              <a:t> </a:t>
            </a:r>
            <a:r>
              <a:rPr lang="ru-RU" dirty="0" err="1"/>
              <a:t>від</a:t>
            </a:r>
            <a:r>
              <a:rPr lang="ru-RU" dirty="0"/>
              <a:t> характеру </a:t>
            </a:r>
            <a:r>
              <a:rPr lang="ru-RU" dirty="0" err="1"/>
              <a:t>виникнення</a:t>
            </a:r>
            <a:r>
              <a:rPr lang="ru-RU" dirty="0"/>
              <a:t> </a:t>
            </a:r>
            <a:r>
              <a:rPr lang="ru-RU" dirty="0" err="1"/>
              <a:t>виділяють</a:t>
            </a:r>
            <a:r>
              <a:rPr lang="ru-RU" dirty="0"/>
              <a:t>:</a:t>
            </a:r>
          </a:p>
          <a:p>
            <a:r>
              <a:rPr lang="ru-RU" dirty="0"/>
              <a:t>1) </a:t>
            </a:r>
            <a:r>
              <a:rPr lang="ru-RU" dirty="0" err="1"/>
              <a:t>заборгованість</a:t>
            </a:r>
            <a:r>
              <a:rPr lang="ru-RU" dirty="0"/>
              <a:t>, </a:t>
            </a:r>
            <a:r>
              <a:rPr lang="ru-RU" dirty="0" err="1"/>
              <a:t>що</a:t>
            </a:r>
            <a:r>
              <a:rPr lang="ru-RU" dirty="0"/>
              <a:t> </a:t>
            </a:r>
            <a:r>
              <a:rPr lang="ru-RU" dirty="0" err="1"/>
              <a:t>зумовлена</a:t>
            </a:r>
            <a:r>
              <a:rPr lang="ru-RU" dirty="0"/>
              <a:t> </a:t>
            </a:r>
            <a:r>
              <a:rPr lang="ru-RU" dirty="0" err="1"/>
              <a:t>нормальним</a:t>
            </a:r>
            <a:r>
              <a:rPr lang="ru-RU" dirty="0"/>
              <a:t> </a:t>
            </a:r>
            <a:r>
              <a:rPr lang="ru-RU" dirty="0" err="1"/>
              <a:t>процесом</a:t>
            </a:r>
            <a:r>
              <a:rPr lang="ru-RU" dirty="0"/>
              <a:t> </a:t>
            </a:r>
            <a:r>
              <a:rPr lang="ru-RU" dirty="0" err="1"/>
              <a:t>господарсько-фінансової</a:t>
            </a:r>
            <a:r>
              <a:rPr lang="ru-RU" dirty="0"/>
              <a:t> </a:t>
            </a:r>
            <a:r>
              <a:rPr lang="ru-RU" dirty="0" err="1"/>
              <a:t>діяльності</a:t>
            </a:r>
            <a:r>
              <a:rPr lang="ru-RU" dirty="0"/>
              <a:t> </a:t>
            </a:r>
            <a:r>
              <a:rPr lang="ru-RU" dirty="0" err="1"/>
              <a:t>торговельного</a:t>
            </a:r>
            <a:r>
              <a:rPr lang="ru-RU" dirty="0"/>
              <a:t> </a:t>
            </a:r>
            <a:r>
              <a:rPr lang="ru-RU" dirty="0" err="1"/>
              <a:t>підприємства</a:t>
            </a:r>
            <a:r>
              <a:rPr lang="ru-RU" dirty="0"/>
              <a:t> (нормальна </a:t>
            </a:r>
            <a:r>
              <a:rPr lang="ru-RU" dirty="0" err="1"/>
              <a:t>заборгованість</a:t>
            </a:r>
            <a:r>
              <a:rPr lang="ru-RU" dirty="0"/>
              <a:t>);</a:t>
            </a:r>
          </a:p>
          <a:p>
            <a:r>
              <a:rPr lang="uk-UA" dirty="0"/>
              <a:t>2) заборгованість, пов'язана з порушенням фінансової дисципліни.</a:t>
            </a:r>
          </a:p>
          <a:p>
            <a:endParaRPr lang="uk-UA" dirty="0"/>
          </a:p>
          <a:p>
            <a:r>
              <a:rPr lang="uk-UA" dirty="0"/>
              <a:t>2. Залежно від терміну порушення договірних умов розрізняють:</a:t>
            </a:r>
          </a:p>
          <a:p>
            <a:r>
              <a:rPr lang="uk-UA" dirty="0"/>
              <a:t>1) заборгованість, термін оплати якої ще не настав;</a:t>
            </a:r>
          </a:p>
          <a:p>
            <a:r>
              <a:rPr lang="uk-UA" dirty="0"/>
              <a:t>2) заборгованість з порушеним терміном виконання зобов'язань.</a:t>
            </a:r>
          </a:p>
        </p:txBody>
      </p:sp>
    </p:spTree>
    <p:extLst>
      <p:ext uri="{BB962C8B-B14F-4D97-AF65-F5344CB8AC3E}">
        <p14:creationId xmlns:p14="http://schemas.microsoft.com/office/powerpoint/2010/main" val="39455074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FD78C5-84CF-4758-8378-54718DAFF031}"/>
              </a:ext>
            </a:extLst>
          </p:cNvPr>
          <p:cNvSpPr txBox="1"/>
          <p:nvPr/>
        </p:nvSpPr>
        <p:spPr>
          <a:xfrm>
            <a:off x="1615736" y="1034066"/>
            <a:ext cx="8407153" cy="3970318"/>
          </a:xfrm>
          <a:prstGeom prst="rect">
            <a:avLst/>
          </a:prstGeom>
          <a:noFill/>
        </p:spPr>
        <p:txBody>
          <a:bodyPr wrap="square">
            <a:spAutoFit/>
          </a:bodyPr>
          <a:lstStyle/>
          <a:p>
            <a:r>
              <a:rPr lang="uk-UA" dirty="0"/>
              <a:t>3. Залежно від плановості виникнення можна виділити:</a:t>
            </a:r>
          </a:p>
          <a:p>
            <a:r>
              <a:rPr lang="uk-UA" dirty="0"/>
              <a:t>1) заборгованість, виникнення якої планувалося (очікувалося) підприємством;</a:t>
            </a:r>
          </a:p>
          <a:p>
            <a:r>
              <a:rPr lang="uk-UA" dirty="0"/>
              <a:t>2) заборгованість, яка виникла в ході проведення певної господарської операції в зв'язку з недобросовісністю партнерів підприємства.</a:t>
            </a:r>
          </a:p>
          <a:p>
            <a:endParaRPr lang="uk-UA" dirty="0"/>
          </a:p>
          <a:p>
            <a:r>
              <a:rPr lang="uk-UA" dirty="0"/>
              <a:t>4. Залежно від можливостей погашення виділяють:</a:t>
            </a:r>
          </a:p>
          <a:p>
            <a:r>
              <a:rPr lang="uk-UA" dirty="0"/>
              <a:t>1). Заборгованість, що потенційно може бути погашена (імовірність погашення оцінюється в інтервалі від 0,7 до 1,0).</a:t>
            </a:r>
          </a:p>
          <a:p>
            <a:r>
              <a:rPr lang="uk-UA" dirty="0"/>
              <a:t>2). Заборгованість, факт погашення якої є сумнівним в зв'язку з тяжким фінансовим становищем боржників (сумнівна заборгованість). Імовірність її погашення з урахуванням факторів ризику оцінюється в інтервалі 0,2 ÷ 0,7.</a:t>
            </a:r>
          </a:p>
          <a:p>
            <a:r>
              <a:rPr lang="uk-UA" dirty="0"/>
              <a:t>3). Заборгованість, що не може бути погашена (імовірність погашення нижча за 0,2, термін прострочки виконання зобов'язань від трьох місяців до одного року). Цей вид заборгованості характеризується ще терміном "безнадійна заборгованість".</a:t>
            </a:r>
          </a:p>
        </p:txBody>
      </p:sp>
    </p:spTree>
    <p:extLst>
      <p:ext uri="{BB962C8B-B14F-4D97-AF65-F5344CB8AC3E}">
        <p14:creationId xmlns:p14="http://schemas.microsoft.com/office/powerpoint/2010/main" val="22998298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BDE97E-2A3D-4C92-86FF-B70C7C0C6642}"/>
              </a:ext>
            </a:extLst>
          </p:cNvPr>
          <p:cNvSpPr txBox="1"/>
          <p:nvPr/>
        </p:nvSpPr>
        <p:spPr>
          <a:xfrm>
            <a:off x="1892423" y="1648417"/>
            <a:ext cx="8140823" cy="2862322"/>
          </a:xfrm>
          <a:prstGeom prst="rect">
            <a:avLst/>
          </a:prstGeom>
          <a:noFill/>
        </p:spPr>
        <p:txBody>
          <a:bodyPr wrap="square">
            <a:spAutoFit/>
          </a:bodyPr>
          <a:lstStyle/>
          <a:p>
            <a:r>
              <a:rPr lang="uk-UA" dirty="0"/>
              <a:t>Дебіторська заборгованість (кошти в розрахунках) є однією з можливих форм існування обігових активів підприємства.</a:t>
            </a:r>
          </a:p>
          <a:p>
            <a:r>
              <a:rPr lang="uk-UA" dirty="0"/>
              <a:t>Виникнення дебіторської заборгованості є, певною мірою, об'єктивним процесом, пов'язаним з виконанням відтворювальної функції фінансів, забезпеченням процесу кругообігу коштів як передумови проведення господарсько-фінансової діяльності.</a:t>
            </a:r>
          </a:p>
          <a:p>
            <a:r>
              <a:rPr lang="uk-UA" dirty="0"/>
              <a:t>Проте надмірний обсяг виникнення дебіторської заборгованості, порушення термінів її погашення або неможливість погашення взагалі є досить негативними ознаками стану фінансів торговельного підприємства. Зростання обсягів дебіторської заборгованості свідчить про відволікання коштів не за призначенням, їх неефективне використання або навіть втрату.</a:t>
            </a:r>
          </a:p>
        </p:txBody>
      </p:sp>
    </p:spTree>
    <p:extLst>
      <p:ext uri="{BB962C8B-B14F-4D97-AF65-F5344CB8AC3E}">
        <p14:creationId xmlns:p14="http://schemas.microsoft.com/office/powerpoint/2010/main" val="36502860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93C8FF-402B-4BF5-992C-69EA0F1F2FD8}"/>
              </a:ext>
            </a:extLst>
          </p:cNvPr>
          <p:cNvSpPr txBox="1"/>
          <p:nvPr/>
        </p:nvSpPr>
        <p:spPr>
          <a:xfrm>
            <a:off x="1825841" y="1897031"/>
            <a:ext cx="8540318" cy="2308324"/>
          </a:xfrm>
          <a:prstGeom prst="rect">
            <a:avLst/>
          </a:prstGeom>
          <a:noFill/>
        </p:spPr>
        <p:txBody>
          <a:bodyPr wrap="square">
            <a:spAutoFit/>
          </a:bodyPr>
          <a:lstStyle/>
          <a:p>
            <a:r>
              <a:rPr lang="uk-UA" dirty="0"/>
              <a:t>Хоча виникнення дебіторської заборгованості в певних межах є нормальною ознакою процесу господарсько-фінансової діяльності будь-якого підприємства, зумовлене природою та особливостями діяльності, однак кожен господарюючий суб'єкт зацікавлений в оптимізації її обсягу.</a:t>
            </a:r>
          </a:p>
          <a:p>
            <a:r>
              <a:rPr lang="uk-UA" dirty="0"/>
              <a:t>Це обумовлено тим, що скорочення дебіторської заборгованості є одним з наявних резервів зниження потреби підприємства в обігових активах та прискорення швидкості їх обігу. Управління дебіторською заборгованістю передбачає передовсім знання факторів, що обумовлюють її виникнення.</a:t>
            </a:r>
          </a:p>
        </p:txBody>
      </p:sp>
    </p:spTree>
    <p:extLst>
      <p:ext uri="{BB962C8B-B14F-4D97-AF65-F5344CB8AC3E}">
        <p14:creationId xmlns:p14="http://schemas.microsoft.com/office/powerpoint/2010/main" val="4133130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AB3BFD-8424-4B0D-8E81-CFAE455431A7}"/>
              </a:ext>
            </a:extLst>
          </p:cNvPr>
          <p:cNvSpPr txBox="1"/>
          <p:nvPr/>
        </p:nvSpPr>
        <p:spPr>
          <a:xfrm>
            <a:off x="1890944" y="1270376"/>
            <a:ext cx="8424908" cy="2031325"/>
          </a:xfrm>
          <a:prstGeom prst="rect">
            <a:avLst/>
          </a:prstGeom>
          <a:noFill/>
        </p:spPr>
        <p:txBody>
          <a:bodyPr wrap="square">
            <a:spAutoFit/>
          </a:bodyPr>
          <a:lstStyle/>
          <a:p>
            <a:r>
              <a:rPr lang="ru-RU" b="1" dirty="0"/>
              <a:t>4. </a:t>
            </a:r>
            <a:r>
              <a:rPr lang="ru-RU" b="1" dirty="0" err="1"/>
              <a:t>Планування</a:t>
            </a:r>
            <a:r>
              <a:rPr lang="ru-RU" b="1" dirty="0"/>
              <a:t> потреби </a:t>
            </a:r>
            <a:r>
              <a:rPr lang="ru-RU" b="1" dirty="0" err="1"/>
              <a:t>підприємства</a:t>
            </a:r>
            <a:r>
              <a:rPr lang="ru-RU" b="1" dirty="0"/>
              <a:t> в </a:t>
            </a:r>
            <a:r>
              <a:rPr lang="ru-RU" b="1" dirty="0" err="1"/>
              <a:t>формуванні</a:t>
            </a:r>
            <a:r>
              <a:rPr lang="ru-RU" b="1" dirty="0"/>
              <a:t> </a:t>
            </a:r>
            <a:r>
              <a:rPr lang="ru-RU" b="1" dirty="0" err="1"/>
              <a:t>обігових</a:t>
            </a:r>
            <a:r>
              <a:rPr lang="ru-RU" b="1" dirty="0"/>
              <a:t> </a:t>
            </a:r>
            <a:r>
              <a:rPr lang="ru-RU" b="1" dirty="0" err="1"/>
              <a:t>активів</a:t>
            </a:r>
            <a:endParaRPr lang="ru-RU" b="1" dirty="0"/>
          </a:p>
          <a:p>
            <a:endParaRPr lang="ru-RU" b="1" dirty="0"/>
          </a:p>
          <a:p>
            <a:r>
              <a:rPr lang="ru-RU" dirty="0" err="1"/>
              <a:t>Планування</a:t>
            </a:r>
            <a:r>
              <a:rPr lang="ru-RU" dirty="0"/>
              <a:t> потреби </a:t>
            </a:r>
            <a:r>
              <a:rPr lang="ru-RU" dirty="0" err="1"/>
              <a:t>підприємства</a:t>
            </a:r>
            <a:r>
              <a:rPr lang="ru-RU" dirty="0"/>
              <a:t> в </a:t>
            </a:r>
            <a:r>
              <a:rPr lang="ru-RU" dirty="0" err="1"/>
              <a:t>формуванні</a:t>
            </a:r>
            <a:r>
              <a:rPr lang="ru-RU" dirty="0"/>
              <a:t> </a:t>
            </a:r>
            <a:r>
              <a:rPr lang="ru-RU" dirty="0" err="1"/>
              <a:t>обігових</a:t>
            </a:r>
            <a:r>
              <a:rPr lang="ru-RU" dirty="0"/>
              <a:t> </a:t>
            </a:r>
            <a:r>
              <a:rPr lang="ru-RU" dirty="0" err="1"/>
              <a:t>активів</a:t>
            </a:r>
            <a:r>
              <a:rPr lang="ru-RU" dirty="0"/>
              <a:t> </a:t>
            </a:r>
            <a:r>
              <a:rPr lang="ru-RU" dirty="0" err="1"/>
              <a:t>здійснюється</a:t>
            </a:r>
            <a:r>
              <a:rPr lang="ru-RU" dirty="0"/>
              <a:t> за </a:t>
            </a:r>
            <a:r>
              <a:rPr lang="ru-RU" dirty="0" err="1"/>
              <a:t>їх</a:t>
            </a:r>
            <a:r>
              <a:rPr lang="ru-RU" dirty="0"/>
              <a:t> видами:</a:t>
            </a:r>
          </a:p>
          <a:p>
            <a:r>
              <a:rPr lang="ru-RU" dirty="0"/>
              <a:t>• </a:t>
            </a:r>
            <a:r>
              <a:rPr lang="ru-RU" dirty="0" err="1"/>
              <a:t>матеріальні</a:t>
            </a:r>
            <a:r>
              <a:rPr lang="ru-RU" dirty="0"/>
              <a:t> </a:t>
            </a:r>
            <a:r>
              <a:rPr lang="ru-RU" dirty="0" err="1"/>
              <a:t>обігові</a:t>
            </a:r>
            <a:r>
              <a:rPr lang="ru-RU" dirty="0"/>
              <a:t> </a:t>
            </a:r>
            <a:r>
              <a:rPr lang="ru-RU" dirty="0" err="1"/>
              <a:t>активи</a:t>
            </a:r>
            <a:r>
              <a:rPr lang="ru-RU" dirty="0"/>
              <a:t>,</a:t>
            </a:r>
          </a:p>
          <a:p>
            <a:r>
              <a:rPr lang="ru-RU" dirty="0"/>
              <a:t>• </a:t>
            </a:r>
            <a:r>
              <a:rPr lang="ru-RU" dirty="0" err="1"/>
              <a:t>дебіторська</a:t>
            </a:r>
            <a:r>
              <a:rPr lang="ru-RU" dirty="0"/>
              <a:t> </a:t>
            </a:r>
            <a:r>
              <a:rPr lang="ru-RU" dirty="0" err="1"/>
              <a:t>заборгованість</a:t>
            </a:r>
            <a:r>
              <a:rPr lang="ru-RU" dirty="0"/>
              <a:t>,</a:t>
            </a:r>
          </a:p>
          <a:p>
            <a:r>
              <a:rPr lang="ru-RU" dirty="0"/>
              <a:t>• </a:t>
            </a:r>
            <a:r>
              <a:rPr lang="ru-RU" dirty="0" err="1"/>
              <a:t>грошові</a:t>
            </a:r>
            <a:r>
              <a:rPr lang="ru-RU" dirty="0"/>
              <a:t> </a:t>
            </a:r>
            <a:r>
              <a:rPr lang="ru-RU" dirty="0" err="1"/>
              <a:t>кошти</a:t>
            </a:r>
            <a:r>
              <a:rPr lang="ru-RU" dirty="0"/>
              <a:t>.</a:t>
            </a:r>
          </a:p>
        </p:txBody>
      </p:sp>
    </p:spTree>
    <p:extLst>
      <p:ext uri="{BB962C8B-B14F-4D97-AF65-F5344CB8AC3E}">
        <p14:creationId xmlns:p14="http://schemas.microsoft.com/office/powerpoint/2010/main" val="22533262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34C766-C5A9-494C-9457-D20B4E906830}"/>
              </a:ext>
            </a:extLst>
          </p:cNvPr>
          <p:cNvSpPr txBox="1"/>
          <p:nvPr/>
        </p:nvSpPr>
        <p:spPr>
          <a:xfrm>
            <a:off x="2041124" y="2081787"/>
            <a:ext cx="8109751" cy="2031325"/>
          </a:xfrm>
          <a:prstGeom prst="rect">
            <a:avLst/>
          </a:prstGeom>
          <a:noFill/>
        </p:spPr>
        <p:txBody>
          <a:bodyPr wrap="square">
            <a:spAutoFit/>
          </a:bodyPr>
          <a:lstStyle/>
          <a:p>
            <a:r>
              <a:rPr lang="uk-UA" dirty="0"/>
              <a:t>Управління дебіторською заборгованістю передбачає передовсім знання факторів, що обумовлюють її виникнення.</a:t>
            </a:r>
          </a:p>
          <a:p>
            <a:r>
              <a:rPr lang="uk-UA" dirty="0"/>
              <a:t>Перелік факторів, що впливають на обсяги виникнення дебіторської заборгованості, залежить від її виду і потребує окремого розгляду.</a:t>
            </a:r>
          </a:p>
          <a:p>
            <a:r>
              <a:rPr lang="uk-UA" dirty="0"/>
              <a:t>Обсяги виникнення дебіторської заборгованості постачальників торговельного підприємства залежать від кон'юнктури ринку товарних ресурсів та політики торговельного підприємства на певному сегменті ринку.</a:t>
            </a:r>
          </a:p>
        </p:txBody>
      </p:sp>
    </p:spTree>
    <p:extLst>
      <p:ext uri="{BB962C8B-B14F-4D97-AF65-F5344CB8AC3E}">
        <p14:creationId xmlns:p14="http://schemas.microsoft.com/office/powerpoint/2010/main" val="17987747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7CB488A3-A993-48C0-86CD-5E03453EA9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9325" y="647701"/>
            <a:ext cx="7848006" cy="5496308"/>
          </a:xfrm>
          <a:prstGeom prst="rect">
            <a:avLst/>
          </a:prstGeom>
        </p:spPr>
      </p:pic>
    </p:spTree>
    <p:extLst>
      <p:ext uri="{BB962C8B-B14F-4D97-AF65-F5344CB8AC3E}">
        <p14:creationId xmlns:p14="http://schemas.microsoft.com/office/powerpoint/2010/main" val="38916307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7D3F87-584D-4409-B63A-AC1B7184DCB0}"/>
              </a:ext>
            </a:extLst>
          </p:cNvPr>
          <p:cNvSpPr txBox="1"/>
          <p:nvPr/>
        </p:nvSpPr>
        <p:spPr>
          <a:xfrm>
            <a:off x="1855433" y="2308985"/>
            <a:ext cx="8824404" cy="1754326"/>
          </a:xfrm>
          <a:prstGeom prst="rect">
            <a:avLst/>
          </a:prstGeom>
          <a:noFill/>
        </p:spPr>
        <p:txBody>
          <a:bodyPr wrap="square">
            <a:spAutoFit/>
          </a:bodyPr>
          <a:lstStyle/>
          <a:p>
            <a:r>
              <a:rPr lang="uk-UA" dirty="0"/>
              <a:t>Надання відстрочки покупцям товарів, що реалізує торговельне підприємство, є одним з активних інструментів його збутової політики, орієнтованої на зростання обсягу продажу (товаро-обороту).</a:t>
            </a:r>
          </a:p>
          <a:p>
            <a:r>
              <a:rPr lang="uk-UA" dirty="0"/>
              <a:t>Отже, обсяг виникнення дебіторської заборгованості покупців залежить від інтенсивності та ефективності використання цього фінансового інструмента, зростання обсягів товарообороту підприємства.</a:t>
            </a:r>
          </a:p>
        </p:txBody>
      </p:sp>
    </p:spTree>
    <p:extLst>
      <p:ext uri="{BB962C8B-B14F-4D97-AF65-F5344CB8AC3E}">
        <p14:creationId xmlns:p14="http://schemas.microsoft.com/office/powerpoint/2010/main" val="9451526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B0091973-ED53-4A84-A9C5-8B6BDD9259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2819" y="752476"/>
            <a:ext cx="8166717" cy="5360860"/>
          </a:xfrm>
          <a:prstGeom prst="rect">
            <a:avLst/>
          </a:prstGeom>
        </p:spPr>
      </p:pic>
    </p:spTree>
    <p:extLst>
      <p:ext uri="{BB962C8B-B14F-4D97-AF65-F5344CB8AC3E}">
        <p14:creationId xmlns:p14="http://schemas.microsoft.com/office/powerpoint/2010/main" val="32018744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16849C-4AE4-4E49-80F1-F1378B0AB5C1}"/>
              </a:ext>
            </a:extLst>
          </p:cNvPr>
          <p:cNvSpPr txBox="1"/>
          <p:nvPr/>
        </p:nvSpPr>
        <p:spPr>
          <a:xfrm>
            <a:off x="1390834" y="1888114"/>
            <a:ext cx="9410331" cy="2585323"/>
          </a:xfrm>
          <a:prstGeom prst="rect">
            <a:avLst/>
          </a:prstGeom>
          <a:noFill/>
        </p:spPr>
        <p:txBody>
          <a:bodyPr wrap="square">
            <a:spAutoFit/>
          </a:bodyPr>
          <a:lstStyle/>
          <a:p>
            <a:r>
              <a:rPr lang="uk-UA" dirty="0"/>
              <a:t>Виникнення інших видів дебіторської заборгованості залежить від таких факторів, як:</a:t>
            </a:r>
          </a:p>
          <a:p>
            <a:r>
              <a:rPr lang="uk-UA" dirty="0"/>
              <a:t>1. Аванси, видані робітникам - обсяги та необхідність проведення господарських операцій, що оплачуються готівкою, кількість та тривалість </a:t>
            </a:r>
            <a:r>
              <a:rPr lang="uk-UA" dirty="0" err="1"/>
              <a:t>відряджень</a:t>
            </a:r>
            <a:r>
              <a:rPr lang="uk-UA" dirty="0"/>
              <a:t> працівників підприємства.</a:t>
            </a:r>
          </a:p>
          <a:p>
            <a:r>
              <a:rPr lang="uk-UA" dirty="0"/>
              <a:t>2. Розрахунки з бюджетом - ступінь рівномірності отримання прибутків, здійснення витрат, характер діючої системи оподаткування та сплати окремих видів податків.</a:t>
            </a:r>
          </a:p>
          <a:p>
            <a:r>
              <a:rPr lang="uk-UA" dirty="0"/>
              <a:t>3. Розрахунки з власниками (акціонерами) - завершеність формування статутного фонду, поточна платоспроможність власників (акціонерів).</a:t>
            </a:r>
          </a:p>
          <a:p>
            <a:r>
              <a:rPr lang="uk-UA" dirty="0"/>
              <a:t>Таким чином, обсяги дебіторської заборгованості торговельного підприємства формуються під впливом досить широкої системи факторів як внутрішнього, так і зовнішнього характеру.</a:t>
            </a:r>
          </a:p>
        </p:txBody>
      </p:sp>
    </p:spTree>
    <p:extLst>
      <p:ext uri="{BB962C8B-B14F-4D97-AF65-F5344CB8AC3E}">
        <p14:creationId xmlns:p14="http://schemas.microsoft.com/office/powerpoint/2010/main" val="35709940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5D96FC-0155-4A67-892C-B2B3E07CF50B}"/>
              </a:ext>
            </a:extLst>
          </p:cNvPr>
          <p:cNvSpPr txBox="1"/>
          <p:nvPr/>
        </p:nvSpPr>
        <p:spPr>
          <a:xfrm>
            <a:off x="1562468" y="2335619"/>
            <a:ext cx="9250534" cy="1754326"/>
          </a:xfrm>
          <a:prstGeom prst="rect">
            <a:avLst/>
          </a:prstGeom>
          <a:noFill/>
        </p:spPr>
        <p:txBody>
          <a:bodyPr wrap="square">
            <a:spAutoFit/>
          </a:bodyPr>
          <a:lstStyle/>
          <a:p>
            <a:r>
              <a:rPr lang="uk-UA" b="1" dirty="0"/>
              <a:t>Фактори впливу зовнішнього середовища </a:t>
            </a:r>
            <a:r>
              <a:rPr lang="uk-UA" dirty="0"/>
              <a:t>пов'язані передовсім з кон'юнктурою споживчого ринку, ринку товарних та матеріальних ресурсів. Вони обумовлюють можливості використання комерційного та споживчого кредиту як інструменту реалізації економічних інтересів підприємства - стимулювання товарообороту, формування конкурентоспроможного товарного асортименту тощо. Вплив цієї гру</a:t>
            </a:r>
            <a:r>
              <a:rPr lang="ru-RU" dirty="0"/>
              <a:t>пи </a:t>
            </a:r>
            <a:r>
              <a:rPr lang="ru-RU" dirty="0" err="1"/>
              <a:t>факторів</a:t>
            </a:r>
            <a:r>
              <a:rPr lang="ru-RU" dirty="0"/>
              <a:t> </a:t>
            </a:r>
            <a:r>
              <a:rPr lang="ru-RU" dirty="0" err="1"/>
              <a:t>вивчається</a:t>
            </a:r>
            <a:r>
              <a:rPr lang="ru-RU" dirty="0"/>
              <a:t> на </a:t>
            </a:r>
            <a:r>
              <a:rPr lang="ru-RU" dirty="0" err="1"/>
              <a:t>основі</a:t>
            </a:r>
            <a:r>
              <a:rPr lang="ru-RU" dirty="0"/>
              <a:t> </a:t>
            </a:r>
            <a:r>
              <a:rPr lang="ru-RU" dirty="0" err="1"/>
              <a:t>проведення</a:t>
            </a:r>
            <a:r>
              <a:rPr lang="ru-RU" dirty="0"/>
              <a:t> </a:t>
            </a:r>
            <a:r>
              <a:rPr lang="ru-RU" dirty="0" err="1"/>
              <a:t>моніторингу</a:t>
            </a:r>
            <a:r>
              <a:rPr lang="ru-RU" dirty="0"/>
              <a:t> стану </a:t>
            </a:r>
            <a:r>
              <a:rPr lang="ru-RU" dirty="0" err="1"/>
              <a:t>відповідних</a:t>
            </a:r>
            <a:r>
              <a:rPr lang="ru-RU" dirty="0"/>
              <a:t> </a:t>
            </a:r>
            <a:r>
              <a:rPr lang="ru-RU" dirty="0" err="1"/>
              <a:t>ринків</a:t>
            </a:r>
            <a:r>
              <a:rPr lang="ru-RU" dirty="0"/>
              <a:t>, </a:t>
            </a:r>
            <a:r>
              <a:rPr lang="ru-RU" dirty="0" err="1"/>
              <a:t>змін</a:t>
            </a:r>
            <a:r>
              <a:rPr lang="ru-RU" dirty="0"/>
              <a:t> </a:t>
            </a:r>
            <a:r>
              <a:rPr lang="ru-RU" dirty="0" err="1"/>
              <a:t>їх</a:t>
            </a:r>
            <a:r>
              <a:rPr lang="ru-RU" dirty="0"/>
              <a:t> </a:t>
            </a:r>
            <a:r>
              <a:rPr lang="ru-RU" dirty="0" err="1"/>
              <a:t>кон'юнктури</a:t>
            </a:r>
            <a:r>
              <a:rPr lang="ru-RU" dirty="0"/>
              <a:t>.</a:t>
            </a:r>
            <a:endParaRPr lang="uk-UA" dirty="0"/>
          </a:p>
        </p:txBody>
      </p:sp>
    </p:spTree>
    <p:extLst>
      <p:ext uri="{BB962C8B-B14F-4D97-AF65-F5344CB8AC3E}">
        <p14:creationId xmlns:p14="http://schemas.microsoft.com/office/powerpoint/2010/main" val="5388589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9C04D0-0E57-49D7-BE9E-A6E0E977B6D5}"/>
              </a:ext>
            </a:extLst>
          </p:cNvPr>
          <p:cNvSpPr txBox="1"/>
          <p:nvPr/>
        </p:nvSpPr>
        <p:spPr>
          <a:xfrm>
            <a:off x="1997475" y="2394219"/>
            <a:ext cx="8593585" cy="1477328"/>
          </a:xfrm>
          <a:prstGeom prst="rect">
            <a:avLst/>
          </a:prstGeom>
          <a:noFill/>
        </p:spPr>
        <p:txBody>
          <a:bodyPr wrap="square">
            <a:spAutoFit/>
          </a:bodyPr>
          <a:lstStyle/>
          <a:p>
            <a:r>
              <a:rPr lang="uk-UA" b="1" dirty="0"/>
              <a:t>Фактори внутрішнього середовища </a:t>
            </a:r>
            <a:r>
              <a:rPr lang="uk-UA" dirty="0"/>
              <a:t>обумовлені дією кожної окремої політики, що проводить торговельне підприємство - асортиментної, цінової, маркетингової, матеріально-технічного постачання тощо.</a:t>
            </a:r>
          </a:p>
          <a:p>
            <a:r>
              <a:rPr lang="uk-UA" dirty="0"/>
              <a:t>Характер та ступінь ефективності кожної політики, що проводиться, обумовлює їх вплив на обсяги дебіторської заборгованості підприємства.</a:t>
            </a:r>
          </a:p>
        </p:txBody>
      </p:sp>
    </p:spTree>
    <p:extLst>
      <p:ext uri="{BB962C8B-B14F-4D97-AF65-F5344CB8AC3E}">
        <p14:creationId xmlns:p14="http://schemas.microsoft.com/office/powerpoint/2010/main" val="41325334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25C6B7-10F7-40D8-96E2-14CCAB580D59}"/>
              </a:ext>
            </a:extLst>
          </p:cNvPr>
          <p:cNvSpPr txBox="1"/>
          <p:nvPr/>
        </p:nvSpPr>
        <p:spPr>
          <a:xfrm>
            <a:off x="1828799" y="2724484"/>
            <a:ext cx="8922058" cy="1200329"/>
          </a:xfrm>
          <a:prstGeom prst="rect">
            <a:avLst/>
          </a:prstGeom>
          <a:noFill/>
        </p:spPr>
        <p:txBody>
          <a:bodyPr wrap="square">
            <a:spAutoFit/>
          </a:bodyPr>
          <a:lstStyle/>
          <a:p>
            <a:r>
              <a:rPr lang="uk-UA" dirty="0"/>
              <a:t>Дебіторська заборгованість постачальників підприємства може бути обумовлена необхідністю оновлення товарного портфеля підприємства, змінами в асортименті товарів, що реалізуються, розширенням кола постачальників або необхідністю співпраці з конкретним постачальником.</a:t>
            </a:r>
          </a:p>
        </p:txBody>
      </p:sp>
    </p:spTree>
    <p:extLst>
      <p:ext uri="{BB962C8B-B14F-4D97-AF65-F5344CB8AC3E}">
        <p14:creationId xmlns:p14="http://schemas.microsoft.com/office/powerpoint/2010/main" val="36969681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925BBF-398A-4F0E-8A47-097417090EB0}"/>
              </a:ext>
            </a:extLst>
          </p:cNvPr>
          <p:cNvSpPr txBox="1"/>
          <p:nvPr/>
        </p:nvSpPr>
        <p:spPr>
          <a:xfrm>
            <a:off x="1639410" y="2580650"/>
            <a:ext cx="8913180" cy="1477328"/>
          </a:xfrm>
          <a:prstGeom prst="rect">
            <a:avLst/>
          </a:prstGeom>
          <a:noFill/>
        </p:spPr>
        <p:txBody>
          <a:bodyPr wrap="square">
            <a:spAutoFit/>
          </a:bodyPr>
          <a:lstStyle/>
          <a:p>
            <a:r>
              <a:rPr lang="uk-UA" dirty="0"/>
              <a:t>Дебіторська заборгованість покупців може виникати як наслідок проведення певної цінової політики, оскільки реалізація товарів при визначеному рівні цін можлива тільки за умови відстрочки платні. Надання відстрочки покупцям може бути обумовлене також необхідністю зростання обсягів реалізації в зв'язку з накопиченням понаднормативних</a:t>
            </a:r>
          </a:p>
          <a:p>
            <a:r>
              <a:rPr lang="uk-UA" dirty="0"/>
              <a:t>товарних запасів, коливанням або зниженням попиту тощо.</a:t>
            </a:r>
          </a:p>
        </p:txBody>
      </p:sp>
    </p:spTree>
    <p:extLst>
      <p:ext uri="{BB962C8B-B14F-4D97-AF65-F5344CB8AC3E}">
        <p14:creationId xmlns:p14="http://schemas.microsoft.com/office/powerpoint/2010/main" val="27013348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D164CC-9D1E-4144-B5EB-C2D8C6C0A1DB}"/>
              </a:ext>
            </a:extLst>
          </p:cNvPr>
          <p:cNvSpPr txBox="1"/>
          <p:nvPr/>
        </p:nvSpPr>
        <p:spPr>
          <a:xfrm>
            <a:off x="1615736" y="1840221"/>
            <a:ext cx="8611340" cy="2862322"/>
          </a:xfrm>
          <a:prstGeom prst="rect">
            <a:avLst/>
          </a:prstGeom>
          <a:noFill/>
        </p:spPr>
        <p:txBody>
          <a:bodyPr wrap="square">
            <a:spAutoFit/>
          </a:bodyPr>
          <a:lstStyle/>
          <a:p>
            <a:r>
              <a:rPr lang="uk-UA" dirty="0"/>
              <a:t>Розглядаючи фактори, що обумовлюють обсяги дебіторської заборгованості торговельного підприємства на певний період (дату), необхідно визначати не лише фактори формування дебіторської заборгованості, а й фактори, що обумовлюють обсяги її погашення.</a:t>
            </a:r>
          </a:p>
          <a:p>
            <a:r>
              <a:rPr lang="uk-UA" dirty="0"/>
              <a:t>Взаємозв'язок між цими факторами наочно демонструє модель </a:t>
            </a:r>
          </a:p>
          <a:p>
            <a:pPr algn="ctr"/>
            <a:r>
              <a:rPr lang="uk-UA" dirty="0"/>
              <a:t>ДЗ1 = ДЗ0+ВДЗ1 - ПДЗ1,</a:t>
            </a:r>
          </a:p>
          <a:p>
            <a:r>
              <a:rPr lang="uk-UA" dirty="0"/>
              <a:t>де Д30, Д31 - відповідно, обсяги дебіторської заборгованості на початок та кінець окремого періоду;</a:t>
            </a:r>
          </a:p>
          <a:p>
            <a:r>
              <a:rPr lang="uk-UA" dirty="0"/>
              <a:t>ВДЗ1 - виникнення дебіторської заборгованості за період;</a:t>
            </a:r>
          </a:p>
          <a:p>
            <a:r>
              <a:rPr lang="uk-UA" dirty="0"/>
              <a:t>ПДЗ1 - погашення дебіторської заборгованості за період.</a:t>
            </a:r>
          </a:p>
        </p:txBody>
      </p:sp>
    </p:spTree>
    <p:extLst>
      <p:ext uri="{BB962C8B-B14F-4D97-AF65-F5344CB8AC3E}">
        <p14:creationId xmlns:p14="http://schemas.microsoft.com/office/powerpoint/2010/main" val="92541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F7D73527-74D1-4F3F-92AB-41062DA490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250" y="995025"/>
            <a:ext cx="8982075" cy="4852512"/>
          </a:xfrm>
          <a:prstGeom prst="rect">
            <a:avLst/>
          </a:prstGeom>
        </p:spPr>
      </p:pic>
    </p:spTree>
    <p:extLst>
      <p:ext uri="{BB962C8B-B14F-4D97-AF65-F5344CB8AC3E}">
        <p14:creationId xmlns:p14="http://schemas.microsoft.com/office/powerpoint/2010/main" val="3172610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2E36A8-A945-4BB2-AB65-4528C07C460C}"/>
              </a:ext>
            </a:extLst>
          </p:cNvPr>
          <p:cNvSpPr txBox="1"/>
          <p:nvPr/>
        </p:nvSpPr>
        <p:spPr>
          <a:xfrm>
            <a:off x="1722268" y="2336982"/>
            <a:ext cx="8558074" cy="2031325"/>
          </a:xfrm>
          <a:prstGeom prst="rect">
            <a:avLst/>
          </a:prstGeom>
          <a:noFill/>
        </p:spPr>
        <p:txBody>
          <a:bodyPr wrap="square">
            <a:spAutoFit/>
          </a:bodyPr>
          <a:lstStyle/>
          <a:p>
            <a:r>
              <a:rPr lang="uk-UA" dirty="0"/>
              <a:t>Погашення дебіторської заборгованості обумовлюється її якістю, яка повною мірою залежить від факторів внутрішнього середовища підприємства - обґрунтованості управлінських рішень, пов'язаних з утворенням дебіторської заборгованості в попередні періоди.</a:t>
            </a:r>
          </a:p>
          <a:p>
            <a:r>
              <a:rPr lang="uk-UA" b="1" dirty="0"/>
              <a:t>Політика управління дебіторською заборгованістю </a:t>
            </a:r>
            <a:r>
              <a:rPr lang="uk-UA" dirty="0"/>
              <a:t>є однією з складових управління обіговими активами підприємства та спрямована на оптимізацію розмірів, термінів погашення та підвищення якості дебіторської заборгованості.</a:t>
            </a:r>
          </a:p>
        </p:txBody>
      </p:sp>
    </p:spTree>
    <p:extLst>
      <p:ext uri="{BB962C8B-B14F-4D97-AF65-F5344CB8AC3E}">
        <p14:creationId xmlns:p14="http://schemas.microsoft.com/office/powerpoint/2010/main" val="42033940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8616DF-B853-4E54-BD97-E0E0F77F91D5}"/>
              </a:ext>
            </a:extLst>
          </p:cNvPr>
          <p:cNvSpPr txBox="1"/>
          <p:nvPr/>
        </p:nvSpPr>
        <p:spPr>
          <a:xfrm>
            <a:off x="1970842" y="2690336"/>
            <a:ext cx="8611340" cy="923330"/>
          </a:xfrm>
          <a:prstGeom prst="rect">
            <a:avLst/>
          </a:prstGeom>
          <a:noFill/>
        </p:spPr>
        <p:txBody>
          <a:bodyPr wrap="square">
            <a:spAutoFit/>
          </a:bodyPr>
          <a:lstStyle/>
          <a:p>
            <a:r>
              <a:rPr lang="uk-UA" dirty="0"/>
              <a:t>Передумовою розробки політики управління дебіторською заборгованістю на майбутній період є проведення аналізу стану її формування та ефективності, оцінки управління в звітному (або аналізованому) періоді.</a:t>
            </a:r>
          </a:p>
        </p:txBody>
      </p:sp>
    </p:spTree>
    <p:extLst>
      <p:ext uri="{BB962C8B-B14F-4D97-AF65-F5344CB8AC3E}">
        <p14:creationId xmlns:p14="http://schemas.microsoft.com/office/powerpoint/2010/main" val="2763282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9C6ABF-E363-44DC-BE2C-79E387B971FC}"/>
              </a:ext>
            </a:extLst>
          </p:cNvPr>
          <p:cNvSpPr txBox="1"/>
          <p:nvPr/>
        </p:nvSpPr>
        <p:spPr>
          <a:xfrm>
            <a:off x="1775533" y="1327107"/>
            <a:ext cx="8345010" cy="3693319"/>
          </a:xfrm>
          <a:prstGeom prst="rect">
            <a:avLst/>
          </a:prstGeom>
          <a:noFill/>
        </p:spPr>
        <p:txBody>
          <a:bodyPr wrap="square">
            <a:spAutoFit/>
          </a:bodyPr>
          <a:lstStyle/>
          <a:p>
            <a:r>
              <a:rPr lang="uk-UA" b="1" i="1" dirty="0"/>
              <a:t>Планова потреба торговельного підприємства в оборотних коштах для формування товарних запасів розраховується так:</a:t>
            </a:r>
          </a:p>
          <a:p>
            <a:r>
              <a:rPr lang="uk-UA" dirty="0"/>
              <a:t>1. Визначається плановий товарооборот підприємства за собівартістю формування.</a:t>
            </a:r>
          </a:p>
          <a:p>
            <a:r>
              <a:rPr lang="uk-UA" dirty="0"/>
              <a:t>Для цього визначається рівень собівартості товарообороту (</a:t>
            </a:r>
            <a:r>
              <a:rPr lang="uk-UA" dirty="0" err="1"/>
              <a:t>Рсв</a:t>
            </a:r>
            <a:r>
              <a:rPr lang="uk-UA" dirty="0"/>
              <a:t>), який кількісно оцінює питому вагу в обсязі товарообороту авансових витрат, що здійснюється підприємством на стадії закупівлі товарів.</a:t>
            </a:r>
          </a:p>
          <a:p>
            <a:r>
              <a:rPr lang="uk-UA" dirty="0"/>
              <a:t>Значення цього показника розраховується так:</a:t>
            </a:r>
          </a:p>
          <a:p>
            <a:pPr algn="ctr"/>
            <a:r>
              <a:rPr lang="uk-UA" dirty="0" err="1"/>
              <a:t>Рсв</a:t>
            </a:r>
            <a:r>
              <a:rPr lang="uk-UA" dirty="0"/>
              <a:t> = 100 - </a:t>
            </a:r>
            <a:r>
              <a:rPr lang="uk-UA" dirty="0" err="1"/>
              <a:t>Рвд</a:t>
            </a:r>
            <a:r>
              <a:rPr lang="uk-UA" dirty="0"/>
              <a:t> + </a:t>
            </a:r>
            <a:r>
              <a:rPr lang="uk-UA" dirty="0" err="1"/>
              <a:t>Ртв</a:t>
            </a:r>
            <a:endParaRPr lang="uk-UA" dirty="0"/>
          </a:p>
          <a:p>
            <a:pPr algn="just"/>
            <a:r>
              <a:rPr lang="uk-UA" dirty="0"/>
              <a:t>де </a:t>
            </a:r>
            <a:r>
              <a:rPr lang="uk-UA" dirty="0" err="1"/>
              <a:t>Рвд</a:t>
            </a:r>
            <a:r>
              <a:rPr lang="uk-UA" dirty="0"/>
              <a:t> - </a:t>
            </a:r>
            <a:r>
              <a:rPr lang="ru-RU" dirty="0" err="1"/>
              <a:t>рівень</a:t>
            </a:r>
            <a:r>
              <a:rPr lang="ru-RU" dirty="0"/>
              <a:t> валового доходу, у </a:t>
            </a:r>
            <a:r>
              <a:rPr lang="ru-RU" dirty="0" err="1"/>
              <a:t>відсотках</a:t>
            </a:r>
            <a:r>
              <a:rPr lang="ru-RU" dirty="0"/>
              <a:t> до товарообороту;</a:t>
            </a:r>
          </a:p>
          <a:p>
            <a:pPr algn="just"/>
            <a:r>
              <a:rPr lang="ru-RU" dirty="0" err="1"/>
              <a:t>Ртв</a:t>
            </a:r>
            <a:r>
              <a:rPr lang="ru-RU" dirty="0"/>
              <a:t> - </a:t>
            </a:r>
            <a:r>
              <a:rPr lang="ru-RU" dirty="0" err="1"/>
              <a:t>рівень</a:t>
            </a:r>
            <a:r>
              <a:rPr lang="ru-RU" dirty="0"/>
              <a:t> </a:t>
            </a:r>
            <a:r>
              <a:rPr lang="ru-RU" dirty="0" err="1"/>
              <a:t>транспортних</a:t>
            </a:r>
            <a:r>
              <a:rPr lang="ru-RU" dirty="0"/>
              <a:t> </a:t>
            </a:r>
            <a:r>
              <a:rPr lang="ru-RU" dirty="0" err="1"/>
              <a:t>витрат</a:t>
            </a:r>
            <a:r>
              <a:rPr lang="ru-RU" dirty="0"/>
              <a:t>, у </a:t>
            </a:r>
            <a:r>
              <a:rPr lang="ru-RU" dirty="0" err="1"/>
              <a:t>відсотках</a:t>
            </a:r>
            <a:r>
              <a:rPr lang="ru-RU" dirty="0"/>
              <a:t> до товарообороту.</a:t>
            </a:r>
          </a:p>
          <a:p>
            <a:pPr algn="just"/>
            <a:r>
              <a:rPr lang="ru-RU" dirty="0"/>
              <a:t>Товарооборот за </a:t>
            </a:r>
            <a:r>
              <a:rPr lang="ru-RU" dirty="0" err="1"/>
              <a:t>собівартістю</a:t>
            </a:r>
            <a:r>
              <a:rPr lang="ru-RU" dirty="0"/>
              <a:t> (</a:t>
            </a:r>
            <a:r>
              <a:rPr lang="ru-RU" dirty="0" err="1"/>
              <a:t>Тсв</a:t>
            </a:r>
            <a:r>
              <a:rPr lang="ru-RU" dirty="0"/>
              <a:t>) </a:t>
            </a:r>
            <a:r>
              <a:rPr lang="ru-RU" dirty="0" err="1"/>
              <a:t>обчислюється</a:t>
            </a:r>
            <a:r>
              <a:rPr lang="ru-RU" dirty="0"/>
              <a:t> як </a:t>
            </a:r>
            <a:r>
              <a:rPr lang="ru-RU" dirty="0" err="1"/>
              <a:t>добуток</a:t>
            </a:r>
            <a:r>
              <a:rPr lang="ru-RU" dirty="0"/>
              <a:t> планового товарообороту (</a:t>
            </a:r>
            <a:r>
              <a:rPr lang="ru-RU" dirty="0" err="1"/>
              <a:t>Тпл</a:t>
            </a:r>
            <a:r>
              <a:rPr lang="ru-RU" dirty="0"/>
              <a:t>) на </a:t>
            </a:r>
            <a:r>
              <a:rPr lang="ru-RU" dirty="0" err="1"/>
              <a:t>рівень</a:t>
            </a:r>
            <a:r>
              <a:rPr lang="ru-RU" dirty="0"/>
              <a:t> </a:t>
            </a:r>
            <a:r>
              <a:rPr lang="ru-RU" dirty="0" err="1"/>
              <a:t>його</a:t>
            </a:r>
            <a:r>
              <a:rPr lang="ru-RU" dirty="0"/>
              <a:t> </a:t>
            </a:r>
            <a:r>
              <a:rPr lang="ru-RU" dirty="0" err="1"/>
              <a:t>собівартості</a:t>
            </a:r>
            <a:r>
              <a:rPr lang="ru-RU" dirty="0"/>
              <a:t> (</a:t>
            </a:r>
            <a:r>
              <a:rPr lang="ru-RU" dirty="0" err="1"/>
              <a:t>Рсв</a:t>
            </a:r>
            <a:r>
              <a:rPr lang="ru-RU" dirty="0"/>
              <a:t>):</a:t>
            </a:r>
          </a:p>
          <a:p>
            <a:pPr algn="ctr"/>
            <a:r>
              <a:rPr lang="ru-RU" dirty="0" err="1"/>
              <a:t>Тсв</a:t>
            </a:r>
            <a:r>
              <a:rPr lang="ru-RU" dirty="0"/>
              <a:t> = </a:t>
            </a:r>
            <a:r>
              <a:rPr lang="ru-RU" dirty="0" err="1"/>
              <a:t>Тпл×Рсв</a:t>
            </a:r>
            <a:r>
              <a:rPr lang="ru-RU" dirty="0"/>
              <a:t>/100</a:t>
            </a:r>
          </a:p>
        </p:txBody>
      </p:sp>
    </p:spTree>
    <p:extLst>
      <p:ext uri="{BB962C8B-B14F-4D97-AF65-F5344CB8AC3E}">
        <p14:creationId xmlns:p14="http://schemas.microsoft.com/office/powerpoint/2010/main" val="2292988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867621-AE3A-4C7E-AC6A-A3DFC5AE37DE}"/>
              </a:ext>
            </a:extLst>
          </p:cNvPr>
          <p:cNvSpPr txBox="1"/>
          <p:nvPr/>
        </p:nvSpPr>
        <p:spPr>
          <a:xfrm>
            <a:off x="2077375" y="1460350"/>
            <a:ext cx="7871534" cy="4247317"/>
          </a:xfrm>
          <a:prstGeom prst="rect">
            <a:avLst/>
          </a:prstGeom>
          <a:noFill/>
        </p:spPr>
        <p:txBody>
          <a:bodyPr wrap="square">
            <a:spAutoFit/>
          </a:bodyPr>
          <a:lstStyle/>
          <a:p>
            <a:pPr algn="just"/>
            <a:r>
              <a:rPr lang="uk-UA" dirty="0"/>
              <a:t>2. Визначається норма товарних запасів в днях обігу.</a:t>
            </a:r>
          </a:p>
          <a:p>
            <a:pPr algn="just"/>
            <a:r>
              <a:rPr lang="uk-UA" dirty="0"/>
              <a:t>Для розрахунку цього показника можуть використовуватися різні методичні підходи, зокрема метод прямих техніко-економічних розрахунків, </a:t>
            </a:r>
            <a:r>
              <a:rPr lang="uk-UA" dirty="0" err="1"/>
              <a:t>факторно</a:t>
            </a:r>
            <a:r>
              <a:rPr lang="uk-UA" dirty="0"/>
              <a:t>-аналітичний метод, методи кореляційно-регресивного аналізу.</a:t>
            </a:r>
          </a:p>
          <a:p>
            <a:pPr algn="just"/>
            <a:endParaRPr lang="uk-UA" dirty="0"/>
          </a:p>
          <a:p>
            <a:pPr algn="just"/>
            <a:r>
              <a:rPr lang="ru-RU" dirty="0"/>
              <a:t>3. </a:t>
            </a:r>
            <a:r>
              <a:rPr lang="ru-RU" dirty="0" err="1"/>
              <a:t>Обчислюється</a:t>
            </a:r>
            <a:r>
              <a:rPr lang="ru-RU" dirty="0"/>
              <a:t> потреба </a:t>
            </a:r>
            <a:r>
              <a:rPr lang="ru-RU" dirty="0" err="1"/>
              <a:t>підприємства</a:t>
            </a:r>
            <a:r>
              <a:rPr lang="ru-RU" dirty="0"/>
              <a:t> в </a:t>
            </a:r>
            <a:r>
              <a:rPr lang="ru-RU" dirty="0" err="1"/>
              <a:t>обігових</a:t>
            </a:r>
            <a:r>
              <a:rPr lang="ru-RU" dirty="0"/>
              <a:t> коштах для </a:t>
            </a:r>
            <a:r>
              <a:rPr lang="ru-RU" dirty="0" err="1"/>
              <a:t>формування</a:t>
            </a:r>
            <a:r>
              <a:rPr lang="ru-RU" dirty="0"/>
              <a:t> </a:t>
            </a:r>
            <a:r>
              <a:rPr lang="ru-RU" dirty="0" err="1"/>
              <a:t>товарних</a:t>
            </a:r>
            <a:r>
              <a:rPr lang="ru-RU" dirty="0"/>
              <a:t> </a:t>
            </a:r>
            <a:r>
              <a:rPr lang="ru-RU" dirty="0" err="1"/>
              <a:t>запасів</a:t>
            </a:r>
            <a:r>
              <a:rPr lang="ru-RU" dirty="0"/>
              <a:t>.</a:t>
            </a:r>
          </a:p>
          <a:p>
            <a:pPr algn="just"/>
            <a:r>
              <a:rPr lang="ru-RU" dirty="0" err="1"/>
              <a:t>Плановий</a:t>
            </a:r>
            <a:r>
              <a:rPr lang="ru-RU" dirty="0"/>
              <a:t> </a:t>
            </a:r>
            <a:r>
              <a:rPr lang="ru-RU" dirty="0" err="1"/>
              <a:t>обсяг</a:t>
            </a:r>
            <a:r>
              <a:rPr lang="ru-RU" dirty="0"/>
              <a:t> потреби в </a:t>
            </a:r>
            <a:r>
              <a:rPr lang="ru-RU" dirty="0" err="1"/>
              <a:t>обігових</a:t>
            </a:r>
            <a:r>
              <a:rPr lang="ru-RU" dirty="0"/>
              <a:t> коштах (</a:t>
            </a:r>
            <a:r>
              <a:rPr lang="ru-RU" dirty="0" err="1"/>
              <a:t>ОКтз</a:t>
            </a:r>
            <a:r>
              <a:rPr lang="ru-RU" dirty="0"/>
              <a:t>) для </a:t>
            </a:r>
            <a:r>
              <a:rPr lang="ru-RU" dirty="0" err="1"/>
              <a:t>формування</a:t>
            </a:r>
            <a:r>
              <a:rPr lang="ru-RU" dirty="0"/>
              <a:t> </a:t>
            </a:r>
            <a:r>
              <a:rPr lang="ru-RU" dirty="0" err="1"/>
              <a:t>товарних</a:t>
            </a:r>
            <a:r>
              <a:rPr lang="ru-RU" dirty="0"/>
              <a:t> </a:t>
            </a:r>
            <a:r>
              <a:rPr lang="ru-RU" dirty="0" err="1"/>
              <a:t>запасів</a:t>
            </a:r>
            <a:r>
              <a:rPr lang="ru-RU" dirty="0"/>
              <a:t> становить:</a:t>
            </a:r>
          </a:p>
          <a:p>
            <a:pPr algn="ctr"/>
            <a:r>
              <a:rPr lang="ru-RU" dirty="0" err="1"/>
              <a:t>ОКтз</a:t>
            </a:r>
            <a:r>
              <a:rPr lang="ru-RU" dirty="0"/>
              <a:t> = </a:t>
            </a:r>
            <a:r>
              <a:rPr lang="ru-RU" dirty="0" err="1"/>
              <a:t>Тсв×Нтз</a:t>
            </a:r>
            <a:r>
              <a:rPr lang="ru-RU" dirty="0"/>
              <a:t>/Д</a:t>
            </a:r>
          </a:p>
          <a:p>
            <a:pPr algn="just"/>
            <a:r>
              <a:rPr lang="ru-RU" dirty="0"/>
              <a:t>де </a:t>
            </a:r>
            <a:r>
              <a:rPr lang="ru-RU" dirty="0" err="1"/>
              <a:t>Нтз</a:t>
            </a:r>
            <a:r>
              <a:rPr lang="ru-RU" dirty="0"/>
              <a:t> – норма </a:t>
            </a:r>
            <a:r>
              <a:rPr lang="ru-RU" dirty="0" err="1"/>
              <a:t>товарних</a:t>
            </a:r>
            <a:r>
              <a:rPr lang="ru-RU" dirty="0"/>
              <a:t> </a:t>
            </a:r>
            <a:r>
              <a:rPr lang="ru-RU" dirty="0" err="1"/>
              <a:t>запасів</a:t>
            </a:r>
            <a:r>
              <a:rPr lang="ru-RU" dirty="0"/>
              <a:t> у днях;</a:t>
            </a:r>
          </a:p>
          <a:p>
            <a:pPr algn="just"/>
            <a:r>
              <a:rPr lang="ru-RU" dirty="0"/>
              <a:t>Д – </a:t>
            </a:r>
            <a:r>
              <a:rPr lang="ru-RU" dirty="0" err="1"/>
              <a:t>тривалість</a:t>
            </a:r>
            <a:r>
              <a:rPr lang="ru-RU" dirty="0"/>
              <a:t> планового обороту у днях.</a:t>
            </a:r>
          </a:p>
          <a:p>
            <a:pPr algn="just"/>
            <a:r>
              <a:rPr lang="uk-UA" dirty="0"/>
              <a:t>При потребі норми ШЗП можуть диференціюватися за видами робочих місць чи категоріями робітників підприємства. В цьому разі попередньо обчислюється середньозважена норма, яка і використовується в наведеній формулі.</a:t>
            </a:r>
          </a:p>
        </p:txBody>
      </p:sp>
    </p:spTree>
    <p:extLst>
      <p:ext uri="{BB962C8B-B14F-4D97-AF65-F5344CB8AC3E}">
        <p14:creationId xmlns:p14="http://schemas.microsoft.com/office/powerpoint/2010/main" val="2534613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C5B953-1525-4714-96C2-C9C77B23149E}"/>
              </a:ext>
            </a:extLst>
          </p:cNvPr>
          <p:cNvSpPr txBox="1"/>
          <p:nvPr/>
        </p:nvSpPr>
        <p:spPr>
          <a:xfrm>
            <a:off x="1580225" y="1019893"/>
            <a:ext cx="8664605" cy="4524315"/>
          </a:xfrm>
          <a:prstGeom prst="rect">
            <a:avLst/>
          </a:prstGeom>
          <a:noFill/>
        </p:spPr>
        <p:txBody>
          <a:bodyPr wrap="square">
            <a:spAutoFit/>
          </a:bodyPr>
          <a:lstStyle/>
          <a:p>
            <a:r>
              <a:rPr lang="uk-UA" b="1" i="1" dirty="0"/>
              <a:t>Планова потреба підприємства у формуванні запасів інших матеріальних обігових активів розраховується за такими елементами потреби.</a:t>
            </a:r>
          </a:p>
          <a:p>
            <a:r>
              <a:rPr lang="uk-UA" dirty="0"/>
              <a:t>1. Потреба у формуванні запасів малоцінних та швидкозношуваних предметів (МШП) розраховується на основі інформації про кількість робочих місць, чисельність робітників підприємства, вартість МШП для оснащення одного робочого місця або робітника підприємства з урахуванням існуючого порядку бухгалтерського обліку та відображення обліку МШП (запаси МШП утворюються в розмірі 50% від вартості придбання необхідних матеріальних обігових активів, які в поточному періоді не списані на витрати обігу).</a:t>
            </a:r>
          </a:p>
          <a:p>
            <a:r>
              <a:rPr lang="uk-UA" dirty="0"/>
              <a:t>Загальний розмір потреби в обігових коштах для формування запасів МШП обчислюється так:</a:t>
            </a:r>
          </a:p>
          <a:p>
            <a:pPr algn="ctr"/>
            <a:r>
              <a:rPr lang="uk-UA" dirty="0" err="1"/>
              <a:t>ОКмшп</a:t>
            </a:r>
            <a:r>
              <a:rPr lang="uk-UA" dirty="0"/>
              <a:t> = 50% (</a:t>
            </a:r>
            <a:r>
              <a:rPr lang="en-US" dirty="0"/>
              <a:t>KPM</a:t>
            </a:r>
            <a:r>
              <a:rPr lang="uk-UA" dirty="0"/>
              <a:t> </a:t>
            </a:r>
            <a:r>
              <a:rPr lang="en-US" dirty="0"/>
              <a:t>×</a:t>
            </a:r>
            <a:r>
              <a:rPr lang="uk-UA" dirty="0"/>
              <a:t> </a:t>
            </a:r>
            <a:r>
              <a:rPr lang="uk-UA" dirty="0" err="1"/>
              <a:t>Нрм</a:t>
            </a:r>
            <a:r>
              <a:rPr lang="en-US" dirty="0"/>
              <a:t> + </a:t>
            </a:r>
            <a:r>
              <a:rPr lang="uk-UA" dirty="0"/>
              <a:t>ЧР</a:t>
            </a:r>
            <a:r>
              <a:rPr lang="en-US" dirty="0"/>
              <a:t> × </a:t>
            </a:r>
            <a:r>
              <a:rPr lang="uk-UA" dirty="0" err="1"/>
              <a:t>Нр</a:t>
            </a:r>
            <a:r>
              <a:rPr lang="en-US" dirty="0"/>
              <a:t> ),</a:t>
            </a:r>
          </a:p>
          <a:p>
            <a:r>
              <a:rPr lang="uk-UA" dirty="0"/>
              <a:t>де КРМ - кількість робочих місць;</a:t>
            </a:r>
          </a:p>
          <a:p>
            <a:r>
              <a:rPr lang="uk-UA" dirty="0"/>
              <a:t>ЧР - чисельність робітників;</a:t>
            </a:r>
          </a:p>
          <a:p>
            <a:r>
              <a:rPr lang="uk-UA" dirty="0" err="1"/>
              <a:t>Нрм</a:t>
            </a:r>
            <a:r>
              <a:rPr lang="en-US" dirty="0"/>
              <a:t> - </a:t>
            </a:r>
            <a:r>
              <a:rPr lang="uk-UA" dirty="0"/>
              <a:t>норма МШП для оснащення одного робочого місця;</a:t>
            </a:r>
          </a:p>
          <a:p>
            <a:r>
              <a:rPr lang="uk-UA" dirty="0" err="1"/>
              <a:t>Нр</a:t>
            </a:r>
            <a:r>
              <a:rPr lang="en-US" dirty="0"/>
              <a:t> - </a:t>
            </a:r>
            <a:r>
              <a:rPr lang="uk-UA" dirty="0"/>
              <a:t>норма МШП для забезпечення одного робітника підприємства.</a:t>
            </a:r>
          </a:p>
        </p:txBody>
      </p:sp>
    </p:spTree>
    <p:extLst>
      <p:ext uri="{BB962C8B-B14F-4D97-AF65-F5344CB8AC3E}">
        <p14:creationId xmlns:p14="http://schemas.microsoft.com/office/powerpoint/2010/main" val="1367275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450520-8D4D-49BF-A082-A884C00DE733}"/>
              </a:ext>
            </a:extLst>
          </p:cNvPr>
          <p:cNvSpPr txBox="1"/>
          <p:nvPr/>
        </p:nvSpPr>
        <p:spPr>
          <a:xfrm>
            <a:off x="1945689" y="911687"/>
            <a:ext cx="8300621" cy="4801314"/>
          </a:xfrm>
          <a:prstGeom prst="rect">
            <a:avLst/>
          </a:prstGeom>
          <a:noFill/>
        </p:spPr>
        <p:txBody>
          <a:bodyPr wrap="square">
            <a:spAutoFit/>
          </a:bodyPr>
          <a:lstStyle/>
          <a:p>
            <a:r>
              <a:rPr lang="uk-UA" dirty="0"/>
              <a:t>2. Потреба у формуванні запасів пакувальних матеріалів (ПМ) визначається залежно від обсягів їх використання та періодичності придбання (в днях інтервалу між закупівлею окремих партій).</a:t>
            </a:r>
          </a:p>
          <a:p>
            <a:r>
              <a:rPr lang="uk-UA" dirty="0"/>
              <a:t>Планові обсяги використання ПМ (</a:t>
            </a:r>
            <a:r>
              <a:rPr lang="uk-UA" dirty="0" err="1"/>
              <a:t>Впм</a:t>
            </a:r>
            <a:r>
              <a:rPr lang="uk-UA" dirty="0"/>
              <a:t>) розраховується так:</a:t>
            </a:r>
          </a:p>
          <a:p>
            <a:pPr algn="ctr"/>
            <a:r>
              <a:rPr lang="uk-UA" dirty="0" err="1"/>
              <a:t>Впм</a:t>
            </a:r>
            <a:r>
              <a:rPr lang="uk-UA" dirty="0"/>
              <a:t> = </a:t>
            </a:r>
            <a:r>
              <a:rPr lang="uk-UA" dirty="0" err="1"/>
              <a:t>Тпл×Кпм×Впак</a:t>
            </a:r>
            <a:endParaRPr lang="uk-UA" dirty="0"/>
          </a:p>
          <a:p>
            <a:pPr algn="just"/>
            <a:r>
              <a:rPr lang="uk-UA" dirty="0"/>
              <a:t>де </a:t>
            </a:r>
            <a:r>
              <a:rPr lang="uk-UA" dirty="0" err="1"/>
              <a:t>Кпм</a:t>
            </a:r>
            <a:r>
              <a:rPr lang="uk-UA" dirty="0"/>
              <a:t> - коефіцієнт необхідності пакування товарообороту (частка товарообороту, що потребує пакування, в його загальному обсязі);</a:t>
            </a:r>
          </a:p>
          <a:p>
            <a:pPr algn="just"/>
            <a:r>
              <a:rPr lang="uk-UA" dirty="0" err="1"/>
              <a:t>Впак</a:t>
            </a:r>
            <a:r>
              <a:rPr lang="uk-UA" dirty="0"/>
              <a:t> - вартість пакування одиниці товарообороту (коефіцієнт співвідношення вартості витрат на придбання пакувальних матеріалів та обсягу товарообороту).</a:t>
            </a:r>
          </a:p>
          <a:p>
            <a:pPr algn="just"/>
            <a:r>
              <a:rPr lang="ru-RU" dirty="0"/>
              <a:t>Потреба в </a:t>
            </a:r>
            <a:r>
              <a:rPr lang="ru-RU" dirty="0" err="1"/>
              <a:t>обігових</a:t>
            </a:r>
            <a:r>
              <a:rPr lang="ru-RU" dirty="0"/>
              <a:t> коштах для </a:t>
            </a:r>
            <a:r>
              <a:rPr lang="ru-RU" dirty="0" err="1"/>
              <a:t>формування</a:t>
            </a:r>
            <a:r>
              <a:rPr lang="ru-RU" dirty="0"/>
              <a:t> поточного запасу </a:t>
            </a:r>
            <a:r>
              <a:rPr lang="ru-RU" dirty="0" err="1"/>
              <a:t>пакувальних</a:t>
            </a:r>
            <a:r>
              <a:rPr lang="ru-RU" dirty="0"/>
              <a:t> </a:t>
            </a:r>
            <a:r>
              <a:rPr lang="ru-RU" dirty="0" err="1"/>
              <a:t>матеріалів</a:t>
            </a:r>
            <a:r>
              <a:rPr lang="ru-RU" dirty="0"/>
              <a:t> </a:t>
            </a:r>
            <a:r>
              <a:rPr lang="ru-RU" dirty="0" err="1"/>
              <a:t>розраховується</a:t>
            </a:r>
            <a:r>
              <a:rPr lang="ru-RU" dirty="0"/>
              <a:t>, </a:t>
            </a:r>
            <a:r>
              <a:rPr lang="ru-RU" dirty="0" err="1"/>
              <a:t>виходячи</a:t>
            </a:r>
            <a:r>
              <a:rPr lang="ru-RU" dirty="0"/>
              <a:t> з </a:t>
            </a:r>
            <a:r>
              <a:rPr lang="ru-RU" dirty="0" err="1"/>
              <a:t>половини</a:t>
            </a:r>
            <a:r>
              <a:rPr lang="ru-RU" dirty="0"/>
              <a:t> </a:t>
            </a:r>
            <a:r>
              <a:rPr lang="ru-RU" dirty="0" err="1"/>
              <a:t>інтервалу</a:t>
            </a:r>
            <a:r>
              <a:rPr lang="ru-RU" dirty="0"/>
              <a:t> </a:t>
            </a:r>
            <a:r>
              <a:rPr lang="ru-RU" dirty="0" err="1"/>
              <a:t>закупівлі</a:t>
            </a:r>
            <a:r>
              <a:rPr lang="ru-RU" dirty="0"/>
              <a:t> в днях та </a:t>
            </a:r>
            <a:r>
              <a:rPr lang="ru-RU" dirty="0" err="1"/>
              <a:t>одноденного</a:t>
            </a:r>
            <a:r>
              <a:rPr lang="ru-RU" dirty="0"/>
              <a:t> </a:t>
            </a:r>
            <a:r>
              <a:rPr lang="ru-RU" dirty="0" err="1"/>
              <a:t>витрачання</a:t>
            </a:r>
            <a:r>
              <a:rPr lang="ru-RU" dirty="0"/>
              <a:t>:</a:t>
            </a:r>
          </a:p>
          <a:p>
            <a:pPr algn="ctr"/>
            <a:r>
              <a:rPr lang="ru-RU" dirty="0" err="1"/>
              <a:t>ОКпм</a:t>
            </a:r>
            <a:r>
              <a:rPr lang="ru-RU" dirty="0"/>
              <a:t> = 0,5×ІЗ×Впм/Д</a:t>
            </a:r>
          </a:p>
          <a:p>
            <a:pPr algn="just"/>
            <a:endParaRPr lang="ru-RU" dirty="0"/>
          </a:p>
          <a:p>
            <a:pPr algn="just"/>
            <a:r>
              <a:rPr lang="ru-RU" dirty="0"/>
              <a:t>де ІЗ - </a:t>
            </a:r>
            <a:r>
              <a:rPr lang="ru-RU" dirty="0" err="1"/>
              <a:t>інтервал</a:t>
            </a:r>
            <a:r>
              <a:rPr lang="ru-RU" dirty="0"/>
              <a:t> </a:t>
            </a:r>
            <a:r>
              <a:rPr lang="ru-RU" dirty="0" err="1"/>
              <a:t>закупівлі</a:t>
            </a:r>
            <a:r>
              <a:rPr lang="ru-RU" dirty="0"/>
              <a:t> </a:t>
            </a:r>
            <a:r>
              <a:rPr lang="ru-RU" dirty="0" err="1"/>
              <a:t>пакувальних</a:t>
            </a:r>
            <a:r>
              <a:rPr lang="ru-RU" dirty="0"/>
              <a:t> </a:t>
            </a:r>
            <a:r>
              <a:rPr lang="ru-RU" dirty="0" err="1"/>
              <a:t>матеріалів</a:t>
            </a:r>
            <a:r>
              <a:rPr lang="ru-RU" dirty="0"/>
              <a:t>, в днях;</a:t>
            </a:r>
          </a:p>
          <a:p>
            <a:pPr algn="just"/>
            <a:r>
              <a:rPr lang="ru-RU" dirty="0" err="1"/>
              <a:t>Впм</a:t>
            </a:r>
            <a:r>
              <a:rPr lang="ru-RU" dirty="0"/>
              <a:t> - </a:t>
            </a:r>
            <a:r>
              <a:rPr lang="ru-RU" dirty="0" err="1"/>
              <a:t>використання</a:t>
            </a:r>
            <a:r>
              <a:rPr lang="ru-RU" dirty="0"/>
              <a:t> </a:t>
            </a:r>
            <a:r>
              <a:rPr lang="ru-RU" dirty="0" err="1"/>
              <a:t>пакувальних</a:t>
            </a:r>
            <a:r>
              <a:rPr lang="ru-RU" dirty="0"/>
              <a:t> </a:t>
            </a:r>
            <a:r>
              <a:rPr lang="ru-RU" dirty="0" err="1"/>
              <a:t>матеріалів</a:t>
            </a:r>
            <a:r>
              <a:rPr lang="ru-RU" dirty="0"/>
              <a:t> в плановому </a:t>
            </a:r>
            <a:r>
              <a:rPr lang="ru-RU" dirty="0" err="1"/>
              <a:t>періоді</a:t>
            </a:r>
            <a:r>
              <a:rPr lang="ru-RU" dirty="0"/>
              <a:t>;</a:t>
            </a:r>
          </a:p>
          <a:p>
            <a:pPr algn="just"/>
            <a:r>
              <a:rPr lang="ru-RU" dirty="0"/>
              <a:t>Д - </a:t>
            </a:r>
            <a:r>
              <a:rPr lang="ru-RU" dirty="0" err="1"/>
              <a:t>кількість</a:t>
            </a:r>
            <a:r>
              <a:rPr lang="ru-RU" dirty="0"/>
              <a:t> </a:t>
            </a:r>
            <a:r>
              <a:rPr lang="ru-RU" dirty="0" err="1"/>
              <a:t>днів</a:t>
            </a:r>
            <a:r>
              <a:rPr lang="ru-RU" dirty="0"/>
              <a:t> у </a:t>
            </a:r>
            <a:r>
              <a:rPr lang="ru-RU" dirty="0" err="1"/>
              <a:t>періоді</a:t>
            </a:r>
            <a:r>
              <a:rPr lang="ru-RU" dirty="0"/>
              <a:t>.</a:t>
            </a:r>
            <a:endParaRPr lang="uk-UA" dirty="0"/>
          </a:p>
        </p:txBody>
      </p:sp>
    </p:spTree>
    <p:extLst>
      <p:ext uri="{BB962C8B-B14F-4D97-AF65-F5344CB8AC3E}">
        <p14:creationId xmlns:p14="http://schemas.microsoft.com/office/powerpoint/2010/main" val="532293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4F5826-69A9-4958-947F-FCDAD71A3A53}"/>
              </a:ext>
            </a:extLst>
          </p:cNvPr>
          <p:cNvSpPr txBox="1"/>
          <p:nvPr/>
        </p:nvSpPr>
        <p:spPr>
          <a:xfrm>
            <a:off x="2024109" y="2000058"/>
            <a:ext cx="8167456" cy="1754326"/>
          </a:xfrm>
          <a:prstGeom prst="rect">
            <a:avLst/>
          </a:prstGeom>
          <a:noFill/>
        </p:spPr>
        <p:txBody>
          <a:bodyPr wrap="square">
            <a:spAutoFit/>
          </a:bodyPr>
          <a:lstStyle/>
          <a:p>
            <a:r>
              <a:rPr lang="uk-UA" dirty="0"/>
              <a:t>3. Планова потреба в обігових активах для формування інших видів матеріальних активів визначається, як правило, виходячи з планового приросту обсягів товарообороту підприємства:</a:t>
            </a:r>
          </a:p>
          <a:p>
            <a:pPr algn="ctr"/>
            <a:r>
              <a:rPr lang="uk-UA" dirty="0" err="1"/>
              <a:t>ОКінш</a:t>
            </a:r>
            <a:r>
              <a:rPr lang="uk-UA" dirty="0"/>
              <a:t> =</a:t>
            </a:r>
            <a:r>
              <a:rPr lang="uk-UA" dirty="0" err="1"/>
              <a:t>ОКінш</a:t>
            </a:r>
            <a:r>
              <a:rPr lang="uk-UA" dirty="0"/>
              <a:t> ф • </a:t>
            </a:r>
            <a:r>
              <a:rPr lang="uk-UA" dirty="0" err="1"/>
              <a:t>ТЗТпл</a:t>
            </a:r>
            <a:endParaRPr lang="uk-UA" dirty="0"/>
          </a:p>
          <a:p>
            <a:r>
              <a:rPr lang="uk-UA" dirty="0"/>
              <a:t>де </a:t>
            </a:r>
            <a:r>
              <a:rPr lang="uk-UA" dirty="0" err="1"/>
              <a:t>ОКінш</a:t>
            </a:r>
            <a:r>
              <a:rPr lang="uk-UA" dirty="0"/>
              <a:t> ф - фактичний розмір інших запасів матеріальних обігових активів;</a:t>
            </a:r>
          </a:p>
          <a:p>
            <a:r>
              <a:rPr lang="uk-UA" dirty="0" err="1"/>
              <a:t>ТЗТпл</a:t>
            </a:r>
            <a:r>
              <a:rPr lang="uk-UA" dirty="0"/>
              <a:t> - темп зростання обсягу товарообороту на плановий період.</a:t>
            </a:r>
          </a:p>
        </p:txBody>
      </p:sp>
    </p:spTree>
    <p:extLst>
      <p:ext uri="{BB962C8B-B14F-4D97-AF65-F5344CB8AC3E}">
        <p14:creationId xmlns:p14="http://schemas.microsoft.com/office/powerpoint/2010/main" val="138708550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Природа">
  <a:themeElements>
    <a:clrScheme name="Природа">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Природа">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Природа">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188</TotalTime>
  <Words>3271</Words>
  <Application>Microsoft Office PowerPoint</Application>
  <PresentationFormat>Широкоэкранный</PresentationFormat>
  <Paragraphs>177</Paragraphs>
  <Slides>41</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41</vt:i4>
      </vt:variant>
    </vt:vector>
  </HeadingPairs>
  <TitlesOfParts>
    <vt:vector size="44" baseType="lpstr">
      <vt:lpstr>Arial</vt:lpstr>
      <vt:lpstr>Garamond</vt:lpstr>
      <vt:lpstr>Природа</vt:lpstr>
      <vt:lpstr>Управління обіговими активами торговельного підприємства. Частина 2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Управління обіговими активами торговельного підприємства. Частина 2 </dc:title>
  <dc:creator>Катерина Бужимська</dc:creator>
  <cp:lastModifiedBy>Катерина Бужимська</cp:lastModifiedBy>
  <cp:revision>29</cp:revision>
  <dcterms:created xsi:type="dcterms:W3CDTF">2021-04-09T06:11:17Z</dcterms:created>
  <dcterms:modified xsi:type="dcterms:W3CDTF">2021-12-06T14:08:10Z</dcterms:modified>
</cp:coreProperties>
</file>