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8" r:id="rId3"/>
    <p:sldId id="269" r:id="rId4"/>
    <p:sldId id="257" r:id="rId5"/>
    <p:sldId id="270" r:id="rId6"/>
    <p:sldId id="258" r:id="rId7"/>
    <p:sldId id="271" r:id="rId8"/>
    <p:sldId id="272" r:id="rId9"/>
    <p:sldId id="273" r:id="rId10"/>
    <p:sldId id="259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043" autoAdjust="0"/>
  </p:normalViewPr>
  <p:slideViewPr>
    <p:cSldViewPr snapToGrid="0">
      <p:cViewPr varScale="1">
        <p:scale>
          <a:sx n="45" d="100"/>
          <a:sy n="45" d="100"/>
        </p:scale>
        <p:origin x="58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26731-09A0-4A83-8B9A-F012465A3A64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499B9-4A6A-49A7-A470-08B13C64C2B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4679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BCC1CB1-2109-432D-9225-951DF44C5852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CE23F8DA-F33A-4D3A-A4A2-2A408D630FF2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5020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1CB1-2109-432D-9225-951DF44C5852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F8DA-F33A-4D3A-A4A2-2A408D630FF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872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1CB1-2109-432D-9225-951DF44C5852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F8DA-F33A-4D3A-A4A2-2A408D630FF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8205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858662D7-CF46-F937-6492-FE3D6164B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24687"/>
            <a:ext cx="10191549" cy="1639937"/>
          </a:xfrm>
          <a:custGeom>
            <a:avLst/>
            <a:gdLst>
              <a:gd name="connsiteX0" fmla="*/ 0 w 10191549"/>
              <a:gd name="connsiteY0" fmla="*/ 0 h 1639937"/>
              <a:gd name="connsiteX1" fmla="*/ 135109 w 10191549"/>
              <a:gd name="connsiteY1" fmla="*/ 0 h 1639937"/>
              <a:gd name="connsiteX2" fmla="*/ 826338 w 10191549"/>
              <a:gd name="connsiteY2" fmla="*/ 0 h 1639937"/>
              <a:gd name="connsiteX3" fmla="*/ 9743633 w 10191549"/>
              <a:gd name="connsiteY3" fmla="*/ 0 h 1639937"/>
              <a:gd name="connsiteX4" fmla="*/ 10191549 w 10191549"/>
              <a:gd name="connsiteY4" fmla="*/ 1639937 h 1639937"/>
              <a:gd name="connsiteX5" fmla="*/ 826338 w 10191549"/>
              <a:gd name="connsiteY5" fmla="*/ 1639937 h 1639937"/>
              <a:gd name="connsiteX6" fmla="*/ 583025 w 10191549"/>
              <a:gd name="connsiteY6" fmla="*/ 1639937 h 1639937"/>
              <a:gd name="connsiteX7" fmla="*/ 0 w 10191549"/>
              <a:gd name="connsiteY7" fmla="*/ 1639937 h 16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91549" h="1639937">
                <a:moveTo>
                  <a:pt x="0" y="0"/>
                </a:moveTo>
                <a:lnTo>
                  <a:pt x="135109" y="0"/>
                </a:lnTo>
                <a:lnTo>
                  <a:pt x="826338" y="0"/>
                </a:lnTo>
                <a:lnTo>
                  <a:pt x="9743633" y="0"/>
                </a:lnTo>
                <a:lnTo>
                  <a:pt x="10191549" y="1639937"/>
                </a:lnTo>
                <a:lnTo>
                  <a:pt x="826338" y="1639937"/>
                </a:lnTo>
                <a:lnTo>
                  <a:pt x="583025" y="1639937"/>
                </a:lnTo>
                <a:lnTo>
                  <a:pt x="0" y="163993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914400" rIns="182880" anchor="ctr">
            <a:noAutofit/>
          </a:bodyPr>
          <a:lstStyle>
            <a:lvl1pPr algn="l"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27">
            <a:extLst>
              <a:ext uri="{FF2B5EF4-FFF2-40B4-BE49-F238E27FC236}">
                <a16:creationId xmlns:a16="http://schemas.microsoft.com/office/drawing/2014/main" id="{4029C93B-5794-90B2-3E4E-BDE0F55076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2960" y="2843784"/>
            <a:ext cx="3739896" cy="319125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cap="all" spc="100" baseline="0">
                <a:solidFill>
                  <a:schemeClr val="tx1"/>
                </a:solidFill>
              </a:defRPr>
            </a:lvl1pPr>
            <a:lvl2pPr marL="342900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  <a:defRPr sz="1800" spc="100">
                <a:solidFill>
                  <a:schemeClr val="tx1"/>
                </a:solidFill>
              </a:defRPr>
            </a:lvl2pPr>
            <a:lvl3pPr marL="731520" indent="-347472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100">
                <a:solidFill>
                  <a:schemeClr val="tx1"/>
                </a:solidFill>
              </a:defRPr>
            </a:lvl3pPr>
            <a:lvl4pPr marL="1097280" indent="-347472">
              <a:lnSpc>
                <a:spcPct val="100000"/>
              </a:lnSpc>
              <a:buFont typeface="+mj-lt"/>
              <a:buAutoNum type="arabicParenR"/>
              <a:defRPr sz="1600" spc="100">
                <a:solidFill>
                  <a:schemeClr val="tx1"/>
                </a:solidFill>
              </a:defRPr>
            </a:lvl4pPr>
            <a:lvl5pPr marL="1463040" indent="-347472">
              <a:lnSpc>
                <a:spcPct val="100000"/>
              </a:lnSpc>
              <a:buFont typeface="+mj-lt"/>
              <a:buAutoNum type="alphaLcParenR"/>
              <a:defRPr sz="1600" spc="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7">
            <a:extLst>
              <a:ext uri="{FF2B5EF4-FFF2-40B4-BE49-F238E27FC236}">
                <a16:creationId xmlns:a16="http://schemas.microsoft.com/office/drawing/2014/main" id="{BC942EEA-C86E-05B1-BF5C-6F13A52F5B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74920" y="2843784"/>
            <a:ext cx="5824728" cy="319125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cap="all" spc="1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800" spc="100">
                <a:solidFill>
                  <a:schemeClr val="tx1"/>
                </a:solidFill>
              </a:defRPr>
            </a:lvl2pPr>
            <a:lvl3pPr marL="283464" indent="-283464">
              <a:lnSpc>
                <a:spcPct val="100000"/>
              </a:lnSpc>
              <a:spcBef>
                <a:spcPts val="1000"/>
              </a:spcBef>
              <a:defRPr sz="1800" spc="100">
                <a:solidFill>
                  <a:schemeClr val="tx1"/>
                </a:solidFill>
              </a:defRPr>
            </a:lvl3pPr>
            <a:lvl4pPr marL="548640" indent="-283464">
              <a:lnSpc>
                <a:spcPct val="100000"/>
              </a:lnSpc>
              <a:defRPr sz="1600" spc="100">
                <a:solidFill>
                  <a:schemeClr val="tx1"/>
                </a:solidFill>
              </a:defRPr>
            </a:lvl4pPr>
            <a:lvl5pPr marL="822960" indent="-283464">
              <a:lnSpc>
                <a:spcPct val="100000"/>
              </a:lnSpc>
              <a:defRPr sz="1600" spc="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4D7FE7-14AE-6C8F-B799-1BD57470E8F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191549" y="0"/>
            <a:ext cx="2000451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45BFC1-4E9D-0F01-ED91-44F27D54EE88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406587"/>
            <a:ext cx="1006763" cy="345141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1508553F-E814-00F0-D6A7-5573C795114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1449FFC7-A582-FD77-53A9-CF0B7F2D1B7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3E86B4DA-B745-BBB9-6AFB-CC6723232CE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99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772D93E-C550-4461-E6B7-EBCA7CAEC8DF}"/>
              </a:ext>
            </a:extLst>
          </p:cNvPr>
          <p:cNvCxnSpPr>
            <a:cxnSpLocks/>
          </p:cNvCxnSpPr>
          <p:nvPr userDrawn="1"/>
        </p:nvCxnSpPr>
        <p:spPr>
          <a:xfrm rot="10800000" flipV="1">
            <a:off x="0" y="0"/>
            <a:ext cx="1006763" cy="345141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21">
            <a:extLst>
              <a:ext uri="{FF2B5EF4-FFF2-40B4-BE49-F238E27FC236}">
                <a16:creationId xmlns:a16="http://schemas.microsoft.com/office/drawing/2014/main" id="{3A7F7468-D0CF-4B30-965A-D9066D6C2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0" y="824686"/>
            <a:ext cx="7154158" cy="1632045"/>
          </a:xfrm>
          <a:custGeom>
            <a:avLst/>
            <a:gdLst>
              <a:gd name="connsiteX0" fmla="*/ 408011 w 7242048"/>
              <a:gd name="connsiteY0" fmla="*/ 0 h 1632045"/>
              <a:gd name="connsiteX1" fmla="*/ 7242048 w 7242048"/>
              <a:gd name="connsiteY1" fmla="*/ 0 h 1632045"/>
              <a:gd name="connsiteX2" fmla="*/ 6834037 w 7242048"/>
              <a:gd name="connsiteY2" fmla="*/ 1632044 h 1632045"/>
              <a:gd name="connsiteX3" fmla="*/ 826338 w 7242048"/>
              <a:gd name="connsiteY3" fmla="*/ 1632044 h 1632045"/>
              <a:gd name="connsiteX4" fmla="*/ 826338 w 7242048"/>
              <a:gd name="connsiteY4" fmla="*/ 1632045 h 1632045"/>
              <a:gd name="connsiteX5" fmla="*/ 0 w 7242048"/>
              <a:gd name="connsiteY5" fmla="*/ 1632045 h 1632045"/>
              <a:gd name="connsiteX6" fmla="*/ 0 w 7242048"/>
              <a:gd name="connsiteY6" fmla="*/ 1632044 h 1632045"/>
              <a:gd name="connsiteX7" fmla="*/ 0 w 7242048"/>
              <a:gd name="connsiteY7" fmla="*/ 1 h 1632045"/>
              <a:gd name="connsiteX8" fmla="*/ 408011 w 7242048"/>
              <a:gd name="connsiteY8" fmla="*/ 1 h 163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2048" h="1632045">
                <a:moveTo>
                  <a:pt x="408011" y="0"/>
                </a:moveTo>
                <a:lnTo>
                  <a:pt x="7242048" y="0"/>
                </a:lnTo>
                <a:lnTo>
                  <a:pt x="6834037" y="1632044"/>
                </a:lnTo>
                <a:lnTo>
                  <a:pt x="826338" y="1632044"/>
                </a:lnTo>
                <a:lnTo>
                  <a:pt x="826338" y="1632045"/>
                </a:lnTo>
                <a:lnTo>
                  <a:pt x="0" y="1632045"/>
                </a:lnTo>
                <a:lnTo>
                  <a:pt x="0" y="1632044"/>
                </a:lnTo>
                <a:lnTo>
                  <a:pt x="0" y="1"/>
                </a:lnTo>
                <a:lnTo>
                  <a:pt x="40801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0" rIns="0" anchor="ctr">
            <a:noAutofit/>
          </a:bodyPr>
          <a:lstStyle>
            <a:lvl1pPr algn="l">
              <a:lnSpc>
                <a:spcPct val="100000"/>
              </a:lnSpc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7">
            <a:extLst>
              <a:ext uri="{FF2B5EF4-FFF2-40B4-BE49-F238E27FC236}">
                <a16:creationId xmlns:a16="http://schemas.microsoft.com/office/drawing/2014/main" id="{F44119C9-6F5C-7546-AD19-0BF20ADDC75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955280" y="822960"/>
            <a:ext cx="3447288" cy="1636776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 b="0" i="0" cap="none" spc="100" baseline="0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1000"/>
              </a:spcBef>
              <a:buNone/>
              <a:defRPr sz="1800" spc="100">
                <a:solidFill>
                  <a:schemeClr val="tx1"/>
                </a:solidFill>
              </a:defRPr>
            </a:lvl2pPr>
            <a:lvl3pPr marL="283464" indent="-283464" algn="l">
              <a:lnSpc>
                <a:spcPct val="90000"/>
              </a:lnSpc>
              <a:spcBef>
                <a:spcPts val="1000"/>
              </a:spcBef>
              <a:defRPr sz="1800" spc="100">
                <a:solidFill>
                  <a:schemeClr val="tx1"/>
                </a:solidFill>
              </a:defRPr>
            </a:lvl3pPr>
            <a:lvl4pPr marL="1097280" indent="-347472" algn="l">
              <a:lnSpc>
                <a:spcPct val="100000"/>
              </a:lnSpc>
              <a:defRPr sz="1600">
                <a:solidFill>
                  <a:schemeClr val="tx1"/>
                </a:solidFill>
              </a:defRPr>
            </a:lvl4pPr>
            <a:lvl5pPr marL="1463040" indent="-347472" algn="l"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Content Placeholder 27">
            <a:extLst>
              <a:ext uri="{FF2B5EF4-FFF2-40B4-BE49-F238E27FC236}">
                <a16:creationId xmlns:a16="http://schemas.microsoft.com/office/drawing/2014/main" id="{2050A67D-B2BA-336A-36B8-35D283DEAD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2834640"/>
            <a:ext cx="10963656" cy="336499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83464" indent="-283464">
              <a:lnSpc>
                <a:spcPct val="100000"/>
              </a:lnSpc>
              <a:spcBef>
                <a:spcPts val="1000"/>
              </a:spcBef>
              <a:defRPr sz="1800"/>
            </a:lvl2pPr>
            <a:lvl3pPr marL="548640" indent="-283464">
              <a:lnSpc>
                <a:spcPct val="100000"/>
              </a:lnSpc>
              <a:defRPr sz="1600"/>
            </a:lvl3pPr>
            <a:lvl4pPr marL="822960" indent="-283464">
              <a:lnSpc>
                <a:spcPct val="100000"/>
              </a:lnSpc>
              <a:defRPr sz="1600"/>
            </a:lvl4pPr>
            <a:lvl5pPr marL="1097280" indent="-283464"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383A65A-D347-71C9-F4A2-8F5D4497FD4D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380" y="745435"/>
            <a:ext cx="1783010" cy="611256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A08CD67-7152-A02B-8A2F-B44E9CCAD7F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1E31B1-712C-1978-83E4-9E3ECD07843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591037-E4B7-3E09-BA80-2781FA313B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2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38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79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77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1CB1-2109-432D-9225-951DF44C5852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F8DA-F33A-4D3A-A4A2-2A408D630FF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611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1CB1-2109-432D-9225-951DF44C5852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F8DA-F33A-4D3A-A4A2-2A408D630FF2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7432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1CB1-2109-432D-9225-951DF44C5852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F8DA-F33A-4D3A-A4A2-2A408D630FF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4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1CB1-2109-432D-9225-951DF44C5852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F8DA-F33A-4D3A-A4A2-2A408D630FF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840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1CB1-2109-432D-9225-951DF44C5852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F8DA-F33A-4D3A-A4A2-2A408D630FF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628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1CB1-2109-432D-9225-951DF44C5852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F8DA-F33A-4D3A-A4A2-2A408D630FF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358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1CB1-2109-432D-9225-951DF44C5852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F8DA-F33A-4D3A-A4A2-2A408D630FF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89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1CB1-2109-432D-9225-951DF44C5852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F8DA-F33A-4D3A-A4A2-2A408D630FF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8579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BCC1CB1-2109-432D-9225-951DF44C5852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E23F8DA-F33A-4D3A-A4A2-2A408D630FF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067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0450D-2DE5-419E-9CDA-17F8694BC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0655" y="1408176"/>
            <a:ext cx="9418320" cy="404164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Тема 14. </a:t>
            </a:r>
            <a:r>
              <a:rPr lang="ru-RU" dirty="0" err="1"/>
              <a:t>Наміри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вступу</a:t>
            </a:r>
            <a:r>
              <a:rPr lang="ru-RU" dirty="0"/>
              <a:t> в НАТО </a:t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00255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069041" y="593130"/>
            <a:ext cx="9727781" cy="892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500"/>
              </a:lnSpc>
            </a:pPr>
            <a:r>
              <a:rPr lang="en-US" sz="2792" b="1" dirty="0" err="1">
                <a:solidFill>
                  <a:srgbClr val="FF0000"/>
                </a:solidFill>
                <a:ea typeface="Spline Sans Bold" pitchFamily="34" charset="-122"/>
                <a:cs typeface="Spline Sans Bold" pitchFamily="34" charset="-120"/>
              </a:rPr>
              <a:t>Геополітичні</a:t>
            </a:r>
            <a:r>
              <a:rPr lang="en-US" sz="2792" b="1" dirty="0">
                <a:solidFill>
                  <a:srgbClr val="FF0000"/>
                </a:solidFill>
                <a:ea typeface="Spline Sans Bold" pitchFamily="34" charset="-122"/>
                <a:cs typeface="Spline Sans Bold" pitchFamily="34" charset="-120"/>
              </a:rPr>
              <a:t> </a:t>
            </a:r>
            <a:r>
              <a:rPr lang="uk-UA" sz="2792" b="1" dirty="0">
                <a:solidFill>
                  <a:srgbClr val="FF0000"/>
                </a:solidFill>
                <a:ea typeface="Spline Sans Bold" pitchFamily="34" charset="-122"/>
                <a:cs typeface="Spline Sans Bold" pitchFamily="34" charset="-120"/>
              </a:rPr>
              <a:t>б</a:t>
            </a:r>
            <a:r>
              <a:rPr lang="en-US" sz="2792" b="1" dirty="0" err="1">
                <a:solidFill>
                  <a:srgbClr val="FF0000"/>
                </a:solidFill>
                <a:ea typeface="Spline Sans Bold" pitchFamily="34" charset="-122"/>
                <a:cs typeface="Spline Sans Bold" pitchFamily="34" charset="-120"/>
              </a:rPr>
              <a:t>ар'єри</a:t>
            </a:r>
            <a:r>
              <a:rPr lang="en-US" sz="2792" b="1" dirty="0">
                <a:solidFill>
                  <a:srgbClr val="FF0000"/>
                </a:solidFill>
                <a:ea typeface="Spline Sans Bold" pitchFamily="34" charset="-122"/>
                <a:cs typeface="Spline Sans Bold" pitchFamily="34" charset="-120"/>
              </a:rPr>
              <a:t> </a:t>
            </a:r>
            <a:r>
              <a:rPr lang="en-US" sz="2792" b="1" dirty="0" err="1">
                <a:solidFill>
                  <a:srgbClr val="FF0000"/>
                </a:solidFill>
                <a:ea typeface="Spline Sans Bold" pitchFamily="34" charset="-122"/>
                <a:cs typeface="Spline Sans Bold" pitchFamily="34" charset="-120"/>
              </a:rPr>
              <a:t>на</a:t>
            </a:r>
            <a:r>
              <a:rPr lang="en-US" sz="2792" b="1" dirty="0">
                <a:solidFill>
                  <a:srgbClr val="FF0000"/>
                </a:solidFill>
                <a:ea typeface="Spline Sans Bold" pitchFamily="34" charset="-122"/>
                <a:cs typeface="Spline Sans Bold" pitchFamily="34" charset="-120"/>
              </a:rPr>
              <a:t> </a:t>
            </a:r>
            <a:r>
              <a:rPr lang="uk-UA" sz="2792" b="1" dirty="0">
                <a:solidFill>
                  <a:srgbClr val="FF0000"/>
                </a:solidFill>
                <a:ea typeface="Spline Sans Bold" pitchFamily="34" charset="-122"/>
                <a:cs typeface="Spline Sans Bold" pitchFamily="34" charset="-120"/>
              </a:rPr>
              <a:t>ш</a:t>
            </a:r>
            <a:r>
              <a:rPr lang="en-US" sz="2792" b="1" dirty="0" err="1">
                <a:solidFill>
                  <a:srgbClr val="FF0000"/>
                </a:solidFill>
                <a:ea typeface="Spline Sans Bold" pitchFamily="34" charset="-122"/>
                <a:cs typeface="Spline Sans Bold" pitchFamily="34" charset="-120"/>
              </a:rPr>
              <a:t>ляху</a:t>
            </a:r>
            <a:r>
              <a:rPr lang="en-US" sz="2792" b="1" dirty="0">
                <a:solidFill>
                  <a:srgbClr val="FF0000"/>
                </a:solidFill>
                <a:ea typeface="Spline Sans Bold" pitchFamily="34" charset="-122"/>
                <a:cs typeface="Spline Sans Bold" pitchFamily="34" charset="-120"/>
              </a:rPr>
              <a:t> </a:t>
            </a:r>
            <a:r>
              <a:rPr lang="en-US" sz="2792" b="1" dirty="0" err="1">
                <a:solidFill>
                  <a:srgbClr val="FF0000"/>
                </a:solidFill>
                <a:ea typeface="Spline Sans Bold" pitchFamily="34" charset="-122"/>
                <a:cs typeface="Spline Sans Bold" pitchFamily="34" charset="-120"/>
              </a:rPr>
              <a:t>до</a:t>
            </a:r>
            <a:r>
              <a:rPr lang="en-US" sz="2792" b="1" dirty="0">
                <a:solidFill>
                  <a:srgbClr val="FF0000"/>
                </a:solidFill>
                <a:ea typeface="Spline Sans Bold" pitchFamily="34" charset="-122"/>
                <a:cs typeface="Spline Sans Bold" pitchFamily="34" charset="-120"/>
              </a:rPr>
              <a:t> </a:t>
            </a:r>
            <a:r>
              <a:rPr lang="uk-UA" sz="2792" b="1" dirty="0">
                <a:solidFill>
                  <a:srgbClr val="FF0000"/>
                </a:solidFill>
                <a:ea typeface="Spline Sans Bold" pitchFamily="34" charset="-122"/>
                <a:cs typeface="Spline Sans Bold" pitchFamily="34" charset="-120"/>
              </a:rPr>
              <a:t>ч</a:t>
            </a:r>
            <a:r>
              <a:rPr lang="en-US" sz="2792" b="1" dirty="0" err="1">
                <a:solidFill>
                  <a:srgbClr val="FF0000"/>
                </a:solidFill>
                <a:ea typeface="Spline Sans Bold" pitchFamily="34" charset="-122"/>
                <a:cs typeface="Spline Sans Bold" pitchFamily="34" charset="-120"/>
              </a:rPr>
              <a:t>ленства</a:t>
            </a:r>
            <a:r>
              <a:rPr lang="en-US" sz="2792" b="1" dirty="0">
                <a:solidFill>
                  <a:srgbClr val="FF0000"/>
                </a:solidFill>
                <a:ea typeface="Spline Sans Bold" pitchFamily="34" charset="-122"/>
                <a:cs typeface="Spline Sans Bold" pitchFamily="34" charset="-120"/>
              </a:rPr>
              <a:t> в НАТО</a:t>
            </a:r>
            <a:endParaRPr lang="en-US" sz="2792" dirty="0">
              <a:solidFill>
                <a:srgbClr val="FF0000"/>
              </a:solidFill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171575" y="1485305"/>
            <a:ext cx="1202303" cy="141128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112724" y="1886645"/>
            <a:ext cx="4288443" cy="222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50"/>
              </a:lnSpc>
            </a:pPr>
            <a:r>
              <a:rPr lang="en-US" sz="1375" b="1" dirty="0">
                <a:ea typeface="Spline Sans Bold" pitchFamily="34" charset="-122"/>
                <a:cs typeface="Spline Sans Bold" pitchFamily="34" charset="-120"/>
              </a:rPr>
              <a:t>Бухарестський саміт 2008 року</a:t>
            </a:r>
            <a:endParaRPr lang="en-US" sz="1375" dirty="0"/>
          </a:p>
        </p:txBody>
      </p:sp>
      <p:sp>
        <p:nvSpPr>
          <p:cNvPr id="6" name="Text 2"/>
          <p:cNvSpPr/>
          <p:nvPr/>
        </p:nvSpPr>
        <p:spPr>
          <a:xfrm>
            <a:off x="3112724" y="2205931"/>
            <a:ext cx="8164876" cy="7709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250" dirty="0">
                <a:ea typeface="Barlow" pitchFamily="34" charset="-122"/>
                <a:cs typeface="Barlow" pitchFamily="34" charset="-120"/>
              </a:rPr>
              <a:t>Обіцянка членства, дана на саміті, не була реалізована через опір окремих країн та російський фактор. Це створило невизначеність у відносинах між Україною та НАТО.</a:t>
            </a:r>
            <a:endParaRPr lang="en-US" sz="12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1171575" y="2959910"/>
            <a:ext cx="1202303" cy="141128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112724" y="3297932"/>
            <a:ext cx="2671901" cy="222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50"/>
              </a:lnSpc>
            </a:pPr>
            <a:r>
              <a:rPr lang="en-US" sz="1375" b="1" dirty="0">
                <a:ea typeface="Spline Sans Bold" pitchFamily="34" charset="-122"/>
                <a:cs typeface="Spline Sans Bold" pitchFamily="34" charset="-120"/>
              </a:rPr>
              <a:t>Війна в Україні</a:t>
            </a:r>
            <a:endParaRPr lang="en-US" sz="1375" dirty="0"/>
          </a:p>
        </p:txBody>
      </p:sp>
      <p:sp>
        <p:nvSpPr>
          <p:cNvPr id="9" name="Text 4"/>
          <p:cNvSpPr/>
          <p:nvPr/>
        </p:nvSpPr>
        <p:spPr>
          <a:xfrm>
            <a:off x="3112724" y="3617218"/>
            <a:ext cx="8164876" cy="7709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250" dirty="0">
                <a:ea typeface="Barlow" pitchFamily="34" charset="-122"/>
                <a:cs typeface="Barlow" pitchFamily="34" charset="-120"/>
              </a:rPr>
              <a:t>Війна змінила позиції багатьох країн НАТО, що призвело до збільшення військової допомоги Україні та посилення східного флангу альянсу. Однак, питання членства залишається складним.</a:t>
            </a:r>
            <a:endParaRPr lang="en-US" sz="12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1171575" y="4371198"/>
            <a:ext cx="1202303" cy="141128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3112724" y="4709220"/>
            <a:ext cx="3237543" cy="222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50"/>
              </a:lnSpc>
            </a:pPr>
            <a:r>
              <a:rPr lang="en-US" sz="1375" b="1" dirty="0">
                <a:ea typeface="Spline Sans Bold" pitchFamily="34" charset="-122"/>
                <a:cs typeface="Spline Sans Bold" pitchFamily="34" charset="-120"/>
              </a:rPr>
              <a:t>Заморожені конфлікти</a:t>
            </a:r>
            <a:endParaRPr lang="en-US" sz="1375" dirty="0"/>
          </a:p>
        </p:txBody>
      </p:sp>
      <p:sp>
        <p:nvSpPr>
          <p:cNvPr id="12" name="Text 6"/>
          <p:cNvSpPr/>
          <p:nvPr/>
        </p:nvSpPr>
        <p:spPr>
          <a:xfrm>
            <a:off x="3112724" y="5028506"/>
            <a:ext cx="8164876" cy="7709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250" dirty="0">
                <a:ea typeface="Barlow" pitchFamily="34" charset="-122"/>
                <a:cs typeface="Barlow" pitchFamily="34" charset="-120"/>
              </a:rPr>
              <a:t>Наявність заморожених конфліктів та територіальних суперечок є серйозною перешкодою для вступу України до НАТО, оскільки це може призвести до залучення альянсу в активні бойові дії.</a:t>
            </a:r>
            <a:endParaRPr lang="en-US" sz="12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4E08708-04F4-416B-AFAD-A2B28BD31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40" y="-406400"/>
            <a:ext cx="9418320" cy="4041648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0000"/>
                </a:solidFill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347606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41C0FC-D7E0-4B05-B57C-CA7025CE3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План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C5133A5-2E47-4033-AED2-49D358F31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101328" cy="4351337"/>
          </a:xfrm>
        </p:spPr>
        <p:txBody>
          <a:bodyPr/>
          <a:lstStyle/>
          <a:p>
            <a:pPr marL="0" indent="0" algn="just">
              <a:buNone/>
              <a:tabLst>
                <a:tab pos="271463" algn="l"/>
              </a:tabLst>
            </a:pPr>
            <a:r>
              <a:rPr lang="ru-RU" sz="2800" dirty="0"/>
              <a:t>1.	 </a:t>
            </a:r>
            <a:r>
              <a:rPr lang="ru-RU" sz="2800" dirty="0" err="1"/>
              <a:t>Внутрішньополітичне</a:t>
            </a:r>
            <a:r>
              <a:rPr lang="ru-RU" sz="2800" dirty="0"/>
              <a:t> </a:t>
            </a:r>
            <a:r>
              <a:rPr lang="ru-RU" sz="2800" dirty="0" err="1"/>
              <a:t>протистояння</a:t>
            </a:r>
            <a:r>
              <a:rPr lang="ru-RU" sz="2800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вступу</a:t>
            </a:r>
            <a:r>
              <a:rPr lang="ru-RU" sz="2800" dirty="0"/>
              <a:t> </a:t>
            </a:r>
            <a:r>
              <a:rPr lang="ru-RU" sz="2800" dirty="0" err="1"/>
              <a:t>України</a:t>
            </a:r>
            <a:r>
              <a:rPr lang="ru-RU" sz="2800" dirty="0"/>
              <a:t> в НАТО</a:t>
            </a:r>
          </a:p>
          <a:p>
            <a:pPr marL="0" indent="0" algn="just">
              <a:buNone/>
              <a:tabLst>
                <a:tab pos="271463" algn="l"/>
              </a:tabLst>
            </a:pPr>
            <a:r>
              <a:rPr lang="ru-RU" sz="2800" dirty="0"/>
              <a:t>2.	</a:t>
            </a:r>
            <a:r>
              <a:rPr lang="ru-RU" sz="2800" dirty="0" err="1"/>
              <a:t>Відсутність</a:t>
            </a:r>
            <a:r>
              <a:rPr lang="ru-RU" sz="2800" dirty="0"/>
              <a:t> консенсусу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вступу</a:t>
            </a:r>
            <a:r>
              <a:rPr lang="ru-RU" sz="2800" dirty="0"/>
              <a:t> </a:t>
            </a:r>
            <a:r>
              <a:rPr lang="ru-RU" sz="2800" dirty="0" err="1"/>
              <a:t>України</a:t>
            </a:r>
            <a:r>
              <a:rPr lang="ru-RU" sz="2800" dirty="0"/>
              <a:t> у </a:t>
            </a:r>
            <a:r>
              <a:rPr lang="ru-RU" sz="2800" dirty="0" err="1"/>
              <a:t>країн-членів</a:t>
            </a:r>
            <a:r>
              <a:rPr lang="ru-RU" sz="2800" dirty="0"/>
              <a:t> НАТО</a:t>
            </a:r>
          </a:p>
          <a:p>
            <a:pPr marL="0" indent="0" algn="just">
              <a:buNone/>
              <a:tabLst>
                <a:tab pos="271463" algn="l"/>
              </a:tabLst>
            </a:pPr>
            <a:r>
              <a:rPr lang="ru-RU" sz="2800" dirty="0"/>
              <a:t>3.	</a:t>
            </a:r>
            <a:r>
              <a:rPr lang="ru-RU" sz="2800" dirty="0" err="1"/>
              <a:t>Реформування</a:t>
            </a:r>
            <a:r>
              <a:rPr lang="ru-RU" sz="2800" dirty="0"/>
              <a:t> </a:t>
            </a:r>
            <a:r>
              <a:rPr lang="ru-RU" sz="2800" dirty="0" err="1"/>
              <a:t>системи</a:t>
            </a:r>
            <a:r>
              <a:rPr lang="ru-RU" sz="2800" dirty="0"/>
              <a:t> </a:t>
            </a:r>
            <a:r>
              <a:rPr lang="ru-RU" sz="2800" dirty="0" err="1"/>
              <a:t>безпеки</a:t>
            </a:r>
            <a:r>
              <a:rPr lang="ru-RU" sz="2800" dirty="0"/>
              <a:t> та оборони для </a:t>
            </a:r>
            <a:r>
              <a:rPr lang="ru-RU" sz="2800" dirty="0" err="1"/>
              <a:t>вступу</a:t>
            </a:r>
            <a:r>
              <a:rPr lang="ru-RU" sz="2800" dirty="0"/>
              <a:t> </a:t>
            </a:r>
            <a:r>
              <a:rPr lang="ru-RU" sz="2800" dirty="0" err="1"/>
              <a:t>України</a:t>
            </a:r>
            <a:r>
              <a:rPr lang="ru-RU" sz="2800" dirty="0"/>
              <a:t> в НАТО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8405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C310791-98F2-4134-8EAF-ECF471596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355600"/>
            <a:ext cx="10515601" cy="6502400"/>
          </a:xfrm>
        </p:spPr>
        <p:txBody>
          <a:bodyPr>
            <a:normAutofit/>
          </a:bodyPr>
          <a:lstStyle/>
          <a:p>
            <a:pPr algn="just"/>
            <a:r>
              <a:rPr lang="uk-UA" sz="2400" dirty="0"/>
              <a:t>Внутрішньополітичне протистояння щодо вступу України до НАТО є складним і багатошаровим явищем, яке відображає глибокі розбіжності в українському суспільстві. Історично Україна була розділена на регіони з різними геополітичними орієнтаціями, що створювало підґрунтя для внутрішніх конфліктів.</a:t>
            </a:r>
          </a:p>
          <a:p>
            <a:pPr algn="just"/>
            <a:r>
              <a:rPr lang="uk-UA" sz="2400" dirty="0"/>
              <a:t>Східні та південні регіони традиційно демонстрували більшу скептичність щодо євроатлантичної інтеграції, тоді як західні області </a:t>
            </a:r>
            <a:r>
              <a:rPr lang="en-US" sz="2400" dirty="0"/>
              <a:t>were </a:t>
            </a:r>
            <a:r>
              <a:rPr lang="uk-UA" sz="2400" dirty="0"/>
              <a:t>послідовними прихильниками курсу на НАТО. Це протистояння формувалося під впливом історичних, культурних та економічних чинників, включаючи радянське минуле та близькість до Російської Федерації.</a:t>
            </a:r>
          </a:p>
          <a:p>
            <a:pPr algn="just"/>
            <a:r>
              <a:rPr lang="uk-UA" sz="2400" dirty="0"/>
              <a:t>Політичні партії також мають різні позиції щодо членства в НАТО. Праві та центристські сили послідовно підтримують євроатлантичну інтеграцію, тоді як ліві та про-російські політичні сили виступають проти такого курсу. Це створює перманентне напруження в парламенті та суспільстві.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5891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9897" y="923594"/>
            <a:ext cx="10751939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500"/>
              </a:lnSpc>
            </a:pPr>
            <a:r>
              <a:rPr lang="en-US" sz="3583" dirty="0" err="1">
                <a:solidFill>
                  <a:srgbClr val="FF0000"/>
                </a:solidFill>
                <a:ea typeface="Spline Sans Bold" pitchFamily="34" charset="-122"/>
                <a:cs typeface="Spline Sans Bold" pitchFamily="34" charset="-120"/>
              </a:rPr>
              <a:t>Внутрішньополітичне</a:t>
            </a:r>
            <a:r>
              <a:rPr lang="en-US" sz="3583" dirty="0">
                <a:solidFill>
                  <a:srgbClr val="FF0000"/>
                </a:solidFill>
                <a:ea typeface="Spline Sans Bold" pitchFamily="34" charset="-122"/>
                <a:cs typeface="Spline Sans Bold" pitchFamily="34" charset="-120"/>
              </a:rPr>
              <a:t> </a:t>
            </a:r>
            <a:r>
              <a:rPr lang="uk-UA" sz="3583" dirty="0">
                <a:solidFill>
                  <a:srgbClr val="FF0000"/>
                </a:solidFill>
                <a:ea typeface="Spline Sans Bold" pitchFamily="34" charset="-122"/>
                <a:cs typeface="Spline Sans Bold" pitchFamily="34" charset="-120"/>
              </a:rPr>
              <a:t>п</a:t>
            </a:r>
            <a:r>
              <a:rPr lang="en-US" sz="3583" dirty="0" err="1">
                <a:solidFill>
                  <a:srgbClr val="FF0000"/>
                </a:solidFill>
                <a:ea typeface="Spline Sans Bold" pitchFamily="34" charset="-122"/>
                <a:cs typeface="Spline Sans Bold" pitchFamily="34" charset="-120"/>
              </a:rPr>
              <a:t>ротистояння</a:t>
            </a:r>
            <a:r>
              <a:rPr lang="en-US" sz="3583" dirty="0">
                <a:solidFill>
                  <a:srgbClr val="FF0000"/>
                </a:solidFill>
                <a:ea typeface="Spline Sans Bold" pitchFamily="34" charset="-122"/>
                <a:cs typeface="Spline Sans Bold" pitchFamily="34" charset="-120"/>
              </a:rPr>
              <a:t> в Україні щодо вступу в НАТО</a:t>
            </a:r>
            <a:endParaRPr lang="en-US" sz="3583" dirty="0">
              <a:solidFill>
                <a:srgbClr val="FF000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499897" y="2580845"/>
            <a:ext cx="2521446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792" b="1" dirty="0">
                <a:ea typeface="Spline Sans Bold" pitchFamily="34" charset="-122"/>
                <a:cs typeface="Spline Sans Bold" pitchFamily="34" charset="-120"/>
              </a:rPr>
              <a:t>Історичний контекст</a:t>
            </a:r>
            <a:endParaRPr lang="en-US" sz="1792" dirty="0"/>
          </a:p>
        </p:txBody>
      </p:sp>
      <p:sp>
        <p:nvSpPr>
          <p:cNvPr id="4" name="Text 2"/>
          <p:cNvSpPr/>
          <p:nvPr/>
        </p:nvSpPr>
        <p:spPr>
          <a:xfrm>
            <a:off x="499897" y="3072276"/>
            <a:ext cx="3249018" cy="23044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83"/>
              </a:lnSpc>
            </a:pPr>
            <a:r>
              <a:rPr lang="en-US" sz="1583" dirty="0">
                <a:ea typeface="Barlow" pitchFamily="34" charset="-122"/>
                <a:cs typeface="Barlow" pitchFamily="34" charset="-120"/>
              </a:rPr>
              <a:t>Зміни у ставленні громадської думки до НАТО після 2014 року відображають наслідки російської агресії. Відбулося зростання підтримки вступу до НАТО, але залишаються значні регіональні відмінності.</a:t>
            </a:r>
            <a:endParaRPr lang="en-US" sz="1583" dirty="0"/>
          </a:p>
        </p:txBody>
      </p:sp>
      <p:sp>
        <p:nvSpPr>
          <p:cNvPr id="5" name="Text 3"/>
          <p:cNvSpPr/>
          <p:nvPr/>
        </p:nvSpPr>
        <p:spPr>
          <a:xfrm>
            <a:off x="4257112" y="2580845"/>
            <a:ext cx="2286000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792" b="1" dirty="0">
                <a:ea typeface="Spline Sans Bold" pitchFamily="34" charset="-122"/>
                <a:cs typeface="Spline Sans Bold" pitchFamily="34" charset="-120"/>
              </a:rPr>
              <a:t>Політичні сили</a:t>
            </a:r>
            <a:endParaRPr lang="en-US" sz="1792" dirty="0"/>
          </a:p>
        </p:txBody>
      </p:sp>
      <p:sp>
        <p:nvSpPr>
          <p:cNvPr id="6" name="Text 4"/>
          <p:cNvSpPr/>
          <p:nvPr/>
        </p:nvSpPr>
        <p:spPr>
          <a:xfrm>
            <a:off x="4257112" y="3072275"/>
            <a:ext cx="3249018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83"/>
              </a:lnSpc>
            </a:pPr>
            <a:r>
              <a:rPr lang="en-US" sz="1583" dirty="0">
                <a:ea typeface="Barlow" pitchFamily="34" charset="-122"/>
                <a:cs typeface="Barlow" pitchFamily="34" charset="-120"/>
              </a:rPr>
              <a:t>Проєвропейські партії активно підтримують вступ, тоді як проросійські сили виступають проти, використовуючи аргументи щодо нейтрального статусу та позаблоковості.</a:t>
            </a:r>
            <a:endParaRPr lang="en-US" sz="1583" dirty="0"/>
          </a:p>
        </p:txBody>
      </p:sp>
      <p:sp>
        <p:nvSpPr>
          <p:cNvPr id="7" name="Text 5"/>
          <p:cNvSpPr/>
          <p:nvPr/>
        </p:nvSpPr>
        <p:spPr>
          <a:xfrm>
            <a:off x="8014328" y="2580845"/>
            <a:ext cx="2822476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792" b="1" dirty="0">
                <a:ea typeface="Spline Sans Bold" pitchFamily="34" charset="-122"/>
                <a:cs typeface="Spline Sans Bold" pitchFamily="34" charset="-120"/>
              </a:rPr>
              <a:t>Регіональні відмінності</a:t>
            </a:r>
            <a:endParaRPr lang="en-US" sz="1792" dirty="0"/>
          </a:p>
        </p:txBody>
      </p:sp>
      <p:sp>
        <p:nvSpPr>
          <p:cNvPr id="8" name="Text 6"/>
          <p:cNvSpPr/>
          <p:nvPr/>
        </p:nvSpPr>
        <p:spPr>
          <a:xfrm>
            <a:off x="8014328" y="3072275"/>
            <a:ext cx="3249018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83"/>
              </a:lnSpc>
            </a:pPr>
            <a:r>
              <a:rPr lang="en-US" sz="1583" dirty="0">
                <a:ea typeface="Barlow" pitchFamily="34" charset="-122"/>
                <a:cs typeface="Barlow" pitchFamily="34" charset="-120"/>
              </a:rPr>
              <a:t>Східні та південні області України демонструють меншу підтримку інтеграції в НАТО через історичні та економічні зв'язки з Росією, а також через вплив пропаганди.</a:t>
            </a:r>
            <a:endParaRPr lang="en-US" sz="158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D74164E-3441-4EBC-B2A9-26C4FC41A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938" y="287867"/>
            <a:ext cx="10134262" cy="4351337"/>
          </a:xfrm>
        </p:spPr>
        <p:txBody>
          <a:bodyPr>
            <a:noAutofit/>
          </a:bodyPr>
          <a:lstStyle/>
          <a:p>
            <a:pPr algn="just"/>
            <a:r>
              <a:rPr lang="uk-UA" sz="3200" dirty="0"/>
              <a:t>Значну роль у внутрішньому протистоянні відіграють інформаційні кампанії. Про-російські медіа та політичні актори цілеспрямовано формують негативний образ НАТО, поширюючи маніпулятивні </a:t>
            </a:r>
            <a:r>
              <a:rPr lang="uk-UA" sz="3200" dirty="0" err="1"/>
              <a:t>наративи</a:t>
            </a:r>
            <a:r>
              <a:rPr lang="uk-UA" sz="3200" dirty="0"/>
              <a:t> про втрату суверенітету, мілітаризацію та загрози національній безпеці. </a:t>
            </a:r>
          </a:p>
          <a:p>
            <a:pPr algn="just"/>
            <a:r>
              <a:rPr lang="uk-UA" sz="3200" dirty="0"/>
              <a:t>Водночас проєвропейські сили презентують членство в НАТО як єдино можливий шлях забезпечення інтеграції та захисту від зовнішньої агресії. </a:t>
            </a:r>
          </a:p>
        </p:txBody>
      </p:sp>
    </p:spTree>
    <p:extLst>
      <p:ext uri="{BB962C8B-B14F-4D97-AF65-F5344CB8AC3E}">
        <p14:creationId xmlns:p14="http://schemas.microsoft.com/office/powerpoint/2010/main" val="3054255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783" y="566506"/>
            <a:ext cx="3984114" cy="597746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6723" y="476746"/>
            <a:ext cx="6406555" cy="963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792"/>
              </a:lnSpc>
            </a:pPr>
            <a:r>
              <a:rPr lang="en-US" sz="3000" dirty="0" err="1">
                <a:solidFill>
                  <a:srgbClr val="FF0000"/>
                </a:solidFill>
                <a:ea typeface="Spline Sans Bold" pitchFamily="34" charset="-122"/>
                <a:cs typeface="Spline Sans Bold" pitchFamily="34" charset="-120"/>
              </a:rPr>
              <a:t>Відсутність</a:t>
            </a:r>
            <a:r>
              <a:rPr lang="en-US" sz="3000" dirty="0">
                <a:solidFill>
                  <a:srgbClr val="FF0000"/>
                </a:solidFill>
                <a:ea typeface="Spline Sans Bold" pitchFamily="34" charset="-122"/>
                <a:cs typeface="Spline Sans Bold" pitchFamily="34" charset="-120"/>
              </a:rPr>
              <a:t> </a:t>
            </a:r>
            <a:r>
              <a:rPr lang="uk-UA" sz="3000" dirty="0">
                <a:solidFill>
                  <a:srgbClr val="FF0000"/>
                </a:solidFill>
                <a:ea typeface="Spline Sans Bold" pitchFamily="34" charset="-122"/>
                <a:cs typeface="Spline Sans Bold" pitchFamily="34" charset="-120"/>
              </a:rPr>
              <a:t>к</a:t>
            </a:r>
            <a:r>
              <a:rPr lang="en-US" sz="3000" dirty="0" err="1">
                <a:solidFill>
                  <a:srgbClr val="FF0000"/>
                </a:solidFill>
                <a:ea typeface="Spline Sans Bold" pitchFamily="34" charset="-122"/>
                <a:cs typeface="Spline Sans Bold" pitchFamily="34" charset="-120"/>
              </a:rPr>
              <a:t>онсенсусу</a:t>
            </a:r>
            <a:r>
              <a:rPr lang="en-US" sz="3000" dirty="0">
                <a:solidFill>
                  <a:srgbClr val="FF0000"/>
                </a:solidFill>
                <a:ea typeface="Spline Sans Bold" pitchFamily="34" charset="-122"/>
                <a:cs typeface="Spline Sans Bold" pitchFamily="34" charset="-120"/>
              </a:rPr>
              <a:t> </a:t>
            </a:r>
            <a:r>
              <a:rPr lang="uk-UA" sz="3000" dirty="0">
                <a:solidFill>
                  <a:srgbClr val="FF0000"/>
                </a:solidFill>
                <a:ea typeface="Spline Sans Bold" pitchFamily="34" charset="-122"/>
                <a:cs typeface="Spline Sans Bold" pitchFamily="34" charset="-120"/>
              </a:rPr>
              <a:t>с</a:t>
            </a:r>
            <a:r>
              <a:rPr lang="en-US" sz="3000" dirty="0" err="1">
                <a:solidFill>
                  <a:srgbClr val="FF0000"/>
                </a:solidFill>
                <a:ea typeface="Spline Sans Bold" pitchFamily="34" charset="-122"/>
                <a:cs typeface="Spline Sans Bold" pitchFamily="34" charset="-120"/>
              </a:rPr>
              <a:t>еред</a:t>
            </a:r>
            <a:r>
              <a:rPr lang="en-US" sz="3000" dirty="0">
                <a:solidFill>
                  <a:srgbClr val="FF0000"/>
                </a:solidFill>
                <a:ea typeface="Spline Sans Bold" pitchFamily="34" charset="-122"/>
                <a:cs typeface="Spline Sans Bold" pitchFamily="34" charset="-120"/>
              </a:rPr>
              <a:t> </a:t>
            </a:r>
            <a:r>
              <a:rPr lang="uk-UA" sz="3000" dirty="0">
                <a:solidFill>
                  <a:srgbClr val="FF0000"/>
                </a:solidFill>
                <a:ea typeface="Spline Sans Bold" pitchFamily="34" charset="-122"/>
                <a:cs typeface="Spline Sans Bold" pitchFamily="34" charset="-120"/>
              </a:rPr>
              <a:t>к</a:t>
            </a:r>
            <a:r>
              <a:rPr lang="en-US" sz="3000" dirty="0" err="1">
                <a:solidFill>
                  <a:srgbClr val="FF0000"/>
                </a:solidFill>
                <a:ea typeface="Spline Sans Bold" pitchFamily="34" charset="-122"/>
                <a:cs typeface="Spline Sans Bold" pitchFamily="34" charset="-120"/>
              </a:rPr>
              <a:t>раїн</a:t>
            </a:r>
            <a:r>
              <a:rPr lang="en-US" sz="3000" dirty="0">
                <a:solidFill>
                  <a:srgbClr val="FF0000"/>
                </a:solidFill>
                <a:ea typeface="Spline Sans Bold" pitchFamily="34" charset="-122"/>
                <a:cs typeface="Spline Sans Bold" pitchFamily="34" charset="-120"/>
              </a:rPr>
              <a:t>-</a:t>
            </a:r>
            <a:r>
              <a:rPr lang="uk-UA" sz="3000" dirty="0">
                <a:solidFill>
                  <a:srgbClr val="FF0000"/>
                </a:solidFill>
                <a:ea typeface="Spline Sans Bold" pitchFamily="34" charset="-122"/>
                <a:cs typeface="Spline Sans Bold" pitchFamily="34" charset="-120"/>
              </a:rPr>
              <a:t>ч</a:t>
            </a:r>
            <a:r>
              <a:rPr lang="en-US" sz="3000" dirty="0" err="1">
                <a:solidFill>
                  <a:srgbClr val="FF0000"/>
                </a:solidFill>
                <a:ea typeface="Spline Sans Bold" pitchFamily="34" charset="-122"/>
                <a:cs typeface="Spline Sans Bold" pitchFamily="34" charset="-120"/>
              </a:rPr>
              <a:t>ленів</a:t>
            </a:r>
            <a:r>
              <a:rPr lang="en-US" sz="3000" dirty="0">
                <a:solidFill>
                  <a:srgbClr val="FF0000"/>
                </a:solidFill>
                <a:ea typeface="Spline Sans Bold" pitchFamily="34" charset="-122"/>
                <a:cs typeface="Spline Sans Bold" pitchFamily="34" charset="-120"/>
              </a:rPr>
              <a:t> НАТО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606723" y="1699816"/>
            <a:ext cx="3116659" cy="2948087"/>
          </a:xfrm>
          <a:prstGeom prst="roundRect">
            <a:avLst>
              <a:gd name="adj" fmla="val 8822"/>
            </a:avLst>
          </a:prstGeom>
          <a:solidFill>
            <a:srgbClr val="0A081B"/>
          </a:solidFill>
          <a:ln w="22860">
            <a:solidFill>
              <a:srgbClr val="16FFBB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99107" y="1892201"/>
            <a:ext cx="1926332" cy="240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75"/>
              </a:lnSpc>
            </a:pPr>
            <a:r>
              <a:rPr lang="en-US" sz="1500" b="1" dirty="0">
                <a:solidFill>
                  <a:schemeClr val="bg1"/>
                </a:solidFill>
                <a:ea typeface="Spline Sans Bold" pitchFamily="34" charset="-122"/>
                <a:cs typeface="Spline Sans Bold" pitchFamily="34" charset="-120"/>
              </a:rPr>
              <a:t>Різні позиції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799108" y="2236986"/>
            <a:ext cx="2731889" cy="166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1333" dirty="0">
                <a:solidFill>
                  <a:schemeClr val="bg1"/>
                </a:solidFill>
                <a:ea typeface="Barlow" pitchFamily="34" charset="-122"/>
                <a:cs typeface="Barlow" pitchFamily="34" charset="-120"/>
              </a:rPr>
              <a:t>США, Німеччина, Франція та Велика Британія мають різні погляди на членство України. Відносини з Росією, внутрішня політика та стратегічні інтереси впливають на ці позиції.</a:t>
            </a:r>
            <a:endParaRPr lang="en-US" sz="1333" dirty="0">
              <a:solidFill>
                <a:schemeClr val="bg1"/>
              </a:solidFill>
            </a:endParaRPr>
          </a:p>
        </p:txBody>
      </p:sp>
      <p:sp>
        <p:nvSpPr>
          <p:cNvPr id="7" name="Shape 4"/>
          <p:cNvSpPr/>
          <p:nvPr/>
        </p:nvSpPr>
        <p:spPr>
          <a:xfrm>
            <a:off x="3896718" y="1699816"/>
            <a:ext cx="3116659" cy="2948087"/>
          </a:xfrm>
          <a:prstGeom prst="roundRect">
            <a:avLst>
              <a:gd name="adj" fmla="val 8822"/>
            </a:avLst>
          </a:prstGeom>
          <a:solidFill>
            <a:srgbClr val="0A081B"/>
          </a:solidFill>
          <a:ln w="22860">
            <a:solidFill>
              <a:srgbClr val="29DDDA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089102" y="1892201"/>
            <a:ext cx="1926332" cy="240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75"/>
              </a:lnSpc>
            </a:pPr>
            <a:r>
              <a:rPr lang="en-US" sz="1500" b="1" dirty="0">
                <a:solidFill>
                  <a:schemeClr val="bg1"/>
                </a:solidFill>
                <a:ea typeface="Spline Sans Bold" pitchFamily="34" charset="-122"/>
                <a:cs typeface="Spline Sans Bold" pitchFamily="34" charset="-120"/>
              </a:rPr>
              <a:t>Фактори впливу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4089103" y="2236986"/>
            <a:ext cx="2731889" cy="22185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1333" dirty="0">
                <a:solidFill>
                  <a:schemeClr val="bg1"/>
                </a:solidFill>
                <a:ea typeface="Barlow" pitchFamily="34" charset="-122"/>
                <a:cs typeface="Barlow" pitchFamily="34" charset="-120"/>
              </a:rPr>
              <a:t>Країни НАТО враховують відносини з Росією, внутрішню політику та стратегічні інтереси при прийнятті рішень щодо розширення альянсу. Важливим є також питання безпеки та стабільності в регіоні.</a:t>
            </a:r>
            <a:endParaRPr lang="en-US" sz="1333" dirty="0">
              <a:solidFill>
                <a:schemeClr val="bg1"/>
              </a:solidFill>
            </a:endParaRPr>
          </a:p>
        </p:txBody>
      </p:sp>
      <p:sp>
        <p:nvSpPr>
          <p:cNvPr id="10" name="Shape 7"/>
          <p:cNvSpPr/>
          <p:nvPr/>
        </p:nvSpPr>
        <p:spPr>
          <a:xfrm>
            <a:off x="606723" y="4821238"/>
            <a:ext cx="6406555" cy="1561505"/>
          </a:xfrm>
          <a:prstGeom prst="roundRect">
            <a:avLst>
              <a:gd name="adj" fmla="val 16655"/>
            </a:avLst>
          </a:prstGeom>
          <a:solidFill>
            <a:srgbClr val="0A081B"/>
          </a:solidFill>
          <a:ln w="22860">
            <a:solidFill>
              <a:srgbClr val="37A7E7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99107" y="5013623"/>
            <a:ext cx="1926332" cy="240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75"/>
              </a:lnSpc>
            </a:pPr>
            <a:r>
              <a:rPr lang="en-US" sz="1500" b="1" dirty="0">
                <a:solidFill>
                  <a:schemeClr val="bg1"/>
                </a:solidFill>
                <a:ea typeface="Spline Sans Bold" pitchFamily="34" charset="-122"/>
                <a:cs typeface="Spline Sans Bold" pitchFamily="34" charset="-120"/>
              </a:rPr>
              <a:t>Аргументи проти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2" name="Text 9"/>
          <p:cNvSpPr/>
          <p:nvPr/>
        </p:nvSpPr>
        <p:spPr>
          <a:xfrm>
            <a:off x="799108" y="5358408"/>
            <a:ext cx="6021784" cy="8319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1333" dirty="0">
                <a:solidFill>
                  <a:schemeClr val="bg1"/>
                </a:solidFill>
                <a:ea typeface="Barlow" pitchFamily="34" charset="-122"/>
                <a:cs typeface="Barlow" pitchFamily="34" charset="-120"/>
              </a:rPr>
              <a:t>Деякі країни висловлюють застереження щодо прискореного вступу, посилаючись на статтю 5 Північноатлантичного договору та ризики прямої конфронтації з Росією.</a:t>
            </a:r>
            <a:endParaRPr lang="en-US" sz="1333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482A7E-CEFA-4887-A510-66D10C05A2CD}"/>
              </a:ext>
            </a:extLst>
          </p:cNvPr>
          <p:cNvSpPr txBox="1"/>
          <p:nvPr/>
        </p:nvSpPr>
        <p:spPr>
          <a:xfrm>
            <a:off x="681566" y="773837"/>
            <a:ext cx="492336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Серед країн-членів НАТО немає одностайності щодо членства України. Держави Східної Європи - Польща, Литва, Латвія та Естонія - є послідовними прихильниками якнайшвидшого приєднання України до Альянсу, розглядаючи це як стратегічний інтерес національної безпеки.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2A123A-1117-48BB-B7A3-719B4C2C0EC3}"/>
              </a:ext>
            </a:extLst>
          </p:cNvPr>
          <p:cNvSpPr txBox="1"/>
          <p:nvPr/>
        </p:nvSpPr>
        <p:spPr>
          <a:xfrm>
            <a:off x="5740400" y="3082161"/>
            <a:ext cx="514349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Водночас країни Західної Європи, зокрема Німеччина та Франція, демонструють більшу обережність. Вони побоюються загострення відносин з Російською Федерацією, можливої військової ескалації та економічних наслідків такого рішення.</a:t>
            </a:r>
          </a:p>
        </p:txBody>
      </p:sp>
    </p:spTree>
    <p:extLst>
      <p:ext uri="{BB962C8B-B14F-4D97-AF65-F5344CB8AC3E}">
        <p14:creationId xmlns:p14="http://schemas.microsoft.com/office/powerpoint/2010/main" val="3063418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3A99CEC-455F-4515-9937-FE9809E3D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606" y="1114213"/>
            <a:ext cx="9418320" cy="4629573"/>
          </a:xfrm>
        </p:spPr>
        <p:txBody>
          <a:bodyPr>
            <a:normAutofit fontScale="92500"/>
          </a:bodyPr>
          <a:lstStyle/>
          <a:p>
            <a:pPr algn="just"/>
            <a:r>
              <a:rPr lang="uk-UA" sz="2800" dirty="0"/>
              <a:t>Країни-члени НАТО мають серйозні застереження щодо вступу України через незавершений конфлікт на Сході, анексію Криму та російсько-українську війну. Альянс традиційно уникає прийняття держав з невирішеними територіальними претензіями</a:t>
            </a:r>
            <a:r>
              <a:rPr lang="en-US" sz="2800" dirty="0"/>
              <a:t>, </a:t>
            </a:r>
            <a:r>
              <a:rPr lang="uk-UA" sz="2800" dirty="0"/>
              <a:t>оскільки це може автоматично втягнути НАТО в воєнний </a:t>
            </a:r>
            <a:r>
              <a:rPr lang="en-US" sz="2800" dirty="0"/>
              <a:t> </a:t>
            </a:r>
            <a:r>
              <a:rPr lang="uk-UA" sz="2800" dirty="0"/>
              <a:t>конфлікт.</a:t>
            </a:r>
          </a:p>
          <a:p>
            <a:pPr algn="just"/>
            <a:r>
              <a:rPr lang="uk-UA" sz="2800" dirty="0"/>
              <a:t>Додатковим викликом є корупція, недостатній рівень демократичних інституцій та потреба в глибоких системних реформах у секторі безпеки та оборони. Країни-члени НАТО висувають жорсткі вимоги до потенційних членів.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43657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1F61FB40-8507-47AF-932F-605FF2814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137" y="499798"/>
            <a:ext cx="8661061" cy="5858404"/>
          </a:xfrm>
        </p:spPr>
        <p:txBody>
          <a:bodyPr/>
          <a:lstStyle/>
          <a:p>
            <a:pPr algn="just"/>
            <a:r>
              <a:rPr lang="ru-RU" sz="2400" dirty="0" err="1"/>
              <a:t>Реформування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безпеки</a:t>
            </a:r>
            <a:r>
              <a:rPr lang="ru-RU" sz="2400" dirty="0"/>
              <a:t> та оборони є критично </a:t>
            </a:r>
            <a:r>
              <a:rPr lang="ru-RU" sz="2400" dirty="0" err="1"/>
              <a:t>важливим</a:t>
            </a:r>
            <a:r>
              <a:rPr lang="ru-RU" sz="2400" dirty="0"/>
              <a:t> </a:t>
            </a:r>
            <a:r>
              <a:rPr lang="ru-RU" sz="2400" dirty="0" err="1"/>
              <a:t>напрямком</a:t>
            </a:r>
            <a:r>
              <a:rPr lang="ru-RU" sz="2400" dirty="0"/>
              <a:t> </a:t>
            </a:r>
            <a:r>
              <a:rPr lang="ru-RU" sz="2400" dirty="0" err="1"/>
              <a:t>підготовки</a:t>
            </a:r>
            <a:r>
              <a:rPr lang="ru-RU" sz="2400" dirty="0"/>
              <a:t> до членства в НАТО. </a:t>
            </a:r>
            <a:r>
              <a:rPr lang="ru-RU" sz="2400" dirty="0" err="1"/>
              <a:t>Йдеться</a:t>
            </a:r>
            <a:r>
              <a:rPr lang="ru-RU" sz="2400" dirty="0"/>
              <a:t> про </a:t>
            </a:r>
            <a:r>
              <a:rPr lang="ru-RU" sz="2400" dirty="0" err="1"/>
              <a:t>повну</a:t>
            </a:r>
            <a:r>
              <a:rPr lang="ru-RU" sz="2400" dirty="0"/>
              <a:t> </a:t>
            </a:r>
            <a:r>
              <a:rPr lang="ru-RU" sz="2400" dirty="0" err="1"/>
              <a:t>трансформацію</a:t>
            </a:r>
            <a:r>
              <a:rPr lang="ru-RU" sz="2400" dirty="0"/>
              <a:t> </a:t>
            </a:r>
            <a:r>
              <a:rPr lang="ru-RU" sz="2400" dirty="0" err="1"/>
              <a:t>військових</a:t>
            </a:r>
            <a:r>
              <a:rPr lang="ru-RU" sz="2400" dirty="0"/>
              <a:t> структур, систем </a:t>
            </a:r>
            <a:r>
              <a:rPr lang="ru-RU" sz="2400" dirty="0" err="1"/>
              <a:t>управління</a:t>
            </a:r>
            <a:r>
              <a:rPr lang="ru-RU" sz="2400" dirty="0"/>
              <a:t>, </a:t>
            </a:r>
            <a:r>
              <a:rPr lang="ru-RU" sz="2400" dirty="0" err="1"/>
              <a:t>логістики</a:t>
            </a:r>
            <a:r>
              <a:rPr lang="ru-RU" sz="2400" dirty="0"/>
              <a:t> та </a:t>
            </a:r>
            <a:r>
              <a:rPr lang="ru-RU" sz="2400" dirty="0" err="1"/>
              <a:t>підготовки</a:t>
            </a:r>
            <a:r>
              <a:rPr lang="ru-RU" sz="2400" dirty="0"/>
              <a:t> </a:t>
            </a:r>
            <a:r>
              <a:rPr lang="ru-RU" sz="2400" dirty="0" err="1"/>
              <a:t>особового</a:t>
            </a:r>
            <a:r>
              <a:rPr lang="ru-RU" sz="2400" dirty="0"/>
              <a:t> складу </a:t>
            </a:r>
            <a:r>
              <a:rPr lang="ru-RU" sz="2400" dirty="0" err="1"/>
              <a:t>відповідно</a:t>
            </a:r>
            <a:r>
              <a:rPr lang="ru-RU" sz="2400" dirty="0"/>
              <a:t> до </a:t>
            </a:r>
            <a:r>
              <a:rPr lang="ru-RU" sz="2400" dirty="0" err="1"/>
              <a:t>стандартів</a:t>
            </a:r>
            <a:r>
              <a:rPr lang="ru-RU" sz="2400" dirty="0"/>
              <a:t> Альянсу.</a:t>
            </a:r>
          </a:p>
          <a:p>
            <a:pPr marL="0" indent="0" algn="just">
              <a:buNone/>
            </a:pPr>
            <a:r>
              <a:rPr lang="uk-UA" sz="2400" dirty="0">
                <a:solidFill>
                  <a:srgbClr val="FF0000"/>
                </a:solidFill>
              </a:rPr>
              <a:t>Ключовими напрямками реформ є: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400" dirty="0"/>
              <a:t>Деполітизація силових відомств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400" dirty="0"/>
              <a:t>Впровадження прозорих механізмів цивільного контролю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400" dirty="0"/>
              <a:t>Професіоналізація військового персоналу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400" dirty="0"/>
              <a:t>Технічна модернізація озброєння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400" dirty="0"/>
              <a:t>Розвиток систем стратегічного планування</a:t>
            </a:r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8254704"/>
      </p:ext>
    </p:extLst>
  </p:cSld>
  <p:clrMapOvr>
    <a:masterClrMapping/>
  </p:clrMapOvr>
</p:sld>
</file>

<file path=ppt/theme/theme1.xml><?xml version="1.0" encoding="utf-8"?>
<a:theme xmlns:a="http://schemas.openxmlformats.org/drawingml/2006/main" name="Краєвид">
  <a:themeElements>
    <a:clrScheme name="Краєвид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Краєвид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Крає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Краєвид</Template>
  <TotalTime>147</TotalTime>
  <Words>712</Words>
  <Application>Microsoft Office PowerPoint</Application>
  <PresentationFormat>Широкий екран</PresentationFormat>
  <Paragraphs>46</Paragraphs>
  <Slides>11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Schoolbook</vt:lpstr>
      <vt:lpstr>Wingdings 2</vt:lpstr>
      <vt:lpstr>Краєвид</vt:lpstr>
      <vt:lpstr>Тема 14. Наміри України щодо вступу в НАТО  </vt:lpstr>
      <vt:lpstr>План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5. Римський статут та воєнні злочини  </dc:title>
  <dc:creator>Admin</dc:creator>
  <cp:lastModifiedBy>Admin</cp:lastModifiedBy>
  <cp:revision>22</cp:revision>
  <dcterms:created xsi:type="dcterms:W3CDTF">2025-03-04T11:14:56Z</dcterms:created>
  <dcterms:modified xsi:type="dcterms:W3CDTF">2025-03-04T17:42:25Z</dcterms:modified>
</cp:coreProperties>
</file>