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5" r:id="rId9"/>
    <p:sldId id="269" r:id="rId10"/>
    <p:sldId id="267" r:id="rId11"/>
    <p:sldId id="266" r:id="rId12"/>
    <p:sldId id="270" r:id="rId13"/>
    <p:sldId id="272" r:id="rId14"/>
    <p:sldId id="27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E3BDF9-3F42-46A0-99EE-4343093FB4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пояснення до виконання практичної роботи 6-7</a:t>
            </a:r>
            <a:endParaRPr lang="LID4096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2F19E4-D654-4017-9149-028B783C6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4052047"/>
            <a:ext cx="8689976" cy="120575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 </a:t>
            </a:r>
            <a:r>
              <a:rPr lang="ru-RU" sz="2800" b="1" u="sng" dirty="0"/>
              <a:t>Тема:</a:t>
            </a:r>
            <a:r>
              <a:rPr lang="ru-RU" sz="2800" dirty="0"/>
              <a:t> </a:t>
            </a:r>
            <a:r>
              <a:rPr lang="ru-RU" sz="2800" b="1" dirty="0"/>
              <a:t>« </a:t>
            </a:r>
            <a:r>
              <a:rPr lang="ru-RU" sz="2800" b="1" dirty="0" err="1"/>
              <a:t>Гідрографічна</a:t>
            </a:r>
            <a:r>
              <a:rPr lang="ru-RU" sz="2800" b="1" dirty="0"/>
              <a:t> характеристика </a:t>
            </a:r>
            <a:r>
              <a:rPr lang="ru-RU" sz="2800" b="1" dirty="0" err="1"/>
              <a:t>річки</a:t>
            </a:r>
            <a:r>
              <a:rPr lang="ru-RU" sz="2800" b="1" dirty="0"/>
              <a:t> </a:t>
            </a:r>
          </a:p>
          <a:p>
            <a:r>
              <a:rPr lang="ru-RU" sz="2800" b="1" dirty="0"/>
              <a:t>та </a:t>
            </a:r>
            <a:r>
              <a:rPr lang="ru-RU" sz="2800" b="1" dirty="0" err="1"/>
              <a:t>її</a:t>
            </a:r>
            <a:r>
              <a:rPr lang="ru-RU" sz="2800" b="1" dirty="0"/>
              <a:t> </a:t>
            </a:r>
            <a:r>
              <a:rPr lang="ru-RU" sz="2800" b="1" dirty="0" err="1"/>
              <a:t>басейну</a:t>
            </a:r>
            <a:r>
              <a:rPr lang="ru-RU" sz="2800" b="1" dirty="0"/>
              <a:t>»</a:t>
            </a:r>
            <a:endParaRPr lang="ru-RU" sz="2800" dirty="0"/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688063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719AE-58E7-43D6-B617-5BA2806A9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831" y="285226"/>
            <a:ext cx="10364451" cy="931178"/>
          </a:xfrm>
        </p:spPr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як правильно перевести см</a:t>
            </a:r>
            <a:r>
              <a:rPr lang="uk-UA" baseline="30000" dirty="0">
                <a:solidFill>
                  <a:srgbClr val="FF0000"/>
                </a:solidFill>
              </a:rPr>
              <a:t>2 </a:t>
            </a:r>
            <a:r>
              <a:rPr lang="uk-UA" dirty="0">
                <a:solidFill>
                  <a:srgbClr val="FF0000"/>
                </a:solidFill>
              </a:rPr>
              <a:t>у</a:t>
            </a:r>
            <a:r>
              <a:rPr lang="uk-UA" baseline="30000" dirty="0">
                <a:solidFill>
                  <a:srgbClr val="FF0000"/>
                </a:solidFill>
              </a:rPr>
              <a:t> </a:t>
            </a:r>
            <a:r>
              <a:rPr lang="uk-UA" dirty="0">
                <a:solidFill>
                  <a:srgbClr val="FF0000"/>
                </a:solidFill>
              </a:rPr>
              <a:t>км</a:t>
            </a:r>
            <a:r>
              <a:rPr lang="uk-UA" baseline="30000" dirty="0">
                <a:solidFill>
                  <a:srgbClr val="FF0000"/>
                </a:solidFill>
              </a:rPr>
              <a:t>2</a:t>
            </a:r>
            <a:endParaRPr lang="LID4096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AE9D2FB-9217-40C5-B3A6-FBB3229F8133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4087" y="1216404"/>
                <a:ext cx="10363826" cy="5251508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uk-UA" dirty="0"/>
                  <a:t>Наприклад,</a:t>
                </a:r>
              </a:p>
              <a:p>
                <a:r>
                  <a:rPr lang="en-US" dirty="0">
                    <a:highlight>
                      <a:srgbClr val="FFFF00"/>
                    </a:highlight>
                  </a:rPr>
                  <a:t>S=61 </a:t>
                </a:r>
                <a:r>
                  <a:rPr lang="uk-UA" dirty="0">
                    <a:highlight>
                      <a:srgbClr val="FFFF00"/>
                    </a:highlight>
                  </a:rPr>
                  <a:t>см</a:t>
                </a:r>
                <a:r>
                  <a:rPr lang="uk-UA" baseline="30000" dirty="0">
                    <a:highlight>
                      <a:srgbClr val="FFFF00"/>
                    </a:highlight>
                  </a:rPr>
                  <a:t>2</a:t>
                </a:r>
                <a:r>
                  <a:rPr lang="uk-UA" dirty="0"/>
                  <a:t>, а масштаб карти </a:t>
                </a:r>
                <a:r>
                  <a:rPr lang="uk-UA" dirty="0">
                    <a:solidFill>
                      <a:schemeClr val="accent6"/>
                    </a:solidFill>
                  </a:rPr>
                  <a:t>1:550000</a:t>
                </a:r>
              </a:p>
              <a:p>
                <a:r>
                  <a:rPr lang="uk-UA" dirty="0"/>
                  <a:t>Переведемо це значення з </a:t>
                </a:r>
                <a:r>
                  <a:rPr lang="uk-UA" dirty="0">
                    <a:highlight>
                      <a:srgbClr val="00FF00"/>
                    </a:highlight>
                  </a:rPr>
                  <a:t>см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2</a:t>
                </a:r>
                <a:r>
                  <a:rPr lang="uk-UA" baseline="30000" dirty="0"/>
                  <a:t> </a:t>
                </a:r>
                <a:r>
                  <a:rPr lang="uk-UA" dirty="0"/>
                  <a:t>у </a:t>
                </a:r>
                <a:r>
                  <a:rPr lang="uk-UA" dirty="0">
                    <a:highlight>
                      <a:srgbClr val="00FFFF"/>
                    </a:highlight>
                  </a:rPr>
                  <a:t>км</a:t>
                </a:r>
                <a:r>
                  <a:rPr lang="uk-UA" baseline="30000" dirty="0">
                    <a:highlight>
                      <a:srgbClr val="00FFFF"/>
                    </a:highlight>
                  </a:rPr>
                  <a:t>2</a:t>
                </a:r>
                <a:endParaRPr lang="uk-UA" dirty="0">
                  <a:highlight>
                    <a:srgbClr val="00FFFF"/>
                  </a:highlight>
                </a:endParaRPr>
              </a:p>
              <a:p>
                <a:r>
                  <a:rPr lang="uk-UA" dirty="0"/>
                  <a:t>Зауважимо, що:</a:t>
                </a:r>
              </a:p>
              <a:p>
                <a:endParaRPr lang="uk-UA" dirty="0"/>
              </a:p>
              <a:p>
                <a:endParaRPr lang="uk-UA" dirty="0"/>
              </a:p>
              <a:p>
                <a:endParaRPr lang="uk-UA" dirty="0"/>
              </a:p>
              <a:p>
                <a:r>
                  <a:rPr lang="uk-UA" dirty="0"/>
                  <a:t>Отже, щоб </a:t>
                </a:r>
                <a:r>
                  <a:rPr lang="uk-UA" dirty="0">
                    <a:highlight>
                      <a:srgbClr val="00FF00"/>
                    </a:highlight>
                  </a:rPr>
                  <a:t>см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2</a:t>
                </a:r>
                <a:r>
                  <a:rPr lang="uk-UA" dirty="0"/>
                  <a:t> перевести у км</a:t>
                </a:r>
                <a:r>
                  <a:rPr lang="uk-UA" baseline="30000" dirty="0"/>
                  <a:t>2</a:t>
                </a:r>
                <a:r>
                  <a:rPr lang="uk-UA" dirty="0"/>
                  <a:t> потрібно число у </a:t>
                </a:r>
                <a:r>
                  <a:rPr lang="uk-UA" dirty="0">
                    <a:highlight>
                      <a:srgbClr val="00FF00"/>
                    </a:highlight>
                  </a:rPr>
                  <a:t>см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2</a:t>
                </a:r>
                <a:r>
                  <a:rPr lang="uk-UA" dirty="0"/>
                  <a:t> поділити на </a:t>
                </a:r>
                <a:r>
                  <a:rPr lang="uk-UA" dirty="0">
                    <a:highlight>
                      <a:srgbClr val="00FF00"/>
                    </a:highlight>
                  </a:rPr>
                  <a:t>1*10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10</a:t>
                </a:r>
                <a:r>
                  <a:rPr lang="uk-UA" dirty="0">
                    <a:highlight>
                      <a:srgbClr val="00FF00"/>
                    </a:highlight>
                  </a:rPr>
                  <a:t> см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2 </a:t>
                </a:r>
                <a:r>
                  <a:rPr lang="uk-UA" dirty="0"/>
                  <a:t>, у результаті отримаємо число у </a:t>
                </a:r>
                <a:r>
                  <a:rPr lang="uk-UA" dirty="0">
                    <a:highlight>
                      <a:srgbClr val="00FFFF"/>
                    </a:highlight>
                  </a:rPr>
                  <a:t>км</a:t>
                </a:r>
                <a:r>
                  <a:rPr lang="uk-UA" baseline="30000" dirty="0">
                    <a:highlight>
                      <a:srgbClr val="00FFFF"/>
                    </a:highlight>
                  </a:rPr>
                  <a:t>2</a:t>
                </a:r>
                <a:r>
                  <a:rPr lang="uk-UA" baseline="30000" dirty="0"/>
                  <a:t> </a:t>
                </a:r>
                <a:endParaRPr lang="uk-UA" dirty="0"/>
              </a:p>
              <a:p>
                <a:r>
                  <a:rPr lang="uk-UA" dirty="0"/>
                  <a:t>Тобто, розв’яжемо наш приклад:</a:t>
                </a:r>
              </a:p>
              <a:p>
                <a:r>
                  <a:rPr lang="uk-UA" dirty="0"/>
                  <a:t>Спочатку проведемо розрахунки для переведення </a:t>
                </a:r>
                <a:r>
                  <a:rPr lang="uk-UA"/>
                  <a:t>нашу площу </a:t>
                </a:r>
                <a:r>
                  <a:rPr lang="uk-UA" dirty="0"/>
                  <a:t>зі зменшеного масштабу у реальний масштаб  на місцевості </a:t>
                </a:r>
                <a:r>
                  <a:rPr lang="uk-UA" dirty="0">
                    <a:highlight>
                      <a:srgbClr val="00FF00"/>
                    </a:highlight>
                  </a:rPr>
                  <a:t>см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2</a:t>
                </a:r>
                <a:r>
                  <a:rPr lang="uk-UA" dirty="0"/>
                  <a:t>:</a:t>
                </a:r>
              </a:p>
              <a:p>
                <a:r>
                  <a:rPr lang="en-US" dirty="0">
                    <a:highlight>
                      <a:srgbClr val="FFFF00"/>
                    </a:highlight>
                  </a:rPr>
                  <a:t>S=61 </a:t>
                </a:r>
                <a:r>
                  <a:rPr lang="uk-UA" dirty="0">
                    <a:highlight>
                      <a:srgbClr val="00FF00"/>
                    </a:highlight>
                  </a:rPr>
                  <a:t>см</a:t>
                </a:r>
                <a:r>
                  <a:rPr lang="uk-UA" baseline="30000" dirty="0">
                    <a:highlight>
                      <a:srgbClr val="00FF00"/>
                    </a:highlight>
                  </a:rPr>
                  <a:t>2</a:t>
                </a:r>
                <a:r>
                  <a:rPr lang="uk-UA" baseline="30000" dirty="0">
                    <a:highlight>
                      <a:srgbClr val="FFFF00"/>
                    </a:highlight>
                  </a:rPr>
                  <a:t> </a:t>
                </a:r>
                <a:r>
                  <a:rPr lang="uk-UA" dirty="0"/>
                  <a:t>=61см</a:t>
                </a:r>
                <a:r>
                  <a:rPr lang="uk-UA" baseline="30000" dirty="0"/>
                  <a:t>2</a:t>
                </a:r>
                <a:r>
                  <a:rPr lang="uk-UA" dirty="0"/>
                  <a:t>*(</a:t>
                </a:r>
                <a:r>
                  <a:rPr lang="uk-UA" dirty="0">
                    <a:solidFill>
                      <a:schemeClr val="accent6"/>
                    </a:solidFill>
                  </a:rPr>
                  <a:t>550000 см</a:t>
                </a:r>
                <a:r>
                  <a:rPr lang="uk-UA" dirty="0"/>
                  <a:t>)</a:t>
                </a:r>
                <a:r>
                  <a:rPr lang="uk-UA" baseline="30000" dirty="0"/>
                  <a:t>2</a:t>
                </a:r>
                <a:r>
                  <a:rPr lang="uk-UA" dirty="0"/>
                  <a:t>=61 см</a:t>
                </a:r>
                <a:r>
                  <a:rPr lang="uk-UA" baseline="30000" dirty="0"/>
                  <a:t>2</a:t>
                </a:r>
                <a:r>
                  <a:rPr lang="uk-UA" dirty="0"/>
                  <a:t>*</a:t>
                </a:r>
                <a:r>
                  <a:rPr lang="uk-UA" dirty="0">
                    <a:solidFill>
                      <a:schemeClr val="accent6">
                        <a:lumMod val="50000"/>
                      </a:schemeClr>
                    </a:solidFill>
                  </a:rPr>
                  <a:t>3,025*10</a:t>
                </a:r>
                <a:r>
                  <a:rPr lang="uk-UA" baseline="30000" dirty="0">
                    <a:solidFill>
                      <a:schemeClr val="accent6">
                        <a:lumMod val="50000"/>
                      </a:schemeClr>
                    </a:solidFill>
                  </a:rPr>
                  <a:t>11</a:t>
                </a:r>
                <a:r>
                  <a:rPr lang="uk-UA" dirty="0"/>
                  <a:t> см</a:t>
                </a:r>
                <a:r>
                  <a:rPr lang="uk-UA" baseline="30000" dirty="0"/>
                  <a:t>2</a:t>
                </a:r>
                <a:r>
                  <a:rPr lang="uk-UA" dirty="0"/>
                  <a:t>=1,845*10</a:t>
                </a:r>
                <a:r>
                  <a:rPr lang="uk-UA" baseline="30000" dirty="0"/>
                  <a:t>13</a:t>
                </a:r>
                <a:r>
                  <a:rPr lang="uk-UA" dirty="0"/>
                  <a:t> см</a:t>
                </a:r>
                <a:r>
                  <a:rPr lang="uk-UA" baseline="30000" dirty="0"/>
                  <a:t>2</a:t>
                </a:r>
                <a:r>
                  <a:rPr lang="uk-UA" dirty="0"/>
                  <a:t>=</a:t>
                </a:r>
              </a:p>
              <a:p>
                <a:r>
                  <a:rPr lang="uk-UA" i="1" dirty="0"/>
                  <a:t>(далі переведемо у км</a:t>
                </a:r>
                <a:r>
                  <a:rPr lang="uk-UA" i="1" baseline="30000" dirty="0"/>
                  <a:t>2</a:t>
                </a:r>
                <a:r>
                  <a:rPr lang="uk-UA" i="1" dirty="0"/>
                  <a:t>)</a:t>
                </a:r>
                <a:endParaRPr lang="uk-UA" dirty="0"/>
              </a:p>
              <a:p>
                <a:r>
                  <a:rPr lang="uk-UA" dirty="0"/>
                  <a:t>=</a:t>
                </a:r>
                <a14:m>
                  <m:oMath xmlns:m="http://schemas.openxmlformats.org/officeDocument/2006/math">
                    <m:r>
                      <a:rPr lang="uk-UA" i="1" baseline="300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ar-AE" i="1" baseline="30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845</m:t>
                        </m:r>
                        <m:r>
                          <a:rPr lang="ar-AE" i="1"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13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k-UA">
                            <a:latin typeface="Cambria Math" panose="02040503050406030204" pitchFamily="18" charset="0"/>
                          </a:rPr>
                          <m:t>см</m:t>
                        </m:r>
                        <m:r>
                          <a:rPr lang="uk-UA" baseline="300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AE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ar-AE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ar-AE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k-UA">
                            <a:latin typeface="Cambria Math" panose="02040503050406030204" pitchFamily="18" charset="0"/>
                          </a:rPr>
                          <m:t>см</m:t>
                        </m:r>
                        <m:r>
                          <a:rPr lang="uk-UA" baseline="300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 i="1" baseline="300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ar-AE" dirty="0"/>
                  <a:t>=</a:t>
                </a:r>
                <a:r>
                  <a:rPr lang="uk-UA" dirty="0"/>
                  <a:t> </a:t>
                </a:r>
                <a:r>
                  <a:rPr lang="ar-AE" dirty="0">
                    <a:highlight>
                      <a:srgbClr val="00FFFF"/>
                    </a:highlight>
                  </a:rPr>
                  <a:t>1,845</a:t>
                </a:r>
                <a:r>
                  <a:rPr lang="uk-UA" dirty="0">
                    <a:highlight>
                      <a:srgbClr val="00FFFF"/>
                    </a:highlight>
                  </a:rPr>
                  <a:t>*</a:t>
                </a:r>
                <a:r>
                  <a:rPr lang="ar-AE" dirty="0">
                    <a:highlight>
                      <a:srgbClr val="00FFFF"/>
                    </a:highlight>
                  </a:rPr>
                  <a:t>10</a:t>
                </a:r>
                <a:r>
                  <a:rPr lang="ar-AE" baseline="30000" dirty="0">
                    <a:highlight>
                      <a:srgbClr val="00FFFF"/>
                    </a:highlight>
                  </a:rPr>
                  <a:t>3</a:t>
                </a:r>
                <a:r>
                  <a:rPr lang="ar-AE" dirty="0">
                    <a:highlight>
                      <a:srgbClr val="00FFFF"/>
                    </a:highlight>
                  </a:rPr>
                  <a:t> </a:t>
                </a:r>
                <a:r>
                  <a:rPr lang="uk-UA" dirty="0">
                    <a:highlight>
                      <a:srgbClr val="00FFFF"/>
                    </a:highlight>
                  </a:rPr>
                  <a:t>км</a:t>
                </a:r>
                <a:r>
                  <a:rPr lang="uk-UA" baseline="30000" dirty="0">
                    <a:highlight>
                      <a:srgbClr val="00FFFF"/>
                    </a:highlight>
                  </a:rPr>
                  <a:t>2</a:t>
                </a:r>
                <a:r>
                  <a:rPr lang="uk-UA" dirty="0"/>
                  <a:t>=</a:t>
                </a:r>
                <a:r>
                  <a:rPr lang="uk-UA" dirty="0">
                    <a:highlight>
                      <a:srgbClr val="00FFFF"/>
                    </a:highlight>
                  </a:rPr>
                  <a:t>1845 км</a:t>
                </a:r>
                <a:r>
                  <a:rPr lang="uk-UA" baseline="30000" dirty="0">
                    <a:highlight>
                      <a:srgbClr val="00FFFF"/>
                    </a:highlight>
                  </a:rPr>
                  <a:t>2</a:t>
                </a:r>
                <a:endParaRPr lang="uk-UA" dirty="0">
                  <a:highlight>
                    <a:srgbClr val="00FFFF"/>
                  </a:highlight>
                </a:endParaRPr>
              </a:p>
              <a:p>
                <a:endParaRPr lang="LID4096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AE9D2FB-9217-40C5-B3A6-FBB3229F81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4087" y="1216404"/>
                <a:ext cx="10363826" cy="5251508"/>
              </a:xfrm>
              <a:blipFill>
                <a:blip r:embed="rId2"/>
                <a:stretch>
                  <a:fillRect l="-118" t="-232"/>
                </a:stretch>
              </a:blipFill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854D979-D15C-44CA-8B6C-F7AA55F9BD83}"/>
              </a:ext>
            </a:extLst>
          </p:cNvPr>
          <p:cNvSpPr/>
          <p:nvPr/>
        </p:nvSpPr>
        <p:spPr>
          <a:xfrm>
            <a:off x="1022831" y="2629950"/>
            <a:ext cx="3338818" cy="864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1 км=100000см=1*10</a:t>
            </a:r>
            <a:r>
              <a:rPr lang="uk-UA" baseline="30000" dirty="0">
                <a:solidFill>
                  <a:schemeClr val="tx1"/>
                </a:solidFill>
              </a:rPr>
              <a:t>5</a:t>
            </a:r>
            <a:r>
              <a:rPr lang="uk-UA" dirty="0">
                <a:solidFill>
                  <a:schemeClr val="tx1"/>
                </a:solidFill>
              </a:rPr>
              <a:t> см</a:t>
            </a:r>
          </a:p>
          <a:p>
            <a:pPr algn="ctr"/>
            <a:r>
              <a:rPr lang="uk-UA" dirty="0">
                <a:solidFill>
                  <a:schemeClr val="tx1"/>
                </a:solidFill>
              </a:rPr>
              <a:t>1 км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= (1*10</a:t>
            </a:r>
            <a:r>
              <a:rPr lang="uk-UA" baseline="30000" dirty="0">
                <a:solidFill>
                  <a:schemeClr val="tx1"/>
                </a:solidFill>
              </a:rPr>
              <a:t>5</a:t>
            </a:r>
            <a:r>
              <a:rPr lang="uk-UA" dirty="0">
                <a:solidFill>
                  <a:schemeClr val="tx1"/>
                </a:solidFill>
              </a:rPr>
              <a:t> см)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=1*10</a:t>
            </a:r>
            <a:r>
              <a:rPr lang="uk-UA" baseline="30000" dirty="0">
                <a:solidFill>
                  <a:schemeClr val="tx1"/>
                </a:solidFill>
              </a:rPr>
              <a:t>10</a:t>
            </a:r>
            <a:r>
              <a:rPr lang="uk-UA" dirty="0">
                <a:solidFill>
                  <a:schemeClr val="tx1"/>
                </a:solidFill>
              </a:rPr>
              <a:t> см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endParaRPr lang="uk-UA" dirty="0">
              <a:solidFill>
                <a:schemeClr val="tx1"/>
              </a:solidFill>
            </a:endParaRPr>
          </a:p>
          <a:p>
            <a:pPr algn="ctr"/>
            <a:endParaRPr lang="LID4096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2A1C087-1B9C-487F-AA27-FA1195E3056F}"/>
                  </a:ext>
                </a:extLst>
              </p:cNvPr>
              <p:cNvSpPr/>
              <p:nvPr/>
            </p:nvSpPr>
            <p:spPr>
              <a:xfrm>
                <a:off x="7935984" y="4882394"/>
                <a:ext cx="2885813" cy="175329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400" dirty="0">
                    <a:solidFill>
                      <a:schemeClr val="tx1"/>
                    </a:solidFill>
                  </a:rPr>
                  <a:t>Можна скласти пропорцію</a:t>
                </a:r>
              </a:p>
              <a:p>
                <a:pPr algn="ctr"/>
                <a:endParaRPr lang="uk-UA" sz="10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1*10 </a:t>
                </a:r>
                <a:r>
                  <a:rPr lang="uk-UA" sz="1600" dirty="0">
                    <a:solidFill>
                      <a:schemeClr val="tx1"/>
                    </a:solidFill>
                    <a:highlight>
                      <a:srgbClr val="00FF00"/>
                    </a:highlight>
                    <a:latin typeface="+mj-lt"/>
                  </a:rPr>
                  <a:t>см</a:t>
                </a:r>
                <a:r>
                  <a:rPr lang="uk-UA" sz="1600" baseline="30000" dirty="0">
                    <a:solidFill>
                      <a:schemeClr val="tx1"/>
                    </a:solidFill>
                    <a:highlight>
                      <a:srgbClr val="00FF00"/>
                    </a:highlight>
                    <a:latin typeface="+mj-lt"/>
                  </a:rPr>
                  <a:t>2</a:t>
                </a:r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 – 1 </a:t>
                </a:r>
                <a:r>
                  <a:rPr lang="uk-UA" sz="1600" dirty="0">
                    <a:solidFill>
                      <a:schemeClr val="tx1"/>
                    </a:solidFill>
                    <a:highlight>
                      <a:srgbClr val="00FFFF"/>
                    </a:highlight>
                    <a:latin typeface="+mj-lt"/>
                  </a:rPr>
                  <a:t>км</a:t>
                </a:r>
                <a:r>
                  <a:rPr lang="uk-UA" sz="1600" baseline="30000" dirty="0">
                    <a:solidFill>
                      <a:schemeClr val="tx1"/>
                    </a:solidFill>
                    <a:highlight>
                      <a:srgbClr val="00FFFF"/>
                    </a:highlight>
                    <a:latin typeface="+mj-lt"/>
                  </a:rPr>
                  <a:t>2</a:t>
                </a:r>
                <a:endParaRPr lang="uk-UA" sz="1600" dirty="0">
                  <a:solidFill>
                    <a:schemeClr val="tx1"/>
                  </a:solidFill>
                  <a:highlight>
                    <a:srgbClr val="00FFFF"/>
                  </a:highlight>
                  <a:latin typeface="+mj-lt"/>
                </a:endParaRPr>
              </a:p>
              <a:p>
                <a:pPr algn="ctr"/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1,845*10</a:t>
                </a:r>
                <a:r>
                  <a:rPr lang="uk-UA" sz="1600" baseline="30000" dirty="0">
                    <a:solidFill>
                      <a:schemeClr val="tx1"/>
                    </a:solidFill>
                    <a:latin typeface="+mj-lt"/>
                  </a:rPr>
                  <a:t>13</a:t>
                </a:r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uk-UA" sz="1600" dirty="0">
                    <a:solidFill>
                      <a:schemeClr val="tx1"/>
                    </a:solidFill>
                    <a:highlight>
                      <a:srgbClr val="00FF00"/>
                    </a:highlight>
                    <a:latin typeface="+mj-lt"/>
                  </a:rPr>
                  <a:t>см</a:t>
                </a:r>
                <a:r>
                  <a:rPr lang="uk-UA" sz="1600" baseline="30000" dirty="0">
                    <a:solidFill>
                      <a:schemeClr val="tx1"/>
                    </a:solidFill>
                    <a:highlight>
                      <a:srgbClr val="00FF00"/>
                    </a:highlight>
                    <a:latin typeface="+mj-lt"/>
                  </a:rPr>
                  <a:t>2</a:t>
                </a:r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uk-UA" sz="1600" dirty="0">
                    <a:solidFill>
                      <a:schemeClr val="tx1"/>
                    </a:solidFill>
                  </a:rPr>
                  <a:t>–</a:t>
                </a:r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 х </a:t>
                </a:r>
                <a:r>
                  <a:rPr lang="uk-UA" sz="1600" dirty="0">
                    <a:solidFill>
                      <a:schemeClr val="tx1"/>
                    </a:solidFill>
                    <a:highlight>
                      <a:srgbClr val="00FFFF"/>
                    </a:highlight>
                    <a:latin typeface="+mj-lt"/>
                  </a:rPr>
                  <a:t>км</a:t>
                </a:r>
                <a:r>
                  <a:rPr lang="uk-UA" sz="1600" baseline="30000" dirty="0">
                    <a:solidFill>
                      <a:schemeClr val="tx1"/>
                    </a:solidFill>
                    <a:highlight>
                      <a:srgbClr val="00FFFF"/>
                    </a:highlight>
                    <a:latin typeface="+mj-lt"/>
                  </a:rPr>
                  <a:t>2</a:t>
                </a:r>
              </a:p>
              <a:p>
                <a:pPr algn="ctr"/>
                <a:endParaRPr lang="uk-UA" sz="1600" baseline="30000" dirty="0">
                  <a:solidFill>
                    <a:schemeClr val="tx1"/>
                  </a:solidFill>
                  <a:highlight>
                    <a:srgbClr val="00FFFF"/>
                  </a:highlight>
                  <a:latin typeface="+mj-lt"/>
                </a:endParaRPr>
              </a:p>
              <a:p>
                <a:pPr algn="ctr"/>
                <a:r>
                  <a:rPr lang="uk-UA" sz="1600" baseline="30000" dirty="0">
                    <a:solidFill>
                      <a:schemeClr val="tx1"/>
                    </a:solidFill>
                  </a:rPr>
                  <a:t>Звідси,  х=</a:t>
                </a:r>
                <a:r>
                  <a:rPr lang="uk-UA" sz="1600" dirty="0">
                    <a:solidFill>
                      <a:schemeClr val="tx1"/>
                    </a:solidFill>
                  </a:rPr>
                  <a:t> </a:t>
                </a:r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=</a:t>
                </a:r>
                <a14:m>
                  <m:oMath xmlns:m="http://schemas.openxmlformats.org/officeDocument/2006/math">
                    <m:r>
                      <a:rPr lang="uk-UA" sz="1600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ar-AE" sz="1600" i="1" baseline="300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AE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845</m:t>
                        </m:r>
                        <m:r>
                          <a:rPr lang="ar-AE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ar-AE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ar-AE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sup>
                        </m:sSup>
                        <m:r>
                          <a:rPr lang="ar-AE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k-UA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см</m:t>
                        </m:r>
                        <m:r>
                          <a:rPr lang="uk-UA" sz="1600" baseline="300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uk-UA" sz="1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uk-UA" sz="1600" dirty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uk-UA" sz="1600" dirty="0">
                            <a:solidFill>
                              <a:schemeClr val="tx1"/>
                            </a:solidFill>
                            <a:highlight>
                              <a:srgbClr val="00FFFF"/>
                            </a:highlight>
                            <a:latin typeface="+mj-lt"/>
                          </a:rPr>
                          <m:t>км</m:t>
                        </m:r>
                        <m:r>
                          <m:rPr>
                            <m:nor/>
                          </m:rPr>
                          <a:rPr lang="uk-UA" sz="1600" baseline="30000" dirty="0">
                            <a:solidFill>
                              <a:schemeClr val="tx1"/>
                            </a:solidFill>
                            <a:highlight>
                              <a:srgbClr val="00FFFF"/>
                            </a:highlight>
                            <a:latin typeface="+mj-lt"/>
                          </a:rPr>
                          <m:t>2</m:t>
                        </m:r>
                      </m:num>
                      <m:den>
                        <m:r>
                          <a:rPr lang="ar-AE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AE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sSup>
                          <m:sSupPr>
                            <m:ctrlPr>
                              <a:rPr lang="ar-AE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ar-AE" sz="16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  <m:r>
                          <a:rPr lang="ar-AE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k-UA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см</m:t>
                        </m:r>
                        <m:r>
                          <a:rPr lang="uk-UA" sz="1600" baseline="300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k-UA" sz="1600" dirty="0">
                    <a:solidFill>
                      <a:schemeClr val="tx1"/>
                    </a:solidFill>
                    <a:latin typeface="+mj-lt"/>
                  </a:rPr>
                  <a:t>=</a:t>
                </a:r>
                <a:r>
                  <a:rPr lang="ar-AE" sz="1600" dirty="0">
                    <a:highlight>
                      <a:srgbClr val="00FFFF"/>
                    </a:highlight>
                    <a:latin typeface="+mj-lt"/>
                  </a:rPr>
                  <a:t> 1,845</a:t>
                </a:r>
                <a:r>
                  <a:rPr lang="uk-UA" sz="1600" dirty="0">
                    <a:highlight>
                      <a:srgbClr val="00FFFF"/>
                    </a:highlight>
                    <a:latin typeface="+mj-lt"/>
                  </a:rPr>
                  <a:t>*</a:t>
                </a:r>
                <a:r>
                  <a:rPr lang="ar-AE" sz="1600" dirty="0">
                    <a:highlight>
                      <a:srgbClr val="00FFFF"/>
                    </a:highlight>
                    <a:latin typeface="+mj-lt"/>
                  </a:rPr>
                  <a:t>10</a:t>
                </a:r>
                <a:r>
                  <a:rPr lang="ar-AE" sz="1600" baseline="30000" dirty="0">
                    <a:highlight>
                      <a:srgbClr val="00FFFF"/>
                    </a:highlight>
                    <a:latin typeface="+mj-lt"/>
                  </a:rPr>
                  <a:t>3</a:t>
                </a:r>
                <a:r>
                  <a:rPr lang="ar-AE" sz="1600" dirty="0">
                    <a:highlight>
                      <a:srgbClr val="00FFFF"/>
                    </a:highlight>
                    <a:latin typeface="+mj-lt"/>
                  </a:rPr>
                  <a:t> </a:t>
                </a:r>
                <a:r>
                  <a:rPr lang="uk-UA" sz="1600" dirty="0">
                    <a:highlight>
                      <a:srgbClr val="00FFFF"/>
                    </a:highlight>
                    <a:latin typeface="+mj-lt"/>
                  </a:rPr>
                  <a:t>км</a:t>
                </a:r>
                <a:r>
                  <a:rPr lang="uk-UA" sz="1600" baseline="30000" dirty="0">
                    <a:highlight>
                      <a:srgbClr val="00FFFF"/>
                    </a:highlight>
                    <a:latin typeface="+mj-lt"/>
                  </a:rPr>
                  <a:t>2</a:t>
                </a:r>
                <a:r>
                  <a:rPr lang="uk-UA" sz="1600" dirty="0">
                    <a:latin typeface="+mj-lt"/>
                  </a:rPr>
                  <a:t>=</a:t>
                </a:r>
                <a:r>
                  <a:rPr lang="uk-UA" sz="1600" dirty="0">
                    <a:highlight>
                      <a:srgbClr val="00FFFF"/>
                    </a:highlight>
                    <a:latin typeface="+mj-lt"/>
                  </a:rPr>
                  <a:t>1845 км</a:t>
                </a:r>
                <a:r>
                  <a:rPr lang="uk-UA" sz="1600" baseline="30000" dirty="0">
                    <a:highlight>
                      <a:srgbClr val="00FFFF"/>
                    </a:highlight>
                    <a:latin typeface="+mj-lt"/>
                  </a:rPr>
                  <a:t>2</a:t>
                </a:r>
                <a:endParaRPr lang="LID4096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2A1C087-1B9C-487F-AA27-FA1195E305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5984" y="4882394"/>
                <a:ext cx="2885813" cy="1753298"/>
              </a:xfrm>
              <a:prstGeom prst="rect">
                <a:avLst/>
              </a:prstGeom>
              <a:blipFill>
                <a:blip r:embed="rId3"/>
                <a:stretch>
                  <a:fillRect b="-3436"/>
                </a:stretch>
              </a:blipFill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1018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chemeClr val="bg1">
                <a:tint val="90000"/>
                <a:lumMod val="110000"/>
                <a:alpha val="8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316290" y="251016"/>
            <a:ext cx="664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Завдання 3.</a:t>
            </a:r>
            <a:r>
              <a:rPr lang="uk-UA" dirty="0"/>
              <a:t> Визначити довжину басейну, його середню і максимальну ширину</a:t>
            </a:r>
            <a:endParaRPr lang="ru-RU" i="1" dirty="0"/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713551" y="823736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6AAA7AF-8D88-4FA5-A690-E55758E23883}"/>
              </a:ext>
            </a:extLst>
          </p:cNvPr>
          <p:cNvCxnSpPr>
            <a:cxnSpLocks/>
            <a:stCxn id="14" idx="103"/>
            <a:endCxn id="14" idx="0"/>
          </p:cNvCxnSpPr>
          <p:nvPr/>
        </p:nvCxnSpPr>
        <p:spPr>
          <a:xfrm flipH="1">
            <a:off x="586596" y="1155940"/>
            <a:ext cx="2838091" cy="471864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9673019-24F0-474F-8D0C-47C02AB6546E}"/>
              </a:ext>
            </a:extLst>
          </p:cNvPr>
          <p:cNvCxnSpPr/>
          <p:nvPr/>
        </p:nvCxnSpPr>
        <p:spPr>
          <a:xfrm>
            <a:off x="1283516" y="3429000"/>
            <a:ext cx="2172748" cy="136111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>
            <a:extLst>
              <a:ext uri="{FF2B5EF4-FFF2-40B4-BE49-F238E27FC236}">
                <a16:creationId xmlns:a16="http://schemas.microsoft.com/office/drawing/2014/main" id="{AF9D3049-4BA5-445A-BCB3-5071E3078174}"/>
              </a:ext>
            </a:extLst>
          </p:cNvPr>
          <p:cNvCxnSpPr>
            <a:cxnSpLocks/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единительная линия 1043">
            <a:extLst>
              <a:ext uri="{FF2B5EF4-FFF2-40B4-BE49-F238E27FC236}">
                <a16:creationId xmlns:a16="http://schemas.microsoft.com/office/drawing/2014/main" id="{C517E2AA-5F2A-4904-924E-5751FFBBDC6A}"/>
              </a:ext>
            </a:extLst>
          </p:cNvPr>
          <p:cNvCxnSpPr>
            <a:stCxn id="14" idx="103"/>
            <a:endCxn id="14" idx="103"/>
          </p:cNvCxnSpPr>
          <p:nvPr/>
        </p:nvCxnSpPr>
        <p:spPr>
          <a:xfrm>
            <a:off x="3424687" y="11559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единительная линия 1045">
            <a:extLst>
              <a:ext uri="{FF2B5EF4-FFF2-40B4-BE49-F238E27FC236}">
                <a16:creationId xmlns:a16="http://schemas.microsoft.com/office/drawing/2014/main" id="{69DF4F83-7475-4301-AA8E-5ABE70594003}"/>
              </a:ext>
            </a:extLst>
          </p:cNvPr>
          <p:cNvCxnSpPr/>
          <p:nvPr/>
        </p:nvCxnSpPr>
        <p:spPr>
          <a:xfrm>
            <a:off x="1853967" y="3768387"/>
            <a:ext cx="0" cy="6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4181CD1-08CA-42F0-8DB4-47606FB906F5}"/>
              </a:ext>
            </a:extLst>
          </p:cNvPr>
          <p:cNvSpPr txBox="1"/>
          <p:nvPr/>
        </p:nvSpPr>
        <p:spPr>
          <a:xfrm>
            <a:off x="5478011" y="1130060"/>
            <a:ext cx="54304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u="sng" dirty="0"/>
              <a:t>Довжиною басейну</a:t>
            </a:r>
            <a:r>
              <a:rPr lang="uk-UA" b="1" dirty="0"/>
              <a:t> річки (</a:t>
            </a:r>
            <a:r>
              <a:rPr lang="en-US" b="1" i="1" dirty="0"/>
              <a:t>L </a:t>
            </a:r>
            <a:r>
              <a:rPr lang="uk-UA" b="1" baseline="-25000" dirty="0"/>
              <a:t>б</a:t>
            </a:r>
            <a:r>
              <a:rPr lang="uk-UA" b="1" dirty="0"/>
              <a:t>)</a:t>
            </a:r>
            <a:r>
              <a:rPr lang="uk-UA" dirty="0"/>
              <a:t> називається відстань від створу до найбільш віддаленої протилежної точки басейну. При правильній формі басейну довжина визначається по прямій лінії від гирла до найвіддаленішої точки басейну. </a:t>
            </a:r>
          </a:p>
          <a:p>
            <a:endParaRPr lang="uk-UA" dirty="0"/>
          </a:p>
          <a:p>
            <a:r>
              <a:rPr lang="uk-UA" dirty="0"/>
              <a:t>На рис. Довжину басейну я виділила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</a:rPr>
              <a:t>фіолетовим</a:t>
            </a:r>
            <a:r>
              <a:rPr lang="uk-UA" dirty="0"/>
              <a:t> кольором.</a:t>
            </a:r>
          </a:p>
          <a:p>
            <a:r>
              <a:rPr lang="uk-UA" dirty="0"/>
              <a:t>!!!Зразки  довжини басейну для різних видів басейнів </a:t>
            </a:r>
            <a:r>
              <a:rPr lang="uk-UA" dirty="0">
                <a:solidFill>
                  <a:srgbClr val="FF0000"/>
                </a:solidFill>
              </a:rPr>
              <a:t>див. слайд 4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!!!</a:t>
            </a:r>
            <a:r>
              <a:rPr lang="uk-UA" dirty="0">
                <a:solidFill>
                  <a:srgbClr val="FF0000"/>
                </a:solidFill>
              </a:rPr>
              <a:t>Якщо басейн вигнутий чи складної форми</a:t>
            </a:r>
            <a:r>
              <a:rPr lang="uk-UA" dirty="0"/>
              <a:t>, то довжина визначається циркулем- вимірником розхилом (1-2 </a:t>
            </a:r>
            <a:r>
              <a:rPr lang="uk-UA" i="1" dirty="0"/>
              <a:t>мм</a:t>
            </a:r>
            <a:r>
              <a:rPr lang="uk-UA" dirty="0"/>
              <a:t>) по медіані або пряма лінія замінюється на ламану, котра повторює контури русла (рис. 1 а, б, в, слайд 4). Виміряну довжину басейну (у </a:t>
            </a:r>
            <a:r>
              <a:rPr lang="uk-UA" i="1" dirty="0"/>
              <a:t>см</a:t>
            </a:r>
            <a:r>
              <a:rPr lang="uk-UA" dirty="0"/>
              <a:t>) переводимо в кілометри, із точністю до 0,1 </a:t>
            </a:r>
            <a:r>
              <a:rPr lang="uk-UA" i="1" dirty="0"/>
              <a:t>км</a:t>
            </a:r>
            <a:r>
              <a:rPr lang="uk-UA" dirty="0"/>
              <a:t>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40762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chemeClr val="bg1">
                <a:tint val="90000"/>
                <a:lumMod val="110000"/>
                <a:alpha val="8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316290" y="251016"/>
            <a:ext cx="664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Завдання 3.</a:t>
            </a:r>
            <a:r>
              <a:rPr lang="uk-UA" dirty="0"/>
              <a:t> </a:t>
            </a:r>
            <a:r>
              <a:rPr lang="uk-UA" i="1" dirty="0"/>
              <a:t>продовження</a:t>
            </a:r>
            <a:endParaRPr lang="ru-RU" i="1" dirty="0"/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752491" y="823736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6AAA7AF-8D88-4FA5-A690-E55758E23883}"/>
              </a:ext>
            </a:extLst>
          </p:cNvPr>
          <p:cNvCxnSpPr>
            <a:cxnSpLocks/>
            <a:stCxn id="14" idx="103"/>
            <a:endCxn id="14" idx="0"/>
          </p:cNvCxnSpPr>
          <p:nvPr/>
        </p:nvCxnSpPr>
        <p:spPr>
          <a:xfrm flipH="1">
            <a:off x="586596" y="1155940"/>
            <a:ext cx="2838091" cy="471864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9673019-24F0-474F-8D0C-47C02AB6546E}"/>
              </a:ext>
            </a:extLst>
          </p:cNvPr>
          <p:cNvCxnSpPr/>
          <p:nvPr/>
        </p:nvCxnSpPr>
        <p:spPr>
          <a:xfrm>
            <a:off x="1283516" y="3429000"/>
            <a:ext cx="2172748" cy="136111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>
            <a:extLst>
              <a:ext uri="{FF2B5EF4-FFF2-40B4-BE49-F238E27FC236}">
                <a16:creationId xmlns:a16="http://schemas.microsoft.com/office/drawing/2014/main" id="{AF9D3049-4BA5-445A-BCB3-5071E3078174}"/>
              </a:ext>
            </a:extLst>
          </p:cNvPr>
          <p:cNvCxnSpPr>
            <a:cxnSpLocks/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единительная линия 1043">
            <a:extLst>
              <a:ext uri="{FF2B5EF4-FFF2-40B4-BE49-F238E27FC236}">
                <a16:creationId xmlns:a16="http://schemas.microsoft.com/office/drawing/2014/main" id="{C517E2AA-5F2A-4904-924E-5751FFBBDC6A}"/>
              </a:ext>
            </a:extLst>
          </p:cNvPr>
          <p:cNvCxnSpPr>
            <a:stCxn id="14" idx="103"/>
            <a:endCxn id="14" idx="103"/>
          </p:cNvCxnSpPr>
          <p:nvPr/>
        </p:nvCxnSpPr>
        <p:spPr>
          <a:xfrm>
            <a:off x="3424687" y="11559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единительная линия 1045">
            <a:extLst>
              <a:ext uri="{FF2B5EF4-FFF2-40B4-BE49-F238E27FC236}">
                <a16:creationId xmlns:a16="http://schemas.microsoft.com/office/drawing/2014/main" id="{69DF4F83-7475-4301-AA8E-5ABE70594003}"/>
              </a:ext>
            </a:extLst>
          </p:cNvPr>
          <p:cNvCxnSpPr/>
          <p:nvPr/>
        </p:nvCxnSpPr>
        <p:spPr>
          <a:xfrm>
            <a:off x="1853967" y="3768387"/>
            <a:ext cx="0" cy="6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>
            <a:extLst>
              <a:ext uri="{FF2B5EF4-FFF2-40B4-BE49-F238E27FC236}">
                <a16:creationId xmlns:a16="http://schemas.microsoft.com/office/drawing/2014/main" id="{8E50043F-D53E-4755-8F79-E39C68499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169" y="983178"/>
            <a:ext cx="63010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LID4096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Найбільша ширина басейну</a:t>
            </a:r>
            <a:r>
              <a:rPr kumimoji="0" lang="uk-UA" altLang="LID4096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kumimoji="0" lang="uk-UA" altLang="LID4096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</a:t>
            </a:r>
            <a:r>
              <a:rPr kumimoji="0" lang="uk-UA" altLang="LID4096" b="1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max</a:t>
            </a:r>
            <a:r>
              <a:rPr kumimoji="0" lang="uk-UA" altLang="LID4096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км</a:t>
            </a:r>
            <a:r>
              <a:rPr kumimoji="0" lang="uk-UA" altLang="LID4096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) </a:t>
            </a:r>
            <a:r>
              <a:rPr kumimoji="0" lang="uk-UA" altLang="LID4096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визначається довжиною найбільшого перпендикуляра до лінії довжини басейна в межах його контуру. Обчислювання треба проводити з точністю до 0,1 </a:t>
            </a:r>
            <a:r>
              <a:rPr kumimoji="0" lang="uk-UA" altLang="LID4096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км</a:t>
            </a:r>
            <a:r>
              <a:rPr kumimoji="0" lang="uk-UA" altLang="LID4096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 Лінію довжини і лінію ширини басейну треба нанести на контур басейну. </a:t>
            </a:r>
            <a:endParaRPr kumimoji="0" lang="uk-UA" altLang="LID4096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F39EA6-0DE4-4AA5-876A-64BD8E9EEC74}"/>
              </a:ext>
            </a:extLst>
          </p:cNvPr>
          <p:cNvSpPr txBox="1"/>
          <p:nvPr/>
        </p:nvSpPr>
        <p:spPr>
          <a:xfrm>
            <a:off x="5116169" y="2460506"/>
            <a:ext cx="6318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Найбільшу ширину на рис. я позначила </a:t>
            </a:r>
            <a:r>
              <a:rPr lang="uk-UA" dirty="0">
                <a:solidFill>
                  <a:schemeClr val="accent3">
                    <a:lumMod val="75000"/>
                  </a:schemeClr>
                </a:solidFill>
              </a:rPr>
              <a:t>зеленим</a:t>
            </a:r>
            <a:r>
              <a:rPr lang="uk-UA" dirty="0"/>
              <a:t> кольором. Дана пряма має бути перпендикулярною до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</a:rPr>
              <a:t>довжини</a:t>
            </a:r>
            <a:r>
              <a:rPr lang="uk-UA" dirty="0"/>
              <a:t> басейну.</a:t>
            </a:r>
            <a:endParaRPr lang="LID4096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15642B-D979-4B8B-84EB-BAE7C8549A2E}"/>
              </a:ext>
            </a:extLst>
          </p:cNvPr>
          <p:cNvSpPr txBox="1"/>
          <p:nvPr/>
        </p:nvSpPr>
        <p:spPr>
          <a:xfrm>
            <a:off x="5149393" y="3433828"/>
            <a:ext cx="576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u="sng" dirty="0"/>
              <a:t>Середню ширину басейну </a:t>
            </a:r>
            <a:r>
              <a:rPr lang="uk-UA" dirty="0"/>
              <a:t>(</a:t>
            </a:r>
            <a:r>
              <a:rPr lang="uk-UA" i="1" dirty="0" err="1"/>
              <a:t>В</a:t>
            </a:r>
            <a:r>
              <a:rPr lang="uk-UA" baseline="-25000" dirty="0" err="1"/>
              <a:t>ср</a:t>
            </a:r>
            <a:r>
              <a:rPr lang="uk-UA" dirty="0"/>
              <a:t>., </a:t>
            </a:r>
            <a:r>
              <a:rPr lang="uk-UA" i="1" dirty="0"/>
              <a:t>км</a:t>
            </a:r>
            <a:r>
              <a:rPr lang="uk-UA" dirty="0"/>
              <a:t>) треба обчислювати  за формулою:</a:t>
            </a:r>
            <a:endParaRPr lang="LID4096" dirty="0"/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FE19075C-A7A9-4048-8781-495CE5359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278" y="3934100"/>
            <a:ext cx="7334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0D58A83-F0FA-4767-B4E4-5E4A54B3C5AA}"/>
              </a:ext>
            </a:extLst>
          </p:cNvPr>
          <p:cNvSpPr txBox="1"/>
          <p:nvPr/>
        </p:nvSpPr>
        <p:spPr>
          <a:xfrm>
            <a:off x="5316290" y="4606506"/>
            <a:ext cx="5501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де: F – площа басейну в квадратних кілометрах;</a:t>
            </a:r>
          </a:p>
          <a:p>
            <a:r>
              <a:rPr lang="uk-UA" dirty="0"/>
              <a:t>	– довжина басейну в кілометрах. </a:t>
            </a:r>
            <a:endParaRPr lang="LID4096" dirty="0"/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7324B7CC-45F9-42AA-8616-6B916C67F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519" y="5014712"/>
            <a:ext cx="2381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548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chemeClr val="bg1">
                <a:tint val="90000"/>
                <a:lumMod val="110000"/>
                <a:alpha val="8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316290" y="251016"/>
            <a:ext cx="664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Завдання</a:t>
            </a:r>
            <a:r>
              <a:rPr lang="ru-RU" b="1" dirty="0"/>
              <a:t> 4.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притоків</a:t>
            </a:r>
            <a:r>
              <a:rPr lang="ru-RU" dirty="0"/>
              <a:t>.</a:t>
            </a: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874913" y="805161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6AAA7AF-8D88-4FA5-A690-E55758E23883}"/>
              </a:ext>
            </a:extLst>
          </p:cNvPr>
          <p:cNvCxnSpPr>
            <a:cxnSpLocks/>
            <a:stCxn id="14" idx="103"/>
            <a:endCxn id="14" idx="0"/>
          </p:cNvCxnSpPr>
          <p:nvPr/>
        </p:nvCxnSpPr>
        <p:spPr>
          <a:xfrm flipH="1">
            <a:off x="586596" y="1155940"/>
            <a:ext cx="2838091" cy="471864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9673019-24F0-474F-8D0C-47C02AB6546E}"/>
              </a:ext>
            </a:extLst>
          </p:cNvPr>
          <p:cNvCxnSpPr/>
          <p:nvPr/>
        </p:nvCxnSpPr>
        <p:spPr>
          <a:xfrm>
            <a:off x="1283516" y="3429000"/>
            <a:ext cx="2172748" cy="136111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>
            <a:extLst>
              <a:ext uri="{FF2B5EF4-FFF2-40B4-BE49-F238E27FC236}">
                <a16:creationId xmlns:a16="http://schemas.microsoft.com/office/drawing/2014/main" id="{AF9D3049-4BA5-445A-BCB3-5071E3078174}"/>
              </a:ext>
            </a:extLst>
          </p:cNvPr>
          <p:cNvCxnSpPr>
            <a:cxnSpLocks/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единительная линия 1043">
            <a:extLst>
              <a:ext uri="{FF2B5EF4-FFF2-40B4-BE49-F238E27FC236}">
                <a16:creationId xmlns:a16="http://schemas.microsoft.com/office/drawing/2014/main" id="{C517E2AA-5F2A-4904-924E-5751FFBBDC6A}"/>
              </a:ext>
            </a:extLst>
          </p:cNvPr>
          <p:cNvCxnSpPr>
            <a:stCxn id="14" idx="103"/>
            <a:endCxn id="14" idx="103"/>
          </p:cNvCxnSpPr>
          <p:nvPr/>
        </p:nvCxnSpPr>
        <p:spPr>
          <a:xfrm>
            <a:off x="3424687" y="11559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единительная линия 1045">
            <a:extLst>
              <a:ext uri="{FF2B5EF4-FFF2-40B4-BE49-F238E27FC236}">
                <a16:creationId xmlns:a16="http://schemas.microsoft.com/office/drawing/2014/main" id="{69DF4F83-7475-4301-AA8E-5ABE70594003}"/>
              </a:ext>
            </a:extLst>
          </p:cNvPr>
          <p:cNvCxnSpPr/>
          <p:nvPr/>
        </p:nvCxnSpPr>
        <p:spPr>
          <a:xfrm>
            <a:off x="1853967" y="3768387"/>
            <a:ext cx="0" cy="6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EEBCF48-53F0-4845-B6BF-2A02CCF28974}"/>
              </a:ext>
            </a:extLst>
          </p:cNvPr>
          <p:cNvSpPr txBox="1"/>
          <p:nvPr/>
        </p:nvSpPr>
        <p:spPr>
          <a:xfrm>
            <a:off x="5316290" y="745530"/>
            <a:ext cx="5708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highlight>
                  <a:srgbClr val="C0C0C0"/>
                </a:highlight>
              </a:rPr>
              <a:t>Довжина головної річки </a:t>
            </a:r>
            <a:r>
              <a:rPr lang="uk-UA" sz="1400" dirty="0">
                <a:highlight>
                  <a:srgbClr val="C0C0C0"/>
                </a:highlight>
              </a:rPr>
              <a:t>вимірюється від створу, як більш визначеної точки, до першої притоки, потім від першої притоки до другої і т. д. Визначення довжини головної річки по окремих ділянках виконується у формі таблиці 14.</a:t>
            </a:r>
            <a:endParaRPr lang="LID4096" sz="1400" dirty="0">
              <a:highlight>
                <a:srgbClr val="C0C0C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73936C-75B8-40BF-84DB-BBA572D62067}"/>
              </a:ext>
            </a:extLst>
          </p:cNvPr>
          <p:cNvSpPr txBox="1"/>
          <p:nvPr/>
        </p:nvSpPr>
        <p:spPr>
          <a:xfrm>
            <a:off x="5316289" y="1699637"/>
            <a:ext cx="607758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FF0000"/>
                </a:solidFill>
              </a:rPr>
              <a:t>Зверніть увагу! Що довжина басейну та довжина річки – це різні довжини. </a:t>
            </a:r>
          </a:p>
          <a:p>
            <a:r>
              <a:rPr lang="uk-UA" sz="1400" dirty="0"/>
              <a:t>У даному (моєму) випадку на рисунку зображено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</a:rPr>
              <a:t>річку </a:t>
            </a:r>
            <a:r>
              <a:rPr lang="uk-UA" sz="1400" dirty="0">
                <a:solidFill>
                  <a:srgbClr val="0070C0"/>
                </a:solidFill>
              </a:rPr>
              <a:t>Оксамитову.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  <a:p>
            <a:endParaRPr lang="uk-UA" sz="8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uk-UA" sz="1400" dirty="0">
                <a:solidFill>
                  <a:schemeClr val="tx2">
                    <a:lumMod val="50000"/>
                  </a:schemeClr>
                </a:solidFill>
              </a:rPr>
              <a:t>Вимірювання проводять такими ж засобами, як Ви 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</a:rPr>
              <a:t>вімірювали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</a:rPr>
              <a:t> вододільну лінію – циркулем вимірювачем, або курвіметром, або стрічкою.</a:t>
            </a:r>
          </a:p>
          <a:p>
            <a:endParaRPr lang="uk-UA" sz="800" dirty="0"/>
          </a:p>
          <a:p>
            <a:r>
              <a:rPr lang="uk-UA" sz="1400" dirty="0"/>
              <a:t>Щоб виміряти її довжину, потрібно, </a:t>
            </a:r>
            <a:r>
              <a:rPr lang="uk-UA" sz="1400" dirty="0">
                <a:highlight>
                  <a:srgbClr val="C0C0C0"/>
                </a:highlight>
              </a:rPr>
              <a:t>як сказано у завданні</a:t>
            </a:r>
            <a:r>
              <a:rPr lang="uk-UA" sz="1400" dirty="0"/>
              <a:t>, вимірювати по окремих ділянках починаючи від </a:t>
            </a:r>
            <a:r>
              <a:rPr lang="uk-UA" sz="1400" dirty="0">
                <a:solidFill>
                  <a:srgbClr val="FFC000"/>
                </a:solidFill>
              </a:rPr>
              <a:t>створу (гирло) </a:t>
            </a:r>
            <a:r>
              <a:rPr lang="uk-UA" sz="1400" dirty="0"/>
              <a:t>до першої притоки (</a:t>
            </a:r>
            <a:r>
              <a:rPr lang="uk-UA" sz="1400" dirty="0" err="1"/>
              <a:t>ствір</a:t>
            </a:r>
            <a:r>
              <a:rPr lang="uk-UA" sz="1400" dirty="0"/>
              <a:t> - річка Дзвінка), далі від І притоки до ІІ притоки (річка Дзвінка - р. Рожева) і </a:t>
            </a:r>
            <a:r>
              <a:rPr lang="uk-UA" sz="1400" dirty="0" err="1"/>
              <a:t>т.д</a:t>
            </a:r>
            <a:r>
              <a:rPr lang="uk-UA" sz="1400" dirty="0"/>
              <a:t>. аж до </a:t>
            </a:r>
            <a:r>
              <a:rPr lang="uk-UA" sz="1400" dirty="0">
                <a:solidFill>
                  <a:srgbClr val="FFC000"/>
                </a:solidFill>
              </a:rPr>
              <a:t>витоку</a:t>
            </a:r>
            <a:r>
              <a:rPr lang="uk-UA" sz="1400" dirty="0"/>
              <a:t> включно. Усі виміри заносити до таблиці.</a:t>
            </a:r>
          </a:p>
          <a:p>
            <a:r>
              <a:rPr lang="ru-RU" sz="1400" b="1" i="1" dirty="0" err="1"/>
              <a:t>Загальна</a:t>
            </a:r>
            <a:r>
              <a:rPr lang="ru-RU" sz="1400" b="1" i="1" dirty="0"/>
              <a:t> </a:t>
            </a:r>
            <a:r>
              <a:rPr lang="ru-RU" sz="1400" b="1" i="1" dirty="0" err="1"/>
              <a:t>довжина</a:t>
            </a:r>
            <a:r>
              <a:rPr lang="ru-RU" sz="1400" b="1" i="1" dirty="0"/>
              <a:t> </a:t>
            </a:r>
            <a:r>
              <a:rPr lang="ru-RU" sz="1400" b="1" i="1" dirty="0" err="1"/>
              <a:t>річки</a:t>
            </a:r>
            <a:r>
              <a:rPr lang="ru-RU" sz="1400" b="1" i="1" dirty="0"/>
              <a:t> </a:t>
            </a:r>
            <a:r>
              <a:rPr lang="ru-RU" sz="1400" dirty="0"/>
              <a:t>(L) …. Км – </a:t>
            </a:r>
            <a:r>
              <a:rPr lang="ru-RU" sz="1400" i="1" dirty="0" err="1"/>
              <a:t>визначаємо</a:t>
            </a:r>
            <a:r>
              <a:rPr lang="ru-RU" sz="1400" i="1" dirty="0"/>
              <a:t> см та переводимо у км.</a:t>
            </a:r>
          </a:p>
          <a:p>
            <a:r>
              <a:rPr lang="ru-RU" sz="1400" b="1" i="1" dirty="0" err="1"/>
              <a:t>Довжина</a:t>
            </a:r>
            <a:r>
              <a:rPr lang="ru-RU" sz="1400" b="1" i="1" dirty="0"/>
              <a:t> </a:t>
            </a:r>
            <a:r>
              <a:rPr lang="ru-RU" sz="1400" b="1" i="1" dirty="0" err="1"/>
              <a:t>прямої</a:t>
            </a:r>
            <a:r>
              <a:rPr lang="ru-RU" sz="1400" b="1" i="1" dirty="0"/>
              <a:t>, яка </a:t>
            </a:r>
            <a:r>
              <a:rPr lang="ru-RU" sz="1400" b="1" i="1" dirty="0" err="1"/>
              <a:t>об’єднує</a:t>
            </a:r>
            <a:r>
              <a:rPr lang="ru-RU" sz="1400" b="1" i="1" dirty="0"/>
              <a:t> </a:t>
            </a:r>
            <a:r>
              <a:rPr lang="ru-RU" sz="1400" b="1" i="1" dirty="0" err="1">
                <a:solidFill>
                  <a:srgbClr val="FFC000"/>
                </a:solidFill>
              </a:rPr>
              <a:t>витік</a:t>
            </a:r>
            <a:r>
              <a:rPr lang="ru-RU" sz="1400" b="1" i="1" dirty="0"/>
              <a:t> </a:t>
            </a:r>
            <a:r>
              <a:rPr lang="ru-RU" sz="1400" b="1" i="1" dirty="0" err="1"/>
              <a:t>зі</a:t>
            </a:r>
            <a:r>
              <a:rPr lang="ru-RU" sz="1400" b="1" i="1" dirty="0"/>
              <a:t> </a:t>
            </a:r>
            <a:r>
              <a:rPr lang="ru-RU" sz="1400" b="1" i="1" dirty="0">
                <a:solidFill>
                  <a:srgbClr val="FFC000"/>
                </a:solidFill>
              </a:rPr>
              <a:t>створом</a:t>
            </a:r>
            <a:r>
              <a:rPr lang="ru-RU" sz="1400" b="1" dirty="0"/>
              <a:t> </a:t>
            </a:r>
            <a:r>
              <a:rPr lang="ru-RU" sz="1400" dirty="0"/>
              <a:t>(L´)… км (</a:t>
            </a:r>
            <a:r>
              <a:rPr lang="ru-RU" sz="1400" dirty="0" err="1"/>
              <a:t>позначено</a:t>
            </a:r>
            <a:r>
              <a:rPr lang="ru-RU" sz="1400" dirty="0"/>
              <a:t> на рис. </a:t>
            </a:r>
            <a:r>
              <a:rPr lang="ru-RU" sz="1400" i="1" dirty="0" err="1">
                <a:solidFill>
                  <a:srgbClr val="FF0000"/>
                </a:solidFill>
              </a:rPr>
              <a:t>червоним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/>
              <a:t>кольором</a:t>
            </a:r>
            <a:r>
              <a:rPr lang="ru-RU" sz="1400" dirty="0"/>
              <a:t>) </a:t>
            </a:r>
            <a:r>
              <a:rPr lang="ru-RU" sz="1400" i="1" dirty="0"/>
              <a:t>– </a:t>
            </a:r>
            <a:r>
              <a:rPr lang="ru-RU" sz="1400" i="1" dirty="0" err="1"/>
              <a:t>визначаємоу</a:t>
            </a:r>
            <a:r>
              <a:rPr lang="ru-RU" sz="1400" i="1" dirty="0"/>
              <a:t> см та переводимо у км.</a:t>
            </a:r>
            <a:endParaRPr lang="LID4096" dirty="0"/>
          </a:p>
        </p:txBody>
      </p:sp>
      <p:graphicFrame>
        <p:nvGraphicFramePr>
          <p:cNvPr id="27" name="Объект 9">
            <a:extLst>
              <a:ext uri="{FF2B5EF4-FFF2-40B4-BE49-F238E27FC236}">
                <a16:creationId xmlns:a16="http://schemas.microsoft.com/office/drawing/2014/main" id="{C0BD9F15-DBAC-492E-853C-1A3BD34451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7692875"/>
              </p:ext>
            </p:extLst>
          </p:nvPr>
        </p:nvGraphicFramePr>
        <p:xfrm>
          <a:off x="5316924" y="4596251"/>
          <a:ext cx="6076950" cy="19202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25015">
                  <a:extLst>
                    <a:ext uri="{9D8B030D-6E8A-4147-A177-3AD203B41FA5}">
                      <a16:colId xmlns:a16="http://schemas.microsoft.com/office/drawing/2014/main" val="3210450996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2367736174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2120980203"/>
                    </a:ext>
                  </a:extLst>
                </a:gridCol>
                <a:gridCol w="2026285">
                  <a:extLst>
                    <a:ext uri="{9D8B030D-6E8A-4147-A177-3AD203B41FA5}">
                      <a16:colId xmlns:a16="http://schemas.microsoft.com/office/drawing/2014/main" val="2624526798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Назва ділянки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ділянки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ID4096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Наростаюча довжина від створу до витоку (км)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2066525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см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км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LID4096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946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>
                          <a:effectLst/>
                        </a:rPr>
                        <a:t>Ствір</a:t>
                      </a:r>
                      <a:r>
                        <a:rPr lang="uk-UA" sz="1400" dirty="0">
                          <a:effectLst/>
                        </a:rPr>
                        <a:t> - р. Дзвінка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4980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effectLst/>
                        </a:rPr>
                        <a:t>р. Дзвінка - р. Рожева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29326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effectLst/>
                        </a:rPr>
                        <a:t>р. Рожева - р. Тепла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0599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effectLst/>
                        </a:rPr>
                        <a:t>р. Тепла - р. Жовта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1852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Жовта -  р. Орілька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232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р. Орілька - виток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241352"/>
                  </a:ext>
                </a:extLst>
              </a:tr>
            </a:tbl>
          </a:graphicData>
        </a:graphic>
      </p:graphicFrame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CC686A59-84BD-44AC-A2E1-B98486D5880A}"/>
              </a:ext>
            </a:extLst>
          </p:cNvPr>
          <p:cNvCxnSpPr>
            <a:stCxn id="14" idx="0"/>
            <a:endCxn id="14" idx="118"/>
          </p:cNvCxnSpPr>
          <p:nvPr/>
        </p:nvCxnSpPr>
        <p:spPr>
          <a:xfrm flipV="1">
            <a:off x="586596" y="1492370"/>
            <a:ext cx="3510951" cy="43822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523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chemeClr val="bg1">
                <a:tint val="90000"/>
                <a:lumMod val="110000"/>
                <a:alpha val="8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316290" y="251016"/>
            <a:ext cx="664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Завдання</a:t>
            </a:r>
            <a:r>
              <a:rPr lang="ru-RU" b="1" dirty="0"/>
              <a:t> 4. </a:t>
            </a:r>
            <a:r>
              <a:rPr lang="ru-RU" i="1" dirty="0" err="1"/>
              <a:t>продовження</a:t>
            </a:r>
            <a:endParaRPr lang="ru-RU" i="1" dirty="0"/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874913" y="805161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6AAA7AF-8D88-4FA5-A690-E55758E23883}"/>
              </a:ext>
            </a:extLst>
          </p:cNvPr>
          <p:cNvCxnSpPr>
            <a:cxnSpLocks/>
            <a:stCxn id="14" idx="103"/>
            <a:endCxn id="14" idx="0"/>
          </p:cNvCxnSpPr>
          <p:nvPr/>
        </p:nvCxnSpPr>
        <p:spPr>
          <a:xfrm flipH="1">
            <a:off x="586596" y="1155940"/>
            <a:ext cx="2838091" cy="471864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9673019-24F0-474F-8D0C-47C02AB6546E}"/>
              </a:ext>
            </a:extLst>
          </p:cNvPr>
          <p:cNvCxnSpPr/>
          <p:nvPr/>
        </p:nvCxnSpPr>
        <p:spPr>
          <a:xfrm>
            <a:off x="1283516" y="3429000"/>
            <a:ext cx="2172748" cy="136111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>
            <a:extLst>
              <a:ext uri="{FF2B5EF4-FFF2-40B4-BE49-F238E27FC236}">
                <a16:creationId xmlns:a16="http://schemas.microsoft.com/office/drawing/2014/main" id="{AF9D3049-4BA5-445A-BCB3-5071E3078174}"/>
              </a:ext>
            </a:extLst>
          </p:cNvPr>
          <p:cNvCxnSpPr>
            <a:cxnSpLocks/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единительная линия 1043">
            <a:extLst>
              <a:ext uri="{FF2B5EF4-FFF2-40B4-BE49-F238E27FC236}">
                <a16:creationId xmlns:a16="http://schemas.microsoft.com/office/drawing/2014/main" id="{C517E2AA-5F2A-4904-924E-5751FFBBDC6A}"/>
              </a:ext>
            </a:extLst>
          </p:cNvPr>
          <p:cNvCxnSpPr>
            <a:stCxn id="14" idx="103"/>
            <a:endCxn id="14" idx="103"/>
          </p:cNvCxnSpPr>
          <p:nvPr/>
        </p:nvCxnSpPr>
        <p:spPr>
          <a:xfrm>
            <a:off x="3424687" y="11559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единительная линия 1045">
            <a:extLst>
              <a:ext uri="{FF2B5EF4-FFF2-40B4-BE49-F238E27FC236}">
                <a16:creationId xmlns:a16="http://schemas.microsoft.com/office/drawing/2014/main" id="{69DF4F83-7475-4301-AA8E-5ABE70594003}"/>
              </a:ext>
            </a:extLst>
          </p:cNvPr>
          <p:cNvCxnSpPr/>
          <p:nvPr/>
        </p:nvCxnSpPr>
        <p:spPr>
          <a:xfrm>
            <a:off x="1853967" y="3768387"/>
            <a:ext cx="0" cy="6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CC686A59-84BD-44AC-A2E1-B98486D5880A}"/>
              </a:ext>
            </a:extLst>
          </p:cNvPr>
          <p:cNvCxnSpPr>
            <a:stCxn id="14" idx="0"/>
            <a:endCxn id="14" idx="118"/>
          </p:cNvCxnSpPr>
          <p:nvPr/>
        </p:nvCxnSpPr>
        <p:spPr>
          <a:xfrm flipV="1">
            <a:off x="586596" y="1492370"/>
            <a:ext cx="3510951" cy="43822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FCCD05E-167E-4C2C-BC62-F27251A8BB4D}"/>
              </a:ext>
            </a:extLst>
          </p:cNvPr>
          <p:cNvSpPr txBox="1"/>
          <p:nvPr/>
        </p:nvSpPr>
        <p:spPr>
          <a:xfrm>
            <a:off x="5232661" y="749241"/>
            <a:ext cx="6525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Аналогічним</a:t>
            </a:r>
            <a:r>
              <a:rPr lang="ru-RU" dirty="0"/>
              <a:t> чином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притоків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притоків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15</a:t>
            </a:r>
            <a:endParaRPr lang="LID4096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42862C-8042-4087-850D-0AD23AB2AC4D}"/>
              </a:ext>
            </a:extLst>
          </p:cNvPr>
          <p:cNvSpPr txBox="1"/>
          <p:nvPr/>
        </p:nvSpPr>
        <p:spPr>
          <a:xfrm>
            <a:off x="5581671" y="1417809"/>
            <a:ext cx="5262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Вимірювання довжини притоків річки Оксамитова</a:t>
            </a:r>
            <a:endParaRPr lang="LID4096" dirty="0"/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61A4CE0E-F3C2-4B12-867B-2C445B21F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925725"/>
              </p:ext>
            </p:extLst>
          </p:nvPr>
        </p:nvGraphicFramePr>
        <p:xfrm>
          <a:off x="5288734" y="1809378"/>
          <a:ext cx="5619750" cy="1971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6552">
                  <a:extLst>
                    <a:ext uri="{9D8B030D-6E8A-4147-A177-3AD203B41FA5}">
                      <a16:colId xmlns:a16="http://schemas.microsoft.com/office/drawing/2014/main" val="3076794973"/>
                    </a:ext>
                  </a:extLst>
                </a:gridCol>
                <a:gridCol w="1826599">
                  <a:extLst>
                    <a:ext uri="{9D8B030D-6E8A-4147-A177-3AD203B41FA5}">
                      <a16:colId xmlns:a16="http://schemas.microsoft.com/office/drawing/2014/main" val="1373570225"/>
                    </a:ext>
                  </a:extLst>
                </a:gridCol>
                <a:gridCol w="1826599">
                  <a:extLst>
                    <a:ext uri="{9D8B030D-6E8A-4147-A177-3AD203B41FA5}">
                      <a16:colId xmlns:a16="http://schemas.microsoft.com/office/drawing/2014/main" val="1654316080"/>
                    </a:ext>
                  </a:extLst>
                </a:gridCol>
              </a:tblGrid>
              <a:tr h="26416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Назва притоки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Довжина притоки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ID4096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677045"/>
                  </a:ext>
                </a:extLst>
              </a:tr>
              <a:tr h="93345">
                <a:tc vMerge="1">
                  <a:txBody>
                    <a:bodyPr/>
                    <a:lstStyle/>
                    <a:p>
                      <a:endParaRPr lang="LID4096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 карті см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у природі км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28177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Дзвінка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8034774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Рожева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0513506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Тепла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20986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200" dirty="0">
                          <a:effectLst/>
                        </a:rPr>
                        <a:t>р. Прозора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501373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Жовта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9875475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Холодна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494357"/>
                  </a:ext>
                </a:extLst>
              </a:tr>
              <a:tr h="93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р. Орілька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986048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BFF0C9D-FDA3-4DF5-94D0-34AFAB7A4006}"/>
              </a:ext>
            </a:extLst>
          </p:cNvPr>
          <p:cNvSpPr txBox="1"/>
          <p:nvPr/>
        </p:nvSpPr>
        <p:spPr>
          <a:xfrm>
            <a:off x="5316290" y="3976777"/>
            <a:ext cx="57945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Користуючись</a:t>
            </a:r>
            <a:r>
              <a:rPr lang="ru-RU" dirty="0"/>
              <a:t> </a:t>
            </a:r>
            <a:r>
              <a:rPr lang="ru-RU" dirty="0" err="1"/>
              <a:t>лінійним</a:t>
            </a:r>
            <a:r>
              <a:rPr lang="ru-RU" dirty="0"/>
              <a:t> масштабом, перевести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притоків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i="1" dirty="0"/>
              <a:t>см</a:t>
            </a:r>
            <a:r>
              <a:rPr lang="ru-RU" dirty="0"/>
              <a:t> на </a:t>
            </a:r>
            <a:r>
              <a:rPr lang="ru-RU" dirty="0" err="1"/>
              <a:t>плані</a:t>
            </a:r>
            <a:r>
              <a:rPr lang="ru-RU" dirty="0"/>
              <a:t> в </a:t>
            </a:r>
            <a:r>
              <a:rPr lang="ru-RU" i="1" dirty="0"/>
              <a:t>км</a:t>
            </a:r>
            <a:r>
              <a:rPr lang="ru-RU" dirty="0"/>
              <a:t> на </a:t>
            </a:r>
            <a:r>
              <a:rPr lang="ru-RU" dirty="0" err="1"/>
              <a:t>натурі</a:t>
            </a:r>
            <a:r>
              <a:rPr lang="ru-RU" dirty="0"/>
              <a:t>.</a:t>
            </a:r>
          </a:p>
          <a:p>
            <a:r>
              <a:rPr lang="uk-UA" dirty="0"/>
              <a:t>Загальна довжина притоків (    ) ……. у км</a:t>
            </a:r>
          </a:p>
          <a:p>
            <a:r>
              <a:rPr lang="uk-UA" dirty="0"/>
              <a:t>Загальна довжина річкової мережі (</a:t>
            </a:r>
            <a:r>
              <a:rPr lang="uk-UA" i="1" dirty="0"/>
              <a:t>L + </a:t>
            </a:r>
            <a:r>
              <a:rPr lang="uk-UA" dirty="0"/>
              <a:t>    </a:t>
            </a:r>
            <a:r>
              <a:rPr lang="uk-UA"/>
              <a:t>) …… </a:t>
            </a:r>
            <a:r>
              <a:rPr lang="uk-UA" dirty="0"/>
              <a:t>у км</a:t>
            </a:r>
            <a:endParaRPr lang="LID4096" dirty="0"/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807C5AFC-F024-4DFC-A0F7-395C8AAAF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9006" y="4861435"/>
            <a:ext cx="2762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>
            <a:extLst>
              <a:ext uri="{FF2B5EF4-FFF2-40B4-BE49-F238E27FC236}">
                <a16:creationId xmlns:a16="http://schemas.microsoft.com/office/drawing/2014/main" id="{490606F0-CF5A-4F25-AB86-B401C4303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280" y="5166191"/>
            <a:ext cx="2762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377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0CAB8-2CCD-4D16-A7EC-F97EB786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Далі буде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DD0146-0468-4AC9-8AD9-39E27F0F6ED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Виконуйте поки що </a:t>
            </a:r>
            <a:r>
              <a:rPr lang="uk-UA" dirty="0" err="1"/>
              <a:t>завд</a:t>
            </a:r>
            <a:r>
              <a:rPr lang="uk-UA" dirty="0"/>
              <a:t> 1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59247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D06C4-563B-4E6C-9FF7-98D80B9C7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Тема:</a:t>
            </a:r>
            <a:r>
              <a:rPr lang="ru-RU" dirty="0"/>
              <a:t> </a:t>
            </a:r>
            <a:r>
              <a:rPr lang="ru-RU" b="1" dirty="0"/>
              <a:t>« </a:t>
            </a:r>
            <a:r>
              <a:rPr lang="ru-RU" b="1" dirty="0" err="1"/>
              <a:t>Гідрографічна</a:t>
            </a:r>
            <a:r>
              <a:rPr lang="ru-RU" b="1" dirty="0"/>
              <a:t> характеристика </a:t>
            </a:r>
            <a:r>
              <a:rPr lang="ru-RU" b="1" dirty="0" err="1"/>
              <a:t>річки</a:t>
            </a:r>
            <a:r>
              <a:rPr lang="ru-RU" b="1" dirty="0"/>
              <a:t> та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басейну</a:t>
            </a:r>
            <a:r>
              <a:rPr lang="ru-RU" b="1" dirty="0"/>
              <a:t>»</a:t>
            </a:r>
            <a:br>
              <a:rPr lang="ru-RU" dirty="0"/>
            </a:b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743EE0-FC28-47A9-BA58-FCB28A99D8F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400" b="1" u="sng" dirty="0"/>
              <a:t>Мета:</a:t>
            </a:r>
            <a:r>
              <a:rPr lang="uk-UA" sz="2400" dirty="0"/>
              <a:t> навчитися складати гідрографічну характеристику річки, вимірювати довжину вододільної лінії, площу басейну річки, середню ширину басейну, вміти обчислювати довжину річки та її притоків. </a:t>
            </a:r>
          </a:p>
          <a:p>
            <a:r>
              <a:rPr lang="uk-UA" sz="2400" b="1" dirty="0"/>
              <a:t>Література: </a:t>
            </a:r>
            <a:r>
              <a:rPr lang="uk-UA" sz="2400" dirty="0"/>
              <a:t>Клименко В .Г. Загальна гідрологія: Навчальний посібник для студентів. – Харків, ХНУ, 2008. – 144 </a:t>
            </a:r>
            <a:r>
              <a:rPr lang="en-US" sz="2400" dirty="0"/>
              <a:t>c. </a:t>
            </a:r>
          </a:p>
          <a:p>
            <a:r>
              <a:rPr lang="uk-UA" sz="2400" b="1" dirty="0"/>
              <a:t>Обладнання:</a:t>
            </a:r>
            <a:r>
              <a:rPr lang="uk-UA" sz="2400" dirty="0"/>
              <a:t> курвіметр, циркуль, олівці, лінійка. 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03210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72EF8-8DC8-4321-ADB5-4C5725EAA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77201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Хід роботи:</a:t>
            </a:r>
            <a:br>
              <a:rPr lang="uk-UA" dirty="0"/>
            </a:b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406A0E-DFFA-40D9-9B58-BE0203095F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4717" y="1402359"/>
            <a:ext cx="10363826" cy="342410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>
                <a:highlight>
                  <a:srgbClr val="FFFF00"/>
                </a:highlight>
              </a:rPr>
              <a:t>Користуючись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отриманими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варіантами</a:t>
            </a:r>
            <a:r>
              <a:rPr lang="ru-RU" b="1" dirty="0">
                <a:highlight>
                  <a:srgbClr val="FFFF00"/>
                </a:highlight>
              </a:rPr>
              <a:t> (</a:t>
            </a:r>
            <a:r>
              <a:rPr lang="ru-RU" b="1" dirty="0" err="1">
                <a:highlight>
                  <a:srgbClr val="FFFF00"/>
                </a:highlight>
              </a:rPr>
              <a:t>додаток</a:t>
            </a:r>
            <a:r>
              <a:rPr lang="ru-RU" b="1" dirty="0">
                <a:highlight>
                  <a:srgbClr val="FFFF00"/>
                </a:highlight>
              </a:rPr>
              <a:t> 3) </a:t>
            </a:r>
            <a:r>
              <a:rPr lang="ru-RU" b="1" dirty="0" err="1">
                <a:highlight>
                  <a:srgbClr val="FFFF00"/>
                </a:highlight>
              </a:rPr>
              <a:t>контурів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басейну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річки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виконати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наступні</a:t>
            </a:r>
            <a:r>
              <a:rPr lang="ru-RU" b="1" dirty="0">
                <a:highlight>
                  <a:srgbClr val="FFFF00"/>
                </a:highlight>
              </a:rPr>
              <a:t> </a:t>
            </a:r>
            <a:r>
              <a:rPr lang="ru-RU" b="1" dirty="0" err="1">
                <a:highlight>
                  <a:srgbClr val="FFFF00"/>
                </a:highlight>
              </a:rPr>
              <a:t>завдання</a:t>
            </a:r>
            <a:r>
              <a:rPr lang="ru-RU" dirty="0">
                <a:highlight>
                  <a:srgbClr val="FFFF00"/>
                </a:highlight>
              </a:rPr>
              <a:t>:</a:t>
            </a:r>
          </a:p>
          <a:p>
            <a:endParaRPr lang="uk-UA" dirty="0"/>
          </a:p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додатку 3 згідно свого варіанту Ви обираєте контур «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річки.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Дана річка зображена у певному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маштабі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/>
              <a:t> Масштаб </a:t>
            </a:r>
            <a:r>
              <a:rPr lang="ru-RU" b="1" dirty="0" err="1"/>
              <a:t>указує</a:t>
            </a:r>
            <a:r>
              <a:rPr lang="ru-RU" b="1" dirty="0"/>
              <a:t>, у </a:t>
            </a:r>
            <a:r>
              <a:rPr lang="ru-RU" b="1" dirty="0" err="1"/>
              <a:t>скільки</a:t>
            </a:r>
            <a:r>
              <a:rPr lang="ru-RU" b="1" dirty="0"/>
              <a:t> </a:t>
            </a:r>
            <a:r>
              <a:rPr lang="ru-RU" b="1" dirty="0" err="1"/>
              <a:t>разів</a:t>
            </a:r>
            <a:r>
              <a:rPr lang="ru-RU" b="1" dirty="0"/>
              <a:t> </a:t>
            </a:r>
            <a:r>
              <a:rPr lang="ru-RU" b="1" dirty="0" err="1"/>
              <a:t>відстані</a:t>
            </a:r>
            <a:r>
              <a:rPr lang="ru-RU" b="1" dirty="0"/>
              <a:t> на </a:t>
            </a:r>
            <a:r>
              <a:rPr lang="ru-RU" b="1" dirty="0" err="1"/>
              <a:t>місцевості</a:t>
            </a:r>
            <a:r>
              <a:rPr lang="ru-RU" b="1" dirty="0"/>
              <a:t> </a:t>
            </a:r>
            <a:r>
              <a:rPr lang="ru-RU" b="1" dirty="0" err="1"/>
              <a:t>зменшено</a:t>
            </a:r>
            <a:r>
              <a:rPr lang="ru-RU" b="1" dirty="0"/>
              <a:t> на </a:t>
            </a:r>
            <a:r>
              <a:rPr lang="ru-RU" b="1" dirty="0" err="1"/>
              <a:t>карті</a:t>
            </a:r>
            <a:r>
              <a:rPr lang="ru-RU" b="1" dirty="0"/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1 : 550 000 , це означає, Що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1 см </a:t>
            </a:r>
            <a:r>
              <a:rPr lang="ru-RU" dirty="0"/>
              <a:t>на </a:t>
            </a:r>
            <a:r>
              <a:rPr lang="ru-RU" dirty="0" err="1"/>
              <a:t>карті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550 000 см </a:t>
            </a:r>
            <a:r>
              <a:rPr lang="ru-RU" dirty="0">
                <a:highlight>
                  <a:srgbClr val="C0C0C0"/>
                </a:highlight>
              </a:rPr>
              <a:t>(</a:t>
            </a:r>
            <a:r>
              <a:rPr lang="ru-RU" b="1" dirty="0">
                <a:highlight>
                  <a:srgbClr val="C0C0C0"/>
                </a:highlight>
              </a:rPr>
              <a:t>5,5 км</a:t>
            </a:r>
            <a:r>
              <a:rPr lang="ru-RU" dirty="0">
                <a:highlight>
                  <a:srgbClr val="C0C0C0"/>
                </a:highlight>
              </a:rPr>
              <a:t>) </a:t>
            </a:r>
            <a:r>
              <a:rPr lang="ru-RU" dirty="0"/>
              <a:t>на </a:t>
            </a:r>
            <a:r>
              <a:rPr lang="ru-RU" dirty="0" err="1"/>
              <a:t>місцевості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>
                <a:highlight>
                  <a:srgbClr val="C0C0C0"/>
                </a:highlight>
              </a:rPr>
              <a:t>100000 см = 1км</a:t>
            </a:r>
            <a:r>
              <a:rPr lang="ru-RU" dirty="0"/>
              <a:t>).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виміряні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ширина, …)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вимірюєте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ниткою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переводите у </a:t>
            </a:r>
            <a:r>
              <a:rPr lang="ru-RU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(помноживши число у см на </a:t>
            </a:r>
            <a:r>
              <a:rPr lang="ru-RU" dirty="0">
                <a:highlight>
                  <a:srgbClr val="C0C0C0"/>
                </a:highlight>
              </a:rPr>
              <a:t>5,5 км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LID4096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C0B0E31-C981-4B5F-854B-8BCB1FC8D065}"/>
              </a:ext>
            </a:extLst>
          </p:cNvPr>
          <p:cNvSpPr/>
          <p:nvPr/>
        </p:nvSpPr>
        <p:spPr>
          <a:xfrm>
            <a:off x="1577130" y="5008228"/>
            <a:ext cx="1711354" cy="109056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 см – 5,5 км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см – х км</a:t>
            </a:r>
          </a:p>
          <a:p>
            <a:pPr algn="ctr"/>
            <a:endParaRPr lang="LID4096" dirty="0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6913EC1B-54C5-4EEE-980A-F0AA97CB9076}"/>
              </a:ext>
            </a:extLst>
          </p:cNvPr>
          <p:cNvSpPr/>
          <p:nvPr/>
        </p:nvSpPr>
        <p:spPr>
          <a:xfrm>
            <a:off x="3565321" y="5455641"/>
            <a:ext cx="251670" cy="1546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BF7605C-5C6F-40C7-88CC-FC031C239ADD}"/>
              </a:ext>
            </a:extLst>
          </p:cNvPr>
          <p:cNvSpPr/>
          <p:nvPr/>
        </p:nvSpPr>
        <p:spPr>
          <a:xfrm>
            <a:off x="3976382" y="5008229"/>
            <a:ext cx="2944535" cy="109056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>
                <a:solidFill>
                  <a:schemeClr val="tx1">
                    <a:lumMod val="75000"/>
                    <a:lumOff val="25000"/>
                  </a:schemeClr>
                </a:solidFill>
              </a:rPr>
              <a:t>Х км =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 </a:t>
            </a:r>
            <a:r>
              <a:rPr lang="uk-UA" strike="sngStrik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см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* 5,5 км) / 1 </a:t>
            </a:r>
            <a:r>
              <a:rPr lang="uk-UA" strike="sngStrik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см</a:t>
            </a:r>
            <a:endParaRPr lang="LID4096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3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A0522-F181-4616-A7EC-7B542AFCD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Завдання 1. </a:t>
            </a:r>
            <a:r>
              <a:rPr lang="uk-UA" dirty="0"/>
              <a:t>Провести вододільну лінію басейну річки, визначити її довжину.</a:t>
            </a:r>
            <a:br>
              <a:rPr lang="uk-UA" dirty="0"/>
            </a:b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058AAC-0240-49A5-B843-F14E78CD08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1633847"/>
            <a:ext cx="10363826" cy="2101391"/>
          </a:xfrm>
        </p:spPr>
        <p:txBody>
          <a:bodyPr>
            <a:normAutofit fontScale="92500"/>
          </a:bodyPr>
          <a:lstStyle/>
          <a:p>
            <a:r>
              <a:rPr lang="uk-UA" b="1" i="1" dirty="0"/>
              <a:t>Річка </a:t>
            </a:r>
            <a:r>
              <a:rPr lang="uk-UA" i="1" dirty="0"/>
              <a:t>– </a:t>
            </a:r>
            <a:r>
              <a:rPr lang="uk-UA" dirty="0"/>
              <a:t>це водотік значних розмірів, що живиться атмосферними опадами зі свого водозбору та має чітко виявлене русло. </a:t>
            </a:r>
          </a:p>
          <a:p>
            <a:r>
              <a:rPr lang="uk-UA" dirty="0"/>
              <a:t>Межею водозбору річки служить </a:t>
            </a:r>
            <a:r>
              <a:rPr lang="uk-UA" b="1" i="1" dirty="0"/>
              <a:t>вододільна лінія</a:t>
            </a:r>
            <a:r>
              <a:rPr lang="uk-UA" dirty="0"/>
              <a:t>, що відділяє даний річковий басейн від сусідніх і розмежовує поверхневий стік сусідніх водозборів.</a:t>
            </a:r>
            <a:br>
              <a:rPr lang="uk-UA" dirty="0"/>
            </a:br>
            <a:endParaRPr lang="LID4096" dirty="0"/>
          </a:p>
        </p:txBody>
      </p:sp>
      <p:pic>
        <p:nvPicPr>
          <p:cNvPr id="2050" name="Рисунок 11" descr="http://www.studfiles.ru/html/2706/328/html_B3CjKlCJLI.klJA/htmlconvd-_M7QOh_html_m787967ff.jpg">
            <a:extLst>
              <a:ext uri="{FF2B5EF4-FFF2-40B4-BE49-F238E27FC236}">
                <a16:creationId xmlns:a16="http://schemas.microsoft.com/office/drawing/2014/main" id="{2A7E1247-109C-4C2F-BAD2-531D623CD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56" y="3317306"/>
            <a:ext cx="59340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D7028D-72E4-4C0C-9E5F-15445BA4A891}"/>
              </a:ext>
            </a:extLst>
          </p:cNvPr>
          <p:cNvSpPr txBox="1"/>
          <p:nvPr/>
        </p:nvSpPr>
        <p:spPr>
          <a:xfrm>
            <a:off x="7470475" y="3429000"/>
            <a:ext cx="38071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На рисунку зображено три види звивистості річок. Штрихованою лінією </a:t>
            </a:r>
            <a:r>
              <a:rPr lang="uk-UA" i="1" dirty="0"/>
              <a:t>позначено </a:t>
            </a:r>
            <a:r>
              <a:rPr lang="uk-UA" i="1" u="sng" dirty="0"/>
              <a:t>вододільну лінію, </a:t>
            </a:r>
            <a:r>
              <a:rPr lang="uk-UA" i="1" dirty="0"/>
              <a:t>яка окреслює басейн річки (!!!Вам також потрібно буде окреслити такою лінією Ваш басейн річки)</a:t>
            </a:r>
            <a:endParaRPr lang="LID4096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32DBF1-B198-49EA-B9BE-C58B8107404C}"/>
              </a:ext>
            </a:extLst>
          </p:cNvPr>
          <p:cNvSpPr txBox="1"/>
          <p:nvPr/>
        </p:nvSpPr>
        <p:spPr>
          <a:xfrm>
            <a:off x="1250830" y="5512279"/>
            <a:ext cx="57106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 </a:t>
            </a:r>
            <a:r>
              <a:rPr lang="ru-RU" dirty="0" err="1"/>
              <a:t>рисують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басен </a:t>
            </a:r>
            <a:r>
              <a:rPr lang="ru-RU" dirty="0" err="1"/>
              <a:t>річки</a:t>
            </a:r>
            <a:r>
              <a:rPr lang="ru-RU" dirty="0"/>
              <a:t> схожий на рис. а, то </a:t>
            </a:r>
            <a:r>
              <a:rPr lang="ru-RU" dirty="0" err="1"/>
              <a:t>довжину</a:t>
            </a:r>
            <a:r>
              <a:rPr lang="ru-RU" dirty="0"/>
              <a:t> </a:t>
            </a:r>
            <a:r>
              <a:rPr lang="ru-RU" dirty="0" err="1"/>
              <a:t>рисують</a:t>
            </a:r>
            <a:r>
              <a:rPr lang="ru-RU" dirty="0"/>
              <a:t> по </a:t>
            </a:r>
            <a:r>
              <a:rPr lang="ru-RU" dirty="0" err="1"/>
              <a:t>прямій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схожий на рис. б – по </a:t>
            </a:r>
            <a:r>
              <a:rPr lang="ru-RU" dirty="0" err="1"/>
              <a:t>медіані</a:t>
            </a:r>
            <a:r>
              <a:rPr lang="ru-RU" dirty="0"/>
              <a:t>; в – по </a:t>
            </a:r>
            <a:r>
              <a:rPr lang="ru-RU" dirty="0" err="1"/>
              <a:t>ламаній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, як показано </a:t>
            </a:r>
            <a:r>
              <a:rPr lang="ru-RU" dirty="0" err="1"/>
              <a:t>навідповідних</a:t>
            </a:r>
            <a:r>
              <a:rPr lang="ru-RU" dirty="0"/>
              <a:t> рисунках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452092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AA08F14-DA18-44CC-97A2-C7F18347396B}"/>
              </a:ext>
            </a:extLst>
          </p:cNvPr>
          <p:cNvSpPr txBox="1"/>
          <p:nvPr/>
        </p:nvSpPr>
        <p:spPr>
          <a:xfrm>
            <a:off x="5136023" y="341832"/>
            <a:ext cx="5597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Наприклад,</a:t>
            </a:r>
            <a:r>
              <a:rPr lang="uk-UA" dirty="0"/>
              <a:t> візьмемо басейн р. Оксамитової</a:t>
            </a:r>
          </a:p>
          <a:p>
            <a:r>
              <a:rPr lang="uk-UA" dirty="0"/>
              <a:t>М 1 : 650 000</a:t>
            </a:r>
          </a:p>
          <a:p>
            <a:r>
              <a:rPr lang="uk-UA" dirty="0"/>
              <a:t>Розглянемо її.</a:t>
            </a:r>
          </a:p>
          <a:p>
            <a:endParaRPr lang="LID4096" dirty="0"/>
          </a:p>
        </p:txBody>
      </p:sp>
      <p:pic>
        <p:nvPicPr>
          <p:cNvPr id="1033" name="Picture 9">
            <a:extLst>
              <a:ext uri="{FF2B5EF4-FFF2-40B4-BE49-F238E27FC236}">
                <a16:creationId xmlns:a16="http://schemas.microsoft.com/office/drawing/2014/main" id="{80CBE1B8-41ED-4116-8A0E-11854A21B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6234" y="3966503"/>
            <a:ext cx="7810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6342DD2-814C-4342-89E0-385C6CBA0C36}"/>
              </a:ext>
            </a:extLst>
          </p:cNvPr>
          <p:cNvSpPr txBox="1"/>
          <p:nvPr/>
        </p:nvSpPr>
        <p:spPr>
          <a:xfrm>
            <a:off x="5136023" y="1226101"/>
            <a:ext cx="57792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Кожна річка має </a:t>
            </a:r>
            <a:r>
              <a:rPr lang="uk-UA" b="1" i="1" u="sng" dirty="0"/>
              <a:t>виток</a:t>
            </a:r>
            <a:r>
              <a:rPr lang="uk-UA" dirty="0"/>
              <a:t> – місце, звідки річка бере свій початок і </a:t>
            </a:r>
            <a:r>
              <a:rPr lang="uk-UA" b="1" i="1" u="sng" dirty="0"/>
              <a:t>гирло</a:t>
            </a:r>
            <a:r>
              <a:rPr lang="uk-UA" dirty="0"/>
              <a:t> – місце, де річка впадає в море чи озеро.</a:t>
            </a:r>
          </a:p>
          <a:p>
            <a:r>
              <a:rPr lang="uk-UA" dirty="0"/>
              <a:t>Назва нашої річки – </a:t>
            </a:r>
            <a:r>
              <a:rPr lang="uk-UA" b="1" i="1" u="sng" dirty="0"/>
              <a:t>Оксамитова.</a:t>
            </a:r>
          </a:p>
          <a:p>
            <a:r>
              <a:rPr lang="uk-UA" dirty="0"/>
              <a:t>Має 5 головних </a:t>
            </a:r>
            <a:r>
              <a:rPr lang="uk-UA" dirty="0" err="1"/>
              <a:t>приток</a:t>
            </a:r>
            <a:r>
              <a:rPr lang="uk-UA" dirty="0"/>
              <a:t> (притоки першого порядку) : р. Рожева, р. Дзвінка, р. Тепла, р. Жовта, р. </a:t>
            </a:r>
            <a:r>
              <a:rPr lang="uk-UA" dirty="0" err="1"/>
              <a:t>Опілька</a:t>
            </a:r>
            <a:r>
              <a:rPr lang="uk-UA" dirty="0"/>
              <a:t>.</a:t>
            </a:r>
          </a:p>
          <a:p>
            <a:r>
              <a:rPr lang="uk-UA" dirty="0"/>
              <a:t>Має також 2 другорядні притоки (притоки другого порядку) – р. Прозора, р. Холодна. </a:t>
            </a:r>
            <a:r>
              <a:rPr lang="uk-UA" b="1" i="1" dirty="0"/>
              <a:t>Знайдіть </a:t>
            </a:r>
            <a:r>
              <a:rPr lang="uk-UA" b="1" i="1" dirty="0" err="1"/>
              <a:t>тіж</a:t>
            </a:r>
            <a:r>
              <a:rPr lang="uk-UA" b="1" i="1" dirty="0"/>
              <a:t> показники на своєму басейні річки.</a:t>
            </a:r>
            <a:endParaRPr lang="LID4096" b="1" i="1" dirty="0"/>
          </a:p>
        </p:txBody>
      </p:sp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43422F-F291-49A5-88CA-1482FCA5B542}"/>
              </a:ext>
            </a:extLst>
          </p:cNvPr>
          <p:cNvSpPr txBox="1"/>
          <p:nvPr/>
        </p:nvSpPr>
        <p:spPr>
          <a:xfrm>
            <a:off x="6217920" y="3966503"/>
            <a:ext cx="4277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-це </a:t>
            </a:r>
            <a:r>
              <a:rPr lang="uk-UA" dirty="0" err="1"/>
              <a:t>ствір</a:t>
            </a:r>
            <a:r>
              <a:rPr lang="uk-UA" dirty="0"/>
              <a:t> річки, саме те місце, де річка впадає в море або озеро. Це і є </a:t>
            </a:r>
            <a:r>
              <a:rPr lang="uk-UA" i="1" dirty="0"/>
              <a:t>гирло </a:t>
            </a:r>
            <a:r>
              <a:rPr lang="uk-UA" dirty="0"/>
              <a:t>нашої річки.</a:t>
            </a:r>
          </a:p>
          <a:p>
            <a:r>
              <a:rPr lang="uk-UA" dirty="0"/>
              <a:t>Отже </a:t>
            </a:r>
            <a:r>
              <a:rPr lang="uk-UA" i="1" dirty="0"/>
              <a:t>виток</a:t>
            </a:r>
            <a:r>
              <a:rPr lang="uk-UA" dirty="0"/>
              <a:t> річки зверху на рисунку</a:t>
            </a:r>
            <a:endParaRPr lang="LID4096" dirty="0"/>
          </a:p>
        </p:txBody>
      </p:sp>
      <p:pic>
        <p:nvPicPr>
          <p:cNvPr id="22" name="Picture 4">
            <a:extLst>
              <a:ext uri="{FF2B5EF4-FFF2-40B4-BE49-F238E27FC236}">
                <a16:creationId xmlns:a16="http://schemas.microsoft.com/office/drawing/2014/main" id="{A96C81E0-B0F9-4D58-BDA2-848B3B7D6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10" y="3195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92037EC-87C6-4BF9-975A-A7D9BB98CA3C}"/>
              </a:ext>
            </a:extLst>
          </p:cNvPr>
          <p:cNvSpPr txBox="1"/>
          <p:nvPr/>
        </p:nvSpPr>
        <p:spPr>
          <a:xfrm>
            <a:off x="5236234" y="5252720"/>
            <a:ext cx="50355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/>
              <a:t>Маштаб</a:t>
            </a:r>
            <a:r>
              <a:rPr lang="uk-UA" dirty="0"/>
              <a:t> 1 : 650 000, отже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1 см </a:t>
            </a:r>
            <a:r>
              <a:rPr lang="ru-RU" dirty="0"/>
              <a:t>на </a:t>
            </a:r>
            <a:r>
              <a:rPr lang="ru-RU" dirty="0" err="1"/>
              <a:t>карті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650 000 см </a:t>
            </a:r>
            <a:r>
              <a:rPr lang="ru-RU" dirty="0">
                <a:highlight>
                  <a:srgbClr val="C0C0C0"/>
                </a:highlight>
              </a:rPr>
              <a:t>(</a:t>
            </a:r>
            <a:r>
              <a:rPr lang="ru-RU" b="1" dirty="0">
                <a:highlight>
                  <a:srgbClr val="C0C0C0"/>
                </a:highlight>
              </a:rPr>
              <a:t>6,5 км</a:t>
            </a:r>
            <a:r>
              <a:rPr lang="ru-RU" dirty="0">
                <a:highlight>
                  <a:srgbClr val="C0C0C0"/>
                </a:highlight>
              </a:rPr>
              <a:t>) </a:t>
            </a:r>
            <a:r>
              <a:rPr lang="ru-RU" dirty="0"/>
              <a:t>на </a:t>
            </a:r>
            <a:r>
              <a:rPr lang="ru-RU" dirty="0" err="1"/>
              <a:t>місцевості</a:t>
            </a:r>
            <a:r>
              <a:rPr lang="ru-RU" dirty="0"/>
              <a:t>.</a:t>
            </a:r>
          </a:p>
          <a:p>
            <a:endParaRPr lang="uk-UA" dirty="0"/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84600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80CBE1B8-41ED-4116-8A0E-11854A21B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035" y="1783786"/>
            <a:ext cx="7810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6342DD2-814C-4342-89E0-385C6CBA0C36}"/>
              </a:ext>
            </a:extLst>
          </p:cNvPr>
          <p:cNvSpPr txBox="1"/>
          <p:nvPr/>
        </p:nvSpPr>
        <p:spPr>
          <a:xfrm>
            <a:off x="5116169" y="376051"/>
            <a:ext cx="57792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Виконаємо завдання 1. </a:t>
            </a:r>
            <a:r>
              <a:rPr lang="ru-RU" dirty="0"/>
              <a:t>Провести </a:t>
            </a:r>
            <a:r>
              <a:rPr lang="ru-RU" dirty="0" err="1"/>
              <a:t>вододільну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,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.</a:t>
            </a:r>
          </a:p>
          <a:p>
            <a:r>
              <a:rPr lang="uk-UA" b="1" dirty="0"/>
              <a:t>Хід роботи</a:t>
            </a:r>
          </a:p>
          <a:p>
            <a:r>
              <a:rPr lang="uk-UA" b="1" dirty="0"/>
              <a:t>Проведемо вододільну лінію </a:t>
            </a:r>
            <a:r>
              <a:rPr lang="uk-UA" dirty="0"/>
              <a:t>як показано на рисунку (вододільну лінію проведено </a:t>
            </a:r>
            <a:r>
              <a:rPr lang="uk-UA" dirty="0">
                <a:solidFill>
                  <a:schemeClr val="bg2">
                    <a:lumMod val="75000"/>
                  </a:schemeClr>
                </a:solidFill>
              </a:rPr>
              <a:t>синім</a:t>
            </a:r>
            <a:r>
              <a:rPr lang="uk-UA" dirty="0"/>
              <a:t> кольором.) </a:t>
            </a:r>
          </a:p>
          <a:p>
            <a:r>
              <a:rPr lang="uk-UA" dirty="0"/>
              <a:t>Починаючи від створу, який позначено ось так</a:t>
            </a:r>
          </a:p>
          <a:p>
            <a:r>
              <a:rPr lang="uk-UA" dirty="0"/>
              <a:t>провести олівцем лінію по краю кожної притоки, та повернутися знову до створу.</a:t>
            </a:r>
          </a:p>
          <a:p>
            <a:r>
              <a:rPr lang="uk-UA" dirty="0"/>
              <a:t>Таким чином ми відділили басейн досліджуваної нами річки від інших річок на карті.</a:t>
            </a:r>
          </a:p>
          <a:p>
            <a:r>
              <a:rPr lang="uk-UA" b="1" dirty="0"/>
              <a:t>!!! Зверніть увагу, </a:t>
            </a:r>
            <a:r>
              <a:rPr lang="uk-UA" dirty="0"/>
              <a:t>що річки мають різну форму (див. слайд 4), і Ваша вододільна лінія буде відповідно формі вигину річки та її </a:t>
            </a:r>
            <a:r>
              <a:rPr lang="uk-UA" dirty="0" err="1"/>
              <a:t>приток</a:t>
            </a:r>
            <a:r>
              <a:rPr lang="uk-UA" dirty="0"/>
              <a:t>.</a:t>
            </a:r>
          </a:p>
          <a:p>
            <a:endParaRPr lang="uk-UA" b="1" dirty="0"/>
          </a:p>
        </p:txBody>
      </p:sp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151120" y="4572000"/>
            <a:ext cx="5882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Далі потрібно визначити довжину вододільної лінії.</a:t>
            </a:r>
            <a:endParaRPr lang="LID40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44E0E2-2EC1-4B8F-BED4-1CE763C97FF7}"/>
              </a:ext>
            </a:extLst>
          </p:cNvPr>
          <p:cNvSpPr txBox="1"/>
          <p:nvPr/>
        </p:nvSpPr>
        <p:spPr>
          <a:xfrm>
            <a:off x="5293360" y="5023522"/>
            <a:ext cx="63240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highlight>
                  <a:srgbClr val="FF0000"/>
                </a:highlight>
              </a:rPr>
              <a:t>Басейн річки  (додаток згідно Вашого варіанту) можна роздрукувати, або працювати як я у електронному вигляді, або скопіювати на лист А-4 формату приклавши листок до екрану </a:t>
            </a:r>
            <a:r>
              <a:rPr lang="uk-UA" dirty="0" err="1">
                <a:highlight>
                  <a:srgbClr val="FF0000"/>
                </a:highlight>
              </a:rPr>
              <a:t>компютера</a:t>
            </a:r>
            <a:r>
              <a:rPr lang="uk-UA" dirty="0">
                <a:highlight>
                  <a:srgbClr val="FF0000"/>
                </a:highlight>
              </a:rPr>
              <a:t> то скопіювавши </a:t>
            </a:r>
            <a:r>
              <a:rPr lang="uk-UA" dirty="0" err="1">
                <a:highlight>
                  <a:srgbClr val="FF0000"/>
                </a:highlight>
              </a:rPr>
              <a:t>просвічуючицся</a:t>
            </a:r>
            <a:r>
              <a:rPr lang="uk-UA" dirty="0">
                <a:highlight>
                  <a:srgbClr val="FF0000"/>
                </a:highlight>
              </a:rPr>
              <a:t> басейн річки за допомогою олівця. Або </a:t>
            </a:r>
            <a:r>
              <a:rPr lang="uk-UA" dirty="0" err="1">
                <a:highlight>
                  <a:srgbClr val="FF0000"/>
                </a:highlight>
              </a:rPr>
              <a:t>оберть</a:t>
            </a:r>
            <a:r>
              <a:rPr lang="uk-UA" dirty="0">
                <a:highlight>
                  <a:srgbClr val="FF0000"/>
                </a:highlight>
              </a:rPr>
              <a:t> свій шлях.</a:t>
            </a:r>
            <a:endParaRPr lang="LID4096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22749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232400" y="477520"/>
            <a:ext cx="5882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Далі потрібно визначити </a:t>
            </a:r>
            <a:r>
              <a:rPr lang="uk-UA" b="1" i="1" u="sng" dirty="0"/>
              <a:t>довжину вододільної лінії</a:t>
            </a:r>
            <a:r>
              <a:rPr lang="uk-UA" dirty="0"/>
              <a:t>.</a:t>
            </a:r>
          </a:p>
          <a:p>
            <a:r>
              <a:rPr lang="uk-UA" dirty="0"/>
              <a:t>У </a:t>
            </a:r>
            <a:r>
              <a:rPr lang="uk-UA" dirty="0" err="1"/>
              <a:t>методичці</a:t>
            </a:r>
            <a:r>
              <a:rPr lang="uk-UA" dirty="0"/>
              <a:t> написано: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76F9C8D-A166-4419-8870-4B453EADD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169" y="1146086"/>
            <a:ext cx="6763421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LID4096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Довжину вододільної лінії (</a:t>
            </a:r>
            <a:r>
              <a:rPr kumimoji="0" lang="uk-UA" altLang="LID4096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L</a:t>
            </a:r>
            <a:r>
              <a:rPr kumimoji="0" lang="uk-UA" altLang="LID4096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uk-UA" altLang="LID4096" sz="1400" b="0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в.л</a:t>
            </a:r>
            <a:r>
              <a:rPr kumimoji="0" lang="uk-UA" altLang="LID4096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uk-UA" altLang="LID4096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) вимірюють циркулем-вимірювачем із кроком не більше 2 мм, проходячи по вододільній лінії декілька разів в одному і зворотному напрямках. </a:t>
            </a:r>
            <a:r>
              <a:rPr kumimoji="0" lang="uk-UA" altLang="LID4096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Значення довжини вододільної лінії у сантиметрах помножимо на масштаб карти і визначимо довжину вододільної лінії у кілометрах.</a:t>
            </a:r>
            <a:endParaRPr kumimoji="0" lang="uk-UA" altLang="LID4096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C0C0C0"/>
              </a:highlight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A339E5-6023-412C-B9DE-71AC3457D781}"/>
              </a:ext>
            </a:extLst>
          </p:cNvPr>
          <p:cNvSpPr txBox="1"/>
          <p:nvPr/>
        </p:nvSpPr>
        <p:spPr>
          <a:xfrm>
            <a:off x="5344160" y="2438400"/>
            <a:ext cx="45416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Тобто, використовуючи циркуль-вимірювач, </a:t>
            </a:r>
          </a:p>
          <a:p>
            <a:r>
              <a:rPr lang="uk-UA" dirty="0"/>
              <a:t>як на рисунку (або звичайний циркуль) з кроком 2 мм (можна 3мм) виміряти довжину вододільної лінії. Виконати так тричі. Та середнє значення трьох величин записати.</a:t>
            </a:r>
          </a:p>
          <a:p>
            <a:r>
              <a:rPr lang="uk-UA" dirty="0"/>
              <a:t>Якщо циркуля немає, можна вимірювати довжину, за допомогою стрічки, або нитки, поступово прикладаючи її від створу по вододільній лінії до створу.</a:t>
            </a:r>
          </a:p>
          <a:p>
            <a:r>
              <a:rPr lang="uk-UA" altLang="LID4096" sz="16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Значення довжини вододільної лінії </a:t>
            </a:r>
            <a:r>
              <a:rPr lang="uk-UA" altLang="LID4096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 сантиметрах помножимо на масштаб карти( у нашому випадку на </a:t>
            </a:r>
            <a:r>
              <a:rPr lang="ru-RU" sz="1600" dirty="0">
                <a:highlight>
                  <a:srgbClr val="C0C0C0"/>
                </a:highlight>
              </a:rPr>
              <a:t>6,5 км</a:t>
            </a:r>
            <a:r>
              <a:rPr lang="uk-UA" altLang="LID4096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визначимо довжину вододільної лінії у кілометрах.</a:t>
            </a:r>
            <a:r>
              <a:rPr lang="ru-RU" sz="1600" dirty="0">
                <a:highlight>
                  <a:srgbClr val="C0C0C0"/>
                </a:highlight>
              </a:rPr>
              <a:t> </a:t>
            </a:r>
            <a:endParaRPr lang="LID4096" sz="16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C651C54-D8D0-4090-A00E-F2F2D77409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7919" y="2220207"/>
            <a:ext cx="1485900" cy="1729047"/>
          </a:xfrm>
          <a:prstGeom prst="rect">
            <a:avLst/>
          </a:prstGeom>
        </p:spPr>
      </p:pic>
      <p:sp>
        <p:nvSpPr>
          <p:cNvPr id="9" name="Выноска: линия с границей и чертой 8">
            <a:extLst>
              <a:ext uri="{FF2B5EF4-FFF2-40B4-BE49-F238E27FC236}">
                <a16:creationId xmlns:a16="http://schemas.microsoft.com/office/drawing/2014/main" id="{B59E0C61-0CD3-42FA-98E7-AFA5C99CBC07}"/>
              </a:ext>
            </a:extLst>
          </p:cNvPr>
          <p:cNvSpPr/>
          <p:nvPr/>
        </p:nvSpPr>
        <p:spPr>
          <a:xfrm>
            <a:off x="4298681" y="2315636"/>
            <a:ext cx="933720" cy="701884"/>
          </a:xfrm>
          <a:prstGeom prst="accentBorderCallout1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>
                <a:solidFill>
                  <a:schemeClr val="tx1"/>
                </a:solidFill>
              </a:rPr>
              <a:t>Вододільна лінія</a:t>
            </a:r>
            <a:endParaRPr lang="LID4096" sz="1200" dirty="0">
              <a:solidFill>
                <a:schemeClr val="tx1"/>
              </a:solidFill>
            </a:endParaRP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055610" y="374421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23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232400" y="477520"/>
            <a:ext cx="5882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Завдання</a:t>
            </a:r>
            <a:r>
              <a:rPr lang="ru-RU" b="1" dirty="0"/>
              <a:t> 2.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</a:t>
            </a:r>
            <a:r>
              <a:rPr lang="ru-RU" dirty="0" err="1"/>
              <a:t>геометричним</a:t>
            </a:r>
            <a:r>
              <a:rPr lang="ru-RU" dirty="0"/>
              <a:t> методом,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лівобережної</a:t>
            </a:r>
            <a:r>
              <a:rPr lang="ru-RU" dirty="0"/>
              <a:t> та </a:t>
            </a:r>
            <a:r>
              <a:rPr lang="ru-RU" dirty="0" err="1"/>
              <a:t>правобережної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.</a:t>
            </a: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770699" y="71856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FD760-A349-4E57-9C0C-17F5C7209137}"/>
              </a:ext>
            </a:extLst>
          </p:cNvPr>
          <p:cNvSpPr txBox="1"/>
          <p:nvPr/>
        </p:nvSpPr>
        <p:spPr>
          <a:xfrm>
            <a:off x="5116169" y="2853071"/>
            <a:ext cx="6937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highlight>
                  <a:srgbClr val="C0C0C0"/>
                </a:highlight>
              </a:rPr>
              <a:t>Для визначення площі </a:t>
            </a:r>
            <a:r>
              <a:rPr lang="uk-UA" u="sng" dirty="0">
                <a:highlight>
                  <a:srgbClr val="C0C0C0"/>
                </a:highlight>
              </a:rPr>
              <a:t>у нашому випадку </a:t>
            </a:r>
            <a:r>
              <a:rPr lang="uk-UA" dirty="0">
                <a:highlight>
                  <a:srgbClr val="C0C0C0"/>
                </a:highlight>
              </a:rPr>
              <a:t>в контур басейну необхідно вписати геометричні фігури (трапеції, прямокутники, трикутники тощо) так, щоб вони по можливості точно співпадали з обрисами басейну. </a:t>
            </a:r>
            <a:endParaRPr lang="LID4096" dirty="0">
              <a:highlight>
                <a:srgbClr val="C0C0C0"/>
              </a:highlight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6AAA7AF-8D88-4FA5-A690-E55758E23883}"/>
              </a:ext>
            </a:extLst>
          </p:cNvPr>
          <p:cNvCxnSpPr>
            <a:cxnSpLocks/>
            <a:stCxn id="14" idx="103"/>
            <a:endCxn id="14" idx="0"/>
          </p:cNvCxnSpPr>
          <p:nvPr/>
        </p:nvCxnSpPr>
        <p:spPr>
          <a:xfrm flipH="1">
            <a:off x="586596" y="1155940"/>
            <a:ext cx="2838091" cy="471864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9673019-24F0-474F-8D0C-47C02AB6546E}"/>
              </a:ext>
            </a:extLst>
          </p:cNvPr>
          <p:cNvCxnSpPr/>
          <p:nvPr/>
        </p:nvCxnSpPr>
        <p:spPr>
          <a:xfrm>
            <a:off x="1283516" y="3429000"/>
            <a:ext cx="2172748" cy="136111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F6EC014-6115-4392-965C-76A206F35FC4}"/>
              </a:ext>
            </a:extLst>
          </p:cNvPr>
          <p:cNvSpPr txBox="1"/>
          <p:nvPr/>
        </p:nvSpPr>
        <p:spPr>
          <a:xfrm>
            <a:off x="5116169" y="1526796"/>
            <a:ext cx="68633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>
                <a:highlight>
                  <a:srgbClr val="C0C0C0"/>
                </a:highlight>
              </a:rPr>
              <a:t>Річковий басейн </a:t>
            </a:r>
            <a:r>
              <a:rPr lang="uk-UA" dirty="0">
                <a:highlight>
                  <a:srgbClr val="C0C0C0"/>
                </a:highlight>
              </a:rPr>
              <a:t>– це водозбір річки чи річкової системи. </a:t>
            </a:r>
            <a:r>
              <a:rPr lang="uk-UA" i="1" u="sng" dirty="0">
                <a:highlight>
                  <a:srgbClr val="C0C0C0"/>
                </a:highlight>
              </a:rPr>
              <a:t>Площа басейну</a:t>
            </a:r>
            <a:r>
              <a:rPr lang="uk-UA" i="1" dirty="0">
                <a:highlight>
                  <a:srgbClr val="C0C0C0"/>
                </a:highlight>
              </a:rPr>
              <a:t> (</a:t>
            </a:r>
            <a:r>
              <a:rPr lang="en-US" i="1" dirty="0">
                <a:highlight>
                  <a:srgbClr val="C0C0C0"/>
                </a:highlight>
              </a:rPr>
              <a:t>F, </a:t>
            </a:r>
            <a:r>
              <a:rPr lang="uk-UA" i="1" dirty="0">
                <a:highlight>
                  <a:srgbClr val="C0C0C0"/>
                </a:highlight>
              </a:rPr>
              <a:t>км</a:t>
            </a:r>
            <a:r>
              <a:rPr lang="uk-UA" i="1" baseline="30000" dirty="0">
                <a:highlight>
                  <a:srgbClr val="C0C0C0"/>
                </a:highlight>
              </a:rPr>
              <a:t>2</a:t>
            </a:r>
            <a:r>
              <a:rPr lang="uk-UA" i="1" dirty="0">
                <a:highlight>
                  <a:srgbClr val="C0C0C0"/>
                </a:highlight>
              </a:rPr>
              <a:t>) – </a:t>
            </a:r>
            <a:r>
              <a:rPr lang="uk-UA" dirty="0">
                <a:highlight>
                  <a:srgbClr val="C0C0C0"/>
                </a:highlight>
              </a:rPr>
              <a:t>це площа, яка обмежена вододільною лінією. Для її визначення використовують різні способи: графічний, </a:t>
            </a:r>
            <a:r>
              <a:rPr lang="uk-UA" dirty="0" err="1">
                <a:highlight>
                  <a:srgbClr val="C0C0C0"/>
                </a:highlight>
              </a:rPr>
              <a:t>планіметрування</a:t>
            </a:r>
            <a:r>
              <a:rPr lang="uk-UA" dirty="0">
                <a:highlight>
                  <a:srgbClr val="C0C0C0"/>
                </a:highlight>
              </a:rPr>
              <a:t>, геометричний і аналітичний.</a:t>
            </a:r>
            <a:endParaRPr lang="LID4096" dirty="0">
              <a:highlight>
                <a:srgbClr val="C0C0C0"/>
              </a:highlight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2DEED4-DB81-47BC-8CA4-92DCB602B7F2}"/>
              </a:ext>
            </a:extLst>
          </p:cNvPr>
          <p:cNvSpPr txBox="1"/>
          <p:nvPr/>
        </p:nvSpPr>
        <p:spPr>
          <a:xfrm>
            <a:off x="5115464" y="4179346"/>
            <a:ext cx="6554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!!! ГЕОМЕТРИЧНІ ФІГУРИ ВПИСУЙТЕ У ДОВІЛЬНОМУ ПОРЯДКУ, ТАК ЯК ВИ СОБІ ЦЕ УЯВЛЯЄТЕ, ТАК ЯК ВАМ БУДЕ ЗРУЧНО</a:t>
            </a:r>
            <a:endParaRPr lang="LID4096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E27649-CC60-4BF8-9E9D-AE05671F92FF}"/>
              </a:ext>
            </a:extLst>
          </p:cNvPr>
          <p:cNvSpPr txBox="1"/>
          <p:nvPr/>
        </p:nvSpPr>
        <p:spPr>
          <a:xfrm>
            <a:off x="5079532" y="4951623"/>
            <a:ext cx="432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Я ВПИСАЛА ТАКІ ГЕОМЕТРИЧНІ ФІГУРИ ЯК ПОКАЗАНО НА РИСУНКУ. КОЖНУ ФІГУРУ ПРОНУМЕНРУЙТЕ. </a:t>
            </a:r>
          </a:p>
          <a:p>
            <a:r>
              <a:rPr lang="uk-UA" dirty="0"/>
              <a:t>У мене вийшло 7 геометричних фігур.</a:t>
            </a:r>
            <a:endParaRPr lang="LID4096" dirty="0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85C598B2-9770-4DD7-82DD-573503C26AAA}"/>
              </a:ext>
            </a:extLst>
          </p:cNvPr>
          <p:cNvCxnSpPr/>
          <p:nvPr/>
        </p:nvCxnSpPr>
        <p:spPr>
          <a:xfrm flipV="1">
            <a:off x="1283516" y="1291905"/>
            <a:ext cx="1300293" cy="2137095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>
            <a:extLst>
              <a:ext uri="{FF2B5EF4-FFF2-40B4-BE49-F238E27FC236}">
                <a16:creationId xmlns:a16="http://schemas.microsoft.com/office/drawing/2014/main" id="{8DC49534-DEF2-4AB4-95EB-F77AAAFDE179}"/>
              </a:ext>
            </a:extLst>
          </p:cNvPr>
          <p:cNvCxnSpPr>
            <a:endCxn id="14" idx="94"/>
          </p:cNvCxnSpPr>
          <p:nvPr/>
        </p:nvCxnSpPr>
        <p:spPr>
          <a:xfrm flipH="1">
            <a:off x="2579298" y="1155940"/>
            <a:ext cx="845389" cy="112143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" name="Прямая соединительная линия 1025">
            <a:extLst>
              <a:ext uri="{FF2B5EF4-FFF2-40B4-BE49-F238E27FC236}">
                <a16:creationId xmlns:a16="http://schemas.microsoft.com/office/drawing/2014/main" id="{C9C98767-0AAF-4596-B6D0-2E0E7E59200D}"/>
              </a:ext>
            </a:extLst>
          </p:cNvPr>
          <p:cNvCxnSpPr>
            <a:stCxn id="14" idx="43"/>
          </p:cNvCxnSpPr>
          <p:nvPr/>
        </p:nvCxnSpPr>
        <p:spPr>
          <a:xfrm flipH="1">
            <a:off x="654341" y="3424687"/>
            <a:ext cx="630995" cy="2406879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единительная линия 1030">
            <a:extLst>
              <a:ext uri="{FF2B5EF4-FFF2-40B4-BE49-F238E27FC236}">
                <a16:creationId xmlns:a16="http://schemas.microsoft.com/office/drawing/2014/main" id="{C6284D80-5A74-434F-B24F-3A20DD09A4DB}"/>
              </a:ext>
            </a:extLst>
          </p:cNvPr>
          <p:cNvCxnSpPr>
            <a:stCxn id="14" idx="75"/>
            <a:endCxn id="14" idx="94"/>
          </p:cNvCxnSpPr>
          <p:nvPr/>
        </p:nvCxnSpPr>
        <p:spPr>
          <a:xfrm flipV="1">
            <a:off x="1923691" y="1268083"/>
            <a:ext cx="655607" cy="681487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>
            <a:extLst>
              <a:ext uri="{FF2B5EF4-FFF2-40B4-BE49-F238E27FC236}">
                <a16:creationId xmlns:a16="http://schemas.microsoft.com/office/drawing/2014/main" id="{AF9D3049-4BA5-445A-BCB3-5071E3078174}"/>
              </a:ext>
            </a:extLst>
          </p:cNvPr>
          <p:cNvCxnSpPr>
            <a:cxnSpLocks/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Прямая соединительная линия 1035">
            <a:extLst>
              <a:ext uri="{FF2B5EF4-FFF2-40B4-BE49-F238E27FC236}">
                <a16:creationId xmlns:a16="http://schemas.microsoft.com/office/drawing/2014/main" id="{0EC2C1AC-7E4A-4197-8AC1-4246AE79767D}"/>
              </a:ext>
            </a:extLst>
          </p:cNvPr>
          <p:cNvCxnSpPr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Прямая соединительная линия 1037">
            <a:extLst>
              <a:ext uri="{FF2B5EF4-FFF2-40B4-BE49-F238E27FC236}">
                <a16:creationId xmlns:a16="http://schemas.microsoft.com/office/drawing/2014/main" id="{FECDFFD4-6367-443C-AD41-8E966879348E}"/>
              </a:ext>
            </a:extLst>
          </p:cNvPr>
          <p:cNvCxnSpPr>
            <a:endCxn id="14" idx="179"/>
          </p:cNvCxnSpPr>
          <p:nvPr/>
        </p:nvCxnSpPr>
        <p:spPr>
          <a:xfrm flipV="1">
            <a:off x="654341" y="4813540"/>
            <a:ext cx="2778972" cy="1018026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Прямая соединительная линия 1039">
            <a:extLst>
              <a:ext uri="{FF2B5EF4-FFF2-40B4-BE49-F238E27FC236}">
                <a16:creationId xmlns:a16="http://schemas.microsoft.com/office/drawing/2014/main" id="{22DBAB38-068C-42A8-B0A0-8DAE0861929D}"/>
              </a:ext>
            </a:extLst>
          </p:cNvPr>
          <p:cNvCxnSpPr>
            <a:cxnSpLocks/>
          </p:cNvCxnSpPr>
          <p:nvPr/>
        </p:nvCxnSpPr>
        <p:spPr>
          <a:xfrm flipH="1">
            <a:off x="2191109" y="4821929"/>
            <a:ext cx="1242204" cy="940279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Прямая соединительная линия 1041">
            <a:extLst>
              <a:ext uri="{FF2B5EF4-FFF2-40B4-BE49-F238E27FC236}">
                <a16:creationId xmlns:a16="http://schemas.microsoft.com/office/drawing/2014/main" id="{51A1A70E-50DB-4EE4-A590-E38EADA0C031}"/>
              </a:ext>
            </a:extLst>
          </p:cNvPr>
          <p:cNvCxnSpPr>
            <a:endCxn id="14" idx="210"/>
          </p:cNvCxnSpPr>
          <p:nvPr/>
        </p:nvCxnSpPr>
        <p:spPr>
          <a:xfrm flipV="1">
            <a:off x="654341" y="5745192"/>
            <a:ext cx="1579901" cy="86374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единительная линия 1043">
            <a:extLst>
              <a:ext uri="{FF2B5EF4-FFF2-40B4-BE49-F238E27FC236}">
                <a16:creationId xmlns:a16="http://schemas.microsoft.com/office/drawing/2014/main" id="{C517E2AA-5F2A-4904-924E-5751FFBBDC6A}"/>
              </a:ext>
            </a:extLst>
          </p:cNvPr>
          <p:cNvCxnSpPr>
            <a:stCxn id="14" idx="103"/>
            <a:endCxn id="14" idx="103"/>
          </p:cNvCxnSpPr>
          <p:nvPr/>
        </p:nvCxnSpPr>
        <p:spPr>
          <a:xfrm>
            <a:off x="3424687" y="11559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единительная линия 1045">
            <a:extLst>
              <a:ext uri="{FF2B5EF4-FFF2-40B4-BE49-F238E27FC236}">
                <a16:creationId xmlns:a16="http://schemas.microsoft.com/office/drawing/2014/main" id="{69DF4F83-7475-4301-AA8E-5ABE70594003}"/>
              </a:ext>
            </a:extLst>
          </p:cNvPr>
          <p:cNvCxnSpPr/>
          <p:nvPr/>
        </p:nvCxnSpPr>
        <p:spPr>
          <a:xfrm>
            <a:off x="1853967" y="3768387"/>
            <a:ext cx="0" cy="6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Прямая соединительная линия 1052">
            <a:extLst>
              <a:ext uri="{FF2B5EF4-FFF2-40B4-BE49-F238E27FC236}">
                <a16:creationId xmlns:a16="http://schemas.microsoft.com/office/drawing/2014/main" id="{7563BFDF-ACAD-4B92-B6B8-8D8DEBA2E4DA}"/>
              </a:ext>
            </a:extLst>
          </p:cNvPr>
          <p:cNvCxnSpPr>
            <a:endCxn id="14" idx="179"/>
          </p:cNvCxnSpPr>
          <p:nvPr/>
        </p:nvCxnSpPr>
        <p:spPr>
          <a:xfrm>
            <a:off x="3433313" y="1194356"/>
            <a:ext cx="0" cy="3619184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Прямая соединительная линия 1054">
            <a:extLst>
              <a:ext uri="{FF2B5EF4-FFF2-40B4-BE49-F238E27FC236}">
                <a16:creationId xmlns:a16="http://schemas.microsoft.com/office/drawing/2014/main" id="{F96A09C1-5478-4D21-895C-BB872A334C94}"/>
              </a:ext>
            </a:extLst>
          </p:cNvPr>
          <p:cNvCxnSpPr>
            <a:stCxn id="14" idx="103"/>
          </p:cNvCxnSpPr>
          <p:nvPr/>
        </p:nvCxnSpPr>
        <p:spPr>
          <a:xfrm>
            <a:off x="3424687" y="1155940"/>
            <a:ext cx="845309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Прямая соединительная линия 1056">
            <a:extLst>
              <a:ext uri="{FF2B5EF4-FFF2-40B4-BE49-F238E27FC236}">
                <a16:creationId xmlns:a16="http://schemas.microsoft.com/office/drawing/2014/main" id="{0A7DE705-579F-469C-9879-018B0DFFEE4D}"/>
              </a:ext>
            </a:extLst>
          </p:cNvPr>
          <p:cNvCxnSpPr>
            <a:cxnSpLocks/>
            <a:endCxn id="14" idx="178"/>
          </p:cNvCxnSpPr>
          <p:nvPr/>
        </p:nvCxnSpPr>
        <p:spPr>
          <a:xfrm flipH="1">
            <a:off x="3450566" y="1172451"/>
            <a:ext cx="826870" cy="3572077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9" name="TextBox 1058">
            <a:extLst>
              <a:ext uri="{FF2B5EF4-FFF2-40B4-BE49-F238E27FC236}">
                <a16:creationId xmlns:a16="http://schemas.microsoft.com/office/drawing/2014/main" id="{88B45FB5-70E7-4B86-82A7-D02EB7A8AE88}"/>
              </a:ext>
            </a:extLst>
          </p:cNvPr>
          <p:cNvSpPr txBox="1"/>
          <p:nvPr/>
        </p:nvSpPr>
        <p:spPr>
          <a:xfrm>
            <a:off x="2678111" y="1473127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2</a:t>
            </a:r>
            <a:endParaRPr lang="LID4096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F3CED6C-4B60-4122-BCE3-676D8D2C25BE}"/>
              </a:ext>
            </a:extLst>
          </p:cNvPr>
          <p:cNvSpPr txBox="1"/>
          <p:nvPr/>
        </p:nvSpPr>
        <p:spPr>
          <a:xfrm>
            <a:off x="1858005" y="1842459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1</a:t>
            </a:r>
            <a:endParaRPr lang="LID4096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6523DE0-DD70-4A81-8257-D09F440C9B30}"/>
              </a:ext>
            </a:extLst>
          </p:cNvPr>
          <p:cNvSpPr txBox="1"/>
          <p:nvPr/>
        </p:nvSpPr>
        <p:spPr>
          <a:xfrm>
            <a:off x="3614973" y="1623054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3</a:t>
            </a:r>
            <a:endParaRPr lang="LID4096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285EE51-0B5B-434A-B494-E78E473CD687}"/>
              </a:ext>
            </a:extLst>
          </p:cNvPr>
          <p:cNvSpPr txBox="1"/>
          <p:nvPr/>
        </p:nvSpPr>
        <p:spPr>
          <a:xfrm>
            <a:off x="2652540" y="2870808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4</a:t>
            </a:r>
            <a:endParaRPr lang="LID4096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580CEAE-8694-4088-AF09-C8CC8402C6D0}"/>
              </a:ext>
            </a:extLst>
          </p:cNvPr>
          <p:cNvSpPr txBox="1"/>
          <p:nvPr/>
        </p:nvSpPr>
        <p:spPr>
          <a:xfrm>
            <a:off x="1318061" y="3717333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5</a:t>
            </a:r>
            <a:endParaRPr lang="LID4096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4DFD82F-DB08-4D15-AC9C-BBAEC8B13DD3}"/>
              </a:ext>
            </a:extLst>
          </p:cNvPr>
          <p:cNvSpPr txBox="1"/>
          <p:nvPr/>
        </p:nvSpPr>
        <p:spPr>
          <a:xfrm>
            <a:off x="1858004" y="4386924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6</a:t>
            </a:r>
            <a:endParaRPr lang="LID4096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4FE3CE6-F534-4472-913F-7CF8F988AB32}"/>
              </a:ext>
            </a:extLst>
          </p:cNvPr>
          <p:cNvSpPr txBox="1"/>
          <p:nvPr/>
        </p:nvSpPr>
        <p:spPr>
          <a:xfrm>
            <a:off x="2251494" y="5164416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7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87241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8B0ED89-9751-4FB7-AB99-732EFFA72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0" y="167134"/>
            <a:ext cx="4541601" cy="620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2B459251-2B28-4EF8-901C-97BBFEF12493}"/>
              </a:ext>
            </a:extLst>
          </p:cNvPr>
          <p:cNvSpPr/>
          <p:nvPr/>
        </p:nvSpPr>
        <p:spPr>
          <a:xfrm>
            <a:off x="574568" y="1130060"/>
            <a:ext cx="3635123" cy="4770625"/>
          </a:xfrm>
          <a:custGeom>
            <a:avLst/>
            <a:gdLst>
              <a:gd name="connsiteX0" fmla="*/ 12028 w 3635123"/>
              <a:gd name="connsiteY0" fmla="*/ 4744529 h 4770625"/>
              <a:gd name="connsiteX1" fmla="*/ 29281 w 3635123"/>
              <a:gd name="connsiteY1" fmla="*/ 4701397 h 4770625"/>
              <a:gd name="connsiteX2" fmla="*/ 46534 w 3635123"/>
              <a:gd name="connsiteY2" fmla="*/ 4649638 h 4770625"/>
              <a:gd name="connsiteX3" fmla="*/ 89666 w 3635123"/>
              <a:gd name="connsiteY3" fmla="*/ 4589253 h 4770625"/>
              <a:gd name="connsiteX4" fmla="*/ 124172 w 3635123"/>
              <a:gd name="connsiteY4" fmla="*/ 4468483 h 4770625"/>
              <a:gd name="connsiteX5" fmla="*/ 141424 w 3635123"/>
              <a:gd name="connsiteY5" fmla="*/ 4442604 h 4770625"/>
              <a:gd name="connsiteX6" fmla="*/ 158677 w 3635123"/>
              <a:gd name="connsiteY6" fmla="*/ 4373593 h 4770625"/>
              <a:gd name="connsiteX7" fmla="*/ 167304 w 3635123"/>
              <a:gd name="connsiteY7" fmla="*/ 4347714 h 4770625"/>
              <a:gd name="connsiteX8" fmla="*/ 175930 w 3635123"/>
              <a:gd name="connsiteY8" fmla="*/ 4304582 h 4770625"/>
              <a:gd name="connsiteX9" fmla="*/ 184557 w 3635123"/>
              <a:gd name="connsiteY9" fmla="*/ 4278702 h 4770625"/>
              <a:gd name="connsiteX10" fmla="*/ 193183 w 3635123"/>
              <a:gd name="connsiteY10" fmla="*/ 4244197 h 4770625"/>
              <a:gd name="connsiteX11" fmla="*/ 201809 w 3635123"/>
              <a:gd name="connsiteY11" fmla="*/ 4218317 h 4770625"/>
              <a:gd name="connsiteX12" fmla="*/ 210436 w 3635123"/>
              <a:gd name="connsiteY12" fmla="*/ 4183812 h 4770625"/>
              <a:gd name="connsiteX13" fmla="*/ 219062 w 3635123"/>
              <a:gd name="connsiteY13" fmla="*/ 4157932 h 4770625"/>
              <a:gd name="connsiteX14" fmla="*/ 227689 w 3635123"/>
              <a:gd name="connsiteY14" fmla="*/ 4123427 h 4770625"/>
              <a:gd name="connsiteX15" fmla="*/ 244941 w 3635123"/>
              <a:gd name="connsiteY15" fmla="*/ 4097548 h 4770625"/>
              <a:gd name="connsiteX16" fmla="*/ 270821 w 3635123"/>
              <a:gd name="connsiteY16" fmla="*/ 4037163 h 4770625"/>
              <a:gd name="connsiteX17" fmla="*/ 288074 w 3635123"/>
              <a:gd name="connsiteY17" fmla="*/ 3968151 h 4770625"/>
              <a:gd name="connsiteX18" fmla="*/ 305326 w 3635123"/>
              <a:gd name="connsiteY18" fmla="*/ 3942272 h 4770625"/>
              <a:gd name="connsiteX19" fmla="*/ 313953 w 3635123"/>
              <a:gd name="connsiteY19" fmla="*/ 3907766 h 4770625"/>
              <a:gd name="connsiteX20" fmla="*/ 331206 w 3635123"/>
              <a:gd name="connsiteY20" fmla="*/ 3881887 h 4770625"/>
              <a:gd name="connsiteX21" fmla="*/ 339832 w 3635123"/>
              <a:gd name="connsiteY21" fmla="*/ 3856008 h 4770625"/>
              <a:gd name="connsiteX22" fmla="*/ 365711 w 3635123"/>
              <a:gd name="connsiteY22" fmla="*/ 3752491 h 4770625"/>
              <a:gd name="connsiteX23" fmla="*/ 374338 w 3635123"/>
              <a:gd name="connsiteY23" fmla="*/ 3726612 h 4770625"/>
              <a:gd name="connsiteX24" fmla="*/ 391590 w 3635123"/>
              <a:gd name="connsiteY24" fmla="*/ 3700732 h 4770625"/>
              <a:gd name="connsiteX25" fmla="*/ 417470 w 3635123"/>
              <a:gd name="connsiteY25" fmla="*/ 3648974 h 4770625"/>
              <a:gd name="connsiteX26" fmla="*/ 451975 w 3635123"/>
              <a:gd name="connsiteY26" fmla="*/ 3562710 h 4770625"/>
              <a:gd name="connsiteX27" fmla="*/ 469228 w 3635123"/>
              <a:gd name="connsiteY27" fmla="*/ 3476446 h 4770625"/>
              <a:gd name="connsiteX28" fmla="*/ 477855 w 3635123"/>
              <a:gd name="connsiteY28" fmla="*/ 3450566 h 4770625"/>
              <a:gd name="connsiteX29" fmla="*/ 495107 w 3635123"/>
              <a:gd name="connsiteY29" fmla="*/ 3416061 h 4770625"/>
              <a:gd name="connsiteX30" fmla="*/ 529613 w 3635123"/>
              <a:gd name="connsiteY30" fmla="*/ 3303917 h 4770625"/>
              <a:gd name="connsiteX31" fmla="*/ 564119 w 3635123"/>
              <a:gd name="connsiteY31" fmla="*/ 3217653 h 4770625"/>
              <a:gd name="connsiteX32" fmla="*/ 572745 w 3635123"/>
              <a:gd name="connsiteY32" fmla="*/ 3191774 h 4770625"/>
              <a:gd name="connsiteX33" fmla="*/ 581372 w 3635123"/>
              <a:gd name="connsiteY33" fmla="*/ 3088257 h 4770625"/>
              <a:gd name="connsiteX34" fmla="*/ 589998 w 3635123"/>
              <a:gd name="connsiteY34" fmla="*/ 3062378 h 4770625"/>
              <a:gd name="connsiteX35" fmla="*/ 598624 w 3635123"/>
              <a:gd name="connsiteY35" fmla="*/ 3010619 h 4770625"/>
              <a:gd name="connsiteX36" fmla="*/ 615877 w 3635123"/>
              <a:gd name="connsiteY36" fmla="*/ 2958861 h 4770625"/>
              <a:gd name="connsiteX37" fmla="*/ 633130 w 3635123"/>
              <a:gd name="connsiteY37" fmla="*/ 2889849 h 4770625"/>
              <a:gd name="connsiteX38" fmla="*/ 641757 w 3635123"/>
              <a:gd name="connsiteY38" fmla="*/ 2803585 h 4770625"/>
              <a:gd name="connsiteX39" fmla="*/ 659009 w 3635123"/>
              <a:gd name="connsiteY39" fmla="*/ 2674189 h 4770625"/>
              <a:gd name="connsiteX40" fmla="*/ 667636 w 3635123"/>
              <a:gd name="connsiteY40" fmla="*/ 2613804 h 4770625"/>
              <a:gd name="connsiteX41" fmla="*/ 676262 w 3635123"/>
              <a:gd name="connsiteY41" fmla="*/ 2587925 h 4770625"/>
              <a:gd name="connsiteX42" fmla="*/ 693515 w 3635123"/>
              <a:gd name="connsiteY42" fmla="*/ 2467155 h 4770625"/>
              <a:gd name="connsiteX43" fmla="*/ 710768 w 3635123"/>
              <a:gd name="connsiteY43" fmla="*/ 2294627 h 4770625"/>
              <a:gd name="connsiteX44" fmla="*/ 728021 w 3635123"/>
              <a:gd name="connsiteY44" fmla="*/ 2242868 h 4770625"/>
              <a:gd name="connsiteX45" fmla="*/ 745274 w 3635123"/>
              <a:gd name="connsiteY45" fmla="*/ 2191110 h 4770625"/>
              <a:gd name="connsiteX46" fmla="*/ 753900 w 3635123"/>
              <a:gd name="connsiteY46" fmla="*/ 2165231 h 4770625"/>
              <a:gd name="connsiteX47" fmla="*/ 779779 w 3635123"/>
              <a:gd name="connsiteY47" fmla="*/ 2139351 h 4770625"/>
              <a:gd name="connsiteX48" fmla="*/ 814285 w 3635123"/>
              <a:gd name="connsiteY48" fmla="*/ 2035834 h 4770625"/>
              <a:gd name="connsiteX49" fmla="*/ 822911 w 3635123"/>
              <a:gd name="connsiteY49" fmla="*/ 2009955 h 4770625"/>
              <a:gd name="connsiteX50" fmla="*/ 840164 w 3635123"/>
              <a:gd name="connsiteY50" fmla="*/ 1984076 h 4770625"/>
              <a:gd name="connsiteX51" fmla="*/ 857417 w 3635123"/>
              <a:gd name="connsiteY51" fmla="*/ 1923691 h 4770625"/>
              <a:gd name="connsiteX52" fmla="*/ 874670 w 3635123"/>
              <a:gd name="connsiteY52" fmla="*/ 1897812 h 4770625"/>
              <a:gd name="connsiteX53" fmla="*/ 900549 w 3635123"/>
              <a:gd name="connsiteY53" fmla="*/ 1846053 h 4770625"/>
              <a:gd name="connsiteX54" fmla="*/ 917802 w 3635123"/>
              <a:gd name="connsiteY54" fmla="*/ 1794295 h 4770625"/>
              <a:gd name="connsiteX55" fmla="*/ 935055 w 3635123"/>
              <a:gd name="connsiteY55" fmla="*/ 1759789 h 4770625"/>
              <a:gd name="connsiteX56" fmla="*/ 969560 w 3635123"/>
              <a:gd name="connsiteY56" fmla="*/ 1673525 h 4770625"/>
              <a:gd name="connsiteX57" fmla="*/ 995440 w 3635123"/>
              <a:gd name="connsiteY57" fmla="*/ 1639019 h 4770625"/>
              <a:gd name="connsiteX58" fmla="*/ 1029945 w 3635123"/>
              <a:gd name="connsiteY58" fmla="*/ 1578634 h 4770625"/>
              <a:gd name="connsiteX59" fmla="*/ 1047198 w 3635123"/>
              <a:gd name="connsiteY59" fmla="*/ 1544129 h 4770625"/>
              <a:gd name="connsiteX60" fmla="*/ 1055824 w 3635123"/>
              <a:gd name="connsiteY60" fmla="*/ 1500997 h 4770625"/>
              <a:gd name="connsiteX61" fmla="*/ 1073077 w 3635123"/>
              <a:gd name="connsiteY61" fmla="*/ 1475117 h 4770625"/>
              <a:gd name="connsiteX62" fmla="*/ 1081704 w 3635123"/>
              <a:gd name="connsiteY62" fmla="*/ 1449238 h 4770625"/>
              <a:gd name="connsiteX63" fmla="*/ 1098957 w 3635123"/>
              <a:gd name="connsiteY63" fmla="*/ 1414732 h 4770625"/>
              <a:gd name="connsiteX64" fmla="*/ 1107583 w 3635123"/>
              <a:gd name="connsiteY64" fmla="*/ 1380227 h 4770625"/>
              <a:gd name="connsiteX65" fmla="*/ 1142089 w 3635123"/>
              <a:gd name="connsiteY65" fmla="*/ 1328468 h 4770625"/>
              <a:gd name="connsiteX66" fmla="*/ 1150715 w 3635123"/>
              <a:gd name="connsiteY66" fmla="*/ 1285336 h 4770625"/>
              <a:gd name="connsiteX67" fmla="*/ 1202474 w 3635123"/>
              <a:gd name="connsiteY67" fmla="*/ 1190446 h 4770625"/>
              <a:gd name="connsiteX68" fmla="*/ 1228353 w 3635123"/>
              <a:gd name="connsiteY68" fmla="*/ 1130061 h 4770625"/>
              <a:gd name="connsiteX69" fmla="*/ 1245606 w 3635123"/>
              <a:gd name="connsiteY69" fmla="*/ 1078302 h 4770625"/>
              <a:gd name="connsiteX70" fmla="*/ 1262858 w 3635123"/>
              <a:gd name="connsiteY70" fmla="*/ 1043797 h 4770625"/>
              <a:gd name="connsiteX71" fmla="*/ 1271485 w 3635123"/>
              <a:gd name="connsiteY71" fmla="*/ 1017917 h 4770625"/>
              <a:gd name="connsiteX72" fmla="*/ 1288738 w 3635123"/>
              <a:gd name="connsiteY72" fmla="*/ 974785 h 4770625"/>
              <a:gd name="connsiteX73" fmla="*/ 1305990 w 3635123"/>
              <a:gd name="connsiteY73" fmla="*/ 905774 h 4770625"/>
              <a:gd name="connsiteX74" fmla="*/ 1323243 w 3635123"/>
              <a:gd name="connsiteY74" fmla="*/ 879895 h 4770625"/>
              <a:gd name="connsiteX75" fmla="*/ 1349123 w 3635123"/>
              <a:gd name="connsiteY75" fmla="*/ 819510 h 4770625"/>
              <a:gd name="connsiteX76" fmla="*/ 1375002 w 3635123"/>
              <a:gd name="connsiteY76" fmla="*/ 793631 h 4770625"/>
              <a:gd name="connsiteX77" fmla="*/ 1400881 w 3635123"/>
              <a:gd name="connsiteY77" fmla="*/ 741872 h 4770625"/>
              <a:gd name="connsiteX78" fmla="*/ 1418134 w 3635123"/>
              <a:gd name="connsiteY78" fmla="*/ 707366 h 4770625"/>
              <a:gd name="connsiteX79" fmla="*/ 1452640 w 3635123"/>
              <a:gd name="connsiteY79" fmla="*/ 672861 h 4770625"/>
              <a:gd name="connsiteX80" fmla="*/ 1469892 w 3635123"/>
              <a:gd name="connsiteY80" fmla="*/ 646982 h 4770625"/>
              <a:gd name="connsiteX81" fmla="*/ 1521651 w 3635123"/>
              <a:gd name="connsiteY81" fmla="*/ 595223 h 4770625"/>
              <a:gd name="connsiteX82" fmla="*/ 1530277 w 3635123"/>
              <a:gd name="connsiteY82" fmla="*/ 569344 h 4770625"/>
              <a:gd name="connsiteX83" fmla="*/ 1556157 w 3635123"/>
              <a:gd name="connsiteY83" fmla="*/ 543465 h 4770625"/>
              <a:gd name="connsiteX84" fmla="*/ 1582036 w 3635123"/>
              <a:gd name="connsiteY84" fmla="*/ 508959 h 4770625"/>
              <a:gd name="connsiteX85" fmla="*/ 1616541 w 3635123"/>
              <a:gd name="connsiteY85" fmla="*/ 465827 h 4770625"/>
              <a:gd name="connsiteX86" fmla="*/ 1659674 w 3635123"/>
              <a:gd name="connsiteY86" fmla="*/ 422695 h 4770625"/>
              <a:gd name="connsiteX87" fmla="*/ 1728685 w 3635123"/>
              <a:gd name="connsiteY87" fmla="*/ 362310 h 4770625"/>
              <a:gd name="connsiteX88" fmla="*/ 1780443 w 3635123"/>
              <a:gd name="connsiteY88" fmla="*/ 310551 h 4770625"/>
              <a:gd name="connsiteX89" fmla="*/ 1832202 w 3635123"/>
              <a:gd name="connsiteY89" fmla="*/ 276046 h 4770625"/>
              <a:gd name="connsiteX90" fmla="*/ 1858081 w 3635123"/>
              <a:gd name="connsiteY90" fmla="*/ 241540 h 4770625"/>
              <a:gd name="connsiteX91" fmla="*/ 1901213 w 3635123"/>
              <a:gd name="connsiteY91" fmla="*/ 189782 h 4770625"/>
              <a:gd name="connsiteX92" fmla="*/ 1927092 w 3635123"/>
              <a:gd name="connsiteY92" fmla="*/ 181155 h 4770625"/>
              <a:gd name="connsiteX93" fmla="*/ 1978851 w 3635123"/>
              <a:gd name="connsiteY93" fmla="*/ 155276 h 4770625"/>
              <a:gd name="connsiteX94" fmla="*/ 2004730 w 3635123"/>
              <a:gd name="connsiteY94" fmla="*/ 138023 h 4770625"/>
              <a:gd name="connsiteX95" fmla="*/ 2099621 w 3635123"/>
              <a:gd name="connsiteY95" fmla="*/ 94891 h 4770625"/>
              <a:gd name="connsiteX96" fmla="*/ 2151379 w 3635123"/>
              <a:gd name="connsiteY96" fmla="*/ 60385 h 4770625"/>
              <a:gd name="connsiteX97" fmla="*/ 2177258 w 3635123"/>
              <a:gd name="connsiteY97" fmla="*/ 43132 h 4770625"/>
              <a:gd name="connsiteX98" fmla="*/ 2229017 w 3635123"/>
              <a:gd name="connsiteY98" fmla="*/ 25880 h 4770625"/>
              <a:gd name="connsiteX99" fmla="*/ 2306655 w 3635123"/>
              <a:gd name="connsiteY99" fmla="*/ 8627 h 4770625"/>
              <a:gd name="connsiteX100" fmla="*/ 2392919 w 3635123"/>
              <a:gd name="connsiteY100" fmla="*/ 0 h 4770625"/>
              <a:gd name="connsiteX101" fmla="*/ 2737975 w 3635123"/>
              <a:gd name="connsiteY101" fmla="*/ 8627 h 4770625"/>
              <a:gd name="connsiteX102" fmla="*/ 2781107 w 3635123"/>
              <a:gd name="connsiteY102" fmla="*/ 17253 h 4770625"/>
              <a:gd name="connsiteX103" fmla="*/ 2850119 w 3635123"/>
              <a:gd name="connsiteY103" fmla="*/ 25880 h 4770625"/>
              <a:gd name="connsiteX104" fmla="*/ 2884624 w 3635123"/>
              <a:gd name="connsiteY104" fmla="*/ 34506 h 4770625"/>
              <a:gd name="connsiteX105" fmla="*/ 2936383 w 3635123"/>
              <a:gd name="connsiteY105" fmla="*/ 43132 h 4770625"/>
              <a:gd name="connsiteX106" fmla="*/ 2996768 w 3635123"/>
              <a:gd name="connsiteY106" fmla="*/ 69012 h 4770625"/>
              <a:gd name="connsiteX107" fmla="*/ 3057153 w 3635123"/>
              <a:gd name="connsiteY107" fmla="*/ 86265 h 4770625"/>
              <a:gd name="connsiteX108" fmla="*/ 3108911 w 3635123"/>
              <a:gd name="connsiteY108" fmla="*/ 120770 h 4770625"/>
              <a:gd name="connsiteX109" fmla="*/ 3160670 w 3635123"/>
              <a:gd name="connsiteY109" fmla="*/ 138023 h 4770625"/>
              <a:gd name="connsiteX110" fmla="*/ 3212428 w 3635123"/>
              <a:gd name="connsiteY110" fmla="*/ 172529 h 4770625"/>
              <a:gd name="connsiteX111" fmla="*/ 3238307 w 3635123"/>
              <a:gd name="connsiteY111" fmla="*/ 189782 h 4770625"/>
              <a:gd name="connsiteX112" fmla="*/ 3264187 w 3635123"/>
              <a:gd name="connsiteY112" fmla="*/ 198408 h 4770625"/>
              <a:gd name="connsiteX113" fmla="*/ 3290066 w 3635123"/>
              <a:gd name="connsiteY113" fmla="*/ 215661 h 4770625"/>
              <a:gd name="connsiteX114" fmla="*/ 3315945 w 3635123"/>
              <a:gd name="connsiteY114" fmla="*/ 224287 h 4770625"/>
              <a:gd name="connsiteX115" fmla="*/ 3393583 w 3635123"/>
              <a:gd name="connsiteY115" fmla="*/ 267419 h 4770625"/>
              <a:gd name="connsiteX116" fmla="*/ 3445341 w 3635123"/>
              <a:gd name="connsiteY116" fmla="*/ 301925 h 4770625"/>
              <a:gd name="connsiteX117" fmla="*/ 3471221 w 3635123"/>
              <a:gd name="connsiteY117" fmla="*/ 319178 h 4770625"/>
              <a:gd name="connsiteX118" fmla="*/ 3522979 w 3635123"/>
              <a:gd name="connsiteY118" fmla="*/ 362310 h 4770625"/>
              <a:gd name="connsiteX119" fmla="*/ 3557485 w 3635123"/>
              <a:gd name="connsiteY119" fmla="*/ 422695 h 4770625"/>
              <a:gd name="connsiteX120" fmla="*/ 3583364 w 3635123"/>
              <a:gd name="connsiteY120" fmla="*/ 448574 h 4770625"/>
              <a:gd name="connsiteX121" fmla="*/ 3609243 w 3635123"/>
              <a:gd name="connsiteY121" fmla="*/ 508959 h 4770625"/>
              <a:gd name="connsiteX122" fmla="*/ 3617870 w 3635123"/>
              <a:gd name="connsiteY122" fmla="*/ 534838 h 4770625"/>
              <a:gd name="connsiteX123" fmla="*/ 3635123 w 3635123"/>
              <a:gd name="connsiteY123" fmla="*/ 595223 h 4770625"/>
              <a:gd name="connsiteX124" fmla="*/ 3626496 w 3635123"/>
              <a:gd name="connsiteY124" fmla="*/ 854015 h 4770625"/>
              <a:gd name="connsiteX125" fmla="*/ 3600617 w 3635123"/>
              <a:gd name="connsiteY125" fmla="*/ 931653 h 4770625"/>
              <a:gd name="connsiteX126" fmla="*/ 3583364 w 3635123"/>
              <a:gd name="connsiteY126" fmla="*/ 1000665 h 4770625"/>
              <a:gd name="connsiteX127" fmla="*/ 3574738 w 3635123"/>
              <a:gd name="connsiteY127" fmla="*/ 1026544 h 4770625"/>
              <a:gd name="connsiteX128" fmla="*/ 3566111 w 3635123"/>
              <a:gd name="connsiteY128" fmla="*/ 1061049 h 4770625"/>
              <a:gd name="connsiteX129" fmla="*/ 3548858 w 3635123"/>
              <a:gd name="connsiteY129" fmla="*/ 1104182 h 4770625"/>
              <a:gd name="connsiteX130" fmla="*/ 3540232 w 3635123"/>
              <a:gd name="connsiteY130" fmla="*/ 1147314 h 4770625"/>
              <a:gd name="connsiteX131" fmla="*/ 3531606 w 3635123"/>
              <a:gd name="connsiteY131" fmla="*/ 1199072 h 4770625"/>
              <a:gd name="connsiteX132" fmla="*/ 3505726 w 3635123"/>
              <a:gd name="connsiteY132" fmla="*/ 1276710 h 4770625"/>
              <a:gd name="connsiteX133" fmla="*/ 3497100 w 3635123"/>
              <a:gd name="connsiteY133" fmla="*/ 1302589 h 4770625"/>
              <a:gd name="connsiteX134" fmla="*/ 3479847 w 3635123"/>
              <a:gd name="connsiteY134" fmla="*/ 1371600 h 4770625"/>
              <a:gd name="connsiteX135" fmla="*/ 3462594 w 3635123"/>
              <a:gd name="connsiteY135" fmla="*/ 1440612 h 4770625"/>
              <a:gd name="connsiteX136" fmla="*/ 3453968 w 3635123"/>
              <a:gd name="connsiteY136" fmla="*/ 1475117 h 4770625"/>
              <a:gd name="connsiteX137" fmla="*/ 3445341 w 3635123"/>
              <a:gd name="connsiteY137" fmla="*/ 1570008 h 4770625"/>
              <a:gd name="connsiteX138" fmla="*/ 3428089 w 3635123"/>
              <a:gd name="connsiteY138" fmla="*/ 1630393 h 4770625"/>
              <a:gd name="connsiteX139" fmla="*/ 3419462 w 3635123"/>
              <a:gd name="connsiteY139" fmla="*/ 1733910 h 4770625"/>
              <a:gd name="connsiteX140" fmla="*/ 3410836 w 3635123"/>
              <a:gd name="connsiteY140" fmla="*/ 1794295 h 4770625"/>
              <a:gd name="connsiteX141" fmla="*/ 3393583 w 3635123"/>
              <a:gd name="connsiteY141" fmla="*/ 1871932 h 4770625"/>
              <a:gd name="connsiteX142" fmla="*/ 3384957 w 3635123"/>
              <a:gd name="connsiteY142" fmla="*/ 1897812 h 4770625"/>
              <a:gd name="connsiteX143" fmla="*/ 3376330 w 3635123"/>
              <a:gd name="connsiteY143" fmla="*/ 1940944 h 4770625"/>
              <a:gd name="connsiteX144" fmla="*/ 3367704 w 3635123"/>
              <a:gd name="connsiteY144" fmla="*/ 1966823 h 4770625"/>
              <a:gd name="connsiteX145" fmla="*/ 3359077 w 3635123"/>
              <a:gd name="connsiteY145" fmla="*/ 2001329 h 4770625"/>
              <a:gd name="connsiteX146" fmla="*/ 3333198 w 3635123"/>
              <a:gd name="connsiteY146" fmla="*/ 2061714 h 4770625"/>
              <a:gd name="connsiteX147" fmla="*/ 3298692 w 3635123"/>
              <a:gd name="connsiteY147" fmla="*/ 2199736 h 4770625"/>
              <a:gd name="connsiteX148" fmla="*/ 3298692 w 3635123"/>
              <a:gd name="connsiteY148" fmla="*/ 2199736 h 4770625"/>
              <a:gd name="connsiteX149" fmla="*/ 3281440 w 3635123"/>
              <a:gd name="connsiteY149" fmla="*/ 2268748 h 4770625"/>
              <a:gd name="connsiteX150" fmla="*/ 3264187 w 3635123"/>
              <a:gd name="connsiteY150" fmla="*/ 2320506 h 4770625"/>
              <a:gd name="connsiteX151" fmla="*/ 3255560 w 3635123"/>
              <a:gd name="connsiteY151" fmla="*/ 2363638 h 4770625"/>
              <a:gd name="connsiteX152" fmla="*/ 3246934 w 3635123"/>
              <a:gd name="connsiteY152" fmla="*/ 2415397 h 4770625"/>
              <a:gd name="connsiteX153" fmla="*/ 3238307 w 3635123"/>
              <a:gd name="connsiteY153" fmla="*/ 2441276 h 4770625"/>
              <a:gd name="connsiteX154" fmla="*/ 3221055 w 3635123"/>
              <a:gd name="connsiteY154" fmla="*/ 2518914 h 4770625"/>
              <a:gd name="connsiteX155" fmla="*/ 3203802 w 3635123"/>
              <a:gd name="connsiteY155" fmla="*/ 2553419 h 4770625"/>
              <a:gd name="connsiteX156" fmla="*/ 3186549 w 3635123"/>
              <a:gd name="connsiteY156" fmla="*/ 2622431 h 4770625"/>
              <a:gd name="connsiteX157" fmla="*/ 3177923 w 3635123"/>
              <a:gd name="connsiteY157" fmla="*/ 2656936 h 4770625"/>
              <a:gd name="connsiteX158" fmla="*/ 3169296 w 3635123"/>
              <a:gd name="connsiteY158" fmla="*/ 2682815 h 4770625"/>
              <a:gd name="connsiteX159" fmla="*/ 3152043 w 3635123"/>
              <a:gd name="connsiteY159" fmla="*/ 2708695 h 4770625"/>
              <a:gd name="connsiteX160" fmla="*/ 3134790 w 3635123"/>
              <a:gd name="connsiteY160" fmla="*/ 2760453 h 4770625"/>
              <a:gd name="connsiteX161" fmla="*/ 3117538 w 3635123"/>
              <a:gd name="connsiteY161" fmla="*/ 2786332 h 4770625"/>
              <a:gd name="connsiteX162" fmla="*/ 3100285 w 3635123"/>
              <a:gd name="connsiteY162" fmla="*/ 2838091 h 4770625"/>
              <a:gd name="connsiteX163" fmla="*/ 3091658 w 3635123"/>
              <a:gd name="connsiteY163" fmla="*/ 2863970 h 4770625"/>
              <a:gd name="connsiteX164" fmla="*/ 3074406 w 3635123"/>
              <a:gd name="connsiteY164" fmla="*/ 2889849 h 4770625"/>
              <a:gd name="connsiteX165" fmla="*/ 3048526 w 3635123"/>
              <a:gd name="connsiteY165" fmla="*/ 2915729 h 4770625"/>
              <a:gd name="connsiteX166" fmla="*/ 3022647 w 3635123"/>
              <a:gd name="connsiteY166" fmla="*/ 2976114 h 4770625"/>
              <a:gd name="connsiteX167" fmla="*/ 3014021 w 3635123"/>
              <a:gd name="connsiteY167" fmla="*/ 3001993 h 4770625"/>
              <a:gd name="connsiteX168" fmla="*/ 2970889 w 3635123"/>
              <a:gd name="connsiteY168" fmla="*/ 3114136 h 4770625"/>
              <a:gd name="connsiteX169" fmla="*/ 2962262 w 3635123"/>
              <a:gd name="connsiteY169" fmla="*/ 3148642 h 4770625"/>
              <a:gd name="connsiteX170" fmla="*/ 2953636 w 3635123"/>
              <a:gd name="connsiteY170" fmla="*/ 3174521 h 4770625"/>
              <a:gd name="connsiteX171" fmla="*/ 2945009 w 3635123"/>
              <a:gd name="connsiteY171" fmla="*/ 3226280 h 4770625"/>
              <a:gd name="connsiteX172" fmla="*/ 2927757 w 3635123"/>
              <a:gd name="connsiteY172" fmla="*/ 3278038 h 4770625"/>
              <a:gd name="connsiteX173" fmla="*/ 2919130 w 3635123"/>
              <a:gd name="connsiteY173" fmla="*/ 3312544 h 4770625"/>
              <a:gd name="connsiteX174" fmla="*/ 2910504 w 3635123"/>
              <a:gd name="connsiteY174" fmla="*/ 3338423 h 4770625"/>
              <a:gd name="connsiteX175" fmla="*/ 2901877 w 3635123"/>
              <a:gd name="connsiteY175" fmla="*/ 3390182 h 4770625"/>
              <a:gd name="connsiteX176" fmla="*/ 2893251 w 3635123"/>
              <a:gd name="connsiteY176" fmla="*/ 3424687 h 4770625"/>
              <a:gd name="connsiteX177" fmla="*/ 2884624 w 3635123"/>
              <a:gd name="connsiteY177" fmla="*/ 3510951 h 4770625"/>
              <a:gd name="connsiteX178" fmla="*/ 2875998 w 3635123"/>
              <a:gd name="connsiteY178" fmla="*/ 3614468 h 4770625"/>
              <a:gd name="connsiteX179" fmla="*/ 2858745 w 3635123"/>
              <a:gd name="connsiteY179" fmla="*/ 3683480 h 4770625"/>
              <a:gd name="connsiteX180" fmla="*/ 2841492 w 3635123"/>
              <a:gd name="connsiteY180" fmla="*/ 3709359 h 4770625"/>
              <a:gd name="connsiteX181" fmla="*/ 2815613 w 3635123"/>
              <a:gd name="connsiteY181" fmla="*/ 3743865 h 4770625"/>
              <a:gd name="connsiteX182" fmla="*/ 2781107 w 3635123"/>
              <a:gd name="connsiteY182" fmla="*/ 3812876 h 4770625"/>
              <a:gd name="connsiteX183" fmla="*/ 2763855 w 3635123"/>
              <a:gd name="connsiteY183" fmla="*/ 3847382 h 4770625"/>
              <a:gd name="connsiteX184" fmla="*/ 2729349 w 3635123"/>
              <a:gd name="connsiteY184" fmla="*/ 3899140 h 4770625"/>
              <a:gd name="connsiteX185" fmla="*/ 2703470 w 3635123"/>
              <a:gd name="connsiteY185" fmla="*/ 3916393 h 4770625"/>
              <a:gd name="connsiteX186" fmla="*/ 2660338 w 3635123"/>
              <a:gd name="connsiteY186" fmla="*/ 3968151 h 4770625"/>
              <a:gd name="connsiteX187" fmla="*/ 2643085 w 3635123"/>
              <a:gd name="connsiteY187" fmla="*/ 3994031 h 4770625"/>
              <a:gd name="connsiteX188" fmla="*/ 2617206 w 3635123"/>
              <a:gd name="connsiteY188" fmla="*/ 4011283 h 4770625"/>
              <a:gd name="connsiteX189" fmla="*/ 2591326 w 3635123"/>
              <a:gd name="connsiteY189" fmla="*/ 4037163 h 4770625"/>
              <a:gd name="connsiteX190" fmla="*/ 2565447 w 3635123"/>
              <a:gd name="connsiteY190" fmla="*/ 4054415 h 4770625"/>
              <a:gd name="connsiteX191" fmla="*/ 2530941 w 3635123"/>
              <a:gd name="connsiteY191" fmla="*/ 4080295 h 4770625"/>
              <a:gd name="connsiteX192" fmla="*/ 2470557 w 3635123"/>
              <a:gd name="connsiteY192" fmla="*/ 4157932 h 4770625"/>
              <a:gd name="connsiteX193" fmla="*/ 2470557 w 3635123"/>
              <a:gd name="connsiteY193" fmla="*/ 4157932 h 4770625"/>
              <a:gd name="connsiteX194" fmla="*/ 2427424 w 3635123"/>
              <a:gd name="connsiteY194" fmla="*/ 4218317 h 4770625"/>
              <a:gd name="connsiteX195" fmla="*/ 2410172 w 3635123"/>
              <a:gd name="connsiteY195" fmla="*/ 4244197 h 4770625"/>
              <a:gd name="connsiteX196" fmla="*/ 2384292 w 3635123"/>
              <a:gd name="connsiteY196" fmla="*/ 4278702 h 4770625"/>
              <a:gd name="connsiteX197" fmla="*/ 2341160 w 3635123"/>
              <a:gd name="connsiteY197" fmla="*/ 4330461 h 4770625"/>
              <a:gd name="connsiteX198" fmla="*/ 2323907 w 3635123"/>
              <a:gd name="connsiteY198" fmla="*/ 4356340 h 4770625"/>
              <a:gd name="connsiteX199" fmla="*/ 2246270 w 3635123"/>
              <a:gd name="connsiteY199" fmla="*/ 4408098 h 4770625"/>
              <a:gd name="connsiteX200" fmla="*/ 2220390 w 3635123"/>
              <a:gd name="connsiteY200" fmla="*/ 4425351 h 4770625"/>
              <a:gd name="connsiteX201" fmla="*/ 2168632 w 3635123"/>
              <a:gd name="connsiteY201" fmla="*/ 4468483 h 4770625"/>
              <a:gd name="connsiteX202" fmla="*/ 2134126 w 3635123"/>
              <a:gd name="connsiteY202" fmla="*/ 4477110 h 4770625"/>
              <a:gd name="connsiteX203" fmla="*/ 2108247 w 3635123"/>
              <a:gd name="connsiteY203" fmla="*/ 4494363 h 4770625"/>
              <a:gd name="connsiteX204" fmla="*/ 2039236 w 3635123"/>
              <a:gd name="connsiteY204" fmla="*/ 4520242 h 4770625"/>
              <a:gd name="connsiteX205" fmla="*/ 1952972 w 3635123"/>
              <a:gd name="connsiteY205" fmla="*/ 4554748 h 4770625"/>
              <a:gd name="connsiteX206" fmla="*/ 1909840 w 3635123"/>
              <a:gd name="connsiteY206" fmla="*/ 4563374 h 4770625"/>
              <a:gd name="connsiteX207" fmla="*/ 1858081 w 3635123"/>
              <a:gd name="connsiteY207" fmla="*/ 4580627 h 4770625"/>
              <a:gd name="connsiteX208" fmla="*/ 1832202 w 3635123"/>
              <a:gd name="connsiteY208" fmla="*/ 4589253 h 4770625"/>
              <a:gd name="connsiteX209" fmla="*/ 1763190 w 3635123"/>
              <a:gd name="connsiteY209" fmla="*/ 4597880 h 4770625"/>
              <a:gd name="connsiteX210" fmla="*/ 1659674 w 3635123"/>
              <a:gd name="connsiteY210" fmla="*/ 4615132 h 4770625"/>
              <a:gd name="connsiteX211" fmla="*/ 1616541 w 3635123"/>
              <a:gd name="connsiteY211" fmla="*/ 4623759 h 4770625"/>
              <a:gd name="connsiteX212" fmla="*/ 1107583 w 3635123"/>
              <a:gd name="connsiteY212" fmla="*/ 4632385 h 4770625"/>
              <a:gd name="connsiteX213" fmla="*/ 986813 w 3635123"/>
              <a:gd name="connsiteY213" fmla="*/ 4658265 h 4770625"/>
              <a:gd name="connsiteX214" fmla="*/ 891923 w 3635123"/>
              <a:gd name="connsiteY214" fmla="*/ 4675517 h 4770625"/>
              <a:gd name="connsiteX215" fmla="*/ 779779 w 3635123"/>
              <a:gd name="connsiteY215" fmla="*/ 4692770 h 4770625"/>
              <a:gd name="connsiteX216" fmla="*/ 659009 w 3635123"/>
              <a:gd name="connsiteY216" fmla="*/ 4710023 h 4770625"/>
              <a:gd name="connsiteX217" fmla="*/ 546866 w 3635123"/>
              <a:gd name="connsiteY217" fmla="*/ 4727276 h 4770625"/>
              <a:gd name="connsiteX218" fmla="*/ 400217 w 3635123"/>
              <a:gd name="connsiteY218" fmla="*/ 4744529 h 4770625"/>
              <a:gd name="connsiteX219" fmla="*/ 279447 w 3635123"/>
              <a:gd name="connsiteY219" fmla="*/ 4761782 h 4770625"/>
              <a:gd name="connsiteX220" fmla="*/ 227689 w 3635123"/>
              <a:gd name="connsiteY220" fmla="*/ 4770408 h 4770625"/>
              <a:gd name="connsiteX221" fmla="*/ 12028 w 3635123"/>
              <a:gd name="connsiteY221" fmla="*/ 4744529 h 477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</a:cxnLst>
            <a:rect l="l" t="t" r="r" b="b"/>
            <a:pathLst>
              <a:path w="3635123" h="4770625">
                <a:moveTo>
                  <a:pt x="12028" y="4744529"/>
                </a:moveTo>
                <a:cubicBezTo>
                  <a:pt x="-21040" y="4733027"/>
                  <a:pt x="23989" y="4715950"/>
                  <a:pt x="29281" y="4701397"/>
                </a:cubicBezTo>
                <a:cubicBezTo>
                  <a:pt x="35496" y="4684306"/>
                  <a:pt x="35622" y="4664187"/>
                  <a:pt x="46534" y="4649638"/>
                </a:cubicBezTo>
                <a:cubicBezTo>
                  <a:pt x="78633" y="4606838"/>
                  <a:pt x="64438" y="4627095"/>
                  <a:pt x="89666" y="4589253"/>
                </a:cubicBezTo>
                <a:cubicBezTo>
                  <a:pt x="91967" y="4580049"/>
                  <a:pt x="114272" y="4483334"/>
                  <a:pt x="124172" y="4468483"/>
                </a:cubicBezTo>
                <a:lnTo>
                  <a:pt x="141424" y="4442604"/>
                </a:lnTo>
                <a:cubicBezTo>
                  <a:pt x="147175" y="4419600"/>
                  <a:pt x="151178" y="4396088"/>
                  <a:pt x="158677" y="4373593"/>
                </a:cubicBezTo>
                <a:cubicBezTo>
                  <a:pt x="161553" y="4364967"/>
                  <a:pt x="165099" y="4356536"/>
                  <a:pt x="167304" y="4347714"/>
                </a:cubicBezTo>
                <a:cubicBezTo>
                  <a:pt x="170860" y="4333490"/>
                  <a:pt x="172374" y="4318806"/>
                  <a:pt x="175930" y="4304582"/>
                </a:cubicBezTo>
                <a:cubicBezTo>
                  <a:pt x="178135" y="4295760"/>
                  <a:pt x="182059" y="4287445"/>
                  <a:pt x="184557" y="4278702"/>
                </a:cubicBezTo>
                <a:cubicBezTo>
                  <a:pt x="187814" y="4267303"/>
                  <a:pt x="189926" y="4255597"/>
                  <a:pt x="193183" y="4244197"/>
                </a:cubicBezTo>
                <a:cubicBezTo>
                  <a:pt x="195681" y="4235454"/>
                  <a:pt x="199311" y="4227060"/>
                  <a:pt x="201809" y="4218317"/>
                </a:cubicBezTo>
                <a:cubicBezTo>
                  <a:pt x="205066" y="4206917"/>
                  <a:pt x="207179" y="4195212"/>
                  <a:pt x="210436" y="4183812"/>
                </a:cubicBezTo>
                <a:cubicBezTo>
                  <a:pt x="212934" y="4175069"/>
                  <a:pt x="216564" y="4166675"/>
                  <a:pt x="219062" y="4157932"/>
                </a:cubicBezTo>
                <a:cubicBezTo>
                  <a:pt x="222319" y="4146532"/>
                  <a:pt x="223019" y="4134324"/>
                  <a:pt x="227689" y="4123427"/>
                </a:cubicBezTo>
                <a:cubicBezTo>
                  <a:pt x="231773" y="4113898"/>
                  <a:pt x="239190" y="4106174"/>
                  <a:pt x="244941" y="4097548"/>
                </a:cubicBezTo>
                <a:cubicBezTo>
                  <a:pt x="262897" y="4025727"/>
                  <a:pt x="241032" y="4096741"/>
                  <a:pt x="270821" y="4037163"/>
                </a:cubicBezTo>
                <a:cubicBezTo>
                  <a:pt x="286780" y="4005244"/>
                  <a:pt x="273315" y="4007508"/>
                  <a:pt x="288074" y="3968151"/>
                </a:cubicBezTo>
                <a:cubicBezTo>
                  <a:pt x="291714" y="3958444"/>
                  <a:pt x="299575" y="3950898"/>
                  <a:pt x="305326" y="3942272"/>
                </a:cubicBezTo>
                <a:cubicBezTo>
                  <a:pt x="308202" y="3930770"/>
                  <a:pt x="309283" y="3918663"/>
                  <a:pt x="313953" y="3907766"/>
                </a:cubicBezTo>
                <a:cubicBezTo>
                  <a:pt x="318037" y="3898237"/>
                  <a:pt x="326569" y="3891160"/>
                  <a:pt x="331206" y="3881887"/>
                </a:cubicBezTo>
                <a:cubicBezTo>
                  <a:pt x="335272" y="3873754"/>
                  <a:pt x="336957" y="3864634"/>
                  <a:pt x="339832" y="3856008"/>
                </a:cubicBezTo>
                <a:cubicBezTo>
                  <a:pt x="351447" y="3786313"/>
                  <a:pt x="342927" y="3820840"/>
                  <a:pt x="365711" y="3752491"/>
                </a:cubicBezTo>
                <a:cubicBezTo>
                  <a:pt x="368587" y="3743865"/>
                  <a:pt x="369294" y="3734178"/>
                  <a:pt x="374338" y="3726612"/>
                </a:cubicBezTo>
                <a:cubicBezTo>
                  <a:pt x="380089" y="3717985"/>
                  <a:pt x="386953" y="3710005"/>
                  <a:pt x="391590" y="3700732"/>
                </a:cubicBezTo>
                <a:cubicBezTo>
                  <a:pt x="427298" y="3629315"/>
                  <a:pt x="368035" y="3723125"/>
                  <a:pt x="417470" y="3648974"/>
                </a:cubicBezTo>
                <a:cubicBezTo>
                  <a:pt x="438789" y="3585016"/>
                  <a:pt x="426590" y="3613481"/>
                  <a:pt x="451975" y="3562710"/>
                </a:cubicBezTo>
                <a:cubicBezTo>
                  <a:pt x="458753" y="3522047"/>
                  <a:pt x="458935" y="3512473"/>
                  <a:pt x="469228" y="3476446"/>
                </a:cubicBezTo>
                <a:cubicBezTo>
                  <a:pt x="471726" y="3467703"/>
                  <a:pt x="474273" y="3458924"/>
                  <a:pt x="477855" y="3450566"/>
                </a:cubicBezTo>
                <a:cubicBezTo>
                  <a:pt x="482920" y="3438747"/>
                  <a:pt x="490592" y="3428101"/>
                  <a:pt x="495107" y="3416061"/>
                </a:cubicBezTo>
                <a:cubicBezTo>
                  <a:pt x="521514" y="3345643"/>
                  <a:pt x="474300" y="3414539"/>
                  <a:pt x="529613" y="3303917"/>
                </a:cubicBezTo>
                <a:cubicBezTo>
                  <a:pt x="554999" y="3253147"/>
                  <a:pt x="542800" y="3281610"/>
                  <a:pt x="564119" y="3217653"/>
                </a:cubicBezTo>
                <a:lnTo>
                  <a:pt x="572745" y="3191774"/>
                </a:lnTo>
                <a:cubicBezTo>
                  <a:pt x="575621" y="3157268"/>
                  <a:pt x="576796" y="3122579"/>
                  <a:pt x="581372" y="3088257"/>
                </a:cubicBezTo>
                <a:cubicBezTo>
                  <a:pt x="582574" y="3079244"/>
                  <a:pt x="588026" y="3071254"/>
                  <a:pt x="589998" y="3062378"/>
                </a:cubicBezTo>
                <a:cubicBezTo>
                  <a:pt x="593792" y="3045304"/>
                  <a:pt x="594382" y="3027588"/>
                  <a:pt x="598624" y="3010619"/>
                </a:cubicBezTo>
                <a:cubicBezTo>
                  <a:pt x="603035" y="2992976"/>
                  <a:pt x="611466" y="2976504"/>
                  <a:pt x="615877" y="2958861"/>
                </a:cubicBezTo>
                <a:lnTo>
                  <a:pt x="633130" y="2889849"/>
                </a:lnTo>
                <a:cubicBezTo>
                  <a:pt x="636006" y="2861094"/>
                  <a:pt x="639141" y="2832364"/>
                  <a:pt x="641757" y="2803585"/>
                </a:cubicBezTo>
                <a:cubicBezTo>
                  <a:pt x="652312" y="2687486"/>
                  <a:pt x="639126" y="2733841"/>
                  <a:pt x="659009" y="2674189"/>
                </a:cubicBezTo>
                <a:cubicBezTo>
                  <a:pt x="661885" y="2654061"/>
                  <a:pt x="663648" y="2633742"/>
                  <a:pt x="667636" y="2613804"/>
                </a:cubicBezTo>
                <a:cubicBezTo>
                  <a:pt x="669419" y="2604888"/>
                  <a:pt x="674976" y="2596927"/>
                  <a:pt x="676262" y="2587925"/>
                </a:cubicBezTo>
                <a:cubicBezTo>
                  <a:pt x="695161" y="2455630"/>
                  <a:pt x="672140" y="2531281"/>
                  <a:pt x="693515" y="2467155"/>
                </a:cubicBezTo>
                <a:cubicBezTo>
                  <a:pt x="694633" y="2454856"/>
                  <a:pt x="706721" y="2314859"/>
                  <a:pt x="710768" y="2294627"/>
                </a:cubicBezTo>
                <a:cubicBezTo>
                  <a:pt x="714335" y="2276794"/>
                  <a:pt x="722270" y="2260121"/>
                  <a:pt x="728021" y="2242868"/>
                </a:cubicBezTo>
                <a:lnTo>
                  <a:pt x="745274" y="2191110"/>
                </a:lnTo>
                <a:cubicBezTo>
                  <a:pt x="748149" y="2182484"/>
                  <a:pt x="747470" y="2171661"/>
                  <a:pt x="753900" y="2165231"/>
                </a:cubicBezTo>
                <a:lnTo>
                  <a:pt x="779779" y="2139351"/>
                </a:lnTo>
                <a:lnTo>
                  <a:pt x="814285" y="2035834"/>
                </a:lnTo>
                <a:cubicBezTo>
                  <a:pt x="817160" y="2027208"/>
                  <a:pt x="817867" y="2017521"/>
                  <a:pt x="822911" y="2009955"/>
                </a:cubicBezTo>
                <a:lnTo>
                  <a:pt x="840164" y="1984076"/>
                </a:lnTo>
                <a:cubicBezTo>
                  <a:pt x="842929" y="1973014"/>
                  <a:pt x="851227" y="1936071"/>
                  <a:pt x="857417" y="1923691"/>
                </a:cubicBezTo>
                <a:cubicBezTo>
                  <a:pt x="862054" y="1914418"/>
                  <a:pt x="868919" y="1906438"/>
                  <a:pt x="874670" y="1897812"/>
                </a:cubicBezTo>
                <a:cubicBezTo>
                  <a:pt x="906123" y="1803445"/>
                  <a:pt x="855963" y="1946369"/>
                  <a:pt x="900549" y="1846053"/>
                </a:cubicBezTo>
                <a:cubicBezTo>
                  <a:pt x="907935" y="1829435"/>
                  <a:pt x="909669" y="1810561"/>
                  <a:pt x="917802" y="1794295"/>
                </a:cubicBezTo>
                <a:cubicBezTo>
                  <a:pt x="923553" y="1782793"/>
                  <a:pt x="929989" y="1771609"/>
                  <a:pt x="935055" y="1759789"/>
                </a:cubicBezTo>
                <a:cubicBezTo>
                  <a:pt x="947254" y="1731323"/>
                  <a:pt x="950978" y="1698301"/>
                  <a:pt x="969560" y="1673525"/>
                </a:cubicBezTo>
                <a:lnTo>
                  <a:pt x="995440" y="1639019"/>
                </a:lnTo>
                <a:cubicBezTo>
                  <a:pt x="1012386" y="1588178"/>
                  <a:pt x="992643" y="1638317"/>
                  <a:pt x="1029945" y="1578634"/>
                </a:cubicBezTo>
                <a:cubicBezTo>
                  <a:pt x="1036760" y="1567729"/>
                  <a:pt x="1041447" y="1555631"/>
                  <a:pt x="1047198" y="1544129"/>
                </a:cubicBezTo>
                <a:cubicBezTo>
                  <a:pt x="1050073" y="1529752"/>
                  <a:pt x="1050676" y="1514726"/>
                  <a:pt x="1055824" y="1500997"/>
                </a:cubicBezTo>
                <a:cubicBezTo>
                  <a:pt x="1059464" y="1491289"/>
                  <a:pt x="1068440" y="1484390"/>
                  <a:pt x="1073077" y="1475117"/>
                </a:cubicBezTo>
                <a:cubicBezTo>
                  <a:pt x="1077144" y="1466984"/>
                  <a:pt x="1078122" y="1457596"/>
                  <a:pt x="1081704" y="1449238"/>
                </a:cubicBezTo>
                <a:cubicBezTo>
                  <a:pt x="1086770" y="1437418"/>
                  <a:pt x="1093206" y="1426234"/>
                  <a:pt x="1098957" y="1414732"/>
                </a:cubicBezTo>
                <a:cubicBezTo>
                  <a:pt x="1101832" y="1403230"/>
                  <a:pt x="1102281" y="1390831"/>
                  <a:pt x="1107583" y="1380227"/>
                </a:cubicBezTo>
                <a:cubicBezTo>
                  <a:pt x="1116856" y="1361681"/>
                  <a:pt x="1142089" y="1328468"/>
                  <a:pt x="1142089" y="1328468"/>
                </a:cubicBezTo>
                <a:cubicBezTo>
                  <a:pt x="1144964" y="1314091"/>
                  <a:pt x="1145452" y="1299021"/>
                  <a:pt x="1150715" y="1285336"/>
                </a:cubicBezTo>
                <a:cubicBezTo>
                  <a:pt x="1168507" y="1239078"/>
                  <a:pt x="1179561" y="1224814"/>
                  <a:pt x="1202474" y="1190446"/>
                </a:cubicBezTo>
                <a:cubicBezTo>
                  <a:pt x="1225292" y="1099170"/>
                  <a:pt x="1194312" y="1206653"/>
                  <a:pt x="1228353" y="1130061"/>
                </a:cubicBezTo>
                <a:cubicBezTo>
                  <a:pt x="1235739" y="1113442"/>
                  <a:pt x="1237473" y="1094568"/>
                  <a:pt x="1245606" y="1078302"/>
                </a:cubicBezTo>
                <a:cubicBezTo>
                  <a:pt x="1251357" y="1066800"/>
                  <a:pt x="1257793" y="1055616"/>
                  <a:pt x="1262858" y="1043797"/>
                </a:cubicBezTo>
                <a:cubicBezTo>
                  <a:pt x="1266440" y="1035439"/>
                  <a:pt x="1268292" y="1026431"/>
                  <a:pt x="1271485" y="1017917"/>
                </a:cubicBezTo>
                <a:cubicBezTo>
                  <a:pt x="1276922" y="1003418"/>
                  <a:pt x="1282987" y="989162"/>
                  <a:pt x="1288738" y="974785"/>
                </a:cubicBezTo>
                <a:cubicBezTo>
                  <a:pt x="1292019" y="958382"/>
                  <a:pt x="1297149" y="923457"/>
                  <a:pt x="1305990" y="905774"/>
                </a:cubicBezTo>
                <a:cubicBezTo>
                  <a:pt x="1310627" y="896501"/>
                  <a:pt x="1318606" y="889168"/>
                  <a:pt x="1323243" y="879895"/>
                </a:cubicBezTo>
                <a:cubicBezTo>
                  <a:pt x="1342016" y="842349"/>
                  <a:pt x="1319206" y="861393"/>
                  <a:pt x="1349123" y="819510"/>
                </a:cubicBezTo>
                <a:cubicBezTo>
                  <a:pt x="1356214" y="809583"/>
                  <a:pt x="1366376" y="802257"/>
                  <a:pt x="1375002" y="793631"/>
                </a:cubicBezTo>
                <a:cubicBezTo>
                  <a:pt x="1390817" y="746182"/>
                  <a:pt x="1374125" y="788694"/>
                  <a:pt x="1400881" y="741872"/>
                </a:cubicBezTo>
                <a:cubicBezTo>
                  <a:pt x="1407261" y="730707"/>
                  <a:pt x="1410418" y="717654"/>
                  <a:pt x="1418134" y="707366"/>
                </a:cubicBezTo>
                <a:cubicBezTo>
                  <a:pt x="1427894" y="694353"/>
                  <a:pt x="1442054" y="685211"/>
                  <a:pt x="1452640" y="672861"/>
                </a:cubicBezTo>
                <a:cubicBezTo>
                  <a:pt x="1459387" y="664989"/>
                  <a:pt x="1463004" y="654731"/>
                  <a:pt x="1469892" y="646982"/>
                </a:cubicBezTo>
                <a:cubicBezTo>
                  <a:pt x="1486102" y="628746"/>
                  <a:pt x="1521651" y="595223"/>
                  <a:pt x="1521651" y="595223"/>
                </a:cubicBezTo>
                <a:cubicBezTo>
                  <a:pt x="1524526" y="586597"/>
                  <a:pt x="1525233" y="576910"/>
                  <a:pt x="1530277" y="569344"/>
                </a:cubicBezTo>
                <a:cubicBezTo>
                  <a:pt x="1537044" y="559193"/>
                  <a:pt x="1548217" y="552728"/>
                  <a:pt x="1556157" y="543465"/>
                </a:cubicBezTo>
                <a:cubicBezTo>
                  <a:pt x="1565514" y="532549"/>
                  <a:pt x="1573410" y="520461"/>
                  <a:pt x="1582036" y="508959"/>
                </a:cubicBezTo>
                <a:cubicBezTo>
                  <a:pt x="1598829" y="458579"/>
                  <a:pt x="1577523" y="504845"/>
                  <a:pt x="1616541" y="465827"/>
                </a:cubicBezTo>
                <a:cubicBezTo>
                  <a:pt x="1674048" y="408320"/>
                  <a:pt x="1590664" y="468701"/>
                  <a:pt x="1659674" y="422695"/>
                </a:cubicBezTo>
                <a:cubicBezTo>
                  <a:pt x="1708554" y="349369"/>
                  <a:pt x="1628046" y="462951"/>
                  <a:pt x="1728685" y="362310"/>
                </a:cubicBezTo>
                <a:cubicBezTo>
                  <a:pt x="1745938" y="345057"/>
                  <a:pt x="1760141" y="324085"/>
                  <a:pt x="1780443" y="310551"/>
                </a:cubicBezTo>
                <a:lnTo>
                  <a:pt x="1832202" y="276046"/>
                </a:lnTo>
                <a:cubicBezTo>
                  <a:pt x="1840828" y="264544"/>
                  <a:pt x="1849724" y="253239"/>
                  <a:pt x="1858081" y="241540"/>
                </a:cubicBezTo>
                <a:cubicBezTo>
                  <a:pt x="1872547" y="221287"/>
                  <a:pt x="1879245" y="204428"/>
                  <a:pt x="1901213" y="189782"/>
                </a:cubicBezTo>
                <a:cubicBezTo>
                  <a:pt x="1908779" y="184738"/>
                  <a:pt x="1918959" y="185222"/>
                  <a:pt x="1927092" y="181155"/>
                </a:cubicBezTo>
                <a:cubicBezTo>
                  <a:pt x="1993975" y="147713"/>
                  <a:pt x="1913811" y="176955"/>
                  <a:pt x="1978851" y="155276"/>
                </a:cubicBezTo>
                <a:cubicBezTo>
                  <a:pt x="1987477" y="149525"/>
                  <a:pt x="1995457" y="142660"/>
                  <a:pt x="2004730" y="138023"/>
                </a:cubicBezTo>
                <a:cubicBezTo>
                  <a:pt x="2078013" y="101382"/>
                  <a:pt x="1957409" y="189701"/>
                  <a:pt x="2099621" y="94891"/>
                </a:cubicBezTo>
                <a:lnTo>
                  <a:pt x="2151379" y="60385"/>
                </a:lnTo>
                <a:cubicBezTo>
                  <a:pt x="2160005" y="54634"/>
                  <a:pt x="2167422" y="46410"/>
                  <a:pt x="2177258" y="43132"/>
                </a:cubicBezTo>
                <a:cubicBezTo>
                  <a:pt x="2194511" y="37381"/>
                  <a:pt x="2211374" y="30291"/>
                  <a:pt x="2229017" y="25880"/>
                </a:cubicBezTo>
                <a:cubicBezTo>
                  <a:pt x="2252452" y="20021"/>
                  <a:pt x="2283179" y="11757"/>
                  <a:pt x="2306655" y="8627"/>
                </a:cubicBezTo>
                <a:cubicBezTo>
                  <a:pt x="2335300" y="4808"/>
                  <a:pt x="2364164" y="2876"/>
                  <a:pt x="2392919" y="0"/>
                </a:cubicBezTo>
                <a:lnTo>
                  <a:pt x="2737975" y="8627"/>
                </a:lnTo>
                <a:cubicBezTo>
                  <a:pt x="2752623" y="9278"/>
                  <a:pt x="2766615" y="15024"/>
                  <a:pt x="2781107" y="17253"/>
                </a:cubicBezTo>
                <a:cubicBezTo>
                  <a:pt x="2804020" y="20778"/>
                  <a:pt x="2827251" y="22069"/>
                  <a:pt x="2850119" y="25880"/>
                </a:cubicBezTo>
                <a:cubicBezTo>
                  <a:pt x="2861813" y="27829"/>
                  <a:pt x="2872999" y="32181"/>
                  <a:pt x="2884624" y="34506"/>
                </a:cubicBezTo>
                <a:cubicBezTo>
                  <a:pt x="2901775" y="37936"/>
                  <a:pt x="2919130" y="40257"/>
                  <a:pt x="2936383" y="43132"/>
                </a:cubicBezTo>
                <a:cubicBezTo>
                  <a:pt x="2967049" y="58465"/>
                  <a:pt x="2967156" y="60551"/>
                  <a:pt x="2996768" y="69012"/>
                </a:cubicBezTo>
                <a:cubicBezTo>
                  <a:pt x="3005972" y="71642"/>
                  <a:pt x="3046198" y="80179"/>
                  <a:pt x="3057153" y="86265"/>
                </a:cubicBezTo>
                <a:cubicBezTo>
                  <a:pt x="3075279" y="96335"/>
                  <a:pt x="3089240" y="114213"/>
                  <a:pt x="3108911" y="120770"/>
                </a:cubicBezTo>
                <a:lnTo>
                  <a:pt x="3160670" y="138023"/>
                </a:lnTo>
                <a:lnTo>
                  <a:pt x="3212428" y="172529"/>
                </a:lnTo>
                <a:cubicBezTo>
                  <a:pt x="3221054" y="178280"/>
                  <a:pt x="3228471" y="186504"/>
                  <a:pt x="3238307" y="189782"/>
                </a:cubicBezTo>
                <a:lnTo>
                  <a:pt x="3264187" y="198408"/>
                </a:lnTo>
                <a:cubicBezTo>
                  <a:pt x="3272813" y="204159"/>
                  <a:pt x="3280793" y="211024"/>
                  <a:pt x="3290066" y="215661"/>
                </a:cubicBezTo>
                <a:cubicBezTo>
                  <a:pt x="3298199" y="219727"/>
                  <a:pt x="3307996" y="219871"/>
                  <a:pt x="3315945" y="224287"/>
                </a:cubicBezTo>
                <a:cubicBezTo>
                  <a:pt x="3404932" y="273724"/>
                  <a:pt x="3335025" y="247900"/>
                  <a:pt x="3393583" y="267419"/>
                </a:cubicBezTo>
                <a:lnTo>
                  <a:pt x="3445341" y="301925"/>
                </a:lnTo>
                <a:cubicBezTo>
                  <a:pt x="3453968" y="307676"/>
                  <a:pt x="3463890" y="311847"/>
                  <a:pt x="3471221" y="319178"/>
                </a:cubicBezTo>
                <a:cubicBezTo>
                  <a:pt x="3504431" y="352388"/>
                  <a:pt x="3486949" y="338290"/>
                  <a:pt x="3522979" y="362310"/>
                </a:cubicBezTo>
                <a:cubicBezTo>
                  <a:pt x="3533525" y="383401"/>
                  <a:pt x="3542245" y="404407"/>
                  <a:pt x="3557485" y="422695"/>
                </a:cubicBezTo>
                <a:cubicBezTo>
                  <a:pt x="3565295" y="432067"/>
                  <a:pt x="3574738" y="439948"/>
                  <a:pt x="3583364" y="448574"/>
                </a:cubicBezTo>
                <a:cubicBezTo>
                  <a:pt x="3603590" y="509255"/>
                  <a:pt x="3577269" y="434354"/>
                  <a:pt x="3609243" y="508959"/>
                </a:cubicBezTo>
                <a:cubicBezTo>
                  <a:pt x="3612825" y="517317"/>
                  <a:pt x="3615257" y="526128"/>
                  <a:pt x="3617870" y="534838"/>
                </a:cubicBezTo>
                <a:cubicBezTo>
                  <a:pt x="3623885" y="554889"/>
                  <a:pt x="3629372" y="575095"/>
                  <a:pt x="3635123" y="595223"/>
                </a:cubicBezTo>
                <a:cubicBezTo>
                  <a:pt x="3632247" y="681487"/>
                  <a:pt x="3635302" y="768154"/>
                  <a:pt x="3626496" y="854015"/>
                </a:cubicBezTo>
                <a:cubicBezTo>
                  <a:pt x="3623713" y="881152"/>
                  <a:pt x="3607233" y="905188"/>
                  <a:pt x="3600617" y="931653"/>
                </a:cubicBezTo>
                <a:cubicBezTo>
                  <a:pt x="3594866" y="954657"/>
                  <a:pt x="3590862" y="978170"/>
                  <a:pt x="3583364" y="1000665"/>
                </a:cubicBezTo>
                <a:cubicBezTo>
                  <a:pt x="3580489" y="1009291"/>
                  <a:pt x="3577236" y="1017801"/>
                  <a:pt x="3574738" y="1026544"/>
                </a:cubicBezTo>
                <a:cubicBezTo>
                  <a:pt x="3571481" y="1037944"/>
                  <a:pt x="3569860" y="1049802"/>
                  <a:pt x="3566111" y="1061049"/>
                </a:cubicBezTo>
                <a:cubicBezTo>
                  <a:pt x="3561214" y="1075740"/>
                  <a:pt x="3554609" y="1089804"/>
                  <a:pt x="3548858" y="1104182"/>
                </a:cubicBezTo>
                <a:cubicBezTo>
                  <a:pt x="3545983" y="1118559"/>
                  <a:pt x="3542855" y="1132888"/>
                  <a:pt x="3540232" y="1147314"/>
                </a:cubicBezTo>
                <a:cubicBezTo>
                  <a:pt x="3537103" y="1164523"/>
                  <a:pt x="3535848" y="1182104"/>
                  <a:pt x="3531606" y="1199072"/>
                </a:cubicBezTo>
                <a:cubicBezTo>
                  <a:pt x="3531600" y="1199097"/>
                  <a:pt x="3510043" y="1263758"/>
                  <a:pt x="3505726" y="1276710"/>
                </a:cubicBezTo>
                <a:cubicBezTo>
                  <a:pt x="3502851" y="1285336"/>
                  <a:pt x="3499305" y="1293768"/>
                  <a:pt x="3497100" y="1302589"/>
                </a:cubicBezTo>
                <a:lnTo>
                  <a:pt x="3479847" y="1371600"/>
                </a:lnTo>
                <a:lnTo>
                  <a:pt x="3462594" y="1440612"/>
                </a:lnTo>
                <a:lnTo>
                  <a:pt x="3453968" y="1475117"/>
                </a:lnTo>
                <a:cubicBezTo>
                  <a:pt x="3451092" y="1506747"/>
                  <a:pt x="3450562" y="1538679"/>
                  <a:pt x="3445341" y="1570008"/>
                </a:cubicBezTo>
                <a:cubicBezTo>
                  <a:pt x="3441900" y="1590657"/>
                  <a:pt x="3431354" y="1609715"/>
                  <a:pt x="3428089" y="1630393"/>
                </a:cubicBezTo>
                <a:cubicBezTo>
                  <a:pt x="3422689" y="1664595"/>
                  <a:pt x="3423087" y="1699475"/>
                  <a:pt x="3419462" y="1733910"/>
                </a:cubicBezTo>
                <a:cubicBezTo>
                  <a:pt x="3417333" y="1754131"/>
                  <a:pt x="3414179" y="1774239"/>
                  <a:pt x="3410836" y="1794295"/>
                </a:cubicBezTo>
                <a:cubicBezTo>
                  <a:pt x="3407279" y="1815634"/>
                  <a:pt x="3399785" y="1850224"/>
                  <a:pt x="3393583" y="1871932"/>
                </a:cubicBezTo>
                <a:cubicBezTo>
                  <a:pt x="3391085" y="1880675"/>
                  <a:pt x="3387162" y="1888990"/>
                  <a:pt x="3384957" y="1897812"/>
                </a:cubicBezTo>
                <a:cubicBezTo>
                  <a:pt x="3381401" y="1912036"/>
                  <a:pt x="3379886" y="1926720"/>
                  <a:pt x="3376330" y="1940944"/>
                </a:cubicBezTo>
                <a:cubicBezTo>
                  <a:pt x="3374125" y="1949765"/>
                  <a:pt x="3370202" y="1958080"/>
                  <a:pt x="3367704" y="1966823"/>
                </a:cubicBezTo>
                <a:cubicBezTo>
                  <a:pt x="3364447" y="1978223"/>
                  <a:pt x="3363129" y="1990187"/>
                  <a:pt x="3359077" y="2001329"/>
                </a:cubicBezTo>
                <a:cubicBezTo>
                  <a:pt x="3351593" y="2021909"/>
                  <a:pt x="3341824" y="2041586"/>
                  <a:pt x="3333198" y="2061714"/>
                </a:cubicBezTo>
                <a:cubicBezTo>
                  <a:pt x="3312378" y="2165811"/>
                  <a:pt x="3325218" y="2120159"/>
                  <a:pt x="3298692" y="2199736"/>
                </a:cubicBezTo>
                <a:lnTo>
                  <a:pt x="3298692" y="2199736"/>
                </a:lnTo>
                <a:cubicBezTo>
                  <a:pt x="3292941" y="2222740"/>
                  <a:pt x="3288938" y="2246253"/>
                  <a:pt x="3281440" y="2268748"/>
                </a:cubicBezTo>
                <a:cubicBezTo>
                  <a:pt x="3275689" y="2286001"/>
                  <a:pt x="3267754" y="2302673"/>
                  <a:pt x="3264187" y="2320506"/>
                </a:cubicBezTo>
                <a:cubicBezTo>
                  <a:pt x="3261311" y="2334883"/>
                  <a:pt x="3258183" y="2349212"/>
                  <a:pt x="3255560" y="2363638"/>
                </a:cubicBezTo>
                <a:cubicBezTo>
                  <a:pt x="3252431" y="2380847"/>
                  <a:pt x="3250728" y="2398323"/>
                  <a:pt x="3246934" y="2415397"/>
                </a:cubicBezTo>
                <a:cubicBezTo>
                  <a:pt x="3244961" y="2424273"/>
                  <a:pt x="3241183" y="2432650"/>
                  <a:pt x="3238307" y="2441276"/>
                </a:cubicBezTo>
                <a:cubicBezTo>
                  <a:pt x="3233138" y="2472289"/>
                  <a:pt x="3232637" y="2491889"/>
                  <a:pt x="3221055" y="2518914"/>
                </a:cubicBezTo>
                <a:cubicBezTo>
                  <a:pt x="3215990" y="2530734"/>
                  <a:pt x="3207869" y="2541220"/>
                  <a:pt x="3203802" y="2553419"/>
                </a:cubicBezTo>
                <a:cubicBezTo>
                  <a:pt x="3196304" y="2575914"/>
                  <a:pt x="3192300" y="2599427"/>
                  <a:pt x="3186549" y="2622431"/>
                </a:cubicBezTo>
                <a:cubicBezTo>
                  <a:pt x="3183674" y="2633933"/>
                  <a:pt x="3181672" y="2645689"/>
                  <a:pt x="3177923" y="2656936"/>
                </a:cubicBezTo>
                <a:cubicBezTo>
                  <a:pt x="3175047" y="2665562"/>
                  <a:pt x="3173363" y="2674682"/>
                  <a:pt x="3169296" y="2682815"/>
                </a:cubicBezTo>
                <a:cubicBezTo>
                  <a:pt x="3164659" y="2692088"/>
                  <a:pt x="3157794" y="2700068"/>
                  <a:pt x="3152043" y="2708695"/>
                </a:cubicBezTo>
                <a:cubicBezTo>
                  <a:pt x="3146292" y="2725948"/>
                  <a:pt x="3144877" y="2745321"/>
                  <a:pt x="3134790" y="2760453"/>
                </a:cubicBezTo>
                <a:cubicBezTo>
                  <a:pt x="3129039" y="2769079"/>
                  <a:pt x="3121749" y="2776858"/>
                  <a:pt x="3117538" y="2786332"/>
                </a:cubicBezTo>
                <a:cubicBezTo>
                  <a:pt x="3110152" y="2802951"/>
                  <a:pt x="3106036" y="2820838"/>
                  <a:pt x="3100285" y="2838091"/>
                </a:cubicBezTo>
                <a:cubicBezTo>
                  <a:pt x="3097409" y="2846717"/>
                  <a:pt x="3096702" y="2856404"/>
                  <a:pt x="3091658" y="2863970"/>
                </a:cubicBezTo>
                <a:cubicBezTo>
                  <a:pt x="3085907" y="2872596"/>
                  <a:pt x="3081043" y="2881884"/>
                  <a:pt x="3074406" y="2889849"/>
                </a:cubicBezTo>
                <a:cubicBezTo>
                  <a:pt x="3066596" y="2899221"/>
                  <a:pt x="3057153" y="2907102"/>
                  <a:pt x="3048526" y="2915729"/>
                </a:cubicBezTo>
                <a:cubicBezTo>
                  <a:pt x="3028297" y="2976420"/>
                  <a:pt x="3054626" y="2901496"/>
                  <a:pt x="3022647" y="2976114"/>
                </a:cubicBezTo>
                <a:cubicBezTo>
                  <a:pt x="3019065" y="2984472"/>
                  <a:pt x="3017285" y="2993506"/>
                  <a:pt x="3014021" y="3001993"/>
                </a:cubicBezTo>
                <a:cubicBezTo>
                  <a:pt x="3006771" y="3020844"/>
                  <a:pt x="2980314" y="3081148"/>
                  <a:pt x="2970889" y="3114136"/>
                </a:cubicBezTo>
                <a:cubicBezTo>
                  <a:pt x="2967632" y="3125536"/>
                  <a:pt x="2965519" y="3137242"/>
                  <a:pt x="2962262" y="3148642"/>
                </a:cubicBezTo>
                <a:cubicBezTo>
                  <a:pt x="2959764" y="3157385"/>
                  <a:pt x="2955609" y="3165645"/>
                  <a:pt x="2953636" y="3174521"/>
                </a:cubicBezTo>
                <a:cubicBezTo>
                  <a:pt x="2949842" y="3191595"/>
                  <a:pt x="2949251" y="3209311"/>
                  <a:pt x="2945009" y="3226280"/>
                </a:cubicBezTo>
                <a:cubicBezTo>
                  <a:pt x="2940598" y="3243923"/>
                  <a:pt x="2932168" y="3260395"/>
                  <a:pt x="2927757" y="3278038"/>
                </a:cubicBezTo>
                <a:cubicBezTo>
                  <a:pt x="2924881" y="3289540"/>
                  <a:pt x="2922387" y="3301144"/>
                  <a:pt x="2919130" y="3312544"/>
                </a:cubicBezTo>
                <a:cubicBezTo>
                  <a:pt x="2916632" y="3321287"/>
                  <a:pt x="2912477" y="3329547"/>
                  <a:pt x="2910504" y="3338423"/>
                </a:cubicBezTo>
                <a:cubicBezTo>
                  <a:pt x="2906710" y="3355497"/>
                  <a:pt x="2905307" y="3373031"/>
                  <a:pt x="2901877" y="3390182"/>
                </a:cubicBezTo>
                <a:cubicBezTo>
                  <a:pt x="2899552" y="3401807"/>
                  <a:pt x="2896126" y="3413185"/>
                  <a:pt x="2893251" y="3424687"/>
                </a:cubicBezTo>
                <a:cubicBezTo>
                  <a:pt x="2890375" y="3453442"/>
                  <a:pt x="2887240" y="3482172"/>
                  <a:pt x="2884624" y="3510951"/>
                </a:cubicBezTo>
                <a:cubicBezTo>
                  <a:pt x="2881489" y="3545434"/>
                  <a:pt x="2881134" y="3580226"/>
                  <a:pt x="2875998" y="3614468"/>
                </a:cubicBezTo>
                <a:cubicBezTo>
                  <a:pt x="2872481" y="3637918"/>
                  <a:pt x="2871898" y="3663751"/>
                  <a:pt x="2858745" y="3683480"/>
                </a:cubicBezTo>
                <a:cubicBezTo>
                  <a:pt x="2852994" y="3692106"/>
                  <a:pt x="2847518" y="3700923"/>
                  <a:pt x="2841492" y="3709359"/>
                </a:cubicBezTo>
                <a:cubicBezTo>
                  <a:pt x="2833135" y="3721058"/>
                  <a:pt x="2822857" y="3731446"/>
                  <a:pt x="2815613" y="3743865"/>
                </a:cubicBezTo>
                <a:cubicBezTo>
                  <a:pt x="2802654" y="3766080"/>
                  <a:pt x="2792609" y="3789872"/>
                  <a:pt x="2781107" y="3812876"/>
                </a:cubicBezTo>
                <a:cubicBezTo>
                  <a:pt x="2775356" y="3824378"/>
                  <a:pt x="2770988" y="3836682"/>
                  <a:pt x="2763855" y="3847382"/>
                </a:cubicBezTo>
                <a:cubicBezTo>
                  <a:pt x="2752353" y="3864635"/>
                  <a:pt x="2746602" y="3887638"/>
                  <a:pt x="2729349" y="3899140"/>
                </a:cubicBezTo>
                <a:lnTo>
                  <a:pt x="2703470" y="3916393"/>
                </a:lnTo>
                <a:cubicBezTo>
                  <a:pt x="2660630" y="3980651"/>
                  <a:pt x="2715693" y="3901725"/>
                  <a:pt x="2660338" y="3968151"/>
                </a:cubicBezTo>
                <a:cubicBezTo>
                  <a:pt x="2653701" y="3976116"/>
                  <a:pt x="2650416" y="3986700"/>
                  <a:pt x="2643085" y="3994031"/>
                </a:cubicBezTo>
                <a:cubicBezTo>
                  <a:pt x="2635754" y="4001362"/>
                  <a:pt x="2625171" y="4004646"/>
                  <a:pt x="2617206" y="4011283"/>
                </a:cubicBezTo>
                <a:cubicBezTo>
                  <a:pt x="2607834" y="4019093"/>
                  <a:pt x="2600698" y="4029353"/>
                  <a:pt x="2591326" y="4037163"/>
                </a:cubicBezTo>
                <a:cubicBezTo>
                  <a:pt x="2583361" y="4043800"/>
                  <a:pt x="2573883" y="4048389"/>
                  <a:pt x="2565447" y="4054415"/>
                </a:cubicBezTo>
                <a:cubicBezTo>
                  <a:pt x="2553747" y="4062772"/>
                  <a:pt x="2542443" y="4071668"/>
                  <a:pt x="2530941" y="4080295"/>
                </a:cubicBezTo>
                <a:cubicBezTo>
                  <a:pt x="2514600" y="4129321"/>
                  <a:pt x="2528745" y="4099744"/>
                  <a:pt x="2470557" y="4157932"/>
                </a:cubicBezTo>
                <a:lnTo>
                  <a:pt x="2470557" y="4157932"/>
                </a:lnTo>
                <a:cubicBezTo>
                  <a:pt x="2438629" y="4221787"/>
                  <a:pt x="2471143" y="4165853"/>
                  <a:pt x="2427424" y="4218317"/>
                </a:cubicBezTo>
                <a:cubicBezTo>
                  <a:pt x="2420787" y="4226282"/>
                  <a:pt x="2416198" y="4235760"/>
                  <a:pt x="2410172" y="4244197"/>
                </a:cubicBezTo>
                <a:cubicBezTo>
                  <a:pt x="2401815" y="4255896"/>
                  <a:pt x="2392649" y="4267003"/>
                  <a:pt x="2384292" y="4278702"/>
                </a:cubicBezTo>
                <a:cubicBezTo>
                  <a:pt x="2320035" y="4368663"/>
                  <a:pt x="2421720" y="4233792"/>
                  <a:pt x="2341160" y="4330461"/>
                </a:cubicBezTo>
                <a:cubicBezTo>
                  <a:pt x="2334523" y="4338426"/>
                  <a:pt x="2331709" y="4349513"/>
                  <a:pt x="2323907" y="4356340"/>
                </a:cubicBezTo>
                <a:cubicBezTo>
                  <a:pt x="2323895" y="4356350"/>
                  <a:pt x="2259216" y="4399467"/>
                  <a:pt x="2246270" y="4408098"/>
                </a:cubicBezTo>
                <a:cubicBezTo>
                  <a:pt x="2237643" y="4413849"/>
                  <a:pt x="2227721" y="4418020"/>
                  <a:pt x="2220390" y="4425351"/>
                </a:cubicBezTo>
                <a:cubicBezTo>
                  <a:pt x="2204843" y="4440899"/>
                  <a:pt x="2189652" y="4459475"/>
                  <a:pt x="2168632" y="4468483"/>
                </a:cubicBezTo>
                <a:cubicBezTo>
                  <a:pt x="2157735" y="4473153"/>
                  <a:pt x="2145628" y="4474234"/>
                  <a:pt x="2134126" y="4477110"/>
                </a:cubicBezTo>
                <a:cubicBezTo>
                  <a:pt x="2125500" y="4482861"/>
                  <a:pt x="2117520" y="4489727"/>
                  <a:pt x="2108247" y="4494363"/>
                </a:cubicBezTo>
                <a:cubicBezTo>
                  <a:pt x="2070682" y="4513145"/>
                  <a:pt x="2071578" y="4507802"/>
                  <a:pt x="2039236" y="4520242"/>
                </a:cubicBezTo>
                <a:cubicBezTo>
                  <a:pt x="2010331" y="4531360"/>
                  <a:pt x="1983340" y="4548675"/>
                  <a:pt x="1952972" y="4554748"/>
                </a:cubicBezTo>
                <a:cubicBezTo>
                  <a:pt x="1938595" y="4557623"/>
                  <a:pt x="1923985" y="4559516"/>
                  <a:pt x="1909840" y="4563374"/>
                </a:cubicBezTo>
                <a:cubicBezTo>
                  <a:pt x="1892295" y="4568159"/>
                  <a:pt x="1875334" y="4574876"/>
                  <a:pt x="1858081" y="4580627"/>
                </a:cubicBezTo>
                <a:cubicBezTo>
                  <a:pt x="1849455" y="4583502"/>
                  <a:pt x="1841225" y="4588125"/>
                  <a:pt x="1832202" y="4589253"/>
                </a:cubicBezTo>
                <a:lnTo>
                  <a:pt x="1763190" y="4597880"/>
                </a:lnTo>
                <a:cubicBezTo>
                  <a:pt x="1707563" y="4616422"/>
                  <a:pt x="1760798" y="4600686"/>
                  <a:pt x="1659674" y="4615132"/>
                </a:cubicBezTo>
                <a:cubicBezTo>
                  <a:pt x="1645159" y="4617206"/>
                  <a:pt x="1631196" y="4623301"/>
                  <a:pt x="1616541" y="4623759"/>
                </a:cubicBezTo>
                <a:cubicBezTo>
                  <a:pt x="1446947" y="4629059"/>
                  <a:pt x="1277236" y="4629510"/>
                  <a:pt x="1107583" y="4632385"/>
                </a:cubicBezTo>
                <a:cubicBezTo>
                  <a:pt x="1033831" y="4656969"/>
                  <a:pt x="1073870" y="4647382"/>
                  <a:pt x="986813" y="4658265"/>
                </a:cubicBezTo>
                <a:cubicBezTo>
                  <a:pt x="937664" y="4674647"/>
                  <a:pt x="973211" y="4664678"/>
                  <a:pt x="891923" y="4675517"/>
                </a:cubicBezTo>
                <a:cubicBezTo>
                  <a:pt x="836449" y="4682914"/>
                  <a:pt x="832474" y="4683988"/>
                  <a:pt x="779779" y="4692770"/>
                </a:cubicBezTo>
                <a:cubicBezTo>
                  <a:pt x="721064" y="4712343"/>
                  <a:pt x="772404" y="4697424"/>
                  <a:pt x="659009" y="4710023"/>
                </a:cubicBezTo>
                <a:cubicBezTo>
                  <a:pt x="596362" y="4716983"/>
                  <a:pt x="605731" y="4718867"/>
                  <a:pt x="546866" y="4727276"/>
                </a:cubicBezTo>
                <a:cubicBezTo>
                  <a:pt x="505401" y="4733200"/>
                  <a:pt x="440936" y="4740004"/>
                  <a:pt x="400217" y="4744529"/>
                </a:cubicBezTo>
                <a:cubicBezTo>
                  <a:pt x="340518" y="4764428"/>
                  <a:pt x="396278" y="4748037"/>
                  <a:pt x="279447" y="4761782"/>
                </a:cubicBezTo>
                <a:cubicBezTo>
                  <a:pt x="262076" y="4763826"/>
                  <a:pt x="245171" y="4769844"/>
                  <a:pt x="227689" y="4770408"/>
                </a:cubicBezTo>
                <a:cubicBezTo>
                  <a:pt x="155839" y="4772726"/>
                  <a:pt x="45096" y="4756031"/>
                  <a:pt x="12028" y="47445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676E3-B6C2-4F7D-87E6-5159E0F41D19}"/>
              </a:ext>
            </a:extLst>
          </p:cNvPr>
          <p:cNvSpPr txBox="1"/>
          <p:nvPr/>
        </p:nvSpPr>
        <p:spPr>
          <a:xfrm>
            <a:off x="5232400" y="477520"/>
            <a:ext cx="5882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Завдання</a:t>
            </a:r>
            <a:r>
              <a:rPr lang="ru-RU" b="1" dirty="0"/>
              <a:t> 2.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</a:t>
            </a:r>
            <a:r>
              <a:rPr lang="ru-RU" dirty="0" err="1"/>
              <a:t>геометричним</a:t>
            </a:r>
            <a:r>
              <a:rPr lang="ru-RU" dirty="0"/>
              <a:t> методом,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лівобережної</a:t>
            </a:r>
            <a:r>
              <a:rPr lang="ru-RU" dirty="0"/>
              <a:t> та </a:t>
            </a:r>
            <a:r>
              <a:rPr lang="ru-RU" dirty="0" err="1"/>
              <a:t>правобережної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.</a:t>
            </a:r>
          </a:p>
        </p:txBody>
      </p:sp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B3BE7F72-7A22-432F-8787-F97F962D6DA9}"/>
              </a:ext>
            </a:extLst>
          </p:cNvPr>
          <p:cNvSpPr/>
          <p:nvPr/>
        </p:nvSpPr>
        <p:spPr>
          <a:xfrm>
            <a:off x="312410" y="6055794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Ствір</a:t>
            </a:r>
            <a:r>
              <a:rPr lang="uk-UA" dirty="0">
                <a:solidFill>
                  <a:schemeClr val="tx1"/>
                </a:solidFill>
              </a:rPr>
              <a:t>, гирло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18" name="Облачко с текстом: прямоугольное 17">
            <a:extLst>
              <a:ext uri="{FF2B5EF4-FFF2-40B4-BE49-F238E27FC236}">
                <a16:creationId xmlns:a16="http://schemas.microsoft.com/office/drawing/2014/main" id="{4E3D5CF3-D21D-44E7-B0B8-D2F4B7F3F18D}"/>
              </a:ext>
            </a:extLst>
          </p:cNvPr>
          <p:cNvSpPr/>
          <p:nvPr/>
        </p:nvSpPr>
        <p:spPr>
          <a:xfrm>
            <a:off x="3709864" y="785105"/>
            <a:ext cx="914400" cy="612648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виток</a:t>
            </a:r>
            <a:endParaRPr lang="LID4096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FD760-A349-4E57-9C0C-17F5C7209137}"/>
              </a:ext>
            </a:extLst>
          </p:cNvPr>
          <p:cNvSpPr txBox="1"/>
          <p:nvPr/>
        </p:nvSpPr>
        <p:spPr>
          <a:xfrm>
            <a:off x="5116169" y="2853071"/>
            <a:ext cx="6937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highlight>
                  <a:srgbClr val="C0C0C0"/>
                </a:highlight>
              </a:rPr>
              <a:t>Для визначення площі </a:t>
            </a:r>
            <a:r>
              <a:rPr lang="uk-UA" u="sng" dirty="0">
                <a:highlight>
                  <a:srgbClr val="C0C0C0"/>
                </a:highlight>
              </a:rPr>
              <a:t>у нашому випадку </a:t>
            </a:r>
            <a:r>
              <a:rPr lang="uk-UA" dirty="0">
                <a:highlight>
                  <a:srgbClr val="C0C0C0"/>
                </a:highlight>
              </a:rPr>
              <a:t>в контур басейну необхідно вписати геометричні фігури (трапеції, прямокутники, трикутники тощо) так, щоб вони по можливості точно співпадали з обрисами басейну. </a:t>
            </a:r>
            <a:endParaRPr lang="LID4096" dirty="0">
              <a:highlight>
                <a:srgbClr val="C0C0C0"/>
              </a:highlight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6AAA7AF-8D88-4FA5-A690-E55758E23883}"/>
              </a:ext>
            </a:extLst>
          </p:cNvPr>
          <p:cNvCxnSpPr>
            <a:cxnSpLocks/>
            <a:stCxn id="14" idx="103"/>
            <a:endCxn id="14" idx="0"/>
          </p:cNvCxnSpPr>
          <p:nvPr/>
        </p:nvCxnSpPr>
        <p:spPr>
          <a:xfrm flipH="1">
            <a:off x="586596" y="1155940"/>
            <a:ext cx="2838091" cy="4718649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9673019-24F0-474F-8D0C-47C02AB6546E}"/>
              </a:ext>
            </a:extLst>
          </p:cNvPr>
          <p:cNvCxnSpPr/>
          <p:nvPr/>
        </p:nvCxnSpPr>
        <p:spPr>
          <a:xfrm>
            <a:off x="1283516" y="3429000"/>
            <a:ext cx="2172748" cy="136111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F6EC014-6115-4392-965C-76A206F35FC4}"/>
              </a:ext>
            </a:extLst>
          </p:cNvPr>
          <p:cNvSpPr txBox="1"/>
          <p:nvPr/>
        </p:nvSpPr>
        <p:spPr>
          <a:xfrm>
            <a:off x="5116169" y="1526796"/>
            <a:ext cx="68633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>
                <a:highlight>
                  <a:srgbClr val="C0C0C0"/>
                </a:highlight>
              </a:rPr>
              <a:t>Річковий басейн </a:t>
            </a:r>
            <a:r>
              <a:rPr lang="uk-UA" dirty="0">
                <a:highlight>
                  <a:srgbClr val="C0C0C0"/>
                </a:highlight>
              </a:rPr>
              <a:t>– це водозбір річки чи річкової системи. </a:t>
            </a:r>
            <a:r>
              <a:rPr lang="uk-UA" i="1" u="sng" dirty="0">
                <a:highlight>
                  <a:srgbClr val="C0C0C0"/>
                </a:highlight>
              </a:rPr>
              <a:t>Площа басейну</a:t>
            </a:r>
            <a:r>
              <a:rPr lang="uk-UA" i="1" dirty="0">
                <a:highlight>
                  <a:srgbClr val="C0C0C0"/>
                </a:highlight>
              </a:rPr>
              <a:t> (</a:t>
            </a:r>
            <a:r>
              <a:rPr lang="en-US" i="1" dirty="0">
                <a:highlight>
                  <a:srgbClr val="C0C0C0"/>
                </a:highlight>
              </a:rPr>
              <a:t>F, </a:t>
            </a:r>
            <a:r>
              <a:rPr lang="uk-UA" i="1" dirty="0">
                <a:highlight>
                  <a:srgbClr val="C0C0C0"/>
                </a:highlight>
              </a:rPr>
              <a:t>км</a:t>
            </a:r>
            <a:r>
              <a:rPr lang="uk-UA" i="1" baseline="30000" dirty="0">
                <a:highlight>
                  <a:srgbClr val="C0C0C0"/>
                </a:highlight>
              </a:rPr>
              <a:t>2</a:t>
            </a:r>
            <a:r>
              <a:rPr lang="uk-UA" i="1" dirty="0">
                <a:highlight>
                  <a:srgbClr val="C0C0C0"/>
                </a:highlight>
              </a:rPr>
              <a:t>) – </a:t>
            </a:r>
            <a:r>
              <a:rPr lang="uk-UA" dirty="0">
                <a:highlight>
                  <a:srgbClr val="C0C0C0"/>
                </a:highlight>
              </a:rPr>
              <a:t>це площа, яка обмежена вододільною лінією. Для її визначення використовують різні способи: графічний, </a:t>
            </a:r>
            <a:r>
              <a:rPr lang="uk-UA" dirty="0" err="1">
                <a:highlight>
                  <a:srgbClr val="C0C0C0"/>
                </a:highlight>
              </a:rPr>
              <a:t>планіметрування</a:t>
            </a:r>
            <a:r>
              <a:rPr lang="uk-UA" dirty="0">
                <a:highlight>
                  <a:srgbClr val="C0C0C0"/>
                </a:highlight>
              </a:rPr>
              <a:t>, геометричний і аналітичний.</a:t>
            </a:r>
            <a:endParaRPr lang="LID4096" dirty="0">
              <a:highlight>
                <a:srgbClr val="C0C0C0"/>
              </a:highlight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2DEED4-DB81-47BC-8CA4-92DCB602B7F2}"/>
              </a:ext>
            </a:extLst>
          </p:cNvPr>
          <p:cNvSpPr txBox="1"/>
          <p:nvPr/>
        </p:nvSpPr>
        <p:spPr>
          <a:xfrm>
            <a:off x="5115464" y="4179346"/>
            <a:ext cx="6554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!!! ГЕОМЕТРИЧНІ ФІГУРИ ВПИСУЙТЕ У ДОВІЛЬНОМУ ПОРЯДКУ, ТАК ЯК ВИ СОБІ ЦЕ УЯВЛЯЄТЕ, ТАК ЯК ВАМ БУДЕ ЗРУЧНО</a:t>
            </a:r>
            <a:endParaRPr lang="LID4096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E27649-CC60-4BF8-9E9D-AE05671F92FF}"/>
              </a:ext>
            </a:extLst>
          </p:cNvPr>
          <p:cNvSpPr txBox="1"/>
          <p:nvPr/>
        </p:nvSpPr>
        <p:spPr>
          <a:xfrm>
            <a:off x="5079532" y="4951623"/>
            <a:ext cx="432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Я ВПИСАЛА ТАКІ ГЕОМЕТРИЧНІ ФІГУРИ ЯК ПОКАЗАНО НА РИСУНКУ. КОЖНУ ФІГУРУ ПРОНУМЕНРУЙТЕ. </a:t>
            </a:r>
          </a:p>
          <a:p>
            <a:r>
              <a:rPr lang="uk-UA" dirty="0"/>
              <a:t>У мене вийшло 7 геометричних фігур.</a:t>
            </a:r>
            <a:endParaRPr lang="LID4096" dirty="0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85C598B2-9770-4DD7-82DD-573503C26AAA}"/>
              </a:ext>
            </a:extLst>
          </p:cNvPr>
          <p:cNvCxnSpPr/>
          <p:nvPr/>
        </p:nvCxnSpPr>
        <p:spPr>
          <a:xfrm flipV="1">
            <a:off x="1283516" y="1291905"/>
            <a:ext cx="1300293" cy="2137095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>
            <a:extLst>
              <a:ext uri="{FF2B5EF4-FFF2-40B4-BE49-F238E27FC236}">
                <a16:creationId xmlns:a16="http://schemas.microsoft.com/office/drawing/2014/main" id="{8DC49534-DEF2-4AB4-95EB-F77AAAFDE179}"/>
              </a:ext>
            </a:extLst>
          </p:cNvPr>
          <p:cNvCxnSpPr>
            <a:endCxn id="14" idx="94"/>
          </p:cNvCxnSpPr>
          <p:nvPr/>
        </p:nvCxnSpPr>
        <p:spPr>
          <a:xfrm flipH="1">
            <a:off x="2579298" y="1155940"/>
            <a:ext cx="845389" cy="112143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" name="Прямая соединительная линия 1025">
            <a:extLst>
              <a:ext uri="{FF2B5EF4-FFF2-40B4-BE49-F238E27FC236}">
                <a16:creationId xmlns:a16="http://schemas.microsoft.com/office/drawing/2014/main" id="{C9C98767-0AAF-4596-B6D0-2E0E7E59200D}"/>
              </a:ext>
            </a:extLst>
          </p:cNvPr>
          <p:cNvCxnSpPr>
            <a:stCxn id="14" idx="43"/>
          </p:cNvCxnSpPr>
          <p:nvPr/>
        </p:nvCxnSpPr>
        <p:spPr>
          <a:xfrm flipH="1">
            <a:off x="654341" y="3424687"/>
            <a:ext cx="630995" cy="2406879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единительная линия 1030">
            <a:extLst>
              <a:ext uri="{FF2B5EF4-FFF2-40B4-BE49-F238E27FC236}">
                <a16:creationId xmlns:a16="http://schemas.microsoft.com/office/drawing/2014/main" id="{C6284D80-5A74-434F-B24F-3A20DD09A4DB}"/>
              </a:ext>
            </a:extLst>
          </p:cNvPr>
          <p:cNvCxnSpPr>
            <a:stCxn id="14" idx="75"/>
            <a:endCxn id="14" idx="94"/>
          </p:cNvCxnSpPr>
          <p:nvPr/>
        </p:nvCxnSpPr>
        <p:spPr>
          <a:xfrm flipV="1">
            <a:off x="1923691" y="1268083"/>
            <a:ext cx="655607" cy="681487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>
            <a:extLst>
              <a:ext uri="{FF2B5EF4-FFF2-40B4-BE49-F238E27FC236}">
                <a16:creationId xmlns:a16="http://schemas.microsoft.com/office/drawing/2014/main" id="{AF9D3049-4BA5-445A-BCB3-5071E3078174}"/>
              </a:ext>
            </a:extLst>
          </p:cNvPr>
          <p:cNvCxnSpPr>
            <a:cxnSpLocks/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Прямая соединительная линия 1035">
            <a:extLst>
              <a:ext uri="{FF2B5EF4-FFF2-40B4-BE49-F238E27FC236}">
                <a16:creationId xmlns:a16="http://schemas.microsoft.com/office/drawing/2014/main" id="{0EC2C1AC-7E4A-4197-8AC1-4246AE79767D}"/>
              </a:ext>
            </a:extLst>
          </p:cNvPr>
          <p:cNvCxnSpPr>
            <a:stCxn id="14" idx="75"/>
            <a:endCxn id="14" idx="44"/>
          </p:cNvCxnSpPr>
          <p:nvPr/>
        </p:nvCxnSpPr>
        <p:spPr>
          <a:xfrm flipH="1">
            <a:off x="1302589" y="1949570"/>
            <a:ext cx="621102" cy="1423358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Прямая соединительная линия 1037">
            <a:extLst>
              <a:ext uri="{FF2B5EF4-FFF2-40B4-BE49-F238E27FC236}">
                <a16:creationId xmlns:a16="http://schemas.microsoft.com/office/drawing/2014/main" id="{FECDFFD4-6367-443C-AD41-8E966879348E}"/>
              </a:ext>
            </a:extLst>
          </p:cNvPr>
          <p:cNvCxnSpPr>
            <a:endCxn id="14" idx="179"/>
          </p:cNvCxnSpPr>
          <p:nvPr/>
        </p:nvCxnSpPr>
        <p:spPr>
          <a:xfrm flipV="1">
            <a:off x="654341" y="4813540"/>
            <a:ext cx="2778972" cy="1018026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Прямая соединительная линия 1039">
            <a:extLst>
              <a:ext uri="{FF2B5EF4-FFF2-40B4-BE49-F238E27FC236}">
                <a16:creationId xmlns:a16="http://schemas.microsoft.com/office/drawing/2014/main" id="{22DBAB38-068C-42A8-B0A0-8DAE0861929D}"/>
              </a:ext>
            </a:extLst>
          </p:cNvPr>
          <p:cNvCxnSpPr>
            <a:cxnSpLocks/>
          </p:cNvCxnSpPr>
          <p:nvPr/>
        </p:nvCxnSpPr>
        <p:spPr>
          <a:xfrm flipH="1">
            <a:off x="2191109" y="4821929"/>
            <a:ext cx="1242204" cy="940279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Прямая соединительная линия 1041">
            <a:extLst>
              <a:ext uri="{FF2B5EF4-FFF2-40B4-BE49-F238E27FC236}">
                <a16:creationId xmlns:a16="http://schemas.microsoft.com/office/drawing/2014/main" id="{51A1A70E-50DB-4EE4-A590-E38EADA0C031}"/>
              </a:ext>
            </a:extLst>
          </p:cNvPr>
          <p:cNvCxnSpPr>
            <a:endCxn id="14" idx="210"/>
          </p:cNvCxnSpPr>
          <p:nvPr/>
        </p:nvCxnSpPr>
        <p:spPr>
          <a:xfrm flipV="1">
            <a:off x="654341" y="5745192"/>
            <a:ext cx="1579901" cy="86374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единительная линия 1043">
            <a:extLst>
              <a:ext uri="{FF2B5EF4-FFF2-40B4-BE49-F238E27FC236}">
                <a16:creationId xmlns:a16="http://schemas.microsoft.com/office/drawing/2014/main" id="{C517E2AA-5F2A-4904-924E-5751FFBBDC6A}"/>
              </a:ext>
            </a:extLst>
          </p:cNvPr>
          <p:cNvCxnSpPr>
            <a:stCxn id="14" idx="103"/>
            <a:endCxn id="14" idx="103"/>
          </p:cNvCxnSpPr>
          <p:nvPr/>
        </p:nvCxnSpPr>
        <p:spPr>
          <a:xfrm>
            <a:off x="3424687" y="115594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единительная линия 1045">
            <a:extLst>
              <a:ext uri="{FF2B5EF4-FFF2-40B4-BE49-F238E27FC236}">
                <a16:creationId xmlns:a16="http://schemas.microsoft.com/office/drawing/2014/main" id="{69DF4F83-7475-4301-AA8E-5ABE70594003}"/>
              </a:ext>
            </a:extLst>
          </p:cNvPr>
          <p:cNvCxnSpPr/>
          <p:nvPr/>
        </p:nvCxnSpPr>
        <p:spPr>
          <a:xfrm>
            <a:off x="1853967" y="3768387"/>
            <a:ext cx="0" cy="6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Прямая соединительная линия 1052">
            <a:extLst>
              <a:ext uri="{FF2B5EF4-FFF2-40B4-BE49-F238E27FC236}">
                <a16:creationId xmlns:a16="http://schemas.microsoft.com/office/drawing/2014/main" id="{7563BFDF-ACAD-4B92-B6B8-8D8DEBA2E4DA}"/>
              </a:ext>
            </a:extLst>
          </p:cNvPr>
          <p:cNvCxnSpPr>
            <a:endCxn id="14" idx="179"/>
          </p:cNvCxnSpPr>
          <p:nvPr/>
        </p:nvCxnSpPr>
        <p:spPr>
          <a:xfrm>
            <a:off x="3433313" y="1194356"/>
            <a:ext cx="0" cy="3619184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Прямая соединительная линия 1054">
            <a:extLst>
              <a:ext uri="{FF2B5EF4-FFF2-40B4-BE49-F238E27FC236}">
                <a16:creationId xmlns:a16="http://schemas.microsoft.com/office/drawing/2014/main" id="{F96A09C1-5478-4D21-895C-BB872A334C94}"/>
              </a:ext>
            </a:extLst>
          </p:cNvPr>
          <p:cNvCxnSpPr>
            <a:stCxn id="14" idx="103"/>
          </p:cNvCxnSpPr>
          <p:nvPr/>
        </p:nvCxnSpPr>
        <p:spPr>
          <a:xfrm>
            <a:off x="3424687" y="1155940"/>
            <a:ext cx="845309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Прямая соединительная линия 1056">
            <a:extLst>
              <a:ext uri="{FF2B5EF4-FFF2-40B4-BE49-F238E27FC236}">
                <a16:creationId xmlns:a16="http://schemas.microsoft.com/office/drawing/2014/main" id="{0A7DE705-579F-469C-9879-018B0DFFEE4D}"/>
              </a:ext>
            </a:extLst>
          </p:cNvPr>
          <p:cNvCxnSpPr>
            <a:cxnSpLocks/>
            <a:endCxn id="14" idx="178"/>
          </p:cNvCxnSpPr>
          <p:nvPr/>
        </p:nvCxnSpPr>
        <p:spPr>
          <a:xfrm flipH="1">
            <a:off x="3450566" y="1172451"/>
            <a:ext cx="826870" cy="3572077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9" name="TextBox 1058">
            <a:extLst>
              <a:ext uri="{FF2B5EF4-FFF2-40B4-BE49-F238E27FC236}">
                <a16:creationId xmlns:a16="http://schemas.microsoft.com/office/drawing/2014/main" id="{88B45FB5-70E7-4B86-82A7-D02EB7A8AE88}"/>
              </a:ext>
            </a:extLst>
          </p:cNvPr>
          <p:cNvSpPr txBox="1"/>
          <p:nvPr/>
        </p:nvSpPr>
        <p:spPr>
          <a:xfrm>
            <a:off x="2678111" y="1473127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2</a:t>
            </a:r>
            <a:endParaRPr lang="LID4096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F3CED6C-4B60-4122-BCE3-676D8D2C25BE}"/>
              </a:ext>
            </a:extLst>
          </p:cNvPr>
          <p:cNvSpPr txBox="1"/>
          <p:nvPr/>
        </p:nvSpPr>
        <p:spPr>
          <a:xfrm>
            <a:off x="1858005" y="1842459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1</a:t>
            </a:r>
            <a:endParaRPr lang="LID4096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6523DE0-DD70-4A81-8257-D09F440C9B30}"/>
              </a:ext>
            </a:extLst>
          </p:cNvPr>
          <p:cNvSpPr txBox="1"/>
          <p:nvPr/>
        </p:nvSpPr>
        <p:spPr>
          <a:xfrm>
            <a:off x="3614973" y="1623054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3</a:t>
            </a:r>
            <a:endParaRPr lang="LID4096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285EE51-0B5B-434A-B494-E78E473CD687}"/>
              </a:ext>
            </a:extLst>
          </p:cNvPr>
          <p:cNvSpPr txBox="1"/>
          <p:nvPr/>
        </p:nvSpPr>
        <p:spPr>
          <a:xfrm>
            <a:off x="2652540" y="2870808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4</a:t>
            </a:r>
            <a:endParaRPr lang="LID4096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580CEAE-8694-4088-AF09-C8CC8402C6D0}"/>
              </a:ext>
            </a:extLst>
          </p:cNvPr>
          <p:cNvSpPr txBox="1"/>
          <p:nvPr/>
        </p:nvSpPr>
        <p:spPr>
          <a:xfrm>
            <a:off x="1318061" y="3717333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5</a:t>
            </a:r>
            <a:endParaRPr lang="LID4096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4DFD82F-DB08-4D15-AC9C-BBAEC8B13DD3}"/>
              </a:ext>
            </a:extLst>
          </p:cNvPr>
          <p:cNvSpPr txBox="1"/>
          <p:nvPr/>
        </p:nvSpPr>
        <p:spPr>
          <a:xfrm>
            <a:off x="1858004" y="4386924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6</a:t>
            </a:r>
            <a:endParaRPr lang="LID4096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4FE3CE6-F534-4472-913F-7CF8F988AB32}"/>
              </a:ext>
            </a:extLst>
          </p:cNvPr>
          <p:cNvSpPr txBox="1"/>
          <p:nvPr/>
        </p:nvSpPr>
        <p:spPr>
          <a:xfrm>
            <a:off x="2251494" y="5164416"/>
            <a:ext cx="19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7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28545567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369</TotalTime>
  <Words>1886</Words>
  <Application>Microsoft Office PowerPoint</Application>
  <PresentationFormat>Широкоэкранный</PresentationFormat>
  <Paragraphs>196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Cambria Math</vt:lpstr>
      <vt:lpstr>Times New Roman</vt:lpstr>
      <vt:lpstr>Tw Cen MT</vt:lpstr>
      <vt:lpstr>Капля</vt:lpstr>
      <vt:lpstr>пояснення до виконання практичної роботи 6-7</vt:lpstr>
      <vt:lpstr>Тема: « Гідрографічна характеристика річки та її басейну» </vt:lpstr>
      <vt:lpstr>Хід роботи: </vt:lpstr>
      <vt:lpstr>Завдання 1. Провести вододільну лінію басейну річки, визначити її довжину.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як правильно перевести см2 у км2</vt:lpstr>
      <vt:lpstr>Презентация PowerPoint</vt:lpstr>
      <vt:lpstr>Презентация PowerPoint</vt:lpstr>
      <vt:lpstr>Презентация PowerPoint</vt:lpstr>
      <vt:lpstr>Презентация PowerPoint</vt:lpstr>
      <vt:lpstr>Далі буде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пояснення до виконання практичної роботи 6-7</dc:title>
  <dc:creator>Elnikov</dc:creator>
  <cp:lastModifiedBy>Elnikov</cp:lastModifiedBy>
  <cp:revision>53</cp:revision>
  <dcterms:created xsi:type="dcterms:W3CDTF">2020-04-01T10:21:38Z</dcterms:created>
  <dcterms:modified xsi:type="dcterms:W3CDTF">2020-04-08T20:42:43Z</dcterms:modified>
</cp:coreProperties>
</file>