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2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5890E77-AB39-43E2-9C79-3F90137BE983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BC12327-4D9A-4E5C-B5D5-3A2C33642F6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0E77-AB39-43E2-9C79-3F90137BE983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2327-4D9A-4E5C-B5D5-3A2C33642F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0E77-AB39-43E2-9C79-3F90137BE983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2327-4D9A-4E5C-B5D5-3A2C33642F6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0E77-AB39-43E2-9C79-3F90137BE983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2327-4D9A-4E5C-B5D5-3A2C33642F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5890E77-AB39-43E2-9C79-3F90137BE983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BC12327-4D9A-4E5C-B5D5-3A2C33642F6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0E77-AB39-43E2-9C79-3F90137BE983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2327-4D9A-4E5C-B5D5-3A2C33642F6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0E77-AB39-43E2-9C79-3F90137BE983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2327-4D9A-4E5C-B5D5-3A2C33642F6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0E77-AB39-43E2-9C79-3F90137BE983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2327-4D9A-4E5C-B5D5-3A2C33642F6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0E77-AB39-43E2-9C79-3F90137BE983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2327-4D9A-4E5C-B5D5-3A2C33642F6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0E77-AB39-43E2-9C79-3F90137BE983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2327-4D9A-4E5C-B5D5-3A2C33642F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0E77-AB39-43E2-9C79-3F90137BE983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2327-4D9A-4E5C-B5D5-3A2C33642F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890E77-AB39-43E2-9C79-3F90137BE983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C12327-4D9A-4E5C-B5D5-3A2C33642F6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/>
            <a:r>
              <a:rPr lang="uk-UA" b="1" dirty="0" smtClean="0"/>
              <a:t>Тема 5. Співвідношення іредентизму та інших відцентрових рухів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Таким чином, </a:t>
            </a:r>
            <a:r>
              <a:rPr lang="ru-RU" dirty="0" err="1" smtClean="0"/>
              <a:t>уніонізм</a:t>
            </a:r>
            <a:r>
              <a:rPr lang="ru-RU" dirty="0" smtClean="0"/>
              <a:t> </a:t>
            </a:r>
            <a:r>
              <a:rPr lang="ru-RU" dirty="0" err="1" smtClean="0"/>
              <a:t>суверенних</a:t>
            </a:r>
            <a:r>
              <a:rPr lang="ru-RU" dirty="0" smtClean="0"/>
              <a:t> </a:t>
            </a:r>
            <a:r>
              <a:rPr lang="ru-RU" dirty="0" err="1" smtClean="0"/>
              <a:t>акторів</a:t>
            </a:r>
            <a:r>
              <a:rPr lang="ru-RU" dirty="0" smtClean="0"/>
              <a:t> </a:t>
            </a:r>
            <a:r>
              <a:rPr lang="ru-RU" dirty="0" err="1" smtClean="0"/>
              <a:t>виступає</a:t>
            </a:r>
            <a:r>
              <a:rPr lang="ru-RU" dirty="0" smtClean="0"/>
              <a:t> як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суверенних</a:t>
            </a:r>
            <a:r>
              <a:rPr lang="ru-RU" dirty="0" smtClean="0"/>
              <a:t> держав,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формах: </a:t>
            </a:r>
            <a:r>
              <a:rPr lang="ru-RU" dirty="0" err="1" smtClean="0"/>
              <a:t>утворення</a:t>
            </a:r>
            <a:r>
              <a:rPr lang="ru-RU" dirty="0" smtClean="0"/>
              <a:t> нового </a:t>
            </a:r>
            <a:r>
              <a:rPr lang="ru-RU" dirty="0" err="1" smtClean="0"/>
              <a:t>політичного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/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союзу (</a:t>
            </a:r>
            <a:r>
              <a:rPr lang="ru-RU" dirty="0" err="1" smtClean="0"/>
              <a:t>Європейський</a:t>
            </a:r>
            <a:r>
              <a:rPr lang="ru-RU" dirty="0" smtClean="0"/>
              <a:t> Союз, </a:t>
            </a:r>
            <a:r>
              <a:rPr lang="ru-RU" dirty="0" err="1" smtClean="0"/>
              <a:t>регіональні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міждержавного</a:t>
            </a:r>
            <a:r>
              <a:rPr lang="ru-RU" dirty="0" smtClean="0"/>
              <a:t> </a:t>
            </a:r>
            <a:r>
              <a:rPr lang="ru-RU" dirty="0" err="1" smtClean="0"/>
              <a:t>співробітництва</a:t>
            </a:r>
            <a:r>
              <a:rPr lang="ru-RU" dirty="0" smtClean="0"/>
              <a:t> – МЕРКОСУР, АСЕАН та </a:t>
            </a:r>
            <a:r>
              <a:rPr lang="ru-RU" dirty="0" err="1" smtClean="0"/>
              <a:t>ін</a:t>
            </a:r>
            <a:r>
              <a:rPr lang="ru-RU" dirty="0" smtClean="0"/>
              <a:t>.),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розділених</a:t>
            </a:r>
            <a:r>
              <a:rPr lang="ru-RU" dirty="0" smtClean="0"/>
              <a:t> </a:t>
            </a:r>
            <a:r>
              <a:rPr lang="ru-RU" dirty="0" err="1" smtClean="0"/>
              <a:t>націй</a:t>
            </a:r>
            <a:r>
              <a:rPr lang="ru-RU" dirty="0" smtClean="0"/>
              <a:t> 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державі</a:t>
            </a:r>
            <a:r>
              <a:rPr lang="ru-RU" dirty="0" smtClean="0"/>
              <a:t> (</a:t>
            </a:r>
            <a:r>
              <a:rPr lang="ru-RU" dirty="0" err="1" smtClean="0"/>
              <a:t>Німеччина</a:t>
            </a:r>
            <a:r>
              <a:rPr lang="ru-RU" dirty="0" smtClean="0"/>
              <a:t>), союз,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рівноправне</a:t>
            </a:r>
            <a:r>
              <a:rPr lang="ru-RU" dirty="0" smtClean="0"/>
              <a:t> партнерство (</a:t>
            </a:r>
            <a:r>
              <a:rPr lang="ru-RU" dirty="0" err="1" smtClean="0"/>
              <a:t>сербсько-чорногорський</a:t>
            </a:r>
            <a:r>
              <a:rPr lang="ru-RU" dirty="0" smtClean="0"/>
              <a:t> </a:t>
            </a:r>
            <a:r>
              <a:rPr lang="ru-RU" dirty="0" err="1" smtClean="0"/>
              <a:t>уніонізм</a:t>
            </a:r>
            <a:r>
              <a:rPr lang="ru-RU" dirty="0" smtClean="0"/>
              <a:t>), «</a:t>
            </a:r>
            <a:r>
              <a:rPr lang="ru-RU" dirty="0" err="1" smtClean="0"/>
              <a:t>поглинання</a:t>
            </a:r>
            <a:r>
              <a:rPr lang="ru-RU" dirty="0" smtClean="0"/>
              <a:t>»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іншою</a:t>
            </a:r>
            <a:r>
              <a:rPr lang="ru-RU" dirty="0" smtClean="0"/>
              <a:t> (</a:t>
            </a:r>
            <a:r>
              <a:rPr lang="ru-RU" dirty="0" err="1" smtClean="0"/>
              <a:t>румунськомолдовський</a:t>
            </a:r>
            <a:r>
              <a:rPr lang="ru-RU" dirty="0" smtClean="0"/>
              <a:t> </a:t>
            </a:r>
            <a:r>
              <a:rPr lang="ru-RU" dirty="0" err="1" smtClean="0"/>
              <a:t>уніонізм</a:t>
            </a:r>
            <a:r>
              <a:rPr lang="ru-RU" dirty="0" smtClean="0"/>
              <a:t>).</a:t>
            </a:r>
          </a:p>
          <a:p>
            <a:pPr algn="just"/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головна</a:t>
            </a:r>
            <a:r>
              <a:rPr lang="ru-RU" dirty="0" smtClean="0"/>
              <a:t> </a:t>
            </a:r>
            <a:r>
              <a:rPr lang="ru-RU" dirty="0" err="1" smtClean="0"/>
              <a:t>відмінність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іредентизмом</a:t>
            </a:r>
            <a:r>
              <a:rPr lang="ru-RU" dirty="0" smtClean="0"/>
              <a:t> та </a:t>
            </a:r>
            <a:r>
              <a:rPr lang="ru-RU" dirty="0" err="1" smtClean="0"/>
              <a:t>уніонізмом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кордонів</a:t>
            </a:r>
            <a:r>
              <a:rPr lang="ru-RU" dirty="0" smtClean="0"/>
              <a:t> для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споріднених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, а </a:t>
            </a:r>
            <a:r>
              <a:rPr lang="ru-RU" dirty="0" err="1" smtClean="0"/>
              <a:t>уніонізм</a:t>
            </a:r>
            <a:r>
              <a:rPr lang="ru-RU" dirty="0" smtClean="0"/>
              <a:t> —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існуючої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єдності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Панрухи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b="1" dirty="0" smtClean="0"/>
          </a:p>
          <a:p>
            <a:r>
              <a:rPr lang="ru-RU" b="1" dirty="0" err="1" smtClean="0"/>
              <a:t>Панрухи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b="1" dirty="0" err="1" smtClean="0"/>
              <a:t>іредентизм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ідеології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схожі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в </a:t>
            </a:r>
            <a:r>
              <a:rPr lang="ru-RU" dirty="0" err="1" smtClean="0"/>
              <a:t>контексті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вони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масштабами та </a:t>
            </a:r>
            <a:r>
              <a:rPr lang="ru-RU" dirty="0" err="1" smtClean="0"/>
              <a:t>підходами</a:t>
            </a:r>
            <a:r>
              <a:rPr lang="ru-RU" dirty="0" smtClean="0"/>
              <a:t> до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err="1" smtClean="0"/>
              <a:t>Спільне</a:t>
            </a:r>
            <a:r>
              <a:rPr lang="ru-RU" b="1" dirty="0" smtClean="0"/>
              <a:t> </a:t>
            </a:r>
            <a:r>
              <a:rPr lang="ru-RU" b="1" dirty="0" err="1" smtClean="0"/>
              <a:t>між</a:t>
            </a:r>
            <a:r>
              <a:rPr lang="ru-RU" b="1" dirty="0" smtClean="0"/>
              <a:t> </a:t>
            </a:r>
            <a:r>
              <a:rPr lang="ru-RU" b="1" dirty="0" err="1" smtClean="0"/>
              <a:t>панрухами</a:t>
            </a:r>
            <a:r>
              <a:rPr lang="ru-RU" b="1" dirty="0" smtClean="0"/>
              <a:t> та </a:t>
            </a:r>
            <a:r>
              <a:rPr lang="ru-RU" b="1" dirty="0" err="1" smtClean="0"/>
              <a:t>іредентизмом</a:t>
            </a:r>
            <a:endParaRPr lang="ru-RU" b="1" dirty="0" smtClean="0"/>
          </a:p>
          <a:p>
            <a:r>
              <a:rPr lang="ru-RU" b="1" dirty="0" smtClean="0"/>
              <a:t>1. </a:t>
            </a:r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ідеології</a:t>
            </a:r>
            <a:r>
              <a:rPr lang="ru-RU" dirty="0" smtClean="0"/>
              <a:t> </a:t>
            </a:r>
            <a:r>
              <a:rPr lang="ru-RU" dirty="0" err="1" smtClean="0"/>
              <a:t>прагнуть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людей,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об’єднує</a:t>
            </a:r>
            <a:r>
              <a:rPr lang="ru-RU" dirty="0" smtClean="0"/>
              <a:t> </a:t>
            </a:r>
            <a:r>
              <a:rPr lang="ru-RU" dirty="0" err="1" smtClean="0"/>
              <a:t>спільна</a:t>
            </a:r>
            <a:r>
              <a:rPr lang="ru-RU" dirty="0" smtClean="0"/>
              <a:t> культура, </a:t>
            </a:r>
            <a:r>
              <a:rPr lang="ru-RU" dirty="0" err="1" smtClean="0"/>
              <a:t>етнічна</a:t>
            </a:r>
            <a:r>
              <a:rPr lang="ru-RU" dirty="0" smtClean="0"/>
              <a:t> </a:t>
            </a:r>
            <a:r>
              <a:rPr lang="ru-RU" dirty="0" err="1" smtClean="0"/>
              <a:t>належність</a:t>
            </a:r>
            <a:r>
              <a:rPr lang="ru-RU" dirty="0" smtClean="0"/>
              <a:t>,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історія</a:t>
            </a:r>
            <a:r>
              <a:rPr lang="ru-RU" dirty="0" smtClean="0"/>
              <a:t>. Вони </a:t>
            </a:r>
            <a:r>
              <a:rPr lang="ru-RU" dirty="0" err="1" smtClean="0"/>
              <a:t>ґрунтуються</a:t>
            </a:r>
            <a:r>
              <a:rPr lang="ru-RU" dirty="0" smtClean="0"/>
              <a:t> на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 smtClean="0"/>
              <a:t>спільної</a:t>
            </a:r>
            <a:r>
              <a:rPr lang="ru-RU" dirty="0" smtClean="0"/>
              <a:t> </a:t>
            </a:r>
            <a:r>
              <a:rPr lang="ru-RU" dirty="0" err="1" smtClean="0"/>
              <a:t>ідентичності</a:t>
            </a:r>
            <a:r>
              <a:rPr lang="ru-RU" dirty="0" smtClean="0"/>
              <a:t> та </a:t>
            </a:r>
            <a:r>
              <a:rPr lang="ru-RU" dirty="0" err="1" smtClean="0"/>
              <a:t>прагнуть</a:t>
            </a:r>
            <a:r>
              <a:rPr lang="ru-RU" dirty="0" smtClean="0"/>
              <a:t> до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єдиного</a:t>
            </a:r>
            <a:r>
              <a:rPr lang="ru-RU" dirty="0" smtClean="0"/>
              <a:t> простору для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спільнот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2. </a:t>
            </a:r>
            <a:r>
              <a:rPr lang="ru-RU" dirty="0" smtClean="0"/>
              <a:t>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панрухи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аргументують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історичною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етнічною</a:t>
            </a:r>
            <a:r>
              <a:rPr lang="ru-RU" dirty="0" smtClean="0"/>
              <a:t> </a:t>
            </a:r>
            <a:r>
              <a:rPr lang="ru-RU" dirty="0" err="1" smtClean="0"/>
              <a:t>спільністю</a:t>
            </a:r>
            <a:r>
              <a:rPr lang="ru-RU" dirty="0" smtClean="0"/>
              <a:t>. Вони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роз'єднаних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одного народу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історичною</a:t>
            </a:r>
            <a:r>
              <a:rPr lang="ru-RU" dirty="0" smtClean="0"/>
              <a:t> </a:t>
            </a:r>
            <a:r>
              <a:rPr lang="ru-RU" dirty="0" err="1" smtClean="0"/>
              <a:t>несправедливістю</a:t>
            </a:r>
            <a:r>
              <a:rPr lang="ru-RU" dirty="0" smtClean="0"/>
              <a:t>, яку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виправити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Відмінне: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b="1" u="sng" dirty="0" smtClean="0"/>
              <a:t>За масштабом </a:t>
            </a:r>
            <a:r>
              <a:rPr lang="ru-RU" b="1" u="sng" dirty="0" err="1" smtClean="0"/>
              <a:t>об’єднання</a:t>
            </a:r>
            <a:r>
              <a:rPr lang="ru-RU" u="sng" dirty="0" smtClean="0"/>
              <a:t>:</a:t>
            </a:r>
          </a:p>
          <a:p>
            <a:pPr>
              <a:buNone/>
            </a:pPr>
            <a:r>
              <a:rPr lang="ru-RU" b="1" dirty="0" smtClean="0"/>
              <a:t>1. </a:t>
            </a:r>
            <a:r>
              <a:rPr lang="ru-RU" b="1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об’єднати</a:t>
            </a:r>
            <a:r>
              <a:rPr lang="ru-RU" dirty="0" smtClean="0"/>
              <a:t> </a:t>
            </a:r>
            <a:r>
              <a:rPr lang="ru-RU" dirty="0" err="1" smtClean="0"/>
              <a:t>конкретні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історично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етнічно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певною</a:t>
            </a:r>
            <a:r>
              <a:rPr lang="ru-RU" dirty="0" smtClean="0"/>
              <a:t> державою,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історичних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 err="1" smtClean="0"/>
              <a:t>опинилися</a:t>
            </a:r>
            <a:r>
              <a:rPr lang="ru-RU" dirty="0" smtClean="0"/>
              <a:t> поза </a:t>
            </a:r>
            <a:r>
              <a:rPr lang="ru-RU" dirty="0" err="1" smtClean="0"/>
              <a:t>її</a:t>
            </a:r>
            <a:r>
              <a:rPr lang="ru-RU" dirty="0" smtClean="0"/>
              <a:t> межами.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регіонів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приєднати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до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існуючої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2. </a:t>
            </a:r>
            <a:r>
              <a:rPr lang="ru-RU" b="1" dirty="0" err="1" smtClean="0"/>
              <a:t>Панрухи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панарабізм</a:t>
            </a:r>
            <a:r>
              <a:rPr lang="ru-RU" dirty="0" smtClean="0"/>
              <a:t>, </a:t>
            </a:r>
            <a:r>
              <a:rPr lang="ru-RU" dirty="0" err="1" smtClean="0"/>
              <a:t>панславізм</a:t>
            </a:r>
            <a:r>
              <a:rPr lang="ru-RU" dirty="0" smtClean="0"/>
              <a:t>, </a:t>
            </a:r>
            <a:r>
              <a:rPr lang="ru-RU" dirty="0" err="1" smtClean="0"/>
              <a:t>пантюркізм</a:t>
            </a:r>
            <a:r>
              <a:rPr lang="ru-RU" dirty="0" smtClean="0"/>
              <a:t>)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ширші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прагнуть</a:t>
            </a:r>
            <a:r>
              <a:rPr lang="ru-RU" dirty="0" smtClean="0"/>
              <a:t> до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,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культурної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,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кордонів</a:t>
            </a:r>
            <a:r>
              <a:rPr lang="ru-RU" dirty="0" smtClean="0"/>
              <a:t>. </a:t>
            </a:r>
            <a:r>
              <a:rPr lang="ru-RU" dirty="0" err="1" smtClean="0"/>
              <a:t>Панрухи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на </a:t>
            </a:r>
            <a:r>
              <a:rPr lang="ru-RU" dirty="0" err="1" smtClean="0"/>
              <a:t>меті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наддержави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великого союзу </a:t>
            </a:r>
            <a:r>
              <a:rPr lang="ru-RU" dirty="0" err="1" smtClean="0"/>
              <a:t>країн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Відповідно</a:t>
            </a:r>
            <a:r>
              <a:rPr lang="ru-RU" b="1" dirty="0" smtClean="0"/>
              <a:t> до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мети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b="1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конкретну</a:t>
            </a:r>
            <a:r>
              <a:rPr lang="ru-RU" dirty="0" smtClean="0"/>
              <a:t>, </a:t>
            </a:r>
            <a:r>
              <a:rPr lang="ru-RU" dirty="0" err="1" smtClean="0"/>
              <a:t>географічно</a:t>
            </a:r>
            <a:r>
              <a:rPr lang="ru-RU" dirty="0" smtClean="0"/>
              <a:t> </a:t>
            </a:r>
            <a:r>
              <a:rPr lang="ru-RU" dirty="0" err="1" smtClean="0"/>
              <a:t>обмежену</a:t>
            </a:r>
            <a:r>
              <a:rPr lang="ru-RU" dirty="0" smtClean="0"/>
              <a:t> мету — </a:t>
            </a:r>
            <a:r>
              <a:rPr lang="ru-RU" dirty="0" err="1" smtClean="0"/>
              <a:t>приєднання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 до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існуючої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спрямований</a:t>
            </a:r>
            <a:r>
              <a:rPr lang="ru-RU" dirty="0" smtClean="0"/>
              <a:t> на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в рамках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b="1" dirty="0" err="1" smtClean="0"/>
              <a:t>Панрухи</a:t>
            </a:r>
            <a:r>
              <a:rPr lang="ru-RU" dirty="0" smtClean="0"/>
              <a:t> часто </a:t>
            </a:r>
            <a:r>
              <a:rPr lang="ru-RU" dirty="0" err="1" smtClean="0"/>
              <a:t>прагнуть</a:t>
            </a:r>
            <a:r>
              <a:rPr lang="ru-RU" dirty="0" smtClean="0"/>
              <a:t> </a:t>
            </a:r>
            <a:r>
              <a:rPr lang="ru-RU" dirty="0" err="1" smtClean="0"/>
              <a:t>створити</a:t>
            </a:r>
            <a:r>
              <a:rPr lang="ru-RU" dirty="0" smtClean="0"/>
              <a:t> </a:t>
            </a:r>
            <a:r>
              <a:rPr lang="ru-RU" dirty="0" err="1" smtClean="0"/>
              <a:t>нову</a:t>
            </a:r>
            <a:r>
              <a:rPr lang="ru-RU" dirty="0" smtClean="0"/>
              <a:t> </a:t>
            </a:r>
            <a:r>
              <a:rPr lang="ru-RU" dirty="0" err="1" smtClean="0"/>
              <a:t>єдину</a:t>
            </a:r>
            <a:r>
              <a:rPr lang="ru-RU" dirty="0" smtClean="0"/>
              <a:t> державу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федерацію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об’єднувала</a:t>
            </a:r>
            <a:r>
              <a:rPr lang="ru-RU" dirty="0" smtClean="0"/>
              <a:t> б </a:t>
            </a:r>
            <a:r>
              <a:rPr lang="ru-RU" dirty="0" err="1" smtClean="0"/>
              <a:t>усі</a:t>
            </a:r>
            <a:r>
              <a:rPr lang="ru-RU" dirty="0" smtClean="0"/>
              <a:t> народи,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</a:t>
            </a:r>
            <a:r>
              <a:rPr lang="ru-RU" dirty="0" err="1" smtClean="0"/>
              <a:t>спільну</a:t>
            </a:r>
            <a:r>
              <a:rPr lang="ru-RU" dirty="0" smtClean="0"/>
              <a:t> культуру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етнічність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утопічний</a:t>
            </a:r>
            <a:r>
              <a:rPr lang="ru-RU" dirty="0" smtClean="0"/>
              <a:t> </a:t>
            </a:r>
            <a:r>
              <a:rPr lang="ru-RU" dirty="0" err="1" smtClean="0"/>
              <a:t>проєкт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широких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 </a:t>
            </a:r>
            <a:r>
              <a:rPr lang="ru-RU" b="1" dirty="0" err="1" smtClean="0"/>
              <a:t>п</a:t>
            </a:r>
            <a:r>
              <a:rPr lang="ru-RU" b="1" dirty="0" err="1" smtClean="0"/>
              <a:t>олітичним</a:t>
            </a:r>
            <a:r>
              <a:rPr lang="ru-RU" b="1" dirty="0" smtClean="0"/>
              <a:t> </a:t>
            </a:r>
            <a:r>
              <a:rPr lang="ru-RU" b="1" dirty="0" err="1" smtClean="0"/>
              <a:t>впливом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поширенням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1. </a:t>
            </a:r>
            <a:r>
              <a:rPr lang="ru-RU" b="1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обмежений</a:t>
            </a:r>
            <a:r>
              <a:rPr lang="ru-RU" dirty="0" smtClean="0"/>
              <a:t> </a:t>
            </a:r>
            <a:r>
              <a:rPr lang="ru-RU" dirty="0" err="1" smtClean="0"/>
              <a:t>національною</a:t>
            </a:r>
            <a:r>
              <a:rPr lang="ru-RU" dirty="0" smtClean="0"/>
              <a:t> державою, яка </a:t>
            </a:r>
            <a:r>
              <a:rPr lang="ru-RU" dirty="0" err="1" smtClean="0"/>
              <a:t>намагається</a:t>
            </a:r>
            <a:r>
              <a:rPr lang="ru-RU" dirty="0" smtClean="0"/>
              <a:t> </a:t>
            </a:r>
            <a:r>
              <a:rPr lang="ru-RU" dirty="0" err="1" smtClean="0"/>
              <a:t>повернути</a:t>
            </a:r>
            <a:r>
              <a:rPr lang="ru-RU" dirty="0" smtClean="0"/>
              <a:t> </a:t>
            </a:r>
            <a:r>
              <a:rPr lang="ru-RU" dirty="0" err="1" smtClean="0"/>
              <a:t>втрачені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Угорщина</a:t>
            </a:r>
            <a:r>
              <a:rPr lang="ru-RU" dirty="0" smtClean="0"/>
              <a:t> </a:t>
            </a:r>
            <a:r>
              <a:rPr lang="ru-RU" dirty="0" err="1" smtClean="0"/>
              <a:t>прагнула</a:t>
            </a:r>
            <a:r>
              <a:rPr lang="ru-RU" dirty="0" smtClean="0"/>
              <a:t> </a:t>
            </a:r>
            <a:r>
              <a:rPr lang="ru-RU" dirty="0" err="1" smtClean="0"/>
              <a:t>повернути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де проживали </a:t>
            </a:r>
            <a:r>
              <a:rPr lang="ru-RU" dirty="0" err="1" smtClean="0"/>
              <a:t>етнічні</a:t>
            </a:r>
            <a:r>
              <a:rPr lang="ru-RU" dirty="0" smtClean="0"/>
              <a:t> </a:t>
            </a:r>
            <a:r>
              <a:rPr lang="ru-RU" dirty="0" err="1" smtClean="0"/>
              <a:t>угорці</a:t>
            </a:r>
            <a:r>
              <a:rPr lang="ru-RU" dirty="0" smtClean="0"/>
              <a:t>, </a:t>
            </a:r>
            <a:r>
              <a:rPr lang="ru-RU" dirty="0" err="1" smtClean="0"/>
              <a:t>втрачені</a:t>
            </a:r>
            <a:r>
              <a:rPr lang="ru-RU" dirty="0" smtClean="0"/>
              <a:t> за </a:t>
            </a:r>
            <a:r>
              <a:rPr lang="ru-RU" dirty="0" err="1" smtClean="0"/>
              <a:t>підсумками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2. </a:t>
            </a:r>
            <a:r>
              <a:rPr lang="ru-RU" b="1" dirty="0" err="1" smtClean="0"/>
              <a:t>Панрухи</a:t>
            </a:r>
            <a:r>
              <a:rPr lang="ru-RU" dirty="0" smtClean="0"/>
              <a:t> </a:t>
            </a:r>
            <a:r>
              <a:rPr lang="ru-RU" dirty="0" err="1" smtClean="0"/>
              <a:t>діють</a:t>
            </a:r>
            <a:r>
              <a:rPr lang="ru-RU" dirty="0" smtClean="0"/>
              <a:t> як </a:t>
            </a:r>
            <a:r>
              <a:rPr lang="ru-RU" dirty="0" err="1" smtClean="0"/>
              <a:t>міжнародні</a:t>
            </a:r>
            <a:r>
              <a:rPr lang="ru-RU" dirty="0" smtClean="0"/>
              <a:t> </a:t>
            </a:r>
            <a:r>
              <a:rPr lang="ru-RU" dirty="0" err="1" smtClean="0"/>
              <a:t>рухи</a:t>
            </a:r>
            <a:r>
              <a:rPr lang="ru-RU" dirty="0" smtClean="0"/>
              <a:t>, </a:t>
            </a:r>
            <a:r>
              <a:rPr lang="ru-RU" dirty="0" err="1" smtClean="0"/>
              <a:t>спрямовані</a:t>
            </a:r>
            <a:r>
              <a:rPr lang="ru-RU" dirty="0" smtClean="0"/>
              <a:t> на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споріднених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належності</a:t>
            </a:r>
            <a:r>
              <a:rPr lang="ru-RU" dirty="0" smtClean="0"/>
              <a:t> до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кордонів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панславізм</a:t>
            </a:r>
            <a:r>
              <a:rPr lang="ru-RU" dirty="0" smtClean="0"/>
              <a:t> </a:t>
            </a:r>
            <a:r>
              <a:rPr lang="ru-RU" dirty="0" err="1" smtClean="0"/>
              <a:t>прагнув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слов'янських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конкретними</a:t>
            </a:r>
            <a:r>
              <a:rPr lang="ru-RU" dirty="0" smtClean="0"/>
              <a:t> </a:t>
            </a:r>
            <a:r>
              <a:rPr lang="ru-RU" dirty="0" err="1" smtClean="0"/>
              <a:t>територіями</a:t>
            </a:r>
            <a:r>
              <a:rPr lang="ru-RU" dirty="0" smtClean="0"/>
              <a:t> та </a:t>
            </a:r>
            <a:r>
              <a:rPr lang="ru-RU" dirty="0" err="1" smtClean="0"/>
              <a:t>обмеженими</a:t>
            </a:r>
            <a:r>
              <a:rPr lang="ru-RU" dirty="0" smtClean="0"/>
              <a:t> </a:t>
            </a:r>
            <a:r>
              <a:rPr lang="ru-RU" dirty="0" err="1" smtClean="0"/>
              <a:t>цілями</a:t>
            </a:r>
            <a:r>
              <a:rPr lang="ru-RU" dirty="0" smtClean="0"/>
              <a:t> в рамках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тоді</a:t>
            </a:r>
            <a:r>
              <a:rPr lang="ru-RU" dirty="0" smtClean="0"/>
              <a:t> як </a:t>
            </a:r>
            <a:r>
              <a:rPr lang="ru-RU" dirty="0" err="1" smtClean="0"/>
              <a:t>панрухи</a:t>
            </a:r>
            <a:r>
              <a:rPr lang="ru-RU" dirty="0" smtClean="0"/>
              <a:t> </a:t>
            </a:r>
            <a:r>
              <a:rPr lang="ru-RU" dirty="0" err="1" smtClean="0"/>
              <a:t>спрямовані</a:t>
            </a:r>
            <a:r>
              <a:rPr lang="ru-RU" dirty="0" smtClean="0"/>
              <a:t> на </a:t>
            </a:r>
            <a:r>
              <a:rPr lang="ru-RU" dirty="0" err="1" smtClean="0"/>
              <a:t>широку</a:t>
            </a:r>
            <a:r>
              <a:rPr lang="ru-RU" dirty="0" smtClean="0"/>
              <a:t> </a:t>
            </a:r>
            <a:r>
              <a:rPr lang="ru-RU" dirty="0" err="1" smtClean="0"/>
              <a:t>культурну</a:t>
            </a:r>
            <a:r>
              <a:rPr lang="ru-RU" dirty="0" smtClean="0"/>
              <a:t> та </a:t>
            </a:r>
            <a:r>
              <a:rPr lang="ru-RU" dirty="0" err="1" smtClean="0"/>
              <a:t>політичну</a:t>
            </a:r>
            <a:r>
              <a:rPr lang="ru-RU" dirty="0" smtClean="0"/>
              <a:t> </a:t>
            </a:r>
            <a:r>
              <a:rPr lang="ru-RU" dirty="0" err="1" smtClean="0"/>
              <a:t>інтеграцію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споріднених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, часто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утворенням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утворень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Сецесія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Сецесія – це вихід зі складу держави будь – якої її частини. В процесі сецесії, певна територія, на якій проживає більшість етнічної меншини, відокремлюється від держави, й таким чином стає більшістю в новоствореній державній одиниці.</a:t>
            </a:r>
          </a:p>
          <a:p>
            <a:r>
              <a:rPr lang="uk-UA" dirty="0" smtClean="0"/>
              <a:t>Сецесія може бути внутрішньою (створення </a:t>
            </a:r>
            <a:r>
              <a:rPr lang="uk-UA" dirty="0" err="1" smtClean="0"/>
              <a:t>субдержавного</a:t>
            </a:r>
            <a:r>
              <a:rPr lang="uk-UA" dirty="0" smtClean="0"/>
              <a:t> утворення – Нагірний Карабах у СРСР) та зовнішньою (створення нової </a:t>
            </a:r>
            <a:r>
              <a:rPr lang="uk-UA" dirty="0" err="1" smtClean="0"/>
              <a:t>бдержавності</a:t>
            </a:r>
            <a:r>
              <a:rPr lang="uk-UA" dirty="0" smtClean="0"/>
              <a:t> – виділення Бангладеш із Пакистану)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Нормативно-правовою базою сецесії є право націй на самовизначення, втім на практиці сецесія використовується досить рідко.</a:t>
            </a:r>
          </a:p>
          <a:p>
            <a:r>
              <a:rPr lang="ru-RU" dirty="0" smtClean="0"/>
              <a:t>У роботах Г. Берана2 </a:t>
            </a:r>
            <a:r>
              <a:rPr lang="ru-RU" dirty="0" err="1" smtClean="0"/>
              <a:t>і</a:t>
            </a:r>
            <a:r>
              <a:rPr lang="ru-RU" dirty="0" smtClean="0"/>
              <a:t> К. </a:t>
            </a:r>
            <a:r>
              <a:rPr lang="ru-RU" dirty="0" err="1" smtClean="0"/>
              <a:t>Уеллмана</a:t>
            </a:r>
            <a:r>
              <a:rPr lang="ru-RU" dirty="0" smtClean="0"/>
              <a:t> право </a:t>
            </a:r>
            <a:r>
              <a:rPr lang="ru-RU" dirty="0" err="1" smtClean="0"/>
              <a:t>етнічних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на </a:t>
            </a:r>
            <a:r>
              <a:rPr lang="ru-RU" dirty="0" err="1" smtClean="0"/>
              <a:t>сецесію</a:t>
            </a:r>
            <a:r>
              <a:rPr lang="ru-RU" dirty="0" smtClean="0"/>
              <a:t> </a:t>
            </a:r>
            <a:r>
              <a:rPr lang="ru-RU" dirty="0" err="1" smtClean="0"/>
              <a:t>пояснюється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емпірично</a:t>
            </a:r>
            <a:r>
              <a:rPr lang="ru-RU" dirty="0" smtClean="0"/>
              <a:t> </a:t>
            </a:r>
            <a:r>
              <a:rPr lang="ru-RU" dirty="0" err="1" smtClean="0"/>
              <a:t>доведеною</a:t>
            </a:r>
            <a:r>
              <a:rPr lang="ru-RU" dirty="0" smtClean="0"/>
              <a:t> </a:t>
            </a:r>
            <a:r>
              <a:rPr lang="ru-RU" dirty="0" err="1" smtClean="0"/>
              <a:t>спроможністю</a:t>
            </a:r>
            <a:r>
              <a:rPr lang="ru-RU" dirty="0" smtClean="0"/>
              <a:t> </a:t>
            </a:r>
            <a:r>
              <a:rPr lang="ru-RU" dirty="0" err="1" smtClean="0"/>
              <a:t>сформувати</a:t>
            </a:r>
            <a:r>
              <a:rPr lang="ru-RU" dirty="0" smtClean="0"/>
              <a:t> </a:t>
            </a:r>
            <a:r>
              <a:rPr lang="ru-RU" dirty="0" err="1" smtClean="0"/>
              <a:t>повноцінну</a:t>
            </a:r>
            <a:r>
              <a:rPr lang="ru-RU" dirty="0" smtClean="0"/>
              <a:t> державу. Т</a:t>
            </a:r>
            <a:endParaRPr lang="uk-UA" dirty="0" smtClean="0"/>
          </a:p>
          <a:p>
            <a:r>
              <a:rPr lang="ru-RU" dirty="0" err="1" smtClean="0"/>
              <a:t>Сецесія</a:t>
            </a:r>
            <a:r>
              <a:rPr lang="ru-RU" dirty="0" smtClean="0"/>
              <a:t> часто </a:t>
            </a:r>
            <a:r>
              <a:rPr lang="ru-RU" dirty="0" err="1" smtClean="0"/>
              <a:t>досліджується</a:t>
            </a:r>
            <a:r>
              <a:rPr lang="ru-RU" dirty="0" smtClean="0"/>
              <a:t> у </a:t>
            </a:r>
            <a:r>
              <a:rPr lang="ru-RU" dirty="0" err="1" smtClean="0"/>
              <a:t>територіальному</a:t>
            </a:r>
            <a:r>
              <a:rPr lang="ru-RU" dirty="0" smtClean="0"/>
              <a:t> </a:t>
            </a:r>
            <a:r>
              <a:rPr lang="ru-RU" dirty="0" err="1" smtClean="0"/>
              <a:t>аспекті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для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характерний</a:t>
            </a:r>
            <a:r>
              <a:rPr lang="ru-RU" dirty="0" smtClean="0"/>
              <a:t> не так </a:t>
            </a:r>
            <a:r>
              <a:rPr lang="ru-RU" dirty="0" err="1" smtClean="0"/>
              <a:t>розпад</a:t>
            </a:r>
            <a:r>
              <a:rPr lang="ru-RU" dirty="0" smtClean="0"/>
              <a:t> держав,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масове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рухів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ставляють</a:t>
            </a:r>
            <a:r>
              <a:rPr lang="ru-RU" dirty="0" smtClean="0"/>
              <a:t> за мету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розпад</a:t>
            </a:r>
            <a:r>
              <a:rPr lang="ru-RU" dirty="0" smtClean="0"/>
              <a:t>. Тому </a:t>
            </a:r>
            <a:r>
              <a:rPr lang="ru-RU" dirty="0" err="1" smtClean="0"/>
              <a:t>доцільно</a:t>
            </a:r>
            <a:r>
              <a:rPr lang="ru-RU" dirty="0" smtClean="0"/>
              <a:t> </a:t>
            </a:r>
            <a:r>
              <a:rPr lang="ru-RU" dirty="0" err="1" smtClean="0"/>
              <a:t>досліджувати</a:t>
            </a:r>
            <a:r>
              <a:rPr lang="ru-RU" dirty="0" smtClean="0"/>
              <a:t> </a:t>
            </a:r>
            <a:r>
              <a:rPr lang="ru-RU" dirty="0" err="1" smtClean="0"/>
              <a:t>рухи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прямо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опосередковано</a:t>
            </a:r>
            <a:r>
              <a:rPr lang="ru-RU" dirty="0" smtClean="0"/>
              <a:t> </a:t>
            </a:r>
            <a:r>
              <a:rPr lang="ru-RU" dirty="0" err="1" smtClean="0"/>
              <a:t>спрямовані</a:t>
            </a:r>
            <a:r>
              <a:rPr lang="ru-RU" dirty="0" smtClean="0"/>
              <a:t> на </a:t>
            </a:r>
            <a:r>
              <a:rPr lang="ru-RU" dirty="0" err="1" smtClean="0"/>
              <a:t>реалізацію</a:t>
            </a:r>
            <a:r>
              <a:rPr lang="ru-RU" dirty="0" smtClean="0"/>
              <a:t> </a:t>
            </a:r>
            <a:r>
              <a:rPr lang="ru-RU" dirty="0" err="1" smtClean="0"/>
              <a:t>відділення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позначається</a:t>
            </a:r>
            <a:r>
              <a:rPr lang="ru-RU" dirty="0" smtClean="0"/>
              <a:t> </a:t>
            </a:r>
            <a:r>
              <a:rPr lang="ru-RU" dirty="0" err="1" smtClean="0"/>
              <a:t>терміном</a:t>
            </a:r>
            <a:r>
              <a:rPr lang="ru-RU" dirty="0" smtClean="0"/>
              <a:t> </a:t>
            </a:r>
            <a:r>
              <a:rPr lang="ru-RU" dirty="0" err="1" smtClean="0"/>
              <a:t>сеціонізм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На думку А. </a:t>
            </a:r>
            <a:r>
              <a:rPr lang="ru-RU" sz="2000" dirty="0" err="1" smtClean="0"/>
              <a:t>Б’юкенена</a:t>
            </a:r>
            <a:r>
              <a:rPr lang="ru-RU" sz="2000" dirty="0" smtClean="0"/>
              <a:t>,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кілька</a:t>
            </a:r>
            <a:r>
              <a:rPr lang="ru-RU" sz="2000" dirty="0" smtClean="0"/>
              <a:t> </a:t>
            </a:r>
            <a:r>
              <a:rPr lang="ru-RU" sz="2000" dirty="0" err="1" smtClean="0"/>
              <a:t>типів</a:t>
            </a:r>
            <a:r>
              <a:rPr lang="ru-RU" sz="2000" dirty="0" smtClean="0"/>
              <a:t> </a:t>
            </a:r>
            <a:r>
              <a:rPr lang="ru-RU" sz="2000" dirty="0" err="1" smtClean="0"/>
              <a:t>порушень</a:t>
            </a:r>
            <a:r>
              <a:rPr lang="ru-RU" sz="2000" dirty="0" smtClean="0"/>
              <a:t> прав </a:t>
            </a:r>
            <a:r>
              <a:rPr lang="ru-RU" sz="2000" dirty="0" err="1" smtClean="0"/>
              <a:t>групи</a:t>
            </a:r>
            <a:r>
              <a:rPr lang="ru-RU" sz="2000" dirty="0" smtClean="0"/>
              <a:t>, </a:t>
            </a:r>
            <a:r>
              <a:rPr lang="ru-RU" sz="2000" dirty="0" err="1" smtClean="0"/>
              <a:t>кожен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розглядати</a:t>
            </a:r>
            <a:r>
              <a:rPr lang="ru-RU" sz="2000" dirty="0" smtClean="0"/>
              <a:t> як </a:t>
            </a:r>
            <a:r>
              <a:rPr lang="ru-RU" sz="2000" dirty="0" err="1" smtClean="0"/>
              <a:t>виправдання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правомірності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сецесіоністських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домагань</a:t>
            </a:r>
            <a:r>
              <a:rPr lang="ru-RU" sz="2000" dirty="0" smtClean="0"/>
              <a:t>:</a:t>
            </a:r>
          </a:p>
          <a:p>
            <a:r>
              <a:rPr lang="uk-UA" sz="2000" dirty="0" smtClean="0"/>
              <a:t>1</a:t>
            </a:r>
            <a:r>
              <a:rPr lang="ru-RU" sz="2000" dirty="0" smtClean="0"/>
              <a:t>. </a:t>
            </a:r>
            <a:r>
              <a:rPr lang="ru-RU" sz="2000" dirty="0" err="1" smtClean="0"/>
              <a:t>Незаконне</a:t>
            </a:r>
            <a:r>
              <a:rPr lang="ru-RU" sz="2000" dirty="0" smtClean="0"/>
              <a:t> </a:t>
            </a:r>
            <a:r>
              <a:rPr lang="ru-RU" sz="2000" dirty="0" err="1" smtClean="0"/>
              <a:t>включення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території</a:t>
            </a:r>
            <a:r>
              <a:rPr lang="ru-RU" sz="2000" dirty="0" smtClean="0"/>
              <a:t> </a:t>
            </a:r>
            <a:r>
              <a:rPr lang="ru-RU" sz="2000" dirty="0" err="1" smtClean="0"/>
              <a:t>групи</a:t>
            </a:r>
            <a:r>
              <a:rPr lang="ru-RU" sz="2000" dirty="0" smtClean="0"/>
              <a:t> до складу </a:t>
            </a:r>
            <a:r>
              <a:rPr lang="ru-RU" sz="2000" dirty="0" err="1" smtClean="0"/>
              <a:t>держави</a:t>
            </a:r>
            <a:r>
              <a:rPr lang="ru-RU" sz="2000" dirty="0" smtClean="0"/>
              <a:t>: </a:t>
            </a:r>
            <a:r>
              <a:rPr lang="ru-RU" sz="2000" dirty="0" err="1" smtClean="0"/>
              <a:t>жителі</a:t>
            </a:r>
            <a:r>
              <a:rPr lang="ru-RU" sz="2000" dirty="0" smtClean="0"/>
              <a:t> </a:t>
            </a:r>
            <a:r>
              <a:rPr lang="ru-RU" sz="2000" dirty="0" err="1" smtClean="0"/>
              <a:t>регіону</a:t>
            </a:r>
            <a:r>
              <a:rPr lang="ru-RU" sz="2000" dirty="0" smtClean="0"/>
              <a:t> </a:t>
            </a:r>
            <a:r>
              <a:rPr lang="ru-RU" sz="2000" dirty="0" err="1" smtClean="0"/>
              <a:t>вправі</a:t>
            </a:r>
            <a:r>
              <a:rPr lang="ru-RU" sz="2000" dirty="0" smtClean="0"/>
              <a:t> </a:t>
            </a:r>
            <a:r>
              <a:rPr lang="ru-RU" sz="2000" dirty="0" err="1" smtClean="0"/>
              <a:t>домагатися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сецесії</a:t>
            </a:r>
            <a:r>
              <a:rPr lang="ru-RU" sz="2000" dirty="0" smtClean="0"/>
              <a:t>,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довести,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мало </a:t>
            </a:r>
            <a:r>
              <a:rPr lang="ru-RU" sz="2000" dirty="0" err="1" smtClean="0"/>
              <a:t>місце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насильницьке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захоплення</a:t>
            </a:r>
            <a:r>
              <a:rPr lang="ru-RU" sz="2000" dirty="0" smtClean="0"/>
              <a:t>.</a:t>
            </a:r>
          </a:p>
          <a:p>
            <a:r>
              <a:rPr lang="uk-UA" sz="2000" dirty="0" smtClean="0"/>
              <a:t>2. </a:t>
            </a:r>
            <a:r>
              <a:rPr lang="ru-RU" sz="2000" dirty="0" err="1" smtClean="0"/>
              <a:t>Економічна</a:t>
            </a:r>
            <a:r>
              <a:rPr lang="ru-RU" sz="2000" dirty="0" smtClean="0"/>
              <a:t> </a:t>
            </a:r>
            <a:r>
              <a:rPr lang="ru-RU" sz="2000" dirty="0" err="1" smtClean="0"/>
              <a:t>дискримінація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регіональної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групи</a:t>
            </a:r>
            <a:r>
              <a:rPr lang="ru-RU" sz="2000" dirty="0" smtClean="0"/>
              <a:t>, 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, за </a:t>
            </a:r>
            <a:r>
              <a:rPr lang="ru-RU" sz="2000" dirty="0" err="1" smtClean="0"/>
              <a:t>допомогою</a:t>
            </a:r>
            <a:r>
              <a:rPr lang="ru-RU" sz="2000" dirty="0" smtClean="0"/>
              <a:t> несправедливого </a:t>
            </a:r>
            <a:r>
              <a:rPr lang="ru-RU" sz="2000" dirty="0" err="1" smtClean="0"/>
              <a:t>розподілу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ресурсів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державного бюджету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складовими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країни</a:t>
            </a:r>
            <a:r>
              <a:rPr lang="ru-RU" sz="2000" dirty="0" smtClean="0"/>
              <a:t>.</a:t>
            </a:r>
          </a:p>
          <a:p>
            <a:r>
              <a:rPr lang="uk-UA" sz="2000" dirty="0" smtClean="0"/>
              <a:t>3. </a:t>
            </a:r>
            <a:r>
              <a:rPr lang="ru-RU" sz="2000" dirty="0" err="1" smtClean="0"/>
              <a:t>Загроза</a:t>
            </a:r>
            <a:r>
              <a:rPr lang="ru-RU" sz="2000" dirty="0" smtClean="0"/>
              <a:t> </a:t>
            </a:r>
            <a:r>
              <a:rPr lang="ru-RU" sz="2000" dirty="0" err="1" smtClean="0"/>
              <a:t>фізичному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існуванню</a:t>
            </a:r>
            <a:r>
              <a:rPr lang="ru-RU" sz="2000" dirty="0" smtClean="0"/>
              <a:t> </a:t>
            </a:r>
            <a:r>
              <a:rPr lang="ru-RU" sz="2000" dirty="0" err="1" smtClean="0"/>
              <a:t>групи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виходить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влади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держави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груп</a:t>
            </a:r>
            <a:r>
              <a:rPr lang="ru-RU" sz="2000" dirty="0" smtClean="0"/>
              <a:t>, </a:t>
            </a:r>
            <a:r>
              <a:rPr lang="ru-RU" sz="2000" dirty="0" err="1" smtClean="0"/>
              <a:t>загрозливі</a:t>
            </a:r>
            <a:r>
              <a:rPr lang="ru-RU" sz="2000" dirty="0" smtClean="0"/>
              <a:t> </a:t>
            </a:r>
            <a:r>
              <a:rPr lang="ru-RU" sz="2000" dirty="0" err="1" smtClean="0"/>
              <a:t>дії</a:t>
            </a:r>
            <a:r>
              <a:rPr lang="ru-RU" sz="2000" dirty="0" smtClean="0"/>
              <a:t>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влада</a:t>
            </a:r>
            <a:r>
              <a:rPr lang="ru-RU" sz="2000" dirty="0" smtClean="0"/>
              <a:t> не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не</a:t>
            </a:r>
            <a:r>
              <a:rPr lang="ru-RU" sz="2000" dirty="0" smtClean="0"/>
              <a:t> </a:t>
            </a:r>
            <a:r>
              <a:rPr lang="ru-RU" sz="2000" dirty="0" err="1" smtClean="0"/>
              <a:t>бажає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припинити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4. </a:t>
            </a:r>
            <a:r>
              <a:rPr lang="ru-RU" sz="2000" dirty="0" err="1" smtClean="0"/>
              <a:t>Політична</a:t>
            </a:r>
            <a:r>
              <a:rPr lang="ru-RU" sz="2000" dirty="0" smtClean="0"/>
              <a:t> </a:t>
            </a:r>
            <a:r>
              <a:rPr lang="ru-RU" sz="2000" dirty="0" err="1" smtClean="0"/>
              <a:t>дискримінація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групи</a:t>
            </a:r>
            <a:r>
              <a:rPr lang="ru-RU" sz="2000" dirty="0" smtClean="0"/>
              <a:t> – </a:t>
            </a:r>
            <a:r>
              <a:rPr lang="ru-RU" sz="2000" dirty="0" err="1" smtClean="0"/>
              <a:t>ліквідація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наявного</a:t>
            </a:r>
            <a:r>
              <a:rPr lang="ru-RU" sz="2000" dirty="0" smtClean="0"/>
              <a:t> у </a:t>
            </a:r>
            <a:r>
              <a:rPr lang="ru-RU" sz="2000" dirty="0" err="1" smtClean="0"/>
              <a:t>групи</a:t>
            </a:r>
            <a:r>
              <a:rPr lang="ru-RU" sz="2000" dirty="0" smtClean="0"/>
              <a:t> особливого (автономного) статусу.</a:t>
            </a:r>
            <a:endParaRPr lang="ru-RU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/>
              <a:t>Важливою</a:t>
            </a:r>
            <a:r>
              <a:rPr lang="ru-RU" dirty="0" smtClean="0"/>
              <a:t> </a:t>
            </a:r>
            <a:r>
              <a:rPr lang="ru-RU" dirty="0" err="1" smtClean="0"/>
              <a:t>підставою</a:t>
            </a:r>
            <a:r>
              <a:rPr lang="ru-RU" dirty="0" smtClean="0"/>
              <a:t> для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сецесіоністського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у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чіткого</a:t>
            </a:r>
            <a:r>
              <a:rPr lang="ru-RU" dirty="0" smtClean="0"/>
              <a:t> </a:t>
            </a:r>
            <a:r>
              <a:rPr lang="ru-RU" dirty="0" err="1" smtClean="0"/>
              <a:t>територіального</a:t>
            </a:r>
            <a:r>
              <a:rPr lang="ru-RU" dirty="0" smtClean="0"/>
              <a:t> </a:t>
            </a:r>
            <a:r>
              <a:rPr lang="ru-RU" dirty="0" err="1" smtClean="0"/>
              <a:t>виміру</a:t>
            </a:r>
            <a:r>
              <a:rPr lang="ru-RU" dirty="0" smtClean="0"/>
              <a:t>,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по </a:t>
            </a:r>
            <a:r>
              <a:rPr lang="ru-RU" dirty="0" err="1" smtClean="0"/>
              <a:t>мірі</a:t>
            </a:r>
            <a:r>
              <a:rPr lang="ru-RU" dirty="0" smtClean="0"/>
              <a:t> </a:t>
            </a:r>
            <a:r>
              <a:rPr lang="ru-RU" dirty="0" err="1" smtClean="0"/>
              <a:t>зміцнення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Кордони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визначатися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способами, не </a:t>
            </a:r>
            <a:r>
              <a:rPr lang="ru-RU" dirty="0" err="1" smtClean="0"/>
              <a:t>тільки</a:t>
            </a:r>
            <a:r>
              <a:rPr lang="ru-RU" dirty="0" smtClean="0"/>
              <a:t> ареалом </a:t>
            </a:r>
            <a:r>
              <a:rPr lang="ru-RU" dirty="0" err="1" smtClean="0"/>
              <a:t>розселення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межами </a:t>
            </a:r>
            <a:r>
              <a:rPr lang="ru-RU" dirty="0" err="1" smtClean="0"/>
              <a:t>стародавньої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яку члени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«</a:t>
            </a:r>
            <a:r>
              <a:rPr lang="ru-RU" dirty="0" err="1" smtClean="0"/>
              <a:t>правітчизною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пов’язують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національні</a:t>
            </a:r>
            <a:r>
              <a:rPr lang="ru-RU" dirty="0" smtClean="0"/>
              <a:t> </a:t>
            </a:r>
            <a:r>
              <a:rPr lang="ru-RU" dirty="0" err="1" smtClean="0"/>
              <a:t>міфи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перекази</a:t>
            </a:r>
            <a:r>
              <a:rPr lang="ru-RU" dirty="0" smtClean="0"/>
              <a:t>.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територією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виступати</a:t>
            </a:r>
            <a:r>
              <a:rPr lang="ru-RU" dirty="0" smtClean="0"/>
              <a:t> в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самостійної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слугує</a:t>
            </a:r>
            <a:r>
              <a:rPr lang="ru-RU" dirty="0" smtClean="0"/>
              <a:t> основою для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, </a:t>
            </a:r>
            <a:r>
              <a:rPr lang="ru-RU" dirty="0" err="1" smtClean="0"/>
              <a:t>утворюючи</a:t>
            </a:r>
            <a:r>
              <a:rPr lang="ru-RU" dirty="0" smtClean="0"/>
              <a:t> </a:t>
            </a:r>
            <a:r>
              <a:rPr lang="ru-RU" dirty="0" err="1" smtClean="0"/>
              <a:t>територіальну</a:t>
            </a:r>
            <a:r>
              <a:rPr lang="ru-RU" dirty="0" smtClean="0"/>
              <a:t> </a:t>
            </a:r>
            <a:r>
              <a:rPr lang="ru-RU" dirty="0" err="1" smtClean="0"/>
              <a:t>ідентичність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 smtClean="0"/>
              <a:t>Остання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позначена</a:t>
            </a:r>
            <a:r>
              <a:rPr lang="ru-RU" dirty="0" smtClean="0"/>
              <a:t> як </a:t>
            </a: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 smtClean="0"/>
              <a:t>індивідуумами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приналежності</a:t>
            </a:r>
            <a:r>
              <a:rPr lang="ru-RU" dirty="0" smtClean="0"/>
              <a:t> до </a:t>
            </a:r>
            <a:r>
              <a:rPr lang="ru-RU" dirty="0" err="1" smtClean="0"/>
              <a:t>групи</a:t>
            </a:r>
            <a:r>
              <a:rPr lang="ru-RU" dirty="0" smtClean="0"/>
              <a:t>, </a:t>
            </a:r>
            <a:r>
              <a:rPr lang="ru-RU" dirty="0" err="1" smtClean="0"/>
              <a:t>визначеної</a:t>
            </a:r>
            <a:r>
              <a:rPr lang="ru-RU" dirty="0" smtClean="0"/>
              <a:t> </a:t>
            </a:r>
            <a:r>
              <a:rPr lang="ru-RU" dirty="0" err="1" smtClean="0"/>
              <a:t>певною</a:t>
            </a:r>
            <a:r>
              <a:rPr lang="ru-RU" dirty="0" smtClean="0"/>
              <a:t> </a:t>
            </a:r>
            <a:r>
              <a:rPr lang="ru-RU" dirty="0" err="1" smtClean="0"/>
              <a:t>територією</a:t>
            </a:r>
            <a:r>
              <a:rPr lang="ru-RU" dirty="0" smtClean="0"/>
              <a:t>. Людина </a:t>
            </a:r>
            <a:r>
              <a:rPr lang="ru-RU" dirty="0" err="1" smtClean="0"/>
              <a:t>вважає</a:t>
            </a:r>
            <a:r>
              <a:rPr lang="ru-RU" dirty="0" smtClean="0"/>
              <a:t> себе </a:t>
            </a:r>
            <a:r>
              <a:rPr lang="ru-RU" dirty="0" err="1" smtClean="0"/>
              <a:t>носієм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відображає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якоюсь</a:t>
            </a:r>
            <a:r>
              <a:rPr lang="ru-RU" dirty="0" smtClean="0"/>
              <a:t> </a:t>
            </a:r>
            <a:r>
              <a:rPr lang="ru-RU" dirty="0" err="1" smtClean="0"/>
              <a:t>територією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уявляє</a:t>
            </a:r>
            <a:r>
              <a:rPr lang="ru-RU" dirty="0" smtClean="0"/>
              <a:t>» </a:t>
            </a:r>
            <a:r>
              <a:rPr lang="ru-RU" dirty="0" err="1" smtClean="0"/>
              <a:t>себе</a:t>
            </a:r>
            <a:r>
              <a:rPr lang="ru-RU" dirty="0" smtClean="0"/>
              <a:t> членом </a:t>
            </a:r>
            <a:r>
              <a:rPr lang="ru-RU" dirty="0" err="1" smtClean="0"/>
              <a:t>спільноти</a:t>
            </a:r>
            <a:r>
              <a:rPr lang="ru-RU" dirty="0" smtClean="0"/>
              <a:t> </a:t>
            </a:r>
            <a:r>
              <a:rPr lang="ru-RU" dirty="0" err="1" smtClean="0"/>
              <a:t>подібних</a:t>
            </a:r>
            <a:r>
              <a:rPr lang="ru-RU" dirty="0" smtClean="0"/>
              <a:t> </a:t>
            </a:r>
            <a:r>
              <a:rPr lang="ru-RU" dirty="0" err="1" smtClean="0"/>
              <a:t>власників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uk-UA" dirty="0" smtClean="0"/>
              <a:t>Методологічні </a:t>
            </a:r>
            <a:r>
              <a:rPr lang="uk-UA" dirty="0"/>
              <a:t>підходи до визначення термінів: уніонізм, </a:t>
            </a:r>
            <a:r>
              <a:rPr lang="uk-UA" dirty="0" err="1"/>
              <a:t>панрухи</a:t>
            </a:r>
            <a:r>
              <a:rPr lang="uk-UA" dirty="0"/>
              <a:t>, </a:t>
            </a:r>
            <a:r>
              <a:rPr lang="uk-UA" dirty="0" smtClean="0"/>
              <a:t>сецесія, </a:t>
            </a:r>
            <a:r>
              <a:rPr lang="uk-UA" dirty="0"/>
              <a:t>сепаратизм. </a:t>
            </a:r>
            <a:endParaRPr lang="uk-UA" dirty="0"/>
          </a:p>
          <a:p>
            <a:pPr marL="514350" indent="-514350">
              <a:buAutoNum type="arabicPeriod"/>
            </a:pPr>
            <a:r>
              <a:rPr lang="uk-UA" dirty="0" smtClean="0"/>
              <a:t>Порівняльна </a:t>
            </a:r>
            <a:r>
              <a:rPr lang="uk-UA" dirty="0"/>
              <a:t>характеристика іредентизму та сепаратизму: спільне та відмінне</a:t>
            </a:r>
            <a:r>
              <a:rPr lang="uk-UA" dirty="0" smtClean="0"/>
              <a:t>.</a:t>
            </a:r>
          </a:p>
          <a:p>
            <a:pPr marL="514350" indent="-514350">
              <a:buAutoNum type="arabicPeriod"/>
            </a:pPr>
            <a:r>
              <a:rPr lang="uk-UA" dirty="0" smtClean="0"/>
              <a:t> </a:t>
            </a:r>
            <a:r>
              <a:rPr lang="uk-UA" dirty="0"/>
              <a:t>Іредентизм та </a:t>
            </a:r>
            <a:r>
              <a:rPr lang="uk-UA" dirty="0" err="1"/>
              <a:t>панрухи</a:t>
            </a:r>
            <a:r>
              <a:rPr lang="uk-UA" dirty="0"/>
              <a:t>: порівняльний аналіз</a:t>
            </a:r>
            <a:r>
              <a:rPr lang="uk-UA" dirty="0" smtClean="0"/>
              <a:t>.</a:t>
            </a:r>
          </a:p>
          <a:p>
            <a:pPr marL="514350" indent="-514350">
              <a:buAutoNum type="arabicPeriod"/>
            </a:pPr>
            <a:r>
              <a:rPr lang="uk-UA" dirty="0" smtClean="0"/>
              <a:t> </a:t>
            </a:r>
            <a:r>
              <a:rPr lang="uk-UA" dirty="0"/>
              <a:t>Іредентизм та уніонізм: спільне та </a:t>
            </a:r>
            <a:r>
              <a:rPr lang="uk-UA" dirty="0" smtClean="0"/>
              <a:t>відмінне.</a:t>
            </a:r>
          </a:p>
          <a:p>
            <a:pPr marL="514350" indent="-514350">
              <a:buAutoNum type="arabicPeriod"/>
            </a:pPr>
            <a:r>
              <a:rPr lang="uk-UA" dirty="0" smtClean="0"/>
              <a:t>Іредентизм </a:t>
            </a:r>
            <a:r>
              <a:rPr lang="uk-UA" dirty="0"/>
              <a:t>та сецесія: спільні та відмінні риси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571612"/>
            <a:ext cx="8001056" cy="3487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І.О. </a:t>
            </a:r>
            <a:r>
              <a:rPr lang="ru-RU" dirty="0" err="1"/>
              <a:t>Рафальський</a:t>
            </a:r>
            <a:r>
              <a:rPr lang="ru-RU" dirty="0"/>
              <a:t> </a:t>
            </a:r>
            <a:r>
              <a:rPr lang="ru-RU" dirty="0" err="1" smtClean="0"/>
              <a:t>розглядає</a:t>
            </a:r>
            <a:r>
              <a:rPr lang="ru-RU" dirty="0" smtClean="0"/>
              <a:t> </a:t>
            </a:r>
            <a:r>
              <a:rPr lang="ru-RU" dirty="0" err="1"/>
              <a:t>сецесію</a:t>
            </a:r>
            <a:r>
              <a:rPr lang="ru-RU" dirty="0"/>
              <a:t> як форму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smtClean="0"/>
              <a:t>сепаратизму </a:t>
            </a:r>
            <a:r>
              <a:rPr lang="ru-RU" dirty="0"/>
              <a:t>та </a:t>
            </a:r>
            <a:r>
              <a:rPr lang="ru-RU" dirty="0" err="1"/>
              <a:t>політичний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, у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державного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відокремлюється</a:t>
            </a:r>
            <a:r>
              <a:rPr lang="ru-RU" dirty="0"/>
              <a:t> </a:t>
            </a:r>
            <a:r>
              <a:rPr lang="ru-RU" dirty="0" err="1"/>
              <a:t>певна</a:t>
            </a:r>
            <a:r>
              <a:rPr lang="ru-RU" dirty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/>
              <a:t>частина</a:t>
            </a:r>
            <a:r>
              <a:rPr lang="ru-RU" dirty="0"/>
              <a:t>, у межах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створюється</a:t>
            </a:r>
            <a:r>
              <a:rPr lang="ru-RU" dirty="0"/>
              <a:t> нова </a:t>
            </a:r>
            <a:r>
              <a:rPr lang="ru-RU" dirty="0" smtClean="0"/>
              <a:t>держава. </a:t>
            </a:r>
            <a:r>
              <a:rPr lang="ru-RU" dirty="0" err="1"/>
              <a:t>Дослідник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виділив</a:t>
            </a:r>
            <a:r>
              <a:rPr lang="ru-RU" dirty="0"/>
              <a:t> </a:t>
            </a:r>
            <a:r>
              <a:rPr lang="ru-RU" dirty="0" err="1"/>
              <a:t>фази</a:t>
            </a:r>
            <a:r>
              <a:rPr lang="ru-RU" dirty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/>
              <a:t>сецесійного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– </a:t>
            </a:r>
            <a:r>
              <a:rPr lang="ru-RU" dirty="0" err="1"/>
              <a:t>латентну</a:t>
            </a:r>
            <a:r>
              <a:rPr lang="ru-RU" dirty="0"/>
              <a:t>, фазу </a:t>
            </a:r>
            <a:r>
              <a:rPr lang="ru-RU" dirty="0" err="1" smtClean="0"/>
              <a:t>радикалізації</a:t>
            </a:r>
            <a:r>
              <a:rPr lang="ru-RU" dirty="0"/>
              <a:t>, фазу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, </a:t>
            </a:r>
            <a:r>
              <a:rPr lang="ru-RU" dirty="0" err="1" smtClean="0"/>
              <a:t>розроблення</a:t>
            </a:r>
            <a:r>
              <a:rPr lang="ru-RU" dirty="0" smtClean="0"/>
              <a:t> </a:t>
            </a:r>
            <a:r>
              <a:rPr lang="ru-RU" dirty="0" err="1"/>
              <a:t>ідеології</a:t>
            </a:r>
            <a:r>
              <a:rPr lang="ru-RU" dirty="0"/>
              <a:t>,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та </a:t>
            </a:r>
            <a:r>
              <a:rPr lang="ru-RU" dirty="0" err="1" smtClean="0"/>
              <a:t>інституціалізації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Таким чином, </a:t>
            </a:r>
            <a:r>
              <a:rPr lang="ru-RU" dirty="0" err="1"/>
              <a:t>сецесію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/>
              <a:t>з</a:t>
            </a:r>
            <a:r>
              <a:rPr lang="ru-RU" dirty="0"/>
              <a:t> фаз </a:t>
            </a:r>
            <a:r>
              <a:rPr lang="ru-RU" dirty="0" err="1"/>
              <a:t>розвитку</a:t>
            </a:r>
            <a:r>
              <a:rPr lang="ru-RU" dirty="0"/>
              <a:t> сепаратизму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/>
              <a:t>його</a:t>
            </a:r>
            <a:r>
              <a:rPr lang="ru-RU" dirty="0"/>
              <a:t> форм.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нарівні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інкорпорацією</a:t>
            </a:r>
            <a:r>
              <a:rPr lang="ru-RU" dirty="0"/>
              <a:t> (</a:t>
            </a:r>
            <a:r>
              <a:rPr lang="ru-RU" dirty="0" err="1" smtClean="0"/>
              <a:t>добровільним</a:t>
            </a:r>
            <a:r>
              <a:rPr lang="ru-RU" dirty="0" smtClean="0"/>
              <a:t> </a:t>
            </a:r>
            <a:r>
              <a:rPr lang="ru-RU" dirty="0" err="1"/>
              <a:t>об’єднанням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нації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іншою</a:t>
            </a:r>
            <a:r>
              <a:rPr lang="ru-RU" dirty="0"/>
              <a:t> в </a:t>
            </a:r>
            <a:r>
              <a:rPr lang="ru-RU" dirty="0" smtClean="0"/>
              <a:t>межах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правом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/>
              <a:t>вирішувати</a:t>
            </a:r>
            <a:r>
              <a:rPr lang="ru-RU" dirty="0"/>
              <a:t> </a:t>
            </a:r>
            <a:r>
              <a:rPr lang="ru-RU" dirty="0" err="1"/>
              <a:t>національно</a:t>
            </a:r>
            <a:r>
              <a:rPr lang="ru-RU" dirty="0"/>
              <a:t>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автономізацією</a:t>
            </a:r>
            <a:r>
              <a:rPr lang="ru-RU" dirty="0"/>
              <a:t> </a:t>
            </a:r>
            <a:r>
              <a:rPr lang="ru-RU" dirty="0" err="1"/>
              <a:t>розглядають</a:t>
            </a:r>
            <a:r>
              <a:rPr lang="ru-RU" dirty="0"/>
              <a:t> </a:t>
            </a:r>
          </a:p>
          <a:p>
            <a:pPr algn="just"/>
            <a:r>
              <a:rPr lang="ru-RU" dirty="0" err="1"/>
              <a:t>також</a:t>
            </a:r>
            <a:r>
              <a:rPr lang="ru-RU" dirty="0"/>
              <a:t> як одну </a:t>
            </a:r>
            <a:r>
              <a:rPr lang="ru-RU" dirty="0" err="1"/>
              <a:t>з</a:t>
            </a:r>
            <a:r>
              <a:rPr lang="ru-RU" dirty="0"/>
              <a:t> форм </a:t>
            </a:r>
            <a:r>
              <a:rPr lang="ru-RU" dirty="0" err="1"/>
              <a:t>реалізації</a:t>
            </a:r>
            <a:r>
              <a:rPr lang="ru-RU" dirty="0"/>
              <a:t> права на </a:t>
            </a:r>
            <a:r>
              <a:rPr lang="ru-RU" dirty="0" err="1" smtClean="0"/>
              <a:t>самовизначення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Спільне між сецесією та іредентизмом: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/>
              <a:t>1. </a:t>
            </a:r>
            <a:r>
              <a:rPr lang="ru-RU" b="1" dirty="0" err="1" smtClean="0"/>
              <a:t>Прагнення</a:t>
            </a:r>
            <a:r>
              <a:rPr lang="ru-RU" b="1" dirty="0" smtClean="0"/>
              <a:t> </a:t>
            </a:r>
            <a:r>
              <a:rPr lang="ru-RU" b="1" dirty="0" err="1" smtClean="0"/>
              <a:t>змінити</a:t>
            </a:r>
            <a:r>
              <a:rPr lang="ru-RU" b="1" dirty="0" smtClean="0"/>
              <a:t> </a:t>
            </a:r>
            <a:r>
              <a:rPr lang="ru-RU" b="1" dirty="0" err="1" smtClean="0"/>
              <a:t>кордони</a:t>
            </a:r>
            <a:r>
              <a:rPr lang="ru-RU" dirty="0" smtClean="0"/>
              <a:t>: І </a:t>
            </a:r>
            <a:r>
              <a:rPr lang="ru-RU" dirty="0" err="1" smtClean="0"/>
              <a:t>сецесія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ідеєю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існуючих</a:t>
            </a:r>
            <a:r>
              <a:rPr lang="ru-RU" dirty="0" smtClean="0"/>
              <a:t>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кордонів</a:t>
            </a:r>
            <a:r>
              <a:rPr lang="ru-RU" dirty="0" smtClean="0"/>
              <a:t>. В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прагнуть</a:t>
            </a:r>
            <a:r>
              <a:rPr lang="ru-RU" dirty="0" smtClean="0"/>
              <a:t> </a:t>
            </a:r>
            <a:r>
              <a:rPr lang="ru-RU" dirty="0" err="1" smtClean="0"/>
              <a:t>вийти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складу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бути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політичного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b="1" dirty="0" smtClean="0"/>
              <a:t>2. </a:t>
            </a:r>
            <a:r>
              <a:rPr lang="ru-RU" b="1" dirty="0" err="1" smtClean="0"/>
              <a:t>Національні</a:t>
            </a:r>
            <a:r>
              <a:rPr lang="ru-RU" b="1" dirty="0" smtClean="0"/>
              <a:t> та </a:t>
            </a:r>
            <a:r>
              <a:rPr lang="ru-RU" b="1" dirty="0" err="1" smtClean="0"/>
              <a:t>етнічні</a:t>
            </a:r>
            <a:r>
              <a:rPr lang="ru-RU" b="1" dirty="0" smtClean="0"/>
              <a:t> </a:t>
            </a:r>
            <a:r>
              <a:rPr lang="ru-RU" b="1" dirty="0" err="1" smtClean="0"/>
              <a:t>мотиви</a:t>
            </a:r>
            <a:r>
              <a:rPr lang="ru-RU" dirty="0" smtClean="0"/>
              <a:t>: Часто як </a:t>
            </a:r>
            <a:r>
              <a:rPr lang="ru-RU" dirty="0" err="1" smtClean="0"/>
              <a:t>сецесія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зумовлені</a:t>
            </a:r>
            <a:r>
              <a:rPr lang="ru-RU" dirty="0" smtClean="0"/>
              <a:t> </a:t>
            </a:r>
            <a:r>
              <a:rPr lang="ru-RU" dirty="0" err="1" smtClean="0"/>
              <a:t>національними</a:t>
            </a:r>
            <a:r>
              <a:rPr lang="ru-RU" dirty="0" smtClean="0"/>
              <a:t>, </a:t>
            </a:r>
            <a:r>
              <a:rPr lang="ru-RU" dirty="0" err="1" smtClean="0"/>
              <a:t>етнічними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культурними</a:t>
            </a:r>
            <a:r>
              <a:rPr lang="ru-RU" dirty="0" smtClean="0"/>
              <a:t> факторами.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етнічні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прагнути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(</a:t>
            </a:r>
            <a:r>
              <a:rPr lang="ru-RU" dirty="0" err="1" smtClean="0"/>
              <a:t>сецесія</a:t>
            </a:r>
            <a:r>
              <a:rPr lang="ru-RU" dirty="0" smtClean="0"/>
              <a:t>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приєднання</a:t>
            </a:r>
            <a:r>
              <a:rPr lang="ru-RU" dirty="0" smtClean="0"/>
              <a:t> до "</a:t>
            </a:r>
            <a:r>
              <a:rPr lang="ru-RU" dirty="0" err="1" smtClean="0"/>
              <a:t>материнської</a:t>
            </a:r>
            <a:r>
              <a:rPr lang="ru-RU" dirty="0" smtClean="0"/>
              <a:t>" </a:t>
            </a:r>
            <a:r>
              <a:rPr lang="ru-RU" dirty="0" err="1" smtClean="0"/>
              <a:t>держави</a:t>
            </a:r>
            <a:r>
              <a:rPr lang="ru-RU" dirty="0" smtClean="0"/>
              <a:t> (</a:t>
            </a:r>
            <a:r>
              <a:rPr lang="ru-RU" dirty="0" err="1" smtClean="0"/>
              <a:t>іредентизм</a:t>
            </a:r>
            <a:r>
              <a:rPr lang="ru-RU" dirty="0" smtClean="0"/>
              <a:t>).</a:t>
            </a:r>
          </a:p>
          <a:p>
            <a:pPr algn="just">
              <a:buNone/>
            </a:pPr>
            <a:r>
              <a:rPr lang="ru-RU" b="1" dirty="0" smtClean="0"/>
              <a:t>3. </a:t>
            </a:r>
            <a:r>
              <a:rPr lang="ru-RU" b="1" dirty="0" err="1" smtClean="0"/>
              <a:t>Використання</a:t>
            </a:r>
            <a:r>
              <a:rPr lang="ru-RU" b="1" dirty="0" smtClean="0"/>
              <a:t> </a:t>
            </a:r>
            <a:r>
              <a:rPr lang="ru-RU" b="1" dirty="0" err="1" smtClean="0"/>
              <a:t>історичних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культурних</a:t>
            </a:r>
            <a:r>
              <a:rPr lang="ru-RU" b="1" dirty="0" smtClean="0"/>
              <a:t> </a:t>
            </a:r>
            <a:r>
              <a:rPr lang="ru-RU" b="1" dirty="0" err="1" smtClean="0"/>
              <a:t>обґрунтувань</a:t>
            </a:r>
            <a:r>
              <a:rPr lang="ru-RU" dirty="0" smtClean="0"/>
              <a:t>: </a:t>
            </a:r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ідеології</a:t>
            </a:r>
            <a:r>
              <a:rPr lang="ru-RU" dirty="0" smtClean="0"/>
              <a:t> часто </a:t>
            </a:r>
            <a:r>
              <a:rPr lang="ru-RU" dirty="0" err="1" smtClean="0"/>
              <a:t>виправдовуються</a:t>
            </a:r>
            <a:r>
              <a:rPr lang="ru-RU" dirty="0" smtClean="0"/>
              <a:t> </a:t>
            </a:r>
            <a:r>
              <a:rPr lang="ru-RU" dirty="0" err="1" smtClean="0"/>
              <a:t>історичними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культурними</a:t>
            </a:r>
            <a:r>
              <a:rPr lang="ru-RU" dirty="0" smtClean="0"/>
              <a:t> аргументами. </a:t>
            </a:r>
            <a:r>
              <a:rPr lang="ru-RU" dirty="0" err="1" smtClean="0"/>
              <a:t>Наприклад</a:t>
            </a:r>
            <a:r>
              <a:rPr lang="ru-RU" dirty="0" smtClean="0"/>
              <a:t>, 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іредентизму</a:t>
            </a:r>
            <a:r>
              <a:rPr lang="ru-RU" dirty="0" smtClean="0"/>
              <a:t> </a:t>
            </a:r>
            <a:r>
              <a:rPr lang="ru-RU" dirty="0" err="1" smtClean="0"/>
              <a:t>підкреслюється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територія</a:t>
            </a:r>
            <a:r>
              <a:rPr lang="ru-RU" dirty="0" smtClean="0"/>
              <a:t> "</a:t>
            </a:r>
            <a:r>
              <a:rPr lang="ru-RU" dirty="0" err="1" smtClean="0"/>
              <a:t>належить</a:t>
            </a:r>
            <a:r>
              <a:rPr lang="ru-RU" dirty="0" smtClean="0"/>
              <a:t>"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державі</a:t>
            </a:r>
            <a:r>
              <a:rPr lang="ru-RU" dirty="0" smtClean="0"/>
              <a:t> через </a:t>
            </a: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етнічні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, а 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сецесії</a:t>
            </a:r>
            <a:r>
              <a:rPr lang="ru-RU" dirty="0" smtClean="0"/>
              <a:t> — </a:t>
            </a:r>
            <a:r>
              <a:rPr lang="ru-RU" dirty="0" err="1" smtClean="0"/>
              <a:t>що</a:t>
            </a:r>
            <a:r>
              <a:rPr lang="ru-RU" dirty="0" smtClean="0"/>
              <a:t> народ </a:t>
            </a:r>
            <a:r>
              <a:rPr lang="ru-RU" dirty="0" err="1" smtClean="0"/>
              <a:t>має</a:t>
            </a:r>
            <a:r>
              <a:rPr lang="ru-RU" dirty="0" smtClean="0"/>
              <a:t> право на </a:t>
            </a:r>
            <a:r>
              <a:rPr lang="ru-RU" dirty="0" err="1" smtClean="0"/>
              <a:t>самовизначення</a:t>
            </a:r>
            <a:r>
              <a:rPr lang="ru-RU" dirty="0" smtClean="0"/>
              <a:t> та </a:t>
            </a:r>
            <a:r>
              <a:rPr lang="ru-RU" dirty="0" err="1" smtClean="0"/>
              <a:t>відокремлення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Відмінне: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err="1" smtClean="0"/>
              <a:t>Відповідно</a:t>
            </a:r>
            <a:r>
              <a:rPr lang="ru-RU" b="1" dirty="0" smtClean="0"/>
              <a:t> до </a:t>
            </a:r>
            <a:r>
              <a:rPr lang="ru-RU" b="1" dirty="0" err="1" smtClean="0"/>
              <a:t>цілі</a:t>
            </a:r>
            <a:r>
              <a:rPr lang="ru-RU" dirty="0" smtClean="0"/>
              <a:t>:</a:t>
            </a:r>
          </a:p>
          <a:p>
            <a:pPr marL="514350" indent="-514350">
              <a:buAutoNum type="arabicPeriod"/>
            </a:pPr>
            <a:r>
              <a:rPr lang="ru-RU" b="1" dirty="0" err="1" smtClean="0"/>
              <a:t>Сецесія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відокремлення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існуючої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незалежної</a:t>
            </a:r>
            <a:r>
              <a:rPr lang="ru-RU" dirty="0" smtClean="0"/>
              <a:t>, </a:t>
            </a:r>
            <a:r>
              <a:rPr lang="ru-RU" dirty="0" err="1" smtClean="0"/>
              <a:t>суверенної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 </a:t>
            </a:r>
            <a:r>
              <a:rPr lang="ru-RU" dirty="0" err="1" smtClean="0"/>
              <a:t>Її</a:t>
            </a:r>
            <a:r>
              <a:rPr lang="ru-RU" dirty="0" smtClean="0"/>
              <a:t> метою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, яка не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жодної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проголошення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Косова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Сербії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приклад </a:t>
            </a:r>
            <a:r>
              <a:rPr lang="ru-RU" dirty="0" err="1" smtClean="0"/>
              <a:t>сецесії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b="1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приєднати</a:t>
            </a:r>
            <a:r>
              <a:rPr lang="ru-RU" dirty="0" smtClean="0"/>
              <a:t> </a:t>
            </a:r>
            <a:r>
              <a:rPr lang="ru-RU" dirty="0" err="1" smtClean="0"/>
              <a:t>певну</a:t>
            </a:r>
            <a:r>
              <a:rPr lang="ru-RU" dirty="0" smtClean="0"/>
              <a:t> </a:t>
            </a:r>
            <a:r>
              <a:rPr lang="ru-RU" dirty="0" err="1" smtClean="0"/>
              <a:t>територію</a:t>
            </a:r>
            <a:r>
              <a:rPr lang="ru-RU" dirty="0" smtClean="0"/>
              <a:t> до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вона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спільну</a:t>
            </a:r>
            <a:r>
              <a:rPr lang="ru-RU" dirty="0" smtClean="0"/>
              <a:t> </a:t>
            </a:r>
            <a:r>
              <a:rPr lang="ru-RU" dirty="0" err="1" smtClean="0"/>
              <a:t>національну</a:t>
            </a:r>
            <a:r>
              <a:rPr lang="ru-RU" dirty="0" smtClean="0"/>
              <a:t>, </a:t>
            </a:r>
            <a:r>
              <a:rPr lang="ru-RU" dirty="0" err="1" smtClean="0"/>
              <a:t>етнічну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культурну</a:t>
            </a:r>
            <a:r>
              <a:rPr lang="ru-RU" dirty="0" smtClean="0"/>
              <a:t> </a:t>
            </a:r>
            <a:r>
              <a:rPr lang="ru-RU" dirty="0" err="1" smtClean="0"/>
              <a:t>ідентичність</a:t>
            </a:r>
            <a:r>
              <a:rPr lang="ru-RU" dirty="0" smtClean="0"/>
              <a:t>. </a:t>
            </a:r>
            <a:r>
              <a:rPr lang="ru-RU" dirty="0" err="1" smtClean="0"/>
              <a:t>Іредентисти</a:t>
            </a:r>
            <a:r>
              <a:rPr lang="ru-RU" dirty="0" smtClean="0"/>
              <a:t> </a:t>
            </a:r>
            <a:r>
              <a:rPr lang="ru-RU" dirty="0" err="1" smtClean="0"/>
              <a:t>хочуть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територія</a:t>
            </a:r>
            <a:r>
              <a:rPr lang="ru-RU" dirty="0" smtClean="0"/>
              <a:t> не просто стала </a:t>
            </a:r>
            <a:r>
              <a:rPr lang="ru-RU" dirty="0" err="1" smtClean="0"/>
              <a:t>незалежною</a:t>
            </a:r>
            <a:r>
              <a:rPr lang="ru-RU" dirty="0" smtClean="0"/>
              <a:t>, а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приєдналася</a:t>
            </a:r>
            <a:r>
              <a:rPr lang="ru-RU" dirty="0" smtClean="0"/>
              <a:t> до </a:t>
            </a:r>
            <a:r>
              <a:rPr lang="ru-RU" dirty="0" err="1" smtClean="0"/>
              <a:t>конкретної</a:t>
            </a:r>
            <a:r>
              <a:rPr lang="ru-RU" dirty="0" smtClean="0"/>
              <a:t> "</a:t>
            </a:r>
            <a:r>
              <a:rPr lang="ru-RU" dirty="0" err="1" smtClean="0"/>
              <a:t>материнської</a:t>
            </a:r>
            <a:r>
              <a:rPr lang="ru-RU" dirty="0" smtClean="0"/>
              <a:t>" </a:t>
            </a:r>
            <a:r>
              <a:rPr lang="ru-RU" dirty="0" err="1" smtClean="0"/>
              <a:t>держави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об’єднати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</a:t>
            </a:r>
            <a:r>
              <a:rPr lang="ru-RU" dirty="0" err="1" smtClean="0"/>
              <a:t>угорців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проживають</a:t>
            </a:r>
            <a:r>
              <a:rPr lang="ru-RU" dirty="0" smtClean="0"/>
              <a:t> за межами </a:t>
            </a:r>
            <a:r>
              <a:rPr lang="ru-RU" dirty="0" err="1" smtClean="0"/>
              <a:t>Угорщини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Угорщиною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приклад </a:t>
            </a:r>
            <a:r>
              <a:rPr lang="ru-RU" dirty="0" err="1" smtClean="0"/>
              <a:t>іредентизму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err="1" smtClean="0"/>
              <a:t>Відповідно</a:t>
            </a:r>
            <a:r>
              <a:rPr lang="ru-RU" b="1" dirty="0" smtClean="0"/>
              <a:t> до </a:t>
            </a:r>
            <a:r>
              <a:rPr lang="ru-RU" b="1" dirty="0" err="1" smtClean="0"/>
              <a:t>політичного</a:t>
            </a:r>
            <a:r>
              <a:rPr lang="ru-RU" b="1" dirty="0" smtClean="0"/>
              <a:t> </a:t>
            </a:r>
            <a:r>
              <a:rPr lang="ru-RU" b="1" dirty="0" err="1" smtClean="0"/>
              <a:t>напрямку</a:t>
            </a:r>
            <a:r>
              <a:rPr lang="ru-RU" dirty="0" smtClean="0"/>
              <a:t>:</a:t>
            </a:r>
          </a:p>
          <a:p>
            <a:pPr marL="514350" indent="-514350">
              <a:buAutoNum type="arabicPeriod"/>
            </a:pPr>
            <a:r>
              <a:rPr lang="ru-RU" b="1" dirty="0" err="1" smtClean="0"/>
              <a:t>Сецесія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внутрішній</a:t>
            </a:r>
            <a:r>
              <a:rPr lang="ru-RU" dirty="0" smtClean="0"/>
              <a:t> характер,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відокремлення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існуючої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створюючи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незалежний</a:t>
            </a:r>
            <a:r>
              <a:rPr lang="ru-RU" dirty="0" smtClean="0"/>
              <a:t> </a:t>
            </a:r>
            <a:r>
              <a:rPr lang="ru-RU" dirty="0" err="1" smtClean="0"/>
              <a:t>політичний</a:t>
            </a:r>
            <a:r>
              <a:rPr lang="ru-RU" dirty="0" smtClean="0"/>
              <a:t> </a:t>
            </a:r>
            <a:r>
              <a:rPr lang="ru-RU" dirty="0" err="1" smtClean="0"/>
              <a:t>суб'єкт</a:t>
            </a:r>
            <a:r>
              <a:rPr lang="ru-RU" dirty="0" smtClean="0"/>
              <a:t>. Часто вона </a:t>
            </a:r>
            <a:r>
              <a:rPr lang="ru-RU" dirty="0" err="1" smtClean="0"/>
              <a:t>відбувається</a:t>
            </a:r>
            <a:r>
              <a:rPr lang="ru-RU" dirty="0" smtClean="0"/>
              <a:t> в рамках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державами.</a:t>
            </a:r>
          </a:p>
          <a:p>
            <a:pPr marL="514350" indent="-514350">
              <a:buAutoNum type="arabicPeriod"/>
            </a:pPr>
            <a:r>
              <a:rPr lang="ru-RU" b="1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зовнішній</a:t>
            </a:r>
            <a:r>
              <a:rPr lang="ru-RU" dirty="0" smtClean="0"/>
              <a:t> характер,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зміну</a:t>
            </a:r>
            <a:r>
              <a:rPr lang="ru-RU" dirty="0" smtClean="0"/>
              <a:t> </a:t>
            </a:r>
            <a:r>
              <a:rPr lang="ru-RU" dirty="0" err="1" smtClean="0"/>
              <a:t>кордонів</a:t>
            </a:r>
            <a:r>
              <a:rPr lang="ru-RU" dirty="0" smtClean="0"/>
              <a:t> шляхом </a:t>
            </a:r>
            <a:r>
              <a:rPr lang="ru-RU" dirty="0" err="1" smtClean="0"/>
              <a:t>приєднання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до </a:t>
            </a:r>
            <a:r>
              <a:rPr lang="ru-RU" dirty="0" err="1" smtClean="0"/>
              <a:t>іншої</a:t>
            </a:r>
            <a:r>
              <a:rPr lang="ru-RU" dirty="0" smtClean="0"/>
              <a:t>. Цей </a:t>
            </a:r>
            <a:r>
              <a:rPr lang="ru-RU" dirty="0" err="1" smtClean="0"/>
              <a:t>рух</a:t>
            </a:r>
            <a:r>
              <a:rPr lang="ru-RU" dirty="0" smtClean="0"/>
              <a:t> активно </a:t>
            </a:r>
            <a:r>
              <a:rPr lang="ru-RU" dirty="0" err="1" smtClean="0"/>
              <a:t>включає</a:t>
            </a:r>
            <a:r>
              <a:rPr lang="ru-RU" dirty="0" smtClean="0"/>
              <a:t> участь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яка </a:t>
            </a:r>
            <a:r>
              <a:rPr lang="ru-RU" dirty="0" err="1" smtClean="0"/>
              <a:t>претендує</a:t>
            </a:r>
            <a:r>
              <a:rPr lang="ru-RU" dirty="0" smtClean="0"/>
              <a:t> на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територію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Сепаратизм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/>
              <a:t>Етимологічно термін «сепаратизм» походить від латинського слова «</a:t>
            </a:r>
            <a:r>
              <a:rPr lang="ru-RU" dirty="0" err="1"/>
              <a:t>separatus</a:t>
            </a:r>
            <a:r>
              <a:rPr lang="uk-UA" dirty="0"/>
              <a:t>», що означає відокремлення, окремий і спочатку використовувався виключно для визначення процесів, що мали місце в суспільно-релігійному житті</a:t>
            </a:r>
            <a:r>
              <a:rPr lang="uk-UA" dirty="0" smtClean="0"/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Теоретичні підходи до розуміння терміну: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1. </a:t>
            </a:r>
            <a:r>
              <a:rPr lang="uk-UA" b="1" dirty="0" err="1"/>
              <a:t>модернізаційний</a:t>
            </a:r>
            <a:r>
              <a:rPr lang="uk-UA" dirty="0"/>
              <a:t> (розглядає процес модернізації, як явище що змінює суспільства таким чином, що змінюється і сама природа </a:t>
            </a:r>
            <a:r>
              <a:rPr lang="uk-UA" dirty="0" err="1"/>
              <a:t>етнонаціональних</a:t>
            </a:r>
            <a:r>
              <a:rPr lang="uk-UA" dirty="0"/>
              <a:t> </a:t>
            </a:r>
            <a:r>
              <a:rPr lang="uk-UA" dirty="0" err="1"/>
              <a:t>ідентичностей</a:t>
            </a:r>
            <a:r>
              <a:rPr lang="uk-UA" dirty="0"/>
              <a:t>); </a:t>
            </a:r>
            <a:endParaRPr lang="ru-RU" dirty="0"/>
          </a:p>
          <a:p>
            <a:r>
              <a:rPr lang="uk-UA" dirty="0" smtClean="0"/>
              <a:t>2. </a:t>
            </a:r>
            <a:r>
              <a:rPr lang="uk-UA" b="1" dirty="0"/>
              <a:t>культурно-плюралістичний</a:t>
            </a:r>
            <a:r>
              <a:rPr lang="uk-UA" dirty="0"/>
              <a:t> (заснований на постулаті, що міжетнічний конфлікт розгортається у тому випадку, коли цілі різних груп не збігаються, насамперед відмінні цінності або соціальні структури, проте групи </a:t>
            </a:r>
            <a:r>
              <a:rPr lang="uk-UA" dirty="0" err="1"/>
              <a:t>всерівно</a:t>
            </a:r>
            <a:r>
              <a:rPr lang="uk-UA" dirty="0"/>
              <a:t> намагаються існувати в цьому суспільстві); </a:t>
            </a:r>
            <a:endParaRPr lang="ru-RU" dirty="0"/>
          </a:p>
          <a:p>
            <a:r>
              <a:rPr lang="uk-UA" dirty="0" smtClean="0"/>
              <a:t>3. </a:t>
            </a:r>
            <a:r>
              <a:rPr lang="uk-UA" b="1" dirty="0" smtClean="0"/>
              <a:t>раціоналістичний</a:t>
            </a:r>
            <a:r>
              <a:rPr lang="uk-UA" dirty="0" smtClean="0"/>
              <a:t> </a:t>
            </a:r>
            <a:r>
              <a:rPr lang="uk-UA" dirty="0"/>
              <a:t>(розглядає обрання моделі поведінки індивідом із позиції прагматичної вигоди із врахуванням негативних та позитивних сторін такої поведінки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тлумачення</a:t>
            </a:r>
            <a:r>
              <a:rPr lang="ru-RU" dirty="0"/>
              <a:t> </a:t>
            </a:r>
            <a:r>
              <a:rPr lang="ru-RU" dirty="0" err="1"/>
              <a:t>сутності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/>
              <a:t>сепаратизм» </a:t>
            </a:r>
            <a:r>
              <a:rPr lang="ru-RU" dirty="0" err="1"/>
              <a:t>дослідники</a:t>
            </a:r>
            <a:r>
              <a:rPr lang="ru-RU" dirty="0"/>
              <a:t> не </a:t>
            </a:r>
            <a:r>
              <a:rPr lang="ru-RU" dirty="0" err="1"/>
              <a:t>пропонують</a:t>
            </a:r>
            <a:r>
              <a:rPr lang="ru-RU" dirty="0"/>
              <a:t>: </a:t>
            </a:r>
            <a:r>
              <a:rPr lang="ru-RU" dirty="0" err="1"/>
              <a:t>одні</a:t>
            </a:r>
            <a:r>
              <a:rPr lang="ru-RU" dirty="0"/>
              <a:t> </a:t>
            </a:r>
            <a:r>
              <a:rPr lang="ru-RU" dirty="0" err="1" smtClean="0"/>
              <a:t>надають</a:t>
            </a:r>
            <a:r>
              <a:rPr lang="ru-RU" dirty="0" smtClean="0"/>
              <a:t> </a:t>
            </a:r>
            <a:r>
              <a:rPr lang="ru-RU" dirty="0" err="1"/>
              <a:t>йому</a:t>
            </a:r>
            <a:r>
              <a:rPr lang="ru-RU" dirty="0"/>
              <a:t> широкого </a:t>
            </a:r>
            <a:r>
              <a:rPr lang="ru-RU" dirty="0" err="1"/>
              <a:t>значення</a:t>
            </a:r>
            <a:r>
              <a:rPr lang="ru-RU" dirty="0"/>
              <a:t>, 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 smtClean="0"/>
              <a:t>розглядають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вузькому</a:t>
            </a:r>
            <a:r>
              <a:rPr lang="ru-RU" dirty="0"/>
              <a:t> </a:t>
            </a:r>
            <a:r>
              <a:rPr lang="ru-RU" dirty="0" err="1"/>
              <a:t>розумінні</a:t>
            </a:r>
            <a:r>
              <a:rPr lang="ru-RU" dirty="0"/>
              <a:t>. </a:t>
            </a:r>
            <a:endParaRPr lang="ru-RU" dirty="0" smtClean="0"/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Часто </a:t>
            </a:r>
            <a:r>
              <a:rPr lang="ru-RU" dirty="0"/>
              <a:t>сепаратизм </a:t>
            </a:r>
            <a:r>
              <a:rPr lang="ru-RU" dirty="0" err="1"/>
              <a:t>ототожнюють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сецесією</a:t>
            </a:r>
            <a:r>
              <a:rPr lang="ru-RU" dirty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бажанням</a:t>
            </a:r>
            <a:r>
              <a:rPr lang="ru-RU" dirty="0"/>
              <a:t> </a:t>
            </a:r>
            <a:r>
              <a:rPr lang="ru-RU" dirty="0" err="1"/>
              <a:t>нації</a:t>
            </a:r>
            <a:r>
              <a:rPr lang="ru-RU" dirty="0"/>
              <a:t> до </a:t>
            </a:r>
            <a:r>
              <a:rPr lang="ru-RU" dirty="0" err="1"/>
              <a:t>самовизначення</a:t>
            </a:r>
            <a:r>
              <a:rPr lang="ru-RU" dirty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науковців</a:t>
            </a:r>
            <a:r>
              <a:rPr lang="ru-RU" dirty="0"/>
              <a:t> </a:t>
            </a:r>
            <a:r>
              <a:rPr lang="ru-RU" dirty="0" err="1"/>
              <a:t>говорять</a:t>
            </a:r>
            <a:r>
              <a:rPr lang="ru-RU" dirty="0"/>
              <a:t> про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/>
              <a:t>чіткого</a:t>
            </a:r>
            <a:r>
              <a:rPr lang="ru-RU" dirty="0"/>
              <a:t> </a:t>
            </a:r>
            <a:r>
              <a:rPr lang="ru-RU" dirty="0" err="1"/>
              <a:t>розмежування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понять. </a:t>
            </a:r>
            <a:endParaRPr lang="ru-RU" dirty="0" smtClean="0"/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 Так</a:t>
            </a:r>
            <a:r>
              <a:rPr lang="ru-RU" dirty="0"/>
              <a:t>, </a:t>
            </a:r>
            <a:r>
              <a:rPr lang="ru-RU" dirty="0" smtClean="0"/>
              <a:t>В.В</a:t>
            </a:r>
            <a:r>
              <a:rPr lang="ru-RU" dirty="0"/>
              <a:t>. </a:t>
            </a:r>
            <a:r>
              <a:rPr lang="ru-RU" dirty="0" err="1"/>
              <a:t>Дівак</a:t>
            </a:r>
            <a:r>
              <a:rPr lang="ru-RU" dirty="0"/>
              <a:t> </a:t>
            </a:r>
            <a:r>
              <a:rPr lang="ru-RU" dirty="0" err="1"/>
              <a:t>зауважує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«сепаратизм»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/>
              <a:t>ширшим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сецесія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відокремлення</a:t>
            </a:r>
            <a:r>
              <a:rPr lang="ru-RU" dirty="0"/>
              <a:t>, а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послаблення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контролю </a:t>
            </a:r>
            <a:r>
              <a:rPr lang="ru-RU" dirty="0" err="1"/>
              <a:t>центральної</a:t>
            </a:r>
            <a:r>
              <a:rPr lang="ru-RU" dirty="0"/>
              <a:t> </a:t>
            </a:r>
            <a:r>
              <a:rPr lang="ru-RU" dirty="0" err="1" smtClean="0"/>
              <a:t>влади</a:t>
            </a:r>
            <a:r>
              <a:rPr lang="ru-RU" dirty="0"/>
              <a:t>,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відчуження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,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автономії</a:t>
            </a:r>
            <a:r>
              <a:rPr lang="ru-RU" dirty="0"/>
              <a:t>, </a:t>
            </a:r>
            <a:r>
              <a:rPr lang="ru-RU" dirty="0" err="1"/>
              <a:t>федералізації</a:t>
            </a:r>
            <a:r>
              <a:rPr lang="ru-RU" dirty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У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/>
              <a:t>випадків</a:t>
            </a:r>
            <a:r>
              <a:rPr lang="ru-RU" dirty="0"/>
              <a:t> у </a:t>
            </a:r>
            <a:r>
              <a:rPr lang="ru-RU" dirty="0" err="1"/>
              <a:t>сепаратизмі</a:t>
            </a:r>
            <a:r>
              <a:rPr lang="ru-RU" dirty="0"/>
              <a:t> </a:t>
            </a:r>
            <a:r>
              <a:rPr lang="ru-RU" dirty="0" err="1" smtClean="0"/>
              <a:t>вбачають</a:t>
            </a:r>
            <a:r>
              <a:rPr lang="ru-RU" dirty="0" smtClean="0"/>
              <a:t>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загрозу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зумовлює</a:t>
            </a:r>
            <a:r>
              <a:rPr lang="ru-RU" dirty="0"/>
              <a:t> </a:t>
            </a:r>
            <a:r>
              <a:rPr lang="ru-RU" dirty="0" err="1"/>
              <a:t>загострення</a:t>
            </a:r>
            <a:r>
              <a:rPr lang="ru-RU" dirty="0"/>
              <a:t> </a:t>
            </a:r>
            <a:r>
              <a:rPr lang="ru-RU" dirty="0" err="1" smtClean="0"/>
              <a:t>конфліктів</a:t>
            </a:r>
            <a:r>
              <a:rPr lang="ru-RU" dirty="0"/>
              <a:t>,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локальних</a:t>
            </a:r>
            <a:r>
              <a:rPr lang="ru-RU" dirty="0"/>
              <a:t> </a:t>
            </a:r>
            <a:r>
              <a:rPr lang="ru-RU" dirty="0" err="1"/>
              <a:t>воєн</a:t>
            </a:r>
            <a:r>
              <a:rPr lang="ru-RU" dirty="0"/>
              <a:t>, </a:t>
            </a:r>
            <a:r>
              <a:rPr lang="ru-RU" dirty="0" err="1" smtClean="0"/>
              <a:t>дестабілізацію</a:t>
            </a:r>
            <a:r>
              <a:rPr lang="ru-RU" dirty="0" smtClean="0"/>
              <a:t>, </a:t>
            </a:r>
            <a:r>
              <a:rPr lang="ru-RU" dirty="0" err="1" smtClean="0"/>
              <a:t>дезінтеграцію</a:t>
            </a:r>
            <a:r>
              <a:rPr lang="ru-RU" dirty="0" smtClean="0"/>
              <a:t> </a:t>
            </a:r>
            <a:r>
              <a:rPr lang="ru-RU" dirty="0" err="1"/>
              <a:t>держави</a:t>
            </a:r>
            <a:r>
              <a:rPr lang="ru-RU" dirty="0"/>
              <a:t> та </a:t>
            </a:r>
            <a:r>
              <a:rPr lang="ru-RU" dirty="0" err="1" smtClean="0"/>
              <a:t>пору</a:t>
            </a:r>
            <a:r>
              <a:rPr lang="ru-RU" dirty="0" err="1"/>
              <a:t>шення</a:t>
            </a:r>
            <a:r>
              <a:rPr lang="ru-RU" dirty="0"/>
              <a:t> балансу </a:t>
            </a:r>
            <a:r>
              <a:rPr lang="ru-RU" dirty="0" err="1"/>
              <a:t>геополітичної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в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/>
              <a:t>регіонах</a:t>
            </a:r>
            <a:r>
              <a:rPr lang="ru-RU" dirty="0"/>
              <a:t>,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дослідники</a:t>
            </a:r>
            <a:r>
              <a:rPr lang="ru-RU" dirty="0"/>
              <a:t> </a:t>
            </a:r>
            <a:r>
              <a:rPr lang="ru-RU" dirty="0" err="1"/>
              <a:t>однозначну</a:t>
            </a:r>
            <a:r>
              <a:rPr lang="ru-RU" dirty="0"/>
              <a:t> </a:t>
            </a:r>
            <a:r>
              <a:rPr lang="ru-RU" dirty="0" err="1" smtClean="0"/>
              <a:t>оцінку</a:t>
            </a:r>
            <a:r>
              <a:rPr lang="ru-RU" dirty="0" smtClean="0"/>
              <a:t> </a:t>
            </a:r>
            <a:r>
              <a:rPr lang="ru-RU" dirty="0"/>
              <a:t>сепаратизму як негативному </a:t>
            </a:r>
            <a:r>
              <a:rPr lang="ru-RU" dirty="0" err="1"/>
              <a:t>явищу</a:t>
            </a:r>
            <a:r>
              <a:rPr lang="ru-RU" dirty="0"/>
              <a:t> не </a:t>
            </a:r>
            <a:r>
              <a:rPr lang="ru-RU" dirty="0" err="1" smtClean="0"/>
              <a:t>дають</a:t>
            </a:r>
            <a:r>
              <a:rPr lang="ru-RU" dirty="0"/>
              <a:t>, </a:t>
            </a:r>
            <a:r>
              <a:rPr lang="ru-RU" dirty="0" err="1"/>
              <a:t>наголошуючи</a:t>
            </a:r>
            <a:r>
              <a:rPr lang="ru-RU" dirty="0"/>
              <a:t> на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 smtClean="0"/>
              <a:t>позитивні</a:t>
            </a:r>
            <a:r>
              <a:rPr lang="ru-RU" dirty="0" smtClean="0"/>
              <a:t> </a:t>
            </a:r>
            <a:r>
              <a:rPr lang="ru-RU" dirty="0" err="1"/>
              <a:t>функції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«одним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/>
              <a:t>економічних</a:t>
            </a:r>
            <a:r>
              <a:rPr lang="ru-RU" dirty="0"/>
              <a:t>, </a:t>
            </a:r>
            <a:r>
              <a:rPr lang="ru-RU" dirty="0" err="1"/>
              <a:t>політичних</a:t>
            </a:r>
            <a:r>
              <a:rPr lang="ru-RU" dirty="0"/>
              <a:t>, </a:t>
            </a:r>
            <a:r>
              <a:rPr lang="ru-RU" dirty="0" err="1" smtClean="0"/>
              <a:t>соціальних</a:t>
            </a:r>
            <a:r>
              <a:rPr lang="ru-RU" dirty="0"/>
              <a:t>, </a:t>
            </a:r>
            <a:r>
              <a:rPr lang="ru-RU" dirty="0" err="1"/>
              <a:t>духовних</a:t>
            </a:r>
            <a:r>
              <a:rPr lang="ru-RU" dirty="0"/>
              <a:t>, </a:t>
            </a:r>
            <a:r>
              <a:rPr lang="ru-RU" dirty="0" err="1"/>
              <a:t>мовних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етносу</a:t>
            </a:r>
            <a:r>
              <a:rPr lang="ru-RU" dirty="0" smtClean="0"/>
              <a:t>»,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/>
              <a:t>зазнає</a:t>
            </a:r>
            <a:r>
              <a:rPr lang="ru-RU" dirty="0"/>
              <a:t> </a:t>
            </a:r>
            <a:r>
              <a:rPr lang="ru-RU" dirty="0" err="1"/>
              <a:t>утисків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дискримінації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smtClean="0"/>
              <a:t>сферах </a:t>
            </a:r>
            <a:r>
              <a:rPr lang="ru-RU" dirty="0"/>
              <a:t>(</a:t>
            </a:r>
            <a:r>
              <a:rPr lang="ru-RU" dirty="0" err="1"/>
              <a:t>політичній</a:t>
            </a:r>
            <a:r>
              <a:rPr lang="ru-RU" dirty="0"/>
              <a:t>, </a:t>
            </a:r>
            <a:r>
              <a:rPr lang="ru-RU" dirty="0" err="1"/>
              <a:t>економічній</a:t>
            </a:r>
            <a:r>
              <a:rPr lang="ru-RU" dirty="0"/>
              <a:t>, </a:t>
            </a:r>
            <a:r>
              <a:rPr lang="ru-RU" dirty="0" err="1"/>
              <a:t>культурній</a:t>
            </a:r>
            <a:r>
              <a:rPr lang="ru-RU" dirty="0"/>
              <a:t> </a:t>
            </a:r>
            <a:r>
              <a:rPr lang="ru-RU" dirty="0" err="1" smtClean="0"/>
              <a:t>тощо</a:t>
            </a:r>
            <a:r>
              <a:rPr lang="ru-RU" dirty="0"/>
              <a:t>).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Спільне</a:t>
            </a:r>
            <a:r>
              <a:rPr lang="ru-RU" b="1" dirty="0" smtClean="0"/>
              <a:t> </a:t>
            </a:r>
            <a:r>
              <a:rPr lang="ru-RU" b="1" dirty="0" err="1" smtClean="0"/>
              <a:t>між</a:t>
            </a:r>
            <a:r>
              <a:rPr lang="ru-RU" b="1" dirty="0" smtClean="0"/>
              <a:t> сепаратизмом та </a:t>
            </a:r>
            <a:r>
              <a:rPr lang="ru-RU" b="1" dirty="0" err="1" smtClean="0"/>
              <a:t>іредентизмом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q"/>
            </a:pP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 smtClean="0"/>
              <a:t>кордони</a:t>
            </a:r>
            <a:endParaRPr lang="ru-RU" dirty="0" smtClean="0"/>
          </a:p>
          <a:p>
            <a:pPr marL="514350" indent="-514350">
              <a:buFont typeface="Wingdings" pitchFamily="2" charset="2"/>
              <a:buChar char="q"/>
            </a:pPr>
            <a:r>
              <a:rPr lang="ru-RU" dirty="0" err="1" smtClean="0"/>
              <a:t>Етнічні</a:t>
            </a:r>
            <a:r>
              <a:rPr lang="ru-RU" dirty="0" smtClean="0"/>
              <a:t>, </a:t>
            </a:r>
            <a:r>
              <a:rPr lang="ru-RU" dirty="0" err="1" smtClean="0"/>
              <a:t>культурні</a:t>
            </a:r>
            <a:r>
              <a:rPr lang="ru-RU" dirty="0" smtClean="0"/>
              <a:t> та </a:t>
            </a:r>
            <a:r>
              <a:rPr lang="ru-RU" dirty="0" err="1" smtClean="0"/>
              <a:t>національні</a:t>
            </a:r>
            <a:r>
              <a:rPr lang="ru-RU" dirty="0" smtClean="0"/>
              <a:t> </a:t>
            </a:r>
            <a:r>
              <a:rPr lang="ru-RU" dirty="0" err="1" smtClean="0"/>
              <a:t>мотиви</a:t>
            </a:r>
            <a:endParaRPr lang="ru-RU" dirty="0" smtClean="0"/>
          </a:p>
          <a:p>
            <a:pPr marL="514350" indent="-514350">
              <a:buFont typeface="Wingdings" pitchFamily="2" charset="2"/>
              <a:buChar char="q"/>
            </a:pPr>
            <a:r>
              <a:rPr lang="ru-RU" dirty="0" err="1" smtClean="0"/>
              <a:t>Політична</a:t>
            </a:r>
            <a:r>
              <a:rPr lang="ru-RU" dirty="0" smtClean="0"/>
              <a:t> </a:t>
            </a:r>
            <a:r>
              <a:rPr lang="ru-RU" dirty="0" err="1" smtClean="0"/>
              <a:t>боротьба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Відмінне: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 smtClean="0"/>
              <a:t>З </a:t>
            </a:r>
            <a:r>
              <a:rPr lang="ru-RU" b="1" dirty="0" err="1" smtClean="0"/>
              <a:t>огляду</a:t>
            </a:r>
            <a:r>
              <a:rPr lang="ru-RU" b="1" dirty="0" smtClean="0"/>
              <a:t> на </a:t>
            </a:r>
            <a:r>
              <a:rPr lang="ru-RU" b="1" dirty="0" err="1" smtClean="0"/>
              <a:t>цілі</a:t>
            </a:r>
            <a:r>
              <a:rPr lang="ru-RU" dirty="0" smtClean="0"/>
              <a:t>:</a:t>
            </a:r>
          </a:p>
          <a:p>
            <a:pPr lvl="1" algn="just">
              <a:buNone/>
            </a:pPr>
            <a:r>
              <a:rPr lang="ru-RU" b="1" dirty="0" smtClean="0"/>
              <a:t>1.Сепаратизм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відокремлення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існуючої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незалежної</a:t>
            </a:r>
            <a:r>
              <a:rPr lang="ru-RU" dirty="0" smtClean="0"/>
              <a:t>, </a:t>
            </a:r>
            <a:r>
              <a:rPr lang="ru-RU" dirty="0" err="1" smtClean="0"/>
              <a:t>суверенної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 Головна мета сепаратизму — </a:t>
            </a:r>
            <a:r>
              <a:rPr lang="ru-RU" dirty="0" err="1" smtClean="0"/>
              <a:t>незалежність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 без </a:t>
            </a:r>
            <a:r>
              <a:rPr lang="ru-RU" dirty="0" err="1" smtClean="0"/>
              <a:t>підпорядкування</a:t>
            </a:r>
            <a:r>
              <a:rPr lang="ru-RU" dirty="0" smtClean="0"/>
              <a:t> </a:t>
            </a:r>
            <a:r>
              <a:rPr lang="ru-RU" dirty="0" err="1" smtClean="0"/>
              <a:t>іншій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сепаратистський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у </a:t>
            </a:r>
            <a:r>
              <a:rPr lang="ru-RU" dirty="0" err="1" smtClean="0"/>
              <a:t>Каталонії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регіон</a:t>
            </a:r>
            <a:r>
              <a:rPr lang="ru-RU" dirty="0" smtClean="0"/>
              <a:t> </a:t>
            </a:r>
            <a:r>
              <a:rPr lang="ru-RU" dirty="0" err="1" smtClean="0"/>
              <a:t>незалежним</a:t>
            </a:r>
            <a:r>
              <a:rPr lang="ru-RU" dirty="0" smtClean="0"/>
              <a:t>, а не </a:t>
            </a:r>
            <a:r>
              <a:rPr lang="ru-RU" dirty="0" err="1" smtClean="0"/>
              <a:t>приєднати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до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</a:t>
            </a:r>
          </a:p>
          <a:p>
            <a:pPr lvl="1" algn="just">
              <a:buNone/>
            </a:pPr>
            <a:r>
              <a:rPr lang="ru-RU" b="1" dirty="0" smtClean="0"/>
              <a:t>2. </a:t>
            </a:r>
            <a:r>
              <a:rPr lang="ru-RU" b="1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на </a:t>
            </a:r>
            <a:r>
              <a:rPr lang="ru-RU" dirty="0" err="1" smtClean="0"/>
              <a:t>меті</a:t>
            </a:r>
            <a:r>
              <a:rPr lang="ru-RU" dirty="0" smtClean="0"/>
              <a:t> </a:t>
            </a:r>
            <a:r>
              <a:rPr lang="ru-RU" dirty="0" err="1" smtClean="0"/>
              <a:t>приєднання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до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спільні</a:t>
            </a:r>
            <a:r>
              <a:rPr lang="ru-RU" dirty="0" smtClean="0"/>
              <a:t> </a:t>
            </a:r>
            <a:r>
              <a:rPr lang="ru-RU" dirty="0" err="1" smtClean="0"/>
              <a:t>етнічні</a:t>
            </a:r>
            <a:r>
              <a:rPr lang="ru-RU" dirty="0" smtClean="0"/>
              <a:t>, </a:t>
            </a:r>
            <a:r>
              <a:rPr lang="ru-RU" dirty="0" err="1" smtClean="0"/>
              <a:t>культурні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зв’язки</a:t>
            </a:r>
            <a:r>
              <a:rPr lang="ru-RU" dirty="0" smtClean="0"/>
              <a:t>. </a:t>
            </a:r>
            <a:r>
              <a:rPr lang="ru-RU" dirty="0" err="1" smtClean="0"/>
              <a:t>Іредентисти</a:t>
            </a:r>
            <a:r>
              <a:rPr lang="ru-RU" dirty="0" smtClean="0"/>
              <a:t> не </a:t>
            </a:r>
            <a:r>
              <a:rPr lang="ru-RU" dirty="0" err="1" smtClean="0"/>
              <a:t>прагнуть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, </a:t>
            </a:r>
            <a:r>
              <a:rPr lang="ru-RU" dirty="0" err="1" smtClean="0"/>
              <a:t>їхня</a:t>
            </a:r>
            <a:r>
              <a:rPr lang="ru-RU" dirty="0" smtClean="0"/>
              <a:t> мета —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"</a:t>
            </a:r>
            <a:r>
              <a:rPr lang="ru-RU" dirty="0" err="1" smtClean="0"/>
              <a:t>материнською</a:t>
            </a:r>
            <a:r>
              <a:rPr lang="ru-RU" dirty="0" smtClean="0"/>
              <a:t>" </a:t>
            </a:r>
            <a:r>
              <a:rPr lang="ru-RU" dirty="0" err="1" smtClean="0"/>
              <a:t>країною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рух</a:t>
            </a:r>
            <a:r>
              <a:rPr lang="ru-RU" dirty="0" smtClean="0"/>
              <a:t> за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сербських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 у </a:t>
            </a:r>
            <a:r>
              <a:rPr lang="ru-RU" dirty="0" err="1" smtClean="0"/>
              <a:t>Боснії</a:t>
            </a:r>
            <a:r>
              <a:rPr lang="ru-RU" dirty="0" smtClean="0"/>
              <a:t> та </a:t>
            </a:r>
            <a:r>
              <a:rPr lang="ru-RU" dirty="0" err="1" smtClean="0"/>
              <a:t>Герцеговині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Сербією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іредентистським</a:t>
            </a:r>
            <a:r>
              <a:rPr lang="ru-RU" dirty="0" smtClean="0"/>
              <a:t>.</a:t>
            </a:r>
          </a:p>
          <a:p>
            <a:pPr lvl="1" algn="just">
              <a:buNone/>
            </a:pPr>
            <a:endParaRPr lang="ru-RU" dirty="0" smtClean="0"/>
          </a:p>
          <a:p>
            <a:pPr lvl="1" algn="just">
              <a:buNone/>
            </a:pPr>
            <a:r>
              <a:rPr lang="ru-RU" b="1" dirty="0" smtClean="0"/>
              <a:t>З </a:t>
            </a:r>
            <a:r>
              <a:rPr lang="ru-RU" b="1" dirty="0" err="1" smtClean="0"/>
              <a:t>огляду</a:t>
            </a:r>
            <a:r>
              <a:rPr lang="ru-RU" b="1" dirty="0" smtClean="0"/>
              <a:t> на </a:t>
            </a:r>
            <a:r>
              <a:rPr lang="ru-RU" b="1" dirty="0" err="1" smtClean="0"/>
              <a:t>політичний</a:t>
            </a:r>
            <a:r>
              <a:rPr lang="ru-RU" b="1" dirty="0" smtClean="0"/>
              <a:t> </a:t>
            </a:r>
            <a:r>
              <a:rPr lang="ru-RU" b="1" dirty="0" err="1" smtClean="0"/>
              <a:t>напрямок</a:t>
            </a:r>
            <a:r>
              <a:rPr lang="ru-RU" b="1" dirty="0" smtClean="0"/>
              <a:t>:</a:t>
            </a:r>
          </a:p>
          <a:p>
            <a:pPr lvl="1" algn="just">
              <a:buNone/>
            </a:pPr>
            <a:r>
              <a:rPr lang="ru-RU" b="1" dirty="0" smtClean="0"/>
              <a:t>1. Сепаратизм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внутрішнім</a:t>
            </a:r>
            <a:r>
              <a:rPr lang="ru-RU" dirty="0" smtClean="0"/>
              <a:t> </a:t>
            </a:r>
            <a:r>
              <a:rPr lang="ru-RU" dirty="0" err="1" smtClean="0"/>
              <a:t>рухом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здебільшого</a:t>
            </a:r>
            <a:r>
              <a:rPr lang="ru-RU" dirty="0" smtClean="0"/>
              <a:t> не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втручання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мета —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незалежної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сепаратисти</a:t>
            </a:r>
            <a:r>
              <a:rPr lang="ru-RU" dirty="0" smtClean="0"/>
              <a:t> не </a:t>
            </a:r>
            <a:r>
              <a:rPr lang="ru-RU" dirty="0" err="1" smtClean="0"/>
              <a:t>шукають</a:t>
            </a:r>
            <a:r>
              <a:rPr lang="ru-RU" dirty="0" smtClean="0"/>
              <a:t> </a:t>
            </a:r>
            <a:r>
              <a:rPr lang="ru-RU" dirty="0" err="1" smtClean="0"/>
              <a:t>політичного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іншою</a:t>
            </a:r>
            <a:r>
              <a:rPr lang="ru-RU" dirty="0" smtClean="0"/>
              <a:t> </a:t>
            </a:r>
            <a:r>
              <a:rPr lang="ru-RU" dirty="0" err="1" smtClean="0"/>
              <a:t>країною</a:t>
            </a:r>
            <a:r>
              <a:rPr lang="ru-RU" dirty="0" smtClean="0"/>
              <a:t>.</a:t>
            </a:r>
          </a:p>
          <a:p>
            <a:pPr lvl="1" algn="just">
              <a:buNone/>
            </a:pPr>
            <a:r>
              <a:rPr lang="ru-RU" b="1" dirty="0" smtClean="0"/>
              <a:t>2. </a:t>
            </a:r>
            <a:r>
              <a:rPr lang="ru-RU" b="1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зовнішній</a:t>
            </a:r>
            <a:r>
              <a:rPr lang="ru-RU" dirty="0" smtClean="0"/>
              <a:t> </a:t>
            </a:r>
            <a:r>
              <a:rPr lang="ru-RU" dirty="0" err="1" smtClean="0"/>
              <a:t>напрямок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для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мети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іншу</a:t>
            </a:r>
            <a:r>
              <a:rPr lang="ru-RU" dirty="0" smtClean="0"/>
              <a:t> державу, яка </a:t>
            </a:r>
            <a:r>
              <a:rPr lang="ru-RU" dirty="0" err="1" smtClean="0"/>
              <a:t>претендує</a:t>
            </a:r>
            <a:r>
              <a:rPr lang="ru-RU" dirty="0" smtClean="0"/>
              <a:t> на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. Часто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отримує</a:t>
            </a:r>
            <a:r>
              <a:rPr lang="ru-RU" dirty="0" smtClean="0"/>
              <a:t> </a:t>
            </a:r>
            <a:r>
              <a:rPr lang="ru-RU" dirty="0" err="1" smtClean="0"/>
              <a:t>підтримку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боку </a:t>
            </a:r>
            <a:r>
              <a:rPr lang="ru-RU" dirty="0" err="1" smtClean="0"/>
              <a:t>тієї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до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приєднатися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уніонізм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err="1" smtClean="0"/>
              <a:t>Уніонізм</a:t>
            </a:r>
            <a:r>
              <a:rPr lang="ru-RU" dirty="0" smtClean="0"/>
              <a:t> </a:t>
            </a:r>
            <a:r>
              <a:rPr lang="ru-RU" dirty="0" err="1" smtClean="0"/>
              <a:t>тлумачиться</a:t>
            </a:r>
            <a:r>
              <a:rPr lang="ru-RU" dirty="0" smtClean="0"/>
              <a:t> як </a:t>
            </a:r>
            <a:r>
              <a:rPr lang="ru-RU" dirty="0" err="1" smtClean="0"/>
              <a:t>прагнення</a:t>
            </a:r>
            <a:r>
              <a:rPr lang="ru-RU" dirty="0" smtClean="0"/>
              <a:t> до </a:t>
            </a:r>
            <a:r>
              <a:rPr lang="ru-RU" dirty="0" err="1" smtClean="0"/>
              <a:t>об’єднання</a:t>
            </a:r>
            <a:r>
              <a:rPr lang="ru-RU" dirty="0" smtClean="0"/>
              <a:t>, </a:t>
            </a:r>
            <a:r>
              <a:rPr lang="ru-RU" dirty="0" err="1" smtClean="0"/>
              <a:t>злиття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Дане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корелює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поняттям</a:t>
            </a:r>
            <a:r>
              <a:rPr lang="ru-RU" dirty="0" smtClean="0"/>
              <a:t> «</a:t>
            </a:r>
            <a:r>
              <a:rPr lang="ru-RU" dirty="0" err="1" smtClean="0"/>
              <a:t>інтеграція</a:t>
            </a:r>
            <a:r>
              <a:rPr lang="ru-RU" dirty="0" smtClean="0"/>
              <a:t>» як </a:t>
            </a:r>
            <a:r>
              <a:rPr lang="ru-RU" dirty="0" err="1" smtClean="0"/>
              <a:t>об’єднання</a:t>
            </a:r>
            <a:r>
              <a:rPr lang="ru-RU" dirty="0" smtClean="0"/>
              <a:t> в </a:t>
            </a:r>
            <a:r>
              <a:rPr lang="ru-RU" dirty="0" err="1" smtClean="0"/>
              <a:t>ціле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взаємозближення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Поняття</a:t>
            </a:r>
            <a:r>
              <a:rPr lang="ru-RU" dirty="0" smtClean="0"/>
              <a:t> «</a:t>
            </a:r>
            <a:r>
              <a:rPr lang="ru-RU" dirty="0" err="1" smtClean="0"/>
              <a:t>уніонізм</a:t>
            </a:r>
            <a:r>
              <a:rPr lang="ru-RU" dirty="0" smtClean="0"/>
              <a:t>»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уніфікацію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приведення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,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культурних</a:t>
            </a:r>
            <a:r>
              <a:rPr lang="ru-RU" dirty="0" smtClean="0"/>
              <a:t> </a:t>
            </a:r>
            <a:r>
              <a:rPr lang="ru-RU" dirty="0" err="1" smtClean="0"/>
              <a:t>аспектів</a:t>
            </a:r>
            <a:r>
              <a:rPr lang="ru-RU" dirty="0" smtClean="0"/>
              <a:t> до «</a:t>
            </a:r>
            <a:r>
              <a:rPr lang="ru-RU" dirty="0" err="1" smtClean="0"/>
              <a:t>спільного</a:t>
            </a:r>
            <a:r>
              <a:rPr lang="ru-RU" dirty="0" smtClean="0"/>
              <a:t> </a:t>
            </a:r>
            <a:r>
              <a:rPr lang="ru-RU" dirty="0" err="1" smtClean="0"/>
              <a:t>знаменника</a:t>
            </a:r>
            <a:r>
              <a:rPr lang="ru-RU" dirty="0" smtClean="0"/>
              <a:t>».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гружено.jf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714488"/>
            <a:ext cx="3571900" cy="3143272"/>
          </a:xfrm>
        </p:spPr>
      </p:pic>
      <p:sp>
        <p:nvSpPr>
          <p:cNvPr id="5" name="Прямоугольник 4"/>
          <p:cNvSpPr/>
          <p:nvPr/>
        </p:nvSpPr>
        <p:spPr>
          <a:xfrm>
            <a:off x="3786182" y="1428737"/>
            <a:ext cx="51435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/>
              <a:t>Найчастіше</a:t>
            </a:r>
            <a:r>
              <a:rPr lang="ru-RU" sz="2400" dirty="0" smtClean="0"/>
              <a:t> </a:t>
            </a:r>
            <a:r>
              <a:rPr lang="ru-RU" sz="2400" dirty="0" err="1" smtClean="0"/>
              <a:t>уніонізм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проявляється</a:t>
            </a:r>
            <a:r>
              <a:rPr lang="ru-RU" sz="2400" dirty="0" smtClean="0"/>
              <a:t> у </a:t>
            </a:r>
            <a:r>
              <a:rPr lang="ru-RU" sz="2400" dirty="0" err="1" smtClean="0"/>
              <a:t>прагненні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сформувати</a:t>
            </a:r>
            <a:r>
              <a:rPr lang="ru-RU" sz="2400" dirty="0" smtClean="0"/>
              <a:t> союз </a:t>
            </a:r>
            <a:r>
              <a:rPr lang="ru-RU" sz="2400" dirty="0" err="1" smtClean="0"/>
              <a:t>суверенних</a:t>
            </a:r>
            <a:r>
              <a:rPr lang="ru-RU" sz="2400" dirty="0" smtClean="0"/>
              <a:t> держав </a:t>
            </a:r>
            <a:r>
              <a:rPr lang="ru-RU" sz="2400" dirty="0" err="1" smtClean="0"/>
              <a:t>з</a:t>
            </a:r>
            <a:r>
              <a:rPr lang="ru-RU" sz="2400" dirty="0" smtClean="0"/>
              <a:t> метою </a:t>
            </a:r>
            <a:r>
              <a:rPr lang="ru-RU" sz="2400" dirty="0" err="1" smtClean="0"/>
              <a:t>досягнення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певних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політичних</a:t>
            </a:r>
            <a:r>
              <a:rPr lang="ru-RU" sz="2400" dirty="0" smtClean="0"/>
              <a:t> та </a:t>
            </a:r>
            <a:r>
              <a:rPr lang="ru-RU" sz="2400" dirty="0" err="1" smtClean="0"/>
              <a:t>економічних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цілей</a:t>
            </a:r>
            <a:r>
              <a:rPr lang="ru-RU" sz="2400" dirty="0" smtClean="0"/>
              <a:t>, як, </a:t>
            </a:r>
            <a:r>
              <a:rPr lang="ru-RU" sz="2400" dirty="0" err="1" smtClean="0"/>
              <a:t>наприклад</a:t>
            </a:r>
            <a:r>
              <a:rPr lang="ru-RU" sz="2400" dirty="0" smtClean="0"/>
              <a:t>, </a:t>
            </a:r>
            <a:r>
              <a:rPr lang="ru-RU" sz="2400" dirty="0" err="1" smtClean="0"/>
              <a:t>Європейський</a:t>
            </a:r>
            <a:r>
              <a:rPr lang="ru-RU" sz="2400" dirty="0" smtClean="0"/>
              <a:t> Союз. </a:t>
            </a:r>
            <a:r>
              <a:rPr lang="ru-RU" sz="2400" dirty="0" err="1" smtClean="0"/>
              <a:t>Унікальність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Європейського</a:t>
            </a:r>
            <a:r>
              <a:rPr lang="ru-RU" sz="2400" dirty="0" smtClean="0"/>
              <a:t> Союзу </a:t>
            </a:r>
            <a:r>
              <a:rPr lang="ru-RU" sz="2400" dirty="0" err="1" smtClean="0"/>
              <a:t>полягає</a:t>
            </a:r>
            <a:r>
              <a:rPr lang="ru-RU" sz="2400" dirty="0" smtClean="0"/>
              <a:t> у тому,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держави-члени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залишаються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суверенними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незалежними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частково</a:t>
            </a:r>
            <a:r>
              <a:rPr lang="ru-RU" sz="2400" dirty="0" smtClean="0"/>
              <a:t> </a:t>
            </a:r>
            <a:r>
              <a:rPr lang="ru-RU" sz="2400" dirty="0" err="1" smtClean="0"/>
              <a:t>поєднують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свій</a:t>
            </a:r>
            <a:r>
              <a:rPr lang="ru-RU" sz="2400" dirty="0" smtClean="0"/>
              <a:t> </a:t>
            </a:r>
            <a:r>
              <a:rPr lang="ru-RU" sz="2400" dirty="0" err="1" smtClean="0"/>
              <a:t>суверенітет</a:t>
            </a:r>
            <a:r>
              <a:rPr lang="ru-RU" sz="2400" dirty="0" smtClean="0"/>
              <a:t> у тих сферах, де </a:t>
            </a:r>
            <a:r>
              <a:rPr lang="ru-RU" sz="2400" dirty="0" err="1" smtClean="0"/>
              <a:t>доцільно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працювати</a:t>
            </a:r>
            <a:r>
              <a:rPr lang="ru-RU" sz="2400" dirty="0" smtClean="0"/>
              <a:t> разом.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Уніфікація</a:t>
            </a:r>
            <a:r>
              <a:rPr lang="ru-RU" dirty="0" smtClean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сфер: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err="1" smtClean="0"/>
              <a:t>розроблені</a:t>
            </a:r>
            <a:r>
              <a:rPr lang="ru-RU" dirty="0" smtClean="0"/>
              <a:t> </a:t>
            </a:r>
            <a:r>
              <a:rPr lang="ru-RU" dirty="0" err="1" smtClean="0"/>
              <a:t>спільна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міграції</a:t>
            </a:r>
            <a:r>
              <a:rPr lang="ru-RU" dirty="0" smtClean="0"/>
              <a:t> та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притулку</a:t>
            </a:r>
            <a:r>
              <a:rPr lang="ru-RU" dirty="0"/>
              <a:t>;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безпекова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/>
              <a:t>;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регіональна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/>
              <a:t>;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функціонує</a:t>
            </a:r>
            <a:r>
              <a:rPr lang="ru-RU" dirty="0" smtClean="0"/>
              <a:t> </a:t>
            </a:r>
            <a:r>
              <a:rPr lang="ru-RU" dirty="0" err="1" smtClean="0"/>
              <a:t>єдиний</a:t>
            </a:r>
            <a:r>
              <a:rPr lang="ru-RU" dirty="0" smtClean="0"/>
              <a:t> (</a:t>
            </a:r>
            <a:r>
              <a:rPr lang="ru-RU" dirty="0" err="1" smtClean="0"/>
              <a:t>внутрішній</a:t>
            </a:r>
            <a:r>
              <a:rPr lang="ru-RU" dirty="0" smtClean="0"/>
              <a:t>)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Долучитися</a:t>
            </a:r>
            <a:r>
              <a:rPr lang="ru-RU" dirty="0" smtClean="0"/>
              <a:t> до такого виду </a:t>
            </a:r>
            <a:r>
              <a:rPr lang="ru-RU" dirty="0" err="1" smtClean="0"/>
              <a:t>уніонізму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Україна</a:t>
            </a:r>
            <a:r>
              <a:rPr lang="ru-RU" dirty="0" smtClean="0"/>
              <a:t>, яка </a:t>
            </a:r>
            <a:r>
              <a:rPr lang="ru-RU" dirty="0" err="1" smtClean="0"/>
              <a:t>нині</a:t>
            </a:r>
            <a:r>
              <a:rPr lang="ru-RU" dirty="0" smtClean="0"/>
              <a:t>, в </a:t>
            </a:r>
            <a:r>
              <a:rPr lang="ru-RU" dirty="0" err="1" smtClean="0"/>
              <a:t>умовах</a:t>
            </a:r>
            <a:r>
              <a:rPr lang="ru-RU" dirty="0" smtClean="0"/>
              <a:t> широкомасштабного </a:t>
            </a:r>
            <a:r>
              <a:rPr lang="ru-RU" dirty="0" err="1" smtClean="0"/>
              <a:t>вторгнення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 в </a:t>
            </a:r>
            <a:r>
              <a:rPr lang="ru-RU" dirty="0" err="1" smtClean="0"/>
              <a:t>Україну</a:t>
            </a:r>
            <a:r>
              <a:rPr lang="ru-RU" dirty="0" smtClean="0"/>
              <a:t>, </a:t>
            </a:r>
            <a:r>
              <a:rPr lang="ru-RU" dirty="0" err="1" smtClean="0"/>
              <a:t>демонструє</a:t>
            </a:r>
            <a:r>
              <a:rPr lang="ru-RU" dirty="0" smtClean="0"/>
              <a:t> свою </a:t>
            </a:r>
            <a:r>
              <a:rPr lang="ru-RU" dirty="0" err="1" smtClean="0"/>
              <a:t>належність</a:t>
            </a:r>
            <a:r>
              <a:rPr lang="ru-RU" dirty="0" smtClean="0"/>
              <a:t> до </a:t>
            </a:r>
            <a:r>
              <a:rPr lang="ru-RU" dirty="0" err="1" smtClean="0"/>
              <a:t>європейської</a:t>
            </a:r>
            <a:r>
              <a:rPr lang="ru-RU" dirty="0" smtClean="0"/>
              <a:t> </a:t>
            </a:r>
            <a:r>
              <a:rPr lang="ru-RU" dirty="0" err="1" smtClean="0"/>
              <a:t>родини</a:t>
            </a:r>
            <a:r>
              <a:rPr lang="ru-RU" dirty="0" smtClean="0"/>
              <a:t>, </a:t>
            </a:r>
            <a:r>
              <a:rPr lang="ru-RU" dirty="0" err="1" smtClean="0"/>
              <a:t>боронячи</a:t>
            </a:r>
            <a:r>
              <a:rPr lang="ru-RU" dirty="0" smtClean="0"/>
              <a:t> свою </a:t>
            </a:r>
            <a:r>
              <a:rPr lang="ru-RU" dirty="0" err="1" smtClean="0"/>
              <a:t>незалежність</a:t>
            </a:r>
            <a:r>
              <a:rPr lang="ru-RU" dirty="0" smtClean="0"/>
              <a:t> та </a:t>
            </a:r>
            <a:r>
              <a:rPr lang="ru-RU" dirty="0" err="1" smtClean="0"/>
              <a:t>демократичні</a:t>
            </a:r>
            <a:r>
              <a:rPr lang="ru-RU" dirty="0" smtClean="0"/>
              <a:t> </a:t>
            </a:r>
            <a:r>
              <a:rPr lang="ru-RU" dirty="0" err="1" smtClean="0"/>
              <a:t>європейські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 smtClean="0"/>
              <a:t>Ще</a:t>
            </a:r>
            <a:r>
              <a:rPr lang="ru-RU" dirty="0" smtClean="0"/>
              <a:t> одним прикладом </a:t>
            </a:r>
            <a:r>
              <a:rPr lang="ru-RU" dirty="0" err="1" smtClean="0"/>
              <a:t>уніоністської</a:t>
            </a:r>
            <a:r>
              <a:rPr lang="ru-RU" dirty="0" smtClean="0"/>
              <a:t> </a:t>
            </a:r>
            <a:r>
              <a:rPr lang="ru-RU" dirty="0" err="1" smtClean="0"/>
              <a:t>ідеології</a:t>
            </a:r>
            <a:r>
              <a:rPr lang="ru-RU" dirty="0" smtClean="0"/>
              <a:t>, яка </a:t>
            </a:r>
            <a:r>
              <a:rPr lang="ru-RU" dirty="0" err="1" smtClean="0"/>
              <a:t>підтримується</a:t>
            </a:r>
            <a:r>
              <a:rPr lang="ru-RU" dirty="0" smtClean="0"/>
              <a:t> </a:t>
            </a:r>
            <a:r>
              <a:rPr lang="ru-RU" dirty="0" err="1" smtClean="0"/>
              <a:t>суверенними</a:t>
            </a:r>
            <a:r>
              <a:rPr lang="ru-RU" dirty="0" smtClean="0"/>
              <a:t> </a:t>
            </a:r>
            <a:r>
              <a:rPr lang="ru-RU" dirty="0" err="1" smtClean="0"/>
              <a:t>акторами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сербсько-чорногорський</a:t>
            </a:r>
            <a:r>
              <a:rPr lang="ru-RU" dirty="0" smtClean="0"/>
              <a:t> </a:t>
            </a:r>
            <a:r>
              <a:rPr lang="ru-RU" dirty="0" err="1" smtClean="0"/>
              <a:t>уніонізм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у </a:t>
            </a:r>
            <a:r>
              <a:rPr lang="ru-RU" dirty="0" err="1" smtClean="0"/>
              <a:t>визнанні</a:t>
            </a:r>
            <a:r>
              <a:rPr lang="ru-RU" dirty="0" smtClean="0"/>
              <a:t> </a:t>
            </a:r>
            <a:r>
              <a:rPr lang="ru-RU" dirty="0" err="1" smtClean="0"/>
              <a:t>неподільності</a:t>
            </a:r>
            <a:r>
              <a:rPr lang="ru-RU" dirty="0" smtClean="0"/>
              <a:t> союзу </a:t>
            </a:r>
            <a:r>
              <a:rPr lang="ru-RU" dirty="0" err="1" smtClean="0"/>
              <a:t>Сербії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Чорногорії</a:t>
            </a:r>
            <a:r>
              <a:rPr lang="ru-RU" dirty="0" smtClean="0"/>
              <a:t>.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зауважити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даний</a:t>
            </a:r>
            <a:r>
              <a:rPr lang="ru-RU" dirty="0" smtClean="0"/>
              <a:t> </a:t>
            </a:r>
            <a:r>
              <a:rPr lang="ru-RU" dirty="0" err="1" smtClean="0"/>
              <a:t>уніонізм</a:t>
            </a:r>
            <a:r>
              <a:rPr lang="ru-RU" dirty="0" smtClean="0"/>
              <a:t> </a:t>
            </a:r>
            <a:r>
              <a:rPr lang="ru-RU" dirty="0" err="1" smtClean="0"/>
              <a:t>акцентує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ru-RU" dirty="0" err="1" smtClean="0"/>
              <a:t>союзі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рівноправних</a:t>
            </a:r>
            <a:r>
              <a:rPr lang="ru-RU" dirty="0" smtClean="0"/>
              <a:t> </a:t>
            </a:r>
            <a:r>
              <a:rPr lang="ru-RU" dirty="0" err="1" smtClean="0"/>
              <a:t>партнерів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рівноправних</a:t>
            </a:r>
            <a:r>
              <a:rPr lang="ru-RU" dirty="0" smtClean="0"/>
              <a:t> </a:t>
            </a:r>
            <a:r>
              <a:rPr lang="ru-RU" dirty="0" err="1" smtClean="0"/>
              <a:t>націй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не </a:t>
            </a:r>
            <a:r>
              <a:rPr lang="ru-RU" dirty="0" err="1" smtClean="0"/>
              <a:t>передбачається</a:t>
            </a:r>
            <a:r>
              <a:rPr lang="ru-RU" dirty="0" smtClean="0"/>
              <a:t> «</a:t>
            </a:r>
            <a:r>
              <a:rPr lang="ru-RU" dirty="0" err="1" smtClean="0"/>
              <a:t>поглинання</a:t>
            </a:r>
            <a:r>
              <a:rPr lang="ru-RU" dirty="0" smtClean="0"/>
              <a:t>» </a:t>
            </a:r>
            <a:r>
              <a:rPr lang="ru-RU" dirty="0" err="1" smtClean="0"/>
              <a:t>Чорногорії</a:t>
            </a:r>
            <a:r>
              <a:rPr lang="ru-RU" dirty="0" smtClean="0"/>
              <a:t> </a:t>
            </a:r>
            <a:r>
              <a:rPr lang="ru-RU" dirty="0" err="1" smtClean="0"/>
              <a:t>Сербією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зауваження</a:t>
            </a:r>
            <a:r>
              <a:rPr lang="ru-RU" dirty="0" smtClean="0"/>
              <a:t> </a:t>
            </a:r>
            <a:r>
              <a:rPr lang="ru-RU" dirty="0" err="1" smtClean="0"/>
              <a:t>актуальне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огляду</a:t>
            </a:r>
            <a:r>
              <a:rPr lang="ru-RU" dirty="0" smtClean="0"/>
              <a:t> на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</a:t>
            </a:r>
            <a:r>
              <a:rPr lang="ru-RU" dirty="0" err="1" smtClean="0"/>
              <a:t>пансербізму</a:t>
            </a:r>
            <a:r>
              <a:rPr lang="ru-RU" dirty="0" smtClean="0"/>
              <a:t> та «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Сербії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/>
              <a:t>Об’єднавчий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розділених</a:t>
            </a:r>
            <a:r>
              <a:rPr lang="ru-RU" dirty="0" smtClean="0"/>
              <a:t> </a:t>
            </a:r>
            <a:r>
              <a:rPr lang="ru-RU" dirty="0" err="1" smtClean="0"/>
              <a:t>націй</a:t>
            </a:r>
            <a:r>
              <a:rPr lang="ru-RU" dirty="0" smtClean="0"/>
              <a:t> – </a:t>
            </a:r>
            <a:r>
              <a:rPr lang="ru-RU" dirty="0" err="1" smtClean="0"/>
              <a:t>ще</a:t>
            </a:r>
            <a:r>
              <a:rPr lang="ru-RU" dirty="0" smtClean="0"/>
              <a:t> один </a:t>
            </a:r>
            <a:r>
              <a:rPr lang="ru-RU" dirty="0" err="1" smtClean="0"/>
              <a:t>варіант</a:t>
            </a:r>
            <a:r>
              <a:rPr lang="ru-RU" dirty="0" smtClean="0"/>
              <a:t> </a:t>
            </a:r>
            <a:r>
              <a:rPr lang="ru-RU" dirty="0" err="1" smtClean="0"/>
              <a:t>уніонізму</a:t>
            </a:r>
            <a:r>
              <a:rPr lang="ru-RU" dirty="0" smtClean="0"/>
              <a:t>. </a:t>
            </a:r>
            <a:r>
              <a:rPr lang="ru-RU" dirty="0" err="1" smtClean="0"/>
              <a:t>Яскравим</a:t>
            </a:r>
            <a:r>
              <a:rPr lang="ru-RU" dirty="0" smtClean="0"/>
              <a:t> прикладом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німецька</a:t>
            </a:r>
            <a:r>
              <a:rPr lang="ru-RU" dirty="0" smtClean="0"/>
              <a:t> </a:t>
            </a:r>
            <a:r>
              <a:rPr lang="ru-RU" dirty="0" err="1" smtClean="0"/>
              <a:t>нація</a:t>
            </a:r>
            <a:r>
              <a:rPr lang="ru-RU" dirty="0" smtClean="0"/>
              <a:t>. У ХІХ </a:t>
            </a:r>
            <a:r>
              <a:rPr lang="ru-RU" dirty="0" err="1" smtClean="0"/>
              <a:t>столітті</a:t>
            </a:r>
            <a:r>
              <a:rPr lang="ru-RU" dirty="0" smtClean="0"/>
              <a:t> </a:t>
            </a:r>
            <a:r>
              <a:rPr lang="ru-RU" dirty="0" err="1" smtClean="0"/>
              <a:t>розділений</a:t>
            </a:r>
            <a:r>
              <a:rPr lang="ru-RU" dirty="0" smtClean="0"/>
              <a:t> </a:t>
            </a:r>
            <a:r>
              <a:rPr lang="ru-RU" dirty="0" err="1" smtClean="0"/>
              <a:t>німецький</a:t>
            </a:r>
            <a:r>
              <a:rPr lang="ru-RU" dirty="0" smtClean="0"/>
              <a:t> народ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об’єднаний</a:t>
            </a:r>
            <a:r>
              <a:rPr lang="ru-RU" dirty="0" smtClean="0"/>
              <a:t> у одну державу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політиці</a:t>
            </a:r>
            <a:r>
              <a:rPr lang="ru-RU" dirty="0" smtClean="0"/>
              <a:t> </a:t>
            </a:r>
            <a:r>
              <a:rPr lang="ru-RU" dirty="0" err="1" smtClean="0"/>
              <a:t>Отто</a:t>
            </a:r>
            <a:r>
              <a:rPr lang="ru-RU" dirty="0" smtClean="0"/>
              <a:t> фон </a:t>
            </a:r>
            <a:r>
              <a:rPr lang="ru-RU" dirty="0" err="1" smtClean="0"/>
              <a:t>Бісмарка</a:t>
            </a:r>
            <a:r>
              <a:rPr lang="ru-RU" dirty="0" smtClean="0"/>
              <a:t>. </a:t>
            </a:r>
            <a:r>
              <a:rPr lang="ru-RU" dirty="0" err="1" smtClean="0"/>
              <a:t>Досвід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повторений </a:t>
            </a:r>
            <a:r>
              <a:rPr lang="ru-RU" dirty="0" err="1" smtClean="0"/>
              <a:t>наприкінці</a:t>
            </a:r>
            <a:r>
              <a:rPr lang="ru-RU" dirty="0" smtClean="0"/>
              <a:t> ХХ </a:t>
            </a:r>
            <a:r>
              <a:rPr lang="ru-RU" dirty="0" err="1" smtClean="0"/>
              <a:t>століття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в </a:t>
            </a:r>
            <a:r>
              <a:rPr lang="ru-RU" dirty="0" err="1" smtClean="0"/>
              <a:t>якості</a:t>
            </a:r>
            <a:r>
              <a:rPr lang="ru-RU" dirty="0" smtClean="0"/>
              <a:t> «</a:t>
            </a:r>
            <a:r>
              <a:rPr lang="ru-RU" dirty="0" err="1" smtClean="0"/>
              <a:t>розділеної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», коли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німецького</a:t>
            </a:r>
            <a:r>
              <a:rPr lang="ru-RU" dirty="0" smtClean="0"/>
              <a:t> народу </a:t>
            </a:r>
            <a:r>
              <a:rPr lang="ru-RU" dirty="0" err="1" smtClean="0"/>
              <a:t>вже</a:t>
            </a:r>
            <a:r>
              <a:rPr lang="ru-RU" dirty="0" smtClean="0"/>
              <a:t> мала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державне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Цьому</a:t>
            </a:r>
            <a:r>
              <a:rPr lang="ru-RU" dirty="0" smtClean="0"/>
              <a:t> передували </a:t>
            </a:r>
            <a:r>
              <a:rPr lang="ru-RU" dirty="0" err="1" smtClean="0"/>
              <a:t>події</a:t>
            </a:r>
            <a:r>
              <a:rPr lang="ru-RU" dirty="0" smtClean="0"/>
              <a:t> по </a:t>
            </a:r>
            <a:r>
              <a:rPr lang="ru-RU" dirty="0" err="1" smtClean="0"/>
              <a:t>завершенню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, коли у 1945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Німеччина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поділена</a:t>
            </a:r>
            <a:r>
              <a:rPr lang="ru-RU" dirty="0" smtClean="0"/>
              <a:t> на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окупаційні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: </a:t>
            </a:r>
            <a:r>
              <a:rPr lang="ru-RU" dirty="0" err="1" smtClean="0"/>
              <a:t>радянську</a:t>
            </a:r>
            <a:r>
              <a:rPr lang="ru-RU" dirty="0" smtClean="0"/>
              <a:t>, </a:t>
            </a:r>
            <a:r>
              <a:rPr lang="ru-RU" dirty="0" err="1" smtClean="0"/>
              <a:t>американську</a:t>
            </a:r>
            <a:r>
              <a:rPr lang="ru-RU" dirty="0" smtClean="0"/>
              <a:t>, </a:t>
            </a:r>
            <a:r>
              <a:rPr lang="ru-RU" dirty="0" err="1" smtClean="0"/>
              <a:t>британську</a:t>
            </a:r>
            <a:r>
              <a:rPr lang="ru-RU" dirty="0" smtClean="0"/>
              <a:t> та </a:t>
            </a:r>
            <a:r>
              <a:rPr lang="ru-RU" dirty="0" err="1" smtClean="0"/>
              <a:t>французьку</a:t>
            </a:r>
            <a:r>
              <a:rPr lang="ru-RU" dirty="0" smtClean="0"/>
              <a:t>. У </a:t>
            </a:r>
            <a:r>
              <a:rPr lang="ru-RU" dirty="0" err="1" smtClean="0"/>
              <a:t>травні</a:t>
            </a:r>
            <a:r>
              <a:rPr lang="ru-RU" dirty="0" smtClean="0"/>
              <a:t> 1949 року </a:t>
            </a:r>
            <a:r>
              <a:rPr lang="ru-RU" dirty="0" err="1" smtClean="0"/>
              <a:t>землі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перебували</a:t>
            </a:r>
            <a:r>
              <a:rPr lang="ru-RU" dirty="0" smtClean="0"/>
              <a:t> у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західної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 </a:t>
            </a:r>
            <a:r>
              <a:rPr lang="ru-RU" dirty="0" err="1" smtClean="0"/>
              <a:t>окупації</a:t>
            </a:r>
            <a:r>
              <a:rPr lang="ru-RU" dirty="0" smtClean="0"/>
              <a:t>, </a:t>
            </a:r>
            <a:r>
              <a:rPr lang="ru-RU" dirty="0" err="1" smtClean="0"/>
              <a:t>об’єдналися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Федеративну</a:t>
            </a:r>
            <a:r>
              <a:rPr lang="ru-RU" dirty="0" smtClean="0"/>
              <a:t> </a:t>
            </a:r>
            <a:r>
              <a:rPr lang="ru-RU" dirty="0" err="1" smtClean="0"/>
              <a:t>Республіку</a:t>
            </a:r>
            <a:r>
              <a:rPr lang="ru-RU" dirty="0" smtClean="0"/>
              <a:t> </a:t>
            </a:r>
            <a:r>
              <a:rPr lang="ru-RU" dirty="0" err="1" smtClean="0"/>
              <a:t>Німеччина</a:t>
            </a:r>
            <a:r>
              <a:rPr lang="ru-RU" dirty="0" smtClean="0"/>
              <a:t>, а </a:t>
            </a:r>
            <a:r>
              <a:rPr lang="ru-RU" dirty="0" err="1" smtClean="0"/>
              <a:t>восени</a:t>
            </a:r>
            <a:r>
              <a:rPr lang="ru-RU" dirty="0" smtClean="0"/>
              <a:t> того ж року у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це</a:t>
            </a:r>
            <a:r>
              <a:rPr lang="ru-RU" dirty="0" smtClean="0"/>
              <a:t> у </a:t>
            </a:r>
            <a:r>
              <a:rPr lang="ru-RU" dirty="0" err="1" smtClean="0"/>
              <a:t>радянській</a:t>
            </a:r>
            <a:r>
              <a:rPr lang="ru-RU" dirty="0" smtClean="0"/>
              <a:t> </a:t>
            </a:r>
            <a:r>
              <a:rPr lang="ru-RU" dirty="0" err="1" smtClean="0"/>
              <a:t>зоні</a:t>
            </a:r>
            <a:r>
              <a:rPr lang="ru-RU" dirty="0" smtClean="0"/>
              <a:t> </a:t>
            </a:r>
            <a:r>
              <a:rPr lang="ru-RU" dirty="0" err="1" smtClean="0"/>
              <a:t>окупації</a:t>
            </a:r>
            <a:r>
              <a:rPr lang="ru-RU" dirty="0" smtClean="0"/>
              <a:t> </a:t>
            </a:r>
            <a:r>
              <a:rPr lang="ru-RU" dirty="0" err="1" smtClean="0"/>
              <a:t>виникла</a:t>
            </a:r>
            <a:r>
              <a:rPr lang="ru-RU" dirty="0" smtClean="0"/>
              <a:t> </a:t>
            </a:r>
            <a:r>
              <a:rPr lang="ru-RU" dirty="0" err="1" smtClean="0"/>
              <a:t>Німецька</a:t>
            </a:r>
            <a:r>
              <a:rPr lang="ru-RU" dirty="0" smtClean="0"/>
              <a:t> Демократична </a:t>
            </a:r>
            <a:r>
              <a:rPr lang="ru-RU" dirty="0" err="1" smtClean="0"/>
              <a:t>Республіка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00496" y="1071547"/>
            <a:ext cx="49292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 smtClean="0"/>
              <a:t>Іншим</a:t>
            </a:r>
            <a:r>
              <a:rPr lang="ru-RU" sz="1600" dirty="0" smtClean="0"/>
              <a:t> прикладом </a:t>
            </a:r>
            <a:r>
              <a:rPr lang="ru-RU" sz="1600" dirty="0" err="1" smtClean="0"/>
              <a:t>розділеної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нації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корейська</a:t>
            </a:r>
            <a:r>
              <a:rPr lang="ru-RU" sz="1600" dirty="0" smtClean="0"/>
              <a:t>, </a:t>
            </a:r>
            <a:r>
              <a:rPr lang="ru-RU" sz="1600" dirty="0" err="1" smtClean="0"/>
              <a:t>розділення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якої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відбулося</a:t>
            </a:r>
            <a:r>
              <a:rPr lang="ru-RU" sz="1600" dirty="0" smtClean="0"/>
              <a:t> </a:t>
            </a:r>
            <a:r>
              <a:rPr lang="ru-RU" sz="1600" dirty="0" err="1" smtClean="0"/>
              <a:t>штучним</a:t>
            </a:r>
            <a:r>
              <a:rPr lang="ru-RU" sz="1600" dirty="0" smtClean="0"/>
              <a:t> шляхом. </a:t>
            </a:r>
            <a:br>
              <a:rPr lang="ru-RU" sz="1600" dirty="0" smtClean="0"/>
            </a:br>
            <a:r>
              <a:rPr lang="ru-RU" sz="1600" dirty="0" smtClean="0"/>
              <a:t>Як </a:t>
            </a:r>
            <a:r>
              <a:rPr lang="ru-RU" sz="1600" dirty="0" err="1" smtClean="0"/>
              <a:t>зазначає</a:t>
            </a:r>
            <a:r>
              <a:rPr lang="ru-RU" sz="1600" dirty="0" smtClean="0"/>
              <a:t> Кан </a:t>
            </a:r>
            <a:r>
              <a:rPr lang="ru-RU" sz="1600" dirty="0" err="1" smtClean="0"/>
              <a:t>Ден</a:t>
            </a:r>
            <a:r>
              <a:rPr lang="ru-RU" sz="1600" dirty="0" smtClean="0"/>
              <a:t> </a:t>
            </a:r>
            <a:r>
              <a:rPr lang="ru-RU" sz="1600" dirty="0" err="1" smtClean="0"/>
              <a:t>Сік</a:t>
            </a:r>
            <a:r>
              <a:rPr lang="ru-RU" sz="1600" dirty="0" smtClean="0"/>
              <a:t>, Корея </a:t>
            </a:r>
            <a:r>
              <a:rPr lang="ru-RU" sz="1600" dirty="0" err="1" smtClean="0"/>
              <a:t>була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поділена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утримувалася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роз’єднаному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зовнішніми</a:t>
            </a:r>
            <a:r>
              <a:rPr lang="ru-RU" sz="1600" dirty="0" smtClean="0"/>
              <a:t> силами. Проблема </a:t>
            </a:r>
            <a:r>
              <a:rPr lang="ru-RU" sz="1600" dirty="0" err="1" smtClean="0"/>
              <a:t>поділу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Кореї</a:t>
            </a:r>
            <a:r>
              <a:rPr lang="ru-RU" sz="1600" dirty="0" smtClean="0"/>
              <a:t> </a:t>
            </a:r>
            <a:r>
              <a:rPr lang="ru-RU" sz="1600" dirty="0" err="1" smtClean="0"/>
              <a:t>виникла</a:t>
            </a:r>
            <a:r>
              <a:rPr lang="ru-RU" sz="1600" dirty="0" smtClean="0"/>
              <a:t> </a:t>
            </a:r>
            <a:r>
              <a:rPr lang="ru-RU" sz="1600" dirty="0" err="1" smtClean="0"/>
              <a:t>наприкінці</a:t>
            </a:r>
            <a:r>
              <a:rPr lang="ru-RU" sz="1600" dirty="0" smtClean="0"/>
              <a:t> </a:t>
            </a:r>
            <a:r>
              <a:rPr lang="ru-RU" sz="1600" dirty="0" err="1" smtClean="0"/>
              <a:t>Другої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війни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встановленні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міжнародної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опіки</a:t>
            </a:r>
            <a:r>
              <a:rPr lang="ru-RU" sz="1600" dirty="0" smtClean="0"/>
              <a:t> над </a:t>
            </a:r>
            <a:r>
              <a:rPr lang="ru-RU" sz="1600" dirty="0" err="1" smtClean="0"/>
              <a:t>Кореєю</a:t>
            </a:r>
            <a:r>
              <a:rPr lang="ru-RU" sz="1600" dirty="0" smtClean="0"/>
              <a:t>, </a:t>
            </a:r>
            <a:r>
              <a:rPr lang="ru-RU" sz="1600" dirty="0" err="1" smtClean="0"/>
              <a:t>тобто</a:t>
            </a:r>
            <a:r>
              <a:rPr lang="ru-RU" sz="1600" dirty="0" smtClean="0"/>
              <a:t> </a:t>
            </a:r>
            <a:r>
              <a:rPr lang="ru-RU" sz="1600" dirty="0" err="1" smtClean="0"/>
              <a:t>тоді</a:t>
            </a:r>
            <a:r>
              <a:rPr lang="ru-RU" sz="1600" dirty="0" smtClean="0"/>
              <a:t>, коли </a:t>
            </a:r>
            <a:r>
              <a:rPr lang="ru-RU" sz="1600" dirty="0" err="1" smtClean="0"/>
              <a:t>питання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післявоєнного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врегулювання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вирішувалося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міжнародних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конференціях</a:t>
            </a:r>
            <a:r>
              <a:rPr lang="ru-RU" sz="1600" dirty="0" smtClean="0"/>
              <a:t> </a:t>
            </a:r>
            <a:r>
              <a:rPr lang="ru-RU" sz="1600" dirty="0" err="1" smtClean="0"/>
              <a:t>союзних</a:t>
            </a:r>
            <a:r>
              <a:rPr lang="ru-RU" sz="1600" dirty="0" smtClean="0"/>
              <a:t> держав в </a:t>
            </a:r>
            <a:r>
              <a:rPr lang="ru-RU" sz="1600" dirty="0" err="1" smtClean="0"/>
              <a:t>Каїрі</a:t>
            </a:r>
            <a:r>
              <a:rPr lang="ru-RU" sz="1600" dirty="0" smtClean="0"/>
              <a:t>, </a:t>
            </a:r>
            <a:r>
              <a:rPr lang="ru-RU" sz="1600" dirty="0" err="1" smtClean="0"/>
              <a:t>Ялті</a:t>
            </a:r>
            <a:r>
              <a:rPr lang="ru-RU" sz="1600" dirty="0" smtClean="0"/>
              <a:t>, </a:t>
            </a:r>
            <a:r>
              <a:rPr lang="ru-RU" sz="1600" dirty="0" err="1" smtClean="0"/>
              <a:t>Потсдамі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Москві</a:t>
            </a:r>
            <a:r>
              <a:rPr lang="ru-RU" sz="1600" dirty="0" smtClean="0"/>
              <a:t>.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вважає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двох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корейських</a:t>
            </a:r>
            <a:r>
              <a:rPr lang="ru-RU" sz="1600" dirty="0" smtClean="0"/>
              <a:t> держав означало крах </a:t>
            </a:r>
            <a:r>
              <a:rPr lang="ru-RU" sz="1600" dirty="0" err="1" smtClean="0"/>
              <a:t>мрії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корейського</a:t>
            </a:r>
            <a:r>
              <a:rPr lang="ru-RU" sz="1600" dirty="0" smtClean="0"/>
              <a:t> народу про </a:t>
            </a:r>
            <a:r>
              <a:rPr lang="ru-RU" sz="1600" dirty="0" err="1" smtClean="0"/>
              <a:t>формування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єдиного</a:t>
            </a:r>
            <a:r>
              <a:rPr lang="ru-RU" sz="1600" dirty="0" smtClean="0"/>
              <a:t> уряду </a:t>
            </a:r>
            <a:r>
              <a:rPr lang="ru-RU" sz="1600" dirty="0" err="1" smtClean="0"/>
              <a:t>і</a:t>
            </a:r>
            <a:r>
              <a:rPr lang="ru-RU" sz="1600" dirty="0" smtClean="0"/>
              <a:t> узаконило </a:t>
            </a:r>
            <a:r>
              <a:rPr lang="ru-RU" sz="1600" dirty="0" err="1" smtClean="0"/>
              <a:t>розділення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країни</a:t>
            </a:r>
            <a:r>
              <a:rPr lang="ru-RU" sz="1600" dirty="0" smtClean="0"/>
              <a:t>.</a:t>
            </a:r>
          </a:p>
          <a:p>
            <a:pPr algn="just"/>
            <a:r>
              <a:rPr lang="ru-RU" sz="1600" dirty="0" err="1" smtClean="0"/>
              <a:t>Отже</a:t>
            </a:r>
            <a:r>
              <a:rPr lang="ru-RU" sz="1600" dirty="0" smtClean="0"/>
              <a:t>, у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штучного </a:t>
            </a:r>
            <a:r>
              <a:rPr lang="ru-RU" sz="1600" dirty="0" err="1" smtClean="0"/>
              <a:t>розділення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корейського</a:t>
            </a:r>
            <a:r>
              <a:rPr lang="ru-RU" sz="1600" dirty="0" smtClean="0"/>
              <a:t> народу </a:t>
            </a:r>
            <a:r>
              <a:rPr lang="ru-RU" sz="1600" dirty="0" err="1" smtClean="0"/>
              <a:t>була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можливість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зберегти</a:t>
            </a:r>
            <a:r>
              <a:rPr lang="ru-RU" sz="1600" dirty="0" smtClean="0"/>
              <a:t> </a:t>
            </a:r>
            <a:r>
              <a:rPr lang="ru-RU" sz="1600" dirty="0" err="1" smtClean="0"/>
              <a:t>єдність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народу</a:t>
            </a:r>
            <a:r>
              <a:rPr lang="ru-RU" sz="1600" dirty="0" smtClean="0"/>
              <a:t>, яка </a:t>
            </a:r>
            <a:r>
              <a:rPr lang="ru-RU" sz="1600" dirty="0" err="1" smtClean="0"/>
              <a:t>проте</a:t>
            </a:r>
            <a:r>
              <a:rPr lang="ru-RU" sz="1600" dirty="0" smtClean="0"/>
              <a:t>, </a:t>
            </a:r>
            <a:r>
              <a:rPr lang="ru-RU" sz="1600" dirty="0" err="1" smtClean="0"/>
              <a:t>виявилася</a:t>
            </a:r>
            <a:r>
              <a:rPr lang="ru-RU" sz="1600" dirty="0" smtClean="0"/>
              <a:t> </a:t>
            </a:r>
            <a:r>
              <a:rPr lang="ru-RU" sz="1600" dirty="0" err="1" smtClean="0"/>
              <a:t>упущеною</a:t>
            </a:r>
            <a:r>
              <a:rPr lang="ru-RU" sz="1600" dirty="0" smtClean="0"/>
              <a:t>. З </a:t>
            </a:r>
            <a:r>
              <a:rPr lang="ru-RU" sz="1600" dirty="0" err="1" smtClean="0"/>
              <a:t>позицій</a:t>
            </a:r>
            <a:r>
              <a:rPr lang="ru-RU" sz="1600" dirty="0" smtClean="0"/>
              <a:t> </a:t>
            </a:r>
            <a:r>
              <a:rPr lang="ru-RU" sz="1600" dirty="0" err="1" smtClean="0"/>
              <a:t>сьогодення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зважаючи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тривалий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існування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двох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корейського</a:t>
            </a:r>
            <a:r>
              <a:rPr lang="ru-RU" sz="1600" dirty="0" smtClean="0"/>
              <a:t> народу у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політико-ідеологічних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соціально-економічних</a:t>
            </a:r>
            <a:r>
              <a:rPr lang="ru-RU" sz="1600" dirty="0" smtClean="0"/>
              <a:t> системах, </a:t>
            </a:r>
            <a:r>
              <a:rPr lang="ru-RU" sz="1600" dirty="0" err="1" smtClean="0"/>
              <a:t>корейський</a:t>
            </a:r>
            <a:r>
              <a:rPr lang="ru-RU" sz="1600" dirty="0" smtClean="0"/>
              <a:t> </a:t>
            </a:r>
            <a:r>
              <a:rPr lang="ru-RU" sz="1600" dirty="0" err="1" smtClean="0"/>
              <a:t>уніонізм</a:t>
            </a:r>
            <a:r>
              <a:rPr lang="ru-RU" sz="1600" dirty="0" smtClean="0"/>
              <a:t>,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віддаленій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перспективі</a:t>
            </a:r>
            <a:r>
              <a:rPr lang="ru-RU" sz="1600" dirty="0" smtClean="0"/>
              <a:t>,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малоймовірним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загружено (1).jf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142984"/>
            <a:ext cx="3429024" cy="342902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err="1" smtClean="0"/>
              <a:t>Ще</a:t>
            </a:r>
            <a:r>
              <a:rPr lang="ru-RU" dirty="0" smtClean="0"/>
              <a:t> один </a:t>
            </a:r>
            <a:r>
              <a:rPr lang="ru-RU" dirty="0" err="1" smtClean="0"/>
              <a:t>варіант</a:t>
            </a:r>
            <a:r>
              <a:rPr lang="ru-RU" dirty="0" smtClean="0"/>
              <a:t> </a:t>
            </a:r>
            <a:r>
              <a:rPr lang="ru-RU" dirty="0" err="1" smtClean="0"/>
              <a:t>уніонізму</a:t>
            </a:r>
            <a:r>
              <a:rPr lang="ru-RU" dirty="0" smtClean="0"/>
              <a:t>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іредентизмом</a:t>
            </a:r>
            <a:r>
              <a:rPr lang="ru-RU" dirty="0" smtClean="0"/>
              <a:t>, </a:t>
            </a:r>
            <a:r>
              <a:rPr lang="ru-RU" dirty="0" err="1" smtClean="0"/>
              <a:t>тож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вести </a:t>
            </a:r>
            <a:r>
              <a:rPr lang="ru-RU" dirty="0" err="1" smtClean="0"/>
              <a:t>мову</a:t>
            </a:r>
            <a:r>
              <a:rPr lang="ru-RU" dirty="0" smtClean="0"/>
              <a:t> про «</a:t>
            </a:r>
            <a:r>
              <a:rPr lang="ru-RU" dirty="0" err="1" smtClean="0"/>
              <a:t>іредентистський</a:t>
            </a:r>
            <a:r>
              <a:rPr lang="ru-RU" dirty="0" smtClean="0"/>
              <a:t> </a:t>
            </a:r>
            <a:r>
              <a:rPr lang="ru-RU" dirty="0" err="1" smtClean="0"/>
              <a:t>уніонізм</a:t>
            </a:r>
            <a:r>
              <a:rPr lang="ru-RU" dirty="0" smtClean="0"/>
              <a:t>». І </a:t>
            </a:r>
            <a:r>
              <a:rPr lang="ru-RU" dirty="0" err="1" smtClean="0"/>
              <a:t>хоч</a:t>
            </a:r>
            <a:r>
              <a:rPr lang="ru-RU" dirty="0" smtClean="0"/>
              <a:t> у </a:t>
            </a:r>
            <a:r>
              <a:rPr lang="ru-RU" dirty="0" err="1" smtClean="0"/>
              <a:t>класичному</a:t>
            </a:r>
            <a:r>
              <a:rPr lang="ru-RU" dirty="0" smtClean="0"/>
              <a:t> </a:t>
            </a:r>
            <a:r>
              <a:rPr lang="ru-RU" dirty="0" err="1" smtClean="0"/>
              <a:t>варіанті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 представлений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іредентистського</a:t>
            </a:r>
            <a:r>
              <a:rPr lang="ru-RU" dirty="0" smtClean="0"/>
              <a:t> </a:t>
            </a:r>
            <a:r>
              <a:rPr lang="ru-RU" dirty="0" err="1" smtClean="0"/>
              <a:t>трикутника</a:t>
            </a:r>
            <a:r>
              <a:rPr lang="ru-RU" dirty="0" smtClean="0"/>
              <a:t> (</a:t>
            </a:r>
            <a:r>
              <a:rPr lang="ru-RU" dirty="0" err="1" smtClean="0"/>
              <a:t>іредентистська</a:t>
            </a:r>
            <a:r>
              <a:rPr lang="ru-RU" dirty="0" smtClean="0"/>
              <a:t> держава; </a:t>
            </a:r>
            <a:r>
              <a:rPr lang="ru-RU" dirty="0" err="1" smtClean="0"/>
              <a:t>споріднена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; </a:t>
            </a:r>
            <a:r>
              <a:rPr lang="ru-RU" dirty="0" err="1" smtClean="0"/>
              <a:t>національна</a:t>
            </a:r>
            <a:r>
              <a:rPr lang="ru-RU" dirty="0" smtClean="0"/>
              <a:t> держава, яка </a:t>
            </a:r>
            <a:r>
              <a:rPr lang="ru-RU" dirty="0" err="1" smtClean="0"/>
              <a:t>стикається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іредентистським</a:t>
            </a:r>
            <a:r>
              <a:rPr lang="ru-RU" dirty="0" smtClean="0"/>
              <a:t> </a:t>
            </a:r>
            <a:r>
              <a:rPr lang="ru-RU" dirty="0" err="1" smtClean="0"/>
              <a:t>варіантом</a:t>
            </a:r>
            <a:r>
              <a:rPr lang="ru-RU" dirty="0" smtClean="0"/>
              <a:t> сепаратизму),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існувати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, </a:t>
            </a:r>
            <a:r>
              <a:rPr lang="ru-RU" dirty="0" err="1" smtClean="0"/>
              <a:t>учасниками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суверенні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, як </a:t>
            </a:r>
            <a:r>
              <a:rPr lang="ru-RU" dirty="0" err="1" smtClean="0"/>
              <a:t>вважається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етнічно</a:t>
            </a:r>
            <a:r>
              <a:rPr lang="ru-RU" dirty="0" smtClean="0"/>
              <a:t> </a:t>
            </a:r>
            <a:r>
              <a:rPr lang="ru-RU" dirty="0" err="1" smtClean="0"/>
              <a:t>однорідним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спорідненим</a:t>
            </a:r>
            <a:r>
              <a:rPr lang="ru-RU" dirty="0" smtClean="0"/>
              <a:t> за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 – </a:t>
            </a:r>
            <a:r>
              <a:rPr lang="ru-RU" dirty="0" err="1" smtClean="0"/>
              <a:t>мовою</a:t>
            </a:r>
            <a:r>
              <a:rPr lang="ru-RU" dirty="0" smtClean="0"/>
              <a:t>, культурою, </a:t>
            </a:r>
            <a:r>
              <a:rPr lang="ru-RU" dirty="0" err="1" smtClean="0"/>
              <a:t>релігією</a:t>
            </a:r>
            <a:r>
              <a:rPr lang="ru-RU" dirty="0" smtClean="0"/>
              <a:t>. У такому </a:t>
            </a:r>
            <a:r>
              <a:rPr lang="ru-RU" dirty="0" err="1" smtClean="0"/>
              <a:t>варіанті</a:t>
            </a:r>
            <a:r>
              <a:rPr lang="ru-RU" dirty="0" smtClean="0"/>
              <a:t> </a:t>
            </a:r>
            <a:r>
              <a:rPr lang="ru-RU" dirty="0" err="1" smtClean="0"/>
              <a:t>уніонізму</a:t>
            </a:r>
            <a:r>
              <a:rPr lang="ru-RU" dirty="0" smtClean="0"/>
              <a:t> </a:t>
            </a:r>
            <a:r>
              <a:rPr lang="ru-RU" dirty="0" err="1" smtClean="0"/>
              <a:t>можливий</a:t>
            </a:r>
            <a:r>
              <a:rPr lang="ru-RU" dirty="0" smtClean="0"/>
              <a:t> </a:t>
            </a:r>
            <a:r>
              <a:rPr lang="ru-RU" dirty="0" err="1" smtClean="0"/>
              <a:t>варіант</a:t>
            </a:r>
            <a:r>
              <a:rPr lang="ru-RU" dirty="0" smtClean="0"/>
              <a:t> «</a:t>
            </a:r>
            <a:r>
              <a:rPr lang="ru-RU" dirty="0" err="1" smtClean="0"/>
              <a:t>поглинання</a:t>
            </a:r>
            <a:r>
              <a:rPr lang="ru-RU" dirty="0" smtClean="0"/>
              <a:t>»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іншою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випливає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твердження</a:t>
            </a:r>
            <a:r>
              <a:rPr lang="ru-RU" dirty="0" smtClean="0"/>
              <a:t> про </a:t>
            </a:r>
            <a:r>
              <a:rPr lang="ru-RU" dirty="0" err="1" smtClean="0"/>
              <a:t>тотожність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проживають</a:t>
            </a:r>
            <a:r>
              <a:rPr lang="ru-RU" dirty="0" smtClean="0"/>
              <a:t> у </a:t>
            </a:r>
            <a:r>
              <a:rPr lang="ru-RU" dirty="0" err="1" smtClean="0"/>
              <a:t>двох</a:t>
            </a:r>
            <a:r>
              <a:rPr lang="ru-RU" dirty="0" smtClean="0"/>
              <a:t> державах. </a:t>
            </a:r>
          </a:p>
          <a:p>
            <a:pPr algn="just"/>
            <a:r>
              <a:rPr lang="ru-RU" dirty="0" err="1" smtClean="0"/>
              <a:t>Яскравим</a:t>
            </a:r>
            <a:r>
              <a:rPr lang="ru-RU" dirty="0" smtClean="0"/>
              <a:t> прикладом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румунсько-молдавський</a:t>
            </a:r>
            <a:r>
              <a:rPr lang="ru-RU" dirty="0" smtClean="0"/>
              <a:t> </a:t>
            </a:r>
            <a:r>
              <a:rPr lang="ru-RU" dirty="0" err="1" smtClean="0"/>
              <a:t>уніонізм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ідея</a:t>
            </a:r>
            <a:r>
              <a:rPr lang="ru-RU" dirty="0" smtClean="0"/>
              <a:t> «</a:t>
            </a:r>
            <a:r>
              <a:rPr lang="ru-RU" dirty="0" err="1" smtClean="0"/>
              <a:t>унірі</a:t>
            </a:r>
            <a:r>
              <a:rPr lang="ru-RU" dirty="0" smtClean="0"/>
              <a:t>», яка активно </a:t>
            </a:r>
            <a:r>
              <a:rPr lang="ru-RU" dirty="0" err="1" smtClean="0"/>
              <a:t>пропагується</a:t>
            </a:r>
            <a:r>
              <a:rPr lang="ru-RU" dirty="0" smtClean="0"/>
              <a:t> </a:t>
            </a:r>
            <a:r>
              <a:rPr lang="ru-RU" dirty="0" err="1" smtClean="0"/>
              <a:t>румунськими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молдавськими</a:t>
            </a:r>
            <a:r>
              <a:rPr lang="ru-RU" dirty="0" smtClean="0"/>
              <a:t> </a:t>
            </a:r>
            <a:r>
              <a:rPr lang="ru-RU" dirty="0" err="1" smtClean="0"/>
              <a:t>уніоністами</a:t>
            </a:r>
            <a:r>
              <a:rPr lang="ru-RU" dirty="0" smtClean="0"/>
              <a:t>,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загрожувати</a:t>
            </a:r>
            <a:r>
              <a:rPr lang="ru-RU" dirty="0" smtClean="0"/>
              <a:t> </a:t>
            </a:r>
            <a:r>
              <a:rPr lang="ru-RU" dirty="0" err="1" smtClean="0"/>
              <a:t>втратою</a:t>
            </a:r>
            <a:r>
              <a:rPr lang="ru-RU" dirty="0" smtClean="0"/>
              <a:t> державного </a:t>
            </a:r>
            <a:r>
              <a:rPr lang="ru-RU" dirty="0" err="1" smtClean="0"/>
              <a:t>суверенітету</a:t>
            </a:r>
            <a:r>
              <a:rPr lang="ru-RU" dirty="0" smtClean="0"/>
              <a:t> </a:t>
            </a:r>
            <a:r>
              <a:rPr lang="ru-RU" dirty="0" err="1" smtClean="0"/>
              <a:t>Молдови</a:t>
            </a:r>
            <a:r>
              <a:rPr lang="ru-RU" dirty="0" smtClean="0"/>
              <a:t>. </a:t>
            </a:r>
            <a:r>
              <a:rPr lang="ru-RU" dirty="0" err="1" smtClean="0"/>
              <a:t>Даний</a:t>
            </a:r>
            <a:r>
              <a:rPr lang="ru-RU" dirty="0" smtClean="0"/>
              <a:t> </a:t>
            </a:r>
            <a:r>
              <a:rPr lang="ru-RU" dirty="0" err="1" smtClean="0"/>
              <a:t>уніонізм</a:t>
            </a:r>
            <a:r>
              <a:rPr lang="ru-RU" dirty="0" smtClean="0"/>
              <a:t> </a:t>
            </a:r>
            <a:r>
              <a:rPr lang="ru-RU" dirty="0" err="1" smtClean="0"/>
              <a:t>базується</a:t>
            </a:r>
            <a:r>
              <a:rPr lang="ru-RU" dirty="0" smtClean="0"/>
              <a:t> на </a:t>
            </a:r>
            <a:r>
              <a:rPr lang="ru-RU" dirty="0" err="1" smtClean="0"/>
              <a:t>уявленні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Румунії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Молдові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</a:t>
            </a:r>
            <a:r>
              <a:rPr lang="ru-RU" dirty="0" err="1" smtClean="0"/>
              <a:t>представники</a:t>
            </a:r>
            <a:r>
              <a:rPr lang="ru-RU" dirty="0" smtClean="0"/>
              <a:t> одного </a:t>
            </a:r>
            <a:r>
              <a:rPr lang="ru-RU" dirty="0" err="1" smtClean="0"/>
              <a:t>етносу</a:t>
            </a:r>
            <a:r>
              <a:rPr lang="ru-RU" dirty="0" smtClean="0"/>
              <a:t> – </a:t>
            </a:r>
            <a:r>
              <a:rPr lang="ru-RU" dirty="0" err="1" smtClean="0"/>
              <a:t>румунського</a:t>
            </a:r>
            <a:r>
              <a:rPr lang="ru-RU" dirty="0" smtClean="0"/>
              <a:t>, </a:t>
            </a:r>
            <a:r>
              <a:rPr lang="ru-RU" dirty="0" err="1" smtClean="0"/>
              <a:t>отже</a:t>
            </a:r>
            <a:r>
              <a:rPr lang="ru-RU" dirty="0" smtClean="0"/>
              <a:t>, вони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спільне</a:t>
            </a:r>
            <a:r>
              <a:rPr lang="ru-RU" dirty="0" smtClean="0"/>
              <a:t> </a:t>
            </a:r>
            <a:r>
              <a:rPr lang="ru-RU" dirty="0" err="1" smtClean="0"/>
              <a:t>минуле</a:t>
            </a:r>
            <a:r>
              <a:rPr lang="ru-RU" dirty="0" smtClean="0"/>
              <a:t>, </a:t>
            </a:r>
            <a:r>
              <a:rPr lang="ru-RU" dirty="0" err="1" smtClean="0"/>
              <a:t>спільну</a:t>
            </a:r>
            <a:r>
              <a:rPr lang="ru-RU" dirty="0" smtClean="0"/>
              <a:t> </a:t>
            </a:r>
            <a:r>
              <a:rPr lang="ru-RU" dirty="0" err="1" smtClean="0"/>
              <a:t>історичну</a:t>
            </a:r>
            <a:r>
              <a:rPr lang="ru-RU" dirty="0" smtClean="0"/>
              <a:t> </a:t>
            </a:r>
            <a:r>
              <a:rPr lang="ru-RU" dirty="0" err="1" smtClean="0"/>
              <a:t>територію</a:t>
            </a:r>
            <a:r>
              <a:rPr lang="ru-RU" dirty="0" smtClean="0"/>
              <a:t>, культуру, </a:t>
            </a:r>
            <a:r>
              <a:rPr lang="ru-RU" dirty="0" err="1" smtClean="0"/>
              <a:t>традиції</a:t>
            </a:r>
            <a:r>
              <a:rPr lang="ru-RU" dirty="0" smtClean="0"/>
              <a:t>, </a:t>
            </a:r>
            <a:r>
              <a:rPr lang="ru-RU" dirty="0" err="1" smtClean="0"/>
              <a:t>мову</a:t>
            </a:r>
            <a:r>
              <a:rPr lang="ru-RU" dirty="0" smtClean="0"/>
              <a:t>,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господарювання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91</TotalTime>
  <Words>2439</Words>
  <Application>Microsoft Office PowerPoint</Application>
  <PresentationFormat>Экран (4:3)</PresentationFormat>
  <Paragraphs>97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Начальная</vt:lpstr>
      <vt:lpstr>Тема 5. Співвідношення іредентизму та інших відцентрових рухів  </vt:lpstr>
      <vt:lpstr>Слайд 2</vt:lpstr>
      <vt:lpstr>уніонізм</vt:lpstr>
      <vt:lpstr>Слайд 4</vt:lpstr>
      <vt:lpstr>Уніфікація стосується різноманітних сфер:</vt:lpstr>
      <vt:lpstr>Слайд 6</vt:lpstr>
      <vt:lpstr>Слайд 7</vt:lpstr>
      <vt:lpstr>Слайд 8</vt:lpstr>
      <vt:lpstr>Слайд 9</vt:lpstr>
      <vt:lpstr>Слайд 10</vt:lpstr>
      <vt:lpstr>Панрухи</vt:lpstr>
      <vt:lpstr>Відмінне:</vt:lpstr>
      <vt:lpstr>Відповідно до політичної мети: </vt:lpstr>
      <vt:lpstr>За політичним впливом і поширенням: </vt:lpstr>
      <vt:lpstr>Слайд 15</vt:lpstr>
      <vt:lpstr>Сецесія</vt:lpstr>
      <vt:lpstr>Слайд 17</vt:lpstr>
      <vt:lpstr>Слайд 18</vt:lpstr>
      <vt:lpstr>Слайд 19</vt:lpstr>
      <vt:lpstr>Слайд 20</vt:lpstr>
      <vt:lpstr>Спільне між сецесією та іредентизмом:</vt:lpstr>
      <vt:lpstr>Відмінне:</vt:lpstr>
      <vt:lpstr>Слайд 23</vt:lpstr>
      <vt:lpstr>Сепаратизм</vt:lpstr>
      <vt:lpstr>Теоретичні підходи до розуміння терміну:</vt:lpstr>
      <vt:lpstr>Слайд 26</vt:lpstr>
      <vt:lpstr>Слайд 27</vt:lpstr>
      <vt:lpstr>Спільне між сепаратизмом та іредентизмом:</vt:lpstr>
      <vt:lpstr>Відмінне: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Співвідношення іредентизму та інших відцентрових рухів</dc:title>
  <dc:creator>Админ</dc:creator>
  <cp:lastModifiedBy>Админ</cp:lastModifiedBy>
  <cp:revision>10</cp:revision>
  <dcterms:created xsi:type="dcterms:W3CDTF">2024-11-06T08:48:57Z</dcterms:created>
  <dcterms:modified xsi:type="dcterms:W3CDTF">2024-11-06T10:20:20Z</dcterms:modified>
</cp:coreProperties>
</file>