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327" r:id="rId4"/>
    <p:sldId id="328" r:id="rId5"/>
    <p:sldId id="329" r:id="rId6"/>
    <p:sldId id="330" r:id="rId7"/>
    <p:sldId id="331" r:id="rId8"/>
    <p:sldId id="332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34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35" r:id="rId32"/>
    <p:sldId id="321" r:id="rId33"/>
    <p:sldId id="322" r:id="rId34"/>
    <p:sldId id="336" r:id="rId35"/>
    <p:sldId id="337" r:id="rId36"/>
    <p:sldId id="323" r:id="rId37"/>
    <p:sldId id="338" r:id="rId38"/>
    <p:sldId id="324" r:id="rId39"/>
    <p:sldId id="339" r:id="rId40"/>
    <p:sldId id="340" r:id="rId41"/>
    <p:sldId id="341" r:id="rId42"/>
    <p:sldId id="342" r:id="rId43"/>
    <p:sldId id="326" r:id="rId44"/>
    <p:sldId id="343" r:id="rId4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1000108"/>
            <a:ext cx="5114778" cy="428628"/>
          </a:xfrm>
        </p:spPr>
        <p:txBody>
          <a:bodyPr>
            <a:normAutofit/>
          </a:bodyPr>
          <a:lstStyle/>
          <a:p>
            <a:r>
              <a:rPr lang="uk-UA" sz="2400" dirty="0"/>
              <a:t>ЛЕКЦІЯ № 1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sz="3200" i="1" dirty="0"/>
            </a:br>
            <a:br>
              <a:rPr lang="ru-RU" sz="3200" i="1" dirty="0"/>
            </a:br>
            <a:br>
              <a:rPr lang="ru-RU" sz="3200" i="1" dirty="0"/>
            </a:br>
            <a:br>
              <a:rPr lang="ru-RU" sz="3200" i="1" dirty="0"/>
            </a:br>
            <a:r>
              <a:rPr lang="ru-RU" sz="3200" i="1" dirty="0" err="1"/>
              <a:t>Аналіз</a:t>
            </a:r>
            <a:r>
              <a:rPr lang="ru-RU" sz="3200" i="1" dirty="0"/>
              <a:t> </a:t>
            </a:r>
            <a:r>
              <a:rPr lang="ru-RU" sz="3200" i="1" dirty="0" err="1"/>
              <a:t>фінансових</a:t>
            </a:r>
            <a:r>
              <a:rPr lang="ru-RU" sz="3200" i="1" dirty="0"/>
              <a:t> </a:t>
            </a:r>
            <a:r>
              <a:rPr lang="ru-RU" sz="3200" i="1" dirty="0" err="1"/>
              <a:t>результатів</a:t>
            </a:r>
            <a:r>
              <a:rPr lang="ru-RU" sz="3200" i="1" dirty="0"/>
              <a:t> </a:t>
            </a:r>
            <a:r>
              <a:rPr lang="ru-RU" sz="3200" i="1" dirty="0" err="1"/>
              <a:t>діяльності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71970"/>
              </p:ext>
            </p:extLst>
          </p:nvPr>
        </p:nvGraphicFramePr>
        <p:xfrm>
          <a:off x="251519" y="928669"/>
          <a:ext cx="8249571" cy="5897666"/>
        </p:xfrm>
        <a:graphic>
          <a:graphicData uri="http://schemas.openxmlformats.org/drawingml/2006/table">
            <a:tbl>
              <a:tblPr/>
              <a:tblGrid>
                <a:gridCol w="419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7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7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6643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Показники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рік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рік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Відхилення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сума, грн.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питома вага, %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сума, грн.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питома вага, %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абсо-лютне, грн.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spc="-3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відно-сне</a:t>
                      </a:r>
                      <a:r>
                        <a:rPr lang="uk-UA" sz="1600" i="1" spc="-3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%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пунктів струк-тури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Доходи від операційної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0010"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51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51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i="1" dirty="0">
                          <a:latin typeface="Times New Roman" pitchFamily="18" charset="0"/>
                          <a:cs typeface="Times New Roman" pitchFamily="18" charset="0"/>
                        </a:rPr>
                        <a:t>Разом доходів</a:t>
                      </a:r>
                      <a:r>
                        <a:rPr lang="uk-UA" sz="16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від операційної діяльності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Доходи від фінансової 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151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151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>
                          <a:latin typeface="Times New Roman" pitchFamily="18" charset="0"/>
                          <a:cs typeface="Times New Roman" pitchFamily="18" charset="0"/>
                        </a:rPr>
                        <a:t>Разом доходів</a:t>
                      </a:r>
                      <a:r>
                        <a:rPr lang="uk-UA" sz="16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від фінансової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032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Доходи від інвестиційної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016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64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173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>
                          <a:latin typeface="Times New Roman" pitchFamily="18" charset="0"/>
                          <a:cs typeface="Times New Roman" pitchFamily="18" charset="0"/>
                        </a:rPr>
                        <a:t>Разом доходів</a:t>
                      </a:r>
                      <a:r>
                        <a:rPr lang="uk-UA" sz="16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від інвестиційної діяльності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8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 доходів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6531" y="436602"/>
            <a:ext cx="8075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 1.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Аналіз структури і динаміки доходів підприємства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3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285728"/>
            <a:ext cx="7389464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Таблиця 2.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Аналіз структури і динаміки витрат підприємства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99639"/>
              </p:ext>
            </p:extLst>
          </p:nvPr>
        </p:nvGraphicFramePr>
        <p:xfrm>
          <a:off x="251519" y="1007663"/>
          <a:ext cx="7749504" cy="7225798"/>
        </p:xfrm>
        <a:graphic>
          <a:graphicData uri="http://schemas.openxmlformats.org/drawingml/2006/table">
            <a:tbl>
              <a:tblPr/>
              <a:tblGrid>
                <a:gridCol w="38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2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5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4166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Показники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рік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рік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Відхилення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сума, грн.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питома вага, %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сума, грн.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питома вага, %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абсо-лютне, грн.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spc="-3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відно-сне</a:t>
                      </a:r>
                      <a:r>
                        <a:rPr lang="uk-UA" sz="1600" i="1" spc="-3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%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пунктів струк-тури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63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Витрати від операційної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0010"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77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69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5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i="1" dirty="0"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r>
                        <a:rPr lang="uk-UA" sz="16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витрат від операційної діяльності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214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Витрати від фінансової 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7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789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>
                          <a:latin typeface="Times New Roman" pitchFamily="18" charset="0"/>
                          <a:cs typeface="Times New Roman" pitchFamily="18" charset="0"/>
                        </a:rPr>
                        <a:t>Разом витрат</a:t>
                      </a:r>
                      <a:r>
                        <a:rPr lang="uk-UA" sz="16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від фінансової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214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Витрати від інвестиційної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809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16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00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>
                          <a:latin typeface="Times New Roman" pitchFamily="18" charset="0"/>
                          <a:cs typeface="Times New Roman" pitchFamily="18" charset="0"/>
                        </a:rPr>
                        <a:t>Разом витрат</a:t>
                      </a:r>
                      <a:r>
                        <a:rPr lang="uk-UA" sz="16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від інвестиційної діяльності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34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 витрат</a:t>
                      </a:r>
                      <a:r>
                        <a:rPr lang="uk-UA" sz="1600" b="1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7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49874"/>
              </p:ext>
            </p:extLst>
          </p:nvPr>
        </p:nvGraphicFramePr>
        <p:xfrm>
          <a:off x="467545" y="2105246"/>
          <a:ext cx="7604917" cy="4120134"/>
        </p:xfrm>
        <a:graphic>
          <a:graphicData uri="http://schemas.openxmlformats.org/drawingml/2006/table">
            <a:tbl>
              <a:tblPr/>
              <a:tblGrid>
                <a:gridCol w="46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 dirty="0">
                          <a:effectLst/>
                          <a:latin typeface="Times New Roman"/>
                          <a:ea typeface="Times New Roman"/>
                        </a:rPr>
                        <a:t>№ з/п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dirty="0">
                          <a:effectLst/>
                          <a:latin typeface="Times New Roman"/>
                          <a:ea typeface="Times New Roman"/>
                        </a:rPr>
                        <a:t>Показники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dirty="0">
                          <a:effectLst/>
                          <a:latin typeface="Times New Roman"/>
                          <a:ea typeface="Times New Roman"/>
                        </a:rPr>
                        <a:t>1-й рік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>
                          <a:effectLst/>
                          <a:latin typeface="Times New Roman"/>
                          <a:ea typeface="Times New Roman"/>
                        </a:rPr>
                        <a:t>2-й рік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>
                          <a:effectLst/>
                          <a:latin typeface="Times New Roman"/>
                          <a:ea typeface="Times New Roman"/>
                        </a:rPr>
                        <a:t>Відхилення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 dirty="0">
                          <a:effectLst/>
                          <a:latin typeface="Times New Roman"/>
                          <a:ea typeface="Times New Roman"/>
                        </a:rPr>
                        <a:t>сума, тис. грн.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питома вага, %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сума, тис. грн.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питома 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вага, %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 dirty="0" err="1">
                          <a:effectLst/>
                          <a:latin typeface="Times New Roman"/>
                          <a:ea typeface="Times New Roman"/>
                        </a:rPr>
                        <a:t>абсо</a:t>
                      </a:r>
                      <a:r>
                        <a:rPr lang="uk-UA" sz="1700" b="0" i="1" spc="-30" dirty="0">
                          <a:effectLst/>
                          <a:latin typeface="Times New Roman"/>
                          <a:ea typeface="Times New Roman"/>
                        </a:rPr>
                        <a:t>-лютне, грн.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 dirty="0" err="1">
                          <a:effectLst/>
                          <a:latin typeface="Times New Roman"/>
                          <a:ea typeface="Times New Roman"/>
                        </a:rPr>
                        <a:t>відно-сне</a:t>
                      </a:r>
                      <a:r>
                        <a:rPr lang="uk-UA" sz="1700" b="0" i="1" spc="-30" dirty="0">
                          <a:effectLst/>
                          <a:latin typeface="Times New Roman"/>
                          <a:ea typeface="Times New Roman"/>
                        </a:rPr>
                        <a:t>,%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пунктів струк-тури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Прибуток всього,</a:t>
                      </a:r>
                    </a:p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 у т. ч.: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spc="-30" dirty="0">
                          <a:effectLst/>
                          <a:latin typeface="Times New Roman"/>
                          <a:ea typeface="Times New Roman"/>
                        </a:rPr>
                        <a:t>Прибуток від </a:t>
                      </a:r>
                      <a:r>
                        <a:rPr lang="uk-UA" sz="1700" b="0" spc="-30" dirty="0" err="1">
                          <a:effectLst/>
                          <a:latin typeface="Times New Roman"/>
                          <a:ea typeface="Times New Roman"/>
                        </a:rPr>
                        <a:t>операці-йної</a:t>
                      </a:r>
                      <a:r>
                        <a:rPr lang="uk-UA" sz="1700" b="0" spc="-30" dirty="0">
                          <a:effectLst/>
                          <a:latin typeface="Times New Roman"/>
                          <a:ea typeface="Times New Roman"/>
                        </a:rPr>
                        <a:t> діяльності</a:t>
                      </a:r>
                      <a:r>
                        <a:rPr lang="uk-UA" sz="1700" b="0" spc="-3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spc="-30">
                          <a:effectLst/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uk-UA" sz="1700" b="0" spc="-30" dirty="0">
                          <a:effectLst/>
                          <a:latin typeface="Times New Roman"/>
                          <a:ea typeface="Times New Roman"/>
                        </a:rPr>
                        <a:t>т.ч.: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валовий прибуток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Прибуток від фінансової діяльності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Прибуток від </a:t>
                      </a:r>
                      <a:r>
                        <a:rPr lang="uk-UA" sz="1700" b="0" dirty="0" err="1">
                          <a:effectLst/>
                          <a:latin typeface="Times New Roman"/>
                          <a:ea typeface="Times New Roman"/>
                        </a:rPr>
                        <a:t>інвести-ційної</a:t>
                      </a: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 діяльності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0426" y="1064930"/>
            <a:ext cx="72591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3.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Аналіз структури і динаміки фінансових результатів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0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2. Аналіз фінансових результатів від різних видів діяльності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83189"/>
              </p:ext>
            </p:extLst>
          </p:nvPr>
        </p:nvGraphicFramePr>
        <p:xfrm>
          <a:off x="988159" y="1772816"/>
          <a:ext cx="7084303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Picture" r:id="rId2" imgW="4634132" imgH="2777875" progId="Word.Picture.8">
                  <p:embed/>
                </p:oleObj>
              </mc:Choice>
              <mc:Fallback>
                <p:oleObj name="Picture" r:id="rId2" imgW="4634132" imgH="2777875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159" y="1772816"/>
                        <a:ext cx="7084303" cy="3672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5657473"/>
            <a:ext cx="7848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 1. 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Фактори, що впливають на величину фінансового результату від основної діяльності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1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533480" cy="394961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Фінансовий результат (ФР) від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іншої операційної, фінансової, інвестиційної діяльності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визначається за формулою:</a:t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ФР = Д – В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 Д – доходи; В – витрати.</a:t>
            </a:r>
          </a:p>
        </p:txBody>
      </p:sp>
    </p:spTree>
    <p:extLst>
      <p:ext uri="{BB962C8B-B14F-4D97-AF65-F5344CB8AC3E}">
        <p14:creationId xmlns:p14="http://schemas.microsoft.com/office/powerpoint/2010/main" val="57414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6815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3. Аналіз взаємозв’язку “витрати-обсяг-прибуток”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59340"/>
            <a:ext cx="6886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Основними етапами аналізу є: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1) збір, підготовка й аналітична обробка вихідної інформації відповідно до умов аналізу;</a:t>
            </a:r>
          </a:p>
          <a:p>
            <a:pPr marL="342900" lvl="0" indent="-342900" algn="just">
              <a:buFontTx/>
              <a:buChar char="-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2) розрахунок умовно-постійних та умовно-змінних витрат, рівня беззбитковості та зони безпеки;</a:t>
            </a:r>
          </a:p>
          <a:p>
            <a:pPr marL="342900" indent="-342900" algn="just">
              <a:buFontTx/>
              <a:buChar char="-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3) аналітичне обґрунтування обсягу реалізації, необхідного для забезпечення запланованої суми прибутку.</a:t>
            </a:r>
          </a:p>
        </p:txBody>
      </p:sp>
    </p:spTree>
    <p:extLst>
      <p:ext uri="{BB962C8B-B14F-4D97-AF65-F5344CB8AC3E}">
        <p14:creationId xmlns:p14="http://schemas.microsoft.com/office/powerpoint/2010/main" val="295413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556792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</a:t>
            </a:r>
            <a:r>
              <a:rPr lang="ru-RU" sz="2800" baseline="-25000" dirty="0"/>
              <a:t>З</a:t>
            </a:r>
            <a:r>
              <a:rPr lang="ru-RU" sz="2800" dirty="0"/>
              <a:t> + В</a:t>
            </a:r>
            <a:r>
              <a:rPr lang="ru-RU" sz="2800" baseline="-25000" dirty="0"/>
              <a:t>П </a:t>
            </a:r>
            <a:r>
              <a:rPr lang="ru-RU" sz="2800" dirty="0"/>
              <a:t>= </a:t>
            </a:r>
            <a:r>
              <a:rPr lang="ru-RU" sz="2800" dirty="0" err="1"/>
              <a:t>ТБ</a:t>
            </a:r>
            <a:r>
              <a:rPr lang="ru-RU" sz="2800" baseline="-25000" dirty="0" err="1"/>
              <a:t>гр.од</a:t>
            </a:r>
            <a:r>
              <a:rPr lang="ru-RU" sz="2800" baseline="-25000" dirty="0"/>
              <a:t>.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0096" y="2204864"/>
            <a:ext cx="7109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 В</a:t>
            </a:r>
            <a:r>
              <a:rPr lang="ru-RU" sz="2000" i="1" baseline="-25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ТБгр.од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точка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беззбитковості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одиницях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86521"/>
              </p:ext>
            </p:extLst>
          </p:nvPr>
        </p:nvGraphicFramePr>
        <p:xfrm>
          <a:off x="3110491" y="2780928"/>
          <a:ext cx="311769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Формула" r:id="rId2" imgW="1269449" imgH="469696" progId="Equation.3">
                  <p:embed/>
                </p:oleObj>
              </mc:Choice>
              <mc:Fallback>
                <p:oleObj name="Формула" r:id="rId2" imgW="1269449" imgH="46969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1" y="2780928"/>
                        <a:ext cx="311769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12205"/>
              </p:ext>
            </p:extLst>
          </p:nvPr>
        </p:nvGraphicFramePr>
        <p:xfrm>
          <a:off x="3131840" y="4869160"/>
          <a:ext cx="3240360" cy="47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Формула" r:id="rId4" imgW="1066800" imgH="190500" progId="Equation.3">
                  <p:embed/>
                </p:oleObj>
              </mc:Choice>
              <mc:Fallback>
                <p:oleObj name="Формула" r:id="rId4" imgW="1066800" imgH="190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869160"/>
                        <a:ext cx="3240360" cy="478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0096" y="5373216"/>
            <a:ext cx="71094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Запас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(ЗМ)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граничну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величину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можливого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(ОР) без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зазнати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096" y="548680"/>
            <a:ext cx="7109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4) аналітичне обґрунтування обсягу реалізації, необхідного для забезпечення запланованої суми прибутку.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7836" y="3789040"/>
            <a:ext cx="7213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ТБнат.од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точка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беззбитковості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натуральних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Ц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ЗО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1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142852"/>
            <a:ext cx="664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4. Аналіз показників рентабельності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815207"/>
            <a:ext cx="319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ВИТРАТНІ ПОКАЗНИКИ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20888"/>
            <a:ext cx="688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1. Рентабельність продукції (товарів, робіт, послуг) (</a:t>
            </a:r>
            <a:r>
              <a:rPr lang="uk-UA" sz="2400" dirty="0" err="1"/>
              <a:t>Рп</a:t>
            </a:r>
            <a:r>
              <a:rPr lang="uk-UA" sz="2400" dirty="0"/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69135"/>
              </p:ext>
            </p:extLst>
          </p:nvPr>
        </p:nvGraphicFramePr>
        <p:xfrm>
          <a:off x="2887056" y="3082851"/>
          <a:ext cx="3629160" cy="1066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Формула" r:id="rId2" imgW="825500" imgH="330200" progId="Equation.3">
                  <p:embed/>
                </p:oleObj>
              </mc:Choice>
              <mc:Fallback>
                <p:oleObj name="Формула" r:id="rId2" imgW="8255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056" y="3082851"/>
                        <a:ext cx="3629160" cy="1066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7654" y="4287287"/>
            <a:ext cx="69390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валовий прибуток;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собівартість реалізованої продукції (товарів, робіт, послуг)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валового прибутку з 1 грн. понесених витрат</a:t>
            </a:r>
          </a:p>
        </p:txBody>
      </p:sp>
    </p:spTree>
    <p:extLst>
      <p:ext uri="{BB962C8B-B14F-4D97-AF65-F5344CB8AC3E}">
        <p14:creationId xmlns:p14="http://schemas.microsoft.com/office/powerpoint/2010/main" val="175081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605" y="1556792"/>
            <a:ext cx="7229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2. Рентабельність операційної діяльності (</a:t>
            </a:r>
            <a:r>
              <a:rPr lang="uk-UA" sz="2400" dirty="0" err="1"/>
              <a:t>Род</a:t>
            </a:r>
            <a:r>
              <a:rPr lang="uk-UA" sz="2400" dirty="0"/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22289"/>
              </p:ext>
            </p:extLst>
          </p:nvPr>
        </p:nvGraphicFramePr>
        <p:xfrm>
          <a:off x="2627784" y="2492896"/>
          <a:ext cx="388843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Формула" r:id="rId2" imgW="939392" imgH="380835" progId="Equation.3">
                  <p:embed/>
                </p:oleObj>
              </mc:Choice>
              <mc:Fallback>
                <p:oleObj name="Формула" r:id="rId2" imgW="939392" imgH="38083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492896"/>
                        <a:ext cx="388843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933056"/>
            <a:ext cx="72454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i="1" baseline="-250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фінансовий результат від операційної діяльності;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i="1" baseline="-25000" dirty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операційні витрати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прибутку від операційної діяльності з 1 грн. операційних витрат</a:t>
            </a:r>
          </a:p>
        </p:txBody>
      </p:sp>
    </p:spTree>
    <p:extLst>
      <p:ext uri="{BB962C8B-B14F-4D97-AF65-F5344CB8AC3E}">
        <p14:creationId xmlns:p14="http://schemas.microsoft.com/office/powerpoint/2010/main" val="38956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3429024"/>
          </a:xfrm>
        </p:spPr>
        <p:txBody>
          <a:bodyPr>
            <a:normAutofit/>
          </a:bodyPr>
          <a:lstStyle/>
          <a:p>
            <a:pPr marL="0" lvl="0" indent="360000" algn="ctr">
              <a:buNone/>
            </a:pPr>
            <a:r>
              <a:rPr lang="uk-UA" sz="2800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60000" algn="ctr">
              <a:buNone/>
            </a:pP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Етапи а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налізу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Відносні показники р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езультативності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льності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підприємства</a:t>
            </a:r>
          </a:p>
          <a:p>
            <a:pPr marL="0" lvl="0" indent="360000" algn="just">
              <a:buNone/>
            </a:pPr>
            <a:endParaRPr lang="ru-RU" sz="2800" i="1" dirty="0"/>
          </a:p>
          <a:p>
            <a:pPr marL="0" lvl="0" indent="360000"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dirty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55167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3. Рентабельність</a:t>
            </a:r>
            <a:r>
              <a:rPr lang="uk-UA" dirty="0"/>
              <a:t> </a:t>
            </a:r>
            <a:r>
              <a:rPr lang="uk-UA" sz="2400" dirty="0"/>
              <a:t>звичайної діяльності (</a:t>
            </a:r>
            <a:r>
              <a:rPr lang="uk-UA" sz="2400" dirty="0" err="1"/>
              <a:t>Рзд</a:t>
            </a:r>
            <a:r>
              <a:rPr lang="uk-UA" sz="2400" dirty="0"/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95839"/>
              </p:ext>
            </p:extLst>
          </p:nvPr>
        </p:nvGraphicFramePr>
        <p:xfrm>
          <a:off x="2843808" y="2471936"/>
          <a:ext cx="3600399" cy="88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Формула" r:id="rId2" imgW="939392" imgH="380835" progId="Equation.3">
                  <p:embed/>
                </p:oleObj>
              </mc:Choice>
              <mc:Fallback>
                <p:oleObj name="Формула" r:id="rId2" imgW="939392" imgH="38083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471936"/>
                        <a:ext cx="3600399" cy="885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9609" y="3645024"/>
            <a:ext cx="70885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i="1" baseline="-250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фінансовий результат від звичайної діяльності;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i="1" baseline="-250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витрати звичайної діяльності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прибутку від звичайної діяльності з 1 грн. звичайних витрат</a:t>
            </a:r>
          </a:p>
        </p:txBody>
      </p:sp>
    </p:spTree>
    <p:extLst>
      <p:ext uri="{BB962C8B-B14F-4D97-AF65-F5344CB8AC3E}">
        <p14:creationId xmlns:p14="http://schemas.microsoft.com/office/powerpoint/2010/main" val="89826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7135"/>
            <a:ext cx="6494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4. Рентабельність господарської діяльності </a:t>
            </a:r>
            <a:endParaRPr lang="en-US" sz="2400" dirty="0"/>
          </a:p>
          <a:p>
            <a:r>
              <a:rPr lang="uk-UA" sz="2400" dirty="0"/>
              <a:t>(</a:t>
            </a:r>
            <a:r>
              <a:rPr lang="uk-UA" sz="2400" dirty="0" err="1"/>
              <a:t>Ргд</a:t>
            </a:r>
            <a:r>
              <a:rPr lang="uk-UA" sz="2400" dirty="0"/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39178"/>
              </p:ext>
            </p:extLst>
          </p:nvPr>
        </p:nvGraphicFramePr>
        <p:xfrm>
          <a:off x="2411760" y="2111896"/>
          <a:ext cx="4248472" cy="102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Формула" r:id="rId2" imgW="939392" imgH="380835" progId="Equation.3">
                  <p:embed/>
                </p:oleObj>
              </mc:Choice>
              <mc:Fallback>
                <p:oleObj name="Формула" r:id="rId2" imgW="939392" imgH="38083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11896"/>
                        <a:ext cx="4248472" cy="1029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3645024"/>
            <a:ext cx="7029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фінансовий результат від звичайної діяльності;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загальні витрати підприємства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прибутку від господарської діяльності з 1 грн. загальних витрат</a:t>
            </a:r>
          </a:p>
        </p:txBody>
      </p:sp>
    </p:spTree>
    <p:extLst>
      <p:ext uri="{BB962C8B-B14F-4D97-AF65-F5344CB8AC3E}">
        <p14:creationId xmlns:p14="http://schemas.microsoft.com/office/powerpoint/2010/main" val="2450445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0761" y="908720"/>
            <a:ext cx="3147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РЕСУРСНІ</a:t>
            </a:r>
            <a:r>
              <a:rPr lang="uk-UA" b="1" i="1" dirty="0"/>
              <a:t> </a:t>
            </a:r>
            <a:r>
              <a:rPr lang="uk-UA" sz="2400" b="1" i="1" dirty="0"/>
              <a:t>ПОКАЗНИКИ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28800"/>
            <a:ext cx="492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5. Рентабельність</a:t>
            </a:r>
            <a:r>
              <a:rPr lang="uk-UA" dirty="0"/>
              <a:t> </a:t>
            </a:r>
            <a:r>
              <a:rPr lang="uk-UA" sz="2400" dirty="0"/>
              <a:t>підприємства (</a:t>
            </a:r>
            <a:r>
              <a:rPr lang="uk-UA" sz="2400" dirty="0" err="1"/>
              <a:t>Рп</a:t>
            </a:r>
            <a:r>
              <a:rPr lang="uk-UA" sz="2400" dirty="0"/>
              <a:t>)</a:t>
            </a:r>
            <a:r>
              <a:rPr lang="uk-UA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19020"/>
              </p:ext>
            </p:extLst>
          </p:nvPr>
        </p:nvGraphicFramePr>
        <p:xfrm>
          <a:off x="3330761" y="2420888"/>
          <a:ext cx="332947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Формула" r:id="rId2" imgW="825500" imgH="330200" progId="Equation.3">
                  <p:embed/>
                </p:oleObj>
              </mc:Choice>
              <mc:Fallback>
                <p:oleObj name="Формула" r:id="rId2" imgW="8255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761" y="2420888"/>
                        <a:ext cx="3329471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3895888"/>
            <a:ext cx="6957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ЧП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чистий прибуток підприємства;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середньорічна вартість активів підприємства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чистого прибутку, яка припадає на 1 грн. активів</a:t>
            </a:r>
          </a:p>
        </p:txBody>
      </p:sp>
    </p:spTree>
    <p:extLst>
      <p:ext uri="{BB962C8B-B14F-4D97-AF65-F5344CB8AC3E}">
        <p14:creationId xmlns:p14="http://schemas.microsoft.com/office/powerpoint/2010/main" val="372336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83159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6. Рентабельність власного капіталу (</a:t>
            </a:r>
            <a:r>
              <a:rPr lang="uk-UA" sz="2400" dirty="0" err="1"/>
              <a:t>Рвк</a:t>
            </a:r>
            <a:r>
              <a:rPr lang="uk-UA" sz="2400" dirty="0"/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32074"/>
              </p:ext>
            </p:extLst>
          </p:nvPr>
        </p:nvGraphicFramePr>
        <p:xfrm>
          <a:off x="2195737" y="2132856"/>
          <a:ext cx="424847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Формула" r:id="rId2" imgW="1015559" imgH="355446" progId="Equation.3">
                  <p:embed/>
                </p:oleObj>
              </mc:Choice>
              <mc:Fallback>
                <p:oleObj name="Формула" r:id="rId2" imgW="1015559" imgH="35544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2132856"/>
                        <a:ext cx="424847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3717032"/>
            <a:ext cx="6957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 оп – прибуток до оподаткування; СВК – середньорічна вартості власного капіталу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власного капіталу</a:t>
            </a:r>
          </a:p>
        </p:txBody>
      </p:sp>
    </p:spTree>
    <p:extLst>
      <p:ext uri="{BB962C8B-B14F-4D97-AF65-F5344CB8AC3E}">
        <p14:creationId xmlns:p14="http://schemas.microsoft.com/office/powerpoint/2010/main" val="2906277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00807"/>
            <a:ext cx="5833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7. Рентабельність залученого капіталу (</a:t>
            </a:r>
            <a:r>
              <a:rPr lang="uk-UA" sz="2400" dirty="0" err="1"/>
              <a:t>Рзк</a:t>
            </a:r>
            <a:r>
              <a:rPr lang="uk-UA" sz="2400" dirty="0"/>
              <a:t>)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664056"/>
              </p:ext>
            </p:extLst>
          </p:nvPr>
        </p:nvGraphicFramePr>
        <p:xfrm>
          <a:off x="2483768" y="2348880"/>
          <a:ext cx="403244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Формула" r:id="rId2" imgW="990170" imgH="355446" progId="Equation.3">
                  <p:embed/>
                </p:oleObj>
              </mc:Choice>
              <mc:Fallback>
                <p:oleObj name="Формула" r:id="rId2" imgW="990170" imgH="35544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348880"/>
                        <a:ext cx="4032447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4077072"/>
            <a:ext cx="6696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СЗК – середньорічна вартість залученого капіталу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залученого капіталу</a:t>
            </a:r>
          </a:p>
        </p:txBody>
      </p:sp>
    </p:spTree>
    <p:extLst>
      <p:ext uri="{BB962C8B-B14F-4D97-AF65-F5344CB8AC3E}">
        <p14:creationId xmlns:p14="http://schemas.microsoft.com/office/powerpoint/2010/main" val="13269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71191"/>
            <a:ext cx="6052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8. Рентабельність необоротних активів (</a:t>
            </a:r>
            <a:r>
              <a:rPr lang="uk-UA" sz="2400" dirty="0" err="1"/>
              <a:t>Рна</a:t>
            </a:r>
            <a:r>
              <a:rPr lang="uk-UA" sz="2400" dirty="0"/>
              <a:t>)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37039"/>
              </p:ext>
            </p:extLst>
          </p:nvPr>
        </p:nvGraphicFramePr>
        <p:xfrm>
          <a:off x="2267744" y="2348880"/>
          <a:ext cx="432048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Формула" r:id="rId2" imgW="1054100" imgH="381000" progId="Equation.3">
                  <p:embed/>
                </p:oleObj>
              </mc:Choice>
              <mc:Fallback>
                <p:oleObj name="Формула" r:id="rId2" imgW="10541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348880"/>
                        <a:ext cx="4320480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7" y="4005064"/>
            <a:ext cx="69568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СНА – середньорічна вартість необоротних активів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необоротних активів</a:t>
            </a:r>
          </a:p>
        </p:txBody>
      </p:sp>
    </p:spTree>
    <p:extLst>
      <p:ext uri="{BB962C8B-B14F-4D97-AF65-F5344CB8AC3E}">
        <p14:creationId xmlns:p14="http://schemas.microsoft.com/office/powerpoint/2010/main" val="147857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56792"/>
            <a:ext cx="4938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9. Рентабельність оборотних активів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00071"/>
              </p:ext>
            </p:extLst>
          </p:nvPr>
        </p:nvGraphicFramePr>
        <p:xfrm>
          <a:off x="2051720" y="2420888"/>
          <a:ext cx="417646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Формула" r:id="rId2" imgW="990170" imgH="355446" progId="Equation.3">
                  <p:embed/>
                </p:oleObj>
              </mc:Choice>
              <mc:Fallback>
                <p:oleObj name="Формула" r:id="rId2" imgW="990170" imgH="35544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420888"/>
                        <a:ext cx="417646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0745" y="4077072"/>
            <a:ext cx="72476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СОА – середньорічна вартість оборотних активів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оборотних активів</a:t>
            </a:r>
          </a:p>
        </p:txBody>
      </p:sp>
    </p:spTree>
    <p:extLst>
      <p:ext uri="{BB962C8B-B14F-4D97-AF65-F5344CB8AC3E}">
        <p14:creationId xmlns:p14="http://schemas.microsoft.com/office/powerpoint/2010/main" val="2915091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023119"/>
            <a:ext cx="317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ДОХОДНІ ПОКАЗНИКИ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43199"/>
            <a:ext cx="5631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10. Валова рентабельність продажу (</a:t>
            </a:r>
            <a:r>
              <a:rPr lang="uk-UA" sz="2400" dirty="0" err="1"/>
              <a:t>Рвп</a:t>
            </a:r>
            <a:r>
              <a:rPr lang="uk-UA" sz="2400" dirty="0"/>
              <a:t>)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225593"/>
              </p:ext>
            </p:extLst>
          </p:nvPr>
        </p:nvGraphicFramePr>
        <p:xfrm>
          <a:off x="2176463" y="2457450"/>
          <a:ext cx="458787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Формула" r:id="rId2" imgW="990600" imgH="419100" progId="Equation.3">
                  <p:embed/>
                </p:oleObj>
              </mc:Choice>
              <mc:Fallback>
                <p:oleObj name="Формула" r:id="rId2" imgW="9906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457450"/>
                        <a:ext cx="458787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4124979"/>
            <a:ext cx="6743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 – валовий прибуток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розмір валового прибутку, що отримується з 1 грн. доходу від продажу (продукції, товарів, робіт, послуг) </a:t>
            </a:r>
          </a:p>
        </p:txBody>
      </p:sp>
    </p:spTree>
    <p:extLst>
      <p:ext uri="{BB962C8B-B14F-4D97-AF65-F5344CB8AC3E}">
        <p14:creationId xmlns:p14="http://schemas.microsoft.com/office/powerpoint/2010/main" val="3832348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543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11. Чиста рентабельність продажу (</a:t>
            </a:r>
            <a:r>
              <a:rPr lang="uk-UA" sz="2400" dirty="0" err="1"/>
              <a:t>Рчп</a:t>
            </a:r>
            <a:r>
              <a:rPr lang="uk-UA" sz="2400" dirty="0"/>
              <a:t> )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13939"/>
              </p:ext>
            </p:extLst>
          </p:nvPr>
        </p:nvGraphicFramePr>
        <p:xfrm>
          <a:off x="2549525" y="2770188"/>
          <a:ext cx="3903663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2" imgW="977900" imgH="419100" progId="Equation.3">
                  <p:embed/>
                </p:oleObj>
              </mc:Choice>
              <mc:Fallback>
                <p:oleObj name="Формула" r:id="rId2" imgW="9779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2770188"/>
                        <a:ext cx="3903663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5596" y="4293096"/>
            <a:ext cx="7065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розмір чистого прибутку з 1 грн. чистого доходу від реалізації (продукції, товарів, робіт, послуг)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797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24744"/>
            <a:ext cx="6383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12. Рентабельність доходу від операційної діяльності (</a:t>
            </a:r>
            <a:r>
              <a:rPr lang="uk-UA" sz="2400" dirty="0" err="1"/>
              <a:t>Рдод</a:t>
            </a:r>
            <a:r>
              <a:rPr lang="uk-UA" sz="2400" dirty="0"/>
              <a:t>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23460"/>
              </p:ext>
            </p:extLst>
          </p:nvPr>
        </p:nvGraphicFramePr>
        <p:xfrm>
          <a:off x="2771800" y="2276872"/>
          <a:ext cx="417646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Формула" r:id="rId2" imgW="1002865" imgH="380835" progId="Equation.3">
                  <p:embed/>
                </p:oleObj>
              </mc:Choice>
              <mc:Fallback>
                <p:oleObj name="Формула" r:id="rId2" imgW="1002865" imgH="38083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76872"/>
                        <a:ext cx="4176464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6025" y="3861048"/>
            <a:ext cx="6780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ФРод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фінансовий результат від операційної діяльності;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Дод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дохід від операційної діяльності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розмір прибутку з 1 грн. доходу від операційної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17841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4422"/>
            <a:ext cx="7472386" cy="359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24615"/>
            <a:ext cx="6885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5. Аналіз розподілу та використання прибутку підприємства, його впливу на фінансовий стан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64239"/>
            <a:ext cx="7245448" cy="196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Співвідношення використання прибутку на споживання / накопичення здійснює вирішальний вплив на фінансовий стан підприємства. Такий взаємозв’язок характеризує категорія левериджу</a:t>
            </a:r>
          </a:p>
        </p:txBody>
      </p:sp>
    </p:spTree>
    <p:extLst>
      <p:ext uri="{BB962C8B-B14F-4D97-AF65-F5344CB8AC3E}">
        <p14:creationId xmlns:p14="http://schemas.microsoft.com/office/powerpoint/2010/main" val="18163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7358115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029994" cy="452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1000"/>
              </a:lnSpc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леверидж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(ЛВ)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потенційній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постійно-змінних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1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1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35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87706"/>
              </p:ext>
            </p:extLst>
          </p:nvPr>
        </p:nvGraphicFramePr>
        <p:xfrm>
          <a:off x="2411760" y="908720"/>
          <a:ext cx="396044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Формула" r:id="rId2" imgW="660400" imgH="419100" progId="Equation.3">
                  <p:embed/>
                </p:oleObj>
              </mc:Choice>
              <mc:Fallback>
                <p:oleObj name="Формула" r:id="rId2" imgW="6604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908720"/>
                        <a:ext cx="3960440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3663" y="2924944"/>
            <a:ext cx="6924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∆П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приріст прибутку від реалізації продукції, %;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∆ОР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приріст обсягу реалізації продукції (в натуральних одиницях виміру), %.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чутливості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валового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левериджу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992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714357"/>
            <a:ext cx="7572428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857232"/>
            <a:ext cx="7786742" cy="439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7451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5"/>
            <a:ext cx="7643865" cy="380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93098"/>
              </p:ext>
            </p:extLst>
          </p:nvPr>
        </p:nvGraphicFramePr>
        <p:xfrm>
          <a:off x="2879812" y="692696"/>
          <a:ext cx="338437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Формула" r:id="rId2" imgW="660113" imgH="431613" progId="Equation.3">
                  <p:embed/>
                </p:oleObj>
              </mc:Choice>
              <mc:Fallback>
                <p:oleObj name="Формула" r:id="rId2" imgW="660113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812" y="692696"/>
                        <a:ext cx="3384376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1300" y="2060848"/>
            <a:ext cx="7056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∆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baseline="-25000" dirty="0" err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чистого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%;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Пдо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оп.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%.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левериджу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Позитивним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ставки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залученого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чистого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77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5"/>
            <a:ext cx="77153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876"/>
            <a:ext cx="77153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5"/>
            <a:ext cx="77153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142984"/>
            <a:ext cx="7572429" cy="315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357299"/>
            <a:ext cx="735811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785794"/>
            <a:ext cx="74295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6. Аналіз резервів збільшення прибутку та підвищення рентабельності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757242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https://www.youtube.com/watch?v=vRVyamu1yms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802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https://www.youtube.com/watch?v=vRVyamu1yms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" y="857232"/>
            <a:ext cx="7210425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571876"/>
            <a:ext cx="72152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64386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79295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77153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08" y="1700808"/>
            <a:ext cx="7308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/>
              <a:t>Аналіз</a:t>
            </a:r>
            <a:r>
              <a:rPr lang="ru-RU" sz="3200" b="1" i="1" dirty="0"/>
              <a:t> </a:t>
            </a:r>
            <a:r>
              <a:rPr lang="ru-RU" sz="3200" b="1" i="1" dirty="0" err="1"/>
              <a:t>фінансових</a:t>
            </a:r>
            <a:r>
              <a:rPr lang="ru-RU" sz="3200" b="1" i="1" dirty="0"/>
              <a:t> </a:t>
            </a:r>
            <a:r>
              <a:rPr lang="ru-RU" sz="3200" b="1" i="1" dirty="0" err="1"/>
              <a:t>результатів</a:t>
            </a:r>
            <a:r>
              <a:rPr lang="ru-RU" sz="3200" b="1" i="1" dirty="0"/>
              <a:t> </a:t>
            </a:r>
            <a:r>
              <a:rPr lang="ru-RU" sz="3200" b="1" i="1" dirty="0" err="1"/>
              <a:t>діяльності</a:t>
            </a:r>
            <a:r>
              <a:rPr lang="ru-RU" sz="3200" b="1" i="1" dirty="0"/>
              <a:t> </a:t>
            </a:r>
            <a:r>
              <a:rPr lang="ru-RU" sz="3200" b="1" i="1" dirty="0" err="1"/>
              <a:t>підприємства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7246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Послідовність проведення аналізу:</a:t>
            </a:r>
          </a:p>
          <a:p>
            <a:pPr algn="ctr"/>
            <a:endParaRPr lang="uk-UA" sz="2400" b="1" dirty="0"/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1.  Аналіз обсягів, динаміки та структури фінансових результатів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7098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1681</TotalTime>
  <Words>1134</Words>
  <Application>Microsoft Office PowerPoint</Application>
  <PresentationFormat>Экран (4:3)</PresentationFormat>
  <Paragraphs>184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Picture</vt:lpstr>
      <vt:lpstr>Формула</vt:lpstr>
      <vt:lpstr>    Аналіз фінансових результатів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Фінансовий результат (ФР) від іншої операційної, фінансової, інвестиційної діяльності визначається за формулою:  ФР = Д – В  де Д – доходи; В – витрати.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233</cp:revision>
  <dcterms:created xsi:type="dcterms:W3CDTF">2013-11-10T19:44:41Z</dcterms:created>
  <dcterms:modified xsi:type="dcterms:W3CDTF">2024-03-18T22:32:18Z</dcterms:modified>
</cp:coreProperties>
</file>