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65" r:id="rId5"/>
    <p:sldId id="257" r:id="rId6"/>
    <p:sldId id="268" r:id="rId7"/>
    <p:sldId id="269" r:id="rId8"/>
    <p:sldId id="258" r:id="rId9"/>
    <p:sldId id="270" r:id="rId10"/>
    <p:sldId id="271" r:id="rId11"/>
    <p:sldId id="259" r:id="rId12"/>
    <p:sldId id="260" r:id="rId13"/>
    <p:sldId id="272" r:id="rId14"/>
    <p:sldId id="261" r:id="rId15"/>
    <p:sldId id="262" r:id="rId16"/>
    <p:sldId id="263" r:id="rId17"/>
    <p:sldId id="264" r:id="rId18"/>
    <p:sldId id="274" r:id="rId19"/>
    <p:sldId id="275" r:id="rId20"/>
    <p:sldId id="276" r:id="rId21"/>
    <p:sldId id="280" r:id="rId22"/>
    <p:sldId id="279" r:id="rId23"/>
    <p:sldId id="278" r:id="rId24"/>
    <p:sldId id="277" r:id="rId25"/>
    <p:sldId id="281" r:id="rId26"/>
    <p:sldId id="282" r:id="rId27"/>
    <p:sldId id="283" r:id="rId28"/>
    <p:sldId id="27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572" y="2001415"/>
            <a:ext cx="8915399" cy="4352732"/>
          </a:xfrm>
        </p:spPr>
        <p:txBody>
          <a:bodyPr>
            <a:noAutofit/>
          </a:bodyPr>
          <a:lstStyle/>
          <a:p>
            <a:pPr algn="r"/>
            <a:r>
              <a:rPr lang="uk-UA" sz="7200" dirty="0" smtClean="0"/>
              <a:t/>
            </a:r>
            <a:br>
              <a:rPr lang="uk-UA" sz="7200" dirty="0" smtClean="0"/>
            </a:br>
            <a:r>
              <a:rPr lang="uk-UA" b="1" dirty="0" smtClean="0">
                <a:solidFill>
                  <a:srgbClr val="0070C0"/>
                </a:solidFill>
              </a:rPr>
              <a:t>Тема. 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Структура системи стратегічного маркетингу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/>
            </a:r>
            <a:br>
              <a:rPr lang="uk-UA" sz="3200" b="1" dirty="0" smtClean="0">
                <a:solidFill>
                  <a:srgbClr val="0070C0"/>
                </a:solidFill>
              </a:rPr>
            </a:br>
            <a:endParaRPr lang="uk-U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3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9403"/>
            <a:ext cx="12061371" cy="676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15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6828" y="180304"/>
            <a:ext cx="10586434" cy="65424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бізнес-планування в туризмі відповідає на два глобальні запитання: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uk-UA" sz="2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 </a:t>
            </a:r>
            <a:r>
              <a:rPr lang="uk-UA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реальна мета бізнесу </a:t>
            </a:r>
            <a:endParaRPr lang="uk-UA" sz="2200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заходи варто зреалізувати заради її досягнення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Плануванню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передує прогнозування як діяльність щодо виявлення альтернативних перспективних напрямів розвитку підприємства сфери туризму, а також реальних термінів досягнення планових показників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 за умов динамічного, мінливого зовнішнього середовища є необхідною складовою бізнес-планування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реалізація потребує від менеджерів уміння </a:t>
            </a:r>
            <a:r>
              <a:rPr lang="uk-UA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 бюджети, оцінювати стан галузі та економіки загалом, володіння аналітичними навичками, </a:t>
            </a:r>
            <a:r>
              <a:rPr lang="uk-UA" sz="22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здатностями</a:t>
            </a:r>
            <a:r>
              <a:rPr lang="uk-UA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впроваджувати інноваційні методи управління</a:t>
            </a:r>
            <a:r>
              <a:rPr lang="uk-UA" sz="2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Бізнес-план туристичного підприємства розрахований також на потенційних інвесторів чи кредиторів для фінансування цього проекту.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також повинен запевнити власника підприємства та його партнерів у тому, що </a:t>
            </a:r>
            <a:r>
              <a:rPr lang="uk-UA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 наміри можливо втілити у дійсність і вони є потенційно вигідними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кризових ситуаціях без бізнес-плану підприємство індустрії </a:t>
            </a:r>
            <a:r>
              <a:rPr lang="uk-UA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туризму </a:t>
            </a:r>
            <a:r>
              <a:rPr lang="uk-UA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змушене вживати відповідні заходи, а не ефективно управляти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 дослідження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етапі бізнес-планування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дають змогу </a:t>
            </a:r>
            <a:r>
              <a:rPr lang="uk-UA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стратегії управління життєвим циклом туристичного продукту, ціноутворенням, стимулюванням продажу та каналами збуту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найповніше виражається стандартним комплексом дій, що отримав у спеціальній літературі назву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«маркетинг-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мікс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(туристичний </a:t>
            </a:r>
            <a:r>
              <a:rPr lang="uk-UA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uk-UA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ціни, </a:t>
            </a:r>
            <a:r>
              <a:rPr lang="uk-UA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ціноутворення; просування</a:t>
            </a:r>
            <a:r>
              <a:rPr lang="uk-UA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реклама; місце</a:t>
            </a:r>
            <a:r>
              <a:rPr lang="uk-UA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канали </a:t>
            </a:r>
            <a:r>
              <a:rPr lang="uk-UA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розповсюдження)</a:t>
            </a:r>
            <a:endParaRPr lang="uk-UA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4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цес формування стратегії маркетинг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6" y="270456"/>
            <a:ext cx="10818253" cy="622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70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4" y="-11564"/>
            <a:ext cx="11977395" cy="680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37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80" y="180303"/>
            <a:ext cx="10483402" cy="64780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принципів, за допомогою яких підприємства туристичної індустрії можуть формувати свою стратегію маркетингу: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 центрів організації;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формування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засновується на інформаційній базі даних;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вид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не вибирається навмання, його успіх залежить від вимог ринку;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стратегічні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альтернативи є обмеженими;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велике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мають зовнішні 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на ринку.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розміщенню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(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визначеному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ринком, з метою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побажань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обіцяних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комунікаційної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рилейшнз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5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739" y="193183"/>
            <a:ext cx="10341734" cy="6478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етапом при формуванні стратегії маркетингу є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якістю обслуговування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туристичному бізнесі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 між персоналом та клієнтами є властивістю самого продукту.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вони стають частиною процесу планування .</a:t>
            </a:r>
          </a:p>
          <a:p>
            <a:pPr marL="0" indent="0"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-оцінювання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 (збитків);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аналіз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коефіцієнтів фінансово-господарської діяльності;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проведення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маркетингові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окремих продуктів та ринків;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(опитування) споживачів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маркетингу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продукту,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сегмент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ринку,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план.</a:t>
            </a: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62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738" y="218941"/>
            <a:ext cx="10380372" cy="643943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підприємства туристичної галузі можуть і будуть мати відмінні за обсягом та структурою плани, проте в них завжди є </a:t>
            </a:r>
            <a:r>
              <a:rPr lang="uk-UA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 компоненти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місія </a:t>
            </a:r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 підприємства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напрями його діяльності;</a:t>
            </a:r>
          </a:p>
          <a:p>
            <a:pPr marL="0" indent="0"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 </a:t>
            </a:r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 щодо ринку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(частка ринку, обсяги продажу), </a:t>
            </a:r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 цілі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(прибутки, витрати) та інші (імідж на ринку);</a:t>
            </a:r>
          </a:p>
          <a:p>
            <a:pPr marL="0" indent="0"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 середовища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(характеристика індустрії; розмір ринку, економічні, політичні та соціальні чинники);</a:t>
            </a:r>
          </a:p>
          <a:p>
            <a:pPr marL="0" indent="0"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 середовища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(наявні ресурси, оцінка минулих маркетингових стратегій, аналіз продуктів та послуг, іміджу туристичного підприємства);</a:t>
            </a:r>
          </a:p>
          <a:p>
            <a:pPr marL="0" indent="0"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(сегментація, позиціювання, проникнення на ринок);</a:t>
            </a:r>
          </a:p>
          <a:p>
            <a:pPr marL="0" indent="0">
              <a:buNone/>
            </a:pPr>
            <a:r>
              <a:rPr lang="uk-UA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тактична </a:t>
            </a:r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(розроблення продукту, ціноутворення, просування, розподіл, відповідальні за це особи);</a:t>
            </a:r>
          </a:p>
          <a:p>
            <a:pPr marL="0" indent="0"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 </a:t>
            </a:r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(капіталу, людей, інформаційних систем) </a:t>
            </a:r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виконання плану маркетингу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оцінка </a:t>
            </a:r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контроль діяльності персоналу</a:t>
            </a:r>
            <a:r>
              <a:rPr lang="uk-UA" dirty="0"/>
              <a:t> </a:t>
            </a:r>
            <a:r>
              <a:rPr lang="uk-UA" dirty="0" smtClean="0"/>
              <a:t>.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0569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859" y="115909"/>
            <a:ext cx="10406129" cy="6529589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4" y="0"/>
            <a:ext cx="11996056" cy="678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31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3" y="-53497"/>
            <a:ext cx="11986727" cy="691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47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-4575"/>
            <a:ext cx="11996057" cy="68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20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План</a:t>
            </a:r>
          </a:p>
          <a:p>
            <a:pPr marL="0" indent="0">
              <a:buNone/>
            </a:pPr>
            <a:r>
              <a:rPr lang="uk-UA" sz="2800" dirty="0" smtClean="0"/>
              <a:t>1.Процес маркетингового стратегічного планування</a:t>
            </a:r>
          </a:p>
          <a:p>
            <a:pPr marL="0" indent="0">
              <a:buNone/>
            </a:pPr>
            <a:r>
              <a:rPr lang="uk-UA" sz="2800" dirty="0" smtClean="0"/>
              <a:t>2. Організація маркетингової діяльності</a:t>
            </a:r>
          </a:p>
          <a:p>
            <a:pPr marL="0" indent="0">
              <a:buNone/>
            </a:pPr>
            <a:r>
              <a:rPr lang="uk-UA" sz="2800" dirty="0" smtClean="0"/>
              <a:t>3.Контроль маркетингової діяльності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902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3" y="44347"/>
            <a:ext cx="11986727" cy="681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991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3" y="23380"/>
            <a:ext cx="11986727" cy="683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246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" y="-4575"/>
            <a:ext cx="12024049" cy="68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94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2" y="44347"/>
            <a:ext cx="12014718" cy="671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616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2" y="23380"/>
            <a:ext cx="12014718" cy="674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78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" y="-11564"/>
            <a:ext cx="12045820" cy="686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683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3" y="16391"/>
            <a:ext cx="11986727" cy="677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400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3" y="16390"/>
            <a:ext cx="11986727" cy="684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369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2" y="30370"/>
            <a:ext cx="12005387" cy="682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333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" y="2414"/>
            <a:ext cx="12089363" cy="685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27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7" y="-11564"/>
            <a:ext cx="11877868" cy="686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000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2" y="9403"/>
            <a:ext cx="12014717" cy="684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32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22425" y="2212846"/>
            <a:ext cx="1033103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Стратегічне маркетингове планування  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управлінський процес створення і підтримки довготермінової відповідності між цілями фірми, її потенційними можливостями (ресурсами) і шансами (ризиками) у сфері маркетингової діяльності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buClrTx/>
              <a:buNone/>
            </a:pP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Стратегічне маркетингове планування </a:t>
            </a:r>
            <a:r>
              <a:rPr kumimoji="0" lang="uk-UA" altLang="uk-UA" sz="2000" b="0" i="1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розраховане </a:t>
            </a:r>
            <a:r>
              <a:rPr lang="uk-UA" altLang="uk-UA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тривалий період, проте відрізняється від довготермінового планування.</a:t>
            </a:r>
            <a:r>
              <a:rPr lang="uk-UA" altLang="uk-UA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uk-UA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buClrTx/>
              <a:buNone/>
            </a:pPr>
            <a:r>
              <a:rPr lang="uk-UA" altLang="uk-UA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uk-UA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стратегічному плануванні за основу береться не часовий аспект, а зміст плану, зумовлений складністю і глибиною вирішуваних </a:t>
            </a:r>
            <a:r>
              <a:rPr lang="uk-UA" altLang="uk-UA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проблем.   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918" y="154545"/>
            <a:ext cx="10612192" cy="65038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маркетингу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десятиріччя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глобальному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охопило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маркетингу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-плану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 за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сутністю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інноваційним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можна вважати ключовим елементом успіху будь-якого нового бізнесу.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Бізнес-план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документ, який </a:t>
            </a:r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 завдання підприємства як коротко-, так і довготермінові, містить опис продуктів або послуг, які пропонуються, опис вірогідної кон'юнктури ринку цих продуктів, інформацію про ресурси та засоби, які будуть залучатися для виконання завдань з огляду на ймовірну конкуренцію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8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4" y="9403"/>
            <a:ext cx="11977395" cy="684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63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74645"/>
            <a:ext cx="11996057" cy="678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92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223" y="206061"/>
            <a:ext cx="10522039" cy="6503831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Бізнес-плани відрізняються за своєю структурою та розмірами. Типовий бізнес-план орієнтовно складається з таких розділів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резюме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 та послуг;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ринки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збуту продукції;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-конкуренція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ринках збуту;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маркетингу;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організаційний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правове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діяльності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тур.фірми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оцінка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 та страхування;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фінансовий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план;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стратегія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368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4" y="44347"/>
            <a:ext cx="11977396" cy="681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9121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</TotalTime>
  <Words>758</Words>
  <Application>Microsoft Office PowerPoint</Application>
  <PresentationFormat>Широкий екран</PresentationFormat>
  <Paragraphs>61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Times New Roman</vt:lpstr>
      <vt:lpstr>Wingdings 3</vt:lpstr>
      <vt:lpstr>Легкий дым</vt:lpstr>
      <vt:lpstr> Тема.  Структура системи стратегічного маркетингу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</dc:title>
  <dc:creator>Стефанія</dc:creator>
  <cp:lastModifiedBy>Пользователь Windows</cp:lastModifiedBy>
  <cp:revision>14</cp:revision>
  <dcterms:created xsi:type="dcterms:W3CDTF">2022-02-04T11:46:51Z</dcterms:created>
  <dcterms:modified xsi:type="dcterms:W3CDTF">2023-10-11T07:46:00Z</dcterms:modified>
</cp:coreProperties>
</file>