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3" r:id="rId3"/>
    <p:sldId id="284" r:id="rId4"/>
    <p:sldId id="259" r:id="rId5"/>
    <p:sldId id="260" r:id="rId6"/>
    <p:sldId id="261" r:id="rId7"/>
    <p:sldId id="262" r:id="rId8"/>
    <p:sldId id="263" r:id="rId9"/>
    <p:sldId id="264" r:id="rId10"/>
    <p:sldId id="285" r:id="rId11"/>
    <p:sldId id="286" r:id="rId12"/>
    <p:sldId id="266" r:id="rId13"/>
    <p:sldId id="277" r:id="rId14"/>
    <p:sldId id="278" r:id="rId15"/>
    <p:sldId id="279" r:id="rId16"/>
    <p:sldId id="280" r:id="rId17"/>
    <p:sldId id="281" r:id="rId18"/>
    <p:sldId id="267" r:id="rId19"/>
    <p:sldId id="268" r:id="rId20"/>
    <p:sldId id="269" r:id="rId21"/>
    <p:sldId id="28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0000"/>
    <a:srgbClr val="800000"/>
    <a:srgbClr val="CC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18" autoAdjust="0"/>
    <p:restoredTop sz="94552" autoAdjust="0"/>
  </p:normalViewPr>
  <p:slideViewPr>
    <p:cSldViewPr snapToGrid="0">
      <p:cViewPr varScale="1">
        <p:scale>
          <a:sx n="62" d="100"/>
          <a:sy n="62" d="100"/>
        </p:scale>
        <p:origin x="884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81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87C74B-881B-4CEC-932D-A983266D5BF2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0D2E3B-8665-4712-93B7-41A232E76C7E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>
              <a:solidFill>
                <a:srgbClr val="C00000"/>
              </a:solidFill>
            </a:rPr>
            <a:t>Теоретична соціологія</a:t>
          </a:r>
          <a:endParaRPr lang="ru-RU" dirty="0">
            <a:solidFill>
              <a:srgbClr val="C00000"/>
            </a:solidFill>
          </a:endParaRPr>
        </a:p>
      </dgm:t>
    </dgm:pt>
    <dgm:pt modelId="{D60124AB-246E-4351-8DA0-D894180AD125}" type="parTrans" cxnId="{E1F0D4A1-4D9C-4B3C-8908-86BA3ACF93D8}">
      <dgm:prSet/>
      <dgm:spPr/>
      <dgm:t>
        <a:bodyPr/>
        <a:lstStyle/>
        <a:p>
          <a:endParaRPr lang="ru-RU"/>
        </a:p>
      </dgm:t>
    </dgm:pt>
    <dgm:pt modelId="{E0F7D5D3-998A-4BEA-8DF1-6A7743DDC2DC}" type="sibTrans" cxnId="{E1F0D4A1-4D9C-4B3C-8908-86BA3ACF93D8}">
      <dgm:prSet/>
      <dgm:spPr/>
      <dgm:t>
        <a:bodyPr/>
        <a:lstStyle/>
        <a:p>
          <a:endParaRPr lang="ru-RU"/>
        </a:p>
      </dgm:t>
    </dgm:pt>
    <dgm:pt modelId="{3615ED7D-D41A-48E7-B570-D8090B6F8790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dirty="0">
              <a:solidFill>
                <a:srgbClr val="C00000"/>
              </a:solidFill>
            </a:rPr>
            <a:t>Прикладна соціологія</a:t>
          </a:r>
          <a:endParaRPr lang="ru-RU" dirty="0">
            <a:solidFill>
              <a:srgbClr val="C00000"/>
            </a:solidFill>
          </a:endParaRPr>
        </a:p>
      </dgm:t>
    </dgm:pt>
    <dgm:pt modelId="{FCC391B3-C9BA-4794-98BE-92421FADA65F}" type="parTrans" cxnId="{5ABEBC36-DC2D-45A0-8173-590F385E9AD5}">
      <dgm:prSet/>
      <dgm:spPr/>
      <dgm:t>
        <a:bodyPr/>
        <a:lstStyle/>
        <a:p>
          <a:endParaRPr lang="ru-RU"/>
        </a:p>
      </dgm:t>
    </dgm:pt>
    <dgm:pt modelId="{C6005F11-F0E7-4976-AD4D-BD799FD2CCB4}" type="sibTrans" cxnId="{5ABEBC36-DC2D-45A0-8173-590F385E9AD5}">
      <dgm:prSet/>
      <dgm:spPr/>
      <dgm:t>
        <a:bodyPr/>
        <a:lstStyle/>
        <a:p>
          <a:endParaRPr lang="ru-RU"/>
        </a:p>
      </dgm:t>
    </dgm:pt>
    <dgm:pt modelId="{B2923786-4126-4578-8856-3CBD3AA65B9F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uk-UA" dirty="0">
              <a:solidFill>
                <a:srgbClr val="C00000"/>
              </a:solidFill>
            </a:rPr>
            <a:t>Спеціальні </a:t>
          </a:r>
        </a:p>
        <a:p>
          <a:pPr algn="ctr"/>
          <a:r>
            <a:rPr lang="uk-UA" dirty="0">
              <a:solidFill>
                <a:srgbClr val="C00000"/>
              </a:solidFill>
            </a:rPr>
            <a:t>та галузеві</a:t>
          </a:r>
        </a:p>
        <a:p>
          <a:pPr algn="ctr"/>
          <a:r>
            <a:rPr lang="uk-UA" dirty="0">
              <a:solidFill>
                <a:srgbClr val="C00000"/>
              </a:solidFill>
            </a:rPr>
            <a:t>  соціологічні теорії</a:t>
          </a:r>
          <a:endParaRPr lang="ru-RU" dirty="0">
            <a:solidFill>
              <a:srgbClr val="C00000"/>
            </a:solidFill>
          </a:endParaRPr>
        </a:p>
      </dgm:t>
    </dgm:pt>
    <dgm:pt modelId="{87F70ABB-18B4-46A4-92E1-42331CFA433D}" type="parTrans" cxnId="{0A5A6179-76D0-4361-8DB4-4B1274BA567C}">
      <dgm:prSet/>
      <dgm:spPr/>
      <dgm:t>
        <a:bodyPr/>
        <a:lstStyle/>
        <a:p>
          <a:endParaRPr lang="ru-RU"/>
        </a:p>
      </dgm:t>
    </dgm:pt>
    <dgm:pt modelId="{F1377975-2115-4797-A491-2EC92867B951}" type="sibTrans" cxnId="{0A5A6179-76D0-4361-8DB4-4B1274BA567C}">
      <dgm:prSet/>
      <dgm:spPr/>
      <dgm:t>
        <a:bodyPr/>
        <a:lstStyle/>
        <a:p>
          <a:endParaRPr lang="ru-RU"/>
        </a:p>
      </dgm:t>
    </dgm:pt>
    <dgm:pt modelId="{E243E57F-071C-4D59-8FD0-FDC96E6D7CBF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uk-UA" dirty="0">
              <a:solidFill>
                <a:srgbClr val="C00000"/>
              </a:solidFill>
            </a:rPr>
            <a:t>Соціальні технології</a:t>
          </a:r>
          <a:endParaRPr lang="ru-RU" dirty="0">
            <a:solidFill>
              <a:srgbClr val="C00000"/>
            </a:solidFill>
          </a:endParaRPr>
        </a:p>
      </dgm:t>
    </dgm:pt>
    <dgm:pt modelId="{FC45BF17-17B3-4365-BDDF-209570F8FE8A}" type="parTrans" cxnId="{D557D25A-8E84-4C00-99BE-74343771C6DB}">
      <dgm:prSet/>
      <dgm:spPr/>
      <dgm:t>
        <a:bodyPr/>
        <a:lstStyle/>
        <a:p>
          <a:endParaRPr lang="ru-RU"/>
        </a:p>
      </dgm:t>
    </dgm:pt>
    <dgm:pt modelId="{AC37091F-319A-4096-A18E-8C4BBA71FCDD}" type="sibTrans" cxnId="{D557D25A-8E84-4C00-99BE-74343771C6DB}">
      <dgm:prSet/>
      <dgm:spPr/>
      <dgm:t>
        <a:bodyPr/>
        <a:lstStyle/>
        <a:p>
          <a:endParaRPr lang="ru-RU"/>
        </a:p>
      </dgm:t>
    </dgm:pt>
    <dgm:pt modelId="{BE014682-22B4-42A1-B5D8-665F4FB71E3D}" type="pres">
      <dgm:prSet presAssocID="{BE87C74B-881B-4CEC-932D-A983266D5B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93E34C5-F5ED-4DAF-B6AE-C1CEE61011FE}" type="pres">
      <dgm:prSet presAssocID="{5C0D2E3B-8665-4712-93B7-41A232E76C7E}" presName="hierRoot1" presStyleCnt="0">
        <dgm:presLayoutVars>
          <dgm:hierBranch val="init"/>
        </dgm:presLayoutVars>
      </dgm:prSet>
      <dgm:spPr/>
    </dgm:pt>
    <dgm:pt modelId="{2770AC91-E2BC-4AB2-8F99-506BB9CC3BFB}" type="pres">
      <dgm:prSet presAssocID="{5C0D2E3B-8665-4712-93B7-41A232E76C7E}" presName="rootComposite1" presStyleCnt="0"/>
      <dgm:spPr/>
    </dgm:pt>
    <dgm:pt modelId="{DD25EF61-1568-4B5E-9E0F-D344C65E857A}" type="pres">
      <dgm:prSet presAssocID="{5C0D2E3B-8665-4712-93B7-41A232E76C7E}" presName="rootText1" presStyleLbl="node0" presStyleIdx="0" presStyleCnt="1">
        <dgm:presLayoutVars>
          <dgm:chPref val="3"/>
        </dgm:presLayoutVars>
      </dgm:prSet>
      <dgm:spPr/>
    </dgm:pt>
    <dgm:pt modelId="{E5173147-DAB4-4EB0-90B8-6E81F8CB7BF8}" type="pres">
      <dgm:prSet presAssocID="{5C0D2E3B-8665-4712-93B7-41A232E76C7E}" presName="rootConnector1" presStyleLbl="node1" presStyleIdx="0" presStyleCnt="0"/>
      <dgm:spPr/>
    </dgm:pt>
    <dgm:pt modelId="{4CF79074-0057-4AC6-9C71-7EAF00045C07}" type="pres">
      <dgm:prSet presAssocID="{5C0D2E3B-8665-4712-93B7-41A232E76C7E}" presName="hierChild2" presStyleCnt="0"/>
      <dgm:spPr/>
    </dgm:pt>
    <dgm:pt modelId="{045FC250-1AAA-4AB1-AD91-C7B3E5BEBFE5}" type="pres">
      <dgm:prSet presAssocID="{FCC391B3-C9BA-4794-98BE-92421FADA65F}" presName="Name37" presStyleLbl="parChTrans1D2" presStyleIdx="0" presStyleCnt="3"/>
      <dgm:spPr/>
    </dgm:pt>
    <dgm:pt modelId="{5EC7DC1C-B709-4064-89DF-5C963C7DEBD6}" type="pres">
      <dgm:prSet presAssocID="{3615ED7D-D41A-48E7-B570-D8090B6F8790}" presName="hierRoot2" presStyleCnt="0">
        <dgm:presLayoutVars>
          <dgm:hierBranch val="init"/>
        </dgm:presLayoutVars>
      </dgm:prSet>
      <dgm:spPr/>
    </dgm:pt>
    <dgm:pt modelId="{ABA158BF-F28F-48FC-8187-169C6F81BAAF}" type="pres">
      <dgm:prSet presAssocID="{3615ED7D-D41A-48E7-B570-D8090B6F8790}" presName="rootComposite" presStyleCnt="0"/>
      <dgm:spPr/>
    </dgm:pt>
    <dgm:pt modelId="{21ECB907-A3AC-4451-B58A-1DC17DEE4F76}" type="pres">
      <dgm:prSet presAssocID="{3615ED7D-D41A-48E7-B570-D8090B6F8790}" presName="rootText" presStyleLbl="node2" presStyleIdx="0" presStyleCnt="3">
        <dgm:presLayoutVars>
          <dgm:chPref val="3"/>
        </dgm:presLayoutVars>
      </dgm:prSet>
      <dgm:spPr/>
    </dgm:pt>
    <dgm:pt modelId="{29F08300-D612-42EF-A5B7-FF892BD38486}" type="pres">
      <dgm:prSet presAssocID="{3615ED7D-D41A-48E7-B570-D8090B6F8790}" presName="rootConnector" presStyleLbl="node2" presStyleIdx="0" presStyleCnt="3"/>
      <dgm:spPr/>
    </dgm:pt>
    <dgm:pt modelId="{835F0594-CFAC-44AE-BB74-9C12573EA5CE}" type="pres">
      <dgm:prSet presAssocID="{3615ED7D-D41A-48E7-B570-D8090B6F8790}" presName="hierChild4" presStyleCnt="0"/>
      <dgm:spPr/>
    </dgm:pt>
    <dgm:pt modelId="{7BEFBD73-6457-4225-9598-E08B44B3D4B2}" type="pres">
      <dgm:prSet presAssocID="{3615ED7D-D41A-48E7-B570-D8090B6F8790}" presName="hierChild5" presStyleCnt="0"/>
      <dgm:spPr/>
    </dgm:pt>
    <dgm:pt modelId="{ACCB314C-A179-45EB-BAA8-F0CE695F8045}" type="pres">
      <dgm:prSet presAssocID="{87F70ABB-18B4-46A4-92E1-42331CFA433D}" presName="Name37" presStyleLbl="parChTrans1D2" presStyleIdx="1" presStyleCnt="3"/>
      <dgm:spPr/>
    </dgm:pt>
    <dgm:pt modelId="{BE460207-8341-4D82-B43B-0E359A4C81C6}" type="pres">
      <dgm:prSet presAssocID="{B2923786-4126-4578-8856-3CBD3AA65B9F}" presName="hierRoot2" presStyleCnt="0">
        <dgm:presLayoutVars>
          <dgm:hierBranch val="init"/>
        </dgm:presLayoutVars>
      </dgm:prSet>
      <dgm:spPr/>
    </dgm:pt>
    <dgm:pt modelId="{FD19DBE7-C4E9-4FB3-8E82-ED86F1775937}" type="pres">
      <dgm:prSet presAssocID="{B2923786-4126-4578-8856-3CBD3AA65B9F}" presName="rootComposite" presStyleCnt="0"/>
      <dgm:spPr/>
    </dgm:pt>
    <dgm:pt modelId="{14F287D3-1F02-4B2D-8587-44095939015F}" type="pres">
      <dgm:prSet presAssocID="{B2923786-4126-4578-8856-3CBD3AA65B9F}" presName="rootText" presStyleLbl="node2" presStyleIdx="1" presStyleCnt="3">
        <dgm:presLayoutVars>
          <dgm:chPref val="3"/>
        </dgm:presLayoutVars>
      </dgm:prSet>
      <dgm:spPr/>
    </dgm:pt>
    <dgm:pt modelId="{B75D8977-9D57-464F-A47E-D1D614C79945}" type="pres">
      <dgm:prSet presAssocID="{B2923786-4126-4578-8856-3CBD3AA65B9F}" presName="rootConnector" presStyleLbl="node2" presStyleIdx="1" presStyleCnt="3"/>
      <dgm:spPr/>
    </dgm:pt>
    <dgm:pt modelId="{F24D71DA-7EDF-4F18-9A0E-FAB2CA861355}" type="pres">
      <dgm:prSet presAssocID="{B2923786-4126-4578-8856-3CBD3AA65B9F}" presName="hierChild4" presStyleCnt="0"/>
      <dgm:spPr/>
    </dgm:pt>
    <dgm:pt modelId="{61735C57-E4A9-433E-A12B-ADC1731BE7A1}" type="pres">
      <dgm:prSet presAssocID="{B2923786-4126-4578-8856-3CBD3AA65B9F}" presName="hierChild5" presStyleCnt="0"/>
      <dgm:spPr/>
    </dgm:pt>
    <dgm:pt modelId="{D884DFDC-C0FC-4D8F-9C5E-30D867A85DE6}" type="pres">
      <dgm:prSet presAssocID="{FC45BF17-17B3-4365-BDDF-209570F8FE8A}" presName="Name37" presStyleLbl="parChTrans1D2" presStyleIdx="2" presStyleCnt="3"/>
      <dgm:spPr/>
    </dgm:pt>
    <dgm:pt modelId="{9A98B236-7E82-4B7A-9CD0-B256E8314EA4}" type="pres">
      <dgm:prSet presAssocID="{E243E57F-071C-4D59-8FD0-FDC96E6D7CBF}" presName="hierRoot2" presStyleCnt="0">
        <dgm:presLayoutVars>
          <dgm:hierBranch val="init"/>
        </dgm:presLayoutVars>
      </dgm:prSet>
      <dgm:spPr/>
    </dgm:pt>
    <dgm:pt modelId="{0B58DFFE-E94E-4688-BC91-B8705AEA4AD9}" type="pres">
      <dgm:prSet presAssocID="{E243E57F-071C-4D59-8FD0-FDC96E6D7CBF}" presName="rootComposite" presStyleCnt="0"/>
      <dgm:spPr/>
    </dgm:pt>
    <dgm:pt modelId="{69589D95-D521-4722-A59C-64E5E27E19EF}" type="pres">
      <dgm:prSet presAssocID="{E243E57F-071C-4D59-8FD0-FDC96E6D7CBF}" presName="rootText" presStyleLbl="node2" presStyleIdx="2" presStyleCnt="3">
        <dgm:presLayoutVars>
          <dgm:chPref val="3"/>
        </dgm:presLayoutVars>
      </dgm:prSet>
      <dgm:spPr/>
    </dgm:pt>
    <dgm:pt modelId="{E8B247DA-A6A0-4808-A3DD-6464792CDCF3}" type="pres">
      <dgm:prSet presAssocID="{E243E57F-071C-4D59-8FD0-FDC96E6D7CBF}" presName="rootConnector" presStyleLbl="node2" presStyleIdx="2" presStyleCnt="3"/>
      <dgm:spPr/>
    </dgm:pt>
    <dgm:pt modelId="{EAABA437-A562-4DE3-8BC6-69D4A8F7B9C6}" type="pres">
      <dgm:prSet presAssocID="{E243E57F-071C-4D59-8FD0-FDC96E6D7CBF}" presName="hierChild4" presStyleCnt="0"/>
      <dgm:spPr/>
    </dgm:pt>
    <dgm:pt modelId="{DB4B48B6-2322-4D8F-8BEC-FAFD2496D36B}" type="pres">
      <dgm:prSet presAssocID="{E243E57F-071C-4D59-8FD0-FDC96E6D7CBF}" presName="hierChild5" presStyleCnt="0"/>
      <dgm:spPr/>
    </dgm:pt>
    <dgm:pt modelId="{51201795-8A66-4C90-A7F6-D4A8A556DEF4}" type="pres">
      <dgm:prSet presAssocID="{5C0D2E3B-8665-4712-93B7-41A232E76C7E}" presName="hierChild3" presStyleCnt="0"/>
      <dgm:spPr/>
    </dgm:pt>
  </dgm:ptLst>
  <dgm:cxnLst>
    <dgm:cxn modelId="{AFBC5908-84EA-4F1B-A700-DF33ACA78DE8}" type="presOf" srcId="{87F70ABB-18B4-46A4-92E1-42331CFA433D}" destId="{ACCB314C-A179-45EB-BAA8-F0CE695F8045}" srcOrd="0" destOrd="0" presId="urn:microsoft.com/office/officeart/2005/8/layout/orgChart1"/>
    <dgm:cxn modelId="{C8FB1613-6BBE-45DF-9AF9-966587FD3071}" type="presOf" srcId="{5C0D2E3B-8665-4712-93B7-41A232E76C7E}" destId="{E5173147-DAB4-4EB0-90B8-6E81F8CB7BF8}" srcOrd="1" destOrd="0" presId="urn:microsoft.com/office/officeart/2005/8/layout/orgChart1"/>
    <dgm:cxn modelId="{458A5719-6077-4B83-8E10-3EE104560F81}" type="presOf" srcId="{FC45BF17-17B3-4365-BDDF-209570F8FE8A}" destId="{D884DFDC-C0FC-4D8F-9C5E-30D867A85DE6}" srcOrd="0" destOrd="0" presId="urn:microsoft.com/office/officeart/2005/8/layout/orgChart1"/>
    <dgm:cxn modelId="{A7853E28-DC3B-49B7-96D0-04E1959463FC}" type="presOf" srcId="{3615ED7D-D41A-48E7-B570-D8090B6F8790}" destId="{29F08300-D612-42EF-A5B7-FF892BD38486}" srcOrd="1" destOrd="0" presId="urn:microsoft.com/office/officeart/2005/8/layout/orgChart1"/>
    <dgm:cxn modelId="{E9C3752A-812F-497A-89EA-8C9EB4C7833B}" type="presOf" srcId="{FCC391B3-C9BA-4794-98BE-92421FADA65F}" destId="{045FC250-1AAA-4AB1-AD91-C7B3E5BEBFE5}" srcOrd="0" destOrd="0" presId="urn:microsoft.com/office/officeart/2005/8/layout/orgChart1"/>
    <dgm:cxn modelId="{0ABFE033-5DE4-42C9-A97D-0F0B93F7B89C}" type="presOf" srcId="{B2923786-4126-4578-8856-3CBD3AA65B9F}" destId="{14F287D3-1F02-4B2D-8587-44095939015F}" srcOrd="0" destOrd="0" presId="urn:microsoft.com/office/officeart/2005/8/layout/orgChart1"/>
    <dgm:cxn modelId="{5ABEBC36-DC2D-45A0-8173-590F385E9AD5}" srcId="{5C0D2E3B-8665-4712-93B7-41A232E76C7E}" destId="{3615ED7D-D41A-48E7-B570-D8090B6F8790}" srcOrd="0" destOrd="0" parTransId="{FCC391B3-C9BA-4794-98BE-92421FADA65F}" sibTransId="{C6005F11-F0E7-4976-AD4D-BD799FD2CCB4}"/>
    <dgm:cxn modelId="{BDBD5442-6DD5-4157-BC2B-5D1B13904A40}" type="presOf" srcId="{E243E57F-071C-4D59-8FD0-FDC96E6D7CBF}" destId="{E8B247DA-A6A0-4808-A3DD-6464792CDCF3}" srcOrd="1" destOrd="0" presId="urn:microsoft.com/office/officeart/2005/8/layout/orgChart1"/>
    <dgm:cxn modelId="{D306E954-89EC-4C75-ACF2-2457A23E497C}" type="presOf" srcId="{3615ED7D-D41A-48E7-B570-D8090B6F8790}" destId="{21ECB907-A3AC-4451-B58A-1DC17DEE4F76}" srcOrd="0" destOrd="0" presId="urn:microsoft.com/office/officeart/2005/8/layout/orgChart1"/>
    <dgm:cxn modelId="{0A5A6179-76D0-4361-8DB4-4B1274BA567C}" srcId="{5C0D2E3B-8665-4712-93B7-41A232E76C7E}" destId="{B2923786-4126-4578-8856-3CBD3AA65B9F}" srcOrd="1" destOrd="0" parTransId="{87F70ABB-18B4-46A4-92E1-42331CFA433D}" sibTransId="{F1377975-2115-4797-A491-2EC92867B951}"/>
    <dgm:cxn modelId="{D557D25A-8E84-4C00-99BE-74343771C6DB}" srcId="{5C0D2E3B-8665-4712-93B7-41A232E76C7E}" destId="{E243E57F-071C-4D59-8FD0-FDC96E6D7CBF}" srcOrd="2" destOrd="0" parTransId="{FC45BF17-17B3-4365-BDDF-209570F8FE8A}" sibTransId="{AC37091F-319A-4096-A18E-8C4BBA71FCDD}"/>
    <dgm:cxn modelId="{FEB2297C-4E0B-4A3B-9AF9-CD949A92DA59}" type="presOf" srcId="{E243E57F-071C-4D59-8FD0-FDC96E6D7CBF}" destId="{69589D95-D521-4722-A59C-64E5E27E19EF}" srcOrd="0" destOrd="0" presId="urn:microsoft.com/office/officeart/2005/8/layout/orgChart1"/>
    <dgm:cxn modelId="{072CA28A-55D4-44B0-BA80-9C2D8865A74A}" type="presOf" srcId="{B2923786-4126-4578-8856-3CBD3AA65B9F}" destId="{B75D8977-9D57-464F-A47E-D1D614C79945}" srcOrd="1" destOrd="0" presId="urn:microsoft.com/office/officeart/2005/8/layout/orgChart1"/>
    <dgm:cxn modelId="{C2AE218D-473E-4DBB-BE2C-981F8575410F}" type="presOf" srcId="{BE87C74B-881B-4CEC-932D-A983266D5BF2}" destId="{BE014682-22B4-42A1-B5D8-665F4FB71E3D}" srcOrd="0" destOrd="0" presId="urn:microsoft.com/office/officeart/2005/8/layout/orgChart1"/>
    <dgm:cxn modelId="{E1F0D4A1-4D9C-4B3C-8908-86BA3ACF93D8}" srcId="{BE87C74B-881B-4CEC-932D-A983266D5BF2}" destId="{5C0D2E3B-8665-4712-93B7-41A232E76C7E}" srcOrd="0" destOrd="0" parTransId="{D60124AB-246E-4351-8DA0-D894180AD125}" sibTransId="{E0F7D5D3-998A-4BEA-8DF1-6A7743DDC2DC}"/>
    <dgm:cxn modelId="{F11ED6AC-F71C-4F52-A5DD-1983C1AEE449}" type="presOf" srcId="{5C0D2E3B-8665-4712-93B7-41A232E76C7E}" destId="{DD25EF61-1568-4B5E-9E0F-D344C65E857A}" srcOrd="0" destOrd="0" presId="urn:microsoft.com/office/officeart/2005/8/layout/orgChart1"/>
    <dgm:cxn modelId="{366A187D-4DC5-4D4C-8F64-B91B635FB7E5}" type="presParOf" srcId="{BE014682-22B4-42A1-B5D8-665F4FB71E3D}" destId="{493E34C5-F5ED-4DAF-B6AE-C1CEE61011FE}" srcOrd="0" destOrd="0" presId="urn:microsoft.com/office/officeart/2005/8/layout/orgChart1"/>
    <dgm:cxn modelId="{0A0D03AD-C468-4CFA-9DBF-4B1AA05DA37C}" type="presParOf" srcId="{493E34C5-F5ED-4DAF-B6AE-C1CEE61011FE}" destId="{2770AC91-E2BC-4AB2-8F99-506BB9CC3BFB}" srcOrd="0" destOrd="0" presId="urn:microsoft.com/office/officeart/2005/8/layout/orgChart1"/>
    <dgm:cxn modelId="{34798D4F-DF1B-4402-94FA-D4BEB66E57C3}" type="presParOf" srcId="{2770AC91-E2BC-4AB2-8F99-506BB9CC3BFB}" destId="{DD25EF61-1568-4B5E-9E0F-D344C65E857A}" srcOrd="0" destOrd="0" presId="urn:microsoft.com/office/officeart/2005/8/layout/orgChart1"/>
    <dgm:cxn modelId="{4D1E1583-48A8-49C6-B104-970432E90986}" type="presParOf" srcId="{2770AC91-E2BC-4AB2-8F99-506BB9CC3BFB}" destId="{E5173147-DAB4-4EB0-90B8-6E81F8CB7BF8}" srcOrd="1" destOrd="0" presId="urn:microsoft.com/office/officeart/2005/8/layout/orgChart1"/>
    <dgm:cxn modelId="{48B9C8AA-6555-4887-9DBC-685D5912ECA6}" type="presParOf" srcId="{493E34C5-F5ED-4DAF-B6AE-C1CEE61011FE}" destId="{4CF79074-0057-4AC6-9C71-7EAF00045C07}" srcOrd="1" destOrd="0" presId="urn:microsoft.com/office/officeart/2005/8/layout/orgChart1"/>
    <dgm:cxn modelId="{95DE78C7-148F-42A3-8E56-83B8953BEA6B}" type="presParOf" srcId="{4CF79074-0057-4AC6-9C71-7EAF00045C07}" destId="{045FC250-1AAA-4AB1-AD91-C7B3E5BEBFE5}" srcOrd="0" destOrd="0" presId="urn:microsoft.com/office/officeart/2005/8/layout/orgChart1"/>
    <dgm:cxn modelId="{39EC2F59-6A66-49C6-B3CE-D0B8CE3B5F72}" type="presParOf" srcId="{4CF79074-0057-4AC6-9C71-7EAF00045C07}" destId="{5EC7DC1C-B709-4064-89DF-5C963C7DEBD6}" srcOrd="1" destOrd="0" presId="urn:microsoft.com/office/officeart/2005/8/layout/orgChart1"/>
    <dgm:cxn modelId="{0A0D8358-1D68-4B70-8E5E-44D14D367097}" type="presParOf" srcId="{5EC7DC1C-B709-4064-89DF-5C963C7DEBD6}" destId="{ABA158BF-F28F-48FC-8187-169C6F81BAAF}" srcOrd="0" destOrd="0" presId="urn:microsoft.com/office/officeart/2005/8/layout/orgChart1"/>
    <dgm:cxn modelId="{93E698F7-2731-4308-A8A4-CEC5B1B769B0}" type="presParOf" srcId="{ABA158BF-F28F-48FC-8187-169C6F81BAAF}" destId="{21ECB907-A3AC-4451-B58A-1DC17DEE4F76}" srcOrd="0" destOrd="0" presId="urn:microsoft.com/office/officeart/2005/8/layout/orgChart1"/>
    <dgm:cxn modelId="{F3DD8C8C-49EE-4070-B921-7C6FD4C775FA}" type="presParOf" srcId="{ABA158BF-F28F-48FC-8187-169C6F81BAAF}" destId="{29F08300-D612-42EF-A5B7-FF892BD38486}" srcOrd="1" destOrd="0" presId="urn:microsoft.com/office/officeart/2005/8/layout/orgChart1"/>
    <dgm:cxn modelId="{D45552D6-BB3F-49F2-9D71-310232E0641A}" type="presParOf" srcId="{5EC7DC1C-B709-4064-89DF-5C963C7DEBD6}" destId="{835F0594-CFAC-44AE-BB74-9C12573EA5CE}" srcOrd="1" destOrd="0" presId="urn:microsoft.com/office/officeart/2005/8/layout/orgChart1"/>
    <dgm:cxn modelId="{CCDA5083-4721-4C6A-AE8B-FDEE99A102A3}" type="presParOf" srcId="{5EC7DC1C-B709-4064-89DF-5C963C7DEBD6}" destId="{7BEFBD73-6457-4225-9598-E08B44B3D4B2}" srcOrd="2" destOrd="0" presId="urn:microsoft.com/office/officeart/2005/8/layout/orgChart1"/>
    <dgm:cxn modelId="{0BD5C5FC-F5EE-49FE-8831-64EF78353E20}" type="presParOf" srcId="{4CF79074-0057-4AC6-9C71-7EAF00045C07}" destId="{ACCB314C-A179-45EB-BAA8-F0CE695F8045}" srcOrd="2" destOrd="0" presId="urn:microsoft.com/office/officeart/2005/8/layout/orgChart1"/>
    <dgm:cxn modelId="{974632B7-B6F0-406D-883A-B247B0C6E1A4}" type="presParOf" srcId="{4CF79074-0057-4AC6-9C71-7EAF00045C07}" destId="{BE460207-8341-4D82-B43B-0E359A4C81C6}" srcOrd="3" destOrd="0" presId="urn:microsoft.com/office/officeart/2005/8/layout/orgChart1"/>
    <dgm:cxn modelId="{1F44E875-057D-47EF-9AE9-EAD28BE9EE81}" type="presParOf" srcId="{BE460207-8341-4D82-B43B-0E359A4C81C6}" destId="{FD19DBE7-C4E9-4FB3-8E82-ED86F1775937}" srcOrd="0" destOrd="0" presId="urn:microsoft.com/office/officeart/2005/8/layout/orgChart1"/>
    <dgm:cxn modelId="{71C0E33C-8E51-48C3-99B7-2B91F510F86A}" type="presParOf" srcId="{FD19DBE7-C4E9-4FB3-8E82-ED86F1775937}" destId="{14F287D3-1F02-4B2D-8587-44095939015F}" srcOrd="0" destOrd="0" presId="urn:microsoft.com/office/officeart/2005/8/layout/orgChart1"/>
    <dgm:cxn modelId="{9792D9C5-B25E-4201-8D63-986BE9C830F2}" type="presParOf" srcId="{FD19DBE7-C4E9-4FB3-8E82-ED86F1775937}" destId="{B75D8977-9D57-464F-A47E-D1D614C79945}" srcOrd="1" destOrd="0" presId="urn:microsoft.com/office/officeart/2005/8/layout/orgChart1"/>
    <dgm:cxn modelId="{F6E9E9DE-3287-4D39-9C70-6BBE783B90C1}" type="presParOf" srcId="{BE460207-8341-4D82-B43B-0E359A4C81C6}" destId="{F24D71DA-7EDF-4F18-9A0E-FAB2CA861355}" srcOrd="1" destOrd="0" presId="urn:microsoft.com/office/officeart/2005/8/layout/orgChart1"/>
    <dgm:cxn modelId="{3EB0BD7F-AB0D-40F9-AA90-0D86BDCAEF6B}" type="presParOf" srcId="{BE460207-8341-4D82-B43B-0E359A4C81C6}" destId="{61735C57-E4A9-433E-A12B-ADC1731BE7A1}" srcOrd="2" destOrd="0" presId="urn:microsoft.com/office/officeart/2005/8/layout/orgChart1"/>
    <dgm:cxn modelId="{6A474240-8A57-4751-A8A4-B814812A5879}" type="presParOf" srcId="{4CF79074-0057-4AC6-9C71-7EAF00045C07}" destId="{D884DFDC-C0FC-4D8F-9C5E-30D867A85DE6}" srcOrd="4" destOrd="0" presId="urn:microsoft.com/office/officeart/2005/8/layout/orgChart1"/>
    <dgm:cxn modelId="{26982DA5-3482-4BCB-878A-3897351251F4}" type="presParOf" srcId="{4CF79074-0057-4AC6-9C71-7EAF00045C07}" destId="{9A98B236-7E82-4B7A-9CD0-B256E8314EA4}" srcOrd="5" destOrd="0" presId="urn:microsoft.com/office/officeart/2005/8/layout/orgChart1"/>
    <dgm:cxn modelId="{73562293-DBEF-414C-828B-417C2FBBA06C}" type="presParOf" srcId="{9A98B236-7E82-4B7A-9CD0-B256E8314EA4}" destId="{0B58DFFE-E94E-4688-BC91-B8705AEA4AD9}" srcOrd="0" destOrd="0" presId="urn:microsoft.com/office/officeart/2005/8/layout/orgChart1"/>
    <dgm:cxn modelId="{1CB99553-1237-44B6-8A1F-0D7EB558221C}" type="presParOf" srcId="{0B58DFFE-E94E-4688-BC91-B8705AEA4AD9}" destId="{69589D95-D521-4722-A59C-64E5E27E19EF}" srcOrd="0" destOrd="0" presId="urn:microsoft.com/office/officeart/2005/8/layout/orgChart1"/>
    <dgm:cxn modelId="{9624AFD0-0FB4-40F5-AED7-6E50233BF0EF}" type="presParOf" srcId="{0B58DFFE-E94E-4688-BC91-B8705AEA4AD9}" destId="{E8B247DA-A6A0-4808-A3DD-6464792CDCF3}" srcOrd="1" destOrd="0" presId="urn:microsoft.com/office/officeart/2005/8/layout/orgChart1"/>
    <dgm:cxn modelId="{9642A6AB-DC6C-4424-A80C-C5154074D64A}" type="presParOf" srcId="{9A98B236-7E82-4B7A-9CD0-B256E8314EA4}" destId="{EAABA437-A562-4DE3-8BC6-69D4A8F7B9C6}" srcOrd="1" destOrd="0" presId="urn:microsoft.com/office/officeart/2005/8/layout/orgChart1"/>
    <dgm:cxn modelId="{6ECEAB97-26B4-4FD9-A27F-C1ECCBF555B1}" type="presParOf" srcId="{9A98B236-7E82-4B7A-9CD0-B256E8314EA4}" destId="{DB4B48B6-2322-4D8F-8BEC-FAFD2496D36B}" srcOrd="2" destOrd="0" presId="urn:microsoft.com/office/officeart/2005/8/layout/orgChart1"/>
    <dgm:cxn modelId="{839E2021-32D6-40E6-810B-C84837C9FA41}" type="presParOf" srcId="{493E34C5-F5ED-4DAF-B6AE-C1CEE61011FE}" destId="{51201795-8A66-4C90-A7F6-D4A8A556DEF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D74CC4-91A1-4F5C-9825-528D96A1A096}" type="doc">
      <dgm:prSet loTypeId="urn:microsoft.com/office/officeart/2005/8/layout/p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F02BBD-F454-4FD4-B426-42FFE03711ED}">
      <dgm:prSet phldrT="[Текст]" custT="1"/>
      <dgm:spPr/>
      <dgm:t>
        <a:bodyPr/>
        <a:lstStyle/>
        <a:p>
          <a:pPr algn="ctr"/>
          <a:r>
            <a:rPr lang="uk-UA" sz="3600" b="1" dirty="0">
              <a:solidFill>
                <a:srgbClr val="002060"/>
              </a:solidFill>
            </a:rPr>
            <a:t>соціальні відносини</a:t>
          </a:r>
        </a:p>
        <a:p>
          <a:pPr algn="ctr"/>
          <a:endParaRPr lang="uk-UA" sz="3600" b="1" dirty="0">
            <a:solidFill>
              <a:srgbClr val="002060"/>
            </a:solidFill>
          </a:endParaRPr>
        </a:p>
        <a:p>
          <a:pPr algn="ctr"/>
          <a:endParaRPr lang="ru-RU" sz="1800" b="1" dirty="0">
            <a:solidFill>
              <a:srgbClr val="002060"/>
            </a:solidFill>
          </a:endParaRPr>
        </a:p>
      </dgm:t>
    </dgm:pt>
    <dgm:pt modelId="{0ECB9997-10AF-4D00-BC88-E2D7319EA63D}" type="parTrans" cxnId="{6BDF385B-7E56-4A65-8AD3-DAD82DB0C72D}">
      <dgm:prSet/>
      <dgm:spPr/>
      <dgm:t>
        <a:bodyPr/>
        <a:lstStyle/>
        <a:p>
          <a:endParaRPr lang="ru-RU"/>
        </a:p>
      </dgm:t>
    </dgm:pt>
    <dgm:pt modelId="{8FE4031F-72F2-40ED-87CA-6A8B376C98CC}" type="sibTrans" cxnId="{6BDF385B-7E56-4A65-8AD3-DAD82DB0C72D}">
      <dgm:prSet/>
      <dgm:spPr/>
      <dgm:t>
        <a:bodyPr/>
        <a:lstStyle/>
        <a:p>
          <a:endParaRPr lang="ru-RU"/>
        </a:p>
      </dgm:t>
    </dgm:pt>
    <dgm:pt modelId="{87CE3658-A221-477B-A09A-9849601AE091}">
      <dgm:prSet phldrT="[Текст]" custT="1"/>
      <dgm:spPr/>
      <dgm:t>
        <a:bodyPr/>
        <a:lstStyle/>
        <a:p>
          <a:r>
            <a:rPr lang="uk-UA" sz="3600" b="1" dirty="0">
              <a:solidFill>
                <a:srgbClr val="002060"/>
              </a:solidFill>
            </a:rPr>
            <a:t>соціальні процеси</a:t>
          </a:r>
          <a:endParaRPr lang="ru-RU" sz="3600" b="1" dirty="0">
            <a:solidFill>
              <a:srgbClr val="002060"/>
            </a:solidFill>
          </a:endParaRPr>
        </a:p>
      </dgm:t>
    </dgm:pt>
    <dgm:pt modelId="{1304443F-2E2C-4847-8341-DF722AE6BACC}" type="parTrans" cxnId="{B7054736-4D8D-4492-8B6C-CB4C3463AD7A}">
      <dgm:prSet/>
      <dgm:spPr/>
      <dgm:t>
        <a:bodyPr/>
        <a:lstStyle/>
        <a:p>
          <a:endParaRPr lang="ru-RU"/>
        </a:p>
      </dgm:t>
    </dgm:pt>
    <dgm:pt modelId="{D1C99A74-37DE-4BDC-9C06-0DFB7B31F072}" type="sibTrans" cxnId="{B7054736-4D8D-4492-8B6C-CB4C3463AD7A}">
      <dgm:prSet/>
      <dgm:spPr/>
      <dgm:t>
        <a:bodyPr/>
        <a:lstStyle/>
        <a:p>
          <a:endParaRPr lang="ru-RU"/>
        </a:p>
      </dgm:t>
    </dgm:pt>
    <dgm:pt modelId="{4B17EDB1-02EF-4670-88CB-7EF13169DD81}">
      <dgm:prSet phldrT="[Текст]" custT="1"/>
      <dgm:spPr/>
      <dgm:t>
        <a:bodyPr/>
        <a:lstStyle/>
        <a:p>
          <a:r>
            <a:rPr lang="uk-UA" sz="2800" b="1" dirty="0">
              <a:solidFill>
                <a:srgbClr val="002060"/>
              </a:solidFill>
            </a:rPr>
            <a:t>СОЦІАЛЬНІ ЗАКОНИ </a:t>
          </a:r>
          <a:r>
            <a:rPr lang="uk-UA" sz="2000" b="1" dirty="0">
              <a:solidFill>
                <a:srgbClr val="002060"/>
              </a:solidFill>
            </a:rPr>
            <a:t>ФУНКЦІОНУВАННЯ І РОЗВИТКУ </a:t>
          </a:r>
          <a:r>
            <a:rPr lang="uk-UA" sz="2000" dirty="0"/>
            <a:t> </a:t>
          </a:r>
          <a:endParaRPr lang="ru-RU" sz="2000" dirty="0"/>
        </a:p>
      </dgm:t>
    </dgm:pt>
    <dgm:pt modelId="{9EE559EF-75B9-4A29-92BB-FF5118A3D5D1}" type="parTrans" cxnId="{307E563F-8C81-4C5A-A0B3-ED28710E9ABA}">
      <dgm:prSet/>
      <dgm:spPr/>
      <dgm:t>
        <a:bodyPr/>
        <a:lstStyle/>
        <a:p>
          <a:endParaRPr lang="ru-RU"/>
        </a:p>
      </dgm:t>
    </dgm:pt>
    <dgm:pt modelId="{1C707037-BE00-48E6-9815-66827F0E4973}" type="sibTrans" cxnId="{307E563F-8C81-4C5A-A0B3-ED28710E9ABA}">
      <dgm:prSet/>
      <dgm:spPr/>
      <dgm:t>
        <a:bodyPr/>
        <a:lstStyle/>
        <a:p>
          <a:endParaRPr lang="ru-RU"/>
        </a:p>
      </dgm:t>
    </dgm:pt>
    <dgm:pt modelId="{76C49FBE-056D-4068-B89A-99C97FF219D8}" type="pres">
      <dgm:prSet presAssocID="{F4D74CC4-91A1-4F5C-9825-528D96A1A096}" presName="Name0" presStyleCnt="0">
        <dgm:presLayoutVars>
          <dgm:dir/>
          <dgm:resizeHandles val="exact"/>
        </dgm:presLayoutVars>
      </dgm:prSet>
      <dgm:spPr/>
    </dgm:pt>
    <dgm:pt modelId="{D43DB66C-B985-4310-8CFA-297085588CC7}" type="pres">
      <dgm:prSet presAssocID="{F4D74CC4-91A1-4F5C-9825-528D96A1A096}" presName="bkgdShp" presStyleLbl="alignAccFollowNode1" presStyleIdx="0" presStyleCnt="1"/>
      <dgm:spPr/>
    </dgm:pt>
    <dgm:pt modelId="{74E3C40A-D469-457D-ACE5-E4AAF0DA1D4C}" type="pres">
      <dgm:prSet presAssocID="{F4D74CC4-91A1-4F5C-9825-528D96A1A096}" presName="linComp" presStyleCnt="0"/>
      <dgm:spPr/>
    </dgm:pt>
    <dgm:pt modelId="{E5B644EE-2951-4067-BB8E-AFB7F2BDEBAC}" type="pres">
      <dgm:prSet presAssocID="{E7F02BBD-F454-4FD4-B426-42FFE03711ED}" presName="compNode" presStyleCnt="0"/>
      <dgm:spPr/>
    </dgm:pt>
    <dgm:pt modelId="{16A9CA5E-4E00-4D9E-99D7-3FA4C421DAB6}" type="pres">
      <dgm:prSet presAssocID="{E7F02BBD-F454-4FD4-B426-42FFE03711ED}" presName="node" presStyleLbl="node1" presStyleIdx="0" presStyleCnt="3" custScaleX="110514">
        <dgm:presLayoutVars>
          <dgm:bulletEnabled val="1"/>
        </dgm:presLayoutVars>
      </dgm:prSet>
      <dgm:spPr/>
    </dgm:pt>
    <dgm:pt modelId="{1AE4B307-6C50-43A8-9FDA-EFCB74B87EA7}" type="pres">
      <dgm:prSet presAssocID="{E7F02BBD-F454-4FD4-B426-42FFE03711ED}" presName="invisiNode" presStyleLbl="node1" presStyleIdx="0" presStyleCnt="3"/>
      <dgm:spPr/>
    </dgm:pt>
    <dgm:pt modelId="{E6BF7502-5A3D-481A-A0F4-C9E9C0842501}" type="pres">
      <dgm:prSet presAssocID="{E7F02BBD-F454-4FD4-B426-42FFE03711ED}" presName="imagNode" presStyleLbl="fgImgPlace1" presStyleIdx="0" presStyleCnt="3" custScaleX="91758" custScaleY="11986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7DB66C7-043F-49B7-9EC1-189AAC7A956D}" type="pres">
      <dgm:prSet presAssocID="{8FE4031F-72F2-40ED-87CA-6A8B376C98CC}" presName="sibTrans" presStyleLbl="sibTrans2D1" presStyleIdx="0" presStyleCnt="0"/>
      <dgm:spPr/>
    </dgm:pt>
    <dgm:pt modelId="{F4C69216-CE16-4299-BEBE-D387EF73463F}" type="pres">
      <dgm:prSet presAssocID="{87CE3658-A221-477B-A09A-9849601AE091}" presName="compNode" presStyleCnt="0"/>
      <dgm:spPr/>
    </dgm:pt>
    <dgm:pt modelId="{594525E2-FBF3-43D1-86EB-E4E21B65F625}" type="pres">
      <dgm:prSet presAssocID="{87CE3658-A221-477B-A09A-9849601AE091}" presName="node" presStyleLbl="node1" presStyleIdx="1" presStyleCnt="3">
        <dgm:presLayoutVars>
          <dgm:bulletEnabled val="1"/>
        </dgm:presLayoutVars>
      </dgm:prSet>
      <dgm:spPr/>
    </dgm:pt>
    <dgm:pt modelId="{4F3A12BE-A77A-499B-B930-813ADD9FEA1B}" type="pres">
      <dgm:prSet presAssocID="{87CE3658-A221-477B-A09A-9849601AE091}" presName="invisiNode" presStyleLbl="node1" presStyleIdx="1" presStyleCnt="3"/>
      <dgm:spPr/>
    </dgm:pt>
    <dgm:pt modelId="{7AD90E0B-55AA-4B6E-BBF2-4CA9D71454DA}" type="pres">
      <dgm:prSet presAssocID="{87CE3658-A221-477B-A09A-9849601AE091}" presName="imagNode" presStyleLbl="fgImgPlace1" presStyleIdx="1" presStyleCnt="3" custScaleX="78818" custScaleY="13189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</dgm:spPr>
    </dgm:pt>
    <dgm:pt modelId="{D9FBD62D-39BC-4CA4-B3C9-2749FF0EBCCB}" type="pres">
      <dgm:prSet presAssocID="{D1C99A74-37DE-4BDC-9C06-0DFB7B31F072}" presName="sibTrans" presStyleLbl="sibTrans2D1" presStyleIdx="0" presStyleCnt="0"/>
      <dgm:spPr/>
    </dgm:pt>
    <dgm:pt modelId="{FCFFF582-549A-4309-A471-71066010C34B}" type="pres">
      <dgm:prSet presAssocID="{4B17EDB1-02EF-4670-88CB-7EF13169DD81}" presName="compNode" presStyleCnt="0"/>
      <dgm:spPr/>
    </dgm:pt>
    <dgm:pt modelId="{9C42203F-A346-4BF8-A155-C4BA531268E0}" type="pres">
      <dgm:prSet presAssocID="{4B17EDB1-02EF-4670-88CB-7EF13169DD81}" presName="node" presStyleLbl="node1" presStyleIdx="2" presStyleCnt="3">
        <dgm:presLayoutVars>
          <dgm:bulletEnabled val="1"/>
        </dgm:presLayoutVars>
      </dgm:prSet>
      <dgm:spPr/>
    </dgm:pt>
    <dgm:pt modelId="{B18329DC-D187-47DF-8456-5566D382A196}" type="pres">
      <dgm:prSet presAssocID="{4B17EDB1-02EF-4670-88CB-7EF13169DD81}" presName="invisiNode" presStyleLbl="node1" presStyleIdx="2" presStyleCnt="3"/>
      <dgm:spPr/>
    </dgm:pt>
    <dgm:pt modelId="{8DA53E8E-A674-4103-807F-57CCF8987189}" type="pres">
      <dgm:prSet presAssocID="{4B17EDB1-02EF-4670-88CB-7EF13169DD81}" presName="imagNode" presStyleLbl="fgImgPlace1" presStyleIdx="2" presStyleCnt="3" custScaleX="85234" custScaleY="12940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D0EB915-B840-43D9-9B40-7DD814521194}" type="presOf" srcId="{87CE3658-A221-477B-A09A-9849601AE091}" destId="{594525E2-FBF3-43D1-86EB-E4E21B65F625}" srcOrd="0" destOrd="0" presId="urn:microsoft.com/office/officeart/2005/8/layout/pList2#1"/>
    <dgm:cxn modelId="{FF173928-6F45-4CB1-A5AE-661935F3778C}" type="presOf" srcId="{F4D74CC4-91A1-4F5C-9825-528D96A1A096}" destId="{76C49FBE-056D-4068-B89A-99C97FF219D8}" srcOrd="0" destOrd="0" presId="urn:microsoft.com/office/officeart/2005/8/layout/pList2#1"/>
    <dgm:cxn modelId="{B7054736-4D8D-4492-8B6C-CB4C3463AD7A}" srcId="{F4D74CC4-91A1-4F5C-9825-528D96A1A096}" destId="{87CE3658-A221-477B-A09A-9849601AE091}" srcOrd="1" destOrd="0" parTransId="{1304443F-2E2C-4847-8341-DF722AE6BACC}" sibTransId="{D1C99A74-37DE-4BDC-9C06-0DFB7B31F072}"/>
    <dgm:cxn modelId="{307E563F-8C81-4C5A-A0B3-ED28710E9ABA}" srcId="{F4D74CC4-91A1-4F5C-9825-528D96A1A096}" destId="{4B17EDB1-02EF-4670-88CB-7EF13169DD81}" srcOrd="2" destOrd="0" parTransId="{9EE559EF-75B9-4A29-92BB-FF5118A3D5D1}" sibTransId="{1C707037-BE00-48E6-9815-66827F0E4973}"/>
    <dgm:cxn modelId="{6BDF385B-7E56-4A65-8AD3-DAD82DB0C72D}" srcId="{F4D74CC4-91A1-4F5C-9825-528D96A1A096}" destId="{E7F02BBD-F454-4FD4-B426-42FFE03711ED}" srcOrd="0" destOrd="0" parTransId="{0ECB9997-10AF-4D00-BC88-E2D7319EA63D}" sibTransId="{8FE4031F-72F2-40ED-87CA-6A8B376C98CC}"/>
    <dgm:cxn modelId="{4879DA63-83B7-4905-AA9C-11760C3FEC38}" type="presOf" srcId="{E7F02BBD-F454-4FD4-B426-42FFE03711ED}" destId="{16A9CA5E-4E00-4D9E-99D7-3FA4C421DAB6}" srcOrd="0" destOrd="0" presId="urn:microsoft.com/office/officeart/2005/8/layout/pList2#1"/>
    <dgm:cxn modelId="{5EE8CF74-1017-40B7-ABC4-A50F60ACAC65}" type="presOf" srcId="{D1C99A74-37DE-4BDC-9C06-0DFB7B31F072}" destId="{D9FBD62D-39BC-4CA4-B3C9-2749FF0EBCCB}" srcOrd="0" destOrd="0" presId="urn:microsoft.com/office/officeart/2005/8/layout/pList2#1"/>
    <dgm:cxn modelId="{5C525DD2-54BE-483A-975A-07ECD8B7A24E}" type="presOf" srcId="{8FE4031F-72F2-40ED-87CA-6A8B376C98CC}" destId="{67DB66C7-043F-49B7-9EC1-189AAC7A956D}" srcOrd="0" destOrd="0" presId="urn:microsoft.com/office/officeart/2005/8/layout/pList2#1"/>
    <dgm:cxn modelId="{DD4FB6DE-F997-408E-B672-F44BF11C12C3}" type="presOf" srcId="{4B17EDB1-02EF-4670-88CB-7EF13169DD81}" destId="{9C42203F-A346-4BF8-A155-C4BA531268E0}" srcOrd="0" destOrd="0" presId="urn:microsoft.com/office/officeart/2005/8/layout/pList2#1"/>
    <dgm:cxn modelId="{DE35B33E-FA60-4CF6-8906-460D72FA79A5}" type="presParOf" srcId="{76C49FBE-056D-4068-B89A-99C97FF219D8}" destId="{D43DB66C-B985-4310-8CFA-297085588CC7}" srcOrd="0" destOrd="0" presId="urn:microsoft.com/office/officeart/2005/8/layout/pList2#1"/>
    <dgm:cxn modelId="{ACA5B020-C78A-449A-A6D8-1FB07F9A190F}" type="presParOf" srcId="{76C49FBE-056D-4068-B89A-99C97FF219D8}" destId="{74E3C40A-D469-457D-ACE5-E4AAF0DA1D4C}" srcOrd="1" destOrd="0" presId="urn:microsoft.com/office/officeart/2005/8/layout/pList2#1"/>
    <dgm:cxn modelId="{175CE388-E93E-410D-939D-712F8FDF4AB7}" type="presParOf" srcId="{74E3C40A-D469-457D-ACE5-E4AAF0DA1D4C}" destId="{E5B644EE-2951-4067-BB8E-AFB7F2BDEBAC}" srcOrd="0" destOrd="0" presId="urn:microsoft.com/office/officeart/2005/8/layout/pList2#1"/>
    <dgm:cxn modelId="{3DD708B2-A945-4C03-AD02-F51AA8B3430A}" type="presParOf" srcId="{E5B644EE-2951-4067-BB8E-AFB7F2BDEBAC}" destId="{16A9CA5E-4E00-4D9E-99D7-3FA4C421DAB6}" srcOrd="0" destOrd="0" presId="urn:microsoft.com/office/officeart/2005/8/layout/pList2#1"/>
    <dgm:cxn modelId="{A0192A5A-6705-4079-AA58-3DED89014B12}" type="presParOf" srcId="{E5B644EE-2951-4067-BB8E-AFB7F2BDEBAC}" destId="{1AE4B307-6C50-43A8-9FDA-EFCB74B87EA7}" srcOrd="1" destOrd="0" presId="urn:microsoft.com/office/officeart/2005/8/layout/pList2#1"/>
    <dgm:cxn modelId="{91435333-7CFF-4602-8DE3-4C3FE5CBF218}" type="presParOf" srcId="{E5B644EE-2951-4067-BB8E-AFB7F2BDEBAC}" destId="{E6BF7502-5A3D-481A-A0F4-C9E9C0842501}" srcOrd="2" destOrd="0" presId="urn:microsoft.com/office/officeart/2005/8/layout/pList2#1"/>
    <dgm:cxn modelId="{960F0D44-A178-4F47-9CD5-5649F89C1492}" type="presParOf" srcId="{74E3C40A-D469-457D-ACE5-E4AAF0DA1D4C}" destId="{67DB66C7-043F-49B7-9EC1-189AAC7A956D}" srcOrd="1" destOrd="0" presId="urn:microsoft.com/office/officeart/2005/8/layout/pList2#1"/>
    <dgm:cxn modelId="{E0E82A56-D8A5-430A-BD54-72C08EB480B2}" type="presParOf" srcId="{74E3C40A-D469-457D-ACE5-E4AAF0DA1D4C}" destId="{F4C69216-CE16-4299-BEBE-D387EF73463F}" srcOrd="2" destOrd="0" presId="urn:microsoft.com/office/officeart/2005/8/layout/pList2#1"/>
    <dgm:cxn modelId="{A803F516-FC3A-4E08-826C-0D238C02556D}" type="presParOf" srcId="{F4C69216-CE16-4299-BEBE-D387EF73463F}" destId="{594525E2-FBF3-43D1-86EB-E4E21B65F625}" srcOrd="0" destOrd="0" presId="urn:microsoft.com/office/officeart/2005/8/layout/pList2#1"/>
    <dgm:cxn modelId="{2C5918A6-3E78-4017-A185-219C740908CC}" type="presParOf" srcId="{F4C69216-CE16-4299-BEBE-D387EF73463F}" destId="{4F3A12BE-A77A-499B-B930-813ADD9FEA1B}" srcOrd="1" destOrd="0" presId="urn:microsoft.com/office/officeart/2005/8/layout/pList2#1"/>
    <dgm:cxn modelId="{2ABF03B9-F981-44B2-8F3B-FD949C7F904F}" type="presParOf" srcId="{F4C69216-CE16-4299-BEBE-D387EF73463F}" destId="{7AD90E0B-55AA-4B6E-BBF2-4CA9D71454DA}" srcOrd="2" destOrd="0" presId="urn:microsoft.com/office/officeart/2005/8/layout/pList2#1"/>
    <dgm:cxn modelId="{221F5891-CFC4-4A1B-837B-EBD67317D9BE}" type="presParOf" srcId="{74E3C40A-D469-457D-ACE5-E4AAF0DA1D4C}" destId="{D9FBD62D-39BC-4CA4-B3C9-2749FF0EBCCB}" srcOrd="3" destOrd="0" presId="urn:microsoft.com/office/officeart/2005/8/layout/pList2#1"/>
    <dgm:cxn modelId="{C56A07EC-1979-4510-9679-1057198D82A4}" type="presParOf" srcId="{74E3C40A-D469-457D-ACE5-E4AAF0DA1D4C}" destId="{FCFFF582-549A-4309-A471-71066010C34B}" srcOrd="4" destOrd="0" presId="urn:microsoft.com/office/officeart/2005/8/layout/pList2#1"/>
    <dgm:cxn modelId="{3FD7026B-0946-4932-8EA7-75C12CEFC4F5}" type="presParOf" srcId="{FCFFF582-549A-4309-A471-71066010C34B}" destId="{9C42203F-A346-4BF8-A155-C4BA531268E0}" srcOrd="0" destOrd="0" presId="urn:microsoft.com/office/officeart/2005/8/layout/pList2#1"/>
    <dgm:cxn modelId="{2757E2BE-2A74-45FB-9A36-9549D895CF8F}" type="presParOf" srcId="{FCFFF582-549A-4309-A471-71066010C34B}" destId="{B18329DC-D187-47DF-8456-5566D382A196}" srcOrd="1" destOrd="0" presId="urn:microsoft.com/office/officeart/2005/8/layout/pList2#1"/>
    <dgm:cxn modelId="{B2CBF74D-A56D-4746-819B-39E76CF9F644}" type="presParOf" srcId="{FCFFF582-549A-4309-A471-71066010C34B}" destId="{8DA53E8E-A674-4103-807F-57CCF8987189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03FB2A-FBBC-431B-AEB6-3A6C09F31ABB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F012EEB-70AF-4ABD-9DBD-843A909D58EF}">
      <dgm:prSet phldrT="[Текст]"/>
      <dgm:spPr/>
      <dgm:t>
        <a:bodyPr/>
        <a:lstStyle/>
        <a:p>
          <a:r>
            <a:rPr lang="uk-UA" dirty="0"/>
            <a:t>Спеціальні та галузеві соціологічні теорії</a:t>
          </a:r>
        </a:p>
      </dgm:t>
    </dgm:pt>
    <dgm:pt modelId="{2610C6C5-7BFA-48C3-9A48-4FD6FBEB350C}" type="parTrans" cxnId="{1C13E9F1-369D-474E-9007-F19212DFBC5D}">
      <dgm:prSet/>
      <dgm:spPr/>
      <dgm:t>
        <a:bodyPr/>
        <a:lstStyle/>
        <a:p>
          <a:endParaRPr lang="uk-UA"/>
        </a:p>
      </dgm:t>
    </dgm:pt>
    <dgm:pt modelId="{2755FC55-ACCD-4B69-9124-295A882D3649}" type="sibTrans" cxnId="{1C13E9F1-369D-474E-9007-F19212DFBC5D}">
      <dgm:prSet/>
      <dgm:spPr/>
      <dgm:t>
        <a:bodyPr/>
        <a:lstStyle/>
        <a:p>
          <a:endParaRPr lang="uk-UA"/>
        </a:p>
      </dgm:t>
    </dgm:pt>
    <dgm:pt modelId="{A12C42AB-BDCE-44FE-9217-08BA4A7AB29A}">
      <dgm:prSet phldrT="[Текст]"/>
      <dgm:spPr>
        <a:noFill/>
      </dgm:spPr>
      <dgm:t>
        <a:bodyPr/>
        <a:lstStyle/>
        <a:p>
          <a:r>
            <a:rPr lang="uk-UA" dirty="0"/>
            <a:t>Теорії, що вивчають окремі спільноти та групи:</a:t>
          </a:r>
        </a:p>
        <a:p>
          <a:r>
            <a:rPr lang="uk-UA" dirty="0"/>
            <a:t>- Соціологія сім’ї </a:t>
          </a:r>
        </a:p>
        <a:p>
          <a:r>
            <a:rPr lang="uk-UA" dirty="0"/>
            <a:t>- Соціологія молоді</a:t>
          </a:r>
        </a:p>
        <a:p>
          <a:r>
            <a:rPr lang="uk-UA" dirty="0"/>
            <a:t>- Соціологія міста</a:t>
          </a:r>
        </a:p>
        <a:p>
          <a:r>
            <a:rPr lang="uk-UA" dirty="0"/>
            <a:t>- Соціологія села</a:t>
          </a:r>
        </a:p>
        <a:p>
          <a:r>
            <a:rPr lang="uk-UA" dirty="0"/>
            <a:t>- Етносоціологія </a:t>
          </a:r>
        </a:p>
      </dgm:t>
    </dgm:pt>
    <dgm:pt modelId="{1794F028-BF5D-4EC9-8776-CAA94A47EBE7}" type="parTrans" cxnId="{DE134282-966A-46A9-AE68-D93433F75DB8}">
      <dgm:prSet/>
      <dgm:spPr/>
      <dgm:t>
        <a:bodyPr/>
        <a:lstStyle/>
        <a:p>
          <a:endParaRPr lang="uk-UA"/>
        </a:p>
      </dgm:t>
    </dgm:pt>
    <dgm:pt modelId="{064A4312-583A-43DA-897E-7DF7F0B0E620}" type="sibTrans" cxnId="{DE134282-966A-46A9-AE68-D93433F75DB8}">
      <dgm:prSet/>
      <dgm:spPr/>
      <dgm:t>
        <a:bodyPr/>
        <a:lstStyle/>
        <a:p>
          <a:endParaRPr lang="uk-UA"/>
        </a:p>
      </dgm:t>
    </dgm:pt>
    <dgm:pt modelId="{601911CF-FDBC-4364-B5FA-99B005223BCF}">
      <dgm:prSet phldrT="[Текст]"/>
      <dgm:spPr>
        <a:noFill/>
      </dgm:spPr>
      <dgm:t>
        <a:bodyPr/>
        <a:lstStyle/>
        <a:p>
          <a:r>
            <a:rPr lang="uk-UA" dirty="0"/>
            <a:t>Теорії, що вивчають  окремі сфери життєдіяльності:</a:t>
          </a:r>
        </a:p>
        <a:p>
          <a:r>
            <a:rPr lang="uk-UA" dirty="0"/>
            <a:t>- Соціологія політики</a:t>
          </a:r>
        </a:p>
        <a:p>
          <a:r>
            <a:rPr lang="uk-UA" dirty="0"/>
            <a:t>- Соціологія культури</a:t>
          </a:r>
        </a:p>
        <a:p>
          <a:r>
            <a:rPr lang="uk-UA" dirty="0"/>
            <a:t>- Соціологія міжнародних відносин</a:t>
          </a:r>
        </a:p>
        <a:p>
          <a:r>
            <a:rPr lang="uk-UA" dirty="0"/>
            <a:t>- Соціології економіки</a:t>
          </a:r>
        </a:p>
        <a:p>
          <a:r>
            <a:rPr lang="uk-UA" dirty="0"/>
            <a:t>- Соціологія освіти </a:t>
          </a:r>
        </a:p>
      </dgm:t>
    </dgm:pt>
    <dgm:pt modelId="{51A3F40F-F522-43F3-BD0C-5271E3BF2C7B}" type="parTrans" cxnId="{6616FBFE-E204-41AB-8A77-0113559E457E}">
      <dgm:prSet/>
      <dgm:spPr/>
      <dgm:t>
        <a:bodyPr/>
        <a:lstStyle/>
        <a:p>
          <a:endParaRPr lang="uk-UA"/>
        </a:p>
      </dgm:t>
    </dgm:pt>
    <dgm:pt modelId="{53441B16-4298-4D2C-8AD0-998E477ADE25}" type="sibTrans" cxnId="{6616FBFE-E204-41AB-8A77-0113559E457E}">
      <dgm:prSet/>
      <dgm:spPr/>
      <dgm:t>
        <a:bodyPr/>
        <a:lstStyle/>
        <a:p>
          <a:endParaRPr lang="uk-UA"/>
        </a:p>
      </dgm:t>
    </dgm:pt>
    <dgm:pt modelId="{88AD0795-DA31-4B3C-9FD9-C7ECA43E2F93}">
      <dgm:prSet phldrT="[Текст]"/>
      <dgm:spPr>
        <a:noFill/>
      </dgm:spPr>
      <dgm:t>
        <a:bodyPr/>
        <a:lstStyle/>
        <a:p>
          <a:r>
            <a:rPr lang="uk-UA" dirty="0"/>
            <a:t>Теорії, що вивчають соціальні відносини:</a:t>
          </a:r>
        </a:p>
        <a:p>
          <a:r>
            <a:rPr lang="uk-UA" dirty="0"/>
            <a:t>- Соціологія конфлікту</a:t>
          </a:r>
        </a:p>
        <a:p>
          <a:r>
            <a:rPr lang="uk-UA" dirty="0"/>
            <a:t>- Соціологія мас</a:t>
          </a:r>
        </a:p>
        <a:p>
          <a:r>
            <a:rPr lang="uk-UA" dirty="0"/>
            <a:t>- Соціологія активності</a:t>
          </a:r>
        </a:p>
        <a:p>
          <a:r>
            <a:rPr lang="uk-UA" dirty="0"/>
            <a:t>- Соціологія організації</a:t>
          </a:r>
        </a:p>
        <a:p>
          <a:r>
            <a:rPr lang="uk-UA" dirty="0"/>
            <a:t>- Соціологія соціального контролю</a:t>
          </a:r>
        </a:p>
      </dgm:t>
    </dgm:pt>
    <dgm:pt modelId="{B8420DE9-0420-4041-8BAD-89F766968F3D}" type="parTrans" cxnId="{4CBA43A7-64CD-412C-A4C4-95244BC5B49D}">
      <dgm:prSet/>
      <dgm:spPr/>
      <dgm:t>
        <a:bodyPr/>
        <a:lstStyle/>
        <a:p>
          <a:endParaRPr lang="uk-UA"/>
        </a:p>
      </dgm:t>
    </dgm:pt>
    <dgm:pt modelId="{0E322DB1-1263-427D-B0C3-FE52755A1134}" type="sibTrans" cxnId="{4CBA43A7-64CD-412C-A4C4-95244BC5B49D}">
      <dgm:prSet/>
      <dgm:spPr/>
      <dgm:t>
        <a:bodyPr/>
        <a:lstStyle/>
        <a:p>
          <a:endParaRPr lang="uk-UA"/>
        </a:p>
      </dgm:t>
    </dgm:pt>
    <dgm:pt modelId="{169244CF-2F8C-4C8B-BEC8-C151EBAE5F3B}" type="pres">
      <dgm:prSet presAssocID="{9D03FB2A-FBBC-431B-AEB6-3A6C09F31ABB}" presName="composite" presStyleCnt="0">
        <dgm:presLayoutVars>
          <dgm:chMax val="1"/>
          <dgm:dir/>
          <dgm:resizeHandles val="exact"/>
        </dgm:presLayoutVars>
      </dgm:prSet>
      <dgm:spPr/>
    </dgm:pt>
    <dgm:pt modelId="{A2B04EAA-0C7A-44FC-A886-DB6B516541D4}" type="pres">
      <dgm:prSet presAssocID="{2F012EEB-70AF-4ABD-9DBD-843A909D58EF}" presName="roof" presStyleLbl="dkBgShp" presStyleIdx="0" presStyleCnt="2"/>
      <dgm:spPr/>
    </dgm:pt>
    <dgm:pt modelId="{1BFCD8E2-00C1-4F36-A188-62AB5556BFA7}" type="pres">
      <dgm:prSet presAssocID="{2F012EEB-70AF-4ABD-9DBD-843A909D58EF}" presName="pillars" presStyleCnt="0"/>
      <dgm:spPr/>
    </dgm:pt>
    <dgm:pt modelId="{3FEB9E90-60A1-4CEC-8293-12531367DA7A}" type="pres">
      <dgm:prSet presAssocID="{2F012EEB-70AF-4ABD-9DBD-843A909D58EF}" presName="pillar1" presStyleLbl="node1" presStyleIdx="0" presStyleCnt="3">
        <dgm:presLayoutVars>
          <dgm:bulletEnabled val="1"/>
        </dgm:presLayoutVars>
      </dgm:prSet>
      <dgm:spPr/>
    </dgm:pt>
    <dgm:pt modelId="{3C48A074-EF55-4665-8655-370DF68B4FCB}" type="pres">
      <dgm:prSet presAssocID="{601911CF-FDBC-4364-B5FA-99B005223BCF}" presName="pillarX" presStyleLbl="node1" presStyleIdx="1" presStyleCnt="3">
        <dgm:presLayoutVars>
          <dgm:bulletEnabled val="1"/>
        </dgm:presLayoutVars>
      </dgm:prSet>
      <dgm:spPr/>
    </dgm:pt>
    <dgm:pt modelId="{9760874D-E575-4A75-8798-7055ACD3D643}" type="pres">
      <dgm:prSet presAssocID="{88AD0795-DA31-4B3C-9FD9-C7ECA43E2F93}" presName="pillarX" presStyleLbl="node1" presStyleIdx="2" presStyleCnt="3">
        <dgm:presLayoutVars>
          <dgm:bulletEnabled val="1"/>
        </dgm:presLayoutVars>
      </dgm:prSet>
      <dgm:spPr/>
    </dgm:pt>
    <dgm:pt modelId="{93626EC0-7D1A-4CBC-81F9-F2850ECE7982}" type="pres">
      <dgm:prSet presAssocID="{2F012EEB-70AF-4ABD-9DBD-843A909D58EF}" presName="base" presStyleLbl="dkBgShp" presStyleIdx="1" presStyleCnt="2"/>
      <dgm:spPr/>
    </dgm:pt>
  </dgm:ptLst>
  <dgm:cxnLst>
    <dgm:cxn modelId="{43F9AB34-3325-41D5-900F-FE3CB4E6B9F8}" type="presOf" srcId="{88AD0795-DA31-4B3C-9FD9-C7ECA43E2F93}" destId="{9760874D-E575-4A75-8798-7055ACD3D643}" srcOrd="0" destOrd="0" presId="urn:microsoft.com/office/officeart/2005/8/layout/hList3"/>
    <dgm:cxn modelId="{DE134282-966A-46A9-AE68-D93433F75DB8}" srcId="{2F012EEB-70AF-4ABD-9DBD-843A909D58EF}" destId="{A12C42AB-BDCE-44FE-9217-08BA4A7AB29A}" srcOrd="0" destOrd="0" parTransId="{1794F028-BF5D-4EC9-8776-CAA94A47EBE7}" sibTransId="{064A4312-583A-43DA-897E-7DF7F0B0E620}"/>
    <dgm:cxn modelId="{27B7B2A0-1AA4-4649-9F53-E4DECF8DAC47}" type="presOf" srcId="{A12C42AB-BDCE-44FE-9217-08BA4A7AB29A}" destId="{3FEB9E90-60A1-4CEC-8293-12531367DA7A}" srcOrd="0" destOrd="0" presId="urn:microsoft.com/office/officeart/2005/8/layout/hList3"/>
    <dgm:cxn modelId="{DD5331A5-FFF2-4584-8580-97EB3CEB9F62}" type="presOf" srcId="{9D03FB2A-FBBC-431B-AEB6-3A6C09F31ABB}" destId="{169244CF-2F8C-4C8B-BEC8-C151EBAE5F3B}" srcOrd="0" destOrd="0" presId="urn:microsoft.com/office/officeart/2005/8/layout/hList3"/>
    <dgm:cxn modelId="{4CBA43A7-64CD-412C-A4C4-95244BC5B49D}" srcId="{2F012EEB-70AF-4ABD-9DBD-843A909D58EF}" destId="{88AD0795-DA31-4B3C-9FD9-C7ECA43E2F93}" srcOrd="2" destOrd="0" parTransId="{B8420DE9-0420-4041-8BAD-89F766968F3D}" sibTransId="{0E322DB1-1263-427D-B0C3-FE52755A1134}"/>
    <dgm:cxn modelId="{588CD1CD-5716-4E38-AD47-77FE470E2D2F}" type="presOf" srcId="{2F012EEB-70AF-4ABD-9DBD-843A909D58EF}" destId="{A2B04EAA-0C7A-44FC-A886-DB6B516541D4}" srcOrd="0" destOrd="0" presId="urn:microsoft.com/office/officeart/2005/8/layout/hList3"/>
    <dgm:cxn modelId="{1C13E9F1-369D-474E-9007-F19212DFBC5D}" srcId="{9D03FB2A-FBBC-431B-AEB6-3A6C09F31ABB}" destId="{2F012EEB-70AF-4ABD-9DBD-843A909D58EF}" srcOrd="0" destOrd="0" parTransId="{2610C6C5-7BFA-48C3-9A48-4FD6FBEB350C}" sibTransId="{2755FC55-ACCD-4B69-9124-295A882D3649}"/>
    <dgm:cxn modelId="{F5B4F2F9-55E3-4746-8E27-B4824A46B021}" type="presOf" srcId="{601911CF-FDBC-4364-B5FA-99B005223BCF}" destId="{3C48A074-EF55-4665-8655-370DF68B4FCB}" srcOrd="0" destOrd="0" presId="urn:microsoft.com/office/officeart/2005/8/layout/hList3"/>
    <dgm:cxn modelId="{6616FBFE-E204-41AB-8A77-0113559E457E}" srcId="{2F012EEB-70AF-4ABD-9DBD-843A909D58EF}" destId="{601911CF-FDBC-4364-B5FA-99B005223BCF}" srcOrd="1" destOrd="0" parTransId="{51A3F40F-F522-43F3-BD0C-5271E3BF2C7B}" sibTransId="{53441B16-4298-4D2C-8AD0-998E477ADE25}"/>
    <dgm:cxn modelId="{535EA36B-8DCC-4476-A55F-A6A4A7B192EF}" type="presParOf" srcId="{169244CF-2F8C-4C8B-BEC8-C151EBAE5F3B}" destId="{A2B04EAA-0C7A-44FC-A886-DB6B516541D4}" srcOrd="0" destOrd="0" presId="urn:microsoft.com/office/officeart/2005/8/layout/hList3"/>
    <dgm:cxn modelId="{A472AEE9-842C-4517-BE76-75B2EF50FD41}" type="presParOf" srcId="{169244CF-2F8C-4C8B-BEC8-C151EBAE5F3B}" destId="{1BFCD8E2-00C1-4F36-A188-62AB5556BFA7}" srcOrd="1" destOrd="0" presId="urn:microsoft.com/office/officeart/2005/8/layout/hList3"/>
    <dgm:cxn modelId="{C5DD8C91-6312-4041-913E-250241951825}" type="presParOf" srcId="{1BFCD8E2-00C1-4F36-A188-62AB5556BFA7}" destId="{3FEB9E90-60A1-4CEC-8293-12531367DA7A}" srcOrd="0" destOrd="0" presId="urn:microsoft.com/office/officeart/2005/8/layout/hList3"/>
    <dgm:cxn modelId="{8A9901C4-CD88-4A8E-B1D5-8233624F8CF4}" type="presParOf" srcId="{1BFCD8E2-00C1-4F36-A188-62AB5556BFA7}" destId="{3C48A074-EF55-4665-8655-370DF68B4FCB}" srcOrd="1" destOrd="0" presId="urn:microsoft.com/office/officeart/2005/8/layout/hList3"/>
    <dgm:cxn modelId="{E047AAD4-773B-421E-BEF8-320FAD643ACF}" type="presParOf" srcId="{1BFCD8E2-00C1-4F36-A188-62AB5556BFA7}" destId="{9760874D-E575-4A75-8798-7055ACD3D643}" srcOrd="2" destOrd="0" presId="urn:microsoft.com/office/officeart/2005/8/layout/hList3"/>
    <dgm:cxn modelId="{84466D0D-5E3E-4337-A086-88DBFB27EEAB}" type="presParOf" srcId="{169244CF-2F8C-4C8B-BEC8-C151EBAE5F3B}" destId="{93626EC0-7D1A-4CBC-81F9-F2850ECE798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4DFDC-C0FC-4D8F-9C5E-30D867A85DE6}">
      <dsp:nvSpPr>
        <dsp:cNvPr id="0" name=""/>
        <dsp:cNvSpPr/>
      </dsp:nvSpPr>
      <dsp:spPr>
        <a:xfrm>
          <a:off x="6096000" y="2479307"/>
          <a:ext cx="4312964" cy="748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4265"/>
              </a:lnTo>
              <a:lnTo>
                <a:pt x="4312964" y="374265"/>
              </a:lnTo>
              <a:lnTo>
                <a:pt x="4312964" y="74853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CB314C-A179-45EB-BAA8-F0CE695F8045}">
      <dsp:nvSpPr>
        <dsp:cNvPr id="0" name=""/>
        <dsp:cNvSpPr/>
      </dsp:nvSpPr>
      <dsp:spPr>
        <a:xfrm>
          <a:off x="6050280" y="2479307"/>
          <a:ext cx="91440" cy="748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4853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5FC250-1AAA-4AB1-AD91-C7B3E5BEBFE5}">
      <dsp:nvSpPr>
        <dsp:cNvPr id="0" name=""/>
        <dsp:cNvSpPr/>
      </dsp:nvSpPr>
      <dsp:spPr>
        <a:xfrm>
          <a:off x="1783035" y="2479307"/>
          <a:ext cx="4312964" cy="748531"/>
        </a:xfrm>
        <a:custGeom>
          <a:avLst/>
          <a:gdLst/>
          <a:ahLst/>
          <a:cxnLst/>
          <a:rect l="0" t="0" r="0" b="0"/>
          <a:pathLst>
            <a:path>
              <a:moveTo>
                <a:pt x="4312964" y="0"/>
              </a:moveTo>
              <a:lnTo>
                <a:pt x="4312964" y="374265"/>
              </a:lnTo>
              <a:lnTo>
                <a:pt x="0" y="374265"/>
              </a:lnTo>
              <a:lnTo>
                <a:pt x="0" y="74853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25EF61-1568-4B5E-9E0F-D344C65E857A}">
      <dsp:nvSpPr>
        <dsp:cNvPr id="0" name=""/>
        <dsp:cNvSpPr/>
      </dsp:nvSpPr>
      <dsp:spPr>
        <a:xfrm>
          <a:off x="4313783" y="697090"/>
          <a:ext cx="3564433" cy="1782216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rgbClr val="C00000"/>
              </a:solidFill>
            </a:rPr>
            <a:t>Теоретична соціологія</a:t>
          </a:r>
          <a:endParaRPr lang="ru-RU" sz="2900" kern="1200" dirty="0">
            <a:solidFill>
              <a:srgbClr val="C00000"/>
            </a:solidFill>
          </a:endParaRPr>
        </a:p>
      </dsp:txBody>
      <dsp:txXfrm>
        <a:off x="4313783" y="697090"/>
        <a:ext cx="3564433" cy="1782216"/>
      </dsp:txXfrm>
    </dsp:sp>
    <dsp:sp modelId="{21ECB907-A3AC-4451-B58A-1DC17DEE4F76}">
      <dsp:nvSpPr>
        <dsp:cNvPr id="0" name=""/>
        <dsp:cNvSpPr/>
      </dsp:nvSpPr>
      <dsp:spPr>
        <a:xfrm>
          <a:off x="818" y="3227838"/>
          <a:ext cx="3564433" cy="1782216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rgbClr val="C00000"/>
              </a:solidFill>
            </a:rPr>
            <a:t>Прикладна соціологія</a:t>
          </a:r>
          <a:endParaRPr lang="ru-RU" sz="2900" kern="1200" dirty="0">
            <a:solidFill>
              <a:srgbClr val="C00000"/>
            </a:solidFill>
          </a:endParaRPr>
        </a:p>
      </dsp:txBody>
      <dsp:txXfrm>
        <a:off x="818" y="3227838"/>
        <a:ext cx="3564433" cy="1782216"/>
      </dsp:txXfrm>
    </dsp:sp>
    <dsp:sp modelId="{14F287D3-1F02-4B2D-8587-44095939015F}">
      <dsp:nvSpPr>
        <dsp:cNvPr id="0" name=""/>
        <dsp:cNvSpPr/>
      </dsp:nvSpPr>
      <dsp:spPr>
        <a:xfrm>
          <a:off x="4313783" y="3227838"/>
          <a:ext cx="3564433" cy="1782216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rgbClr val="C00000"/>
              </a:solidFill>
            </a:rPr>
            <a:t>Спеціальні 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rgbClr val="C00000"/>
              </a:solidFill>
            </a:rPr>
            <a:t>та галузеві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rgbClr val="C00000"/>
              </a:solidFill>
            </a:rPr>
            <a:t>  соціологічні теорії</a:t>
          </a:r>
          <a:endParaRPr lang="ru-RU" sz="2900" kern="1200" dirty="0">
            <a:solidFill>
              <a:srgbClr val="C00000"/>
            </a:solidFill>
          </a:endParaRPr>
        </a:p>
      </dsp:txBody>
      <dsp:txXfrm>
        <a:off x="4313783" y="3227838"/>
        <a:ext cx="3564433" cy="1782216"/>
      </dsp:txXfrm>
    </dsp:sp>
    <dsp:sp modelId="{69589D95-D521-4722-A59C-64E5E27E19EF}">
      <dsp:nvSpPr>
        <dsp:cNvPr id="0" name=""/>
        <dsp:cNvSpPr/>
      </dsp:nvSpPr>
      <dsp:spPr>
        <a:xfrm>
          <a:off x="8626747" y="3227838"/>
          <a:ext cx="3564433" cy="1782216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rgbClr val="C00000"/>
              </a:solidFill>
            </a:rPr>
            <a:t>Соціальні технології</a:t>
          </a:r>
          <a:endParaRPr lang="ru-RU" sz="2900" kern="1200" dirty="0">
            <a:solidFill>
              <a:srgbClr val="C00000"/>
            </a:solidFill>
          </a:endParaRPr>
        </a:p>
      </dsp:txBody>
      <dsp:txXfrm>
        <a:off x="8626747" y="3227838"/>
        <a:ext cx="3564433" cy="17822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DB66C-B985-4310-8CFA-297085588CC7}">
      <dsp:nvSpPr>
        <dsp:cNvPr id="0" name=""/>
        <dsp:cNvSpPr/>
      </dsp:nvSpPr>
      <dsp:spPr>
        <a:xfrm>
          <a:off x="0" y="0"/>
          <a:ext cx="11330609" cy="2102405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BF7502-5A3D-481A-A0F4-C9E9C0842501}">
      <dsp:nvSpPr>
        <dsp:cNvPr id="0" name=""/>
        <dsp:cNvSpPr/>
      </dsp:nvSpPr>
      <dsp:spPr>
        <a:xfrm>
          <a:off x="647318" y="127208"/>
          <a:ext cx="2953831" cy="184798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A9CA5E-4E00-4D9E-99D7-3FA4C421DAB6}">
      <dsp:nvSpPr>
        <dsp:cNvPr id="0" name=""/>
        <dsp:cNvSpPr/>
      </dsp:nvSpPr>
      <dsp:spPr>
        <a:xfrm rot="10800000">
          <a:off x="345426" y="2102405"/>
          <a:ext cx="3557616" cy="256960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kern="1200" dirty="0">
              <a:solidFill>
                <a:srgbClr val="002060"/>
              </a:solidFill>
            </a:rPr>
            <a:t>соціальні відносини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3600" b="1" kern="1200" dirty="0">
            <a:solidFill>
              <a:srgbClr val="002060"/>
            </a:solidFill>
          </a:endParaRP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b="1" kern="1200" dirty="0">
            <a:solidFill>
              <a:srgbClr val="002060"/>
            </a:solidFill>
          </a:endParaRPr>
        </a:p>
      </dsp:txBody>
      <dsp:txXfrm rot="10800000">
        <a:off x="424450" y="2102405"/>
        <a:ext cx="3399568" cy="2490582"/>
      </dsp:txXfrm>
    </dsp:sp>
    <dsp:sp modelId="{7AD90E0B-55AA-4B6E-BBF2-4CA9D71454DA}">
      <dsp:nvSpPr>
        <dsp:cNvPr id="0" name=""/>
        <dsp:cNvSpPr/>
      </dsp:nvSpPr>
      <dsp:spPr>
        <a:xfrm>
          <a:off x="4565898" y="34440"/>
          <a:ext cx="2537273" cy="203352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000" r="-51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525E2-FBF3-43D1-86EB-E4E21B65F625}">
      <dsp:nvSpPr>
        <dsp:cNvPr id="0" name=""/>
        <dsp:cNvSpPr/>
      </dsp:nvSpPr>
      <dsp:spPr>
        <a:xfrm rot="10800000">
          <a:off x="4224958" y="2102405"/>
          <a:ext cx="3219154" cy="256960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kern="1200" dirty="0">
              <a:solidFill>
                <a:srgbClr val="002060"/>
              </a:solidFill>
            </a:rPr>
            <a:t>соціальні процеси</a:t>
          </a:r>
          <a:endParaRPr lang="ru-RU" sz="3600" b="1" kern="1200" dirty="0">
            <a:solidFill>
              <a:srgbClr val="002060"/>
            </a:solidFill>
          </a:endParaRPr>
        </a:p>
      </dsp:txBody>
      <dsp:txXfrm rot="10800000">
        <a:off x="4303982" y="2102405"/>
        <a:ext cx="3061106" cy="2490582"/>
      </dsp:txXfrm>
    </dsp:sp>
    <dsp:sp modelId="{8DA53E8E-A674-4103-807F-57CCF8987189}">
      <dsp:nvSpPr>
        <dsp:cNvPr id="0" name=""/>
        <dsp:cNvSpPr/>
      </dsp:nvSpPr>
      <dsp:spPr>
        <a:xfrm>
          <a:off x="8003698" y="53627"/>
          <a:ext cx="2743814" cy="19951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42203F-A346-4BF8-A155-C4BA531268E0}">
      <dsp:nvSpPr>
        <dsp:cNvPr id="0" name=""/>
        <dsp:cNvSpPr/>
      </dsp:nvSpPr>
      <dsp:spPr>
        <a:xfrm rot="10800000">
          <a:off x="7766028" y="2102405"/>
          <a:ext cx="3219154" cy="256960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1" kern="1200" dirty="0">
              <a:solidFill>
                <a:srgbClr val="002060"/>
              </a:solidFill>
            </a:rPr>
            <a:t>СОЦІАЛЬНІ ЗАКОНИ </a:t>
          </a:r>
          <a:r>
            <a:rPr lang="uk-UA" sz="2000" b="1" kern="1200" dirty="0">
              <a:solidFill>
                <a:srgbClr val="002060"/>
              </a:solidFill>
            </a:rPr>
            <a:t>ФУНКЦІОНУВАННЯ І РОЗВИТКУ </a:t>
          </a:r>
          <a:r>
            <a:rPr lang="uk-UA" sz="2000" kern="1200" dirty="0"/>
            <a:t> </a:t>
          </a:r>
          <a:endParaRPr lang="ru-RU" sz="2000" kern="1200" dirty="0"/>
        </a:p>
      </dsp:txBody>
      <dsp:txXfrm rot="10800000">
        <a:off x="7845052" y="2102405"/>
        <a:ext cx="3061106" cy="24905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B04EAA-0C7A-44FC-A886-DB6B516541D4}">
      <dsp:nvSpPr>
        <dsp:cNvPr id="0" name=""/>
        <dsp:cNvSpPr/>
      </dsp:nvSpPr>
      <dsp:spPr>
        <a:xfrm>
          <a:off x="0" y="0"/>
          <a:ext cx="10972800" cy="171663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4800" kern="1200" dirty="0"/>
            <a:t>Спеціальні та галузеві соціологічні теорії</a:t>
          </a:r>
        </a:p>
      </dsp:txBody>
      <dsp:txXfrm>
        <a:off x="0" y="0"/>
        <a:ext cx="10972800" cy="1716638"/>
      </dsp:txXfrm>
    </dsp:sp>
    <dsp:sp modelId="{3FEB9E90-60A1-4CEC-8293-12531367DA7A}">
      <dsp:nvSpPr>
        <dsp:cNvPr id="0" name=""/>
        <dsp:cNvSpPr/>
      </dsp:nvSpPr>
      <dsp:spPr>
        <a:xfrm>
          <a:off x="5357" y="1716638"/>
          <a:ext cx="3654028" cy="3604941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Теорії, що вивчають окремі спільноти та групи: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сім’ї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молоді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міста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села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Етносоціологія </a:t>
          </a:r>
        </a:p>
      </dsp:txBody>
      <dsp:txXfrm>
        <a:off x="5357" y="1716638"/>
        <a:ext cx="3654028" cy="3604941"/>
      </dsp:txXfrm>
    </dsp:sp>
    <dsp:sp modelId="{3C48A074-EF55-4665-8655-370DF68B4FCB}">
      <dsp:nvSpPr>
        <dsp:cNvPr id="0" name=""/>
        <dsp:cNvSpPr/>
      </dsp:nvSpPr>
      <dsp:spPr>
        <a:xfrm>
          <a:off x="3659385" y="1716638"/>
          <a:ext cx="3654028" cy="3604941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Теорії, що вивчають  окремі сфери життєдіяльності: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політики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культури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міжнародних відносин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Соціології економіки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освіти </a:t>
          </a:r>
        </a:p>
      </dsp:txBody>
      <dsp:txXfrm>
        <a:off x="3659385" y="1716638"/>
        <a:ext cx="3654028" cy="3604941"/>
      </dsp:txXfrm>
    </dsp:sp>
    <dsp:sp modelId="{9760874D-E575-4A75-8798-7055ACD3D643}">
      <dsp:nvSpPr>
        <dsp:cNvPr id="0" name=""/>
        <dsp:cNvSpPr/>
      </dsp:nvSpPr>
      <dsp:spPr>
        <a:xfrm>
          <a:off x="7313414" y="1716638"/>
          <a:ext cx="3654028" cy="3604941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Теорії, що вивчають соціальні відносини: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конфлікту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мас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активності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організації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200" kern="1200" dirty="0"/>
            <a:t>- Соціологія соціального контролю</a:t>
          </a:r>
        </a:p>
      </dsp:txBody>
      <dsp:txXfrm>
        <a:off x="7313414" y="1716638"/>
        <a:ext cx="3654028" cy="3604941"/>
      </dsp:txXfrm>
    </dsp:sp>
    <dsp:sp modelId="{93626EC0-7D1A-4CBC-81F9-F2850ECE7982}">
      <dsp:nvSpPr>
        <dsp:cNvPr id="0" name=""/>
        <dsp:cNvSpPr/>
      </dsp:nvSpPr>
      <dsp:spPr>
        <a:xfrm>
          <a:off x="0" y="5321579"/>
          <a:ext cx="10972800" cy="40054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87F1E-5A11-49DF-A27D-4768F09F6613}" type="datetimeFigureOut">
              <a:rPr lang="ru-RU" smtClean="0"/>
              <a:pPr/>
              <a:t>20.01.2024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DA22C-6ABF-4E8E-8A0E-E7306F7FDF6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533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574DB-9B35-44A7-B189-80E0AB378607}" type="datetimeFigureOut">
              <a:rPr lang="ru-RU" smtClean="0"/>
              <a:pPr/>
              <a:t>20.01.2024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C7FD1-6FFC-49C8-96D0-72085A9092C3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935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C7FD1-6FFC-49C8-96D0-72085A9092C3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04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509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9433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3320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958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2063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0760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15999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606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4401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32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4365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082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330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504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1069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9039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B5785-9735-4377-9FFF-31299A507658}" type="datetimeFigureOut">
              <a:rPr lang="uk-UA" smtClean="0"/>
              <a:pPr/>
              <a:t>20.01.2024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EA64985-431E-485D-9F90-FB209DC263B8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067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ravo-izdat.com.ua/index.php?route=product/product/download&amp;product_id=4234&amp;download_id=1292" TargetMode="External"/><Relationship Id="rId2" Type="http://schemas.openxmlformats.org/officeDocument/2006/relationships/hyperlink" Target="http://www.dut.edu.ua/uploads/l_1868_6439138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ociology.ukma.edu.ua/wp-content/uploads/2022/07/%D0%9F%D0%B9%D0%BE%D1%82%D1%80-%D0%A8%D1%82%D0%BE%D0%BC%D0%BF%D0%BA%D0%B0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186585" y="-494972"/>
            <a:ext cx="5921829" cy="2424867"/>
          </a:xfrm>
        </p:spPr>
        <p:txBody>
          <a:bodyPr>
            <a:normAutofit/>
          </a:bodyPr>
          <a:lstStyle/>
          <a:p>
            <a:br>
              <a:rPr lang="uk-UA" sz="2000" dirty="0">
                <a:solidFill>
                  <a:srgbClr val="000066"/>
                </a:solidFill>
              </a:rPr>
            </a:br>
            <a:br>
              <a:rPr lang="uk-UA" sz="1800" dirty="0"/>
            </a:br>
            <a:br>
              <a:rPr lang="uk-UA" sz="1800" dirty="0"/>
            </a:br>
            <a:br>
              <a:rPr lang="uk-UA" sz="1800" dirty="0"/>
            </a:br>
            <a:endParaRPr lang="uk-UA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8136" y="1027416"/>
            <a:ext cx="8534400" cy="3787589"/>
          </a:xfrm>
        </p:spPr>
        <p:txBody>
          <a:bodyPr>
            <a:normAutofit/>
          </a:bodyPr>
          <a:lstStyle/>
          <a:p>
            <a:pPr algn="ctr"/>
            <a:r>
              <a:rPr lang="uk-UA" sz="6600" b="1" dirty="0">
                <a:solidFill>
                  <a:schemeClr val="accent1">
                    <a:lumMod val="75000"/>
                  </a:schemeClr>
                </a:solidFill>
                <a:latin typeface="Book Antiqua" panose="02040602050305030304" pitchFamily="18" charset="0"/>
              </a:rPr>
              <a:t>Навчальна дисципліна</a:t>
            </a:r>
          </a:p>
          <a:p>
            <a:pPr algn="ctr"/>
            <a:r>
              <a:rPr lang="uk-UA" sz="6600" b="1" dirty="0">
                <a:solidFill>
                  <a:srgbClr val="002060"/>
                </a:solidFill>
                <a:latin typeface="Book Antiqua" panose="02040602050305030304" pitchFamily="18" charset="0"/>
              </a:rPr>
              <a:t>«Соціологія»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0706" y="5923892"/>
            <a:ext cx="6688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cap="all" dirty="0">
                <a:ln w="6350">
                  <a:noFill/>
                </a:ln>
                <a:solidFill>
                  <a:srgbClr val="000066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Житомир - 2024</a:t>
            </a:r>
          </a:p>
        </p:txBody>
      </p:sp>
    </p:spTree>
    <p:extLst>
      <p:ext uri="{BB962C8B-B14F-4D97-AF65-F5344CB8AC3E}">
        <p14:creationId xmlns:p14="http://schemas.microsoft.com/office/powerpoint/2010/main" val="556680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8DE25-6847-819D-CEFC-B21AE9D6F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20894"/>
            <a:ext cx="8911687" cy="919537"/>
          </a:xfrm>
        </p:spPr>
        <p:txBody>
          <a:bodyPr/>
          <a:lstStyle/>
          <a:p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Функції соціології як науки</a:t>
            </a: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9948E7-0127-AF08-43AE-DF24B095B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161" y="1273996"/>
            <a:ext cx="11011452" cy="536311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uk-UA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Теоретико-пізнавальна функція</a:t>
            </a:r>
            <a:br>
              <a:rPr lang="uk-UA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</a:br>
            <a:r>
              <a:rPr lang="uk-UA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Спрямована на вироблення нового соціологічного знання через систематизацію нагромадженого знання, на основі якого відбувається виявлення закономірностей розвитку та функціонування досліджуваного об'єкту, винайдення та обґрунтування перспективних шляхів здійснення соціологічного пошуку.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Практико-перетворювальна функція</a:t>
            </a:r>
            <a:br>
              <a:rPr lang="uk-UA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</a:br>
            <a:r>
              <a:rPr lang="uk-UA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Вироблення науково обґрунтованих прогнозів щодо еволюції суспільства, які є основою перспективних планів соціального розвитку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Розробка</a:t>
            </a:r>
            <a:r>
              <a:rPr lang="uk-UA" sz="2400" b="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способів вирішення конкретних суспільних проблем «тут і зараз», як і проблем, які можуть виникнути в результаті певних управлінських впливів у перспективі.</a:t>
            </a:r>
            <a:endParaRPr lang="uk-UA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53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07B5E4-8826-4A7E-10B9-18D7ECA00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864" y="678094"/>
            <a:ext cx="9860747" cy="59590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Світоглядно-ідеологічна функція</a:t>
            </a:r>
            <a:br>
              <a:rPr lang="uk-UA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uk-UA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Спрямована на забезпечення наукової дискусії між концепціями, поширення наукової ідеології, формування відповідного стилю мислення.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Гуманістична функція</a:t>
            </a:r>
            <a:br>
              <a:rPr lang="uk-UA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uk-UA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Відображає новий підхід соціолога до досліджуваних ним проблем, який передбачає його участь не як «пасивного спостерігача», а як активно діючого емоційного суб'єкту, чутливого до людських проблем, драм, трагедій.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Описово-інформаційна  функція</a:t>
            </a:r>
            <a:br>
              <a:rPr lang="uk-UA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uk-UA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Передбачає систематизацію та опис нагромадженого дослідником матеріалу, з метою спрощення подальшої роботи з ним, розробка механізмів та цілей використання систематизованої інформації.</a:t>
            </a:r>
            <a:br>
              <a:rPr lang="uk-UA" dirty="0">
                <a:solidFill>
                  <a:schemeClr val="accent1">
                    <a:lumMod val="75000"/>
                  </a:schemeClr>
                </a:solidFill>
              </a:rPr>
            </a:b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40812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826" y="275343"/>
            <a:ext cx="4106174" cy="2817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191" y="408907"/>
            <a:ext cx="3950128" cy="28125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4A1345-06C8-88C4-B1F2-E852182ED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7811" y="3848100"/>
            <a:ext cx="3013024" cy="264444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243A822-F092-AA5C-3635-369CBFC66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1625" y="3848100"/>
            <a:ext cx="5310690" cy="260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2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109" y="624110"/>
            <a:ext cx="10076504" cy="1280890"/>
          </a:xfrm>
        </p:spPr>
        <p:txBody>
          <a:bodyPr/>
          <a:lstStyle/>
          <a:p>
            <a:pPr algn="ctr"/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ПРИКЛАДНА СОЦІОЛОГІЯ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uk-UA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Соціологи вивчають суспільство за допомогою спеціальних інструментів – методів збору інформації.</a:t>
            </a: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pPr algn="ctr">
              <a:buNone/>
            </a:pPr>
            <a:r>
              <a:rPr lang="uk-UA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ЗІБРАТИ ІНФОРМАЦІЮ?</a:t>
            </a:r>
          </a:p>
        </p:txBody>
      </p:sp>
      <p:pic>
        <p:nvPicPr>
          <p:cNvPr id="4" name="Рисунок 3" descr="1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388" y="2863171"/>
            <a:ext cx="2857500" cy="253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04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63526" y="2537192"/>
            <a:ext cx="10972800" cy="1143000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100" b="1" i="0" u="none" strike="noStrike" kern="1200" cap="none" spc="0" normalizeH="0" baseline="0" noProof="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753" y="209621"/>
            <a:ext cx="11047104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Якщо Ви хочете про щось дізнатись - можна просто запитати.</a:t>
            </a:r>
          </a:p>
          <a:p>
            <a:pPr algn="ctr"/>
            <a:r>
              <a:rPr lang="uk-UA" sz="2800" b="1" dirty="0">
                <a:ln w="900" cmpd="sng">
                  <a:solidFill>
                    <a:schemeClr val="bg1"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буде метод опитування (інтерв'ю чи анкетування)</a:t>
            </a:r>
            <a:endParaRPr lang="ru-RU" sz="2800" b="1" cap="none" spc="0" dirty="0">
              <a:ln w="900" cmpd="sng">
                <a:solidFill>
                  <a:schemeClr val="bg1"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Содержимое 10" descr="censor_tags_smal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0016" y="1687057"/>
            <a:ext cx="3376841" cy="3059113"/>
          </a:xfrm>
        </p:spPr>
      </p:pic>
      <p:pic>
        <p:nvPicPr>
          <p:cNvPr id="12" name="Рисунок 11" descr="img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74194" y="2943904"/>
            <a:ext cx="3892550" cy="3059113"/>
          </a:xfrm>
          <a:prstGeom prst="rect">
            <a:avLst/>
          </a:prstGeom>
        </p:spPr>
      </p:pic>
      <p:pic>
        <p:nvPicPr>
          <p:cNvPr id="13" name="Рисунок 12" descr="anket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56059" y="2148116"/>
            <a:ext cx="3831341" cy="323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15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9104" y="209621"/>
            <a:ext cx="1097768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Можна спостерігати за ситуацією чи подією</a:t>
            </a:r>
            <a:r>
              <a:rPr lang="uk-UA" sz="3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</a:t>
            </a:r>
            <a:endParaRPr lang="ru-RU" sz="36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2911" y="899384"/>
            <a:ext cx="63373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uk-UA" sz="3200" b="1" dirty="0">
                <a:ln w="5080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буде метод спостереження</a:t>
            </a:r>
            <a:endParaRPr lang="ru-RU" sz="3200" b="1" cap="none" spc="0" dirty="0">
              <a:ln w="5080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observ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9910" y="1964452"/>
            <a:ext cx="4269541" cy="3226526"/>
          </a:xfrm>
          <a:prstGeom prst="rect">
            <a:avLst/>
          </a:prstGeom>
        </p:spPr>
      </p:pic>
      <p:pic>
        <p:nvPicPr>
          <p:cNvPr id="9" name="Рисунок 8" descr="marketing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5993" y="2733429"/>
            <a:ext cx="4360203" cy="36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45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3317" y="429063"/>
            <a:ext cx="9593619" cy="1280890"/>
          </a:xfrm>
        </p:spPr>
        <p:txBody>
          <a:bodyPr>
            <a:normAutofit/>
          </a:bodyPr>
          <a:lstStyle/>
          <a:p>
            <a:r>
              <a:rPr lang="uk-UA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n-lt"/>
                <a:ea typeface="+mn-ea"/>
                <a:cs typeface="+mn-cs"/>
              </a:rPr>
              <a:t>Наше життя наповнене документами в яких відображена важлива інформація.</a:t>
            </a:r>
            <a:endParaRPr lang="ru-RU" sz="32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1571946"/>
            <a:ext cx="8915400" cy="4339276"/>
          </a:xfrm>
        </p:spPr>
        <p:txBody>
          <a:bodyPr/>
          <a:lstStyle/>
          <a:p>
            <a:pPr algn="ctr">
              <a:buNone/>
            </a:pPr>
            <a:r>
              <a:rPr lang="uk-UA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того щоб її зібрати соціологи використовують метод аналізу документів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images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686" y="3040234"/>
            <a:ext cx="3435741" cy="3093280"/>
          </a:xfrm>
          <a:prstGeom prst="rect">
            <a:avLst/>
          </a:prstGeom>
        </p:spPr>
      </p:pic>
      <p:pic>
        <p:nvPicPr>
          <p:cNvPr id="5" name="Рисунок 4" descr="obzor-i-analiz-dokumento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1338" y="2523172"/>
            <a:ext cx="3810000" cy="2543175"/>
          </a:xfrm>
          <a:prstGeom prst="rect">
            <a:avLst/>
          </a:prstGeom>
        </p:spPr>
      </p:pic>
      <p:pic>
        <p:nvPicPr>
          <p:cNvPr id="6" name="Рисунок 5" descr="e777850656528294901c2dbe0a72b80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532" y="4093699"/>
            <a:ext cx="3559126" cy="233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90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4910" y="195106"/>
            <a:ext cx="9254457" cy="206210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Щоб створити нестандартні ситуації </a:t>
            </a:r>
          </a:p>
          <a:p>
            <a:pPr algn="ctr"/>
            <a:r>
              <a:rPr lang="uk-UA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та перевірити свої гіпотези </a:t>
            </a:r>
          </a:p>
          <a:p>
            <a:pPr algn="ctr"/>
            <a:r>
              <a:rPr lang="uk-UA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соціологи використовують такий метод як </a:t>
            </a:r>
          </a:p>
          <a:p>
            <a:pPr algn="ctr"/>
            <a:r>
              <a:rPr lang="uk-UA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соціальний експеримент</a:t>
            </a:r>
            <a:endParaRPr lang="ru-RU" sz="3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5" name="Рисунок 4" descr="teorija-shesti-rukopozhatij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411" y="2473471"/>
            <a:ext cx="3612271" cy="2267341"/>
          </a:xfrm>
          <a:prstGeom prst="rect">
            <a:avLst/>
          </a:prstGeom>
        </p:spPr>
      </p:pic>
      <p:pic>
        <p:nvPicPr>
          <p:cNvPr id="8" name="Рисунок 7" descr="smena-dizai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70277" y="2307100"/>
            <a:ext cx="3583744" cy="2452175"/>
          </a:xfrm>
          <a:prstGeom prst="rect">
            <a:avLst/>
          </a:prstGeom>
        </p:spPr>
      </p:pic>
      <p:pic>
        <p:nvPicPr>
          <p:cNvPr id="9" name="Рисунок 8" descr="92274_origi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79630" y="3812345"/>
            <a:ext cx="4037429" cy="285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2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1146" y="585626"/>
            <a:ext cx="8562475" cy="2013193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Опанувавши всі компоненти соціологічного знання, ви отримаєте</a:t>
            </a:r>
            <a:br>
              <a:rPr lang="uk-UA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 такі професійні компетенції: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3494" y="2743200"/>
            <a:ext cx="9673389" cy="3922295"/>
          </a:xfrm>
        </p:spPr>
        <p:txBody>
          <a:bodyPr/>
          <a:lstStyle/>
          <a:p>
            <a:pPr algn="just"/>
            <a:r>
              <a:rPr lang="uk-UA" sz="32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Компетенція - 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наперед задана вимога до знань, умінь, навичок, якими повинна володіти особистість, для успішної діяльності в межах тієї сфери, де ця діяльність буде здійснюватися (визначається певною організацією, установою, державою).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895" y="312821"/>
            <a:ext cx="2007268" cy="22053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4" y="3047565"/>
            <a:ext cx="1624263" cy="227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09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481263"/>
            <a:ext cx="10972800" cy="6087979"/>
          </a:xfrm>
        </p:spPr>
        <p:txBody>
          <a:bodyPr numCol="1">
            <a:normAutofit fontScale="85000" lnSpcReduction="10000"/>
          </a:bodyPr>
          <a:lstStyle/>
          <a:p>
            <a:pPr marL="650875" indent="-514350" algn="just">
              <a:buFont typeface="+mj-lt"/>
              <a:buAutoNum type="arabicPeriod"/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до сприйняття, узагальнення, аналізу інформації, постановки мети і вибору шляхів її досягнення.</a:t>
            </a:r>
          </a:p>
          <a:p>
            <a:pPr marL="650875" indent="-514350" algn="just">
              <a:buFont typeface="+mj-lt"/>
              <a:buAutoNum type="arabicPeriod"/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 суспільства та процесів, що в ньому відбуваються. Краще розуміння себе :)</a:t>
            </a:r>
          </a:p>
          <a:p>
            <a:pPr marL="650875" indent="-514350" algn="just">
              <a:buFont typeface="+mj-lt"/>
              <a:buAutoNum type="arabicPeriod"/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знаходити організаційно-управлінські рішення в нестандартних ситуаціях і готовність нести за них відповідальність.</a:t>
            </a:r>
          </a:p>
          <a:p>
            <a:pPr marL="650875" indent="-514350" algn="just">
              <a:buFont typeface="+mj-lt"/>
              <a:buAutoNum type="arabicPeriod"/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кооперації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колегами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50875" indent="-514350" algn="just">
              <a:buFont typeface="+mj-lt"/>
              <a:buAutoNum type="arabicPeriod"/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 до саморозвитку, підвищення своєї кваліфікації.</a:t>
            </a:r>
          </a:p>
          <a:p>
            <a:pPr marL="650875" indent="-514350" algn="just">
              <a:buFont typeface="+mj-lt"/>
              <a:buAutoNum type="arabicPeriod"/>
            </a:pP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 соціальної значущості своєї майбутньої професії, володіння високою мотивацією до виконання професійної діяльності.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6525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45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FC0E2-96CC-011E-30D8-05D275D6B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3591" y="624109"/>
            <a:ext cx="9871021" cy="533490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 ніколи не є самі: завжди - від народження і до смерті - оточують нас інші, і ми мусимо якось радити собі з іншими, укладаючи наше життя серед інших. </a:t>
            </a:r>
            <a:b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 набуваємо від цих контактів різний досвід, порівнюємо його з досвідом знайомих і рідних, узагальнюємо, </a:t>
            </a:r>
            <a:b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виводимо з нього різні життєві стратегії, </a:t>
            </a:r>
            <a:b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 застосовуємо у щоденній практиці. </a:t>
            </a:r>
            <a:b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Тому кожна людина в певному сенсі –</a:t>
            </a:r>
            <a:b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8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соціолог ;)</a:t>
            </a:r>
            <a:br>
              <a:rPr lang="uk-UA" sz="20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E9BC7F3F-9EA7-69F7-563F-22841C38B7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58626" y="3429000"/>
            <a:ext cx="3807125" cy="32783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38262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457201"/>
            <a:ext cx="10972800" cy="5851526"/>
          </a:xfrm>
        </p:spPr>
        <p:txBody>
          <a:bodyPr/>
          <a:lstStyle/>
          <a:p>
            <a:pPr marL="136525" indent="0" algn="just">
              <a:buNone/>
            </a:pPr>
            <a:r>
              <a:rPr lang="uk-UA" sz="2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uk-UA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 аналізувати соціально-значущі проблеми і процеси.</a:t>
            </a:r>
            <a:endParaRPr lang="ru-RU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6525" indent="0" algn="just">
              <a:buNone/>
            </a:pPr>
            <a:r>
              <a:rPr lang="uk-UA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Здатність розуміти сутність і значення інформації в розвитку сучасного суспільства, усвідомлювати небезпеки й загрози, дотримуватися основних вимог інформаційної безпеки, у тому числі захисту державної таємниці та ін.</a:t>
            </a:r>
          </a:p>
          <a:p>
            <a:pPr marL="136525" indent="0" algn="ctr">
              <a:buNone/>
            </a:pPr>
            <a:endParaRPr lang="uk-UA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6525" indent="0" algn="ctr">
              <a:buNone/>
            </a:pP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Отже, соціологія дає засвоєння основних принципів та особливостей укладу та функціонування соціального життя, а саме: участі людини в соціальних взаємодіях і процесах; впливу соціальних процесів і соціального оточення на поведінку окремої людини та загалу.</a:t>
            </a:r>
          </a:p>
          <a:p>
            <a:pPr marL="650875" indent="-514350" algn="ctr">
              <a:buFont typeface="+mj-lt"/>
              <a:buAutoNum type="arabicPeriod"/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50875" indent="-514350" algn="just">
              <a:buFont typeface="+mj-lt"/>
              <a:buAutoNum type="arabicPeriod"/>
            </a:pPr>
            <a:endParaRPr lang="ru-RU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413338"/>
            <a:ext cx="6096000" cy="740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36525" algn="just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761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E76DC-CBF2-CA4C-22BD-828BE526B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853" y="624110"/>
            <a:ext cx="10610760" cy="773175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861359-7A58-D985-292D-9A2D2E354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852" y="1294544"/>
            <a:ext cx="10610760" cy="4616678"/>
          </a:xfrm>
        </p:spPr>
        <p:txBody>
          <a:bodyPr>
            <a:noAutofit/>
          </a:bodyPr>
          <a:lstStyle/>
          <a:p>
            <a:endParaRPr lang="uk-UA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Соціологія: навчальний посібник для студентів для студентів усіх спеціальностей денної форми навчання, що вивчають «Соціологію» / О. В.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Горпинич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О. Ю. Клименко, Л. М. Москаленко, М. С.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Труш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В. Ф.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Ятченко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Київ : ДУТ, 2019, 235 с. Режим доступу: </a:t>
            </a:r>
            <a:r>
              <a:rPr lang="uk-UA" u="sng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http://www.dut.edu.ua/uploads/l_1868_64391381.pdf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Титаренко О. О. Соціологія : навчальний посібник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Київ: ВД «</a:t>
            </a:r>
            <a:r>
              <a:rPr lang="uk-UA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Дакор</a:t>
            </a:r>
            <a:r>
              <a:rPr lang="uk-UA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», 2020.  210 с. Режим доступу</a:t>
            </a:r>
            <a:r>
              <a:rPr lang="uk-UA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https://pravo-izdat.com.ua/index.php?route=product/product/download&amp;product_id=4234&amp;download_id=1292</a:t>
            </a:r>
            <a:r>
              <a:rPr lang="uk-UA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Матеріали </a:t>
            </a:r>
            <a:r>
              <a:rPr lang="uk-UA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проєкту</a:t>
            </a:r>
            <a:r>
              <a:rPr lang="uk-UA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ЄС/ПРООН «Місцевий розвиток, орієнтований на громаду- ІІІ» </a:t>
            </a:r>
            <a:br>
              <a:rPr lang="uk-UA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Центр стратегічного прогнозування та проектування</a:t>
            </a:r>
            <a:br>
              <a:rPr lang="uk-UA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Запорізький національний університет</a:t>
            </a:r>
            <a:br>
              <a:rPr lang="uk-UA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Факультет соціології та управління</a:t>
            </a:r>
          </a:p>
          <a:p>
            <a:r>
              <a:rPr lang="uk-UA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Штомпка</a:t>
            </a:r>
            <a:r>
              <a:rPr lang="uk-UA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П. СОЦІОЛОГІЯ. Аналіз суспільства.  Львів: Колір ПРО, 2020.  800 с. </a:t>
            </a:r>
            <a:r>
              <a:rPr lang="uk-UA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Режим доступу</a:t>
            </a:r>
            <a:r>
              <a:rPr lang="uk-UA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u="sng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https://sociology.ukma.edu.ua/wp-content/uploads/2022/07/%D0%9F%D0%B9%D0%BE%D1%82%D1%80-%D0%A8%D1%82%D0%BE%D0%BC%D0%BF%D0%BA%D0%B0.pdf</a:t>
            </a:r>
            <a:r>
              <a:rPr lang="ru-RU" u="sng" kern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104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13A11-E575-616F-7DFE-65270D67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kern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 1. Соціологія як наука</a:t>
            </a:r>
            <a:br>
              <a:rPr lang="uk-UA" kern="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AC376F-3F0B-9A66-8E86-F8C87CE04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Виникнення соціології як окремої науки. </a:t>
            </a:r>
            <a:endParaRPr lang="uk-UA" sz="3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Структура соціологічного знання. </a:t>
            </a:r>
            <a:endParaRPr lang="uk-UA" sz="3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Місце та роль соціології серед інших гуманітарних наук.</a:t>
            </a:r>
            <a:endParaRPr lang="uk-UA" sz="3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3200" kern="1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Функції соціології у суспільстві.</a:t>
            </a:r>
            <a:endParaRPr lang="uk-UA" sz="3200" kern="1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20260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таке  СОЦІОЛОГІЯ?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700" y="1828801"/>
            <a:ext cx="10972800" cy="4708525"/>
          </a:xfrm>
        </p:spPr>
        <p:txBody>
          <a:bodyPr/>
          <a:lstStyle/>
          <a:p>
            <a:pPr algn="just"/>
            <a:r>
              <a:rPr lang="uk-UA" sz="4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СОЦІОЛОГІЯ</a:t>
            </a:r>
            <a:r>
              <a:rPr lang="uk-UA" sz="40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наука про становлення, розвиток і функціонування суспільства, його елементів, соціальних відносин, соціальних процесів, про механізми й принципи їх взаємодії.</a:t>
            </a:r>
            <a:r>
              <a:rPr lang="uk-UA" sz="3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uk-UA" dirty="0"/>
          </a:p>
          <a:p>
            <a:pPr algn="r"/>
            <a:r>
              <a:rPr lang="uk-UA" sz="2400" b="1" dirty="0">
                <a:solidFill>
                  <a:srgbClr val="990000"/>
                </a:solidFill>
              </a:rPr>
              <a:t>(В.Г. Городяненко)</a:t>
            </a:r>
            <a:endParaRPr lang="ru-RU" sz="2400" dirty="0">
              <a:solidFill>
                <a:srgbClr val="990000"/>
              </a:solidFill>
            </a:endParaRPr>
          </a:p>
        </p:txBody>
      </p:sp>
      <p:pic>
        <p:nvPicPr>
          <p:cNvPr id="4" name="Picture 2" descr="http://mediasubs.ru/group/uploads/bi/biznes-dlya-umnyih-i-lenivyih-glazami-opyitnyih-i-neznayuschih/image2/g4ZGYtND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947" y="522781"/>
            <a:ext cx="1684422" cy="2076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198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СОЦІОЛОГІЇ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449711"/>
              </p:ext>
            </p:extLst>
          </p:nvPr>
        </p:nvGraphicFramePr>
        <p:xfrm>
          <a:off x="0" y="1150854"/>
          <a:ext cx="12192000" cy="5707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4" descr="http://images.clipartpanda.com/warrant-clipart-k1136347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036" y="3334148"/>
            <a:ext cx="1432321" cy="1322791"/>
          </a:xfrm>
          <a:prstGeom prst="rect">
            <a:avLst/>
          </a:prstGeom>
          <a:noFill/>
        </p:spPr>
      </p:pic>
      <p:pic>
        <p:nvPicPr>
          <p:cNvPr id="5" name="Picture 16" descr="http://www.ltlmagazine.com/sites/ltlmagazine.com/files/imagecache/570x360/notebook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02597" y="1187844"/>
            <a:ext cx="1091697" cy="1608819"/>
          </a:xfrm>
          <a:prstGeom prst="rect">
            <a:avLst/>
          </a:prstGeom>
          <a:noFill/>
        </p:spPr>
      </p:pic>
      <p:pic>
        <p:nvPicPr>
          <p:cNvPr id="7" name="Picture 18" descr="http://s003.radikal.ru/i204/1409/9f/5bd164b0008c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95609" y="5666802"/>
            <a:ext cx="1582988" cy="1191198"/>
          </a:xfrm>
          <a:prstGeom prst="rect">
            <a:avLst/>
          </a:prstGeom>
          <a:noFill/>
        </p:spPr>
      </p:pic>
      <p:pic>
        <p:nvPicPr>
          <p:cNvPr id="8" name="Рисунок 7" descr="statistik-AUC-2013-300x15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474503" y="3335207"/>
            <a:ext cx="1717497" cy="140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5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096" y="274638"/>
            <a:ext cx="10999304" cy="171318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ТЕОРЕТИЧНА СОЦІОЛОГІЯ </a:t>
            </a:r>
            <a:br>
              <a:rPr lang="uk-UA" sz="4400" dirty="0"/>
            </a:br>
            <a:r>
              <a:rPr lang="uk-UA" sz="4400" dirty="0"/>
              <a:t>відповідає на питання «</a:t>
            </a:r>
            <a:r>
              <a:rPr lang="uk-UA" sz="4400" b="1" dirty="0">
                <a:solidFill>
                  <a:schemeClr val="accent1">
                    <a:lumMod val="75000"/>
                  </a:schemeClr>
                </a:solidFill>
              </a:rPr>
              <a:t>Що пізнається</a:t>
            </a:r>
            <a:r>
              <a:rPr lang="uk-UA" sz="4400" dirty="0"/>
              <a:t>?» (об</a:t>
            </a:r>
            <a:r>
              <a:rPr lang="en-US" sz="4400" dirty="0"/>
              <a:t>’</a:t>
            </a:r>
            <a:r>
              <a:rPr lang="uk-UA" sz="4400" dirty="0" err="1"/>
              <a:t>єкт</a:t>
            </a:r>
            <a:r>
              <a:rPr lang="uk-UA" sz="4400" dirty="0"/>
              <a:t>) і «</a:t>
            </a:r>
            <a:r>
              <a:rPr lang="uk-UA" sz="4400" b="1" dirty="0">
                <a:solidFill>
                  <a:schemeClr val="accent1">
                    <a:lumMod val="75000"/>
                  </a:schemeClr>
                </a:solidFill>
              </a:rPr>
              <a:t>Як пізнається</a:t>
            </a:r>
            <a:r>
              <a:rPr lang="uk-UA" sz="4400" dirty="0"/>
              <a:t>?» (метод)</a:t>
            </a:r>
            <a:endParaRPr lang="ru-RU" sz="4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3390250"/>
              </p:ext>
            </p:extLst>
          </p:nvPr>
        </p:nvGraphicFramePr>
        <p:xfrm>
          <a:off x="251791" y="2185988"/>
          <a:ext cx="11330609" cy="4672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115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6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 ВІДНОСИНИ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6525" indent="0">
              <a:buNone/>
            </a:pPr>
            <a:r>
              <a:rPr lang="uk-UA" b="1" u="sng" dirty="0">
                <a:solidFill>
                  <a:srgbClr val="002060"/>
                </a:solidFill>
              </a:rPr>
              <a:t>виникають скрізь, де взаємодіють двоє і більше людей</a:t>
            </a:r>
            <a:endParaRPr lang="uk-UA" b="1" dirty="0">
              <a:solidFill>
                <a:srgbClr val="002060"/>
              </a:solidFill>
            </a:endParaRPr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38400" y="2567709"/>
            <a:ext cx="9144000" cy="7288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Між індивідами в межах соціальної групи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7388" y="3672185"/>
            <a:ext cx="9144000" cy="7711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Між</a:t>
            </a:r>
            <a:r>
              <a:rPr lang="uk-UA" dirty="0">
                <a:solidFill>
                  <a:schemeClr val="tx1"/>
                </a:solidFill>
              </a:rPr>
              <a:t>  </a:t>
            </a:r>
            <a:r>
              <a:rPr lang="uk-UA" sz="2800" b="1" dirty="0">
                <a:solidFill>
                  <a:schemeClr val="tx1"/>
                </a:solidFill>
              </a:rPr>
              <a:t>групами індивідів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89212" y="5035430"/>
            <a:ext cx="9144000" cy="7023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Між  окремими індивідами та групами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9600" y="6030082"/>
            <a:ext cx="9144000" cy="7796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1"/>
                </a:solidFill>
              </a:rPr>
              <a:t>Між великими соціальними спільнотами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3460887"/>
            <a:ext cx="2093843" cy="14159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607599"/>
            <a:ext cx="1603513" cy="13687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989" y="5759933"/>
            <a:ext cx="1647411" cy="13199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46" y="2199860"/>
            <a:ext cx="1610967" cy="1381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775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001056"/>
              </p:ext>
            </p:extLst>
          </p:nvPr>
        </p:nvGraphicFramePr>
        <p:xfrm>
          <a:off x="609600" y="586596"/>
          <a:ext cx="10972800" cy="5722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6603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Класифікація соціологічних теорій середнього рівня за такими групами:</a:t>
            </a:r>
            <a:br>
              <a:rPr lang="ru-RU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353" y="1905000"/>
            <a:ext cx="10929259" cy="4773202"/>
          </a:xfrm>
        </p:spPr>
        <p:txBody>
          <a:bodyPr>
            <a:normAutofit/>
          </a:bodyPr>
          <a:lstStyle/>
          <a:p>
            <a:pPr algn="just"/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uk-UA" sz="2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 соціологічні теорії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 спільнот — соціологія особистості, колективу, організації, міста, села, сім´ї, регіональна, етносоціологія, соціологія молоді й інших вікових груп, демографічна (народонаселення);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uk-UA" sz="2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 соціологічні теорії,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 вивчають сфери (галузі) суспільного життя і соціальну реалізацію форм суспільної свідомості: соціологія праці, культури, мистецтва, управління, побуту, дозвілля, науки, політики, економіки, права, релігії, освіти, виховання, медицини, охорони здоров´я, громадської думки;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uk-UA" sz="20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міжгалузеві (міждисциплінарні або концептуальні) соціологічні теорії,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тобто теорії, які розглядають те чи інше явище як процес у соціологічному просторі на відміну від інших аспектів. Серед них теорії соціальної революції, соціального розвитку, соціальної структури (у західній соціології — соціальної стратифікації), соціальних потреб, соціологічного аналізу; способу життя, масових комунікацій (спілкування) та ін. До цієї групи соціологічних теорій може бути віднесена будь-яка соціологічна концепція про найбільш інтегральні соціальні явища і процеси.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946093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іхоть">
    <a:dk1>
      <a:sysClr val="windowText" lastClr="000000"/>
    </a:dk1>
    <a:lt1>
      <a:sysClr val="window" lastClr="FFFFFF"/>
    </a:lt1>
    <a:dk2>
      <a:srgbClr val="766F54"/>
    </a:dk2>
    <a:lt2>
      <a:srgbClr val="E3EACF"/>
    </a:lt2>
    <a:accent1>
      <a:srgbClr val="A53010"/>
    </a:accent1>
    <a:accent2>
      <a:srgbClr val="DE7E18"/>
    </a:accent2>
    <a:accent3>
      <a:srgbClr val="9F8351"/>
    </a:accent3>
    <a:accent4>
      <a:srgbClr val="728653"/>
    </a:accent4>
    <a:accent5>
      <a:srgbClr val="92AA4C"/>
    </a:accent5>
    <a:accent6>
      <a:srgbClr val="6AAC91"/>
    </a:accent6>
    <a:hlink>
      <a:srgbClr val="FB4A18"/>
    </a:hlink>
    <a:folHlink>
      <a:srgbClr val="FB93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1225</Words>
  <Application>Microsoft Office PowerPoint</Application>
  <PresentationFormat>Широкий екран</PresentationFormat>
  <Paragraphs>108</Paragraphs>
  <Slides>21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21</vt:i4>
      </vt:variant>
    </vt:vector>
  </HeadingPairs>
  <TitlesOfParts>
    <vt:vector size="29" baseType="lpstr">
      <vt:lpstr>Arial</vt:lpstr>
      <vt:lpstr>Book Antiqua</vt:lpstr>
      <vt:lpstr>Calibri</vt:lpstr>
      <vt:lpstr>Century Gothic</vt:lpstr>
      <vt:lpstr>Times New Roman</vt:lpstr>
      <vt:lpstr>Wingdings</vt:lpstr>
      <vt:lpstr>Wingdings 3</vt:lpstr>
      <vt:lpstr>Віхоть</vt:lpstr>
      <vt:lpstr>    </vt:lpstr>
      <vt:lpstr>Ми ніколи не є самі: завжди - від народження і до смерті - оточують нас інші, і ми мусимо якось радити собі з іншими, укладаючи наше життя серед інших.   Ми набуваємо від цих контактів різний досвід, порівнюємо його з досвідом знайомих і рідних, узагальнюємо,  виводимо з нього різні життєві стратегії,  які застосовуємо у щоденній практиці.   Тому кожна людина в певному сенсі –  соціолог ;) </vt:lpstr>
      <vt:lpstr>Тема 1. Соціологія як наука </vt:lpstr>
      <vt:lpstr>Що таке  СОЦІОЛОГІЯ?</vt:lpstr>
      <vt:lpstr>СТРУКТУРА СОЦІОЛОГІЇ</vt:lpstr>
      <vt:lpstr>ТЕОРЕТИЧНА СОЦІОЛОГІЯ  відповідає на питання «Що пізнається?» (об’єкт) і «Як пізнається?» (метод)</vt:lpstr>
      <vt:lpstr>СОЦІАЛЬНІ ВІДНОСИНИ</vt:lpstr>
      <vt:lpstr>Презентація PowerPoint</vt:lpstr>
      <vt:lpstr>Класифікація соціологічних теорій середнього рівня за такими групами: </vt:lpstr>
      <vt:lpstr>Функції соціології як науки</vt:lpstr>
      <vt:lpstr>Презентація PowerPoint</vt:lpstr>
      <vt:lpstr>Презентація PowerPoint</vt:lpstr>
      <vt:lpstr>ПРИКЛАДНА СОЦІОЛОГІЯ</vt:lpstr>
      <vt:lpstr>Презентація PowerPoint</vt:lpstr>
      <vt:lpstr>Презентація PowerPoint</vt:lpstr>
      <vt:lpstr>Наше життя наповнене документами в яких відображена важлива інформація.</vt:lpstr>
      <vt:lpstr>Презентація PowerPoint</vt:lpstr>
      <vt:lpstr>Опанувавши всі компоненти соціологічного знання, ви отримаєте  такі професійні компетенції:</vt:lpstr>
      <vt:lpstr>Презентація PowerPoint</vt:lpstr>
      <vt:lpstr>Презентація PowerPoint</vt:lpstr>
      <vt:lpstr>Основні джерела</vt:lpstr>
    </vt:vector>
  </TitlesOfParts>
  <Company>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Olga</cp:lastModifiedBy>
  <cp:revision>34</cp:revision>
  <dcterms:created xsi:type="dcterms:W3CDTF">2015-11-09T18:18:21Z</dcterms:created>
  <dcterms:modified xsi:type="dcterms:W3CDTF">2024-01-20T20:26:38Z</dcterms:modified>
</cp:coreProperties>
</file>