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86" r:id="rId7"/>
    <p:sldId id="287" r:id="rId8"/>
    <p:sldId id="288" r:id="rId9"/>
    <p:sldId id="289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1" r:id="rId20"/>
    <p:sldId id="300" r:id="rId21"/>
    <p:sldId id="302" r:id="rId22"/>
    <p:sldId id="303" r:id="rId23"/>
    <p:sldId id="304" r:id="rId24"/>
    <p:sldId id="305" r:id="rId25"/>
    <p:sldId id="306" r:id="rId26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7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5842" autoAdjust="0"/>
  </p:normalViewPr>
  <p:slideViewPr>
    <p:cSldViewPr snapToGrid="0">
      <p:cViewPr>
        <p:scale>
          <a:sx n="75" d="100"/>
          <a:sy n="75" d="100"/>
        </p:scale>
        <p:origin x="1805" y="494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80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кажчик місця заповнення заголовк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Покажчик місця заповненн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BF223EA-B03E-4244-83B7-F8EDFD62811A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4" name="Покажчик місця заповненн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Покажчик місця заповненн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3677293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кажчик місця заповнення заголовк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Покажчик місця заповненн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027E500-CDC4-47CA-88A4-67DD75AE4736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4" name="Покажчик місця заповнення зображення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Покажчик місця заповнення примі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 dirty="0"/>
              <a:t>Зразок тексту</a:t>
            </a:r>
          </a:p>
          <a:p>
            <a:pPr lvl="1"/>
            <a:r>
              <a:rPr lang="uk-UA" noProof="0" dirty="0"/>
              <a:t>Другий рівень</a:t>
            </a:r>
          </a:p>
          <a:p>
            <a:pPr lvl="2"/>
            <a:r>
              <a:rPr lang="uk-UA" noProof="0" dirty="0"/>
              <a:t>Третій рівень</a:t>
            </a:r>
          </a:p>
          <a:p>
            <a:pPr lvl="3"/>
            <a:r>
              <a:rPr lang="uk-UA" noProof="0" dirty="0"/>
              <a:t>Четвертий рівень</a:t>
            </a:r>
          </a:p>
          <a:p>
            <a:pPr lvl="4"/>
            <a:r>
              <a:rPr lang="uk-UA" noProof="0" dirty="0"/>
              <a:t>П’ятий рівень</a:t>
            </a:r>
          </a:p>
        </p:txBody>
      </p:sp>
      <p:sp>
        <p:nvSpPr>
          <p:cNvPr id="6" name="Покажчик місця заповненн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2768009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0244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966202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78485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163293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8644145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324836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5803018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8010538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9631106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049977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6705563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988630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6545335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9776002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661693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27179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682387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20745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595624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574879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9732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4208618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868426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8"/>
          <p:cNvSpPr/>
          <p:nvPr/>
        </p:nvSpPr>
        <p:spPr>
          <a:xfrm>
            <a:off x="-1" y="1905000"/>
            <a:ext cx="9141620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5" name="Прямокутник 9"/>
          <p:cNvSpPr/>
          <p:nvPr/>
        </p:nvSpPr>
        <p:spPr>
          <a:xfrm>
            <a:off x="-2" y="1795132"/>
            <a:ext cx="9141620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6" name="Прямокутник 10"/>
          <p:cNvSpPr/>
          <p:nvPr/>
        </p:nvSpPr>
        <p:spPr>
          <a:xfrm>
            <a:off x="-2" y="5142116"/>
            <a:ext cx="9141620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550" y="2079812"/>
            <a:ext cx="7200900" cy="1724092"/>
          </a:xfrm>
        </p:spPr>
        <p:txBody>
          <a:bodyPr rtlCol="0"/>
          <a:lstStyle>
            <a:lvl1pPr algn="ctr" rtl="0">
              <a:defRPr sz="5400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ідзаголовок 2"/>
          <p:cNvSpPr>
            <a:spLocks noGrp="1"/>
          </p:cNvSpPr>
          <p:nvPr>
            <p:ph type="subTitle" idx="1"/>
          </p:nvPr>
        </p:nvSpPr>
        <p:spPr>
          <a:xfrm>
            <a:off x="971550" y="3959352"/>
            <a:ext cx="7200900" cy="9144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/>
            </a:lvl1pPr>
            <a:lvl2pPr marL="457200" indent="0" algn="ctr" rtl="0">
              <a:buNone/>
              <a:defRPr sz="2800"/>
            </a:lvl2pPr>
            <a:lvl3pPr marL="914400" indent="0" algn="ctr" rtl="0">
              <a:buNone/>
              <a:defRPr sz="2400"/>
            </a:lvl3pPr>
            <a:lvl4pPr marL="1371600" indent="0" algn="ctr" rtl="0">
              <a:buNone/>
              <a:defRPr sz="2000"/>
            </a:lvl4pPr>
            <a:lvl5pPr marL="1828800" indent="0" algn="ctr" rtl="0">
              <a:buNone/>
              <a:defRPr sz="2000"/>
            </a:lvl5pPr>
            <a:lvl6pPr marL="2286000" indent="0" algn="ctr" rtl="0">
              <a:buNone/>
              <a:defRPr sz="2000"/>
            </a:lvl6pPr>
            <a:lvl7pPr marL="2743200" indent="0" algn="ctr" rtl="0">
              <a:buNone/>
              <a:defRPr sz="2000"/>
            </a:lvl7pPr>
            <a:lvl8pPr marL="3200400" indent="0" algn="ctr" rtl="0">
              <a:buNone/>
              <a:defRPr sz="2000"/>
            </a:lvl8pPr>
            <a:lvl9pPr marL="3657600" indent="0" algn="ctr" rtl="0">
              <a:buNone/>
              <a:defRPr sz="2000"/>
            </a:lvl9pPr>
          </a:lstStyle>
          <a:p>
            <a:r>
              <a:rPr lang="uk-UA" dirty="0"/>
              <a:t>Клацніть, щоб змінити стиль зразка підзаголовка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13676829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538FF-4220-4CAD-8EF7-6F824B88170B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55938009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 rtlCol="0"/>
          <a:lstStyle/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A519-04D2-4FFD-9F7D-30472AC69D37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73895132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06365-1163-4D8D-96C2-A0E10A74E65F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18145071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2130552"/>
            <a:ext cx="7200900" cy="2359152"/>
          </a:xfrm>
        </p:spPr>
        <p:txBody>
          <a:bodyPr rtlCol="0">
            <a:normAutofit/>
          </a:bodyPr>
          <a:lstStyle>
            <a:lvl1pPr algn="ctr" rtl="0">
              <a:defRPr sz="5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тексту 2"/>
          <p:cNvSpPr>
            <a:spLocks noGrp="1"/>
          </p:cNvSpPr>
          <p:nvPr>
            <p:ph type="body" idx="1"/>
          </p:nvPr>
        </p:nvSpPr>
        <p:spPr>
          <a:xfrm>
            <a:off x="971550" y="4572000"/>
            <a:ext cx="7200900" cy="841248"/>
          </a:xfrm>
        </p:spPr>
        <p:txBody>
          <a:bodyPr rtlCol="0"/>
          <a:lstStyle>
            <a:lvl1pPr marL="0" indent="0" algn="ctr" rtl="0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426F6-1096-4737-9798-2F8BBC958D41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556852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кземпляр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вмісту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5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7D2B4-3B65-445E-99B0-F2A528590D0D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6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407028004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тексту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4" name="Покажчик місця заповнення вмісту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5" name="Покажчик місця заповнення тексту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6" name="Покажчик місця заповнення вмісту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7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7CCF4-B3C0-40F5-818F-D6313E6D9E46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8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13382905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32A30-83ED-4858-925E-CCE9B6101662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4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97834842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а 4"/>
          <p:cNvGrpSpPr>
            <a:grpSpLocks/>
          </p:cNvGrpSpPr>
          <p:nvPr/>
        </p:nvGrpSpPr>
        <p:grpSpPr bwMode="auto">
          <a:xfrm flipV="1">
            <a:off x="1588" y="0"/>
            <a:ext cx="9140825" cy="377825"/>
            <a:chOff x="-1" y="6480048"/>
            <a:chExt cx="12188827" cy="377952"/>
          </a:xfrm>
        </p:grpSpPr>
        <p:sp>
          <p:nvSpPr>
            <p:cNvPr id="3" name="Прямокутник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4" name="Прямокутник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5" name="Покажчик місця заповненн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88888-35D6-42CE-98E0-6E95B9FA44B7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6" name="Покажчик місця заповненн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75285920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а 7"/>
          <p:cNvGrpSpPr>
            <a:grpSpLocks/>
          </p:cNvGrpSpPr>
          <p:nvPr/>
        </p:nvGrpSpPr>
        <p:grpSpPr bwMode="auto">
          <a:xfrm flipV="1">
            <a:off x="1588" y="0"/>
            <a:ext cx="9140825" cy="377825"/>
            <a:chOff x="-1" y="6480048"/>
            <a:chExt cx="12188827" cy="377952"/>
          </a:xfrm>
        </p:grpSpPr>
        <p:sp>
          <p:nvSpPr>
            <p:cNvPr id="6" name="Прямокут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7" name="Прямокут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rtlCol="0">
            <a:normAutofit/>
          </a:bodyPr>
          <a:lstStyle>
            <a:lvl1pPr algn="l" rtl="0">
              <a:defRPr sz="3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idx="1"/>
          </p:nvPr>
        </p:nvSpPr>
        <p:spPr>
          <a:xfrm>
            <a:off x="342900" y="758952"/>
            <a:ext cx="4972050" cy="5330952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тексту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8" name="Покажчик місця заповненн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72ACE-6BCA-4856-AD9D-B29F93F2C300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9" name="Покажчик місця заповненн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Покажчик місця заповненн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65809401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а 7"/>
          <p:cNvGrpSpPr>
            <a:grpSpLocks/>
          </p:cNvGrpSpPr>
          <p:nvPr/>
        </p:nvGrpSpPr>
        <p:grpSpPr bwMode="auto">
          <a:xfrm flipV="1">
            <a:off x="1588" y="0"/>
            <a:ext cx="9140825" cy="377825"/>
            <a:chOff x="-1" y="6480048"/>
            <a:chExt cx="12188827" cy="377952"/>
          </a:xfrm>
        </p:grpSpPr>
        <p:sp>
          <p:nvSpPr>
            <p:cNvPr id="6" name="Прямокут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7" name="Прямокут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rtlCol="0">
            <a:normAutofit/>
          </a:bodyPr>
          <a:lstStyle>
            <a:lvl1pPr algn="l" rtl="0">
              <a:defRPr sz="3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зображення 2"/>
          <p:cNvSpPr>
            <a:spLocks noGrp="1"/>
          </p:cNvSpPr>
          <p:nvPr>
            <p:ph type="pic" idx="1"/>
          </p:nvPr>
        </p:nvSpPr>
        <p:spPr>
          <a:xfrm>
            <a:off x="113108" y="506104"/>
            <a:ext cx="51435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lvl="0"/>
            <a:endParaRPr lang="uk-UA" noProof="0" dirty="0"/>
          </a:p>
        </p:txBody>
      </p:sp>
      <p:sp>
        <p:nvSpPr>
          <p:cNvPr id="4" name="Покажчик місця заповнення тексту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8" name="Покажчик місця заповненн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8C719-AEF4-4041-BEA6-028FE329BD8D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9" name="Покажчик місця заповненн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Покажчик місця заповненн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25883638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а 8"/>
          <p:cNvGrpSpPr>
            <a:grpSpLocks/>
          </p:cNvGrpSpPr>
          <p:nvPr/>
        </p:nvGrpSpPr>
        <p:grpSpPr bwMode="auto">
          <a:xfrm>
            <a:off x="0" y="6480175"/>
            <a:ext cx="9142413" cy="377825"/>
            <a:chOff x="-1" y="6480048"/>
            <a:chExt cx="12188827" cy="377952"/>
          </a:xfrm>
        </p:grpSpPr>
        <p:sp>
          <p:nvSpPr>
            <p:cNvPr id="7" name="Прямокутник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8" name="Прямокутник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1027" name="Покажчик місця заповнення назви 1"/>
          <p:cNvSpPr>
            <a:spLocks noGrp="1"/>
          </p:cNvSpPr>
          <p:nvPr>
            <p:ph type="title"/>
          </p:nvPr>
        </p:nvSpPr>
        <p:spPr bwMode="auto">
          <a:xfrm>
            <a:off x="1006475" y="466725"/>
            <a:ext cx="713105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</a:p>
        </p:txBody>
      </p:sp>
      <p:sp>
        <p:nvSpPr>
          <p:cNvPr id="1028" name="Покажчик місця заповнення тексту 2"/>
          <p:cNvSpPr>
            <a:spLocks noGrp="1"/>
          </p:cNvSpPr>
          <p:nvPr>
            <p:ph type="body" idx="1"/>
          </p:nvPr>
        </p:nvSpPr>
        <p:spPr bwMode="auto">
          <a:xfrm>
            <a:off x="1006475" y="1901825"/>
            <a:ext cx="7131050" cy="41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2"/>
          </p:nvPr>
        </p:nvSpPr>
        <p:spPr>
          <a:xfrm>
            <a:off x="6656388" y="6602413"/>
            <a:ext cx="720725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32CB72B-5BDB-4887-A584-36557D066B9B}" type="datetime1">
              <a:rPr lang="uk-UA"/>
              <a:pPr>
                <a:defRPr/>
              </a:pPr>
              <a:t>10.11.2021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006475" y="6602413"/>
            <a:ext cx="5368925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7658100" y="6602413"/>
            <a:ext cx="479425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93" r:id="rId2"/>
    <p:sldLayoutId id="2147483800" r:id="rId3"/>
    <p:sldLayoutId id="2147483794" r:id="rId4"/>
    <p:sldLayoutId id="2147483795" r:id="rId5"/>
    <p:sldLayoutId id="2147483796" r:id="rId6"/>
    <p:sldLayoutId id="2147483801" r:id="rId7"/>
    <p:sldLayoutId id="2147483802" r:id="rId8"/>
    <p:sldLayoutId id="2147483803" r:id="rId9"/>
    <p:sldLayoutId id="2147483797" r:id="rId10"/>
    <p:sldLayoutId id="2147483798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9pPr>
    </p:titleStyle>
    <p:bodyStyle>
      <a:lvl1pPr marL="27305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SzPct val="100000"/>
        <a:buFont typeface="Arial" panose="020B0604020202020204" pitchFamily="34" charset="0"/>
        <a:buChar char="▪"/>
        <a:defRPr sz="2000" kern="1200">
          <a:solidFill>
            <a:srgbClr val="474747"/>
          </a:solidFill>
          <a:latin typeface="+mn-lt"/>
          <a:ea typeface="+mn-ea"/>
          <a:cs typeface="+mn-cs"/>
        </a:defRPr>
      </a:lvl1pPr>
      <a:lvl2pPr marL="593725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▪"/>
        <a:defRPr kern="1200">
          <a:solidFill>
            <a:srgbClr val="474747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600" kern="1200">
          <a:solidFill>
            <a:srgbClr val="474747"/>
          </a:solidFill>
          <a:latin typeface="+mn-lt"/>
          <a:ea typeface="+mn-ea"/>
          <a:cs typeface="+mn-cs"/>
        </a:defRPr>
      </a:lvl3pPr>
      <a:lvl4pPr marL="1233488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400" kern="1200">
          <a:solidFill>
            <a:srgbClr val="474747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400" kern="1200">
          <a:solidFill>
            <a:srgbClr val="474747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ctrTitle"/>
          </p:nvPr>
        </p:nvSpPr>
        <p:spPr>
          <a:xfrm>
            <a:off x="-132346" y="3560251"/>
            <a:ext cx="9601200" cy="10985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uk-UA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uk-UA" altLang="ru-RU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ru-RU" sz="8000" dirty="0">
                <a:latin typeface="Arial" panose="020B0604020202020204" pitchFamily="34" charset="0"/>
                <a:cs typeface="Arial" panose="020B0604020202020204" pitchFamily="34" charset="0"/>
              </a:rPr>
              <a:t>Вступ у </a:t>
            </a:r>
            <a:r>
              <a:rPr lang="uk-UA" altLang="ru-RU" sz="8000" dirty="0" err="1">
                <a:latin typeface="Arial" panose="020B0604020202020204" pitchFamily="34" charset="0"/>
                <a:cs typeface="Arial" panose="020B0604020202020204" pitchFamily="34" charset="0"/>
              </a:rPr>
              <a:t>патерни</a:t>
            </a:r>
            <a:endParaRPr lang="uk-UA" altLang="ru-RU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0" name="Заголовок 3"/>
          <p:cNvSpPr txBox="1">
            <a:spLocks/>
          </p:cNvSpPr>
          <p:nvPr/>
        </p:nvSpPr>
        <p:spPr bwMode="auto">
          <a:xfrm>
            <a:off x="666750" y="4967288"/>
            <a:ext cx="83439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uk-UA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Морозов А.В., </a:t>
            </a:r>
            <a:r>
              <a:rPr lang="uk-UA" altLang="ru-RU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к.т.н</a:t>
            </a:r>
            <a:r>
              <a:rPr lang="uk-UA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., доц.</a:t>
            </a:r>
          </a:p>
          <a:p>
            <a:pPr algn="r" eaLnBrk="1" hangingPunct="1">
              <a:lnSpc>
                <a:spcPct val="90000"/>
              </a:lnSpc>
            </a:pPr>
            <a:r>
              <a:rPr lang="en-US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morozov@ztu.edu.ua</a:t>
            </a:r>
            <a:endParaRPr lang="uk-UA" alt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8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B7E58EB9-EAE3-4876-BE18-5D7A4C853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61" y="1172035"/>
            <a:ext cx="8713914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indent="360363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ішення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363"/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реалізації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Одинака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зводяться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до того,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аби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приховати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типовий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конструктор та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створити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публічний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статичний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метод,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контролюватиме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життєвий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цикл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об’єкта-одинака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60363"/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у вас є доступ до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класу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одинака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отже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буде й доступ до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статичного методу. З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якої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точки коду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б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викликали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завжди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віддаватиме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один і той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самий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об’єкт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343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B7E58EB9-EAE3-4876-BE18-5D7A4C853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61" y="1172035"/>
            <a:ext cx="8713914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indent="360363"/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Аналогія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життя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363"/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Уряд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держави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вдалий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приклад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Одинака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 У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державі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один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офіційний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уряд.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Незалежно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того,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конкретно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засідає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уряді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глобальну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точку доступу «Уряд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країни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N».</a:t>
            </a:r>
            <a:endParaRPr lang="uk-UA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12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B7E58EB9-EAE3-4876-BE18-5D7A4C853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61" y="1172035"/>
            <a:ext cx="87139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indent="360363"/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Структура класів патерна Одинак">
            <a:extLst>
              <a:ext uri="{FF2B5EF4-FFF2-40B4-BE49-F238E27FC236}">
                <a16:creationId xmlns:a16="http://schemas.microsoft.com/office/drawing/2014/main" id="{08FA8DC2-DE4C-432F-88A7-A97329EDA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044" y="1454369"/>
            <a:ext cx="6274435" cy="423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9DC3000-1871-4499-8482-E3BC124E32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773" y="3716972"/>
            <a:ext cx="363855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451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B7E58EB9-EAE3-4876-BE18-5D7A4C853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61" y="1172035"/>
            <a:ext cx="87139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indent="360363"/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Кроки реалізації</a:t>
            </a: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920DD78C-1A59-448E-B478-0DF8CCFB1A1B}"/>
              </a:ext>
            </a:extLst>
          </p:cNvPr>
          <p:cNvSpPr/>
          <p:nvPr/>
        </p:nvSpPr>
        <p:spPr>
          <a:xfrm>
            <a:off x="229560" y="1868394"/>
            <a:ext cx="88433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Додайте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класу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приватне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статичне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поле,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котре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міститиме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одиночний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Оголосіть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статичний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створюючий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метод,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використовуватиметься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отримання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Одинака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Додайте «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ліниву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ініціалізацію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(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об’єкта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час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першого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виклику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методу) до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створюючого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методу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одинака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Зробіть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конструктор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класу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приватним</a:t>
            </a:r>
            <a:r>
              <a:rPr lang="ru-RU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US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клієнтському коді замініть прямі виклики конструктора одинака на виклики його </a:t>
            </a:r>
            <a:r>
              <a:rPr lang="uk-UA" sz="2800" dirty="0" err="1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створюючого</a:t>
            </a:r>
            <a:r>
              <a:rPr lang="uk-UA" sz="280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методу.</a:t>
            </a:r>
          </a:p>
        </p:txBody>
      </p:sp>
    </p:spTree>
    <p:extLst>
      <p:ext uri="{BB962C8B-B14F-4D97-AF65-F5344CB8AC3E}">
        <p14:creationId xmlns:p14="http://schemas.microsoft.com/office/powerpoint/2010/main" val="437540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B7E58EB9-EAE3-4876-BE18-5D7A4C853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61" y="1172035"/>
            <a:ext cx="87139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indent="360363"/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Переваги</a:t>
            </a: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920DD78C-1A59-448E-B478-0DF8CCFB1A1B}"/>
              </a:ext>
            </a:extLst>
          </p:cNvPr>
          <p:cNvSpPr/>
          <p:nvPr/>
        </p:nvSpPr>
        <p:spPr>
          <a:xfrm>
            <a:off x="554680" y="1870340"/>
            <a:ext cx="88433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Гарантує наявність єдиного екземпляра класу.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Надає глобальну точку доступу до нього.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Реалізує відкладену ініціалізацію об’єкта-одинака.</a:t>
            </a:r>
          </a:p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Недоліки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Порушує </a:t>
            </a:r>
            <a:r>
              <a:rPr lang="uk-UA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єдиного обов’язку класу</a:t>
            </a: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Маскує поганий дизайн.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Проблеми </a:t>
            </a:r>
            <a:r>
              <a:rPr lang="uk-UA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багатопоточності</a:t>
            </a: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Вимагає постійного створення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Mock-</a:t>
            </a: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об’єктів при </a:t>
            </a:r>
            <a:r>
              <a:rPr lang="uk-UA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юніт</a:t>
            </a: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-тестуванні.</a:t>
            </a:r>
          </a:p>
        </p:txBody>
      </p:sp>
    </p:spTree>
    <p:extLst>
      <p:ext uri="{BB962C8B-B14F-4D97-AF65-F5344CB8AC3E}">
        <p14:creationId xmlns:p14="http://schemas.microsoft.com/office/powerpoint/2010/main" val="444236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49A7F31D-E0DC-46CE-AF2C-C9EA0265E595}"/>
              </a:ext>
            </a:extLst>
          </p:cNvPr>
          <p:cNvSpPr/>
          <p:nvPr/>
        </p:nvSpPr>
        <p:spPr>
          <a:xfrm>
            <a:off x="358315" y="1573516"/>
            <a:ext cx="86766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sealed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2B91AF"/>
                </a:solidFill>
                <a:latin typeface="Consolas" panose="020B0609020204030204" pitchFamily="49" charset="0"/>
              </a:rPr>
              <a:t>Singleton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2B91AF"/>
                </a:solidFill>
                <a:latin typeface="Consolas" panose="020B0609020204030204" pitchFamily="49" charset="0"/>
              </a:rPr>
              <a:t>Singleton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 {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Singleton _instance;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Singleton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GetInstance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(_instance ==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_instance =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Singleton();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_instance;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someBusinessLogic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uk-UA" sz="2000" b="1" dirty="0">
                <a:solidFill>
                  <a:srgbClr val="008000"/>
                </a:solidFill>
                <a:latin typeface="Consolas" panose="020B0609020204030204" pitchFamily="49" charset="0"/>
              </a:rPr>
              <a:t>// ...</a:t>
            </a:r>
            <a:endParaRPr lang="uk-UA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uk-UA" sz="2000" b="1" dirty="0"/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C8304613-8879-462D-9FC0-DFB6B8F734F4}"/>
              </a:ext>
            </a:extLst>
          </p:cNvPr>
          <p:cNvSpPr/>
          <p:nvPr/>
        </p:nvSpPr>
        <p:spPr>
          <a:xfrm>
            <a:off x="0" y="1050296"/>
            <a:ext cx="6334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0363"/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Реалізація на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C# (</a:t>
            </a:r>
            <a:r>
              <a:rPr lang="uk-UA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однопотокова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0444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E28B3404-1EFC-40A9-AA15-471C26DEE467}"/>
              </a:ext>
            </a:extLst>
          </p:cNvPr>
          <p:cNvSpPr/>
          <p:nvPr/>
        </p:nvSpPr>
        <p:spPr>
          <a:xfrm>
            <a:off x="229560" y="969574"/>
            <a:ext cx="8823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2B91AF"/>
                </a:solidFill>
                <a:latin typeface="Consolas" panose="020B0609020204030204" pitchFamily="49" charset="0"/>
              </a:rPr>
              <a:t>Program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Singleton s1 =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Singleton.GetInstance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Singleton s2 =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Singleton.GetInstance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endParaRPr lang="uk-UA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(s1 == s2)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>
                <a:solidFill>
                  <a:srgbClr val="A31515"/>
                </a:solidFill>
                <a:latin typeface="Consolas" panose="020B0609020204030204" pitchFamily="49" charset="0"/>
              </a:rPr>
              <a:t>"Singleton works, both variables contain the same instance."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en-US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000" b="1" dirty="0">
                <a:solidFill>
                  <a:srgbClr val="A31515"/>
                </a:solidFill>
                <a:latin typeface="Consolas" panose="020B0609020204030204" pitchFamily="49" charset="0"/>
              </a:rPr>
              <a:t>"Singleton failed, variables contain different instances."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816353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C8304613-8879-462D-9FC0-DFB6B8F734F4}"/>
              </a:ext>
            </a:extLst>
          </p:cNvPr>
          <p:cNvSpPr/>
          <p:nvPr/>
        </p:nvSpPr>
        <p:spPr>
          <a:xfrm>
            <a:off x="0" y="1050296"/>
            <a:ext cx="6617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0363"/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Реалізація на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C# (</a:t>
            </a:r>
            <a:r>
              <a:rPr lang="uk-UA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багатопотокова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09CAE93B-4887-49C0-BCD7-1D26A5856AEC}"/>
              </a:ext>
            </a:extLst>
          </p:cNvPr>
          <p:cNvSpPr/>
          <p:nvPr/>
        </p:nvSpPr>
        <p:spPr>
          <a:xfrm>
            <a:off x="229560" y="1530388"/>
            <a:ext cx="10103160" cy="532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2B91AF"/>
                </a:solidFill>
                <a:latin typeface="Consolas" panose="020B0609020204030204" pitchFamily="49" charset="0"/>
              </a:rPr>
              <a:t>Singleton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2B91AF"/>
                </a:solidFill>
                <a:latin typeface="Consolas" panose="020B0609020204030204" pitchFamily="49" charset="0"/>
              </a:rPr>
              <a:t>Singleton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() { }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Singleton _instance;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readonly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_lock =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Singleton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GetInstance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value)</a:t>
            </a:r>
          </a:p>
          <a:p>
            <a:pPr>
              <a:lnSpc>
                <a:spcPct val="9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(_instance ==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lock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(_lock)</a:t>
            </a:r>
          </a:p>
          <a:p>
            <a:pPr>
              <a:lnSpc>
                <a:spcPct val="9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(_instance ==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{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_instance =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Singleton();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_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instance.Value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value;</a:t>
            </a:r>
          </a:p>
          <a:p>
            <a:pPr>
              <a:lnSpc>
                <a:spcPct val="9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}</a:t>
            </a:r>
          </a:p>
          <a:p>
            <a:pPr>
              <a:lnSpc>
                <a:spcPct val="9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</a:p>
          <a:p>
            <a:pPr>
              <a:lnSpc>
                <a:spcPct val="9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_instance;</a:t>
            </a:r>
          </a:p>
          <a:p>
            <a:pPr>
              <a:lnSpc>
                <a:spcPct val="9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Value {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pPr>
              <a:lnSpc>
                <a:spcPct val="9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34800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44A170B3-11EE-48E7-B9C4-CA36694D228A}"/>
              </a:ext>
            </a:extLst>
          </p:cNvPr>
          <p:cNvSpPr/>
          <p:nvPr/>
        </p:nvSpPr>
        <p:spPr>
          <a:xfrm>
            <a:off x="114780" y="998254"/>
            <a:ext cx="8914440" cy="5859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2B91AF"/>
                </a:solidFill>
                <a:latin typeface="Consolas" panose="020B0609020204030204" pitchFamily="49" charset="0"/>
              </a:rPr>
              <a:t>Program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b="1" dirty="0">
                <a:solidFill>
                  <a:srgbClr val="A31515"/>
                </a:solidFill>
                <a:latin typeface="Consolas" panose="020B0609020204030204" pitchFamily="49" charset="0"/>
              </a:rPr>
              <a:t>"{0}\n{1}\n\n{2}\n"</a:t>
            </a:r>
            <a:r>
              <a:rPr lang="pt-BR" b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A31515"/>
                </a:solidFill>
                <a:latin typeface="Consolas" panose="020B0609020204030204" pitchFamily="49" charset="0"/>
              </a:rPr>
              <a:t>       "If you see the same value, then singleton was reused (yay!)"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A31515"/>
                </a:solidFill>
                <a:latin typeface="Consolas" panose="020B0609020204030204" pitchFamily="49" charset="0"/>
              </a:rPr>
              <a:t>       "If you see different values, then 2 singletons were created (</a:t>
            </a:r>
            <a:r>
              <a:rPr lang="en-US" b="1" dirty="0" err="1">
                <a:solidFill>
                  <a:srgbClr val="A31515"/>
                </a:solidFill>
                <a:latin typeface="Consolas" panose="020B0609020204030204" pitchFamily="49" charset="0"/>
              </a:rPr>
              <a:t>booo</a:t>
            </a:r>
            <a:r>
              <a:rPr lang="en-US" b="1" dirty="0">
                <a:solidFill>
                  <a:srgbClr val="A31515"/>
                </a:solidFill>
                <a:latin typeface="Consolas" panose="020B0609020204030204" pitchFamily="49" charset="0"/>
              </a:rPr>
              <a:t>!!)"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A31515"/>
                </a:solidFill>
                <a:latin typeface="Consolas" panose="020B0609020204030204" pitchFamily="49" charset="0"/>
              </a:rPr>
              <a:t>"RESULT:"</a:t>
            </a: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Thread process1 =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Thread(() =&gt; </a:t>
            </a: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TestSingleton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A31515"/>
                </a:solidFill>
                <a:latin typeface="Consolas" panose="020B0609020204030204" pitchFamily="49" charset="0"/>
              </a:rPr>
              <a:t>"FOO"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});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Thread process2 =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Thread(() =&gt; </a:t>
            </a: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TestSingleton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A31515"/>
                </a:solidFill>
                <a:latin typeface="Consolas" panose="020B0609020204030204" pitchFamily="49" charset="0"/>
              </a:rPr>
              <a:t>"BAR"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});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process1.Start();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process2.Start();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process1.Join();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process2.Join();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TestSingleton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value)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Singleton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singleton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Singleton.GetInstance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(value);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singleton.Value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344499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C8304613-8879-462D-9FC0-DFB6B8F734F4}"/>
              </a:ext>
            </a:extLst>
          </p:cNvPr>
          <p:cNvSpPr/>
          <p:nvPr/>
        </p:nvSpPr>
        <p:spPr>
          <a:xfrm>
            <a:off x="0" y="1050296"/>
            <a:ext cx="3763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0363"/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Реалізація на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PHP</a:t>
            </a:r>
            <a:endParaRPr lang="uk-U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CEFCDB4-6A91-4A20-BF2C-990AB30FE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" y="1604341"/>
            <a:ext cx="7909538" cy="507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class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Singleton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private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1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$</a:t>
            </a:r>
            <a:r>
              <a:rPr kumimoji="0" lang="uk-UA" altLang="uk-UA" b="1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instances</a:t>
            </a:r>
            <a:r>
              <a:rPr kumimoji="0" lang="uk-UA" altLang="uk-UA" b="1" i="1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= [];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protected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function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__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construct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() { }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protected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function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__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clone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() { }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public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function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__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wakeup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{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throw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new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\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Exception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Cannot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unserialize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singleton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"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);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}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public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function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getInstance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{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 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subclass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=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::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class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if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(!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isset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self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::</a:t>
            </a:r>
            <a:r>
              <a:rPr kumimoji="0" lang="uk-UA" altLang="uk-UA" b="1" i="1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$</a:t>
            </a:r>
            <a:r>
              <a:rPr kumimoji="0" lang="uk-UA" altLang="uk-UA" b="1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instances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[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subclass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])) {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  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self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::</a:t>
            </a:r>
            <a:r>
              <a:rPr kumimoji="0" lang="uk-UA" altLang="uk-UA" b="1" i="1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$</a:t>
            </a:r>
            <a:r>
              <a:rPr kumimoji="0" lang="uk-UA" altLang="uk-UA" b="1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instances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[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subclass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] =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new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();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  }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return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self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::</a:t>
            </a:r>
            <a:r>
              <a:rPr kumimoji="0" lang="uk-UA" altLang="uk-UA" b="1" i="1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$</a:t>
            </a:r>
            <a:r>
              <a:rPr kumimoji="0" lang="uk-UA" altLang="uk-UA" b="1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instances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[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subclass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];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    }</a:t>
            </a:r>
            <a:endParaRPr kumimoji="0" lang="en-US" altLang="uk-UA" b="1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kumimoji="0" lang="en-US" altLang="uk-UA" b="1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949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93939" y="-26589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Загальні відомості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123028" y="681297"/>
            <a:ext cx="8905062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marL="571500" indent="-57150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Патерн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проектування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 — це типовий спосіб вирішення певної проблеми, що часто зустрічається при проектуванні архітектури програм.</a:t>
            </a:r>
            <a:endParaRPr lang="uk-UA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1">
            <a:extLst>
              <a:ext uri="{FF2B5EF4-FFF2-40B4-BE49-F238E27FC236}">
                <a16:creationId xmlns:a16="http://schemas.microsoft.com/office/drawing/2014/main" id="{0B06A719-3849-42A2-85B5-4EFDD10CD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28" y="2780873"/>
            <a:ext cx="8905062" cy="408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marL="571500" indent="-5715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Патерни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часто плутають з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алгоритмами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, адже обидва поняття описують типові рішення відомих проблем. Але якщо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алгоритм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 — це чіткий набір дій, то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патерн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 — це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високорівневий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опис рішення, реалізація якого може відрізнятися у двох різних програмах.</a:t>
            </a:r>
            <a:endParaRPr lang="uk-UA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36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B79CB1B-ADED-438F-81ED-F913E94CD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107" y="1248396"/>
            <a:ext cx="7149714" cy="507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extends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Singleton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fileHandle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__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construct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{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fileHandle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uk-UA" altLang="uk-UA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fopen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php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://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stdout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'w'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writeLog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message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):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void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uk-UA" altLang="uk-UA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'Y-m-d'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uk-UA" altLang="uk-UA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fwrite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fileHandle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message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7A6"/>
                </a:solidFill>
                <a:effectLst/>
                <a:latin typeface="Consolas" panose="020B0609020204030204" pitchFamily="49" charset="0"/>
              </a:rPr>
              <a:t>\n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message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):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void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getInstance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writeLog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message</a:t>
            </a: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uk-UA" b="1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427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E1B65BDD-B0B2-4D9E-A1B5-F998621AA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61" y="1071174"/>
            <a:ext cx="8930650" cy="378565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Config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extends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Singleton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hashmap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[];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):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string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hashmap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];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setValue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): 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void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hashmap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20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20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uk-UA" altLang="uk-UA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59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688EACF-9652-4D0A-AA14-47DF6AAA7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60" y="986998"/>
            <a:ext cx="6556603" cy="5847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Started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!"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$l1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getInstance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$l2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getInstance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$l1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===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$l2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has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single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instance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."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Loggers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are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different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."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$config1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Config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getInstance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login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test_login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test_password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$config1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setValue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login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login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$config1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setValue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// ...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and</a:t>
            </a:r>
            <a:r>
              <a:rPr kumimoji="0" lang="uk-UA" altLang="uk-UA" sz="1700" b="1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restores</a:t>
            </a:r>
            <a:r>
              <a:rPr kumimoji="0" lang="uk-UA" altLang="uk-UA" sz="1700" b="1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it</a:t>
            </a:r>
            <a:r>
              <a:rPr kumimoji="0" lang="uk-UA" altLang="uk-UA" sz="1700" b="1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.</a:t>
            </a:r>
            <a:br>
              <a:rPr kumimoji="0" lang="uk-UA" altLang="uk-UA" sz="1700" b="1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$config2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Config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getInstance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login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$config2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login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&amp;&amp;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</a:rPr>
              <a:t>$config2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getValue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Config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singleton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also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works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fine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."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Logger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kumimoji="0" lang="uk-UA" altLang="uk-UA" sz="1700" b="1" i="1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uk-UA" altLang="uk-UA" sz="1700" b="1" i="0" u="none" strike="noStrike" cap="none" normalizeH="0" baseline="0" dirty="0" err="1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Finished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!"</a:t>
            </a:r>
            <a:r>
              <a:rPr kumimoji="0" lang="uk-UA" altLang="uk-UA" sz="1700" b="1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uk-UA" altLang="uk-UA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478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93939" y="17582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чого складається </a:t>
            </a:r>
            <a:r>
              <a:rPr lang="uk-UA" altLang="ru-RU" sz="40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патерн</a:t>
            </a:r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153020" y="865400"/>
            <a:ext cx="9095254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Описи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патернів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зазвичай дуже загальні й найчастіше складаються з таких пунктів: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проблема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, яку вирішує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патерн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мотивація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щодо вирішення проблеми способом, який пропонує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патерн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класів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, складових рішення;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приклад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однією з мов програмування;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особливості реалізації 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в різних контекстах;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зв’язки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з іншими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патернами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698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93939" y="17582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</a:t>
            </a:r>
            <a:r>
              <a:rPr lang="uk-UA" altLang="ru-RU" sz="40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патернів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153020" y="865400"/>
            <a:ext cx="9087233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Породжуючі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патерни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піклуються про гнучке створення об’єктів без внесення в програму зайвих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Структурні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патерни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показують різні способи побудови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зв’язків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між об’єктами.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Поведінкові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патерни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піклуються про ефективну комунікацію між об’єктами.</a:t>
            </a:r>
          </a:p>
        </p:txBody>
      </p:sp>
    </p:spTree>
    <p:extLst>
      <p:ext uri="{BB962C8B-B14F-4D97-AF65-F5344CB8AC3E}">
        <p14:creationId xmlns:p14="http://schemas.microsoft.com/office/powerpoint/2010/main" val="3095161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93939" y="17582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 </a:t>
            </a:r>
            <a:r>
              <a:rPr lang="uk-UA" altLang="ru-RU" sz="40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патернів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153020" y="865400"/>
            <a:ext cx="9087233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Породжуючі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патерни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піклуються про гнучке створення об’єктів без внесення в програму зайвих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Структурні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патерни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показують різні способи побудови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зв’язків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 між об’єктами.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Поведінкові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патерни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піклуються про ефективну комунікацію між об’єктами.</a:t>
            </a:r>
          </a:p>
        </p:txBody>
      </p:sp>
    </p:spTree>
    <p:extLst>
      <p:ext uri="{BB962C8B-B14F-4D97-AF65-F5344CB8AC3E}">
        <p14:creationId xmlns:p14="http://schemas.microsoft.com/office/powerpoint/2010/main" val="3784271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277036" y="1905506"/>
            <a:ext cx="858992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sz="9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Породжуючі</a:t>
            </a:r>
            <a:r>
              <a:rPr lang="uk-UA" sz="9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9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патерни</a:t>
            </a:r>
            <a:endParaRPr lang="uk-UA" sz="9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967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153018" y="1495528"/>
            <a:ext cx="908723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Одинак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породжувальний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патерн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проектування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гарантує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клас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лише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один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екземпляр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та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надає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глобальну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точку доступу до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B7E58EB9-EAE3-4876-BE18-5D7A4C853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8" y="4011487"/>
            <a:ext cx="908723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Одинак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вирішує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відразу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дві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порушуючи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принцип </a:t>
            </a:r>
            <a:r>
              <a:rPr lang="ru-RU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єдиного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обов’язку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класу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uk-U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230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B7E58EB9-EAE3-4876-BE18-5D7A4C853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61" y="1172035"/>
            <a:ext cx="871391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indent="360363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Гарантує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наявність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єдиного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екземпляра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класу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49263"/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Таку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поведінку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неможливо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реалізувати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звичайного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конструктора,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оскільки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конструктор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класу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завжди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повертає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новий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об’єкт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Глобальний доступ до одного об’єкта">
            <a:extLst>
              <a:ext uri="{FF2B5EF4-FFF2-40B4-BE49-F238E27FC236}">
                <a16:creationId xmlns:a16="http://schemas.microsoft.com/office/drawing/2014/main" id="{E5B04CDF-89AC-4277-9C94-4D070F05D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540" y="4588355"/>
            <a:ext cx="4084096" cy="204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799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229560" y="157514"/>
            <a:ext cx="893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/>
            <a:r>
              <a:rPr lang="uk-UA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 (</a:t>
            </a:r>
            <a:r>
              <a:rPr lang="en-US" altLang="ru-RU" sz="40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Singleton)</a:t>
            </a:r>
            <a:endParaRPr lang="uk-UA" alt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B7E58EB9-EAE3-4876-BE18-5D7A4C853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61" y="1172035"/>
            <a:ext cx="871391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indent="360363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Надає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глобальну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точку доступу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не просто глобальна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змінна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через яку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дістатися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певного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об’єкта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Глобальні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змінні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захищені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запису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тому будь-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код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підмінити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їхнє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без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вашого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відома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Одинак">
            <a:extLst>
              <a:ext uri="{FF2B5EF4-FFF2-40B4-BE49-F238E27FC236}">
                <a16:creationId xmlns:a16="http://schemas.microsoft.com/office/drawing/2014/main" id="{3118C842-06B1-4E8B-819B-24B0F6CF8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13" y="35207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831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Оформлення з жовтим обрамленням 16x9">
  <a:themeElements>
    <a:clrScheme name="Другая 1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C23058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0C23E2-BFD5-4729-9358-5172987B1BA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57B5BEA-1A94-46FE-A640-71D5A8BF25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9695C8A-0197-4B9C-A4A6-8EBC4BE030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983</Words>
  <Application>Microsoft Office PowerPoint</Application>
  <PresentationFormat>Екран (4:3)</PresentationFormat>
  <Paragraphs>174</Paragraphs>
  <Slides>22</Slides>
  <Notes>22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Consolas</vt:lpstr>
      <vt:lpstr>Оформлення з жовтим обрамленням 16x9</vt:lpstr>
      <vt:lpstr>Лекція 2.  Вступ у патерни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2013-07-31T01:42:42Z</dcterms:created>
  <dcterms:modified xsi:type="dcterms:W3CDTF">2021-11-09T23:33:48Z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