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71" r:id="rId5"/>
    <p:sldId id="274" r:id="rId6"/>
    <p:sldId id="275" r:id="rId7"/>
    <p:sldId id="260" r:id="rId8"/>
    <p:sldId id="261" r:id="rId9"/>
    <p:sldId id="276" r:id="rId10"/>
    <p:sldId id="262" r:id="rId11"/>
    <p:sldId id="277" r:id="rId12"/>
    <p:sldId id="263" r:id="rId13"/>
    <p:sldId id="278" r:id="rId14"/>
    <p:sldId id="264" r:id="rId15"/>
    <p:sldId id="279" r:id="rId16"/>
    <p:sldId id="268" r:id="rId17"/>
    <p:sldId id="266" r:id="rId18"/>
    <p:sldId id="269" r:id="rId19"/>
  </p:sldIdLst>
  <p:sldSz cx="18288000" cy="10287000"/>
  <p:notesSz cx="6858000" cy="9144000"/>
  <p:embeddedFontLst>
    <p:embeddedFont>
      <p:font typeface="Vollkorn Bold" panose="020B0604020202020204" charset="0"/>
      <p:regular r:id="rId21"/>
    </p:embeddedFont>
    <p:embeddedFont>
      <p:font typeface="Calibri" panose="020F0502020204030204" pitchFamily="34" charset="0"/>
      <p:regular r:id="rId22"/>
      <p:bold r:id="rId23"/>
      <p:italic r:id="rId24"/>
      <p:boldItalic r:id="rId25"/>
    </p:embeddedFont>
    <p:embeddedFont>
      <p:font typeface="Vollkorn" panose="020B0604020202020204" charset="0"/>
      <p:regular r:id="rId26"/>
    </p:embeddedFont>
    <p:embeddedFont>
      <p:font typeface="SimSun" panose="02010600030101010101" pitchFamily="2" charset="-122"/>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09.02.2026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5612819"/>
          </a:xfrm>
          <a:prstGeom prst="rect">
            <a:avLst/>
          </a:prstGeom>
        </p:spPr>
        <p:txBody>
          <a:bodyPr wrap="square" lIns="0" tIns="0" rIns="0" bIns="0" rtlCol="0" anchor="t">
            <a:spAutoFit/>
          </a:bodyPr>
          <a:lstStyle/>
          <a:p>
            <a:pPr algn="ctr">
              <a:lnSpc>
                <a:spcPts val="7128"/>
              </a:lnSpc>
            </a:pPr>
            <a:r>
              <a:rPr lang="uk-UA" sz="6000" spc="-46" dirty="0" smtClean="0">
                <a:solidFill>
                  <a:srgbClr val="FFFFFF"/>
                </a:solidFill>
                <a:latin typeface="Vollkorn Bold"/>
              </a:rPr>
              <a:t>Сучасні освітні технології у вищій школі та професійна етика</a:t>
            </a:r>
            <a:endParaRPr lang="en-US" sz="6000" spc="-46" dirty="0">
              <a:solidFill>
                <a:srgbClr val="FFFFFF"/>
              </a:solidFill>
              <a:latin typeface="Vollkorn Bold"/>
            </a:endParaRPr>
          </a:p>
          <a:p>
            <a:pPr algn="ctr">
              <a:lnSpc>
                <a:spcPct val="80000"/>
              </a:lnSpc>
            </a:pPr>
            <a:endParaRPr lang="uk-UA" sz="2400" spc="-23" dirty="0" smtClean="0">
              <a:solidFill>
                <a:srgbClr val="FFFFFF"/>
              </a:solidFill>
              <a:latin typeface="Vollkorn Bold"/>
            </a:endParaRPr>
          </a:p>
          <a:p>
            <a:pPr algn="ctr">
              <a:lnSpc>
                <a:spcPct val="80000"/>
              </a:lnSpc>
            </a:pPr>
            <a:r>
              <a:rPr lang="en-US" sz="6000" spc="-23" dirty="0" smtClean="0">
                <a:solidFill>
                  <a:srgbClr val="FFFFFF"/>
                </a:solidFill>
                <a:latin typeface="Vollkorn Bold"/>
              </a:rPr>
              <a:t>(</a:t>
            </a:r>
            <a:r>
              <a:rPr lang="en-US" sz="6000" spc="-23" dirty="0">
                <a:solidFill>
                  <a:srgbClr val="FFFFFF"/>
                </a:solidFill>
                <a:latin typeface="Vollkorn Bold"/>
              </a:rPr>
              <a:t>0) </a:t>
            </a:r>
            <a:r>
              <a:rPr lang="en-US" sz="6000" spc="-23" dirty="0" err="1">
                <a:solidFill>
                  <a:srgbClr val="FFFFFF"/>
                </a:solidFill>
                <a:latin typeface="Vollkorn Bold"/>
              </a:rPr>
              <a:t>Вступ</a:t>
            </a:r>
            <a:r>
              <a:rPr lang="en-US" sz="6000" spc="-23" dirty="0">
                <a:solidFill>
                  <a:srgbClr val="FFFFFF"/>
                </a:solidFill>
                <a:latin typeface="Vollkorn Bold"/>
              </a:rPr>
              <a:t> </a:t>
            </a:r>
            <a:r>
              <a:rPr lang="en-US" sz="6000" spc="-23" dirty="0" err="1">
                <a:solidFill>
                  <a:srgbClr val="FFFFFF"/>
                </a:solidFill>
                <a:latin typeface="Vollkorn Bold"/>
              </a:rPr>
              <a:t>до</a:t>
            </a:r>
            <a:r>
              <a:rPr lang="en-US" sz="6000" spc="-23" dirty="0">
                <a:solidFill>
                  <a:srgbClr val="FFFFFF"/>
                </a:solidFill>
                <a:latin typeface="Vollkorn Bold"/>
              </a:rPr>
              <a:t> </a:t>
            </a:r>
            <a:r>
              <a:rPr lang="en-US" sz="6000" spc="-23" dirty="0" err="1">
                <a:solidFill>
                  <a:srgbClr val="FFFFFF"/>
                </a:solidFill>
                <a:latin typeface="Vollkorn Bold"/>
              </a:rPr>
              <a:t>дисципліни</a:t>
            </a:r>
            <a:endParaRPr lang="en-US" sz="6000" spc="-23" dirty="0">
              <a:solidFill>
                <a:srgbClr val="FFFFFF"/>
              </a:solidFill>
              <a:latin typeface="Vollkorn Bold"/>
            </a:endParaRPr>
          </a:p>
          <a:p>
            <a:pPr algn="ctr">
              <a:lnSpc>
                <a:spcPct val="80000"/>
              </a:lnSpc>
            </a:pPr>
            <a:endParaRPr lang="en-US" sz="4400" spc="-23" dirty="0">
              <a:solidFill>
                <a:srgbClr val="FFFFFF"/>
              </a:solidFill>
              <a:latin typeface="Vollkorn Bold"/>
            </a:endParaRPr>
          </a:p>
          <a:p>
            <a:pPr algn="ctr">
              <a:lnSpc>
                <a:spcPct val="80000"/>
              </a:lnSpc>
            </a:pPr>
            <a:r>
              <a:rPr lang="en-US" sz="6000" spc="-23" dirty="0" err="1">
                <a:solidFill>
                  <a:srgbClr val="FFFFFF"/>
                </a:solidFill>
                <a:latin typeface="Vollkorn"/>
              </a:rPr>
              <a:t>доктор</a:t>
            </a:r>
            <a:r>
              <a:rPr lang="en-US" sz="6000" spc="-23" dirty="0">
                <a:solidFill>
                  <a:srgbClr val="FFFFFF"/>
                </a:solidFill>
                <a:latin typeface="Vollkorn"/>
              </a:rPr>
              <a:t> </a:t>
            </a:r>
            <a:r>
              <a:rPr lang="uk-UA" sz="6000" spc="-23" dirty="0" smtClean="0">
                <a:solidFill>
                  <a:srgbClr val="FFFFFF"/>
                </a:solidFill>
                <a:latin typeface="Vollkorn"/>
              </a:rPr>
              <a:t>педагогічних</a:t>
            </a:r>
            <a:r>
              <a:rPr lang="en-US" sz="6000" spc="-23" dirty="0" smtClean="0">
                <a:solidFill>
                  <a:srgbClr val="FFFFFF"/>
                </a:solidFill>
                <a:latin typeface="Vollkorn"/>
              </a:rPr>
              <a:t> </a:t>
            </a:r>
            <a:r>
              <a:rPr lang="en-US" sz="6000" spc="-23" dirty="0" err="1">
                <a:solidFill>
                  <a:srgbClr val="FFFFFF"/>
                </a:solidFill>
                <a:latin typeface="Vollkorn"/>
              </a:rPr>
              <a:t>наук</a:t>
            </a:r>
            <a:r>
              <a:rPr lang="en-US" sz="6000" spc="-23" dirty="0">
                <a:solidFill>
                  <a:srgbClr val="FFFFFF"/>
                </a:solidFill>
                <a:latin typeface="Vollkorn"/>
              </a:rPr>
              <a:t> , </a:t>
            </a:r>
            <a:r>
              <a:rPr lang="uk-UA" sz="6000" spc="-23" dirty="0" smtClean="0">
                <a:solidFill>
                  <a:srgbClr val="FFFFFF"/>
                </a:solidFill>
                <a:latin typeface="Vollkorn"/>
              </a:rPr>
              <a:t>професор</a:t>
            </a:r>
            <a:r>
              <a:rPr lang="uk-UA" sz="6000" spc="-23" dirty="0" smtClean="0">
                <a:solidFill>
                  <a:srgbClr val="FFFFFF"/>
                </a:solidFill>
                <a:latin typeface="Vollkorn"/>
              </a:rPr>
              <a:t>, завідувач кафедри інженерії програмного забезпечення</a:t>
            </a:r>
            <a:r>
              <a:rPr lang="uk-UA" sz="6000" spc="-23" dirty="0" smtClean="0">
                <a:solidFill>
                  <a:srgbClr val="FFFFFF"/>
                </a:solidFill>
                <a:latin typeface="Vollkorn"/>
              </a:rPr>
              <a:t/>
            </a:r>
            <a:br>
              <a:rPr lang="uk-UA" sz="6000" spc="-23" dirty="0" smtClean="0">
                <a:solidFill>
                  <a:srgbClr val="FFFFFF"/>
                </a:solidFill>
                <a:latin typeface="Vollkorn"/>
              </a:rPr>
            </a:br>
            <a:r>
              <a:rPr lang="uk-UA" sz="6000" spc="-23" dirty="0" err="1" smtClean="0">
                <a:solidFill>
                  <a:srgbClr val="FFFFFF"/>
                </a:solidFill>
                <a:latin typeface="Vollkorn"/>
              </a:rPr>
              <a:t>Вакалюк</a:t>
            </a:r>
            <a:r>
              <a:rPr lang="uk-UA" sz="6000" spc="-23" dirty="0" smtClean="0">
                <a:solidFill>
                  <a:srgbClr val="FFFFFF"/>
                </a:solidFill>
                <a:latin typeface="Vollkorn"/>
              </a:rPr>
              <a:t> Тетяна</a:t>
            </a:r>
            <a:endParaRPr lang="en-US" sz="600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77908" y="354237"/>
            <a:ext cx="7925372" cy="745200"/>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1315636822"/>
              </p:ext>
            </p:extLst>
          </p:nvPr>
        </p:nvGraphicFramePr>
        <p:xfrm>
          <a:off x="1181100" y="1388582"/>
          <a:ext cx="15925800" cy="6776096"/>
        </p:xfrm>
        <a:graphic>
          <a:graphicData uri="http://schemas.openxmlformats.org/drawingml/2006/table">
            <a:tbl>
              <a:tblPr firstRow="1" firstCol="1" bandRow="1">
                <a:tableStyleId>{5C22544A-7EE6-4342-B048-85BDC9FD1C3A}</a:tableStyleId>
              </a:tblPr>
              <a:tblGrid>
                <a:gridCol w="9265629">
                  <a:extLst>
                    <a:ext uri="{9D8B030D-6E8A-4147-A177-3AD203B41FA5}">
                      <a16:colId xmlns:a16="http://schemas.microsoft.com/office/drawing/2014/main" val="971668461"/>
                    </a:ext>
                  </a:extLst>
                </a:gridCol>
                <a:gridCol w="6660171">
                  <a:extLst>
                    <a:ext uri="{9D8B030D-6E8A-4147-A177-3AD203B41FA5}">
                      <a16:colId xmlns:a16="http://schemas.microsoft.com/office/drawing/2014/main" val="3976351505"/>
                    </a:ext>
                  </a:extLst>
                </a:gridCol>
              </a:tblGrid>
              <a:tr h="405776">
                <a:tc>
                  <a:txBody>
                    <a:bodyPr/>
                    <a:lstStyle/>
                    <a:p>
                      <a:pPr algn="ctr">
                        <a:lnSpc>
                          <a:spcPct val="100000"/>
                        </a:lnSpc>
                        <a:spcAft>
                          <a:spcPts val="0"/>
                        </a:spcAft>
                      </a:pPr>
                      <a:r>
                        <a:rPr lang="uk-UA" sz="2200" b="1" dirty="0" smtClean="0">
                          <a:effectLst/>
                          <a:latin typeface="Vollkorn" panose="020B0604020202020204" charset="0"/>
                          <a:ea typeface="Vollkorn" panose="020B0604020202020204" charset="0"/>
                        </a:rPr>
                        <a:t>Результат </a:t>
                      </a:r>
                      <a:r>
                        <a:rPr lang="uk-UA" sz="22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00000"/>
                        </a:lnSpc>
                        <a:spcAft>
                          <a:spcPts val="0"/>
                        </a:spcAft>
                      </a:pPr>
                      <a:r>
                        <a:rPr lang="uk-UA" sz="22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a16="http://schemas.microsoft.com/office/drawing/2014/main" val="2055260940"/>
                  </a:ext>
                </a:extLst>
              </a:tr>
              <a:tr h="1123687">
                <a:tc>
                  <a:txBody>
                    <a:bodyPr/>
                    <a:lstStyle/>
                    <a:p>
                      <a:pPr algn="just">
                        <a:lnSpc>
                          <a:spcPct val="100000"/>
                        </a:lnSpc>
                        <a:spcAft>
                          <a:spcPts val="0"/>
                        </a:spcAft>
                      </a:pPr>
                      <a:r>
                        <a:rPr lang="uk-UA" sz="2200" b="1" spc="-30" dirty="0" smtClean="0">
                          <a:effectLst/>
                          <a:latin typeface="Vollkorn" panose="020B0604020202020204" charset="0"/>
                          <a:ea typeface="Vollkorn" panose="020B0604020202020204" charset="0"/>
                        </a:rPr>
                        <a:t>РН05. </a:t>
                      </a:r>
                      <a:r>
                        <a:rPr lang="uk-UA" sz="2200" b="0" spc="-30" dirty="0" smtClean="0">
                          <a:effectLst/>
                          <a:latin typeface="Vollkorn" panose="020B0604020202020204" charset="0"/>
                          <a:ea typeface="Vollkorn" panose="020B0604020202020204" charset="0"/>
                        </a:rPr>
                        <a:t>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a:t>
                      </a:r>
                      <a:endParaRPr lang="uk-UA" sz="22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ru-RU" sz="2200" dirty="0" err="1" smtClean="0">
                          <a:effectLst/>
                          <a:latin typeface="Vollkorn" panose="020B0604020202020204" charset="0"/>
                          <a:ea typeface="Vollkorn" panose="020B0604020202020204" charset="0"/>
                        </a:rPr>
                        <a:t>Усне</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опитування</a:t>
                      </a:r>
                      <a:r>
                        <a:rPr lang="ru-RU" sz="2200" dirty="0" smtClean="0">
                          <a:effectLst/>
                          <a:latin typeface="Vollkorn" panose="020B0604020202020204" charset="0"/>
                          <a:ea typeface="Vollkorn" panose="020B0604020202020204" charset="0"/>
                        </a:rPr>
                        <a:t>, участь у </a:t>
                      </a:r>
                      <a:r>
                        <a:rPr lang="ru-RU" sz="2200" dirty="0" err="1" smtClean="0">
                          <a:effectLst/>
                          <a:latin typeface="Vollkorn" panose="020B0604020202020204" charset="0"/>
                          <a:ea typeface="Vollkorn" panose="020B0604020202020204" charset="0"/>
                        </a:rPr>
                        <a:t>дискусії</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відповіді</a:t>
                      </a:r>
                      <a:r>
                        <a:rPr lang="ru-RU" sz="2200" dirty="0" smtClean="0">
                          <a:effectLst/>
                          <a:latin typeface="Vollkorn" panose="020B0604020202020204" charset="0"/>
                          <a:ea typeface="Vollkorn" panose="020B0604020202020204" charset="0"/>
                        </a:rPr>
                        <a:t> на </a:t>
                      </a:r>
                      <a:r>
                        <a:rPr lang="ru-RU" sz="2200" dirty="0" err="1" smtClean="0">
                          <a:effectLst/>
                          <a:latin typeface="Vollkorn" panose="020B0604020202020204" charset="0"/>
                          <a:ea typeface="Vollkorn" panose="020B0604020202020204" charset="0"/>
                        </a:rPr>
                        <a:t>проблемні</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запитання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домашніх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практичних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кейсів</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Самооцінювання</a:t>
                      </a:r>
                      <a:r>
                        <a:rPr lang="ru-RU" sz="2200" dirty="0" smtClean="0">
                          <a:effectLst/>
                          <a:latin typeface="Vollkorn" panose="020B0604020202020204" charset="0"/>
                          <a:ea typeface="Vollkorn" panose="020B0604020202020204" charset="0"/>
                        </a:rPr>
                        <a:t> та </a:t>
                      </a:r>
                      <a:r>
                        <a:rPr lang="ru-RU" sz="2200" dirty="0" err="1" smtClean="0">
                          <a:effectLst/>
                          <a:latin typeface="Vollkorn" panose="020B0604020202020204" charset="0"/>
                          <a:ea typeface="Vollkorn" panose="020B0604020202020204" charset="0"/>
                        </a:rPr>
                        <a:t>взаємооцінювання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модульного контролю. </a:t>
                      </a:r>
                      <a:r>
                        <a:rPr lang="ru-RU" sz="2200" dirty="0" err="1" smtClean="0">
                          <a:effectLst/>
                          <a:latin typeface="Vollkorn" panose="020B0604020202020204" charset="0"/>
                          <a:ea typeface="Vollkorn" panose="020B0604020202020204" charset="0"/>
                        </a:rPr>
                        <a:t>Екзамен</a:t>
                      </a:r>
                      <a:endParaRPr lang="uk-UA" sz="2200" dirty="0">
                        <a:effectLst/>
                        <a:latin typeface="Vollkorn" panose="020B0604020202020204" charset="0"/>
                        <a:ea typeface="Vollkorn" panose="020B0604020202020204" charset="0"/>
                      </a:endParaRPr>
                    </a:p>
                  </a:txBody>
                  <a:tcPr marL="54023" marR="54023" marT="0" marB="0"/>
                </a:tc>
                <a:extLst>
                  <a:ext uri="{0D108BD9-81ED-4DB2-BD59-A6C34878D82A}">
                    <a16:rowId xmlns:a16="http://schemas.microsoft.com/office/drawing/2014/main" val="1254530270"/>
                  </a:ext>
                </a:extLst>
              </a:tr>
              <a:tr h="1498250">
                <a:tc>
                  <a:txBody>
                    <a:bodyPr/>
                    <a:lstStyle/>
                    <a:p>
                      <a:pPr algn="just">
                        <a:lnSpc>
                          <a:spcPct val="100000"/>
                        </a:lnSpc>
                        <a:spcAft>
                          <a:spcPts val="0"/>
                        </a:spcAft>
                      </a:pPr>
                      <a:r>
                        <a:rPr lang="ru-RU" sz="2200" b="1" kern="1200" spc="-30" dirty="0" smtClean="0">
                          <a:solidFill>
                            <a:schemeClr val="lt1"/>
                          </a:solidFill>
                          <a:effectLst/>
                          <a:latin typeface="Vollkorn" panose="020B0604020202020204" charset="0"/>
                          <a:ea typeface="Vollkorn" panose="020B0604020202020204" charset="0"/>
                          <a:cs typeface="+mn-cs"/>
                        </a:rPr>
                        <a:t>РН06. </a:t>
                      </a:r>
                      <a:r>
                        <a:rPr lang="ru-RU" sz="2200" b="0" kern="1200" spc="-30" dirty="0" err="1" smtClean="0">
                          <a:solidFill>
                            <a:schemeClr val="lt1"/>
                          </a:solidFill>
                          <a:effectLst/>
                          <a:latin typeface="Vollkorn" panose="020B0604020202020204" charset="0"/>
                          <a:ea typeface="Vollkorn" panose="020B0604020202020204" charset="0"/>
                          <a:cs typeface="+mn-cs"/>
                        </a:rPr>
                        <a:t>Розуміти</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загальні</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принципи</a:t>
                      </a:r>
                      <a:r>
                        <a:rPr lang="ru-RU" sz="2200" b="0" kern="1200" spc="-30" dirty="0" smtClean="0">
                          <a:solidFill>
                            <a:schemeClr val="lt1"/>
                          </a:solidFill>
                          <a:effectLst/>
                          <a:latin typeface="Vollkorn" panose="020B0604020202020204" charset="0"/>
                          <a:ea typeface="Vollkorn" panose="020B0604020202020204" charset="0"/>
                          <a:cs typeface="+mn-cs"/>
                        </a:rPr>
                        <a:t> та </a:t>
                      </a:r>
                      <a:r>
                        <a:rPr lang="ru-RU" sz="2200" b="0" kern="1200" spc="-30" dirty="0" err="1" smtClean="0">
                          <a:solidFill>
                            <a:schemeClr val="lt1"/>
                          </a:solidFill>
                          <a:effectLst/>
                          <a:latin typeface="Vollkorn" panose="020B0604020202020204" charset="0"/>
                          <a:ea typeface="Vollkorn" panose="020B0604020202020204" charset="0"/>
                          <a:cs typeface="+mn-cs"/>
                        </a:rPr>
                        <a:t>методи</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юридичної</a:t>
                      </a:r>
                      <a:r>
                        <a:rPr lang="ru-RU" sz="2200" b="0" kern="1200" spc="-30" dirty="0" smtClean="0">
                          <a:solidFill>
                            <a:schemeClr val="lt1"/>
                          </a:solidFill>
                          <a:effectLst/>
                          <a:latin typeface="Vollkorn" panose="020B0604020202020204" charset="0"/>
                          <a:ea typeface="Vollkorn" panose="020B0604020202020204" charset="0"/>
                          <a:cs typeface="+mn-cs"/>
                        </a:rPr>
                        <a:t> науки, а </a:t>
                      </a:r>
                      <a:r>
                        <a:rPr lang="ru-RU" sz="2200" b="0" kern="1200" spc="-30" dirty="0" err="1" smtClean="0">
                          <a:solidFill>
                            <a:schemeClr val="lt1"/>
                          </a:solidFill>
                          <a:effectLst/>
                          <a:latin typeface="Vollkorn" panose="020B0604020202020204" charset="0"/>
                          <a:ea typeface="Vollkorn" panose="020B0604020202020204" charset="0"/>
                          <a:cs typeface="+mn-cs"/>
                        </a:rPr>
                        <a:t>також</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методологію</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наукових</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досліджень</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застосувати</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їх</a:t>
                      </a:r>
                      <a:r>
                        <a:rPr lang="ru-RU" sz="2200" b="0" kern="1200" spc="-30" dirty="0" smtClean="0">
                          <a:solidFill>
                            <a:schemeClr val="lt1"/>
                          </a:solidFill>
                          <a:effectLst/>
                          <a:latin typeface="Vollkorn" panose="020B0604020202020204" charset="0"/>
                          <a:ea typeface="Vollkorn" panose="020B0604020202020204" charset="0"/>
                          <a:cs typeface="+mn-cs"/>
                        </a:rPr>
                        <a:t> у </a:t>
                      </a:r>
                      <a:r>
                        <a:rPr lang="ru-RU" sz="2200" b="0" kern="1200" spc="-30" dirty="0" err="1" smtClean="0">
                          <a:solidFill>
                            <a:schemeClr val="lt1"/>
                          </a:solidFill>
                          <a:effectLst/>
                          <a:latin typeface="Vollkorn" panose="020B0604020202020204" charset="0"/>
                          <a:ea typeface="Vollkorn" panose="020B0604020202020204" charset="0"/>
                          <a:cs typeface="+mn-cs"/>
                        </a:rPr>
                        <a:t>власних</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дослідженнях</a:t>
                      </a:r>
                      <a:r>
                        <a:rPr lang="ru-RU" sz="2200" b="0" kern="1200" spc="-30" dirty="0" smtClean="0">
                          <a:solidFill>
                            <a:schemeClr val="lt1"/>
                          </a:solidFill>
                          <a:effectLst/>
                          <a:latin typeface="Vollkorn" panose="020B0604020202020204" charset="0"/>
                          <a:ea typeface="Vollkorn" panose="020B0604020202020204" charset="0"/>
                          <a:cs typeface="+mn-cs"/>
                        </a:rPr>
                        <a:t> у </a:t>
                      </a:r>
                      <a:r>
                        <a:rPr lang="ru-RU" sz="2200" b="0" kern="1200" spc="-30" dirty="0" err="1" smtClean="0">
                          <a:solidFill>
                            <a:schemeClr val="lt1"/>
                          </a:solidFill>
                          <a:effectLst/>
                          <a:latin typeface="Vollkorn" panose="020B0604020202020204" charset="0"/>
                          <a:ea typeface="Vollkorn" panose="020B0604020202020204" charset="0"/>
                          <a:cs typeface="+mn-cs"/>
                        </a:rPr>
                        <a:t>сфері</a:t>
                      </a:r>
                      <a:r>
                        <a:rPr lang="ru-RU" sz="2200" b="0" kern="1200" spc="-30" dirty="0" smtClean="0">
                          <a:solidFill>
                            <a:schemeClr val="lt1"/>
                          </a:solidFill>
                          <a:effectLst/>
                          <a:latin typeface="Vollkorn" panose="020B0604020202020204" charset="0"/>
                          <a:ea typeface="Vollkorn" panose="020B0604020202020204" charset="0"/>
                          <a:cs typeface="+mn-cs"/>
                        </a:rPr>
                        <a:t> права та у </a:t>
                      </a:r>
                      <a:r>
                        <a:rPr lang="ru-RU" sz="2200" b="0" kern="1200" spc="-30" dirty="0" err="1" smtClean="0">
                          <a:solidFill>
                            <a:schemeClr val="lt1"/>
                          </a:solidFill>
                          <a:effectLst/>
                          <a:latin typeface="Vollkorn" panose="020B0604020202020204" charset="0"/>
                          <a:ea typeface="Vollkorn" panose="020B0604020202020204" charset="0"/>
                          <a:cs typeface="+mn-cs"/>
                        </a:rPr>
                        <a:t>викладацькій</a:t>
                      </a:r>
                      <a:r>
                        <a:rPr lang="ru-RU" sz="2200" b="0" kern="1200" spc="-30" dirty="0" smtClean="0">
                          <a:solidFill>
                            <a:schemeClr val="lt1"/>
                          </a:solidFill>
                          <a:effectLst/>
                          <a:latin typeface="Vollkorn" panose="020B0604020202020204" charset="0"/>
                          <a:ea typeface="Vollkorn" panose="020B0604020202020204" charset="0"/>
                          <a:cs typeface="+mn-cs"/>
                        </a:rPr>
                        <a:t> </a:t>
                      </a:r>
                      <a:r>
                        <a:rPr lang="ru-RU" sz="2200" b="0" kern="1200" spc="-30" dirty="0" err="1" smtClean="0">
                          <a:solidFill>
                            <a:schemeClr val="lt1"/>
                          </a:solidFill>
                          <a:effectLst/>
                          <a:latin typeface="Vollkorn" panose="020B0604020202020204" charset="0"/>
                          <a:ea typeface="Vollkorn" panose="020B0604020202020204" charset="0"/>
                          <a:cs typeface="+mn-cs"/>
                        </a:rPr>
                        <a:t>практиці</a:t>
                      </a:r>
                      <a:endParaRPr lang="uk-UA" sz="22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ru-RU" sz="2200" dirty="0" err="1" smtClean="0">
                          <a:effectLst/>
                          <a:latin typeface="Vollkorn" panose="020B0604020202020204" charset="0"/>
                          <a:ea typeface="Vollkorn" panose="020B0604020202020204" charset="0"/>
                        </a:rPr>
                        <a:t>Усне</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опитування</a:t>
                      </a:r>
                      <a:r>
                        <a:rPr lang="ru-RU" sz="2200" dirty="0" smtClean="0">
                          <a:effectLst/>
                          <a:latin typeface="Vollkorn" panose="020B0604020202020204" charset="0"/>
                          <a:ea typeface="Vollkorn" panose="020B0604020202020204" charset="0"/>
                        </a:rPr>
                        <a:t>, участь у </a:t>
                      </a:r>
                      <a:r>
                        <a:rPr lang="ru-RU" sz="2200" dirty="0" err="1" smtClean="0">
                          <a:effectLst/>
                          <a:latin typeface="Vollkorn" panose="020B0604020202020204" charset="0"/>
                          <a:ea typeface="Vollkorn" panose="020B0604020202020204" charset="0"/>
                        </a:rPr>
                        <a:t>дискусії</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відповіді</a:t>
                      </a:r>
                      <a:r>
                        <a:rPr lang="ru-RU" sz="2200" dirty="0" smtClean="0">
                          <a:effectLst/>
                          <a:latin typeface="Vollkorn" panose="020B0604020202020204" charset="0"/>
                          <a:ea typeface="Vollkorn" panose="020B0604020202020204" charset="0"/>
                        </a:rPr>
                        <a:t> на </a:t>
                      </a:r>
                      <a:r>
                        <a:rPr lang="ru-RU" sz="2200" dirty="0" err="1" smtClean="0">
                          <a:effectLst/>
                          <a:latin typeface="Vollkorn" panose="020B0604020202020204" charset="0"/>
                          <a:ea typeface="Vollkorn" panose="020B0604020202020204" charset="0"/>
                        </a:rPr>
                        <a:t>проблемні</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запитання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домашніх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практичних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кейсів</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Самооцінювання</a:t>
                      </a:r>
                      <a:r>
                        <a:rPr lang="ru-RU" sz="2200" dirty="0" smtClean="0">
                          <a:effectLst/>
                          <a:latin typeface="Vollkorn" panose="020B0604020202020204" charset="0"/>
                          <a:ea typeface="Vollkorn" panose="020B0604020202020204" charset="0"/>
                        </a:rPr>
                        <a:t> та </a:t>
                      </a:r>
                      <a:r>
                        <a:rPr lang="ru-RU" sz="2200" dirty="0" err="1" smtClean="0">
                          <a:effectLst/>
                          <a:latin typeface="Vollkorn" panose="020B0604020202020204" charset="0"/>
                          <a:ea typeface="Vollkorn" panose="020B0604020202020204" charset="0"/>
                        </a:rPr>
                        <a:t>взаємооцінювання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модульного контролю. </a:t>
                      </a:r>
                      <a:r>
                        <a:rPr lang="ru-RU" sz="2200" dirty="0" err="1" smtClean="0">
                          <a:effectLst/>
                          <a:latin typeface="Vollkorn" panose="020B0604020202020204" charset="0"/>
                          <a:ea typeface="Vollkorn" panose="020B0604020202020204" charset="0"/>
                        </a:rPr>
                        <a:t>Екзамен</a:t>
                      </a:r>
                      <a:endParaRPr lang="uk-UA" sz="2200" dirty="0">
                        <a:effectLst/>
                        <a:latin typeface="Vollkorn" panose="020B0604020202020204" charset="0"/>
                        <a:ea typeface="Vollkorn" panose="020B0604020202020204" charset="0"/>
                      </a:endParaRPr>
                    </a:p>
                  </a:txBody>
                  <a:tcPr marL="54023" marR="54023" marT="0" marB="0"/>
                </a:tc>
                <a:extLst>
                  <a:ext uri="{0D108BD9-81ED-4DB2-BD59-A6C34878D82A}">
                    <a16:rowId xmlns:a16="http://schemas.microsoft.com/office/drawing/2014/main" val="2289839089"/>
                  </a:ext>
                </a:extLst>
              </a:tr>
              <a:tr h="749125">
                <a:tc>
                  <a:txBody>
                    <a:bodyPr/>
                    <a:lstStyle/>
                    <a:p>
                      <a:pPr algn="just">
                        <a:lnSpc>
                          <a:spcPct val="100000"/>
                        </a:lnSpc>
                        <a:spcAft>
                          <a:spcPts val="0"/>
                        </a:spcAft>
                      </a:pPr>
                      <a:r>
                        <a:rPr lang="uk-UA" sz="2200" b="1" kern="1200" spc="-30" dirty="0" smtClean="0">
                          <a:solidFill>
                            <a:schemeClr val="lt1"/>
                          </a:solidFill>
                          <a:effectLst/>
                          <a:latin typeface="Vollkorn" panose="020B0604020202020204" charset="0"/>
                          <a:ea typeface="Vollkorn" panose="020B0604020202020204" charset="0"/>
                          <a:cs typeface="+mn-cs"/>
                        </a:rPr>
                        <a:t>РН07. </a:t>
                      </a:r>
                      <a:r>
                        <a:rPr lang="uk-UA" sz="2200" b="0" kern="1200" spc="-30" dirty="0" smtClean="0">
                          <a:solidFill>
                            <a:schemeClr val="lt1"/>
                          </a:solidFill>
                          <a:effectLst/>
                          <a:latin typeface="Vollkorn" panose="020B0604020202020204" charset="0"/>
                          <a:ea typeface="Vollkorn" panose="020B0604020202020204" charset="0"/>
                          <a:cs typeface="+mn-cs"/>
                        </a:rPr>
                        <a:t>Застосовувати сучасні інструменти і технології пошуку, оброблення, аналізу й збереження даних та інформації, статистичні методи аналізу даних великого обсягу та складної структури, спеціалізовані програмне забезпечення, бази даних та інформаційні системи у науковій, викладацькій, правотворчій та правозастосовній діяльності</a:t>
                      </a:r>
                      <a:endParaRPr lang="uk-UA" sz="22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ru-RU" sz="2200" dirty="0" err="1" smtClean="0">
                          <a:effectLst/>
                          <a:latin typeface="Vollkorn" panose="020B0604020202020204" charset="0"/>
                          <a:ea typeface="Vollkorn" panose="020B0604020202020204" charset="0"/>
                        </a:rPr>
                        <a:t>Усне</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опитування</a:t>
                      </a:r>
                      <a:r>
                        <a:rPr lang="ru-RU" sz="2200" dirty="0" smtClean="0">
                          <a:effectLst/>
                          <a:latin typeface="Vollkorn" panose="020B0604020202020204" charset="0"/>
                          <a:ea typeface="Vollkorn" panose="020B0604020202020204" charset="0"/>
                        </a:rPr>
                        <a:t>, участь у </a:t>
                      </a:r>
                      <a:r>
                        <a:rPr lang="ru-RU" sz="2200" dirty="0" err="1" smtClean="0">
                          <a:effectLst/>
                          <a:latin typeface="Vollkorn" panose="020B0604020202020204" charset="0"/>
                          <a:ea typeface="Vollkorn" panose="020B0604020202020204" charset="0"/>
                        </a:rPr>
                        <a:t>дискусії</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відповіді</a:t>
                      </a:r>
                      <a:r>
                        <a:rPr lang="ru-RU" sz="2200" dirty="0" smtClean="0">
                          <a:effectLst/>
                          <a:latin typeface="Vollkorn" panose="020B0604020202020204" charset="0"/>
                          <a:ea typeface="Vollkorn" panose="020B0604020202020204" charset="0"/>
                        </a:rPr>
                        <a:t> на </a:t>
                      </a:r>
                      <a:r>
                        <a:rPr lang="ru-RU" sz="2200" dirty="0" err="1" smtClean="0">
                          <a:effectLst/>
                          <a:latin typeface="Vollkorn" panose="020B0604020202020204" charset="0"/>
                          <a:ea typeface="Vollkorn" panose="020B0604020202020204" charset="0"/>
                        </a:rPr>
                        <a:t>проблемні</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запитання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домашніх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практичних</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кейсів</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Самооцінювання</a:t>
                      </a:r>
                      <a:r>
                        <a:rPr lang="ru-RU" sz="2200" dirty="0" smtClean="0">
                          <a:effectLst/>
                          <a:latin typeface="Vollkorn" panose="020B0604020202020204" charset="0"/>
                          <a:ea typeface="Vollkorn" panose="020B0604020202020204" charset="0"/>
                        </a:rPr>
                        <a:t> та </a:t>
                      </a:r>
                      <a:r>
                        <a:rPr lang="ru-RU" sz="2200" dirty="0" err="1" smtClean="0">
                          <a:effectLst/>
                          <a:latin typeface="Vollkorn" panose="020B0604020202020204" charset="0"/>
                          <a:ea typeface="Vollkorn" panose="020B0604020202020204" charset="0"/>
                        </a:rPr>
                        <a:t>взаємооцінювання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Перевірка</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виконання</a:t>
                      </a:r>
                      <a:r>
                        <a:rPr lang="ru-RU" sz="2200" dirty="0" smtClean="0">
                          <a:effectLst/>
                          <a:latin typeface="Vollkorn" panose="020B0604020202020204" charset="0"/>
                          <a:ea typeface="Vollkorn" panose="020B0604020202020204" charset="0"/>
                        </a:rPr>
                        <a:t> </a:t>
                      </a:r>
                      <a:r>
                        <a:rPr lang="ru-RU" sz="2200" dirty="0" err="1" smtClean="0">
                          <a:effectLst/>
                          <a:latin typeface="Vollkorn" panose="020B0604020202020204" charset="0"/>
                          <a:ea typeface="Vollkorn" panose="020B0604020202020204" charset="0"/>
                        </a:rPr>
                        <a:t>завдань</a:t>
                      </a:r>
                      <a:r>
                        <a:rPr lang="ru-RU" sz="2200" dirty="0" smtClean="0">
                          <a:effectLst/>
                          <a:latin typeface="Vollkorn" panose="020B0604020202020204" charset="0"/>
                          <a:ea typeface="Vollkorn" panose="020B0604020202020204" charset="0"/>
                        </a:rPr>
                        <a:t> модульного контролю. </a:t>
                      </a:r>
                      <a:r>
                        <a:rPr lang="ru-RU" sz="2200" dirty="0" err="1" smtClean="0">
                          <a:effectLst/>
                          <a:latin typeface="Vollkorn" panose="020B0604020202020204" charset="0"/>
                          <a:ea typeface="Vollkorn" panose="020B0604020202020204" charset="0"/>
                        </a:rPr>
                        <a:t>Екзамен</a:t>
                      </a:r>
                      <a:endParaRPr lang="uk-UA" sz="2200" dirty="0">
                        <a:effectLst/>
                        <a:latin typeface="Vollkorn" panose="020B0604020202020204" charset="0"/>
                        <a:ea typeface="Vollkorn" panose="020B0604020202020204" charset="0"/>
                      </a:endParaRPr>
                    </a:p>
                  </a:txBody>
                  <a:tcPr marL="54023" marR="54023" marT="0" marB="0"/>
                </a:tc>
                <a:extLst>
                  <a:ext uri="{0D108BD9-81ED-4DB2-BD59-A6C34878D82A}">
                    <a16:rowId xmlns:a16="http://schemas.microsoft.com/office/drawing/2014/main" val="1100597928"/>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324600" y="571500"/>
            <a:ext cx="7925372" cy="765594"/>
          </a:xfrm>
          <a:prstGeom prst="rect">
            <a:avLst/>
          </a:prstGeom>
        </p:spPr>
        <p:txBody>
          <a:bodyPr lIns="0" tIns="0" rIns="0" bIns="0" rtlCol="0" anchor="t">
            <a:spAutoFit/>
          </a:bodyPr>
          <a:lstStyle/>
          <a:p>
            <a:pPr algn="l">
              <a:lnSpc>
                <a:spcPts val="5759"/>
              </a:lnSpc>
            </a:pPr>
            <a:r>
              <a:rPr lang="en-US" sz="5400" spc="-20" dirty="0" err="1">
                <a:solidFill>
                  <a:srgbClr val="17375E"/>
                </a:solidFill>
                <a:latin typeface="Vollkorn Bold"/>
              </a:rPr>
              <a:t>Методи</a:t>
            </a:r>
            <a:r>
              <a:rPr lang="en-US" sz="5400" spc="-20" dirty="0">
                <a:solidFill>
                  <a:srgbClr val="17375E"/>
                </a:solidFill>
                <a:latin typeface="Vollkorn Bold"/>
              </a:rPr>
              <a:t> </a:t>
            </a:r>
            <a:r>
              <a:rPr lang="en-US" sz="5400" spc="-20" dirty="0" err="1">
                <a:solidFill>
                  <a:srgbClr val="17375E"/>
                </a:solidFill>
                <a:latin typeface="Vollkorn Bold"/>
              </a:rPr>
              <a:t>контролю</a:t>
            </a:r>
            <a:endParaRPr lang="en-US" sz="54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668916822"/>
              </p:ext>
            </p:extLst>
          </p:nvPr>
        </p:nvGraphicFramePr>
        <p:xfrm>
          <a:off x="1181100" y="1638300"/>
          <a:ext cx="15925800" cy="6400800"/>
        </p:xfrm>
        <a:graphic>
          <a:graphicData uri="http://schemas.openxmlformats.org/drawingml/2006/table">
            <a:tbl>
              <a:tblPr firstRow="1" firstCol="1" bandRow="1">
                <a:tableStyleId>{5C22544A-7EE6-4342-B048-85BDC9FD1C3A}</a:tableStyleId>
              </a:tblPr>
              <a:tblGrid>
                <a:gridCol w="9265629">
                  <a:extLst>
                    <a:ext uri="{9D8B030D-6E8A-4147-A177-3AD203B41FA5}">
                      <a16:colId xmlns:a16="http://schemas.microsoft.com/office/drawing/2014/main" val="971668461"/>
                    </a:ext>
                  </a:extLst>
                </a:gridCol>
                <a:gridCol w="6660171">
                  <a:extLst>
                    <a:ext uri="{9D8B030D-6E8A-4147-A177-3AD203B41FA5}">
                      <a16:colId xmlns:a16="http://schemas.microsoft.com/office/drawing/2014/main" val="3976351505"/>
                    </a:ext>
                  </a:extLst>
                </a:gridCol>
              </a:tblGrid>
              <a:tr h="405776">
                <a:tc>
                  <a:txBody>
                    <a:bodyPr/>
                    <a:lstStyle/>
                    <a:p>
                      <a:pPr algn="ctr">
                        <a:lnSpc>
                          <a:spcPct val="100000"/>
                        </a:lnSpc>
                        <a:spcAft>
                          <a:spcPts val="0"/>
                        </a:spcAft>
                      </a:pPr>
                      <a:r>
                        <a:rPr lang="uk-UA" sz="2800" b="1" dirty="0" smtClean="0">
                          <a:effectLst/>
                          <a:latin typeface="Vollkorn" panose="020B0604020202020204" charset="0"/>
                          <a:ea typeface="Vollkorn" panose="020B0604020202020204" charset="0"/>
                        </a:rPr>
                        <a:t>Результат </a:t>
                      </a:r>
                      <a:r>
                        <a:rPr lang="uk-UA" sz="28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00000"/>
                        </a:lnSpc>
                        <a:spcAft>
                          <a:spcPts val="0"/>
                        </a:spcAft>
                      </a:pPr>
                      <a:r>
                        <a:rPr lang="uk-UA" sz="28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a16="http://schemas.microsoft.com/office/drawing/2014/main" val="2055260940"/>
                  </a:ext>
                </a:extLst>
              </a:tr>
              <a:tr h="1123687">
                <a:tc>
                  <a:txBody>
                    <a:bodyPr/>
                    <a:lstStyle/>
                    <a:p>
                      <a:pPr algn="just">
                        <a:lnSpc>
                          <a:spcPct val="100000"/>
                        </a:lnSpc>
                        <a:spcAft>
                          <a:spcPts val="0"/>
                        </a:spcAft>
                      </a:pPr>
                      <a:r>
                        <a:rPr lang="uk-UA" sz="2800" b="1" spc="-30" dirty="0" smtClean="0">
                          <a:effectLst/>
                          <a:latin typeface="Vollkorn" panose="020B0604020202020204" charset="0"/>
                          <a:ea typeface="Vollkorn" panose="020B0604020202020204" charset="0"/>
                        </a:rPr>
                        <a:t>РН09. </a:t>
                      </a:r>
                      <a:r>
                        <a:rPr lang="uk-UA" sz="2800" b="0" spc="-30" dirty="0" smtClean="0">
                          <a:effectLst/>
                          <a:latin typeface="Vollkorn" panose="020B0604020202020204" charset="0"/>
                          <a:ea typeface="Vollkorn" panose="020B0604020202020204" charset="0"/>
                        </a:rPr>
                        <a:t>Організовувати і здійснювати освітній процес у сфері права на різних рівнях вищої освіти, його наукове, навчально-методичне та нормативне забезпечення, застосувати ефективні методики викладання навчальних дисциплін</a:t>
                      </a:r>
                      <a:endParaRPr lang="uk-UA" sz="28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ru-RU" sz="2800" dirty="0" err="1" smtClean="0">
                          <a:effectLst/>
                          <a:latin typeface="Vollkorn" panose="020B0604020202020204" charset="0"/>
                          <a:ea typeface="Vollkorn" panose="020B0604020202020204" charset="0"/>
                        </a:rPr>
                        <a:t>Усне</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опитування</a:t>
                      </a:r>
                      <a:r>
                        <a:rPr lang="ru-RU" sz="2800" dirty="0" smtClean="0">
                          <a:effectLst/>
                          <a:latin typeface="Vollkorn" panose="020B0604020202020204" charset="0"/>
                          <a:ea typeface="Vollkorn" panose="020B0604020202020204" charset="0"/>
                        </a:rPr>
                        <a:t>, участь у </a:t>
                      </a:r>
                      <a:r>
                        <a:rPr lang="ru-RU" sz="2800" dirty="0" err="1" smtClean="0">
                          <a:effectLst/>
                          <a:latin typeface="Vollkorn" panose="020B0604020202020204" charset="0"/>
                          <a:ea typeface="Vollkorn" panose="020B0604020202020204" charset="0"/>
                        </a:rPr>
                        <a:t>дискусії</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відповіді</a:t>
                      </a:r>
                      <a:r>
                        <a:rPr lang="ru-RU" sz="2800" dirty="0" smtClean="0">
                          <a:effectLst/>
                          <a:latin typeface="Vollkorn" panose="020B0604020202020204" charset="0"/>
                          <a:ea typeface="Vollkorn" panose="020B0604020202020204" charset="0"/>
                        </a:rPr>
                        <a:t> на </a:t>
                      </a:r>
                      <a:r>
                        <a:rPr lang="ru-RU" sz="2800" dirty="0" err="1" smtClean="0">
                          <a:effectLst/>
                          <a:latin typeface="Vollkorn" panose="020B0604020202020204" charset="0"/>
                          <a:ea typeface="Vollkorn" panose="020B0604020202020204" charset="0"/>
                        </a:rPr>
                        <a:t>проблемні</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запитання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Перевірка</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виконання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домашніх</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практичних</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кейсів</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Самооцінювання</a:t>
                      </a:r>
                      <a:r>
                        <a:rPr lang="ru-RU" sz="2800" dirty="0" smtClean="0">
                          <a:effectLst/>
                          <a:latin typeface="Vollkorn" panose="020B0604020202020204" charset="0"/>
                          <a:ea typeface="Vollkorn" panose="020B0604020202020204" charset="0"/>
                        </a:rPr>
                        <a:t> та </a:t>
                      </a:r>
                      <a:r>
                        <a:rPr lang="ru-RU" sz="2800" dirty="0" err="1" smtClean="0">
                          <a:effectLst/>
                          <a:latin typeface="Vollkorn" panose="020B0604020202020204" charset="0"/>
                          <a:ea typeface="Vollkorn" panose="020B0604020202020204" charset="0"/>
                        </a:rPr>
                        <a:t>взаємооцінювання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Перевірка</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виконання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модульного контролю. </a:t>
                      </a:r>
                      <a:r>
                        <a:rPr lang="ru-RU" sz="2800" dirty="0" err="1" smtClean="0">
                          <a:effectLst/>
                          <a:latin typeface="Vollkorn" panose="020B0604020202020204" charset="0"/>
                          <a:ea typeface="Vollkorn" panose="020B0604020202020204" charset="0"/>
                        </a:rPr>
                        <a:t>Екзамен</a:t>
                      </a:r>
                      <a:endParaRPr lang="uk-UA" sz="2800" dirty="0">
                        <a:effectLst/>
                        <a:latin typeface="Vollkorn" panose="020B0604020202020204" charset="0"/>
                        <a:ea typeface="Vollkorn" panose="020B0604020202020204" charset="0"/>
                      </a:endParaRPr>
                    </a:p>
                  </a:txBody>
                  <a:tcPr marL="54023" marR="54023" marT="0" marB="0"/>
                </a:tc>
                <a:extLst>
                  <a:ext uri="{0D108BD9-81ED-4DB2-BD59-A6C34878D82A}">
                    <a16:rowId xmlns:a16="http://schemas.microsoft.com/office/drawing/2014/main" val="1254530270"/>
                  </a:ext>
                </a:extLst>
              </a:tr>
              <a:tr h="1498250">
                <a:tc>
                  <a:txBody>
                    <a:bodyPr/>
                    <a:lstStyle/>
                    <a:p>
                      <a:pPr algn="just">
                        <a:lnSpc>
                          <a:spcPct val="100000"/>
                        </a:lnSpc>
                        <a:spcAft>
                          <a:spcPts val="0"/>
                        </a:spcAft>
                      </a:pPr>
                      <a:r>
                        <a:rPr lang="ru-RU" sz="2800" b="1" kern="1200" spc="-30" dirty="0" smtClean="0">
                          <a:solidFill>
                            <a:schemeClr val="lt1"/>
                          </a:solidFill>
                          <a:effectLst/>
                          <a:latin typeface="Vollkorn" panose="020B0604020202020204" charset="0"/>
                          <a:ea typeface="Vollkorn" panose="020B0604020202020204" charset="0"/>
                          <a:cs typeface="+mn-cs"/>
                        </a:rPr>
                        <a:t>РН 13. </a:t>
                      </a:r>
                      <a:r>
                        <a:rPr lang="ru-RU" sz="2800" b="0" kern="1200" spc="-30" dirty="0" err="1" smtClean="0">
                          <a:solidFill>
                            <a:schemeClr val="lt1"/>
                          </a:solidFill>
                          <a:effectLst/>
                          <a:latin typeface="Vollkorn" panose="020B0604020202020204" charset="0"/>
                          <a:ea typeface="Vollkorn" panose="020B0604020202020204" charset="0"/>
                          <a:cs typeface="+mn-cs"/>
                        </a:rPr>
                        <a:t>Володіти</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знаннями</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уміннями</a:t>
                      </a:r>
                      <a:r>
                        <a:rPr lang="ru-RU" sz="2800" b="0" kern="1200" spc="-30" dirty="0" smtClean="0">
                          <a:solidFill>
                            <a:schemeClr val="lt1"/>
                          </a:solidFill>
                          <a:effectLst/>
                          <a:latin typeface="Vollkorn" panose="020B0604020202020204" charset="0"/>
                          <a:ea typeface="Vollkorn" panose="020B0604020202020204" charset="0"/>
                          <a:cs typeface="+mn-cs"/>
                        </a:rPr>
                        <a:t> та </a:t>
                      </a:r>
                      <a:r>
                        <a:rPr lang="ru-RU" sz="2800" b="0" kern="1200" spc="-30" dirty="0" err="1" smtClean="0">
                          <a:solidFill>
                            <a:schemeClr val="lt1"/>
                          </a:solidFill>
                          <a:effectLst/>
                          <a:latin typeface="Vollkorn" panose="020B0604020202020204" charset="0"/>
                          <a:ea typeface="Vollkorn" panose="020B0604020202020204" charset="0"/>
                          <a:cs typeface="+mn-cs"/>
                        </a:rPr>
                        <a:t>навичками</a:t>
                      </a:r>
                      <a:r>
                        <a:rPr lang="ru-RU" sz="2800" b="0" kern="1200" spc="-30" dirty="0" smtClean="0">
                          <a:solidFill>
                            <a:schemeClr val="lt1"/>
                          </a:solidFill>
                          <a:effectLst/>
                          <a:latin typeface="Vollkorn" panose="020B0604020202020204" charset="0"/>
                          <a:ea typeface="Vollkorn" panose="020B0604020202020204" charset="0"/>
                          <a:cs typeface="+mn-cs"/>
                        </a:rPr>
                        <a:t> для </a:t>
                      </a:r>
                      <a:r>
                        <a:rPr lang="ru-RU" sz="2800" b="0" kern="1200" spc="-30" dirty="0" err="1" smtClean="0">
                          <a:solidFill>
                            <a:schemeClr val="lt1"/>
                          </a:solidFill>
                          <a:effectLst/>
                          <a:latin typeface="Vollkorn" panose="020B0604020202020204" charset="0"/>
                          <a:ea typeface="Vollkorn" panose="020B0604020202020204" charset="0"/>
                          <a:cs typeface="+mn-cs"/>
                        </a:rPr>
                        <a:t>виконання</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трудових</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функцій</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що</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передбачені</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професійними</a:t>
                      </a:r>
                      <a:r>
                        <a:rPr lang="ru-RU" sz="2800" b="0" kern="1200" spc="-30" dirty="0" smtClean="0">
                          <a:solidFill>
                            <a:schemeClr val="lt1"/>
                          </a:solidFill>
                          <a:effectLst/>
                          <a:latin typeface="Vollkorn" panose="020B0604020202020204" charset="0"/>
                          <a:ea typeface="Vollkorn" panose="020B0604020202020204" charset="0"/>
                          <a:cs typeface="+mn-cs"/>
                        </a:rPr>
                        <a:t> стандартами в </a:t>
                      </a:r>
                      <a:r>
                        <a:rPr lang="ru-RU" sz="2800" b="0" kern="1200" spc="-30" dirty="0" err="1" smtClean="0">
                          <a:solidFill>
                            <a:schemeClr val="lt1"/>
                          </a:solidFill>
                          <a:effectLst/>
                          <a:latin typeface="Vollkorn" panose="020B0604020202020204" charset="0"/>
                          <a:ea typeface="Vollkorn" panose="020B0604020202020204" charset="0"/>
                          <a:cs typeface="+mn-cs"/>
                        </a:rPr>
                        <a:t>сфері</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вищої</a:t>
                      </a:r>
                      <a:r>
                        <a:rPr lang="ru-RU" sz="2800" b="0" kern="1200" spc="-30" dirty="0" smtClean="0">
                          <a:solidFill>
                            <a:schemeClr val="lt1"/>
                          </a:solidFill>
                          <a:effectLst/>
                          <a:latin typeface="Vollkorn" panose="020B0604020202020204" charset="0"/>
                          <a:ea typeface="Vollkorn" panose="020B0604020202020204" charset="0"/>
                          <a:cs typeface="+mn-cs"/>
                        </a:rPr>
                        <a:t> </a:t>
                      </a:r>
                      <a:r>
                        <a:rPr lang="ru-RU" sz="2800" b="0" kern="1200" spc="-30" dirty="0" err="1" smtClean="0">
                          <a:solidFill>
                            <a:schemeClr val="lt1"/>
                          </a:solidFill>
                          <a:effectLst/>
                          <a:latin typeface="Vollkorn" panose="020B0604020202020204" charset="0"/>
                          <a:ea typeface="Vollkorn" panose="020B0604020202020204" charset="0"/>
                          <a:cs typeface="+mn-cs"/>
                        </a:rPr>
                        <a:t>освіти</a:t>
                      </a:r>
                      <a:endParaRPr lang="uk-UA" sz="28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ru-RU" sz="2800" dirty="0" err="1" smtClean="0">
                          <a:effectLst/>
                          <a:latin typeface="Vollkorn" panose="020B0604020202020204" charset="0"/>
                          <a:ea typeface="Vollkorn" panose="020B0604020202020204" charset="0"/>
                        </a:rPr>
                        <a:t>Усне</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опитування</a:t>
                      </a:r>
                      <a:r>
                        <a:rPr lang="ru-RU" sz="2800" dirty="0" smtClean="0">
                          <a:effectLst/>
                          <a:latin typeface="Vollkorn" panose="020B0604020202020204" charset="0"/>
                          <a:ea typeface="Vollkorn" panose="020B0604020202020204" charset="0"/>
                        </a:rPr>
                        <a:t>, участь у </a:t>
                      </a:r>
                      <a:r>
                        <a:rPr lang="ru-RU" sz="2800" dirty="0" err="1" smtClean="0">
                          <a:effectLst/>
                          <a:latin typeface="Vollkorn" panose="020B0604020202020204" charset="0"/>
                          <a:ea typeface="Vollkorn" panose="020B0604020202020204" charset="0"/>
                        </a:rPr>
                        <a:t>дискусії</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відповіді</a:t>
                      </a:r>
                      <a:r>
                        <a:rPr lang="ru-RU" sz="2800" dirty="0" smtClean="0">
                          <a:effectLst/>
                          <a:latin typeface="Vollkorn" panose="020B0604020202020204" charset="0"/>
                          <a:ea typeface="Vollkorn" panose="020B0604020202020204" charset="0"/>
                        </a:rPr>
                        <a:t> на </a:t>
                      </a:r>
                      <a:r>
                        <a:rPr lang="ru-RU" sz="2800" dirty="0" err="1" smtClean="0">
                          <a:effectLst/>
                          <a:latin typeface="Vollkorn" panose="020B0604020202020204" charset="0"/>
                          <a:ea typeface="Vollkorn" panose="020B0604020202020204" charset="0"/>
                        </a:rPr>
                        <a:t>проблемні</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запитання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Перевірка</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виконання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домашніх</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практичних</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кейсів</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Самооцінювання</a:t>
                      </a:r>
                      <a:r>
                        <a:rPr lang="ru-RU" sz="2800" dirty="0" smtClean="0">
                          <a:effectLst/>
                          <a:latin typeface="Vollkorn" panose="020B0604020202020204" charset="0"/>
                          <a:ea typeface="Vollkorn" panose="020B0604020202020204" charset="0"/>
                        </a:rPr>
                        <a:t> та </a:t>
                      </a:r>
                      <a:r>
                        <a:rPr lang="ru-RU" sz="2800" dirty="0" err="1" smtClean="0">
                          <a:effectLst/>
                          <a:latin typeface="Vollkorn" panose="020B0604020202020204" charset="0"/>
                          <a:ea typeface="Vollkorn" panose="020B0604020202020204" charset="0"/>
                        </a:rPr>
                        <a:t>взаємооцінювання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Перевірка</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виконання</a:t>
                      </a:r>
                      <a:r>
                        <a:rPr lang="ru-RU" sz="2800" dirty="0" smtClean="0">
                          <a:effectLst/>
                          <a:latin typeface="Vollkorn" panose="020B0604020202020204" charset="0"/>
                          <a:ea typeface="Vollkorn" panose="020B0604020202020204" charset="0"/>
                        </a:rPr>
                        <a:t> </a:t>
                      </a:r>
                      <a:r>
                        <a:rPr lang="ru-RU" sz="2800" dirty="0" err="1" smtClean="0">
                          <a:effectLst/>
                          <a:latin typeface="Vollkorn" panose="020B0604020202020204" charset="0"/>
                          <a:ea typeface="Vollkorn" panose="020B0604020202020204" charset="0"/>
                        </a:rPr>
                        <a:t>завдань</a:t>
                      </a:r>
                      <a:r>
                        <a:rPr lang="ru-RU" sz="2800" dirty="0" smtClean="0">
                          <a:effectLst/>
                          <a:latin typeface="Vollkorn" panose="020B0604020202020204" charset="0"/>
                          <a:ea typeface="Vollkorn" panose="020B0604020202020204" charset="0"/>
                        </a:rPr>
                        <a:t> модульного контролю. </a:t>
                      </a:r>
                      <a:r>
                        <a:rPr lang="ru-RU" sz="2800" dirty="0" err="1" smtClean="0">
                          <a:effectLst/>
                          <a:latin typeface="Vollkorn" panose="020B0604020202020204" charset="0"/>
                          <a:ea typeface="Vollkorn" panose="020B0604020202020204" charset="0"/>
                        </a:rPr>
                        <a:t>Екзамен</a:t>
                      </a:r>
                      <a:endParaRPr lang="uk-UA" sz="2800" dirty="0">
                        <a:effectLst/>
                        <a:latin typeface="Vollkorn" panose="020B0604020202020204" charset="0"/>
                        <a:ea typeface="Vollkorn" panose="020B0604020202020204" charset="0"/>
                      </a:endParaRPr>
                    </a:p>
                  </a:txBody>
                  <a:tcPr marL="54023" marR="54023" marT="0" marB="0"/>
                </a:tc>
                <a:extLst>
                  <a:ext uri="{0D108BD9-81ED-4DB2-BD59-A6C34878D82A}">
                    <a16:rowId xmlns:a16="http://schemas.microsoft.com/office/drawing/2014/main" val="2289839089"/>
                  </a:ext>
                </a:extLst>
              </a:tr>
            </a:tbl>
          </a:graphicData>
        </a:graphic>
      </p:graphicFrame>
    </p:spTree>
    <p:extLst>
      <p:ext uri="{BB962C8B-B14F-4D97-AF65-F5344CB8AC3E}">
        <p14:creationId xmlns:p14="http://schemas.microsoft.com/office/powerpoint/2010/main" val="1280704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342900"/>
            <a:ext cx="16459200" cy="7879080"/>
          </a:xfrm>
          <a:prstGeom prst="rect">
            <a:avLst/>
          </a:prstGeom>
        </p:spPr>
        <p:txBody>
          <a:bodyPr wrap="square" lIns="0" tIns="0" rIns="0" bIns="0" rtlCol="0" anchor="t">
            <a:spAutoFit/>
          </a:bodyPr>
          <a:lstStyle/>
          <a:p>
            <a:pPr algn="ctr"/>
            <a:r>
              <a:rPr lang="uk-UA" sz="32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200" dirty="0">
              <a:solidFill>
                <a:schemeClr val="accent1">
                  <a:lumMod val="50000"/>
                </a:schemeClr>
              </a:solidFill>
              <a:latin typeface="Vollkorn" panose="020B0604020202020204" charset="0"/>
              <a:ea typeface="Vollkorn" panose="020B0604020202020204" charset="0"/>
            </a:endParaRPr>
          </a:p>
          <a:p>
            <a:pPr indent="360000" algn="just"/>
            <a:r>
              <a:rPr lang="uk-UA" sz="3200" dirty="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r>
              <a:rPr lang="uk-UA" sz="3200" dirty="0" smtClean="0">
                <a:solidFill>
                  <a:schemeClr val="accent1">
                    <a:lumMod val="50000"/>
                  </a:schemeClr>
                </a:solidFill>
                <a:latin typeface="Vollkorn" panose="020B0604020202020204" charset="0"/>
                <a:ea typeface="Vollkorn" panose="020B0604020202020204" charset="0"/>
              </a:rPr>
              <a:t>.</a:t>
            </a:r>
          </a:p>
          <a:p>
            <a:pPr indent="360000" algn="just"/>
            <a:endParaRPr lang="uk-UA" sz="1600" dirty="0">
              <a:solidFill>
                <a:schemeClr val="accent1">
                  <a:lumMod val="50000"/>
                </a:schemeClr>
              </a:solidFill>
              <a:latin typeface="Vollkorn" panose="020B0604020202020204" charset="0"/>
              <a:ea typeface="Vollkorn" panose="020B0604020202020204" charset="0"/>
            </a:endParaRPr>
          </a:p>
          <a:p>
            <a:pPr indent="360000" algn="just"/>
            <a:r>
              <a:rPr lang="uk-UA" sz="320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a:t>
            </a:r>
          </a:p>
          <a:p>
            <a:pPr indent="360000" algn="just"/>
            <a:r>
              <a:rPr lang="uk-UA" sz="3200" dirty="0">
                <a:solidFill>
                  <a:schemeClr val="accent1">
                    <a:lumMod val="50000"/>
                  </a:schemeClr>
                </a:solidFill>
                <a:latin typeface="Vollkorn" panose="020B0604020202020204" charset="0"/>
                <a:ea typeface="Vollkorn" panose="020B0604020202020204" charset="0"/>
              </a:rPr>
              <a:t>‒	поточний, модульний та підсумковий контроль – для здобувачів денної форми навчання;</a:t>
            </a:r>
          </a:p>
          <a:p>
            <a:pPr indent="360000" algn="just"/>
            <a:r>
              <a:rPr lang="uk-UA" sz="3200" dirty="0">
                <a:solidFill>
                  <a:schemeClr val="accent1">
                    <a:lumMod val="50000"/>
                  </a:schemeClr>
                </a:solidFill>
                <a:latin typeface="Vollkorn" panose="020B0604020202020204" charset="0"/>
                <a:ea typeface="Vollkorn" panose="020B0604020202020204" charset="0"/>
              </a:rPr>
              <a:t>‒	поточний та підсумковий контроль – для здобувачів заочної форми навчання</a:t>
            </a:r>
            <a:r>
              <a:rPr lang="uk-UA" sz="3200" dirty="0" smtClean="0">
                <a:solidFill>
                  <a:schemeClr val="accent1">
                    <a:lumMod val="50000"/>
                  </a:schemeClr>
                </a:solidFill>
                <a:latin typeface="Vollkorn" panose="020B0604020202020204" charset="0"/>
                <a:ea typeface="Vollkorn" panose="020B0604020202020204" charset="0"/>
              </a:rPr>
              <a:t>.</a:t>
            </a:r>
          </a:p>
          <a:p>
            <a:pPr indent="360000" algn="just"/>
            <a:endParaRPr lang="uk-UA" sz="1600" dirty="0">
              <a:solidFill>
                <a:schemeClr val="accent1">
                  <a:lumMod val="50000"/>
                </a:schemeClr>
              </a:solidFill>
              <a:latin typeface="Vollkorn" panose="020B0604020202020204" charset="0"/>
              <a:ea typeface="Vollkorn" panose="020B0604020202020204" charset="0"/>
            </a:endParaRPr>
          </a:p>
          <a:p>
            <a:pPr indent="360000" algn="just"/>
            <a:r>
              <a:rPr lang="uk-UA" sz="3200" dirty="0">
                <a:solidFill>
                  <a:schemeClr val="accent1">
                    <a:lumMod val="50000"/>
                  </a:schemeClr>
                </a:solidFill>
                <a:latin typeface="Vollkorn" panose="020B0604020202020204" charset="0"/>
                <a:ea typeface="Vollkorn" panose="020B0604020202020204" charset="0"/>
              </a:rPr>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endParaRPr lang="uk-UA" sz="3200" dirty="0">
              <a:solidFill>
                <a:schemeClr val="accent1">
                  <a:lumMod val="50000"/>
                </a:schemeClr>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495300"/>
            <a:ext cx="16459200" cy="5647700"/>
          </a:xfrm>
          <a:prstGeom prst="rect">
            <a:avLst/>
          </a:prstGeom>
        </p:spPr>
        <p:txBody>
          <a:bodyPr wrap="square" lIns="0" tIns="0" rIns="0" bIns="0" rtlCol="0" anchor="t">
            <a:spAutoFit/>
          </a:bodyPr>
          <a:lstStyle/>
          <a:p>
            <a:pPr algn="ctr"/>
            <a:r>
              <a:rPr lang="uk-UA" sz="32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200" dirty="0">
              <a:solidFill>
                <a:schemeClr val="accent1">
                  <a:lumMod val="50000"/>
                </a:schemeClr>
              </a:solidFill>
              <a:latin typeface="Vollkorn" panose="020B0604020202020204" charset="0"/>
              <a:ea typeface="Vollkorn" panose="020B0604020202020204" charset="0"/>
            </a:endParaRPr>
          </a:p>
          <a:p>
            <a:pPr indent="360000" algn="just"/>
            <a:r>
              <a:rPr lang="uk-UA" sz="3200" dirty="0">
                <a:solidFill>
                  <a:schemeClr val="accent1">
                    <a:lumMod val="50000"/>
                  </a:schemeClr>
                </a:solidFill>
                <a:latin typeface="Vollkorn" panose="020B0604020202020204" charset="0"/>
                <a:ea typeface="Vollkorn" panose="020B0604020202020204" charset="0"/>
              </a:rPr>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написання модульної контрольної роботи. </a:t>
            </a:r>
          </a:p>
          <a:p>
            <a:pPr indent="360000" algn="just"/>
            <a:endParaRPr lang="uk-UA" sz="1500" dirty="0" smtClean="0">
              <a:solidFill>
                <a:schemeClr val="accent1">
                  <a:lumMod val="50000"/>
                </a:schemeClr>
              </a:solidFill>
              <a:latin typeface="Vollkorn" panose="020B0604020202020204" charset="0"/>
              <a:ea typeface="Vollkorn" panose="020B0604020202020204" charset="0"/>
            </a:endParaRPr>
          </a:p>
          <a:p>
            <a:pPr indent="360000" algn="just"/>
            <a:r>
              <a:rPr lang="uk-UA" sz="3200" dirty="0" smtClean="0">
                <a:solidFill>
                  <a:schemeClr val="accent1">
                    <a:lumMod val="50000"/>
                  </a:schemeClr>
                </a:solidFill>
                <a:latin typeface="Vollkorn" panose="020B0604020202020204" charset="0"/>
                <a:ea typeface="Vollkorn" panose="020B0604020202020204" charset="0"/>
              </a:rPr>
              <a:t>Підсумковий </a:t>
            </a:r>
            <a:r>
              <a:rPr lang="uk-UA" sz="3200" dirty="0">
                <a:solidFill>
                  <a:schemeClr val="accent1">
                    <a:lumMod val="50000"/>
                  </a:schemeClr>
                </a:solidFill>
                <a:latin typeface="Vollkorn" panose="020B0604020202020204" charset="0"/>
                <a:ea typeface="Vollkorn" panose="020B0604020202020204" charset="0"/>
              </a:rPr>
              <a:t>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або наприкінці семестру. Підсумковий контроль проводиться у формі екзамену. </a:t>
            </a:r>
            <a:endParaRPr lang="uk-UA" sz="32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1183483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9" name="Rectangle 2"/>
          <p:cNvSpPr>
            <a:spLocks noChangeArrowheads="1"/>
          </p:cNvSpPr>
          <p:nvPr/>
        </p:nvSpPr>
        <p:spPr bwMode="auto">
          <a:xfrm>
            <a:off x="2590800" y="16192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sp>
        <p:nvSpPr>
          <p:cNvPr id="11" name="Rectangle 3"/>
          <p:cNvSpPr>
            <a:spLocks noChangeArrowheads="1"/>
          </p:cNvSpPr>
          <p:nvPr/>
        </p:nvSpPr>
        <p:spPr bwMode="auto">
          <a:xfrm>
            <a:off x="1447800" y="4045330"/>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4" name="Таблиця 3"/>
          <p:cNvGraphicFramePr>
            <a:graphicFrameLocks noGrp="1"/>
          </p:cNvGraphicFramePr>
          <p:nvPr>
            <p:extLst>
              <p:ext uri="{D42A27DB-BD31-4B8C-83A1-F6EECF244321}">
                <p14:modId xmlns:p14="http://schemas.microsoft.com/office/powerpoint/2010/main" val="1008199628"/>
              </p:ext>
            </p:extLst>
          </p:nvPr>
        </p:nvGraphicFramePr>
        <p:xfrm>
          <a:off x="2146598" y="825127"/>
          <a:ext cx="14199199" cy="2977134"/>
        </p:xfrm>
        <a:graphic>
          <a:graphicData uri="http://schemas.openxmlformats.org/drawingml/2006/table">
            <a:tbl>
              <a:tblPr firstRow="1" firstCol="1" bandRow="1"/>
              <a:tblGrid>
                <a:gridCol w="11609266">
                  <a:extLst>
                    <a:ext uri="{9D8B030D-6E8A-4147-A177-3AD203B41FA5}">
                      <a16:colId xmlns:a16="http://schemas.microsoft.com/office/drawing/2014/main" val="1867041582"/>
                    </a:ext>
                  </a:extLst>
                </a:gridCol>
                <a:gridCol w="2589933">
                  <a:extLst>
                    <a:ext uri="{9D8B030D-6E8A-4147-A177-3AD203B41FA5}">
                      <a16:colId xmlns:a16="http://schemas.microsoft.com/office/drawing/2014/main" val="1707116635"/>
                    </a:ext>
                  </a:extLst>
                </a:gridCol>
              </a:tblGrid>
              <a:tr h="534339">
                <a:tc>
                  <a:txBody>
                    <a:bodyPr/>
                    <a:lstStyle/>
                    <a:p>
                      <a:pPr algn="ctr">
                        <a:lnSpc>
                          <a:spcPct val="97000"/>
                        </a:lnSpc>
                        <a:spcAft>
                          <a:spcPts val="0"/>
                        </a:spcAft>
                      </a:pPr>
                      <a:r>
                        <a:rPr lang="uk-UA" sz="2000" b="1" dirty="0">
                          <a:solidFill>
                            <a:schemeClr val="bg1"/>
                          </a:solidFill>
                          <a:effectLst/>
                          <a:latin typeface="Vollkorn" panose="020B0604020202020204" charset="0"/>
                          <a:ea typeface="Vollkorn" panose="020B0604020202020204" charset="0"/>
                        </a:rPr>
                        <a:t>Види робіт здобувача вищої освіти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b="1" dirty="0">
                          <a:solidFill>
                            <a:schemeClr val="bg1"/>
                          </a:solidFill>
                          <a:effectLst/>
                          <a:latin typeface="Vollkorn" panose="020B0604020202020204" charset="0"/>
                          <a:ea typeface="Vollkorn" panose="020B0604020202020204" charset="0"/>
                        </a:rPr>
                        <a:t>Кількість балів за семестр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435545618"/>
                  </a:ext>
                </a:extLst>
              </a:tr>
              <a:tr h="268198">
                <a:tc gridSpan="2">
                  <a:txBody>
                    <a:bodyPr/>
                    <a:lstStyle/>
                    <a:p>
                      <a:pPr algn="ctr" fontAlgn="auto">
                        <a:lnSpc>
                          <a:spcPct val="97000"/>
                        </a:lnSpc>
                        <a:spcAft>
                          <a:spcPts val="0"/>
                        </a:spcAft>
                      </a:pPr>
                      <a:r>
                        <a:rPr lang="uk-UA" sz="2000" b="1" dirty="0">
                          <a:solidFill>
                            <a:schemeClr val="bg1"/>
                          </a:solidFill>
                          <a:effectLst/>
                          <a:latin typeface="Vollkorn" panose="020B0604020202020204" charset="0"/>
                          <a:ea typeface="Vollkorn" panose="020B0604020202020204" charset="0"/>
                        </a:rPr>
                        <a:t>Для здобувача денної форми навчання</a:t>
                      </a:r>
                      <a:endParaRPr lang="uk-UA" sz="20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4048180502"/>
                  </a:ext>
                </a:extLst>
              </a:tr>
              <a:tr h="268198">
                <a:tc>
                  <a:txBody>
                    <a:bodyPr/>
                    <a:lstStyle/>
                    <a:p>
                      <a:pPr algn="l">
                        <a:lnSpc>
                          <a:spcPct val="97000"/>
                        </a:lnSpc>
                        <a:spcAft>
                          <a:spcPts val="0"/>
                        </a:spcAft>
                      </a:pPr>
                      <a:r>
                        <a:rPr lang="uk-UA" sz="2000" dirty="0">
                          <a:solidFill>
                            <a:schemeClr val="bg1"/>
                          </a:solidFill>
                          <a:effectLst/>
                          <a:latin typeface="Vollkorn" panose="020B0604020202020204" charset="0"/>
                          <a:ea typeface="Vollkorn" panose="020B0604020202020204" charset="0"/>
                        </a:rPr>
                        <a:t>Виконання завдань поточного контролю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8062323"/>
                  </a:ext>
                </a:extLst>
              </a:tr>
              <a:tr h="268198">
                <a:tc>
                  <a:txBody>
                    <a:bodyPr/>
                    <a:lstStyle/>
                    <a:p>
                      <a:pPr algn="l">
                        <a:lnSpc>
                          <a:spcPct val="97000"/>
                        </a:lnSpc>
                        <a:spcAft>
                          <a:spcPts val="0"/>
                        </a:spcAft>
                      </a:pPr>
                      <a:r>
                        <a:rPr lang="uk-UA" sz="2000" dirty="0">
                          <a:solidFill>
                            <a:schemeClr val="bg1"/>
                          </a:solidFill>
                          <a:effectLst/>
                          <a:latin typeface="Vollkorn" panose="020B0604020202020204" charset="0"/>
                          <a:ea typeface="Vollkorn" panose="020B0604020202020204" charset="0"/>
                        </a:rPr>
                        <a:t>Виконання завдань модульного контролю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6886160"/>
                  </a:ext>
                </a:extLst>
              </a:tr>
              <a:tr h="268198">
                <a:tc>
                  <a:txBody>
                    <a:bodyPr/>
                    <a:lstStyle/>
                    <a:p>
                      <a:pPr algn="just">
                        <a:lnSpc>
                          <a:spcPct val="97000"/>
                        </a:lnSpc>
                        <a:spcAft>
                          <a:spcPts val="0"/>
                        </a:spcAft>
                      </a:pPr>
                      <a:r>
                        <a:rPr lang="uk-UA" sz="2000" b="1" dirty="0">
                          <a:solidFill>
                            <a:schemeClr val="bg1"/>
                          </a:solidFill>
                          <a:effectLst/>
                          <a:latin typeface="Vollkorn" panose="020B0604020202020204" charset="0"/>
                          <a:ea typeface="Vollkorn" panose="020B0604020202020204" charset="0"/>
                        </a:rPr>
                        <a:t>Підсумкова семестрова оцінка</a:t>
                      </a:r>
                      <a:endParaRPr lang="uk-UA" sz="20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b="1" dirty="0">
                          <a:effectLst/>
                          <a:latin typeface="Vollkorn" panose="020B0604020202020204" charset="0"/>
                          <a:ea typeface="Vollkorn" panose="020B0604020202020204" charset="0"/>
                        </a:rPr>
                        <a:t>100</a:t>
                      </a:r>
                      <a:endParaRPr lang="uk-UA" sz="2000" dirty="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7960245"/>
                  </a:ext>
                </a:extLst>
              </a:tr>
              <a:tr h="268198">
                <a:tc gridSpan="2">
                  <a:txBody>
                    <a:bodyPr/>
                    <a:lstStyle/>
                    <a:p>
                      <a:pPr algn="ctr">
                        <a:lnSpc>
                          <a:spcPct val="97000"/>
                        </a:lnSpc>
                        <a:spcAft>
                          <a:spcPts val="0"/>
                        </a:spcAft>
                      </a:pPr>
                      <a:r>
                        <a:rPr lang="uk-UA" sz="2000" b="1" dirty="0">
                          <a:solidFill>
                            <a:schemeClr val="bg1"/>
                          </a:solidFill>
                          <a:effectLst/>
                          <a:latin typeface="Vollkorn" panose="020B0604020202020204" charset="0"/>
                          <a:ea typeface="Vollkorn" panose="020B0604020202020204" charset="0"/>
                        </a:rPr>
                        <a:t>Для здобувача заочної форми навчання</a:t>
                      </a:r>
                      <a:endParaRPr lang="uk-UA" sz="20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2426945819"/>
                  </a:ext>
                </a:extLst>
              </a:tr>
              <a:tr h="268198">
                <a:tc>
                  <a:txBody>
                    <a:bodyPr/>
                    <a:lstStyle/>
                    <a:p>
                      <a:pPr algn="just">
                        <a:lnSpc>
                          <a:spcPct val="97000"/>
                        </a:lnSpc>
                        <a:spcAft>
                          <a:spcPts val="0"/>
                        </a:spcAft>
                      </a:pPr>
                      <a:r>
                        <a:rPr lang="uk-UA" sz="2000" dirty="0">
                          <a:solidFill>
                            <a:schemeClr val="bg1"/>
                          </a:solidFill>
                          <a:effectLst/>
                          <a:latin typeface="Vollkorn" panose="020B0604020202020204" charset="0"/>
                          <a:ea typeface="Vollkorn" panose="020B0604020202020204" charset="0"/>
                        </a:rPr>
                        <a:t>Виконання завдань поточного контролю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6129615"/>
                  </a:ext>
                </a:extLst>
              </a:tr>
              <a:tr h="268198">
                <a:tc>
                  <a:txBody>
                    <a:bodyPr/>
                    <a:lstStyle/>
                    <a:p>
                      <a:pPr algn="just">
                        <a:lnSpc>
                          <a:spcPct val="97000"/>
                        </a:lnSpc>
                        <a:spcAft>
                          <a:spcPts val="0"/>
                        </a:spcAft>
                      </a:pPr>
                      <a:r>
                        <a:rPr lang="uk-UA" sz="2000" dirty="0">
                          <a:solidFill>
                            <a:schemeClr val="bg1"/>
                          </a:solidFill>
                          <a:effectLst/>
                          <a:latin typeface="Vollkorn" panose="020B0604020202020204" charset="0"/>
                          <a:ea typeface="Vollkorn" panose="020B0604020202020204" charset="0"/>
                        </a:rPr>
                        <a:t>Виконання завдань підсумкового контролю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a:effectLst/>
                          <a:latin typeface="Vollkorn" panose="020B0604020202020204" charset="0"/>
                          <a:ea typeface="Vollkorn" panose="020B0604020202020204" charset="0"/>
                        </a:rPr>
                        <a:t>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5252551"/>
                  </a:ext>
                </a:extLst>
              </a:tr>
              <a:tr h="268198">
                <a:tc>
                  <a:txBody>
                    <a:bodyPr/>
                    <a:lstStyle/>
                    <a:p>
                      <a:pPr algn="just">
                        <a:lnSpc>
                          <a:spcPct val="97000"/>
                        </a:lnSpc>
                        <a:spcAft>
                          <a:spcPts val="0"/>
                        </a:spcAft>
                      </a:pPr>
                      <a:r>
                        <a:rPr lang="uk-UA" sz="2000" b="1" dirty="0">
                          <a:solidFill>
                            <a:schemeClr val="bg1"/>
                          </a:solidFill>
                          <a:effectLst/>
                          <a:latin typeface="Vollkorn" panose="020B0604020202020204" charset="0"/>
                          <a:ea typeface="Vollkorn" panose="020B0604020202020204" charset="0"/>
                        </a:rPr>
                        <a:t>Підсумкова семестрова оцінка</a:t>
                      </a:r>
                      <a:endParaRPr lang="uk-UA" sz="20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b="1" dirty="0">
                          <a:effectLst/>
                          <a:latin typeface="Vollkorn" panose="020B0604020202020204" charset="0"/>
                          <a:ea typeface="Vollkorn" panose="020B0604020202020204" charset="0"/>
                        </a:rPr>
                        <a:t>100</a:t>
                      </a:r>
                      <a:endParaRPr lang="uk-UA" sz="2000" dirty="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236702"/>
                  </a:ext>
                </a:extLst>
              </a:tr>
            </a:tbl>
          </a:graphicData>
        </a:graphic>
      </p:graphicFrame>
      <p:graphicFrame>
        <p:nvGraphicFramePr>
          <p:cNvPr id="6" name="Таблиця 5"/>
          <p:cNvGraphicFramePr>
            <a:graphicFrameLocks noGrp="1"/>
          </p:cNvGraphicFramePr>
          <p:nvPr>
            <p:extLst>
              <p:ext uri="{D42A27DB-BD31-4B8C-83A1-F6EECF244321}">
                <p14:modId xmlns:p14="http://schemas.microsoft.com/office/powerpoint/2010/main" val="2962329926"/>
              </p:ext>
            </p:extLst>
          </p:nvPr>
        </p:nvGraphicFramePr>
        <p:xfrm>
          <a:off x="2146600" y="4764061"/>
          <a:ext cx="14199197" cy="3509183"/>
        </p:xfrm>
        <a:graphic>
          <a:graphicData uri="http://schemas.openxmlformats.org/drawingml/2006/table">
            <a:tbl>
              <a:tblPr firstRow="1" firstCol="1" bandRow="1"/>
              <a:tblGrid>
                <a:gridCol w="11666060">
                  <a:extLst>
                    <a:ext uri="{9D8B030D-6E8A-4147-A177-3AD203B41FA5}">
                      <a16:colId xmlns:a16="http://schemas.microsoft.com/office/drawing/2014/main" val="2242228032"/>
                    </a:ext>
                  </a:extLst>
                </a:gridCol>
                <a:gridCol w="1280768">
                  <a:extLst>
                    <a:ext uri="{9D8B030D-6E8A-4147-A177-3AD203B41FA5}">
                      <a16:colId xmlns:a16="http://schemas.microsoft.com/office/drawing/2014/main" val="2261574330"/>
                    </a:ext>
                  </a:extLst>
                </a:gridCol>
                <a:gridCol w="1252369">
                  <a:extLst>
                    <a:ext uri="{9D8B030D-6E8A-4147-A177-3AD203B41FA5}">
                      <a16:colId xmlns:a16="http://schemas.microsoft.com/office/drawing/2014/main" val="3713594207"/>
                    </a:ext>
                  </a:extLst>
                </a:gridCol>
              </a:tblGrid>
              <a:tr h="696960">
                <a:tc rowSpan="2">
                  <a:txBody>
                    <a:bodyPr/>
                    <a:lstStyle/>
                    <a:p>
                      <a:pPr algn="ctr">
                        <a:lnSpc>
                          <a:spcPts val="1800"/>
                        </a:lnSpc>
                        <a:spcAft>
                          <a:spcPts val="0"/>
                        </a:spcAft>
                      </a:pPr>
                      <a:r>
                        <a:rPr lang="uk-UA" sz="2000" b="1" dirty="0">
                          <a:solidFill>
                            <a:schemeClr val="bg1"/>
                          </a:solidFill>
                          <a:effectLst/>
                          <a:latin typeface="Vollkorn" panose="020B0604020202020204" charset="0"/>
                          <a:ea typeface="Vollkorn" panose="020B0604020202020204" charset="0"/>
                        </a:rPr>
                        <a:t>Види робіт здобувача вищої освіти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2">
                  <a:txBody>
                    <a:bodyPr/>
                    <a:lstStyle/>
                    <a:p>
                      <a:pPr algn="ctr">
                        <a:lnSpc>
                          <a:spcPts val="1800"/>
                        </a:lnSpc>
                        <a:spcAft>
                          <a:spcPts val="0"/>
                        </a:spcAft>
                      </a:pPr>
                      <a:r>
                        <a:rPr lang="uk-UA" sz="2000" b="1">
                          <a:solidFill>
                            <a:schemeClr val="bg1"/>
                          </a:solidFill>
                          <a:effectLst/>
                          <a:latin typeface="Vollkorn" panose="020B0604020202020204" charset="0"/>
                          <a:ea typeface="Vollkorn" panose="020B0604020202020204" charset="0"/>
                        </a:rPr>
                        <a:t>Кількість балів за семестр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1048567162"/>
                  </a:ext>
                </a:extLst>
              </a:tr>
              <a:tr h="923002">
                <a:tc vMerge="1">
                  <a:txBody>
                    <a:bodyPr/>
                    <a:lstStyle/>
                    <a:p>
                      <a:endParaRPr lang="uk-UA"/>
                    </a:p>
                  </a:txBody>
                  <a:tcPr/>
                </a:tc>
                <a:tc>
                  <a:txBody>
                    <a:bodyPr/>
                    <a:lstStyle/>
                    <a:p>
                      <a:pPr algn="ctr" fontAlgn="auto">
                        <a:lnSpc>
                          <a:spcPts val="1800"/>
                        </a:lnSpc>
                        <a:spcAft>
                          <a:spcPts val="0"/>
                        </a:spcAft>
                      </a:pPr>
                      <a:r>
                        <a:rPr lang="uk-UA" sz="2000" b="1" dirty="0">
                          <a:solidFill>
                            <a:schemeClr val="bg1"/>
                          </a:solidFill>
                          <a:effectLst/>
                          <a:latin typeface="Vollkorn" panose="020B0604020202020204" charset="0"/>
                          <a:ea typeface="Vollkorn" panose="020B0604020202020204" charset="0"/>
                        </a:rPr>
                        <a:t>денна форма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ts val="1800"/>
                        </a:lnSpc>
                        <a:spcAft>
                          <a:spcPts val="0"/>
                        </a:spcAft>
                      </a:pPr>
                      <a:r>
                        <a:rPr lang="uk-UA" sz="2000" b="1" dirty="0">
                          <a:solidFill>
                            <a:schemeClr val="bg1"/>
                          </a:solidFill>
                          <a:effectLst/>
                          <a:latin typeface="Vollkorn" panose="020B0604020202020204" charset="0"/>
                          <a:ea typeface="Vollkorn" panose="020B0604020202020204" charset="0"/>
                        </a:rPr>
                        <a:t>заочна форма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78193792"/>
                  </a:ext>
                </a:extLst>
              </a:tr>
              <a:tr h="244878">
                <a:tc>
                  <a:txBody>
                    <a:bodyPr/>
                    <a:lstStyle/>
                    <a:p>
                      <a:pPr algn="just">
                        <a:lnSpc>
                          <a:spcPts val="1800"/>
                        </a:lnSpc>
                        <a:spcAft>
                          <a:spcPts val="0"/>
                        </a:spcAft>
                      </a:pPr>
                      <a:r>
                        <a:rPr lang="uk-UA" sz="2000" dirty="0">
                          <a:solidFill>
                            <a:schemeClr val="bg1"/>
                          </a:solidFill>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000">
                          <a:effectLst/>
                          <a:latin typeface="Vollkorn" panose="020B0604020202020204" charset="0"/>
                          <a:ea typeface="Vollkorn" panose="020B0604020202020204" charset="0"/>
                        </a:rPr>
                        <a:t>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000">
                          <a:effectLst/>
                          <a:latin typeface="Vollkorn" panose="020B0604020202020204" charset="0"/>
                          <a:ea typeface="Vollkorn" panose="020B0604020202020204" charset="0"/>
                        </a:rPr>
                        <a:t>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020371"/>
                  </a:ext>
                </a:extLst>
              </a:tr>
              <a:tr h="470919">
                <a:tc>
                  <a:txBody>
                    <a:bodyPr/>
                    <a:lstStyle/>
                    <a:p>
                      <a:pPr algn="just">
                        <a:lnSpc>
                          <a:spcPts val="1800"/>
                        </a:lnSpc>
                        <a:spcAft>
                          <a:spcPts val="0"/>
                        </a:spcAft>
                      </a:pPr>
                      <a:r>
                        <a:rPr lang="uk-UA" sz="2000" dirty="0">
                          <a:solidFill>
                            <a:schemeClr val="bg1"/>
                          </a:solidFill>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000">
                          <a:effectLst/>
                          <a:latin typeface="Vollkorn" panose="020B0604020202020204" charset="0"/>
                          <a:ea typeface="Vollkorn" panose="020B060402020202020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000" dirty="0">
                          <a:effectLst/>
                          <a:latin typeface="Vollkorn" panose="020B0604020202020204" charset="0"/>
                          <a:ea typeface="Vollkorn" panose="020B060402020202020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9884651"/>
                  </a:ext>
                </a:extLst>
              </a:tr>
              <a:tr h="923002">
                <a:tc>
                  <a:txBody>
                    <a:bodyPr/>
                    <a:lstStyle/>
                    <a:p>
                      <a:pPr algn="l">
                        <a:lnSpc>
                          <a:spcPts val="1800"/>
                        </a:lnSpc>
                        <a:spcAft>
                          <a:spcPts val="0"/>
                        </a:spcAft>
                      </a:pPr>
                      <a:r>
                        <a:rPr lang="uk-UA" sz="2000" dirty="0">
                          <a:solidFill>
                            <a:schemeClr val="bg1"/>
                          </a:solidFill>
                          <a:effectLst/>
                          <a:latin typeface="Vollkorn" panose="020B0604020202020204" charset="0"/>
                          <a:ea typeface="Vollkorn" panose="020B0604020202020204" charset="0"/>
                        </a:rPr>
                        <a:t>Виконання науково-дослідної роботи та інших видів робіт (</a:t>
                      </a:r>
                      <a:r>
                        <a:rPr lang="uk-UA" sz="2000" b="1" dirty="0">
                          <a:solidFill>
                            <a:schemeClr val="bg1"/>
                          </a:solidFill>
                          <a:effectLst/>
                          <a:latin typeface="Vollkorn" panose="020B0604020202020204" charset="0"/>
                          <a:ea typeface="Vollkorn" panose="020B0604020202020204" charset="0"/>
                        </a:rPr>
                        <a:t>додаткові – заохочувальні бали</a:t>
                      </a:r>
                      <a:r>
                        <a:rPr lang="uk-UA" sz="2000" dirty="0">
                          <a:solidFill>
                            <a:schemeClr val="bg1"/>
                          </a:solidFill>
                          <a:effectLst/>
                          <a:latin typeface="Vollkorn" panose="020B0604020202020204" charset="0"/>
                          <a:ea typeface="Vollkorn" panose="020B0604020202020204" charset="0"/>
                        </a:rPr>
                        <a:t>):</a:t>
                      </a:r>
                    </a:p>
                    <a:p>
                      <a:pPr algn="l">
                        <a:lnSpc>
                          <a:spcPts val="1800"/>
                        </a:lnSpc>
                        <a:spcAft>
                          <a:spcPts val="0"/>
                        </a:spcAft>
                      </a:pPr>
                      <a:r>
                        <a:rPr lang="uk-UA" sz="2000" dirty="0">
                          <a:solidFill>
                            <a:schemeClr val="bg1"/>
                          </a:solidFill>
                          <a:effectLst/>
                          <a:latin typeface="Vollkorn" panose="020B0604020202020204" charset="0"/>
                          <a:ea typeface="Vollkorn" panose="020B0604020202020204" charset="0"/>
                        </a:rPr>
                        <a:t>Підготовка наукових статей, тез доповідей наукових конференцій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en-US" sz="2000">
                          <a:effectLst/>
                          <a:latin typeface="Vollkorn" panose="020B0604020202020204" charset="0"/>
                          <a:ea typeface="Vollkorn" panose="020B0604020202020204" charset="0"/>
                        </a:rPr>
                        <a:t>10</a:t>
                      </a:r>
                      <a:endParaRPr lang="uk-UA" sz="20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en-US" sz="2000">
                          <a:effectLst/>
                          <a:latin typeface="Vollkorn" panose="020B0604020202020204" charset="0"/>
                          <a:ea typeface="Vollkorn" panose="020B0604020202020204" charset="0"/>
                        </a:rPr>
                        <a:t>10</a:t>
                      </a:r>
                      <a:endParaRPr lang="uk-UA" sz="20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8344230"/>
                  </a:ext>
                </a:extLst>
              </a:tr>
              <a:tr h="244878">
                <a:tc>
                  <a:txBody>
                    <a:bodyPr/>
                    <a:lstStyle/>
                    <a:p>
                      <a:pPr algn="l">
                        <a:lnSpc>
                          <a:spcPts val="1800"/>
                        </a:lnSpc>
                        <a:spcAft>
                          <a:spcPts val="0"/>
                        </a:spcAft>
                      </a:pPr>
                      <a:r>
                        <a:rPr lang="uk-UA" sz="2000" b="1" dirty="0">
                          <a:solidFill>
                            <a:schemeClr val="bg1"/>
                          </a:solidFill>
                          <a:effectLst/>
                          <a:latin typeface="Vollkorn" panose="020B0604020202020204" charset="0"/>
                          <a:ea typeface="Vollkorn" panose="020B0604020202020204" charset="0"/>
                        </a:rPr>
                        <a:t>Разом за виконання завдань поточного контролю</a:t>
                      </a:r>
                      <a:endParaRPr lang="uk-UA" sz="20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000" b="1">
                          <a:effectLst/>
                          <a:latin typeface="Vollkorn" panose="020B0604020202020204" charset="0"/>
                          <a:ea typeface="Vollkorn" panose="020B0604020202020204" charset="0"/>
                        </a:rPr>
                        <a:t>60</a:t>
                      </a:r>
                      <a:endParaRPr lang="uk-UA" sz="20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000" b="1" dirty="0">
                          <a:effectLst/>
                          <a:latin typeface="Vollkorn" panose="020B0604020202020204" charset="0"/>
                          <a:ea typeface="Vollkorn" panose="020B0604020202020204" charset="0"/>
                        </a:rPr>
                        <a:t>60</a:t>
                      </a:r>
                      <a:endParaRPr lang="uk-UA" sz="2000" dirty="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902084"/>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13" name="Rectangle 4"/>
          <p:cNvSpPr>
            <a:spLocks noChangeArrowheads="1"/>
          </p:cNvSpPr>
          <p:nvPr/>
        </p:nvSpPr>
        <p:spPr bwMode="auto">
          <a:xfrm>
            <a:off x="3149204" y="114300"/>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graphicFrame>
        <p:nvGraphicFramePr>
          <p:cNvPr id="3" name="Таблиця 2"/>
          <p:cNvGraphicFramePr>
            <a:graphicFrameLocks noGrp="1"/>
          </p:cNvGraphicFramePr>
          <p:nvPr>
            <p:extLst>
              <p:ext uri="{D42A27DB-BD31-4B8C-83A1-F6EECF244321}">
                <p14:modId xmlns:p14="http://schemas.microsoft.com/office/powerpoint/2010/main" val="2479276223"/>
              </p:ext>
            </p:extLst>
          </p:nvPr>
        </p:nvGraphicFramePr>
        <p:xfrm>
          <a:off x="1447799" y="754539"/>
          <a:ext cx="15773401" cy="2179163"/>
        </p:xfrm>
        <a:graphic>
          <a:graphicData uri="http://schemas.openxmlformats.org/drawingml/2006/table">
            <a:tbl>
              <a:tblPr firstRow="1" firstCol="1" bandRow="1"/>
              <a:tblGrid>
                <a:gridCol w="12959425">
                  <a:extLst>
                    <a:ext uri="{9D8B030D-6E8A-4147-A177-3AD203B41FA5}">
                      <a16:colId xmlns:a16="http://schemas.microsoft.com/office/drawing/2014/main" val="3429166900"/>
                    </a:ext>
                  </a:extLst>
                </a:gridCol>
                <a:gridCol w="1422760">
                  <a:extLst>
                    <a:ext uri="{9D8B030D-6E8A-4147-A177-3AD203B41FA5}">
                      <a16:colId xmlns:a16="http://schemas.microsoft.com/office/drawing/2014/main" val="3983662100"/>
                    </a:ext>
                  </a:extLst>
                </a:gridCol>
                <a:gridCol w="1391216">
                  <a:extLst>
                    <a:ext uri="{9D8B030D-6E8A-4147-A177-3AD203B41FA5}">
                      <a16:colId xmlns:a16="http://schemas.microsoft.com/office/drawing/2014/main" val="63295205"/>
                    </a:ext>
                  </a:extLst>
                </a:gridCol>
              </a:tblGrid>
              <a:tr h="601457">
                <a:tc rowSpan="2">
                  <a:txBody>
                    <a:bodyPr/>
                    <a:lstStyle/>
                    <a:p>
                      <a:pPr algn="ctr">
                        <a:lnSpc>
                          <a:spcPts val="1800"/>
                        </a:lnSpc>
                        <a:spcAft>
                          <a:spcPts val="0"/>
                        </a:spcAft>
                      </a:pPr>
                      <a:r>
                        <a:rPr lang="uk-UA" sz="2400" dirty="0">
                          <a:solidFill>
                            <a:schemeClr val="bg1"/>
                          </a:solidFill>
                          <a:effectLst/>
                          <a:latin typeface="Vollkorn" panose="020B0604020202020204" charset="0"/>
                          <a:ea typeface="Vollkorn" panose="020B0604020202020204" charset="0"/>
                        </a:rPr>
                        <a:t>Види робіт здобувача вищої освіти</a:t>
                      </a:r>
                      <a:r>
                        <a:rPr lang="uk-UA" sz="1600" baseline="30000" dirty="0">
                          <a:solidFill>
                            <a:schemeClr val="bg1"/>
                          </a:solidFill>
                          <a:effectLst/>
                          <a:latin typeface="Vollkorn" panose="020B0604020202020204" charset="0"/>
                          <a:ea typeface="Vollkorn" panose="020B0604020202020204" charset="0"/>
                        </a:rPr>
                        <a:t>1</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2">
                  <a:txBody>
                    <a:bodyPr/>
                    <a:lstStyle/>
                    <a:p>
                      <a:pPr algn="ctr">
                        <a:lnSpc>
                          <a:spcPts val="1800"/>
                        </a:lnSpc>
                        <a:spcAft>
                          <a:spcPts val="0"/>
                        </a:spcAft>
                      </a:pPr>
                      <a:r>
                        <a:rPr lang="uk-UA" sz="2400" dirty="0">
                          <a:solidFill>
                            <a:schemeClr val="bg1"/>
                          </a:solidFill>
                          <a:effectLst/>
                          <a:latin typeface="Vollkorn" panose="020B0604020202020204" charset="0"/>
                          <a:ea typeface="Vollkorn" panose="020B0604020202020204" charset="0"/>
                        </a:rPr>
                        <a:t>Кількість балів за семестр</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4003593370"/>
                  </a:ext>
                </a:extLst>
              </a:tr>
              <a:tr h="631083">
                <a:tc vMerge="1">
                  <a:txBody>
                    <a:bodyPr/>
                    <a:lstStyle/>
                    <a:p>
                      <a:endParaRPr lang="uk-UA"/>
                    </a:p>
                  </a:txBody>
                  <a:tcPr/>
                </a:tc>
                <a:tc>
                  <a:txBody>
                    <a:bodyPr/>
                    <a:lstStyle/>
                    <a:p>
                      <a:pPr algn="ctr">
                        <a:lnSpc>
                          <a:spcPts val="1800"/>
                        </a:lnSpc>
                        <a:spcAft>
                          <a:spcPts val="0"/>
                        </a:spcAft>
                      </a:pPr>
                      <a:r>
                        <a:rPr lang="uk-UA" sz="2400" dirty="0">
                          <a:solidFill>
                            <a:schemeClr val="bg1"/>
                          </a:solidFill>
                          <a:effectLst/>
                          <a:latin typeface="Vollkorn" panose="020B0604020202020204" charset="0"/>
                          <a:ea typeface="Vollkorn" panose="020B0604020202020204" charset="0"/>
                        </a:rPr>
                        <a:t>денна форма</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400" dirty="0">
                          <a:solidFill>
                            <a:schemeClr val="bg1"/>
                          </a:solidFill>
                          <a:effectLst/>
                          <a:latin typeface="Vollkorn" panose="020B0604020202020204" charset="0"/>
                          <a:ea typeface="Vollkorn" panose="020B0604020202020204" charset="0"/>
                        </a:rPr>
                        <a:t>заочна форма</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05169667"/>
                  </a:ext>
                </a:extLst>
              </a:tr>
              <a:tr h="315541">
                <a:tc>
                  <a:txBody>
                    <a:bodyPr/>
                    <a:lstStyle/>
                    <a:p>
                      <a:pPr algn="l">
                        <a:lnSpc>
                          <a:spcPts val="1800"/>
                        </a:lnSpc>
                        <a:spcAft>
                          <a:spcPts val="0"/>
                        </a:spcAft>
                      </a:pPr>
                      <a:r>
                        <a:rPr lang="uk-UA" sz="2400" dirty="0">
                          <a:solidFill>
                            <a:schemeClr val="bg1"/>
                          </a:solidFill>
                          <a:effectLst/>
                          <a:latin typeface="Vollkorn" panose="020B0604020202020204" charset="0"/>
                          <a:ea typeface="Vollkorn" panose="020B0604020202020204" charset="0"/>
                        </a:rPr>
                        <a:t>Виконання практичних робіт</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400">
                          <a:effectLst/>
                          <a:latin typeface="Vollkorn" panose="020B0604020202020204" charset="0"/>
                          <a:ea typeface="Vollkorn" panose="020B0604020202020204" charset="0"/>
                        </a:rPr>
                        <a:t>34</a:t>
                      </a:r>
                      <a:endParaRPr lang="uk-UA" sz="16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400">
                          <a:effectLst/>
                          <a:latin typeface="Vollkorn" panose="020B0604020202020204" charset="0"/>
                          <a:ea typeface="Vollkorn" panose="020B0604020202020204" charset="0"/>
                        </a:rPr>
                        <a:t>34</a:t>
                      </a:r>
                      <a:endParaRPr lang="uk-UA" sz="16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219608"/>
                  </a:ext>
                </a:extLst>
              </a:tr>
              <a:tr h="315541">
                <a:tc>
                  <a:txBody>
                    <a:bodyPr/>
                    <a:lstStyle/>
                    <a:p>
                      <a:pPr algn="l">
                        <a:lnSpc>
                          <a:spcPts val="1800"/>
                        </a:lnSpc>
                        <a:spcAft>
                          <a:spcPts val="0"/>
                        </a:spcAft>
                      </a:pPr>
                      <a:r>
                        <a:rPr lang="uk-UA" sz="2400" dirty="0">
                          <a:solidFill>
                            <a:schemeClr val="bg1"/>
                          </a:solidFill>
                          <a:effectLst/>
                          <a:latin typeface="Vollkorn" panose="020B0604020202020204" charset="0"/>
                          <a:ea typeface="Vollkorn" panose="020B0604020202020204" charset="0"/>
                        </a:rPr>
                        <a:t>Виконання тестових завдань</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400">
                          <a:effectLst/>
                          <a:latin typeface="Vollkorn" panose="020B0604020202020204" charset="0"/>
                          <a:ea typeface="Vollkorn" panose="020B0604020202020204" charset="0"/>
                        </a:rPr>
                        <a:t>14</a:t>
                      </a:r>
                      <a:endParaRPr lang="uk-UA" sz="16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400">
                          <a:effectLst/>
                          <a:latin typeface="Vollkorn" panose="020B0604020202020204" charset="0"/>
                          <a:ea typeface="Vollkorn" panose="020B0604020202020204" charset="0"/>
                        </a:rPr>
                        <a:t>14</a:t>
                      </a:r>
                      <a:endParaRPr lang="uk-UA" sz="16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129370"/>
                  </a:ext>
                </a:extLst>
              </a:tr>
              <a:tr h="315541">
                <a:tc>
                  <a:txBody>
                    <a:bodyPr/>
                    <a:lstStyle/>
                    <a:p>
                      <a:pPr algn="just">
                        <a:lnSpc>
                          <a:spcPts val="1800"/>
                        </a:lnSpc>
                        <a:spcAft>
                          <a:spcPts val="0"/>
                        </a:spcAft>
                      </a:pPr>
                      <a:r>
                        <a:rPr lang="uk-UA" sz="2400" b="1" dirty="0">
                          <a:solidFill>
                            <a:schemeClr val="bg1"/>
                          </a:solidFill>
                          <a:effectLst/>
                          <a:latin typeface="Vollkorn" panose="020B0604020202020204" charset="0"/>
                          <a:ea typeface="Vollkorn" panose="020B0604020202020204" charset="0"/>
                        </a:rPr>
                        <a:t>Разом за виконання завдань під час навчальних занять</a:t>
                      </a:r>
                      <a:endParaRPr lang="uk-UA" sz="1600" dirty="0">
                        <a:solidFill>
                          <a:schemeClr val="bg1"/>
                        </a:solidFill>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ts val="1800"/>
                        </a:lnSpc>
                        <a:spcAft>
                          <a:spcPts val="0"/>
                        </a:spcAft>
                      </a:pPr>
                      <a:r>
                        <a:rPr lang="uk-UA" sz="2400" b="1">
                          <a:effectLst/>
                          <a:latin typeface="Vollkorn" panose="020B0604020202020204" charset="0"/>
                          <a:ea typeface="Vollkorn" panose="020B0604020202020204" charset="0"/>
                        </a:rPr>
                        <a:t>48</a:t>
                      </a:r>
                      <a:endParaRPr lang="uk-UA" sz="160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uk-UA" sz="2400" b="1" dirty="0">
                          <a:effectLst/>
                          <a:latin typeface="Vollkorn" panose="020B0604020202020204" charset="0"/>
                          <a:ea typeface="Vollkorn" panose="020B0604020202020204" charset="0"/>
                        </a:rPr>
                        <a:t>48</a:t>
                      </a:r>
                      <a:endParaRPr lang="uk-UA" sz="1600" dirty="0">
                        <a:effectLst/>
                        <a:latin typeface="Vollkorn" panose="020B0604020202020204" charset="0"/>
                        <a:ea typeface="Vollkorn" panose="020B060402020202020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7274332"/>
                  </a:ext>
                </a:extLst>
              </a:tr>
            </a:tbl>
          </a:graphicData>
        </a:graphic>
      </p:graphicFrame>
      <p:sp>
        <p:nvSpPr>
          <p:cNvPr id="8" name="TextBox 3"/>
          <p:cNvSpPr txBox="1"/>
          <p:nvPr/>
        </p:nvSpPr>
        <p:spPr>
          <a:xfrm>
            <a:off x="533400" y="3238500"/>
            <a:ext cx="17221200" cy="5309146"/>
          </a:xfrm>
          <a:prstGeom prst="rect">
            <a:avLst/>
          </a:prstGeom>
        </p:spPr>
        <p:txBody>
          <a:bodyPr wrap="square" lIns="0" tIns="0" rIns="0" bIns="0" rtlCol="0" anchor="t">
            <a:spAutoFit/>
          </a:bodyPr>
          <a:lstStyle/>
          <a:p>
            <a:pPr indent="360000" algn="just"/>
            <a:r>
              <a:rPr lang="ru-RU" sz="3000" dirty="0">
                <a:solidFill>
                  <a:schemeClr val="accent1">
                    <a:lumMod val="50000"/>
                  </a:schemeClr>
                </a:solidFill>
                <a:latin typeface="Vollkorn" panose="020B0604020202020204" charset="0"/>
                <a:ea typeface="Vollkorn" panose="020B0604020202020204" charset="0"/>
              </a:rPr>
              <a:t>З метою </a:t>
            </a:r>
            <a:r>
              <a:rPr lang="ru-RU" sz="3000" dirty="0" err="1">
                <a:solidFill>
                  <a:schemeClr val="accent1">
                    <a:lumMod val="50000"/>
                  </a:schemeClr>
                </a:solidFill>
                <a:latin typeface="Vollkorn" panose="020B0604020202020204" charset="0"/>
                <a:ea typeface="Vollkorn" panose="020B0604020202020204" charset="0"/>
              </a:rPr>
              <a:t>застосування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цілих</a:t>
            </a:r>
            <a:r>
              <a:rPr lang="ru-RU" sz="3000" dirty="0">
                <a:solidFill>
                  <a:schemeClr val="accent1">
                    <a:lumMod val="50000"/>
                  </a:schemeClr>
                </a:solidFill>
                <a:latin typeface="Vollkorn" panose="020B0604020202020204" charset="0"/>
                <a:ea typeface="Vollkorn" panose="020B0604020202020204" charset="0"/>
              </a:rPr>
              <a:t> чисел для </a:t>
            </a:r>
            <a:r>
              <a:rPr lang="ru-RU" sz="3000" dirty="0" err="1">
                <a:solidFill>
                  <a:schemeClr val="accent1">
                    <a:lumMod val="50000"/>
                  </a:schemeClr>
                </a:solidFill>
                <a:latin typeface="Vollkorn" panose="020B0604020202020204" charset="0"/>
                <a:ea typeface="Vollkorn" panose="020B0604020202020204" charset="0"/>
              </a:rPr>
              <a:t>оцінювання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результатів</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роботи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здобувачів</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під</a:t>
            </a:r>
            <a:r>
              <a:rPr lang="ru-RU" sz="3000" dirty="0">
                <a:solidFill>
                  <a:schemeClr val="accent1">
                    <a:lumMod val="50000"/>
                  </a:schemeClr>
                </a:solidFill>
                <a:latin typeface="Vollkorn" panose="020B0604020202020204" charset="0"/>
                <a:ea typeface="Vollkorn" panose="020B0604020202020204" charset="0"/>
              </a:rPr>
              <a:t> час </a:t>
            </a:r>
            <a:r>
              <a:rPr lang="ru-RU" sz="3000" dirty="0" err="1">
                <a:solidFill>
                  <a:schemeClr val="accent1">
                    <a:lumMod val="50000"/>
                  </a:schemeClr>
                </a:solidFill>
                <a:latin typeface="Vollkorn" panose="020B0604020202020204" charset="0"/>
                <a:ea typeface="Vollkorn" panose="020B0604020202020204" charset="0"/>
              </a:rPr>
              <a:t>навчальних</a:t>
            </a:r>
            <a:r>
              <a:rPr lang="ru-RU" sz="3000" dirty="0">
                <a:solidFill>
                  <a:schemeClr val="accent1">
                    <a:lumMod val="50000"/>
                  </a:schemeClr>
                </a:solidFill>
                <a:latin typeface="Vollkorn" panose="020B0604020202020204" charset="0"/>
                <a:ea typeface="Vollkorn" panose="020B0604020202020204" charset="0"/>
              </a:rPr>
              <a:t> занять </a:t>
            </a:r>
            <a:r>
              <a:rPr lang="ru-RU" sz="3000" dirty="0" err="1">
                <a:solidFill>
                  <a:schemeClr val="accent1">
                    <a:lumMod val="50000"/>
                  </a:schemeClr>
                </a:solidFill>
                <a:latin typeface="Vollkorn" panose="020B0604020202020204" charset="0"/>
                <a:ea typeface="Vollkorn" panose="020B0604020202020204" charset="0"/>
              </a:rPr>
              <a:t>може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використовуватися</a:t>
            </a:r>
            <a:r>
              <a:rPr lang="ru-RU" sz="3000" dirty="0">
                <a:solidFill>
                  <a:schemeClr val="accent1">
                    <a:lumMod val="50000"/>
                  </a:schemeClr>
                </a:solidFill>
                <a:latin typeface="Vollkorn" panose="020B0604020202020204" charset="0"/>
                <a:ea typeface="Vollkorn" panose="020B0604020202020204" charset="0"/>
              </a:rPr>
              <a:t> 100-бальна шкала </a:t>
            </a:r>
            <a:r>
              <a:rPr lang="ru-RU" sz="3000" dirty="0" err="1">
                <a:solidFill>
                  <a:schemeClr val="accent1">
                    <a:lumMod val="50000"/>
                  </a:schemeClr>
                </a:solidFill>
                <a:latin typeface="Vollkorn" panose="020B0604020202020204" charset="0"/>
                <a:ea typeface="Vollkorn" panose="020B0604020202020204" charset="0"/>
              </a:rPr>
              <a:t>оцінювання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щодо</a:t>
            </a:r>
            <a:r>
              <a:rPr lang="ru-RU" sz="3000" dirty="0">
                <a:solidFill>
                  <a:schemeClr val="accent1">
                    <a:lumMod val="50000"/>
                  </a:schemeClr>
                </a:solidFill>
                <a:latin typeface="Vollkorn" panose="020B0604020202020204" charset="0"/>
                <a:ea typeface="Vollkorn" panose="020B0604020202020204" charset="0"/>
              </a:rPr>
              <a:t> кожного </a:t>
            </a:r>
            <a:r>
              <a:rPr lang="ru-RU" sz="3000" dirty="0" err="1">
                <a:solidFill>
                  <a:schemeClr val="accent1">
                    <a:lumMod val="50000"/>
                  </a:schemeClr>
                </a:solidFill>
                <a:latin typeface="Vollkorn" panose="020B0604020202020204" charset="0"/>
                <a:ea typeface="Vollkorn" panose="020B0604020202020204" charset="0"/>
              </a:rPr>
              <a:t>окремо</a:t>
            </a:r>
            <a:r>
              <a:rPr lang="ru-RU" sz="3000" dirty="0">
                <a:solidFill>
                  <a:schemeClr val="accent1">
                    <a:lumMod val="50000"/>
                  </a:schemeClr>
                </a:solidFill>
                <a:latin typeface="Vollkorn" panose="020B0604020202020204" charset="0"/>
                <a:ea typeface="Vollkorn" panose="020B0604020202020204" charset="0"/>
              </a:rPr>
              <a:t> виду </a:t>
            </a:r>
            <a:r>
              <a:rPr lang="ru-RU" sz="3000" dirty="0" err="1">
                <a:solidFill>
                  <a:schemeClr val="accent1">
                    <a:lumMod val="50000"/>
                  </a:schemeClr>
                </a:solidFill>
                <a:latin typeface="Vollkorn" panose="020B0604020202020204" charset="0"/>
                <a:ea typeface="Vollkorn" panose="020B0604020202020204" charset="0"/>
              </a:rPr>
              <a:t>робіт</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Розрахунок</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загальної</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кількості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балів</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які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здобувач</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може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набрати</a:t>
            </a:r>
            <a:r>
              <a:rPr lang="ru-RU" sz="3000" dirty="0">
                <a:solidFill>
                  <a:schemeClr val="accent1">
                    <a:lumMod val="50000"/>
                  </a:schemeClr>
                </a:solidFill>
                <a:latin typeface="Vollkorn" panose="020B0604020202020204" charset="0"/>
                <a:ea typeface="Vollkorn" panose="020B0604020202020204" charset="0"/>
              </a:rPr>
              <a:t> за результатами </a:t>
            </a:r>
            <a:r>
              <a:rPr lang="ru-RU" sz="3000" dirty="0" err="1">
                <a:solidFill>
                  <a:schemeClr val="accent1">
                    <a:lumMod val="50000"/>
                  </a:schemeClr>
                </a:solidFill>
                <a:latin typeface="Vollkorn" panose="020B0604020202020204" charset="0"/>
                <a:ea typeface="Vollkorn" panose="020B0604020202020204" charset="0"/>
              </a:rPr>
              <a:t>роботи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під</a:t>
            </a:r>
            <a:r>
              <a:rPr lang="ru-RU" sz="3000" dirty="0">
                <a:solidFill>
                  <a:schemeClr val="accent1">
                    <a:lumMod val="50000"/>
                  </a:schemeClr>
                </a:solidFill>
                <a:latin typeface="Vollkorn" panose="020B0604020202020204" charset="0"/>
                <a:ea typeface="Vollkorn" panose="020B0604020202020204" charset="0"/>
              </a:rPr>
              <a:t> час </a:t>
            </a:r>
            <a:r>
              <a:rPr lang="ru-RU" sz="3000" dirty="0" err="1">
                <a:solidFill>
                  <a:schemeClr val="accent1">
                    <a:lumMod val="50000"/>
                  </a:schemeClr>
                </a:solidFill>
                <a:latin typeface="Vollkorn" panose="020B0604020202020204" charset="0"/>
                <a:ea typeface="Vollkorn" panose="020B0604020202020204" charset="0"/>
              </a:rPr>
              <a:t>навчальних</a:t>
            </a:r>
            <a:r>
              <a:rPr lang="ru-RU" sz="3000" dirty="0">
                <a:solidFill>
                  <a:schemeClr val="accent1">
                    <a:lumMod val="50000"/>
                  </a:schemeClr>
                </a:solidFill>
                <a:latin typeface="Vollkorn" panose="020B0604020202020204" charset="0"/>
                <a:ea typeface="Vollkorn" panose="020B0604020202020204" charset="0"/>
              </a:rPr>
              <a:t> занять </a:t>
            </a:r>
            <a:r>
              <a:rPr lang="ru-RU" sz="3000" dirty="0" err="1">
                <a:solidFill>
                  <a:schemeClr val="accent1">
                    <a:lumMod val="50000"/>
                  </a:schemeClr>
                </a:solidFill>
                <a:latin typeface="Vollkorn" panose="020B0604020202020204" charset="0"/>
                <a:ea typeface="Vollkorn" panose="020B0604020202020204" charset="0"/>
              </a:rPr>
              <a:t>протягом</a:t>
            </a:r>
            <a:r>
              <a:rPr lang="ru-RU" sz="3000" dirty="0">
                <a:solidFill>
                  <a:schemeClr val="accent1">
                    <a:lumMod val="50000"/>
                  </a:schemeClr>
                </a:solidFill>
                <a:latin typeface="Vollkorn" panose="020B0604020202020204" charset="0"/>
                <a:ea typeface="Vollkorn" panose="020B0604020202020204" charset="0"/>
              </a:rPr>
              <a:t> семестру, проводиться за формулою:</a:t>
            </a:r>
            <a:r>
              <a:rPr lang="uk-UA" sz="3000" dirty="0">
                <a:solidFill>
                  <a:schemeClr val="accent1">
                    <a:lumMod val="50000"/>
                  </a:schemeClr>
                </a:solidFill>
                <a:latin typeface="Vollkorn" panose="020B0604020202020204" charset="0"/>
                <a:ea typeface="Vollkorn" panose="020B0604020202020204" charset="0"/>
              </a:rPr>
              <a:t> </a:t>
            </a:r>
          </a:p>
          <a:p>
            <a:pPr algn="ctr"/>
            <a:endParaRPr lang="uk-UA" sz="1500" b="1" dirty="0" smtClean="0">
              <a:solidFill>
                <a:schemeClr val="accent1">
                  <a:lumMod val="50000"/>
                </a:schemeClr>
              </a:solidFill>
              <a:latin typeface="Vollkorn" panose="020B0604020202020204" charset="0"/>
              <a:ea typeface="Vollkorn" panose="020B0604020202020204" charset="0"/>
            </a:endParaRPr>
          </a:p>
          <a:p>
            <a:pPr algn="ctr"/>
            <a:r>
              <a:rPr lang="uk-UA" sz="3000" b="1" dirty="0" smtClean="0">
                <a:solidFill>
                  <a:schemeClr val="accent1">
                    <a:lumMod val="50000"/>
                  </a:schemeClr>
                </a:solidFill>
                <a:latin typeface="Vollkorn" panose="020B0604020202020204" charset="0"/>
                <a:ea typeface="Vollkorn" panose="020B0604020202020204" charset="0"/>
              </a:rPr>
              <a:t>РНЗ </a:t>
            </a:r>
            <a:r>
              <a:rPr lang="uk-UA" sz="3000" b="1" dirty="0">
                <a:solidFill>
                  <a:schemeClr val="accent1">
                    <a:lumMod val="50000"/>
                  </a:schemeClr>
                </a:solidFill>
                <a:latin typeface="Vollkorn" panose="020B0604020202020204" charset="0"/>
                <a:ea typeface="Vollkorn" panose="020B0604020202020204" charset="0"/>
              </a:rPr>
              <a:t>= ∑(Р</a:t>
            </a:r>
            <a:r>
              <a:rPr lang="en-US" sz="3000" b="1" dirty="0" err="1">
                <a:solidFill>
                  <a:schemeClr val="accent1">
                    <a:lumMod val="50000"/>
                  </a:schemeClr>
                </a:solidFill>
                <a:latin typeface="Vollkorn" panose="020B0604020202020204" charset="0"/>
                <a:ea typeface="Vollkorn" panose="020B0604020202020204" charset="0"/>
              </a:rPr>
              <a:t>i</a:t>
            </a:r>
            <a:r>
              <a:rPr lang="en-US" sz="3000" b="1" dirty="0">
                <a:solidFill>
                  <a:schemeClr val="accent1">
                    <a:lumMod val="50000"/>
                  </a:schemeClr>
                </a:solidFill>
                <a:latin typeface="Vollkorn" panose="020B0604020202020204" charset="0"/>
                <a:ea typeface="Vollkorn" panose="020B0604020202020204" charset="0"/>
              </a:rPr>
              <a:t>) × </a:t>
            </a:r>
            <a:r>
              <a:rPr lang="uk-UA" sz="3000" b="1" dirty="0">
                <a:solidFill>
                  <a:schemeClr val="accent1">
                    <a:lumMod val="50000"/>
                  </a:schemeClr>
                </a:solidFill>
                <a:latin typeface="Vollkorn" panose="020B0604020202020204" charset="0"/>
                <a:ea typeface="Vollkorn" panose="020B0604020202020204" charset="0"/>
              </a:rPr>
              <a:t>КНЗ,					(1)</a:t>
            </a:r>
          </a:p>
          <a:p>
            <a:pPr algn="ctr"/>
            <a:endParaRPr lang="uk-UA" sz="3000" b="1" dirty="0">
              <a:solidFill>
                <a:schemeClr val="accent1">
                  <a:lumMod val="50000"/>
                </a:schemeClr>
              </a:solidFill>
              <a:latin typeface="Vollkorn" panose="020B0604020202020204" charset="0"/>
              <a:ea typeface="Vollkorn" panose="020B0604020202020204" charset="0"/>
            </a:endParaRPr>
          </a:p>
          <a:p>
            <a:pPr algn="ctr"/>
            <a:r>
              <a:rPr lang="uk-UA" sz="3000" b="1" dirty="0">
                <a:solidFill>
                  <a:schemeClr val="accent1">
                    <a:lumMod val="50000"/>
                  </a:schemeClr>
                </a:solidFill>
                <a:latin typeface="Vollkorn" panose="020B0604020202020204" charset="0"/>
                <a:ea typeface="Vollkorn" panose="020B0604020202020204" charset="0"/>
              </a:rPr>
              <a:t>де РНЗ – </a:t>
            </a:r>
            <a:r>
              <a:rPr lang="uk-UA" sz="3000" dirty="0">
                <a:solidFill>
                  <a:schemeClr val="accent1">
                    <a:lumMod val="50000"/>
                  </a:schemeClr>
                </a:solidFill>
                <a:latin typeface="Vollkorn" panose="020B0604020202020204" charset="0"/>
                <a:ea typeface="Vollkorn" panose="020B0604020202020204" charset="0"/>
              </a:rPr>
              <a:t>загальна кількість балів, набраних здобувачем за виконання завдань під час навчальних занять за семестр</a:t>
            </a:r>
            <a:r>
              <a:rPr lang="uk-UA" sz="3000" dirty="0" smtClean="0">
                <a:solidFill>
                  <a:schemeClr val="accent1">
                    <a:lumMod val="50000"/>
                  </a:schemeClr>
                </a:solidFill>
                <a:latin typeface="Vollkorn" panose="020B0604020202020204" charset="0"/>
                <a:ea typeface="Vollkorn" panose="020B0604020202020204" charset="0"/>
              </a:rPr>
              <a:t>;</a:t>
            </a:r>
          </a:p>
          <a:p>
            <a:pPr algn="ctr"/>
            <a:r>
              <a:rPr lang="uk-UA" sz="3000" b="1" dirty="0" smtClean="0">
                <a:solidFill>
                  <a:schemeClr val="accent1">
                    <a:lumMod val="50000"/>
                  </a:schemeClr>
                </a:solidFill>
                <a:latin typeface="Vollkorn" panose="020B0604020202020204" charset="0"/>
                <a:ea typeface="Vollkorn" panose="020B0604020202020204" charset="0"/>
              </a:rPr>
              <a:t>∑</a:t>
            </a:r>
            <a:r>
              <a:rPr lang="uk-UA" sz="3000" b="1" dirty="0">
                <a:solidFill>
                  <a:schemeClr val="accent1">
                    <a:lumMod val="50000"/>
                  </a:schemeClr>
                </a:solidFill>
                <a:latin typeface="Vollkorn" panose="020B0604020202020204" charset="0"/>
                <a:ea typeface="Vollkorn" panose="020B0604020202020204" charset="0"/>
              </a:rPr>
              <a:t>Р</a:t>
            </a:r>
            <a:r>
              <a:rPr lang="en-US" sz="3000" b="1" dirty="0" err="1">
                <a:solidFill>
                  <a:schemeClr val="accent1">
                    <a:lumMod val="50000"/>
                  </a:schemeClr>
                </a:solidFill>
                <a:latin typeface="Vollkorn" panose="020B0604020202020204" charset="0"/>
                <a:ea typeface="Vollkorn" panose="020B0604020202020204" charset="0"/>
              </a:rPr>
              <a:t>i</a:t>
            </a:r>
            <a:r>
              <a:rPr lang="en-US" sz="3000" b="1"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a:t>
            </a:r>
          </a:p>
          <a:p>
            <a:pPr algn="ctr"/>
            <a:r>
              <a:rPr lang="uk-UA" sz="3000" b="1" dirty="0">
                <a:solidFill>
                  <a:schemeClr val="accent1">
                    <a:lumMod val="50000"/>
                  </a:schemeClr>
                </a:solidFill>
                <a:latin typeface="Vollkorn" panose="020B0604020202020204" charset="0"/>
                <a:ea typeface="Vollkorn" panose="020B0604020202020204" charset="0"/>
              </a:rPr>
              <a:t>КНЗ – </a:t>
            </a:r>
            <a:r>
              <a:rPr lang="uk-UA" sz="3000" dirty="0">
                <a:solidFill>
                  <a:schemeClr val="accent1">
                    <a:lumMod val="50000"/>
                  </a:schemeClr>
                </a:solidFill>
                <a:latin typeface="Vollkorn" panose="020B0604020202020204" charset="0"/>
                <a:ea typeface="Vollkorn" panose="020B0604020202020204" charset="0"/>
              </a:rPr>
              <a:t>коригувальний коефіцієнт (=6/8), який визначається шляхом переведення у 60 балів</a:t>
            </a:r>
            <a:endParaRPr lang="uk-UA"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3838096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uk-UA" sz="4200" spc="-11" dirty="0">
                <a:solidFill>
                  <a:schemeClr val="accent1">
                    <a:lumMod val="50000"/>
                  </a:schemeClr>
                </a:solidFill>
                <a:latin typeface="Vollkorn"/>
              </a:rPr>
              <a:t>Визнання результатів навчання, набутих у неформальній та/або </a:t>
            </a:r>
            <a:r>
              <a:rPr lang="uk-UA" sz="4200" spc="-11" dirty="0" err="1">
                <a:solidFill>
                  <a:schemeClr val="accent1">
                    <a:lumMod val="50000"/>
                  </a:schemeClr>
                </a:solidFill>
                <a:latin typeface="Vollkorn"/>
              </a:rPr>
              <a:t>інформальній</a:t>
            </a:r>
            <a:r>
              <a:rPr lang="uk-UA" sz="4200" spc="-11" dirty="0">
                <a:solidFill>
                  <a:schemeClr val="accent1">
                    <a:lumMod val="50000"/>
                  </a:schemeClr>
                </a:solidFill>
                <a:latin typeface="Vollkorn"/>
              </a:rPr>
              <a:t> освіті в рамках </a:t>
            </a:r>
            <a:r>
              <a:rPr lang="uk-UA" sz="4200" i="1" spc="-11" dirty="0">
                <a:solidFill>
                  <a:schemeClr val="accent1">
                    <a:lumMod val="50000"/>
                  </a:schemeClr>
                </a:solidFill>
                <a:latin typeface="Vollkorn"/>
              </a:rPr>
              <a:t>окремих тем навчальної дисципліни</a:t>
            </a:r>
            <a:r>
              <a:rPr lang="uk-UA" sz="4200" spc="-11" dirty="0">
                <a:solidFill>
                  <a:schemeClr val="accent1">
                    <a:lumMod val="50000"/>
                  </a:schemeClr>
                </a:solidFill>
                <a:latin typeface="Vollkorn"/>
              </a:rPr>
              <a:t>, здійснюється викладачем за зверненням здобувача вищої освіти та представленням документів, які підтверджують результати навчання (сертифікати, свідоцтва, </a:t>
            </a:r>
            <a:r>
              <a:rPr lang="uk-UA" sz="4200" spc="-11" dirty="0" err="1">
                <a:solidFill>
                  <a:schemeClr val="accent1">
                    <a:lumMod val="50000"/>
                  </a:schemeClr>
                </a:solidFill>
                <a:latin typeface="Vollkorn"/>
              </a:rPr>
              <a:t>скріншоти</a:t>
            </a:r>
            <a:r>
              <a:rPr lang="uk-UA" sz="4200" spc="-11" dirty="0">
                <a:solidFill>
                  <a:schemeClr val="accent1">
                    <a:lumMod val="50000"/>
                  </a:schemeClr>
                </a:solidFill>
                <a:latin typeface="Vollkorn"/>
              </a:rPr>
              <a:t> тощо). Рішення про визнання та оцінка за відповідну частину освітнього компонента приймається викладачем за результатами співбесіди зі здобувачем вищої освіти.</a:t>
            </a:r>
            <a:endParaRPr lang="uk-UA" sz="4200" spc="-11" dirty="0">
              <a:solidFill>
                <a:schemeClr val="accent1">
                  <a:lumMod val="50000"/>
                </a:schemeClr>
              </a:solidFill>
              <a:latin typeface="Vollkorn"/>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04354"/>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7" name="Таблиця 6"/>
          <p:cNvGraphicFramePr>
            <a:graphicFrameLocks noGrp="1"/>
          </p:cNvGraphicFramePr>
          <p:nvPr>
            <p:extLst>
              <p:ext uri="{D42A27DB-BD31-4B8C-83A1-F6EECF244321}">
                <p14:modId xmlns:p14="http://schemas.microsoft.com/office/powerpoint/2010/main" val="4243111283"/>
              </p:ext>
            </p:extLst>
          </p:nvPr>
        </p:nvGraphicFramePr>
        <p:xfrm>
          <a:off x="1447800" y="1028700"/>
          <a:ext cx="15773401" cy="7075789"/>
        </p:xfrm>
        <a:graphic>
          <a:graphicData uri="http://schemas.openxmlformats.org/drawingml/2006/table">
            <a:tbl>
              <a:tblPr firstRow="1" firstCol="1" bandRow="1">
                <a:tableStyleId>{5C22544A-7EE6-4342-B048-85BDC9FD1C3A}</a:tableStyleId>
              </a:tblPr>
              <a:tblGrid>
                <a:gridCol w="817275">
                  <a:extLst>
                    <a:ext uri="{9D8B030D-6E8A-4147-A177-3AD203B41FA5}">
                      <a16:colId xmlns:a16="http://schemas.microsoft.com/office/drawing/2014/main" val="1961149449"/>
                    </a:ext>
                  </a:extLst>
                </a:gridCol>
                <a:gridCol w="6191476">
                  <a:extLst>
                    <a:ext uri="{9D8B030D-6E8A-4147-A177-3AD203B41FA5}">
                      <a16:colId xmlns:a16="http://schemas.microsoft.com/office/drawing/2014/main" val="2344841878"/>
                    </a:ext>
                  </a:extLst>
                </a:gridCol>
                <a:gridCol w="8764650">
                  <a:extLst>
                    <a:ext uri="{9D8B030D-6E8A-4147-A177-3AD203B41FA5}">
                      <a16:colId xmlns:a16="http://schemas.microsoft.com/office/drawing/2014/main" val="1347664785"/>
                    </a:ext>
                  </a:extLst>
                </a:gridCol>
              </a:tblGrid>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 з/п</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000" dirty="0">
                          <a:effectLst/>
                          <a:latin typeface="Vollkorn" panose="020B0604020202020204" charset="0"/>
                          <a:ea typeface="Vollkorn" panose="020B0604020202020204" charset="0"/>
                        </a:rPr>
                        <a:t>Термін державною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uk-UA" sz="2000" dirty="0">
                          <a:effectLst/>
                          <a:latin typeface="Vollkorn" panose="020B0604020202020204" charset="0"/>
                          <a:ea typeface="Vollkorn" panose="020B0604020202020204" charset="0"/>
                        </a:rPr>
                        <a:t>Відповідник англійською мовою</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293518989"/>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effectLst/>
                          <a:latin typeface="Vollkorn" panose="020B0604020202020204" charset="0"/>
                          <a:ea typeface="Vollkorn" panose="020B0604020202020204" charset="0"/>
                        </a:rPr>
                        <a:t>Академічна доброчесність </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effectLst/>
                          <a:latin typeface="Vollkorn" panose="020B0604020202020204" charset="0"/>
                          <a:ea typeface="Vollkorn" panose="020B0604020202020204" charset="0"/>
                        </a:rPr>
                        <a:t>Academic</a:t>
                      </a:r>
                      <a:r>
                        <a:rPr lang="uk-UA" sz="1800" dirty="0">
                          <a:effectLst/>
                          <a:latin typeface="Vollkorn" panose="020B0604020202020204" charset="0"/>
                          <a:ea typeface="Vollkorn" panose="020B0604020202020204" charset="0"/>
                        </a:rPr>
                        <a:t> </a:t>
                      </a:r>
                      <a:r>
                        <a:rPr lang="uk-UA" sz="1800" dirty="0" err="1">
                          <a:effectLst/>
                          <a:latin typeface="Vollkorn" panose="020B0604020202020204" charset="0"/>
                          <a:ea typeface="Vollkorn" panose="020B0604020202020204" charset="0"/>
                        </a:rPr>
                        <a:t>integrity</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8158739"/>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effectLst/>
                          <a:latin typeface="Vollkorn" panose="020B0604020202020204" charset="0"/>
                          <a:ea typeface="Vollkorn" panose="020B0604020202020204" charset="0"/>
                        </a:rPr>
                        <a:t>Адаптивне навчання </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effectLst/>
                          <a:latin typeface="Vollkorn" panose="020B0604020202020204" charset="0"/>
                          <a:ea typeface="Vollkorn" panose="020B0604020202020204" charset="0"/>
                        </a:rPr>
                        <a:t>Adaptive</a:t>
                      </a:r>
                      <a:r>
                        <a:rPr lang="uk-UA" sz="1800" dirty="0">
                          <a:effectLst/>
                          <a:latin typeface="Vollkorn" panose="020B0604020202020204" charset="0"/>
                          <a:ea typeface="Vollkorn" panose="020B0604020202020204" charset="0"/>
                        </a:rPr>
                        <a:t> </a:t>
                      </a:r>
                      <a:r>
                        <a:rPr lang="uk-UA" sz="1800" dirty="0" err="1">
                          <a:effectLst/>
                          <a:latin typeface="Vollkorn" panose="020B0604020202020204" charset="0"/>
                          <a:ea typeface="Vollkorn" panose="020B0604020202020204" charset="0"/>
                        </a:rPr>
                        <a:t>learning</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1912935"/>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3</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effectLst/>
                          <a:latin typeface="Vollkorn" panose="020B0604020202020204" charset="0"/>
                          <a:ea typeface="Vollkorn" panose="020B0604020202020204" charset="0"/>
                        </a:rPr>
                        <a:t>Аналіз освітніх даних</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effectLst/>
                          <a:latin typeface="Vollkorn" panose="020B0604020202020204" charset="0"/>
                          <a:ea typeface="Vollkorn" panose="020B0604020202020204" charset="0"/>
                        </a:rPr>
                        <a:t>Analysis</a:t>
                      </a:r>
                      <a:r>
                        <a:rPr lang="uk-UA" sz="1800" dirty="0">
                          <a:effectLst/>
                          <a:latin typeface="Vollkorn" panose="020B0604020202020204" charset="0"/>
                          <a:ea typeface="Vollkorn" panose="020B0604020202020204" charset="0"/>
                        </a:rPr>
                        <a:t> </a:t>
                      </a:r>
                      <a:r>
                        <a:rPr lang="uk-UA" sz="1800" dirty="0" err="1">
                          <a:effectLst/>
                          <a:latin typeface="Vollkorn" panose="020B0604020202020204" charset="0"/>
                          <a:ea typeface="Vollkorn" panose="020B0604020202020204" charset="0"/>
                        </a:rPr>
                        <a:t>of</a:t>
                      </a:r>
                      <a:r>
                        <a:rPr lang="uk-UA" sz="1800" dirty="0">
                          <a:effectLst/>
                          <a:latin typeface="Vollkorn" panose="020B0604020202020204" charset="0"/>
                          <a:ea typeface="Vollkorn" panose="020B0604020202020204" charset="0"/>
                        </a:rPr>
                        <a:t> </a:t>
                      </a:r>
                      <a:r>
                        <a:rPr lang="uk-UA" sz="1800" dirty="0" err="1">
                          <a:effectLst/>
                          <a:latin typeface="Vollkorn" panose="020B0604020202020204" charset="0"/>
                          <a:ea typeface="Vollkorn" panose="020B0604020202020204" charset="0"/>
                        </a:rPr>
                        <a:t>educational</a:t>
                      </a:r>
                      <a:r>
                        <a:rPr lang="uk-UA" sz="1800" dirty="0">
                          <a:effectLst/>
                          <a:latin typeface="Vollkorn" panose="020B0604020202020204" charset="0"/>
                          <a:ea typeface="Vollkorn" panose="020B0604020202020204" charset="0"/>
                        </a:rPr>
                        <a:t> </a:t>
                      </a:r>
                      <a:r>
                        <a:rPr lang="uk-UA" sz="1800" dirty="0" err="1">
                          <a:effectLst/>
                          <a:latin typeface="Vollkorn" panose="020B0604020202020204" charset="0"/>
                          <a:ea typeface="Vollkorn" panose="020B0604020202020204" charset="0"/>
                        </a:rPr>
                        <a:t>data</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26452"/>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solidFill>
                            <a:srgbClr val="000000"/>
                          </a:solidFill>
                          <a:effectLst/>
                          <a:latin typeface="Vollkorn" panose="020B0604020202020204" charset="0"/>
                          <a:ea typeface="Vollkorn" panose="020B0604020202020204" charset="0"/>
                        </a:rPr>
                        <a:t>Педагогіка</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Pedagogy</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7300653"/>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solidFill>
                            <a:srgbClr val="000000"/>
                          </a:solidFill>
                          <a:effectLst/>
                          <a:latin typeface="Vollkorn" panose="020B0604020202020204" charset="0"/>
                          <a:ea typeface="Vollkorn" panose="020B0604020202020204" charset="0"/>
                        </a:rPr>
                        <a:t>Вища школа</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Higher</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education</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5897623"/>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Форми організації навчального процесу</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Forms</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of</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organisation</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of</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the</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educational</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process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372503"/>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Технології навчання</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Teaching</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technologies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0778359"/>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Методи навчання</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Teaching</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methods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6488305"/>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Хмарні сервіси</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Cloud</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services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99410"/>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Масові відкриті онлайн курси</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Massive</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open</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online</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courses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391042"/>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effectLst/>
                          <a:latin typeface="Vollkorn" panose="020B0604020202020204" charset="0"/>
                          <a:ea typeface="Vollkorn" panose="020B0604020202020204" charset="0"/>
                        </a:rPr>
                        <a:t>Інтелектуальні карти</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Intelligent</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maps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381885"/>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Спільна робота</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Collaborative</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work</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0460030"/>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13</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Проектна діяльність</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a:solidFill>
                            <a:srgbClr val="000000"/>
                          </a:solidFill>
                          <a:effectLst/>
                          <a:latin typeface="Vollkorn" panose="020B0604020202020204" charset="0"/>
                          <a:ea typeface="Vollkorn" panose="020B0604020202020204" charset="0"/>
                        </a:rPr>
                        <a:t>Project </a:t>
                      </a:r>
                      <a:r>
                        <a:rPr lang="uk-UA" sz="1800" dirty="0" err="1">
                          <a:solidFill>
                            <a:srgbClr val="000000"/>
                          </a:solidFill>
                          <a:effectLst/>
                          <a:latin typeface="Vollkorn" panose="020B0604020202020204" charset="0"/>
                          <a:ea typeface="Vollkorn" panose="020B0604020202020204" charset="0"/>
                        </a:rPr>
                        <a:t>activities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1467795"/>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14</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Ігровий симулятор</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Game</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simulator</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6760691"/>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15</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Тренажер</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Training</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simulator</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2982649"/>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16</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Навчальна гра</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Educational</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game</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7257621"/>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17</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Якість освіти</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Quality</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of</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education</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4412202"/>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18</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Добір засобів</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Selection</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of</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funds</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9038119"/>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19</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Заклад вищої освіти</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Higher</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education</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institution</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9162528"/>
                  </a:ext>
                </a:extLst>
              </a:tr>
              <a:tr h="274111">
                <a:tc>
                  <a:txBody>
                    <a:bodyPr/>
                    <a:lstStyle/>
                    <a:p>
                      <a:pPr algn="ctr">
                        <a:lnSpc>
                          <a:spcPct val="100000"/>
                        </a:lnSpc>
                        <a:spcAft>
                          <a:spcPts val="0"/>
                        </a:spcAft>
                      </a:pPr>
                      <a:r>
                        <a:rPr lang="uk-UA" sz="2000" dirty="0">
                          <a:effectLst/>
                          <a:latin typeface="Vollkorn" panose="020B0604020202020204" charset="0"/>
                          <a:ea typeface="Vollkorn" panose="020B0604020202020204" charset="0"/>
                        </a:rPr>
                        <a:t>20</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Лекція</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Lecture</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1027041"/>
                  </a:ext>
                </a:extLst>
              </a:tr>
              <a:tr h="274111">
                <a:tc>
                  <a:txBody>
                    <a:bodyPr/>
                    <a:lstStyle/>
                    <a:p>
                      <a:pPr algn="ctr">
                        <a:lnSpc>
                          <a:spcPct val="100000"/>
                        </a:lnSpc>
                        <a:spcAft>
                          <a:spcPts val="0"/>
                        </a:spcAft>
                      </a:pPr>
                      <a:r>
                        <a:rPr lang="uk-UA" sz="2000" dirty="0" smtClean="0">
                          <a:effectLst/>
                          <a:latin typeface="Vollkorn" panose="020B0604020202020204" charset="0"/>
                          <a:ea typeface="Vollkorn" panose="020B0604020202020204" charset="0"/>
                          <a:cs typeface="Times New Roman" panose="02020603050405020304" pitchFamily="18" charset="0"/>
                        </a:rPr>
                        <a:t>21</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a:effectLst/>
                          <a:latin typeface="Vollkorn" panose="020B0604020202020204" charset="0"/>
                          <a:ea typeface="Vollkorn" panose="020B0604020202020204" charset="0"/>
                        </a:rPr>
                        <a:t>Практичне заняття</a:t>
                      </a:r>
                      <a:endParaRPr lang="uk-UA" sz="120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Practical</a:t>
                      </a:r>
                      <a:r>
                        <a:rPr lang="uk-UA" sz="1800" dirty="0">
                          <a:solidFill>
                            <a:srgbClr val="000000"/>
                          </a:solidFill>
                          <a:effectLst/>
                          <a:latin typeface="Vollkorn" panose="020B0604020202020204" charset="0"/>
                          <a:ea typeface="Vollkorn" panose="020B0604020202020204" charset="0"/>
                        </a:rPr>
                        <a:t> </a:t>
                      </a:r>
                      <a:r>
                        <a:rPr lang="uk-UA" sz="1800" dirty="0" err="1">
                          <a:solidFill>
                            <a:srgbClr val="000000"/>
                          </a:solidFill>
                          <a:effectLst/>
                          <a:latin typeface="Vollkorn" panose="020B0604020202020204" charset="0"/>
                          <a:ea typeface="Vollkorn" panose="020B0604020202020204" charset="0"/>
                        </a:rPr>
                        <a:t>training</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7005808"/>
                  </a:ext>
                </a:extLst>
              </a:tr>
              <a:tr h="274111">
                <a:tc>
                  <a:txBody>
                    <a:bodyPr/>
                    <a:lstStyle/>
                    <a:p>
                      <a:pPr algn="ctr">
                        <a:lnSpc>
                          <a:spcPct val="100000"/>
                        </a:lnSpc>
                        <a:spcAft>
                          <a:spcPts val="0"/>
                        </a:spcAft>
                      </a:pPr>
                      <a:r>
                        <a:rPr lang="uk-UA" sz="2000" dirty="0" smtClean="0">
                          <a:effectLst/>
                          <a:latin typeface="Vollkorn" panose="020B0604020202020204" charset="0"/>
                          <a:ea typeface="Vollkorn" panose="020B0604020202020204" charset="0"/>
                          <a:cs typeface="Times New Roman" panose="02020603050405020304" pitchFamily="18" charset="0"/>
                        </a:rPr>
                        <a:t>22</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l">
                        <a:lnSpc>
                          <a:spcPct val="100000"/>
                        </a:lnSpc>
                        <a:spcAft>
                          <a:spcPts val="0"/>
                        </a:spcAft>
                      </a:pPr>
                      <a:r>
                        <a:rPr lang="uk-UA" sz="1800" dirty="0">
                          <a:effectLst/>
                          <a:latin typeface="Vollkorn" panose="020B0604020202020204" charset="0"/>
                          <a:ea typeface="Vollkorn" panose="020B0604020202020204" charset="0"/>
                        </a:rPr>
                        <a:t>Тест</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Aft>
                          <a:spcPts val="0"/>
                        </a:spcAft>
                      </a:pPr>
                      <a:r>
                        <a:rPr lang="uk-UA" sz="1800" dirty="0" err="1">
                          <a:solidFill>
                            <a:srgbClr val="000000"/>
                          </a:solidFill>
                          <a:effectLst/>
                          <a:latin typeface="Vollkorn" panose="020B0604020202020204" charset="0"/>
                          <a:ea typeface="Vollkorn" panose="020B0604020202020204" charset="0"/>
                        </a:rPr>
                        <a:t>Test</a:t>
                      </a:r>
                      <a:endParaRPr lang="uk-UA" sz="1200" dirty="0">
                        <a:effectLst/>
                        <a:latin typeface="Vollkorn" panose="020B0604020202020204" charset="0"/>
                        <a:ea typeface="Vollkorn" panose="020B0604020202020204" charset="0"/>
                      </a:endParaRPr>
                    </a:p>
                  </a:txBody>
                  <a:tcPr marL="36195" marR="3619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9815530"/>
                  </a:ext>
                </a:extLst>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95300" y="2171700"/>
            <a:ext cx="17297400" cy="4308872"/>
          </a:xfrm>
          <a:prstGeom prst="rect">
            <a:avLst/>
          </a:prstGeom>
        </p:spPr>
        <p:txBody>
          <a:bodyPr wrap="square" lIns="0" tIns="0" rIns="0" bIns="0" rtlCol="0" anchor="t">
            <a:spAutoFit/>
          </a:bodyPr>
          <a:lstStyle/>
          <a:p>
            <a:pPr algn="just"/>
            <a:r>
              <a:rPr lang="uk-UA" sz="4000" b="1" dirty="0">
                <a:solidFill>
                  <a:schemeClr val="bg1"/>
                </a:solidFill>
                <a:latin typeface="Vollkorn" panose="020B0604020202020204" charset="0"/>
                <a:ea typeface="Vollkorn" panose="020B0604020202020204" charset="0"/>
              </a:rPr>
              <a:t>Метою вивчення навчальної дисципліни </a:t>
            </a:r>
            <a:r>
              <a:rPr lang="uk-UA" sz="4000" dirty="0">
                <a:solidFill>
                  <a:schemeClr val="bg1"/>
                </a:solidFill>
                <a:latin typeface="Vollkorn" panose="020B0604020202020204" charset="0"/>
                <a:ea typeface="Vollkorn" panose="020B0604020202020204" charset="0"/>
              </a:rPr>
              <a:t>є формування у здобувачів вищої освіти знань, умінь та навичок у сфері сучасних освітніх технологій, професійної та цифрової етики викладача, методів організації освітнього процесу та аналітичного підходу до навчання у правничій освіті, що забезпечує здатність ефективно здійснювати науково-педагогічну діяльність у закладах вищої освіти та </a:t>
            </a:r>
            <a:r>
              <a:rPr lang="uk-UA" sz="4000" dirty="0" err="1">
                <a:solidFill>
                  <a:schemeClr val="bg1"/>
                </a:solidFill>
                <a:latin typeface="Vollkorn" panose="020B0604020202020204" charset="0"/>
                <a:ea typeface="Vollkorn" panose="020B0604020202020204" charset="0"/>
              </a:rPr>
              <a:t>проєктах</a:t>
            </a:r>
            <a:r>
              <a:rPr lang="uk-UA" sz="4000" dirty="0">
                <a:solidFill>
                  <a:schemeClr val="bg1"/>
                </a:solidFill>
                <a:latin typeface="Vollkorn" panose="020B0604020202020204" charset="0"/>
                <a:ea typeface="Vollkorn" panose="020B0604020202020204" charset="0"/>
              </a:rPr>
              <a:t> правничої освіти.</a:t>
            </a:r>
            <a:endParaRPr lang="en-US" sz="4000" spc="-29" dirty="0">
              <a:solidFill>
                <a:schemeClr val="bg1"/>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438977" y="763667"/>
            <a:ext cx="15934623" cy="7012176"/>
          </a:xfrm>
          <a:prstGeom prst="rect">
            <a:avLst/>
          </a:prstGeom>
        </p:spPr>
        <p:txBody>
          <a:bodyPr wrap="square" lIns="0" tIns="0" rIns="0" bIns="0" rtlCol="0" anchor="t">
            <a:spAutoFit/>
          </a:bodyPr>
          <a:lstStyle/>
          <a:p>
            <a:pPr algn="ctr">
              <a:lnSpc>
                <a:spcPts val="5040"/>
              </a:lnSpc>
            </a:pPr>
            <a:r>
              <a:rPr lang="en-US" sz="4200" b="1" spc="-26" dirty="0" err="1" smtClean="0">
                <a:solidFill>
                  <a:schemeClr val="accent1">
                    <a:lumMod val="50000"/>
                  </a:schemeClr>
                </a:solidFill>
                <a:latin typeface="Vollkorn" panose="020B0604020202020204" charset="0"/>
                <a:ea typeface="Vollkorn" panose="020B0604020202020204" charset="0"/>
              </a:rPr>
              <a:t>Завдання</a:t>
            </a:r>
            <a:r>
              <a:rPr lang="uk-UA" sz="4200" b="1" spc="-26" dirty="0" smtClean="0">
                <a:solidFill>
                  <a:schemeClr val="accent1">
                    <a:lumMod val="50000"/>
                  </a:schemeClr>
                </a:solidFill>
                <a:latin typeface="Vollkorn" panose="020B0604020202020204" charset="0"/>
                <a:ea typeface="Vollkorn" panose="020B0604020202020204" charset="0"/>
              </a:rPr>
              <a:t>ми</a:t>
            </a:r>
            <a:r>
              <a:rPr lang="en-US" sz="4200" b="1" spc="-26" dirty="0" smtClean="0">
                <a:solidFill>
                  <a:schemeClr val="accent1">
                    <a:lumMod val="50000"/>
                  </a:schemeClr>
                </a:solidFill>
                <a:latin typeface="Vollkorn" panose="020B0604020202020204" charset="0"/>
                <a:ea typeface="Vollkorn" panose="020B0604020202020204" charset="0"/>
              </a:rPr>
              <a:t> </a:t>
            </a:r>
            <a:r>
              <a:rPr lang="en-US" sz="4200" b="1" spc="-26" dirty="0" err="1">
                <a:solidFill>
                  <a:schemeClr val="accent1">
                    <a:lumMod val="50000"/>
                  </a:schemeClr>
                </a:solidFill>
                <a:latin typeface="Vollkorn" panose="020B0604020202020204" charset="0"/>
                <a:ea typeface="Vollkorn" panose="020B0604020202020204" charset="0"/>
              </a:rPr>
              <a:t>вивчення</a:t>
            </a:r>
            <a:r>
              <a:rPr lang="en-US" sz="4200" b="1" spc="-26" dirty="0">
                <a:solidFill>
                  <a:schemeClr val="accent1">
                    <a:lumMod val="50000"/>
                  </a:schemeClr>
                </a:solidFill>
                <a:latin typeface="Vollkorn" panose="020B0604020202020204" charset="0"/>
                <a:ea typeface="Vollkorn" panose="020B0604020202020204" charset="0"/>
              </a:rPr>
              <a:t> </a:t>
            </a:r>
            <a:r>
              <a:rPr lang="en-US" sz="4200" b="1" spc="-26" dirty="0" err="1">
                <a:solidFill>
                  <a:schemeClr val="accent1">
                    <a:lumMod val="50000"/>
                  </a:schemeClr>
                </a:solidFill>
                <a:latin typeface="Vollkorn" panose="020B0604020202020204" charset="0"/>
                <a:ea typeface="Vollkorn" panose="020B0604020202020204" charset="0"/>
              </a:rPr>
              <a:t>навчальної</a:t>
            </a:r>
            <a:r>
              <a:rPr lang="en-US" sz="4200" b="1" spc="-26" dirty="0">
                <a:solidFill>
                  <a:schemeClr val="accent1">
                    <a:lumMod val="50000"/>
                  </a:schemeClr>
                </a:solidFill>
                <a:latin typeface="Vollkorn" panose="020B0604020202020204" charset="0"/>
                <a:ea typeface="Vollkorn" panose="020B0604020202020204" charset="0"/>
              </a:rPr>
              <a:t> </a:t>
            </a:r>
            <a:r>
              <a:rPr lang="en-US" sz="4200" b="1" spc="-26" dirty="0" err="1" smtClean="0">
                <a:solidFill>
                  <a:schemeClr val="accent1">
                    <a:lumMod val="50000"/>
                  </a:schemeClr>
                </a:solidFill>
                <a:latin typeface="Vollkorn" panose="020B0604020202020204" charset="0"/>
                <a:ea typeface="Vollkorn" panose="020B0604020202020204" charset="0"/>
              </a:rPr>
              <a:t>дисципліни</a:t>
            </a:r>
            <a:r>
              <a:rPr lang="uk-UA" sz="4200" b="1" spc="-26" dirty="0" smtClean="0">
                <a:solidFill>
                  <a:schemeClr val="accent1">
                    <a:lumMod val="50000"/>
                  </a:schemeClr>
                </a:solidFill>
                <a:latin typeface="Vollkorn" panose="020B0604020202020204" charset="0"/>
                <a:ea typeface="Vollkorn" panose="020B0604020202020204" charset="0"/>
              </a:rPr>
              <a:t> </a:t>
            </a:r>
            <a:r>
              <a:rPr lang="uk-UA" sz="4200" b="1" spc="-26" dirty="0" smtClean="0">
                <a:solidFill>
                  <a:schemeClr val="accent1">
                    <a:lumMod val="50000"/>
                  </a:schemeClr>
                </a:solidFill>
                <a:latin typeface="Vollkorn" panose="020B0604020202020204" charset="0"/>
                <a:ea typeface="Vollkorn" panose="020B0604020202020204" charset="0"/>
              </a:rPr>
              <a:t>є</a:t>
            </a:r>
            <a:r>
              <a:rPr lang="en-US" sz="4200" b="1" spc="-26" dirty="0" smtClean="0">
                <a:solidFill>
                  <a:schemeClr val="accent1">
                    <a:lumMod val="50000"/>
                  </a:schemeClr>
                </a:solidFill>
                <a:latin typeface="Vollkorn" panose="020B0604020202020204" charset="0"/>
                <a:ea typeface="Vollkorn" panose="020B0604020202020204" charset="0"/>
              </a:rPr>
              <a:t>:</a:t>
            </a:r>
            <a:endParaRPr lang="en-US" sz="4200" b="1" spc="-26" dirty="0">
              <a:solidFill>
                <a:schemeClr val="accent1">
                  <a:lumMod val="50000"/>
                </a:schemeClr>
              </a:solidFill>
              <a:latin typeface="Vollkorn" panose="020B0604020202020204" charset="0"/>
              <a:ea typeface="Vollkorn" panose="020B0604020202020204" charset="0"/>
            </a:endParaRPr>
          </a:p>
          <a:p>
            <a:endParaRPr lang="uk-UA" dirty="0" smtClean="0">
              <a:solidFill>
                <a:schemeClr val="accent1">
                  <a:lumMod val="50000"/>
                </a:schemeClr>
              </a:solidFill>
              <a:latin typeface="Vollkorn" panose="020B0604020202020204" charset="0"/>
              <a:ea typeface="Vollkorn" panose="020B0604020202020204" charset="0"/>
            </a:endParaRP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1.	</a:t>
            </a:r>
            <a:r>
              <a:rPr lang="ru-RU" sz="2800" dirty="0" err="1">
                <a:solidFill>
                  <a:schemeClr val="accent1">
                    <a:lumMod val="50000"/>
                  </a:schemeClr>
                </a:solidFill>
                <a:latin typeface="Vollkorn" panose="020B0604020202020204" charset="0"/>
                <a:ea typeface="Vollkorn" panose="020B0604020202020204" charset="0"/>
              </a:rPr>
              <a:t>Забезпечити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розуміння</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теоретичних</a:t>
            </a:r>
            <a:r>
              <a:rPr lang="ru-RU" sz="2800" dirty="0">
                <a:solidFill>
                  <a:schemeClr val="accent1">
                    <a:lumMod val="50000"/>
                  </a:schemeClr>
                </a:solidFill>
                <a:latin typeface="Vollkorn" panose="020B0604020202020204" charset="0"/>
                <a:ea typeface="Vollkorn" panose="020B0604020202020204" charset="0"/>
              </a:rPr>
              <a:t> основ </a:t>
            </a:r>
            <a:r>
              <a:rPr lang="ru-RU" sz="2800" dirty="0" err="1">
                <a:solidFill>
                  <a:schemeClr val="accent1">
                    <a:lumMod val="50000"/>
                  </a:schemeClr>
                </a:solidFill>
                <a:latin typeface="Vollkorn" panose="020B0604020202020204" charset="0"/>
                <a:ea typeface="Vollkorn" panose="020B0604020202020204" charset="0"/>
              </a:rPr>
              <a:t>педагогіки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вищої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школи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сучасних</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освітніх</a:t>
            </a:r>
            <a:r>
              <a:rPr lang="ru-RU" sz="2800" dirty="0">
                <a:solidFill>
                  <a:schemeClr val="accent1">
                    <a:lumMod val="50000"/>
                  </a:schemeClr>
                </a:solidFill>
                <a:latin typeface="Vollkorn" panose="020B0604020202020204" charset="0"/>
                <a:ea typeface="Vollkorn" panose="020B0604020202020204" charset="0"/>
              </a:rPr>
              <a:t> парадигм і </a:t>
            </a:r>
            <a:r>
              <a:rPr lang="ru-RU" sz="2800" dirty="0" err="1">
                <a:solidFill>
                  <a:schemeClr val="accent1">
                    <a:lumMod val="50000"/>
                  </a:schemeClr>
                </a:solidFill>
                <a:latin typeface="Vollkorn" panose="020B0604020202020204" charset="0"/>
                <a:ea typeface="Vollkorn" panose="020B0604020202020204" charset="0"/>
              </a:rPr>
              <a:t>компетентнісного</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підходу</a:t>
            </a:r>
            <a:r>
              <a:rPr lang="ru-RU" sz="2800" dirty="0">
                <a:solidFill>
                  <a:schemeClr val="accent1">
                    <a:lumMod val="50000"/>
                  </a:schemeClr>
                </a:solidFill>
                <a:latin typeface="Vollkorn" panose="020B0604020202020204" charset="0"/>
                <a:ea typeface="Vollkorn" panose="020B0604020202020204" charset="0"/>
              </a:rPr>
              <a:t> до </a:t>
            </a:r>
            <a:r>
              <a:rPr lang="ru-RU" sz="2800" dirty="0" err="1">
                <a:solidFill>
                  <a:schemeClr val="accent1">
                    <a:lumMod val="50000"/>
                  </a:schemeClr>
                </a:solidFill>
                <a:latin typeface="Vollkorn" panose="020B0604020202020204" charset="0"/>
                <a:ea typeface="Vollkorn" panose="020B0604020202020204" charset="0"/>
              </a:rPr>
              <a:t>підготовки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фахівців</a:t>
            </a:r>
            <a:r>
              <a:rPr lang="ru-RU" sz="28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2.	</a:t>
            </a:r>
            <a:r>
              <a:rPr lang="ru-RU" sz="2800" dirty="0" err="1">
                <a:solidFill>
                  <a:schemeClr val="accent1">
                    <a:lumMod val="50000"/>
                  </a:schemeClr>
                </a:solidFill>
                <a:latin typeface="Vollkorn" panose="020B0604020202020204" charset="0"/>
                <a:ea typeface="Vollkorn" panose="020B0604020202020204" charset="0"/>
              </a:rPr>
              <a:t>Розвинути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навички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організації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освітнього</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процесу</a:t>
            </a:r>
            <a:r>
              <a:rPr lang="ru-RU" sz="2800" dirty="0">
                <a:solidFill>
                  <a:schemeClr val="accent1">
                    <a:lumMod val="50000"/>
                  </a:schemeClr>
                </a:solidFill>
                <a:latin typeface="Vollkorn" panose="020B0604020202020204" charset="0"/>
                <a:ea typeface="Vollkorn" panose="020B0604020202020204" charset="0"/>
              </a:rPr>
              <a:t> у </a:t>
            </a:r>
            <a:r>
              <a:rPr lang="ru-RU" sz="2800" dirty="0" err="1">
                <a:solidFill>
                  <a:schemeClr val="accent1">
                    <a:lumMod val="50000"/>
                  </a:schemeClr>
                </a:solidFill>
                <a:latin typeface="Vollkorn" panose="020B0604020202020204" charset="0"/>
                <a:ea typeface="Vollkorn" panose="020B0604020202020204" charset="0"/>
              </a:rPr>
              <a:t>вищій</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школі</a:t>
            </a:r>
            <a:r>
              <a:rPr lang="ru-RU" sz="2800" dirty="0">
                <a:solidFill>
                  <a:schemeClr val="accent1">
                    <a:lumMod val="50000"/>
                  </a:schemeClr>
                </a:solidFill>
                <a:latin typeface="Vollkorn" panose="020B0604020202020204" charset="0"/>
                <a:ea typeface="Vollkorn" panose="020B0604020202020204" charset="0"/>
              </a:rPr>
              <a:t> з </a:t>
            </a:r>
            <a:r>
              <a:rPr lang="ru-RU" sz="2800" dirty="0" err="1">
                <a:solidFill>
                  <a:schemeClr val="accent1">
                    <a:lumMod val="50000"/>
                  </a:schemeClr>
                </a:solidFill>
                <a:latin typeface="Vollkorn" panose="020B0604020202020204" charset="0"/>
                <a:ea typeface="Vollkorn" panose="020B0604020202020204" charset="0"/>
              </a:rPr>
              <a:t>використанням</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традиційних</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інноваційних</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гнучких</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інтерактивних</a:t>
            </a:r>
            <a:r>
              <a:rPr lang="ru-RU" sz="2800" dirty="0">
                <a:solidFill>
                  <a:schemeClr val="accent1">
                    <a:lumMod val="50000"/>
                  </a:schemeClr>
                </a:solidFill>
                <a:latin typeface="Vollkorn" panose="020B0604020202020204" charset="0"/>
                <a:ea typeface="Vollkorn" panose="020B0604020202020204" charset="0"/>
              </a:rPr>
              <a:t> форм </a:t>
            </a:r>
            <a:r>
              <a:rPr lang="ru-RU" sz="2800" dirty="0" err="1">
                <a:solidFill>
                  <a:schemeClr val="accent1">
                    <a:lumMod val="50000"/>
                  </a:schemeClr>
                </a:solidFill>
                <a:latin typeface="Vollkorn" panose="020B0604020202020204" charset="0"/>
                <a:ea typeface="Vollkorn" panose="020B0604020202020204" charset="0"/>
              </a:rPr>
              <a:t>навчання</a:t>
            </a:r>
            <a:r>
              <a:rPr lang="ru-RU" sz="28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3.	</a:t>
            </a:r>
            <a:r>
              <a:rPr lang="ru-RU" sz="2800" dirty="0" err="1">
                <a:solidFill>
                  <a:schemeClr val="accent1">
                    <a:lumMod val="50000"/>
                  </a:schemeClr>
                </a:solidFill>
                <a:latin typeface="Vollkorn" panose="020B0604020202020204" charset="0"/>
                <a:ea typeface="Vollkorn" panose="020B0604020202020204" charset="0"/>
              </a:rPr>
              <a:t>Сформувати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професійну</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цифрову</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етику</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викладача</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здатність</a:t>
            </a:r>
            <a:r>
              <a:rPr lang="ru-RU" sz="2800" dirty="0">
                <a:solidFill>
                  <a:schemeClr val="accent1">
                    <a:lumMod val="50000"/>
                  </a:schemeClr>
                </a:solidFill>
                <a:latin typeface="Vollkorn" panose="020B0604020202020204" charset="0"/>
                <a:ea typeface="Vollkorn" panose="020B0604020202020204" charset="0"/>
              </a:rPr>
              <a:t> до </a:t>
            </a:r>
            <a:r>
              <a:rPr lang="ru-RU" sz="2800" dirty="0" err="1">
                <a:solidFill>
                  <a:schemeClr val="accent1">
                    <a:lumMod val="50000"/>
                  </a:schemeClr>
                </a:solidFill>
                <a:latin typeface="Vollkorn" panose="020B0604020202020204" charset="0"/>
                <a:ea typeface="Vollkorn" panose="020B0604020202020204" charset="0"/>
              </a:rPr>
              <a:t>академічної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доброчесності</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відповідальної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взаємодії</a:t>
            </a:r>
            <a:r>
              <a:rPr lang="ru-RU" sz="2800" dirty="0">
                <a:solidFill>
                  <a:schemeClr val="accent1">
                    <a:lumMod val="50000"/>
                  </a:schemeClr>
                </a:solidFill>
                <a:latin typeface="Vollkorn" panose="020B0604020202020204" charset="0"/>
                <a:ea typeface="Vollkorn" panose="020B0604020202020204" charset="0"/>
              </a:rPr>
              <a:t> з </a:t>
            </a:r>
            <a:r>
              <a:rPr lang="ru-RU" sz="2800" dirty="0" err="1">
                <a:solidFill>
                  <a:schemeClr val="accent1">
                    <a:lumMod val="50000"/>
                  </a:schemeClr>
                </a:solidFill>
                <a:latin typeface="Vollkorn" panose="020B0604020202020204" charset="0"/>
                <a:ea typeface="Vollkorn" panose="020B0604020202020204" charset="0"/>
              </a:rPr>
              <a:t>здобувачами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вищої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освіти</a:t>
            </a:r>
            <a:r>
              <a:rPr lang="ru-RU" sz="28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4.	</a:t>
            </a:r>
            <a:r>
              <a:rPr lang="ru-RU" sz="2800" dirty="0" err="1">
                <a:solidFill>
                  <a:schemeClr val="accent1">
                    <a:lumMod val="50000"/>
                  </a:schemeClr>
                </a:solidFill>
                <a:latin typeface="Vollkorn" panose="020B0604020202020204" charset="0"/>
                <a:ea typeface="Vollkorn" panose="020B0604020202020204" charset="0"/>
              </a:rPr>
              <a:t>Ознайомити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здобувачів</a:t>
            </a:r>
            <a:r>
              <a:rPr lang="ru-RU" sz="2800" dirty="0">
                <a:solidFill>
                  <a:schemeClr val="accent1">
                    <a:lumMod val="50000"/>
                  </a:schemeClr>
                </a:solidFill>
                <a:latin typeface="Vollkorn" panose="020B0604020202020204" charset="0"/>
                <a:ea typeface="Vollkorn" panose="020B0604020202020204" charset="0"/>
              </a:rPr>
              <a:t> з </a:t>
            </a:r>
            <a:r>
              <a:rPr lang="ru-RU" sz="2800" dirty="0" err="1">
                <a:solidFill>
                  <a:schemeClr val="accent1">
                    <a:lumMod val="50000"/>
                  </a:schemeClr>
                </a:solidFill>
                <a:latin typeface="Vollkorn" panose="020B0604020202020204" charset="0"/>
                <a:ea typeface="Vollkorn" panose="020B0604020202020204" charset="0"/>
              </a:rPr>
              <a:t>інноваційними</a:t>
            </a:r>
            <a:r>
              <a:rPr lang="ru-RU" sz="2800" dirty="0">
                <a:solidFill>
                  <a:schemeClr val="accent1">
                    <a:lumMod val="50000"/>
                  </a:schemeClr>
                </a:solidFill>
                <a:latin typeface="Vollkorn" panose="020B0604020202020204" charset="0"/>
                <a:ea typeface="Vollkorn" panose="020B0604020202020204" charset="0"/>
              </a:rPr>
              <a:t> методами </a:t>
            </a:r>
            <a:r>
              <a:rPr lang="ru-RU" sz="2800" dirty="0" err="1">
                <a:solidFill>
                  <a:schemeClr val="accent1">
                    <a:lumMod val="50000"/>
                  </a:schemeClr>
                </a:solidFill>
                <a:latin typeface="Vollkorn" panose="020B0604020202020204" charset="0"/>
                <a:ea typeface="Vollkorn" panose="020B0604020202020204" charset="0"/>
              </a:rPr>
              <a:t>навчання</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інтелектуальними</a:t>
            </a:r>
            <a:r>
              <a:rPr lang="ru-RU" sz="2800" dirty="0">
                <a:solidFill>
                  <a:schemeClr val="accent1">
                    <a:lumMod val="50000"/>
                  </a:schemeClr>
                </a:solidFill>
                <a:latin typeface="Vollkorn" panose="020B0604020202020204" charset="0"/>
                <a:ea typeface="Vollkorn" panose="020B0604020202020204" charset="0"/>
              </a:rPr>
              <a:t> картами, </a:t>
            </a:r>
            <a:r>
              <a:rPr lang="ru-RU" sz="2800" dirty="0" err="1">
                <a:solidFill>
                  <a:schemeClr val="accent1">
                    <a:lumMod val="50000"/>
                  </a:schemeClr>
                </a:solidFill>
                <a:latin typeface="Vollkorn" panose="020B0604020202020204" charset="0"/>
                <a:ea typeface="Vollkorn" panose="020B0604020202020204" charset="0"/>
              </a:rPr>
              <a:t>візуалізацією</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знань</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ігровими</a:t>
            </a:r>
            <a:r>
              <a:rPr lang="ru-RU" sz="2800" dirty="0">
                <a:solidFill>
                  <a:schemeClr val="accent1">
                    <a:lumMod val="50000"/>
                  </a:schemeClr>
                </a:solidFill>
                <a:latin typeface="Vollkorn" panose="020B0604020202020204" charset="0"/>
                <a:ea typeface="Vollkorn" panose="020B0604020202020204" charset="0"/>
              </a:rPr>
              <a:t> симуляторами та тренажерами.</a:t>
            </a: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5.	</a:t>
            </a:r>
            <a:r>
              <a:rPr lang="ru-RU" sz="2800" dirty="0" err="1">
                <a:solidFill>
                  <a:schemeClr val="accent1">
                    <a:lumMod val="50000"/>
                  </a:schemeClr>
                </a:solidFill>
                <a:latin typeface="Vollkorn" panose="020B0604020202020204" charset="0"/>
                <a:ea typeface="Vollkorn" panose="020B0604020202020204" charset="0"/>
              </a:rPr>
              <a:t>Навчити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застосовувати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аналітичні</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інструменти</a:t>
            </a:r>
            <a:r>
              <a:rPr lang="ru-RU" sz="2800" dirty="0">
                <a:solidFill>
                  <a:schemeClr val="accent1">
                    <a:lumMod val="50000"/>
                  </a:schemeClr>
                </a:solidFill>
                <a:latin typeface="Vollkorn" panose="020B0604020202020204" charset="0"/>
                <a:ea typeface="Vollkorn" panose="020B0604020202020204" charset="0"/>
              </a:rPr>
              <a:t> для </a:t>
            </a:r>
            <a:r>
              <a:rPr lang="ru-RU" sz="2800" dirty="0" err="1">
                <a:solidFill>
                  <a:schemeClr val="accent1">
                    <a:lumMod val="50000"/>
                  </a:schemeClr>
                </a:solidFill>
                <a:latin typeface="Vollkorn" panose="020B0604020202020204" charset="0"/>
                <a:ea typeface="Vollkorn" panose="020B0604020202020204" charset="0"/>
              </a:rPr>
              <a:t>підтримки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освітнього</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процесу</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аналізу</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навчальної</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інформації</a:t>
            </a:r>
            <a:r>
              <a:rPr lang="ru-RU" sz="2800" dirty="0">
                <a:solidFill>
                  <a:schemeClr val="accent1">
                    <a:lumMod val="50000"/>
                  </a:schemeClr>
                </a:solidFill>
                <a:latin typeface="Vollkorn" panose="020B0604020202020204" charset="0"/>
                <a:ea typeface="Vollkorn" panose="020B0604020202020204" charset="0"/>
              </a:rPr>
              <a:t> в </a:t>
            </a:r>
            <a:r>
              <a:rPr lang="ru-RU" sz="2800" dirty="0" err="1">
                <a:solidFill>
                  <a:schemeClr val="accent1">
                    <a:lumMod val="50000"/>
                  </a:schemeClr>
                </a:solidFill>
                <a:latin typeface="Vollkorn" panose="020B0604020202020204" charset="0"/>
                <a:ea typeface="Vollkorn" panose="020B0604020202020204" charset="0"/>
              </a:rPr>
              <a:t>правничій</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освіті</a:t>
            </a:r>
            <a:r>
              <a:rPr lang="ru-RU" sz="28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2800" dirty="0">
                <a:solidFill>
                  <a:schemeClr val="accent1">
                    <a:lumMod val="50000"/>
                  </a:schemeClr>
                </a:solidFill>
                <a:latin typeface="Vollkorn" panose="020B0604020202020204" charset="0"/>
                <a:ea typeface="Vollkorn" panose="020B0604020202020204" charset="0"/>
              </a:rPr>
              <a:t>6.	</a:t>
            </a:r>
            <a:r>
              <a:rPr lang="ru-RU" sz="2800" dirty="0" err="1">
                <a:solidFill>
                  <a:schemeClr val="accent1">
                    <a:lumMod val="50000"/>
                  </a:schemeClr>
                </a:solidFill>
                <a:latin typeface="Vollkorn" panose="020B0604020202020204" charset="0"/>
                <a:ea typeface="Vollkorn" panose="020B0604020202020204" charset="0"/>
              </a:rPr>
              <a:t>Розвинути</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компетенції</a:t>
            </a:r>
            <a:r>
              <a:rPr lang="ru-RU" sz="2800" dirty="0">
                <a:solidFill>
                  <a:schemeClr val="accent1">
                    <a:lumMod val="50000"/>
                  </a:schemeClr>
                </a:solidFill>
                <a:latin typeface="Vollkorn" panose="020B0604020202020204" charset="0"/>
                <a:ea typeface="Vollkorn" panose="020B0604020202020204" charset="0"/>
              </a:rPr>
              <a:t> у </a:t>
            </a:r>
            <a:r>
              <a:rPr lang="ru-RU" sz="2800" dirty="0" err="1">
                <a:solidFill>
                  <a:schemeClr val="accent1">
                    <a:lumMod val="50000"/>
                  </a:schemeClr>
                </a:solidFill>
                <a:latin typeface="Vollkorn" panose="020B0604020202020204" charset="0"/>
                <a:ea typeface="Vollkorn" panose="020B0604020202020204" charset="0"/>
              </a:rPr>
              <a:t>плануванні</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реалізації</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оцінюванні</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освітнього</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процесу</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використанні</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сучасних</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технологій</a:t>
            </a:r>
            <a:r>
              <a:rPr lang="ru-RU" sz="2800" dirty="0">
                <a:solidFill>
                  <a:schemeClr val="accent1">
                    <a:lumMod val="50000"/>
                  </a:schemeClr>
                </a:solidFill>
                <a:latin typeface="Vollkorn" panose="020B0604020202020204" charset="0"/>
                <a:ea typeface="Vollkorn" panose="020B0604020202020204" charset="0"/>
              </a:rPr>
              <a:t> та </a:t>
            </a:r>
            <a:r>
              <a:rPr lang="ru-RU" sz="2800" dirty="0" err="1">
                <a:solidFill>
                  <a:schemeClr val="accent1">
                    <a:lumMod val="50000"/>
                  </a:schemeClr>
                </a:solidFill>
                <a:latin typeface="Vollkorn" panose="020B0604020202020204" charset="0"/>
                <a:ea typeface="Vollkorn" panose="020B0604020202020204" charset="0"/>
              </a:rPr>
              <a:t>підходів</a:t>
            </a:r>
            <a:r>
              <a:rPr lang="ru-RU" sz="2800" dirty="0">
                <a:solidFill>
                  <a:schemeClr val="accent1">
                    <a:lumMod val="50000"/>
                  </a:schemeClr>
                </a:solidFill>
                <a:latin typeface="Vollkorn" panose="020B0604020202020204" charset="0"/>
                <a:ea typeface="Vollkorn" panose="020B0604020202020204" charset="0"/>
              </a:rPr>
              <a:t> у </a:t>
            </a:r>
            <a:r>
              <a:rPr lang="ru-RU" sz="2800" dirty="0" err="1">
                <a:solidFill>
                  <a:schemeClr val="accent1">
                    <a:lumMod val="50000"/>
                  </a:schemeClr>
                </a:solidFill>
                <a:latin typeface="Vollkorn" panose="020B0604020202020204" charset="0"/>
                <a:ea typeface="Vollkorn" panose="020B0604020202020204" charset="0"/>
              </a:rPr>
              <a:t>викладанні</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правничих</a:t>
            </a:r>
            <a:r>
              <a:rPr lang="ru-RU" sz="2800" dirty="0">
                <a:solidFill>
                  <a:schemeClr val="accent1">
                    <a:lumMod val="50000"/>
                  </a:schemeClr>
                </a:solidFill>
                <a:latin typeface="Vollkorn" panose="020B0604020202020204" charset="0"/>
                <a:ea typeface="Vollkorn" panose="020B0604020202020204" charset="0"/>
              </a:rPr>
              <a:t> </a:t>
            </a:r>
            <a:r>
              <a:rPr lang="ru-RU" sz="2800" dirty="0" err="1">
                <a:solidFill>
                  <a:schemeClr val="accent1">
                    <a:lumMod val="50000"/>
                  </a:schemeClr>
                </a:solidFill>
                <a:latin typeface="Vollkorn" panose="020B0604020202020204" charset="0"/>
                <a:ea typeface="Vollkorn" panose="020B0604020202020204" charset="0"/>
              </a:rPr>
              <a:t>дисциплін</a:t>
            </a:r>
            <a:r>
              <a:rPr lang="ru-RU" sz="2800" dirty="0">
                <a:solidFill>
                  <a:schemeClr val="accent1">
                    <a:lumMod val="50000"/>
                  </a:schemeClr>
                </a:solidFill>
                <a:latin typeface="Vollkorn" panose="020B0604020202020204" charset="0"/>
                <a:ea typeface="Vollkorn" panose="020B0604020202020204" charset="0"/>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09600" y="419100"/>
            <a:ext cx="17297399" cy="8156079"/>
          </a:xfrm>
          <a:prstGeom prst="rect">
            <a:avLst/>
          </a:prstGeom>
        </p:spPr>
        <p:txBody>
          <a:bodyPr wrap="square" lIns="0" tIns="0" rIns="0" bIns="0" rtlCol="0" anchor="t">
            <a:spAutoFit/>
          </a:bodyPr>
          <a:lstStyle/>
          <a:p>
            <a:pPr algn="just"/>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зможуть 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smtClean="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комунікативні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письмове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вербальне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невербальне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спілкування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грамотно </a:t>
            </a:r>
            <a:r>
              <a:rPr lang="ru-RU" sz="3000" dirty="0" err="1">
                <a:solidFill>
                  <a:schemeClr val="accent1">
                    <a:lumMod val="50000"/>
                  </a:schemeClr>
                </a:solidFill>
                <a:latin typeface="Vollkorn" panose="020B0604020202020204" charset="0"/>
                <a:ea typeface="Vollkorn" panose="020B0604020202020204" charset="0"/>
              </a:rPr>
              <a:t>спілкуватися</a:t>
            </a:r>
            <a:r>
              <a:rPr lang="ru-RU" sz="3000" dirty="0">
                <a:solidFill>
                  <a:schemeClr val="accent1">
                    <a:lumMod val="50000"/>
                  </a:schemeClr>
                </a:solidFill>
                <a:latin typeface="Vollkorn" panose="020B0604020202020204" charset="0"/>
                <a:ea typeface="Vollkorn" panose="020B0604020202020204" charset="0"/>
              </a:rPr>
              <a:t> по </a:t>
            </a:r>
            <a:r>
              <a:rPr lang="en-US" sz="3000" dirty="0">
                <a:solidFill>
                  <a:schemeClr val="accent1">
                    <a:lumMod val="50000"/>
                  </a:schemeClr>
                </a:solidFill>
                <a:latin typeface="Vollkorn" panose="020B0604020202020204" charset="0"/>
                <a:ea typeface="Vollkorn" panose="020B0604020202020204" charset="0"/>
              </a:rPr>
              <a:t>e-mail; </a:t>
            </a:r>
            <a:r>
              <a:rPr lang="ru-RU" sz="3000" dirty="0">
                <a:solidFill>
                  <a:schemeClr val="accent1">
                    <a:lumMod val="50000"/>
                  </a:schemeClr>
                </a:solidFill>
                <a:latin typeface="Vollkorn" panose="020B0604020202020204" charset="0"/>
                <a:ea typeface="Vollkorn" panose="020B0604020202020204" charset="0"/>
              </a:rPr>
              <a:t>вести </a:t>
            </a:r>
            <a:r>
              <a:rPr lang="ru-RU" sz="3000" dirty="0" err="1">
                <a:solidFill>
                  <a:schemeClr val="accent1">
                    <a:lumMod val="50000"/>
                  </a:schemeClr>
                </a:solidFill>
                <a:latin typeface="Vollkorn" panose="020B0604020202020204" charset="0"/>
                <a:ea typeface="Vollkorn" panose="020B0604020202020204" charset="0"/>
              </a:rPr>
              <a:t>дискусію</a:t>
            </a:r>
            <a:r>
              <a:rPr lang="ru-RU" sz="3000" dirty="0">
                <a:solidFill>
                  <a:schemeClr val="accent1">
                    <a:lumMod val="50000"/>
                  </a:schemeClr>
                </a:solidFill>
                <a:latin typeface="Vollkorn" panose="020B0604020202020204" charset="0"/>
                <a:ea typeface="Vollkorn" panose="020B0604020202020204" charset="0"/>
              </a:rPr>
              <a:t> і </a:t>
            </a:r>
            <a:r>
              <a:rPr lang="ru-RU" sz="3000" dirty="0" err="1">
                <a:solidFill>
                  <a:schemeClr val="accent1">
                    <a:lumMod val="50000"/>
                  </a:schemeClr>
                </a:solidFill>
                <a:latin typeface="Vollkorn" panose="020B0604020202020204" charset="0"/>
                <a:ea typeface="Vollkorn" panose="020B0604020202020204" charset="0"/>
              </a:rPr>
              <a:t>відстоювати</a:t>
            </a:r>
            <a:r>
              <a:rPr lang="ru-RU" sz="3000" dirty="0">
                <a:solidFill>
                  <a:schemeClr val="accent1">
                    <a:lumMod val="50000"/>
                  </a:schemeClr>
                </a:solidFill>
                <a:latin typeface="Vollkorn" panose="020B0604020202020204" charset="0"/>
                <a:ea typeface="Vollkorn" panose="020B0604020202020204" charset="0"/>
              </a:rPr>
              <a:t> свою </a:t>
            </a:r>
            <a:r>
              <a:rPr lang="ru-RU" sz="3000" dirty="0" err="1">
                <a:solidFill>
                  <a:schemeClr val="accent1">
                    <a:lumMod val="50000"/>
                  </a:schemeClr>
                </a:solidFill>
                <a:latin typeface="Vollkorn" panose="020B0604020202020204" charset="0"/>
                <a:ea typeface="Vollkorn" panose="020B0604020202020204" charset="0"/>
              </a:rPr>
              <a:t>позицію</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працювати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команді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академічна</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професійна</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комунікація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комунікація</a:t>
            </a:r>
            <a:r>
              <a:rPr lang="ru-RU" sz="3000" dirty="0">
                <a:solidFill>
                  <a:schemeClr val="accent1">
                    <a:lumMod val="50000"/>
                  </a:schemeClr>
                </a:solidFill>
                <a:latin typeface="Vollkorn" panose="020B0604020202020204" charset="0"/>
                <a:ea typeface="Vollkorn" panose="020B0604020202020204" charset="0"/>
              </a:rPr>
              <a:t> в цифровому </a:t>
            </a:r>
            <a:r>
              <a:rPr lang="ru-RU" sz="3000" dirty="0" err="1">
                <a:solidFill>
                  <a:schemeClr val="accent1">
                    <a:lumMod val="50000"/>
                  </a:schemeClr>
                </a:solidFill>
                <a:latin typeface="Vollkorn" panose="020B0604020202020204" charset="0"/>
                <a:ea typeface="Vollkorn" panose="020B0604020202020204" charset="0"/>
              </a:rPr>
              <a:t>освітньому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середовищі</a:t>
            </a:r>
            <a:r>
              <a:rPr lang="ru-RU" sz="30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уміння</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виступати</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публічно</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публічні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виступи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академічному</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професійному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середовищі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презентація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навчальних</a:t>
            </a:r>
            <a:r>
              <a:rPr lang="ru-RU" sz="3000" dirty="0">
                <a:solidFill>
                  <a:schemeClr val="accent1">
                    <a:lumMod val="50000"/>
                  </a:schemeClr>
                </a:solidFill>
                <a:latin typeface="Vollkorn" panose="020B0604020202020204" charset="0"/>
                <a:ea typeface="Vollkorn" panose="020B0604020202020204" charset="0"/>
              </a:rPr>
              <a:t> і </a:t>
            </a:r>
            <a:r>
              <a:rPr lang="ru-RU" sz="3000" dirty="0" err="1">
                <a:solidFill>
                  <a:schemeClr val="accent1">
                    <a:lumMod val="50000"/>
                  </a:schemeClr>
                </a:solidFill>
                <a:latin typeface="Vollkorn" panose="020B0604020202020204" charset="0"/>
                <a:ea typeface="Vollkorn" panose="020B0604020202020204" charset="0"/>
              </a:rPr>
              <a:t>наукових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результатів</a:t>
            </a:r>
            <a:r>
              <a:rPr lang="ru-RU" sz="30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керування</a:t>
            </a:r>
            <a:r>
              <a:rPr lang="ru-RU" sz="3000" i="1" dirty="0">
                <a:solidFill>
                  <a:schemeClr val="accent1">
                    <a:lumMod val="50000"/>
                  </a:schemeClr>
                </a:solidFill>
                <a:latin typeface="Vollkorn" panose="020B0604020202020204" charset="0"/>
                <a:ea typeface="Vollkorn" panose="020B0604020202020204" charset="0"/>
              </a:rPr>
              <a:t> часом</a:t>
            </a:r>
            <a:r>
              <a:rPr lang="ru-RU" sz="3000" dirty="0">
                <a:solidFill>
                  <a:schemeClr val="accent1">
                    <a:lumMod val="50000"/>
                  </a:schemeClr>
                </a:solidFill>
                <a:latin typeface="Vollkorn" panose="020B0604020202020204" charset="0"/>
                <a:ea typeface="Vollkorn" panose="020B0604020202020204" charset="0"/>
              </a:rPr>
              <a:t>: тайм-менеджмент в </a:t>
            </a:r>
            <a:r>
              <a:rPr lang="ru-RU" sz="3000" dirty="0" err="1">
                <a:solidFill>
                  <a:schemeClr val="accent1">
                    <a:lumMod val="50000"/>
                  </a:schemeClr>
                </a:solidFill>
                <a:latin typeface="Vollkorn" panose="020B0604020202020204" charset="0"/>
                <a:ea typeface="Vollkorn" panose="020B0604020202020204" charset="0"/>
              </a:rPr>
              <a:t>освітній</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науковій</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діяльності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планування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навчальної</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проєктної</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роботи</a:t>
            </a:r>
            <a:r>
              <a:rPr lang="ru-RU" sz="30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гнучкість</a:t>
            </a:r>
            <a:r>
              <a:rPr lang="ru-RU" sz="3000" i="1" dirty="0">
                <a:solidFill>
                  <a:schemeClr val="accent1">
                    <a:lumMod val="50000"/>
                  </a:schemeClr>
                </a:solidFill>
                <a:latin typeface="Vollkorn" panose="020B0604020202020204" charset="0"/>
                <a:ea typeface="Vollkorn" panose="020B0604020202020204" charset="0"/>
              </a:rPr>
              <a:t> і </a:t>
            </a:r>
            <a:r>
              <a:rPr lang="ru-RU" sz="3000" i="1" dirty="0" err="1">
                <a:solidFill>
                  <a:schemeClr val="accent1">
                    <a:lumMod val="50000"/>
                  </a:schemeClr>
                </a:solidFill>
                <a:latin typeface="Vollkorn" panose="020B0604020202020204" charset="0"/>
                <a:ea typeface="Vollkorn" panose="020B0604020202020204" charset="0"/>
              </a:rPr>
              <a:t>адаптивність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гнучкість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адаптивність</a:t>
            </a:r>
            <a:r>
              <a:rPr lang="ru-RU" sz="3000" dirty="0">
                <a:solidFill>
                  <a:schemeClr val="accent1">
                    <a:lumMod val="50000"/>
                  </a:schemeClr>
                </a:solidFill>
                <a:latin typeface="Vollkorn" panose="020B0604020202020204" charset="0"/>
                <a:ea typeface="Vollkorn" panose="020B0604020202020204" charset="0"/>
              </a:rPr>
              <a:t> і </a:t>
            </a:r>
            <a:r>
              <a:rPr lang="ru-RU" sz="3000" dirty="0" err="1">
                <a:solidFill>
                  <a:schemeClr val="accent1">
                    <a:lumMod val="50000"/>
                  </a:schemeClr>
                </a:solidFill>
                <a:latin typeface="Vollkorn" panose="020B0604020202020204" charset="0"/>
                <a:ea typeface="Vollkorn" panose="020B0604020202020204" charset="0"/>
              </a:rPr>
              <a:t>здатність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змінюватися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аналізувати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ситуацію</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орієнтування</a:t>
            </a:r>
            <a:r>
              <a:rPr lang="ru-RU" sz="3000" dirty="0">
                <a:solidFill>
                  <a:schemeClr val="accent1">
                    <a:lumMod val="50000"/>
                  </a:schemeClr>
                </a:solidFill>
                <a:latin typeface="Vollkorn" panose="020B0604020202020204" charset="0"/>
                <a:ea typeface="Vollkorn" panose="020B0604020202020204" charset="0"/>
              </a:rPr>
              <a:t> на </a:t>
            </a:r>
            <a:r>
              <a:rPr lang="ru-RU" sz="3000" dirty="0" err="1">
                <a:solidFill>
                  <a:schemeClr val="accent1">
                    <a:lumMod val="50000"/>
                  </a:schemeClr>
                </a:solidFill>
                <a:latin typeface="Vollkorn" panose="020B0604020202020204" charset="0"/>
                <a:ea typeface="Vollkorn" panose="020B0604020202020204" charset="0"/>
              </a:rPr>
              <a:t>вирішення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проблеми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здатність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працювати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умовах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невизначеності</a:t>
            </a:r>
            <a:r>
              <a:rPr lang="ru-RU" sz="30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лідерські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якості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працювати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напруженому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середовищі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ухвалювати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рішення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ставити</a:t>
            </a:r>
            <a:r>
              <a:rPr lang="ru-RU" sz="3000" dirty="0">
                <a:solidFill>
                  <a:schemeClr val="accent1">
                    <a:lumMod val="50000"/>
                  </a:schemeClr>
                </a:solidFill>
                <a:latin typeface="Vollkorn" panose="020B0604020202020204" charset="0"/>
                <a:ea typeface="Vollkorn" panose="020B0604020202020204" charset="0"/>
              </a:rPr>
              <a:t> мету, </a:t>
            </a:r>
            <a:r>
              <a:rPr lang="ru-RU" sz="3000" dirty="0" err="1">
                <a:solidFill>
                  <a:schemeClr val="accent1">
                    <a:lumMod val="50000"/>
                  </a:schemeClr>
                </a:solidFill>
                <a:latin typeface="Vollkorn" panose="020B0604020202020204" charset="0"/>
                <a:ea typeface="Vollkorn" panose="020B0604020202020204" charset="0"/>
              </a:rPr>
              <a:t>планувати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діяльність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відповідальність</a:t>
            </a:r>
            <a:r>
              <a:rPr lang="ru-RU" sz="3000" dirty="0">
                <a:solidFill>
                  <a:schemeClr val="accent1">
                    <a:lumMod val="50000"/>
                  </a:schemeClr>
                </a:solidFill>
                <a:latin typeface="Vollkorn" panose="020B0604020202020204" charset="0"/>
                <a:ea typeface="Vollkorn" panose="020B0604020202020204" charset="0"/>
              </a:rPr>
              <a:t> за </a:t>
            </a:r>
            <a:r>
              <a:rPr lang="ru-RU" sz="3000" dirty="0" err="1">
                <a:solidFill>
                  <a:schemeClr val="accent1">
                    <a:lumMod val="50000"/>
                  </a:schemeClr>
                </a:solidFill>
                <a:latin typeface="Vollkorn" panose="020B0604020202020204" charset="0"/>
                <a:ea typeface="Vollkorn" panose="020B0604020202020204" charset="0"/>
              </a:rPr>
              <a:t>прийняті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рішення</a:t>
            </a:r>
            <a:r>
              <a:rPr lang="ru-RU" sz="3000" dirty="0">
                <a:solidFill>
                  <a:schemeClr val="accent1">
                    <a:lumMod val="50000"/>
                  </a:schemeClr>
                </a:solidFill>
                <a:latin typeface="Vollkorn" panose="020B0604020202020204" charset="0"/>
                <a:ea typeface="Vollkorn" panose="020B0604020202020204" charset="0"/>
              </a:rPr>
              <a:t>;</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особисті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якості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креативне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критичне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мислення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етичність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чесність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терпіння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повага</a:t>
            </a:r>
            <a:r>
              <a:rPr lang="ru-RU" sz="3000" dirty="0">
                <a:solidFill>
                  <a:schemeClr val="accent1">
                    <a:lumMod val="50000"/>
                  </a:schemeClr>
                </a:solidFill>
                <a:latin typeface="Vollkorn" panose="020B0604020202020204" charset="0"/>
                <a:ea typeface="Vollkorn" panose="020B0604020202020204" charset="0"/>
              </a:rPr>
              <a:t> до </a:t>
            </a:r>
            <a:r>
              <a:rPr lang="ru-RU" sz="3000" dirty="0" err="1">
                <a:solidFill>
                  <a:schemeClr val="accent1">
                    <a:lumMod val="50000"/>
                  </a:schemeClr>
                </a:solidFill>
                <a:latin typeface="Vollkorn" panose="020B0604020202020204" charset="0"/>
                <a:ea typeface="Vollkorn" panose="020B0604020202020204" charset="0"/>
              </a:rPr>
              <a:t>оточуючих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академічна</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доброчесність</a:t>
            </a:r>
            <a:r>
              <a:rPr lang="ru-RU" sz="3000" dirty="0">
                <a:solidFill>
                  <a:schemeClr val="accent1">
                    <a:lumMod val="50000"/>
                  </a:schemeClr>
                </a:solidFill>
                <a:latin typeface="Vollkorn" panose="020B0604020202020204" charset="0"/>
                <a:ea typeface="Vollkorn" panose="020B0604020202020204" charset="0"/>
              </a:rPr>
              <a:t>.</a:t>
            </a:r>
            <a:endParaRPr lang="ru-RU" sz="3000" dirty="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4" name="Таблиця 3"/>
          <p:cNvGraphicFramePr>
            <a:graphicFrameLocks noGrp="1"/>
          </p:cNvGraphicFramePr>
          <p:nvPr>
            <p:extLst>
              <p:ext uri="{D42A27DB-BD31-4B8C-83A1-F6EECF244321}">
                <p14:modId xmlns:p14="http://schemas.microsoft.com/office/powerpoint/2010/main" val="988626651"/>
              </p:ext>
            </p:extLst>
          </p:nvPr>
        </p:nvGraphicFramePr>
        <p:xfrm>
          <a:off x="1142999" y="876300"/>
          <a:ext cx="16002002" cy="7303770"/>
        </p:xfrm>
        <a:graphic>
          <a:graphicData uri="http://schemas.openxmlformats.org/drawingml/2006/table">
            <a:tbl>
              <a:tblPr firstRow="1" firstCol="1" bandRow="1"/>
              <a:tblGrid>
                <a:gridCol w="9401462">
                  <a:extLst>
                    <a:ext uri="{9D8B030D-6E8A-4147-A177-3AD203B41FA5}">
                      <a16:colId xmlns:a16="http://schemas.microsoft.com/office/drawing/2014/main" val="672535760"/>
                    </a:ext>
                  </a:extLst>
                </a:gridCol>
                <a:gridCol w="644443">
                  <a:extLst>
                    <a:ext uri="{9D8B030D-6E8A-4147-A177-3AD203B41FA5}">
                      <a16:colId xmlns:a16="http://schemas.microsoft.com/office/drawing/2014/main" val="1073284506"/>
                    </a:ext>
                  </a:extLst>
                </a:gridCol>
                <a:gridCol w="641359">
                  <a:extLst>
                    <a:ext uri="{9D8B030D-6E8A-4147-A177-3AD203B41FA5}">
                      <a16:colId xmlns:a16="http://schemas.microsoft.com/office/drawing/2014/main" val="1753883239"/>
                    </a:ext>
                  </a:extLst>
                </a:gridCol>
                <a:gridCol w="1079211">
                  <a:extLst>
                    <a:ext uri="{9D8B030D-6E8A-4147-A177-3AD203B41FA5}">
                      <a16:colId xmlns:a16="http://schemas.microsoft.com/office/drawing/2014/main" val="2079613745"/>
                    </a:ext>
                  </a:extLst>
                </a:gridCol>
                <a:gridCol w="1079211">
                  <a:extLst>
                    <a:ext uri="{9D8B030D-6E8A-4147-A177-3AD203B41FA5}">
                      <a16:colId xmlns:a16="http://schemas.microsoft.com/office/drawing/2014/main" val="2838464220"/>
                    </a:ext>
                  </a:extLst>
                </a:gridCol>
                <a:gridCol w="650612">
                  <a:extLst>
                    <a:ext uri="{9D8B030D-6E8A-4147-A177-3AD203B41FA5}">
                      <a16:colId xmlns:a16="http://schemas.microsoft.com/office/drawing/2014/main" val="853889035"/>
                    </a:ext>
                  </a:extLst>
                </a:gridCol>
                <a:gridCol w="650612">
                  <a:extLst>
                    <a:ext uri="{9D8B030D-6E8A-4147-A177-3AD203B41FA5}">
                      <a16:colId xmlns:a16="http://schemas.microsoft.com/office/drawing/2014/main" val="2428616089"/>
                    </a:ext>
                  </a:extLst>
                </a:gridCol>
                <a:gridCol w="841695">
                  <a:extLst>
                    <a:ext uri="{9D8B030D-6E8A-4147-A177-3AD203B41FA5}">
                      <a16:colId xmlns:a16="http://schemas.microsoft.com/office/drawing/2014/main" val="2610687213"/>
                    </a:ext>
                  </a:extLst>
                </a:gridCol>
                <a:gridCol w="1013397">
                  <a:extLst>
                    <a:ext uri="{9D8B030D-6E8A-4147-A177-3AD203B41FA5}">
                      <a16:colId xmlns:a16="http://schemas.microsoft.com/office/drawing/2014/main" val="703404969"/>
                    </a:ext>
                  </a:extLst>
                </a:gridCol>
              </a:tblGrid>
              <a:tr h="139132">
                <a:tc rowSpan="3">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Змістові модулі і теми</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8">
                  <a:txBody>
                    <a:bodyPr/>
                    <a:lstStyle/>
                    <a:p>
                      <a:pPr algn="ctr" fontAlgn="auto">
                        <a:lnSpc>
                          <a:spcPct val="95000"/>
                        </a:lnSpc>
                        <a:spcAft>
                          <a:spcPts val="0"/>
                        </a:spcAft>
                      </a:pPr>
                      <a:r>
                        <a:rPr lang="uk-UA" sz="2000">
                          <a:solidFill>
                            <a:schemeClr val="bg1"/>
                          </a:solidFill>
                          <a:effectLst/>
                          <a:latin typeface="Vollkorn" panose="020B0604020202020204" charset="0"/>
                          <a:ea typeface="Vollkorn" panose="020B0604020202020204" charset="0"/>
                        </a:rPr>
                        <a:t>Кількість годин</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43663787"/>
                  </a:ext>
                </a:extLst>
              </a:tr>
              <a:tr h="139132">
                <a:tc vMerge="1">
                  <a:txBody>
                    <a:bodyPr/>
                    <a:lstStyle/>
                    <a:p>
                      <a:endParaRPr lang="uk-UA"/>
                    </a:p>
                  </a:txBody>
                  <a:tcPr/>
                </a:tc>
                <a:tc gridSpan="4">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денна форма</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заочна форма</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793916774"/>
                  </a:ext>
                </a:extLst>
              </a:tr>
              <a:tr h="1470660">
                <a:tc vMerge="1">
                  <a:txBody>
                    <a:bodyPr/>
                    <a:lstStyle/>
                    <a:p>
                      <a:endParaRPr lang="uk-UA"/>
                    </a:p>
                  </a:txBody>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усього</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лекції</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практичні</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самостійна робота</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усього</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a:solidFill>
                            <a:schemeClr val="bg1"/>
                          </a:solidFill>
                          <a:effectLst/>
                          <a:latin typeface="Vollkorn" panose="020B0604020202020204" charset="0"/>
                          <a:ea typeface="Vollkorn" panose="020B0604020202020204" charset="0"/>
                        </a:rPr>
                        <a:t>лекції</a:t>
                      </a:r>
                      <a:endParaRPr lang="uk-UA" sz="180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практичні</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самостійна робота</a:t>
                      </a:r>
                      <a:endParaRPr lang="uk-UA" sz="1800" dirty="0">
                        <a:solidFill>
                          <a:schemeClr val="bg1"/>
                        </a:solidFill>
                        <a:effectLst/>
                        <a:latin typeface="Vollkorn" panose="020B0604020202020204" charset="0"/>
                        <a:ea typeface="Vollkorn" panose="020B0604020202020204" charset="0"/>
                      </a:endParaRP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29064239"/>
                  </a:ext>
                </a:extLst>
              </a:tr>
              <a:tr h="139132">
                <a:tc>
                  <a:txBody>
                    <a:bodyPr/>
                    <a:lstStyle/>
                    <a:p>
                      <a:pPr algn="ctr">
                        <a:lnSpc>
                          <a:spcPct val="95000"/>
                        </a:lnSpc>
                        <a:spcAft>
                          <a:spcPts val="0"/>
                        </a:spcAft>
                      </a:pPr>
                      <a:r>
                        <a:rPr lang="uk-UA" sz="2000">
                          <a:solidFill>
                            <a:schemeClr val="bg1"/>
                          </a:solidFill>
                          <a:effectLst/>
                          <a:latin typeface="Vollkorn" panose="020B0604020202020204" charset="0"/>
                          <a:ea typeface="Vollkorn" panose="020B0604020202020204" charset="0"/>
                        </a:rPr>
                        <a:t>1</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chemeClr val="bg1"/>
                          </a:solidFill>
                          <a:effectLst/>
                          <a:latin typeface="Vollkorn" panose="020B0604020202020204" charset="0"/>
                          <a:ea typeface="Vollkorn" panose="020B0604020202020204" charset="0"/>
                        </a:rPr>
                        <a:t>2</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chemeClr val="bg1"/>
                          </a:solidFill>
                          <a:effectLst/>
                          <a:latin typeface="Vollkorn" panose="020B0604020202020204" charset="0"/>
                          <a:ea typeface="Vollkorn" panose="020B0604020202020204" charset="0"/>
                        </a:rPr>
                        <a:t>3</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chemeClr val="bg1"/>
                          </a:solidFill>
                          <a:effectLst/>
                          <a:latin typeface="Vollkorn" panose="020B0604020202020204" charset="0"/>
                          <a:ea typeface="Vollkorn" panose="020B0604020202020204" charset="0"/>
                        </a:rPr>
                        <a:t>4</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chemeClr val="bg1"/>
                          </a:solidFill>
                          <a:effectLst/>
                          <a:latin typeface="Vollkorn" panose="020B0604020202020204" charset="0"/>
                          <a:ea typeface="Vollkorn" panose="020B0604020202020204" charset="0"/>
                        </a:rPr>
                        <a:t>5</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chemeClr val="bg1"/>
                          </a:solidFill>
                          <a:effectLst/>
                          <a:latin typeface="Vollkorn" panose="020B0604020202020204" charset="0"/>
                          <a:ea typeface="Vollkorn" panose="020B0604020202020204" charset="0"/>
                        </a:rPr>
                        <a:t>6</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chemeClr val="bg1"/>
                          </a:solidFill>
                          <a:effectLst/>
                          <a:latin typeface="Vollkorn" panose="020B0604020202020204" charset="0"/>
                          <a:ea typeface="Vollkorn" panose="020B0604020202020204" charset="0"/>
                        </a:rPr>
                        <a:t>7</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chemeClr val="bg1"/>
                          </a:solidFill>
                          <a:effectLst/>
                          <a:latin typeface="Vollkorn" panose="020B0604020202020204" charset="0"/>
                          <a:ea typeface="Vollkorn" panose="020B0604020202020204" charset="0"/>
                        </a:rPr>
                        <a:t>8</a:t>
                      </a:r>
                      <a:endParaRPr lang="uk-UA" sz="18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chemeClr val="bg1"/>
                          </a:solidFill>
                          <a:effectLst/>
                          <a:latin typeface="Vollkorn" panose="020B0604020202020204" charset="0"/>
                          <a:ea typeface="Vollkorn" panose="020B0604020202020204" charset="0"/>
                        </a:rPr>
                        <a:t>9</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522706908"/>
                  </a:ext>
                </a:extLst>
              </a:tr>
              <a:tr h="139132">
                <a:tc gridSpan="9">
                  <a:txBody>
                    <a:bodyPr/>
                    <a:lstStyle/>
                    <a:p>
                      <a:pPr algn="ctr" fontAlgn="auto">
                        <a:lnSpc>
                          <a:spcPct val="95000"/>
                        </a:lnSpc>
                        <a:spcAft>
                          <a:spcPts val="0"/>
                        </a:spcAft>
                      </a:pPr>
                      <a:r>
                        <a:rPr lang="uk-UA" sz="2000" b="1" dirty="0">
                          <a:solidFill>
                            <a:schemeClr val="bg1"/>
                          </a:solidFill>
                          <a:effectLst/>
                          <a:latin typeface="Vollkorn" panose="020B0604020202020204" charset="0"/>
                          <a:ea typeface="Vollkorn" panose="020B0604020202020204" charset="0"/>
                        </a:rPr>
                        <a:t>МОДУЛЬ 1</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4012150495"/>
                  </a:ext>
                </a:extLst>
              </a:tr>
              <a:tr h="276457">
                <a:tc gridSpan="9">
                  <a:txBody>
                    <a:bodyPr/>
                    <a:lstStyle/>
                    <a:p>
                      <a:pPr algn="ctr" fontAlgn="auto">
                        <a:lnSpc>
                          <a:spcPct val="95000"/>
                        </a:lnSpc>
                        <a:spcAft>
                          <a:spcPts val="0"/>
                        </a:spcAft>
                      </a:pPr>
                      <a:r>
                        <a:rPr lang="uk-UA" sz="2000" b="1" dirty="0">
                          <a:solidFill>
                            <a:schemeClr val="bg1"/>
                          </a:solidFill>
                          <a:effectLst/>
                          <a:latin typeface="Vollkorn" panose="020B0604020202020204" charset="0"/>
                          <a:ea typeface="Vollkorn" panose="020B0604020202020204" charset="0"/>
                        </a:rPr>
                        <a:t>ЗМІСТОВИЙ МОДУЛЬ 1. </a:t>
                      </a:r>
                      <a:endParaRPr lang="uk-UA" sz="1800" dirty="0">
                        <a:solidFill>
                          <a:schemeClr val="bg1"/>
                        </a:solidFill>
                        <a:effectLst/>
                        <a:latin typeface="Vollkorn" panose="020B0604020202020204" charset="0"/>
                        <a:ea typeface="Vollkorn" panose="020B0604020202020204" charset="0"/>
                      </a:endParaRPr>
                    </a:p>
                    <a:p>
                      <a:pPr algn="ctr" fontAlgn="auto">
                        <a:lnSpc>
                          <a:spcPct val="95000"/>
                        </a:lnSpc>
                        <a:spcAft>
                          <a:spcPts val="0"/>
                        </a:spcAft>
                      </a:pPr>
                      <a:r>
                        <a:rPr lang="uk-UA" sz="2000" b="1" dirty="0">
                          <a:solidFill>
                            <a:schemeClr val="bg1"/>
                          </a:solidFill>
                          <a:effectLst/>
                          <a:latin typeface="Vollkorn" panose="020B0604020202020204" charset="0"/>
                          <a:ea typeface="Vollkorn" panose="020B0604020202020204" charset="0"/>
                        </a:rPr>
                        <a:t>ТЕОРЕТИЧНІ ЗАСАДИ СУЧАСНИХ ОСВІТНІХ ТЕХНОЛОГІЙ У ВИЩІЙ ШКОЛІ</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10603658"/>
                  </a:ext>
                </a:extLst>
              </a:tr>
              <a:tr h="276457">
                <a:tc>
                  <a:txBody>
                    <a:bodyPr/>
                    <a:lstStyle/>
                    <a:p>
                      <a:pPr algn="just">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1. Основи педагогіки вищої школи та сучасні освітні парадигми</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6</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2</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3</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4699218"/>
                  </a:ext>
                </a:extLst>
              </a:tr>
              <a:tr h="276457">
                <a:tc>
                  <a:txBody>
                    <a:bodyPr/>
                    <a:lstStyle/>
                    <a:p>
                      <a:pPr algn="just">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2. Науково-педагогічна діяльність викладача у сфері права</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7</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4</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2</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7549161"/>
                  </a:ext>
                </a:extLst>
              </a:tr>
              <a:tr h="276457">
                <a:tc>
                  <a:txBody>
                    <a:bodyPr/>
                    <a:lstStyle/>
                    <a:p>
                      <a:pPr algn="just">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3. Форми організації освітнього процесу у вищій школі</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3</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6</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810306"/>
                  </a:ext>
                </a:extLst>
              </a:tr>
              <a:tr h="139132">
                <a:tc>
                  <a:txBody>
                    <a:bodyPr/>
                    <a:lstStyle/>
                    <a:p>
                      <a:pPr algn="just">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4. Освітні технології у системі вищої освіти</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3</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6</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4</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9815174"/>
                  </a:ext>
                </a:extLst>
              </a:tr>
              <a:tr h="139132">
                <a:tc>
                  <a:txBody>
                    <a:bodyPr/>
                    <a:lstStyle/>
                    <a:p>
                      <a:pPr algn="just">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5. Інноваційні методи навчання у вищій школі </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3</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6</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4</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3559057"/>
                  </a:ext>
                </a:extLst>
              </a:tr>
              <a:tr h="276457">
                <a:tc>
                  <a:txBody>
                    <a:bodyPr/>
                    <a:lstStyle/>
                    <a:p>
                      <a:pPr algn="just"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6. Методи та інструменти оцінювання результатів навчання у вищій освіті</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3</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4</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8624251"/>
                  </a:ext>
                </a:extLst>
              </a:tr>
              <a:tr h="276457">
                <a:tc>
                  <a:txBody>
                    <a:bodyPr/>
                    <a:lstStyle/>
                    <a:p>
                      <a:pPr algn="just"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7. Забезпечення якості вищої освіти та роль викладача у її реалізації</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3</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1365580"/>
                  </a:ext>
                </a:extLst>
              </a:tr>
              <a:tr h="276457">
                <a:tc>
                  <a:txBody>
                    <a:bodyPr/>
                    <a:lstStyle/>
                    <a:p>
                      <a:pPr algn="just"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8. Академічна доброчесність як етична та правова основа освітнього процесу</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4</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6960450"/>
                  </a:ext>
                </a:extLst>
              </a:tr>
              <a:tr h="276457">
                <a:tc>
                  <a:txBody>
                    <a:bodyPr/>
                    <a:lstStyle/>
                    <a:p>
                      <a:pPr algn="just"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Тема 9. Професійна етика викладача вищої школи та цифрова етика в освітньому процесі</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2</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6</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dirty="0">
                          <a:solidFill>
                            <a:srgbClr val="000000"/>
                          </a:solidFill>
                          <a:effectLst/>
                          <a:latin typeface="Vollkorn" panose="020B0604020202020204" charset="0"/>
                          <a:ea typeface="Vollkorn" panose="020B0604020202020204" charset="0"/>
                        </a:rPr>
                        <a:t>–</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a:solidFill>
                            <a:srgbClr val="000000"/>
                          </a:solidFill>
                          <a:effectLst/>
                          <a:latin typeface="Vollkorn" panose="020B0604020202020204" charset="0"/>
                          <a:ea typeface="Vollkorn" panose="020B0604020202020204" charset="0"/>
                        </a:rPr>
                        <a:t>5</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8392405"/>
                  </a:ext>
                </a:extLst>
              </a:tr>
              <a:tr h="139132">
                <a:tc>
                  <a:txBody>
                    <a:bodyPr/>
                    <a:lstStyle/>
                    <a:p>
                      <a:pPr algn="l" fontAlgn="auto">
                        <a:lnSpc>
                          <a:spcPct val="95000"/>
                        </a:lnSpc>
                        <a:spcAft>
                          <a:spcPts val="0"/>
                        </a:spcAft>
                      </a:pPr>
                      <a:r>
                        <a:rPr lang="uk-UA" sz="2000" dirty="0">
                          <a:solidFill>
                            <a:schemeClr val="bg1"/>
                          </a:solidFill>
                          <a:effectLst/>
                          <a:latin typeface="Vollkorn" panose="020B0604020202020204" charset="0"/>
                          <a:ea typeface="Vollkorn" panose="020B0604020202020204" charset="0"/>
                        </a:rPr>
                        <a:t>Модульний контроль 1</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a:solidFill>
                            <a:srgbClr val="000000"/>
                          </a:solidFill>
                          <a:effectLst/>
                          <a:latin typeface="Vollkorn" panose="020B0604020202020204" charset="0"/>
                          <a:ea typeface="Vollkorn" panose="020B0604020202020204" charset="0"/>
                        </a:rPr>
                        <a:t>1</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a:effectLst/>
                          <a:latin typeface="Vollkorn" panose="020B0604020202020204" charset="0"/>
                          <a:ea typeface="Vollkorn" panose="020B0604020202020204" charset="0"/>
                        </a:rPr>
                        <a:t>–</a:t>
                      </a:r>
                      <a:endParaRPr lang="uk-UA" sz="18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ct val="95000"/>
                        </a:lnSpc>
                        <a:spcAft>
                          <a:spcPts val="0"/>
                        </a:spcAft>
                      </a:pPr>
                      <a:r>
                        <a:rPr lang="uk-UA" sz="2000" dirty="0">
                          <a:effectLst/>
                          <a:latin typeface="Vollkorn" panose="020B0604020202020204" charset="0"/>
                          <a:ea typeface="Vollkorn" panose="020B0604020202020204" charset="0"/>
                        </a:rPr>
                        <a:t>–</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889212"/>
                  </a:ext>
                </a:extLst>
              </a:tr>
              <a:tr h="276457">
                <a:tc>
                  <a:txBody>
                    <a:bodyPr/>
                    <a:lstStyle/>
                    <a:p>
                      <a:pPr algn="l" fontAlgn="auto">
                        <a:lnSpc>
                          <a:spcPct val="95000"/>
                        </a:lnSpc>
                        <a:spcAft>
                          <a:spcPts val="0"/>
                        </a:spcAft>
                      </a:pPr>
                      <a:r>
                        <a:rPr lang="uk-UA" sz="2000" b="1" i="1" dirty="0">
                          <a:solidFill>
                            <a:schemeClr val="bg1"/>
                          </a:solidFill>
                          <a:effectLst/>
                          <a:latin typeface="Vollkorn" panose="020B0604020202020204" charset="0"/>
                          <a:ea typeface="Vollkorn" panose="020B0604020202020204" charset="0"/>
                        </a:rPr>
                        <a:t>Разом за змістовий модуль 1</a:t>
                      </a:r>
                      <a:endParaRPr lang="uk-UA" sz="18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54</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20</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10</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24</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54</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9</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4</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95000"/>
                        </a:lnSpc>
                        <a:spcAft>
                          <a:spcPts val="0"/>
                        </a:spcAft>
                      </a:pPr>
                      <a:r>
                        <a:rPr lang="uk-UA" sz="2000" b="1" dirty="0">
                          <a:solidFill>
                            <a:srgbClr val="000000"/>
                          </a:solidFill>
                          <a:effectLst/>
                          <a:latin typeface="Vollkorn" panose="020B0604020202020204" charset="0"/>
                          <a:ea typeface="Vollkorn" panose="020B0604020202020204" charset="0"/>
                        </a:rPr>
                        <a:t>41</a:t>
                      </a:r>
                      <a:endParaRPr lang="uk-UA" sz="18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942504"/>
                  </a:ext>
                </a:extLst>
              </a:tr>
            </a:tbl>
          </a:graphicData>
        </a:graphic>
      </p:graphicFrame>
    </p:spTree>
    <p:extLst>
      <p:ext uri="{BB962C8B-B14F-4D97-AF65-F5344CB8AC3E}">
        <p14:creationId xmlns:p14="http://schemas.microsoft.com/office/powerpoint/2010/main" val="265278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4" name="Таблиця 3"/>
          <p:cNvGraphicFramePr>
            <a:graphicFrameLocks noGrp="1"/>
          </p:cNvGraphicFramePr>
          <p:nvPr>
            <p:extLst>
              <p:ext uri="{D42A27DB-BD31-4B8C-83A1-F6EECF244321}">
                <p14:modId xmlns:p14="http://schemas.microsoft.com/office/powerpoint/2010/main" val="1272841479"/>
              </p:ext>
            </p:extLst>
          </p:nvPr>
        </p:nvGraphicFramePr>
        <p:xfrm>
          <a:off x="914401" y="876300"/>
          <a:ext cx="16763999" cy="7448370"/>
        </p:xfrm>
        <a:graphic>
          <a:graphicData uri="http://schemas.openxmlformats.org/drawingml/2006/table">
            <a:tbl>
              <a:tblPr firstRow="1" firstCol="1" bandRow="1"/>
              <a:tblGrid>
                <a:gridCol w="9728043">
                  <a:extLst>
                    <a:ext uri="{9D8B030D-6E8A-4147-A177-3AD203B41FA5}">
                      <a16:colId xmlns:a16="http://schemas.microsoft.com/office/drawing/2014/main" val="672535760"/>
                    </a:ext>
                  </a:extLst>
                </a:gridCol>
                <a:gridCol w="666829">
                  <a:extLst>
                    <a:ext uri="{9D8B030D-6E8A-4147-A177-3AD203B41FA5}">
                      <a16:colId xmlns:a16="http://schemas.microsoft.com/office/drawing/2014/main" val="1073284506"/>
                    </a:ext>
                  </a:extLst>
                </a:gridCol>
                <a:gridCol w="663638">
                  <a:extLst>
                    <a:ext uri="{9D8B030D-6E8A-4147-A177-3AD203B41FA5}">
                      <a16:colId xmlns:a16="http://schemas.microsoft.com/office/drawing/2014/main" val="1753883239"/>
                    </a:ext>
                  </a:extLst>
                </a:gridCol>
                <a:gridCol w="1116698">
                  <a:extLst>
                    <a:ext uri="{9D8B030D-6E8A-4147-A177-3AD203B41FA5}">
                      <a16:colId xmlns:a16="http://schemas.microsoft.com/office/drawing/2014/main" val="2079613745"/>
                    </a:ext>
                  </a:extLst>
                </a:gridCol>
                <a:gridCol w="1116698">
                  <a:extLst>
                    <a:ext uri="{9D8B030D-6E8A-4147-A177-3AD203B41FA5}">
                      <a16:colId xmlns:a16="http://schemas.microsoft.com/office/drawing/2014/main" val="2838464220"/>
                    </a:ext>
                  </a:extLst>
                </a:gridCol>
                <a:gridCol w="673212">
                  <a:extLst>
                    <a:ext uri="{9D8B030D-6E8A-4147-A177-3AD203B41FA5}">
                      <a16:colId xmlns:a16="http://schemas.microsoft.com/office/drawing/2014/main" val="853889035"/>
                    </a:ext>
                  </a:extLst>
                </a:gridCol>
                <a:gridCol w="673212">
                  <a:extLst>
                    <a:ext uri="{9D8B030D-6E8A-4147-A177-3AD203B41FA5}">
                      <a16:colId xmlns:a16="http://schemas.microsoft.com/office/drawing/2014/main" val="2428616089"/>
                    </a:ext>
                  </a:extLst>
                </a:gridCol>
                <a:gridCol w="954581">
                  <a:extLst>
                    <a:ext uri="{9D8B030D-6E8A-4147-A177-3AD203B41FA5}">
                      <a16:colId xmlns:a16="http://schemas.microsoft.com/office/drawing/2014/main" val="2610687213"/>
                    </a:ext>
                  </a:extLst>
                </a:gridCol>
                <a:gridCol w="1171088">
                  <a:extLst>
                    <a:ext uri="{9D8B030D-6E8A-4147-A177-3AD203B41FA5}">
                      <a16:colId xmlns:a16="http://schemas.microsoft.com/office/drawing/2014/main" val="2173054948"/>
                    </a:ext>
                  </a:extLst>
                </a:gridCol>
              </a:tblGrid>
              <a:tr h="304599">
                <a:tc rowSpan="3">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Змістові модулі і теми</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8">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Кількість годин</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43663787"/>
                  </a:ext>
                </a:extLst>
              </a:tr>
              <a:tr h="300643">
                <a:tc vMerge="1">
                  <a:txBody>
                    <a:bodyPr/>
                    <a:lstStyle/>
                    <a:p>
                      <a:endParaRPr lang="uk-UA"/>
                    </a:p>
                  </a:txBody>
                  <a:tcPr/>
                </a:tc>
                <a:tc gridSpan="4">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денна форма</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заочна форма</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793916774"/>
                  </a:ext>
                </a:extLst>
              </a:tr>
              <a:tr h="1551061">
                <a:tc vMerge="1">
                  <a:txBody>
                    <a:bodyPr/>
                    <a:lstStyle/>
                    <a:p>
                      <a:endParaRPr lang="uk-UA"/>
                    </a:p>
                  </a:txBody>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усього</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лекції</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практичні</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a:solidFill>
                            <a:schemeClr val="bg1"/>
                          </a:solidFill>
                          <a:effectLst/>
                          <a:latin typeface="Vollkorn" panose="020B0604020202020204" charset="0"/>
                          <a:ea typeface="Vollkorn" panose="020B0604020202020204" charset="0"/>
                        </a:rPr>
                        <a:t>самостійна робота</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усього</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лекції</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практичні</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самостійна робота</a:t>
                      </a:r>
                    </a:p>
                  </a:txBody>
                  <a:tcPr marL="40198" marR="40198"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29064239"/>
                  </a:ext>
                </a:extLst>
              </a:tr>
              <a:tr h="304599">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dirty="0">
                          <a:solidFill>
                            <a:schemeClr val="bg1"/>
                          </a:solidFill>
                          <a:effectLst/>
                          <a:latin typeface="Vollkorn" panose="020B0604020202020204" charset="0"/>
                          <a:ea typeface="Vollkorn" panose="020B0604020202020204" charset="0"/>
                        </a:rPr>
                        <a:t>2</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3</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dirty="0">
                          <a:solidFill>
                            <a:schemeClr val="bg1"/>
                          </a:solidFill>
                          <a:effectLst/>
                          <a:latin typeface="Vollkorn" panose="020B0604020202020204" charset="0"/>
                          <a:ea typeface="Vollkorn" panose="020B0604020202020204" charset="0"/>
                        </a:rPr>
                        <a:t>4</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7</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solidFill>
                            <a:schemeClr val="bg1"/>
                          </a:solidFill>
                          <a:effectLst/>
                          <a:latin typeface="Vollkorn" panose="020B0604020202020204" charset="0"/>
                          <a:ea typeface="Vollkorn" panose="020B0604020202020204" charset="0"/>
                        </a:rPr>
                        <a:t>8</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dirty="0">
                          <a:solidFill>
                            <a:schemeClr val="bg1"/>
                          </a:solidFill>
                          <a:effectLst/>
                          <a:latin typeface="Vollkorn" panose="020B0604020202020204" charset="0"/>
                          <a:ea typeface="Vollkorn" panose="020B0604020202020204" charset="0"/>
                        </a:rPr>
                        <a:t>9</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522706908"/>
                  </a:ext>
                </a:extLst>
              </a:tr>
              <a:tr h="601286">
                <a:tc gridSpan="9">
                  <a:txBody>
                    <a:bodyPr/>
                    <a:lstStyle/>
                    <a:p>
                      <a:pPr algn="ctr">
                        <a:lnSpc>
                          <a:spcPct val="95000"/>
                        </a:lnSpc>
                        <a:spcAft>
                          <a:spcPts val="0"/>
                        </a:spcAft>
                      </a:pPr>
                      <a:r>
                        <a:rPr lang="uk-UA" sz="2100" b="1" dirty="0">
                          <a:solidFill>
                            <a:schemeClr val="bg1"/>
                          </a:solidFill>
                          <a:effectLst/>
                          <a:latin typeface="Vollkorn" panose="020B0604020202020204" charset="0"/>
                          <a:ea typeface="Vollkorn" panose="020B0604020202020204" charset="0"/>
                        </a:rPr>
                        <a:t>ЗМІСТОВИЙ МОДУЛЬ 2. ПРАКТИЧНЕ ЗАСТОСУВАННЯ ОСВІТНІХ ТЕХНОЛОГІЙ </a:t>
                      </a:r>
                      <a:br>
                        <a:rPr lang="uk-UA" sz="2100" b="1" dirty="0">
                          <a:solidFill>
                            <a:schemeClr val="bg1"/>
                          </a:solidFill>
                          <a:effectLst/>
                          <a:latin typeface="Vollkorn" panose="020B0604020202020204" charset="0"/>
                          <a:ea typeface="Vollkorn" panose="020B0604020202020204" charset="0"/>
                        </a:rPr>
                      </a:br>
                      <a:r>
                        <a:rPr lang="uk-UA" sz="2100" b="1" dirty="0">
                          <a:solidFill>
                            <a:schemeClr val="bg1"/>
                          </a:solidFill>
                          <a:effectLst/>
                          <a:latin typeface="Vollkorn" panose="020B0604020202020204" charset="0"/>
                          <a:ea typeface="Vollkorn" panose="020B0604020202020204" charset="0"/>
                        </a:rPr>
                        <a:t>У ВИКЛАДАЦЬКІЙ ДІЯЛЬНОСТІ</a:t>
                      </a:r>
                      <a:endParaRPr lang="uk-UA" sz="21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990762523"/>
                  </a:ext>
                </a:extLst>
              </a:tr>
              <a:tr h="553211">
                <a:tc>
                  <a:txBody>
                    <a:bodyPr/>
                    <a:lstStyle/>
                    <a:p>
                      <a:pPr algn="just">
                        <a:lnSpc>
                          <a:spcPct val="95000"/>
                        </a:lnSpc>
                        <a:spcAft>
                          <a:spcPts val="0"/>
                        </a:spcAft>
                      </a:pPr>
                      <a:r>
                        <a:rPr lang="uk-UA" sz="2100" dirty="0">
                          <a:solidFill>
                            <a:schemeClr val="bg1"/>
                          </a:solidFill>
                          <a:effectLst/>
                          <a:latin typeface="Vollkorn" panose="020B0604020202020204" charset="0"/>
                          <a:ea typeface="Vollkorn" panose="020B0604020202020204" charset="0"/>
                        </a:rPr>
                        <a:t>Тема 10. Організація самостійної та </a:t>
                      </a:r>
                      <a:r>
                        <a:rPr lang="uk-UA" sz="2100" dirty="0" err="1">
                          <a:solidFill>
                            <a:schemeClr val="bg1"/>
                          </a:solidFill>
                          <a:effectLst/>
                          <a:latin typeface="Vollkorn" panose="020B0604020202020204" charset="0"/>
                          <a:ea typeface="Vollkorn" panose="020B0604020202020204" charset="0"/>
                        </a:rPr>
                        <a:t>проєктної</a:t>
                      </a:r>
                      <a:r>
                        <a:rPr lang="uk-UA" sz="2100" dirty="0">
                          <a:solidFill>
                            <a:schemeClr val="bg1"/>
                          </a:solidFill>
                          <a:effectLst/>
                          <a:latin typeface="Vollkorn" panose="020B0604020202020204" charset="0"/>
                          <a:ea typeface="Vollkorn" panose="020B0604020202020204" charset="0"/>
                        </a:rPr>
                        <a:t> роботи здобувачів вищої освіти</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solidFill>
                            <a:srgbClr val="000000"/>
                          </a:solidFill>
                          <a:effectLst/>
                          <a:latin typeface="Vollkorn" panose="020B0604020202020204" charset="0"/>
                          <a:ea typeface="Vollkorn" panose="020B0604020202020204" charset="0"/>
                        </a:rPr>
                        <a:t>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3</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9657699"/>
                  </a:ext>
                </a:extLst>
              </a:tr>
              <a:tr h="601286">
                <a:tc>
                  <a:txBody>
                    <a:bodyPr/>
                    <a:lstStyle/>
                    <a:p>
                      <a:pPr algn="just">
                        <a:lnSpc>
                          <a:spcPct val="95000"/>
                        </a:lnSpc>
                        <a:spcAft>
                          <a:spcPts val="0"/>
                        </a:spcAft>
                      </a:pPr>
                      <a:r>
                        <a:rPr lang="uk-UA" sz="2100">
                          <a:solidFill>
                            <a:schemeClr val="bg1"/>
                          </a:solidFill>
                          <a:effectLst/>
                          <a:latin typeface="Vollkorn" panose="020B0604020202020204" charset="0"/>
                          <a:ea typeface="Vollkorn" panose="020B0604020202020204" charset="0"/>
                        </a:rPr>
                        <a:t>Тема 11. Масові відкриті онлайн-курси (MOOC) та платформи дистанційного навчання у вищій школі</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solidFill>
                            <a:srgbClr val="000000"/>
                          </a:solidFill>
                          <a:effectLst/>
                          <a:latin typeface="Vollkorn" panose="020B0604020202020204" charset="0"/>
                          <a:ea typeface="Vollkorn" panose="020B0604020202020204" charset="0"/>
                        </a:rPr>
                        <a:t>2</a:t>
                      </a:r>
                      <a:endParaRPr lang="uk-UA" sz="21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2</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0077735"/>
                  </a:ext>
                </a:extLst>
              </a:tr>
              <a:tr h="601286">
                <a:tc>
                  <a:txBody>
                    <a:bodyPr/>
                    <a:lstStyle/>
                    <a:p>
                      <a:pPr algn="just">
                        <a:lnSpc>
                          <a:spcPct val="95000"/>
                        </a:lnSpc>
                        <a:spcAft>
                          <a:spcPts val="0"/>
                        </a:spcAft>
                      </a:pPr>
                      <a:r>
                        <a:rPr lang="uk-UA" sz="2100">
                          <a:solidFill>
                            <a:schemeClr val="bg1"/>
                          </a:solidFill>
                          <a:effectLst/>
                          <a:latin typeface="Vollkorn" panose="020B0604020202020204" charset="0"/>
                          <a:ea typeface="Vollkorn" panose="020B0604020202020204" charset="0"/>
                        </a:rPr>
                        <a:t>Тема 12. Хмарні сервіси та цифрові засоби спільної і проєктної роботи у вищій освіті</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solidFill>
                            <a:srgbClr val="000000"/>
                          </a:solidFill>
                          <a:effectLst/>
                          <a:latin typeface="Vollkorn" panose="020B0604020202020204" charset="0"/>
                          <a:ea typeface="Vollkorn" panose="020B0604020202020204" charset="0"/>
                        </a:rPr>
                        <a:t>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3</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96171802"/>
                  </a:ext>
                </a:extLst>
              </a:tr>
              <a:tr h="553211">
                <a:tc>
                  <a:txBody>
                    <a:bodyPr/>
                    <a:lstStyle/>
                    <a:p>
                      <a:pPr algn="just">
                        <a:lnSpc>
                          <a:spcPct val="95000"/>
                        </a:lnSpc>
                        <a:spcAft>
                          <a:spcPts val="0"/>
                        </a:spcAft>
                      </a:pPr>
                      <a:r>
                        <a:rPr lang="uk-UA" sz="2100">
                          <a:solidFill>
                            <a:schemeClr val="bg1"/>
                          </a:solidFill>
                          <a:effectLst/>
                          <a:latin typeface="Vollkorn" panose="020B0604020202020204" charset="0"/>
                          <a:ea typeface="Vollkorn" panose="020B0604020202020204" charset="0"/>
                        </a:rPr>
                        <a:t>Тема 13. Інтелектуальні карти та візуалізація знань у викладацькій діяльності</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solidFill>
                            <a:srgbClr val="000000"/>
                          </a:solidFill>
                          <a:effectLst/>
                          <a:latin typeface="Vollkorn" panose="020B0604020202020204" charset="0"/>
                          <a:ea typeface="Vollkorn" panose="020B0604020202020204" charset="0"/>
                        </a:rPr>
                        <a:t>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4</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dirty="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6324020"/>
                  </a:ext>
                </a:extLst>
              </a:tr>
              <a:tr h="553211">
                <a:tc>
                  <a:txBody>
                    <a:bodyPr/>
                    <a:lstStyle/>
                    <a:p>
                      <a:pPr algn="just">
                        <a:lnSpc>
                          <a:spcPct val="95000"/>
                        </a:lnSpc>
                        <a:spcAft>
                          <a:spcPts val="0"/>
                        </a:spcAft>
                      </a:pPr>
                      <a:r>
                        <a:rPr lang="uk-UA" sz="2100">
                          <a:solidFill>
                            <a:schemeClr val="bg1"/>
                          </a:solidFill>
                          <a:effectLst/>
                          <a:latin typeface="Vollkorn" panose="020B0604020202020204" charset="0"/>
                          <a:ea typeface="Vollkorn" panose="020B0604020202020204" charset="0"/>
                        </a:rPr>
                        <a:t>Тема 14. Ігрові симулятори, тренажери та навчальні ігри у вищій освіті </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solidFill>
                            <a:srgbClr val="000000"/>
                          </a:solidFill>
                          <a:effectLst/>
                          <a:latin typeface="Vollkorn" panose="020B0604020202020204" charset="0"/>
                          <a:ea typeface="Vollkorn" panose="020B0604020202020204" charset="0"/>
                        </a:rPr>
                        <a:t>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3</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dirty="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5</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456260"/>
                  </a:ext>
                </a:extLst>
              </a:tr>
              <a:tr h="553211">
                <a:tc>
                  <a:txBody>
                    <a:bodyPr/>
                    <a:lstStyle/>
                    <a:p>
                      <a:pPr algn="just">
                        <a:lnSpc>
                          <a:spcPct val="95000"/>
                        </a:lnSpc>
                        <a:spcAft>
                          <a:spcPts val="0"/>
                        </a:spcAft>
                      </a:pPr>
                      <a:r>
                        <a:rPr lang="uk-UA" sz="2100">
                          <a:solidFill>
                            <a:schemeClr val="bg1"/>
                          </a:solidFill>
                          <a:effectLst/>
                          <a:latin typeface="Vollkorn" panose="020B0604020202020204" charset="0"/>
                          <a:ea typeface="Vollkorn" panose="020B0604020202020204" charset="0"/>
                        </a:rPr>
                        <a:t>Тема 15. Аналітичні інструменти у викладанні правничих дисциплін</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solidFill>
                            <a:srgbClr val="000000"/>
                          </a:solidFill>
                          <a:effectLst/>
                          <a:latin typeface="Vollkorn" panose="020B0604020202020204" charset="0"/>
                          <a:ea typeface="Vollkorn" panose="020B0604020202020204" charset="0"/>
                        </a:rPr>
                        <a:t>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3</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6</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dirty="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a:effectLst/>
                          <a:latin typeface="Vollkorn" panose="020B0604020202020204" charset="0"/>
                          <a:ea typeface="Vollkorn" panose="020B0604020202020204" charset="0"/>
                        </a:rPr>
                        <a:t>4</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9247648"/>
                  </a:ext>
                </a:extLst>
              </a:tr>
              <a:tr h="304599">
                <a:tc>
                  <a:txBody>
                    <a:bodyPr/>
                    <a:lstStyle/>
                    <a:p>
                      <a:pPr algn="just" fontAlgn="auto">
                        <a:lnSpc>
                          <a:spcPct val="95000"/>
                        </a:lnSpc>
                        <a:spcAft>
                          <a:spcPts val="0"/>
                        </a:spcAft>
                      </a:pPr>
                      <a:r>
                        <a:rPr lang="uk-UA" sz="2100" dirty="0">
                          <a:solidFill>
                            <a:schemeClr val="bg1"/>
                          </a:solidFill>
                          <a:effectLst/>
                          <a:latin typeface="Vollkorn" panose="020B0604020202020204" charset="0"/>
                          <a:ea typeface="Vollkorn" panose="020B0604020202020204" charset="0"/>
                        </a:rPr>
                        <a:t>Модульний контроль 2</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1</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dirty="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auto">
                        <a:lnSpc>
                          <a:spcPct val="95000"/>
                        </a:lnSpc>
                        <a:spcAft>
                          <a:spcPts val="0"/>
                        </a:spcAft>
                      </a:pPr>
                      <a:r>
                        <a:rPr lang="uk-UA" sz="2100" dirty="0">
                          <a:effectLst/>
                          <a:latin typeface="Vollkorn" panose="020B0604020202020204" charset="0"/>
                          <a:ea typeface="Vollkorn" panose="020B0604020202020204" charset="0"/>
                        </a:rPr>
                        <a:t>–</a:t>
                      </a: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5470466"/>
                  </a:ext>
                </a:extLst>
              </a:tr>
              <a:tr h="304599">
                <a:tc>
                  <a:txBody>
                    <a:bodyPr/>
                    <a:lstStyle/>
                    <a:p>
                      <a:pPr algn="just" fontAlgn="auto">
                        <a:lnSpc>
                          <a:spcPct val="95000"/>
                        </a:lnSpc>
                        <a:spcAft>
                          <a:spcPts val="0"/>
                        </a:spcAft>
                      </a:pPr>
                      <a:r>
                        <a:rPr lang="uk-UA" sz="2100" b="1" i="1">
                          <a:solidFill>
                            <a:schemeClr val="bg1"/>
                          </a:solidFill>
                          <a:effectLst/>
                          <a:latin typeface="Vollkorn" panose="020B0604020202020204" charset="0"/>
                          <a:ea typeface="Vollkorn" panose="020B0604020202020204" charset="0"/>
                        </a:rPr>
                        <a:t>Разом за змістовий модуль 2</a:t>
                      </a:r>
                      <a:endParaRPr lang="uk-UA" sz="210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48</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6</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18</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36</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6</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dirty="0">
                          <a:effectLst/>
                          <a:latin typeface="Vollkorn" panose="020B0604020202020204" charset="0"/>
                          <a:ea typeface="Vollkorn" panose="020B0604020202020204" charset="0"/>
                        </a:rPr>
                        <a:t>29</a:t>
                      </a:r>
                      <a:endParaRPr lang="uk-UA" sz="21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1679594"/>
                  </a:ext>
                </a:extLst>
              </a:tr>
              <a:tr h="304599">
                <a:tc>
                  <a:txBody>
                    <a:bodyPr/>
                    <a:lstStyle/>
                    <a:p>
                      <a:pPr algn="l" fontAlgn="auto">
                        <a:lnSpc>
                          <a:spcPct val="95000"/>
                        </a:lnSpc>
                        <a:spcAft>
                          <a:spcPts val="0"/>
                        </a:spcAft>
                      </a:pPr>
                      <a:r>
                        <a:rPr lang="uk-UA" sz="2100" b="1" dirty="0">
                          <a:solidFill>
                            <a:schemeClr val="bg1"/>
                          </a:solidFill>
                          <a:effectLst/>
                          <a:latin typeface="Vollkorn" panose="020B0604020202020204" charset="0"/>
                          <a:ea typeface="Vollkorn" panose="020B0604020202020204" charset="0"/>
                        </a:rPr>
                        <a:t>ВСЬОГО</a:t>
                      </a:r>
                      <a:endParaRPr lang="uk-UA" sz="2100" dirty="0">
                        <a:solidFill>
                          <a:schemeClr val="bg1"/>
                        </a:solidFill>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90</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32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16</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42</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90</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10</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a:effectLst/>
                          <a:latin typeface="Vollkorn" panose="020B0604020202020204" charset="0"/>
                          <a:ea typeface="Vollkorn" panose="020B0604020202020204" charset="0"/>
                        </a:rPr>
                        <a:t>10</a:t>
                      </a:r>
                      <a:endParaRPr lang="uk-UA" sz="210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95000"/>
                        </a:lnSpc>
                        <a:spcAft>
                          <a:spcPts val="0"/>
                        </a:spcAft>
                      </a:pPr>
                      <a:r>
                        <a:rPr lang="uk-UA" sz="2100" b="1" dirty="0">
                          <a:effectLst/>
                          <a:latin typeface="Vollkorn" panose="020B0604020202020204" charset="0"/>
                          <a:ea typeface="Vollkorn" panose="020B0604020202020204" charset="0"/>
                        </a:rPr>
                        <a:t>70</a:t>
                      </a:r>
                      <a:endParaRPr lang="uk-UA" sz="2100" dirty="0">
                        <a:effectLst/>
                        <a:latin typeface="Vollkorn" panose="020B0604020202020204" charset="0"/>
                        <a:ea typeface="Vollkorn" panose="020B0604020202020204" charset="0"/>
                      </a:endParaRPr>
                    </a:p>
                  </a:txBody>
                  <a:tcPr marL="40198" marR="401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46929798"/>
                  </a:ext>
                </a:extLst>
              </a:tr>
            </a:tbl>
          </a:graphicData>
        </a:graphic>
      </p:graphicFrame>
    </p:spTree>
    <p:extLst>
      <p:ext uri="{BB962C8B-B14F-4D97-AF65-F5344CB8AC3E}">
        <p14:creationId xmlns:p14="http://schemas.microsoft.com/office/powerpoint/2010/main" val="2162605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935706" y="2057982"/>
            <a:ext cx="12986388" cy="3728431"/>
          </a:xfrm>
          <a:prstGeom prst="rect">
            <a:avLst/>
          </a:prstGeom>
        </p:spPr>
        <p:txBody>
          <a:bodyPr lIns="0" tIns="0" rIns="0" bIns="0" rtlCol="0" anchor="t">
            <a:spAutoFit/>
          </a:bodyPr>
          <a:lstStyle/>
          <a:p>
            <a:pPr algn="ctr">
              <a:lnSpc>
                <a:spcPts val="7200"/>
              </a:lnSpc>
            </a:pPr>
            <a:r>
              <a:rPr lang="en-US" sz="6000" spc="-53" dirty="0" err="1">
                <a:solidFill>
                  <a:srgbClr val="17375E"/>
                </a:solidFill>
                <a:latin typeface="Vollkorn Bold"/>
              </a:rPr>
              <a:t>Індивідуальні</a:t>
            </a:r>
            <a:r>
              <a:rPr lang="en-US" sz="6000" spc="-53" dirty="0">
                <a:solidFill>
                  <a:srgbClr val="17375E"/>
                </a:solidFill>
                <a:latin typeface="Vollkorn Bold"/>
              </a:rPr>
              <a:t> </a:t>
            </a:r>
            <a:r>
              <a:rPr lang="en-US" sz="6000" spc="-53" dirty="0" err="1">
                <a:solidFill>
                  <a:srgbClr val="17375E"/>
                </a:solidFill>
                <a:latin typeface="Vollkorn Bold"/>
              </a:rPr>
              <a:t>групові</a:t>
            </a:r>
            <a:r>
              <a:rPr lang="en-US" sz="6000" spc="-53" dirty="0">
                <a:solidFill>
                  <a:srgbClr val="17375E"/>
                </a:solidFill>
                <a:latin typeface="Vollkorn Bold"/>
              </a:rPr>
              <a:t> </a:t>
            </a:r>
            <a:r>
              <a:rPr lang="en-US" sz="6000" spc="-53" dirty="0" err="1">
                <a:solidFill>
                  <a:srgbClr val="17375E"/>
                </a:solidFill>
                <a:latin typeface="Vollkorn Bold"/>
              </a:rPr>
              <a:t>завдання</a:t>
            </a:r>
            <a:endParaRPr lang="en-US" sz="6000" spc="-53" dirty="0">
              <a:solidFill>
                <a:srgbClr val="17375E"/>
              </a:solidFill>
              <a:latin typeface="Vollkorn Bold"/>
            </a:endParaRPr>
          </a:p>
          <a:p>
            <a:pPr algn="ctr">
              <a:lnSpc>
                <a:spcPts val="7200"/>
              </a:lnSpc>
            </a:pPr>
            <a:endParaRPr lang="en-US" sz="6000" spc="-53" dirty="0">
              <a:solidFill>
                <a:srgbClr val="17375E"/>
              </a:solidFill>
              <a:latin typeface="Vollkorn Bold"/>
            </a:endParaRPr>
          </a:p>
          <a:p>
            <a:pPr algn="ctr">
              <a:lnSpc>
                <a:spcPts val="7200"/>
              </a:lnSpc>
            </a:pPr>
            <a:r>
              <a:rPr lang="en-US" sz="6000" spc="-16" dirty="0" err="1" smtClean="0">
                <a:solidFill>
                  <a:srgbClr val="224D83"/>
                </a:solidFill>
                <a:latin typeface="Vollkorn"/>
              </a:rPr>
              <a:t>Розміщені</a:t>
            </a:r>
            <a:r>
              <a:rPr lang="en-US" sz="6000" spc="-16" dirty="0" smtClean="0">
                <a:solidFill>
                  <a:srgbClr val="224D83"/>
                </a:solidFill>
                <a:latin typeface="Vollkorn"/>
              </a:rPr>
              <a:t> </a:t>
            </a:r>
            <a:r>
              <a:rPr lang="en-US" sz="6000" spc="-16" dirty="0">
                <a:solidFill>
                  <a:srgbClr val="224D83"/>
                </a:solidFill>
                <a:latin typeface="Vollkorn"/>
              </a:rPr>
              <a:t>в </a:t>
            </a:r>
            <a:r>
              <a:rPr lang="en-US" sz="6000" spc="-16" dirty="0" err="1">
                <a:solidFill>
                  <a:srgbClr val="224D83"/>
                </a:solidFill>
                <a:latin typeface="Vollkorn"/>
              </a:rPr>
              <a:t>робочій</a:t>
            </a:r>
            <a:r>
              <a:rPr lang="en-US" sz="6000" spc="-16" dirty="0">
                <a:solidFill>
                  <a:srgbClr val="224D83"/>
                </a:solidFill>
                <a:latin typeface="Vollkorn"/>
              </a:rPr>
              <a:t> </a:t>
            </a:r>
            <a:r>
              <a:rPr lang="en-US" sz="6000" spc="-16" dirty="0" err="1">
                <a:solidFill>
                  <a:srgbClr val="224D83"/>
                </a:solidFill>
                <a:latin typeface="Vollkorn"/>
              </a:rPr>
              <a:t>програмі</a:t>
            </a:r>
            <a:r>
              <a:rPr lang="en-US" sz="6000" spc="-16" dirty="0">
                <a:solidFill>
                  <a:srgbClr val="224D83"/>
                </a:solidFill>
                <a:latin typeface="Vollkorn"/>
              </a:rPr>
              <a:t> </a:t>
            </a:r>
            <a:r>
              <a:rPr lang="en-US" sz="6000" spc="-16" dirty="0" err="1">
                <a:solidFill>
                  <a:srgbClr val="224D83"/>
                </a:solidFill>
                <a:latin typeface="Vollkorn"/>
              </a:rPr>
              <a:t>навчальної</a:t>
            </a:r>
            <a:r>
              <a:rPr lang="en-US" sz="6000" spc="-16" dirty="0">
                <a:solidFill>
                  <a:srgbClr val="224D83"/>
                </a:solidFill>
                <a:latin typeface="Vollkorn"/>
              </a:rPr>
              <a:t> </a:t>
            </a:r>
            <a:r>
              <a:rPr lang="en-US" sz="6000" spc="-16" dirty="0" err="1">
                <a:solidFill>
                  <a:srgbClr val="224D83"/>
                </a:solidFill>
                <a:latin typeface="Vollkorn"/>
              </a:rPr>
              <a:t>дисципліни</a:t>
            </a:r>
            <a:r>
              <a:rPr lang="en-US" sz="6000" spc="-16" dirty="0">
                <a:solidFill>
                  <a:srgbClr val="224D83"/>
                </a:solidFill>
                <a:latin typeface="Vollkorn"/>
              </a:rPr>
              <a:t> в </a:t>
            </a:r>
            <a:r>
              <a:rPr lang="en-US" sz="6000" spc="-16" dirty="0" err="1">
                <a:solidFill>
                  <a:srgbClr val="224D83"/>
                </a:solidFill>
                <a:latin typeface="Vollkorn"/>
              </a:rPr>
              <a:t>розділі</a:t>
            </a:r>
            <a:r>
              <a:rPr lang="en-US" sz="6000" spc="-16" dirty="0">
                <a:solidFill>
                  <a:srgbClr val="224D83"/>
                </a:solidFill>
                <a:latin typeface="Vollkorn"/>
              </a:rPr>
              <a:t> 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48400" y="231980"/>
            <a:ext cx="7925372" cy="745201"/>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528451459"/>
              </p:ext>
            </p:extLst>
          </p:nvPr>
        </p:nvGraphicFramePr>
        <p:xfrm>
          <a:off x="533400" y="1181101"/>
          <a:ext cx="17221200" cy="6705600"/>
        </p:xfrm>
        <a:graphic>
          <a:graphicData uri="http://schemas.openxmlformats.org/drawingml/2006/table">
            <a:tbl>
              <a:tblPr firstRow="1" firstCol="1" bandRow="1">
                <a:tableStyleId>{5C22544A-7EE6-4342-B048-85BDC9FD1C3A}</a:tableStyleId>
              </a:tblPr>
              <a:tblGrid>
                <a:gridCol w="8839200">
                  <a:extLst>
                    <a:ext uri="{9D8B030D-6E8A-4147-A177-3AD203B41FA5}">
                      <a16:colId xmlns:a16="http://schemas.microsoft.com/office/drawing/2014/main" val="328505157"/>
                    </a:ext>
                  </a:extLst>
                </a:gridCol>
                <a:gridCol w="8382000">
                  <a:extLst>
                    <a:ext uri="{9D8B030D-6E8A-4147-A177-3AD203B41FA5}">
                      <a16:colId xmlns:a16="http://schemas.microsoft.com/office/drawing/2014/main" val="1512842448"/>
                    </a:ext>
                  </a:extLst>
                </a:gridCol>
              </a:tblGrid>
              <a:tr h="150865">
                <a:tc>
                  <a:txBody>
                    <a:bodyPr/>
                    <a:lstStyle/>
                    <a:p>
                      <a:pPr marL="0" indent="0" algn="ctr">
                        <a:lnSpc>
                          <a:spcPct val="100000"/>
                        </a:lnSpc>
                        <a:spcAft>
                          <a:spcPts val="0"/>
                        </a:spcAft>
                      </a:pPr>
                      <a:r>
                        <a:rPr lang="uk-UA" sz="2200" b="1" dirty="0">
                          <a:effectLst/>
                          <a:latin typeface="Vollkorn" panose="020B0604020202020204" charset="0"/>
                          <a:ea typeface="Vollkorn" panose="020B0604020202020204" charset="0"/>
                        </a:rPr>
                        <a:t>Результат навчання</a:t>
                      </a:r>
                      <a:endParaRPr lang="uk-UA" sz="22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200" b="1" dirty="0">
                          <a:effectLst/>
                          <a:latin typeface="Vollkorn" panose="020B0604020202020204" charset="0"/>
                          <a:ea typeface="Vollkorn" panose="020B0604020202020204" charset="0"/>
                        </a:rPr>
                        <a:t>Методи навчання </a:t>
                      </a:r>
                      <a:endParaRPr lang="uk-UA" sz="22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716510936"/>
                  </a:ext>
                </a:extLst>
              </a:tr>
              <a:tr h="1056058">
                <a:tc>
                  <a:txBody>
                    <a:bodyPr/>
                    <a:lstStyle/>
                    <a:p>
                      <a:pPr marL="0" indent="0" algn="just">
                        <a:lnSpc>
                          <a:spcPct val="100000"/>
                        </a:lnSpc>
                        <a:spcAft>
                          <a:spcPts val="0"/>
                        </a:spcAft>
                      </a:pPr>
                      <a:r>
                        <a:rPr lang="uk-UA" sz="2200" b="1" spc="-30" dirty="0" smtClean="0">
                          <a:effectLst/>
                          <a:latin typeface="Vollkorn" panose="020B0604020202020204" charset="0"/>
                          <a:ea typeface="Vollkorn" panose="020B0604020202020204" charset="0"/>
                        </a:rPr>
                        <a:t>РН05. </a:t>
                      </a:r>
                      <a:r>
                        <a:rPr lang="uk-UA" sz="2200" b="0" spc="-30" dirty="0" smtClean="0">
                          <a:effectLst/>
                          <a:latin typeface="Vollkorn" panose="020B0604020202020204" charset="0"/>
                          <a:ea typeface="Vollkorn" panose="020B0604020202020204" charset="0"/>
                        </a:rPr>
                        <a:t>Планувати і виконувати теоретичні та при-</a:t>
                      </a:r>
                      <a:r>
                        <a:rPr lang="uk-UA" sz="2200" b="0" spc="-30" dirty="0" err="1" smtClean="0">
                          <a:effectLst/>
                          <a:latin typeface="Vollkorn" panose="020B0604020202020204" charset="0"/>
                          <a:ea typeface="Vollkorn" panose="020B0604020202020204" charset="0"/>
                        </a:rPr>
                        <a:t>кладні</a:t>
                      </a:r>
                      <a:r>
                        <a:rPr lang="uk-UA" sz="2200" b="0" spc="-30" dirty="0" smtClean="0">
                          <a:effectLst/>
                          <a:latin typeface="Vollkorn" panose="020B0604020202020204" charset="0"/>
                          <a:ea typeface="Vollkorn" panose="020B0604020202020204" charset="0"/>
                        </a:rPr>
                        <a:t> дослідження з права та дотичних </a:t>
                      </a:r>
                      <a:r>
                        <a:rPr lang="uk-UA" sz="2200" b="0" spc="-30" dirty="0" err="1" smtClean="0">
                          <a:effectLst/>
                          <a:latin typeface="Vollkorn" panose="020B0604020202020204" charset="0"/>
                          <a:ea typeface="Vollkorn" panose="020B0604020202020204" charset="0"/>
                        </a:rPr>
                        <a:t>міждис-циплінарних</a:t>
                      </a:r>
                      <a:r>
                        <a:rPr lang="uk-UA" sz="2200" b="0" spc="-30" dirty="0" smtClean="0">
                          <a:effectLst/>
                          <a:latin typeface="Vollkorn" panose="020B0604020202020204" charset="0"/>
                          <a:ea typeface="Vollkorn" panose="020B0604020202020204" charset="0"/>
                        </a:rPr>
                        <a:t> напрямів з використанням сучасного наукового інструментарію,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a:t>
                      </a:r>
                      <a:endParaRPr lang="uk-UA" sz="22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None/>
                        <a:tabLst>
                          <a:tab pos="111760" algn="l"/>
                        </a:tabLst>
                      </a:pPr>
                      <a:r>
                        <a:rPr lang="uk-UA" sz="2200" kern="0" spc="0" dirty="0" smtClean="0">
                          <a:effectLst/>
                          <a:latin typeface="Vollkorn" panose="020B0604020202020204" charset="0"/>
                          <a:ea typeface="Vollkorn" panose="020B0604020202020204" charset="0"/>
                        </a:rPr>
                        <a:t>Вербальні методи: лекція, пояснення, демонстрація прикладів правових явищ. Наочні методи: ілюстрації, схеми, графіки. Практичні методи: аналіз кейсів, робота з юридичними документами. Дискусійний метод: обговорення правових питань, проблемних кейсів. Методи самостійної роботи: підготовка оглядів, аналітичних записок, складання коротких рефератів</a:t>
                      </a:r>
                      <a:endParaRPr lang="uk-UA" sz="22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418239"/>
                  </a:ext>
                </a:extLst>
              </a:tr>
              <a:tr h="1508654">
                <a:tc>
                  <a:txBody>
                    <a:bodyPr/>
                    <a:lstStyle/>
                    <a:p>
                      <a:pPr marL="0" indent="0" algn="just">
                        <a:lnSpc>
                          <a:spcPct val="100000"/>
                        </a:lnSpc>
                        <a:spcAft>
                          <a:spcPts val="0"/>
                        </a:spcAft>
                      </a:pPr>
                      <a:r>
                        <a:rPr lang="ru-RU" sz="2200" b="1" spc="-20" dirty="0" smtClean="0">
                          <a:effectLst/>
                          <a:latin typeface="Vollkorn" panose="020B0604020202020204" charset="0"/>
                          <a:ea typeface="Vollkorn" panose="020B0604020202020204" charset="0"/>
                        </a:rPr>
                        <a:t>РН06. </a:t>
                      </a:r>
                      <a:r>
                        <a:rPr lang="ru-RU" sz="2200" b="0" spc="-20" dirty="0" err="1" smtClean="0">
                          <a:effectLst/>
                          <a:latin typeface="Vollkorn" panose="020B0604020202020204" charset="0"/>
                          <a:ea typeface="Vollkorn" panose="020B0604020202020204" charset="0"/>
                        </a:rPr>
                        <a:t>Розуміти</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загальні</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принципи</a:t>
                      </a:r>
                      <a:r>
                        <a:rPr lang="ru-RU" sz="2200" b="0" spc="-20" dirty="0" smtClean="0">
                          <a:effectLst/>
                          <a:latin typeface="Vollkorn" panose="020B0604020202020204" charset="0"/>
                          <a:ea typeface="Vollkorn" panose="020B0604020202020204" charset="0"/>
                        </a:rPr>
                        <a:t> та </a:t>
                      </a:r>
                      <a:r>
                        <a:rPr lang="ru-RU" sz="2200" b="0" spc="-20" dirty="0" err="1" smtClean="0">
                          <a:effectLst/>
                          <a:latin typeface="Vollkorn" panose="020B0604020202020204" charset="0"/>
                          <a:ea typeface="Vollkorn" panose="020B0604020202020204" charset="0"/>
                        </a:rPr>
                        <a:t>методи</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юридичної</a:t>
                      </a:r>
                      <a:r>
                        <a:rPr lang="ru-RU" sz="2200" b="0" spc="-20" dirty="0" smtClean="0">
                          <a:effectLst/>
                          <a:latin typeface="Vollkorn" panose="020B0604020202020204" charset="0"/>
                          <a:ea typeface="Vollkorn" panose="020B0604020202020204" charset="0"/>
                        </a:rPr>
                        <a:t> науки, а </a:t>
                      </a:r>
                      <a:r>
                        <a:rPr lang="ru-RU" sz="2200" b="0" spc="-20" dirty="0" err="1" smtClean="0">
                          <a:effectLst/>
                          <a:latin typeface="Vollkorn" panose="020B0604020202020204" charset="0"/>
                          <a:ea typeface="Vollkorn" panose="020B0604020202020204" charset="0"/>
                        </a:rPr>
                        <a:t>також</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методологію</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наукових</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досліджень</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застосувати</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їх</a:t>
                      </a:r>
                      <a:r>
                        <a:rPr lang="ru-RU" sz="2200" b="0" spc="-20" dirty="0" smtClean="0">
                          <a:effectLst/>
                          <a:latin typeface="Vollkorn" panose="020B0604020202020204" charset="0"/>
                          <a:ea typeface="Vollkorn" panose="020B0604020202020204" charset="0"/>
                        </a:rPr>
                        <a:t> у </a:t>
                      </a:r>
                      <a:r>
                        <a:rPr lang="ru-RU" sz="2200" b="0" spc="-20" dirty="0" err="1" smtClean="0">
                          <a:effectLst/>
                          <a:latin typeface="Vollkorn" panose="020B0604020202020204" charset="0"/>
                          <a:ea typeface="Vollkorn" panose="020B0604020202020204" charset="0"/>
                        </a:rPr>
                        <a:t>власних</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дослідженнях</a:t>
                      </a:r>
                      <a:r>
                        <a:rPr lang="ru-RU" sz="2200" b="0" spc="-20" dirty="0" smtClean="0">
                          <a:effectLst/>
                          <a:latin typeface="Vollkorn" panose="020B0604020202020204" charset="0"/>
                          <a:ea typeface="Vollkorn" panose="020B0604020202020204" charset="0"/>
                        </a:rPr>
                        <a:t> у </a:t>
                      </a:r>
                      <a:r>
                        <a:rPr lang="ru-RU" sz="2200" b="0" spc="-20" dirty="0" err="1" smtClean="0">
                          <a:effectLst/>
                          <a:latin typeface="Vollkorn" panose="020B0604020202020204" charset="0"/>
                          <a:ea typeface="Vollkorn" panose="020B0604020202020204" charset="0"/>
                        </a:rPr>
                        <a:t>сфері</a:t>
                      </a:r>
                      <a:r>
                        <a:rPr lang="ru-RU" sz="2200" b="0" spc="-20" dirty="0" smtClean="0">
                          <a:effectLst/>
                          <a:latin typeface="Vollkorn" panose="020B0604020202020204" charset="0"/>
                          <a:ea typeface="Vollkorn" panose="020B0604020202020204" charset="0"/>
                        </a:rPr>
                        <a:t> права та у </a:t>
                      </a:r>
                      <a:r>
                        <a:rPr lang="ru-RU" sz="2200" b="0" spc="-20" dirty="0" err="1" smtClean="0">
                          <a:effectLst/>
                          <a:latin typeface="Vollkorn" panose="020B0604020202020204" charset="0"/>
                          <a:ea typeface="Vollkorn" panose="020B0604020202020204" charset="0"/>
                        </a:rPr>
                        <a:t>викладацькій</a:t>
                      </a:r>
                      <a:r>
                        <a:rPr lang="ru-RU" sz="2200" b="0" spc="-20" dirty="0" smtClean="0">
                          <a:effectLst/>
                          <a:latin typeface="Vollkorn" panose="020B0604020202020204" charset="0"/>
                          <a:ea typeface="Vollkorn" panose="020B0604020202020204" charset="0"/>
                        </a:rPr>
                        <a:t> </a:t>
                      </a:r>
                      <a:r>
                        <a:rPr lang="ru-RU" sz="2200" b="0" spc="-20" dirty="0" err="1" smtClean="0">
                          <a:effectLst/>
                          <a:latin typeface="Vollkorn" panose="020B0604020202020204" charset="0"/>
                          <a:ea typeface="Vollkorn" panose="020B0604020202020204" charset="0"/>
                        </a:rPr>
                        <a:t>практиці</a:t>
                      </a:r>
                      <a:endParaRPr lang="uk-UA" sz="22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None/>
                        <a:tabLst>
                          <a:tab pos="111760" algn="l"/>
                        </a:tabLst>
                      </a:pPr>
                      <a:r>
                        <a:rPr lang="uk-UA" sz="2200" dirty="0" smtClean="0">
                          <a:effectLst/>
                          <a:latin typeface="Vollkorn" panose="020B0604020202020204" charset="0"/>
                          <a:ea typeface="Vollkorn" panose="020B0604020202020204" charset="0"/>
                          <a:cs typeface="Times New Roman" panose="02020603050405020304" pitchFamily="18" charset="0"/>
                        </a:rPr>
                        <a:t>Практичні методи: аналіз правових кейсів, робота з нормативними актами та судовими рішеннями. Дискусійний метод: обговорення методологічних підходів та юридичних проблем. Методи самостійної роботи: написання есе, наукових статей, дослідницьких нотаток, підготовка наукових презентацій</a:t>
                      </a:r>
                      <a:endParaRPr lang="uk-UA" sz="22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4060291"/>
                  </a:ext>
                </a:extLst>
              </a:tr>
              <a:tr h="905193">
                <a:tc>
                  <a:txBody>
                    <a:bodyPr/>
                    <a:lstStyle/>
                    <a:p>
                      <a:pPr marL="0" indent="0" algn="just">
                        <a:lnSpc>
                          <a:spcPct val="100000"/>
                        </a:lnSpc>
                        <a:spcAft>
                          <a:spcPts val="0"/>
                        </a:spcAft>
                      </a:pPr>
                      <a:r>
                        <a:rPr lang="uk-UA" sz="2200" b="1" spc="-20" dirty="0" smtClean="0">
                          <a:effectLst/>
                          <a:latin typeface="Vollkorn" panose="020B0604020202020204" charset="0"/>
                          <a:ea typeface="Vollkorn" panose="020B0604020202020204" charset="0"/>
                        </a:rPr>
                        <a:t>РН07. </a:t>
                      </a:r>
                      <a:r>
                        <a:rPr lang="uk-UA" sz="2200" b="0" spc="-20" dirty="0" smtClean="0">
                          <a:effectLst/>
                          <a:latin typeface="Vollkorn" panose="020B0604020202020204" charset="0"/>
                          <a:ea typeface="Vollkorn" panose="020B0604020202020204" charset="0"/>
                        </a:rPr>
                        <a:t>Застосовувати сучасні інструменти і технології пошуку, оброблення, аналізу й збереження даних та інформації, статистичні методи аналізу даних великого обсягу та складної структури, спеціалізовані програмне забезпечення, бази даних та інформаційні системи у науковій, викладацькій, правотворчій та правозастосовній діяльності</a:t>
                      </a:r>
                      <a:endParaRPr lang="uk-UA" sz="22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None/>
                        <a:tabLst>
                          <a:tab pos="111760" algn="l"/>
                        </a:tabLst>
                      </a:pPr>
                      <a:r>
                        <a:rPr lang="uk-UA" sz="2200" dirty="0" smtClean="0">
                          <a:effectLst/>
                          <a:latin typeface="Vollkorn" panose="020B0604020202020204" charset="0"/>
                          <a:ea typeface="Vollkorn" panose="020B0604020202020204" charset="0"/>
                          <a:cs typeface="Times New Roman" panose="02020603050405020304" pitchFamily="18" charset="0"/>
                        </a:rPr>
                        <a:t>Практичні методи: робота з </a:t>
                      </a:r>
                      <a:r>
                        <a:rPr lang="en-US" sz="2200" dirty="0" smtClean="0">
                          <a:effectLst/>
                          <a:latin typeface="Vollkorn" panose="020B0604020202020204" charset="0"/>
                          <a:ea typeface="Vollkorn" panose="020B0604020202020204" charset="0"/>
                          <a:cs typeface="Times New Roman" panose="02020603050405020304" pitchFamily="18" charset="0"/>
                        </a:rPr>
                        <a:t>Excel, SPSS, Python, Power BI, </a:t>
                      </a:r>
                      <a:r>
                        <a:rPr lang="uk-UA" sz="2200" dirty="0" smtClean="0">
                          <a:effectLst/>
                          <a:latin typeface="Vollkorn" panose="020B0604020202020204" charset="0"/>
                          <a:ea typeface="Vollkorn" panose="020B0604020202020204" charset="0"/>
                          <a:cs typeface="Times New Roman" panose="02020603050405020304" pitchFamily="18" charset="0"/>
                        </a:rPr>
                        <a:t>юридичними базами даних (Наприклад: ЛІГА, Судова влада) для аналізу кейсів та даних. Активні методи: групові </a:t>
                      </a:r>
                      <a:r>
                        <a:rPr lang="uk-UA" sz="2200" dirty="0" err="1" smtClean="0">
                          <a:effectLst/>
                          <a:latin typeface="Vollkorn" panose="020B0604020202020204" charset="0"/>
                          <a:ea typeface="Vollkorn" panose="020B0604020202020204" charset="0"/>
                          <a:cs typeface="Times New Roman" panose="02020603050405020304" pitchFamily="18" charset="0"/>
                        </a:rPr>
                        <a:t>проєкти</a:t>
                      </a:r>
                      <a:r>
                        <a:rPr lang="uk-UA" sz="2200" dirty="0" smtClean="0">
                          <a:effectLst/>
                          <a:latin typeface="Vollkorn" panose="020B0604020202020204" charset="0"/>
                          <a:ea typeface="Vollkorn" panose="020B0604020202020204" charset="0"/>
                          <a:cs typeface="Times New Roman" panose="02020603050405020304" pitchFamily="18" charset="0"/>
                        </a:rPr>
                        <a:t>, аналіз даних у командах, мозковий штурм. Методи самостійної роботи: підготовка аналітичних звітів, досліджень правових тенденцій, візуалізація результатів аналізу</a:t>
                      </a:r>
                      <a:endParaRPr lang="uk-UA" sz="22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8035035"/>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48400" y="876300"/>
            <a:ext cx="7925372" cy="745201"/>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021569140"/>
              </p:ext>
            </p:extLst>
          </p:nvPr>
        </p:nvGraphicFramePr>
        <p:xfrm>
          <a:off x="533400" y="2171700"/>
          <a:ext cx="17221200" cy="4754880"/>
        </p:xfrm>
        <a:graphic>
          <a:graphicData uri="http://schemas.openxmlformats.org/drawingml/2006/table">
            <a:tbl>
              <a:tblPr firstRow="1" firstCol="1" bandRow="1">
                <a:tableStyleId>{5C22544A-7EE6-4342-B048-85BDC9FD1C3A}</a:tableStyleId>
              </a:tblPr>
              <a:tblGrid>
                <a:gridCol w="8839200">
                  <a:extLst>
                    <a:ext uri="{9D8B030D-6E8A-4147-A177-3AD203B41FA5}">
                      <a16:colId xmlns:a16="http://schemas.microsoft.com/office/drawing/2014/main" val="328505157"/>
                    </a:ext>
                  </a:extLst>
                </a:gridCol>
                <a:gridCol w="8382000">
                  <a:extLst>
                    <a:ext uri="{9D8B030D-6E8A-4147-A177-3AD203B41FA5}">
                      <a16:colId xmlns:a16="http://schemas.microsoft.com/office/drawing/2014/main" val="1512842448"/>
                    </a:ext>
                  </a:extLst>
                </a:gridCol>
              </a:tblGrid>
              <a:tr h="150865">
                <a:tc>
                  <a:txBody>
                    <a:bodyPr/>
                    <a:lstStyle/>
                    <a:p>
                      <a:pPr marL="0" indent="0" algn="ctr">
                        <a:lnSpc>
                          <a:spcPct val="100000"/>
                        </a:lnSpc>
                        <a:spcAft>
                          <a:spcPts val="0"/>
                        </a:spcAft>
                      </a:pPr>
                      <a:r>
                        <a:rPr lang="uk-UA" sz="2400" b="1" dirty="0">
                          <a:effectLst/>
                          <a:latin typeface="Vollkorn" panose="020B0604020202020204" charset="0"/>
                          <a:ea typeface="Vollkorn" panose="020B0604020202020204" charset="0"/>
                        </a:rPr>
                        <a:t>Результат навчання</a:t>
                      </a:r>
                      <a:endParaRPr lang="uk-UA" sz="24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400" b="1" dirty="0">
                          <a:effectLst/>
                          <a:latin typeface="Vollkorn" panose="020B0604020202020204" charset="0"/>
                          <a:ea typeface="Vollkorn" panose="020B0604020202020204" charset="0"/>
                        </a:rPr>
                        <a:t>Методи навчання </a:t>
                      </a:r>
                      <a:endParaRPr lang="uk-UA" sz="24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716510936"/>
                  </a:ext>
                </a:extLst>
              </a:tr>
              <a:tr h="1056058">
                <a:tc>
                  <a:txBody>
                    <a:bodyPr/>
                    <a:lstStyle/>
                    <a:p>
                      <a:pPr marL="0" indent="0" algn="just">
                        <a:lnSpc>
                          <a:spcPct val="100000"/>
                        </a:lnSpc>
                        <a:spcAft>
                          <a:spcPts val="0"/>
                        </a:spcAft>
                      </a:pPr>
                      <a:r>
                        <a:rPr lang="uk-UA" sz="2400" b="1" spc="-30" dirty="0" smtClean="0">
                          <a:effectLst/>
                          <a:latin typeface="Vollkorn" panose="020B0604020202020204" charset="0"/>
                          <a:ea typeface="Vollkorn" panose="020B0604020202020204" charset="0"/>
                        </a:rPr>
                        <a:t>РН09. </a:t>
                      </a:r>
                      <a:r>
                        <a:rPr lang="uk-UA" sz="2400" b="0" spc="-30" dirty="0" smtClean="0">
                          <a:effectLst/>
                          <a:latin typeface="Vollkorn" panose="020B0604020202020204" charset="0"/>
                          <a:ea typeface="Vollkorn" panose="020B0604020202020204" charset="0"/>
                        </a:rPr>
                        <a:t>Організовувати і здійснювати освітній процес у сфері права на різних рівнях вищої освіти, його наукове, навчально-методичне та нормативне забезпечення, застосувати ефективні методики викладання навчальних дисциплін</a:t>
                      </a:r>
                      <a:endParaRPr lang="uk-UA" sz="24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None/>
                        <a:tabLst>
                          <a:tab pos="111760" algn="l"/>
                        </a:tabLst>
                      </a:pPr>
                      <a:r>
                        <a:rPr lang="uk-UA" sz="2400" kern="0" spc="0" dirty="0" smtClean="0">
                          <a:effectLst/>
                          <a:latin typeface="Vollkorn" panose="020B0604020202020204" charset="0"/>
                          <a:ea typeface="Vollkorn" panose="020B0604020202020204" charset="0"/>
                        </a:rPr>
                        <a:t>Ситуаційний метод: моделювання навчальних ситуацій, рольові ігри у правовому контексті. Активні методи: розробка та тестування навчальних програм, командна робота над освітніми кейсами. Методи самостійної роботи: планування навчальних курсів, створення освітніх матеріалів, розробка методичних посібників</a:t>
                      </a:r>
                      <a:endParaRPr lang="uk-UA" sz="24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418239"/>
                  </a:ext>
                </a:extLst>
              </a:tr>
              <a:tr h="1508654">
                <a:tc>
                  <a:txBody>
                    <a:bodyPr/>
                    <a:lstStyle/>
                    <a:p>
                      <a:pPr marL="0" indent="0" algn="just">
                        <a:lnSpc>
                          <a:spcPct val="100000"/>
                        </a:lnSpc>
                        <a:spcAft>
                          <a:spcPts val="0"/>
                        </a:spcAft>
                      </a:pPr>
                      <a:r>
                        <a:rPr lang="ru-RU" sz="2400" b="1" spc="-20" dirty="0" smtClean="0">
                          <a:effectLst/>
                          <a:latin typeface="Vollkorn" panose="020B0604020202020204" charset="0"/>
                          <a:ea typeface="Vollkorn" panose="020B0604020202020204" charset="0"/>
                        </a:rPr>
                        <a:t>РН 13. </a:t>
                      </a:r>
                      <a:r>
                        <a:rPr lang="ru-RU" sz="2400" b="0" spc="-20" dirty="0" err="1" smtClean="0">
                          <a:effectLst/>
                          <a:latin typeface="Vollkorn" panose="020B0604020202020204" charset="0"/>
                          <a:ea typeface="Vollkorn" panose="020B0604020202020204" charset="0"/>
                        </a:rPr>
                        <a:t>Володіти</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знаннями</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уміннями</a:t>
                      </a:r>
                      <a:r>
                        <a:rPr lang="ru-RU" sz="2400" b="0" spc="-20" dirty="0" smtClean="0">
                          <a:effectLst/>
                          <a:latin typeface="Vollkorn" panose="020B0604020202020204" charset="0"/>
                          <a:ea typeface="Vollkorn" panose="020B0604020202020204" charset="0"/>
                        </a:rPr>
                        <a:t> та </a:t>
                      </a:r>
                      <a:r>
                        <a:rPr lang="ru-RU" sz="2400" b="0" spc="-20" dirty="0" err="1" smtClean="0">
                          <a:effectLst/>
                          <a:latin typeface="Vollkorn" panose="020B0604020202020204" charset="0"/>
                          <a:ea typeface="Vollkorn" panose="020B0604020202020204" charset="0"/>
                        </a:rPr>
                        <a:t>навичками</a:t>
                      </a:r>
                      <a:r>
                        <a:rPr lang="ru-RU" sz="2400" b="0" spc="-20" dirty="0" smtClean="0">
                          <a:effectLst/>
                          <a:latin typeface="Vollkorn" panose="020B0604020202020204" charset="0"/>
                          <a:ea typeface="Vollkorn" panose="020B0604020202020204" charset="0"/>
                        </a:rPr>
                        <a:t> для </a:t>
                      </a:r>
                      <a:r>
                        <a:rPr lang="ru-RU" sz="2400" b="0" spc="-20" dirty="0" err="1" smtClean="0">
                          <a:effectLst/>
                          <a:latin typeface="Vollkorn" panose="020B0604020202020204" charset="0"/>
                          <a:ea typeface="Vollkorn" panose="020B0604020202020204" charset="0"/>
                        </a:rPr>
                        <a:t>виконання</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трудових</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функцій</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що</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передбачені</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професійними</a:t>
                      </a:r>
                      <a:r>
                        <a:rPr lang="ru-RU" sz="2400" b="0" spc="-20" dirty="0" smtClean="0">
                          <a:effectLst/>
                          <a:latin typeface="Vollkorn" panose="020B0604020202020204" charset="0"/>
                          <a:ea typeface="Vollkorn" panose="020B0604020202020204" charset="0"/>
                        </a:rPr>
                        <a:t> стандартами в </a:t>
                      </a:r>
                      <a:r>
                        <a:rPr lang="ru-RU" sz="2400" b="0" spc="-20" dirty="0" err="1" smtClean="0">
                          <a:effectLst/>
                          <a:latin typeface="Vollkorn" panose="020B0604020202020204" charset="0"/>
                          <a:ea typeface="Vollkorn" panose="020B0604020202020204" charset="0"/>
                        </a:rPr>
                        <a:t>сфері</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вищої</a:t>
                      </a:r>
                      <a:r>
                        <a:rPr lang="ru-RU" sz="2400" b="0" spc="-20" dirty="0" smtClean="0">
                          <a:effectLst/>
                          <a:latin typeface="Vollkorn" panose="020B0604020202020204" charset="0"/>
                          <a:ea typeface="Vollkorn" panose="020B0604020202020204" charset="0"/>
                        </a:rPr>
                        <a:t> </a:t>
                      </a:r>
                      <a:r>
                        <a:rPr lang="ru-RU" sz="2400" b="0" spc="-20" dirty="0" err="1" smtClean="0">
                          <a:effectLst/>
                          <a:latin typeface="Vollkorn" panose="020B0604020202020204" charset="0"/>
                          <a:ea typeface="Vollkorn" panose="020B0604020202020204" charset="0"/>
                        </a:rPr>
                        <a:t>освіти</a:t>
                      </a:r>
                      <a:endParaRPr lang="uk-UA" sz="24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None/>
                        <a:tabLst>
                          <a:tab pos="111760" algn="l"/>
                        </a:tabLst>
                      </a:pPr>
                      <a:r>
                        <a:rPr lang="uk-UA" sz="2400" dirty="0" smtClean="0">
                          <a:effectLst/>
                          <a:latin typeface="Vollkorn" panose="020B0604020202020204" charset="0"/>
                          <a:ea typeface="Vollkorn" panose="020B0604020202020204" charset="0"/>
                          <a:cs typeface="Times New Roman" panose="02020603050405020304" pitchFamily="18" charset="0"/>
                        </a:rPr>
                        <a:t>Ситуаційний метод: моделювання навчальних ситуацій, рольові ігри у правовому контексті. Активні методи: розробка та тестування навчальних програм, командна робота над освітніми кейсами. Методи самостійної роботи: планування навчальних курсів, створення освітніх матеріалів, розробка методичних посібників</a:t>
                      </a:r>
                      <a:endParaRPr lang="uk-UA" sz="24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4060291"/>
                  </a:ext>
                </a:extLst>
              </a:tr>
            </a:tbl>
          </a:graphicData>
        </a:graphic>
      </p:graphicFrame>
    </p:spTree>
    <p:extLst>
      <p:ext uri="{BB962C8B-B14F-4D97-AF65-F5344CB8AC3E}">
        <p14:creationId xmlns:p14="http://schemas.microsoft.com/office/powerpoint/2010/main" val="6280108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2020</Words>
  <Application>Microsoft Office PowerPoint</Application>
  <PresentationFormat>Довільний</PresentationFormat>
  <Paragraphs>426</Paragraphs>
  <Slides>18</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18</vt:i4>
      </vt:variant>
    </vt:vector>
  </HeadingPairs>
  <TitlesOfParts>
    <vt:vector size="25" baseType="lpstr">
      <vt:lpstr>Vollkorn Bold</vt:lpstr>
      <vt:lpstr>Calibri</vt:lpstr>
      <vt:lpstr>Vollkorn</vt:lpstr>
      <vt:lpstr>Times New Roman</vt:lpstr>
      <vt:lpstr>Arial</vt:lpstr>
      <vt:lpstr>SimSun</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Килюшик Єлизавета Сергіївна</cp:lastModifiedBy>
  <cp:revision>26</cp:revision>
  <dcterms:created xsi:type="dcterms:W3CDTF">2006-08-16T00:00:00Z</dcterms:created>
  <dcterms:modified xsi:type="dcterms:W3CDTF">2026-02-09T11:21:13Z</dcterms:modified>
  <dc:identifier>DAGCUslPLi8</dc:identifier>
</cp:coreProperties>
</file>