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57" r:id="rId4"/>
    <p:sldId id="279" r:id="rId5"/>
    <p:sldId id="274" r:id="rId6"/>
    <p:sldId id="258" r:id="rId7"/>
    <p:sldId id="280" r:id="rId8"/>
    <p:sldId id="259" r:id="rId9"/>
    <p:sldId id="260" r:id="rId10"/>
    <p:sldId id="261" r:id="rId11"/>
    <p:sldId id="262" r:id="rId12"/>
    <p:sldId id="277" r:id="rId13"/>
    <p:sldId id="263" r:id="rId14"/>
    <p:sldId id="268" r:id="rId15"/>
    <p:sldId id="269" r:id="rId16"/>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103" autoAdjust="0"/>
    <p:restoredTop sz="94660"/>
  </p:normalViewPr>
  <p:slideViewPr>
    <p:cSldViewPr snapToGrid="0">
      <p:cViewPr varScale="1">
        <p:scale>
          <a:sx n="81" d="100"/>
          <a:sy n="81" d="100"/>
        </p:scale>
        <p:origin x="116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uk-UA"/>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uk-UA"/>
          </a:p>
        </p:txBody>
      </p:sp>
      <p:sp>
        <p:nvSpPr>
          <p:cNvPr id="4" name="Дата 3"/>
          <p:cNvSpPr>
            <a:spLocks noGrp="1"/>
          </p:cNvSpPr>
          <p:nvPr>
            <p:ph type="dt" sz="half" idx="10"/>
          </p:nvPr>
        </p:nvSpPr>
        <p:spPr/>
        <p:txBody>
          <a:bodyPr/>
          <a:lstStyle/>
          <a:p>
            <a:fld id="{3841956D-8505-4522-874A-6041B8C33367}" type="datetimeFigureOut">
              <a:rPr lang="uk-UA" smtClean="0"/>
              <a:t>28.01.2026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90325F5-E49A-43ED-9A17-8310B366D6EC}" type="slidenum">
              <a:rPr lang="uk-UA" smtClean="0"/>
              <a:t>‹№›</a:t>
            </a:fld>
            <a:endParaRPr lang="uk-UA"/>
          </a:p>
        </p:txBody>
      </p:sp>
    </p:spTree>
    <p:extLst>
      <p:ext uri="{BB962C8B-B14F-4D97-AF65-F5344CB8AC3E}">
        <p14:creationId xmlns:p14="http://schemas.microsoft.com/office/powerpoint/2010/main" val="3076712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3841956D-8505-4522-874A-6041B8C33367}" type="datetimeFigureOut">
              <a:rPr lang="uk-UA" smtClean="0"/>
              <a:t>28.01.2026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90325F5-E49A-43ED-9A17-8310B366D6EC}" type="slidenum">
              <a:rPr lang="uk-UA" smtClean="0"/>
              <a:t>‹№›</a:t>
            </a:fld>
            <a:endParaRPr lang="uk-UA"/>
          </a:p>
        </p:txBody>
      </p:sp>
    </p:spTree>
    <p:extLst>
      <p:ext uri="{BB962C8B-B14F-4D97-AF65-F5344CB8AC3E}">
        <p14:creationId xmlns:p14="http://schemas.microsoft.com/office/powerpoint/2010/main" val="1874524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endParaRPr lang="uk-UA"/>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3841956D-8505-4522-874A-6041B8C33367}" type="datetimeFigureOut">
              <a:rPr lang="uk-UA" smtClean="0"/>
              <a:t>28.01.2026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90325F5-E49A-43ED-9A17-8310B366D6EC}" type="slidenum">
              <a:rPr lang="uk-UA" smtClean="0"/>
              <a:t>‹№›</a:t>
            </a:fld>
            <a:endParaRPr lang="uk-UA"/>
          </a:p>
        </p:txBody>
      </p:sp>
    </p:spTree>
    <p:extLst>
      <p:ext uri="{BB962C8B-B14F-4D97-AF65-F5344CB8AC3E}">
        <p14:creationId xmlns:p14="http://schemas.microsoft.com/office/powerpoint/2010/main" val="2565362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3841956D-8505-4522-874A-6041B8C33367}" type="datetimeFigureOut">
              <a:rPr lang="uk-UA" smtClean="0"/>
              <a:t>28.01.2026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90325F5-E49A-43ED-9A17-8310B366D6EC}" type="slidenum">
              <a:rPr lang="uk-UA" smtClean="0"/>
              <a:t>‹№›</a:t>
            </a:fld>
            <a:endParaRPr lang="uk-UA"/>
          </a:p>
        </p:txBody>
      </p:sp>
    </p:spTree>
    <p:extLst>
      <p:ext uri="{BB962C8B-B14F-4D97-AF65-F5344CB8AC3E}">
        <p14:creationId xmlns:p14="http://schemas.microsoft.com/office/powerpoint/2010/main" val="2904404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uk-UA"/>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3841956D-8505-4522-874A-6041B8C33367}" type="datetimeFigureOut">
              <a:rPr lang="uk-UA" smtClean="0"/>
              <a:t>28.01.2026</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90325F5-E49A-43ED-9A17-8310B366D6EC}" type="slidenum">
              <a:rPr lang="uk-UA" smtClean="0"/>
              <a:t>‹№›</a:t>
            </a:fld>
            <a:endParaRPr lang="uk-UA"/>
          </a:p>
        </p:txBody>
      </p:sp>
    </p:spTree>
    <p:extLst>
      <p:ext uri="{BB962C8B-B14F-4D97-AF65-F5344CB8AC3E}">
        <p14:creationId xmlns:p14="http://schemas.microsoft.com/office/powerpoint/2010/main" val="382163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Дата 4"/>
          <p:cNvSpPr>
            <a:spLocks noGrp="1"/>
          </p:cNvSpPr>
          <p:nvPr>
            <p:ph type="dt" sz="half" idx="10"/>
          </p:nvPr>
        </p:nvSpPr>
        <p:spPr/>
        <p:txBody>
          <a:bodyPr/>
          <a:lstStyle/>
          <a:p>
            <a:fld id="{3841956D-8505-4522-874A-6041B8C33367}" type="datetimeFigureOut">
              <a:rPr lang="uk-UA" smtClean="0"/>
              <a:t>28.01.2026</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390325F5-E49A-43ED-9A17-8310B366D6EC}" type="slidenum">
              <a:rPr lang="uk-UA" smtClean="0"/>
              <a:t>‹№›</a:t>
            </a:fld>
            <a:endParaRPr lang="uk-UA"/>
          </a:p>
        </p:txBody>
      </p:sp>
    </p:spTree>
    <p:extLst>
      <p:ext uri="{BB962C8B-B14F-4D97-AF65-F5344CB8AC3E}">
        <p14:creationId xmlns:p14="http://schemas.microsoft.com/office/powerpoint/2010/main" val="2676592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endParaRPr lang="uk-UA"/>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7" name="Дата 6"/>
          <p:cNvSpPr>
            <a:spLocks noGrp="1"/>
          </p:cNvSpPr>
          <p:nvPr>
            <p:ph type="dt" sz="half" idx="10"/>
          </p:nvPr>
        </p:nvSpPr>
        <p:spPr/>
        <p:txBody>
          <a:bodyPr/>
          <a:lstStyle/>
          <a:p>
            <a:fld id="{3841956D-8505-4522-874A-6041B8C33367}" type="datetimeFigureOut">
              <a:rPr lang="uk-UA" smtClean="0"/>
              <a:t>28.01.2026</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390325F5-E49A-43ED-9A17-8310B366D6EC}" type="slidenum">
              <a:rPr lang="uk-UA" smtClean="0"/>
              <a:t>‹№›</a:t>
            </a:fld>
            <a:endParaRPr lang="uk-UA"/>
          </a:p>
        </p:txBody>
      </p:sp>
    </p:spTree>
    <p:extLst>
      <p:ext uri="{BB962C8B-B14F-4D97-AF65-F5344CB8AC3E}">
        <p14:creationId xmlns:p14="http://schemas.microsoft.com/office/powerpoint/2010/main" val="26270506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Дата 2"/>
          <p:cNvSpPr>
            <a:spLocks noGrp="1"/>
          </p:cNvSpPr>
          <p:nvPr>
            <p:ph type="dt" sz="half" idx="10"/>
          </p:nvPr>
        </p:nvSpPr>
        <p:spPr/>
        <p:txBody>
          <a:bodyPr/>
          <a:lstStyle/>
          <a:p>
            <a:fld id="{3841956D-8505-4522-874A-6041B8C33367}" type="datetimeFigureOut">
              <a:rPr lang="uk-UA" smtClean="0"/>
              <a:t>28.01.2026</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390325F5-E49A-43ED-9A17-8310B366D6EC}" type="slidenum">
              <a:rPr lang="uk-UA" smtClean="0"/>
              <a:t>‹№›</a:t>
            </a:fld>
            <a:endParaRPr lang="uk-UA"/>
          </a:p>
        </p:txBody>
      </p:sp>
    </p:spTree>
    <p:extLst>
      <p:ext uri="{BB962C8B-B14F-4D97-AF65-F5344CB8AC3E}">
        <p14:creationId xmlns:p14="http://schemas.microsoft.com/office/powerpoint/2010/main" val="438089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841956D-8505-4522-874A-6041B8C33367}" type="datetimeFigureOut">
              <a:rPr lang="uk-UA" smtClean="0"/>
              <a:t>28.01.2026</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390325F5-E49A-43ED-9A17-8310B366D6EC}" type="slidenum">
              <a:rPr lang="uk-UA" smtClean="0"/>
              <a:t>‹№›</a:t>
            </a:fld>
            <a:endParaRPr lang="uk-UA"/>
          </a:p>
        </p:txBody>
      </p:sp>
    </p:spTree>
    <p:extLst>
      <p:ext uri="{BB962C8B-B14F-4D97-AF65-F5344CB8AC3E}">
        <p14:creationId xmlns:p14="http://schemas.microsoft.com/office/powerpoint/2010/main" val="2290771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3841956D-8505-4522-874A-6041B8C33367}" type="datetimeFigureOut">
              <a:rPr lang="uk-UA" smtClean="0"/>
              <a:t>28.01.2026</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390325F5-E49A-43ED-9A17-8310B366D6EC}" type="slidenum">
              <a:rPr lang="uk-UA" smtClean="0"/>
              <a:t>‹№›</a:t>
            </a:fld>
            <a:endParaRPr lang="uk-UA"/>
          </a:p>
        </p:txBody>
      </p:sp>
    </p:spTree>
    <p:extLst>
      <p:ext uri="{BB962C8B-B14F-4D97-AF65-F5344CB8AC3E}">
        <p14:creationId xmlns:p14="http://schemas.microsoft.com/office/powerpoint/2010/main" val="1692798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3841956D-8505-4522-874A-6041B8C33367}" type="datetimeFigureOut">
              <a:rPr lang="uk-UA" smtClean="0"/>
              <a:t>28.01.2026</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390325F5-E49A-43ED-9A17-8310B366D6EC}" type="slidenum">
              <a:rPr lang="uk-UA" smtClean="0"/>
              <a:t>‹№›</a:t>
            </a:fld>
            <a:endParaRPr lang="uk-UA"/>
          </a:p>
        </p:txBody>
      </p:sp>
    </p:spTree>
    <p:extLst>
      <p:ext uri="{BB962C8B-B14F-4D97-AF65-F5344CB8AC3E}">
        <p14:creationId xmlns:p14="http://schemas.microsoft.com/office/powerpoint/2010/main" val="1341757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uk-UA"/>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41956D-8505-4522-874A-6041B8C33367}" type="datetimeFigureOut">
              <a:rPr lang="uk-UA" smtClean="0"/>
              <a:t>28.01.2026</a:t>
            </a:fld>
            <a:endParaRPr lang="uk-UA"/>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0325F5-E49A-43ED-9A17-8310B366D6EC}" type="slidenum">
              <a:rPr lang="uk-UA" smtClean="0"/>
              <a:t>‹№›</a:t>
            </a:fld>
            <a:endParaRPr lang="uk-UA"/>
          </a:p>
        </p:txBody>
      </p:sp>
    </p:spTree>
    <p:extLst>
      <p:ext uri="{BB962C8B-B14F-4D97-AF65-F5344CB8AC3E}">
        <p14:creationId xmlns:p14="http://schemas.microsoft.com/office/powerpoint/2010/main" val="35651904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385416" y="1235815"/>
            <a:ext cx="8930730" cy="2665985"/>
          </a:xfrm>
        </p:spPr>
        <p:txBody>
          <a:bodyPr>
            <a:normAutofit fontScale="90000"/>
          </a:bodyPr>
          <a:lstStyle/>
          <a:p>
            <a:r>
              <a:rPr lang="uk-UA" sz="8000" i="1" dirty="0">
                <a:effectLst>
                  <a:outerShdw blurRad="38100" dist="38100" dir="2700000" algn="tl">
                    <a:srgbClr val="000000">
                      <a:alpha val="43137"/>
                    </a:srgbClr>
                  </a:outerShdw>
                </a:effectLst>
              </a:rPr>
              <a:t>ЗАСАДИ АНТИКОРУПЦІЙНОЇ ПОЛІТИКИ В УКРАЇНІ</a:t>
            </a:r>
          </a:p>
        </p:txBody>
      </p:sp>
    </p:spTree>
    <p:extLst>
      <p:ext uri="{BB962C8B-B14F-4D97-AF65-F5344CB8AC3E}">
        <p14:creationId xmlns:p14="http://schemas.microsoft.com/office/powerpoint/2010/main" val="35876848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0125" y="341194"/>
            <a:ext cx="11668835" cy="6196084"/>
          </a:xfrm>
        </p:spPr>
        <p:txBody>
          <a:bodyPr>
            <a:normAutofit/>
          </a:bodyPr>
          <a:lstStyle/>
          <a:p>
            <a:endParaRPr lang="uk-UA" dirty="0"/>
          </a:p>
          <a:p>
            <a:r>
              <a:rPr lang="uk-UA" i="1" dirty="0"/>
              <a:t>Найбільш уразливими сферами «</a:t>
            </a:r>
            <a:r>
              <a:rPr lang="uk-UA" i="1" dirty="0" err="1"/>
              <a:t>високорівневої</a:t>
            </a:r>
            <a:r>
              <a:rPr lang="uk-UA" i="1" dirty="0"/>
              <a:t>» корупції є:</a:t>
            </a:r>
            <a:endParaRPr lang="uk-UA" dirty="0"/>
          </a:p>
          <a:p>
            <a:r>
              <a:rPr lang="en-US" dirty="0"/>
              <a:t>Ø </a:t>
            </a:r>
            <a:r>
              <a:rPr lang="uk-UA" dirty="0"/>
              <a:t>бюджетна сфера (у тому числі міжнародна валютна допомога);</a:t>
            </a:r>
            <a:br>
              <a:rPr lang="uk-UA" dirty="0"/>
            </a:br>
            <a:r>
              <a:rPr lang="en-US" dirty="0"/>
              <a:t>Ø </a:t>
            </a:r>
            <a:r>
              <a:rPr lang="uk-UA" dirty="0"/>
              <a:t>приватизація державного майна;</a:t>
            </a:r>
            <a:br>
              <a:rPr lang="uk-UA" dirty="0"/>
            </a:br>
            <a:r>
              <a:rPr lang="en-US" dirty="0"/>
              <a:t>Ø </a:t>
            </a:r>
            <a:r>
              <a:rPr lang="uk-UA" dirty="0"/>
              <a:t>паливно-енергетичний сектор;</a:t>
            </a:r>
            <a:br>
              <a:rPr lang="uk-UA" dirty="0"/>
            </a:br>
            <a:r>
              <a:rPr lang="en-US" dirty="0"/>
              <a:t>Ø </a:t>
            </a:r>
            <a:r>
              <a:rPr lang="uk-UA" dirty="0"/>
              <a:t>контроль над тіньовою економікою та нелегальним бізнесом;</a:t>
            </a:r>
            <a:br>
              <a:rPr lang="uk-UA" dirty="0"/>
            </a:br>
            <a:r>
              <a:rPr lang="en-US" dirty="0"/>
              <a:t>Ø </a:t>
            </a:r>
            <a:r>
              <a:rPr lang="uk-UA" dirty="0"/>
              <a:t>розподіл державної власності, землі та природних багатств України;</a:t>
            </a:r>
          </a:p>
          <a:p>
            <a:r>
              <a:rPr lang="uk-UA" dirty="0"/>
              <a:t>митна сфера.</a:t>
            </a:r>
          </a:p>
        </p:txBody>
      </p:sp>
    </p:spTree>
    <p:extLst>
      <p:ext uri="{BB962C8B-B14F-4D97-AF65-F5344CB8AC3E}">
        <p14:creationId xmlns:p14="http://schemas.microsoft.com/office/powerpoint/2010/main" val="1183692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Місце для тексту 2">
            <a:extLst>
              <a:ext uri="{FF2B5EF4-FFF2-40B4-BE49-F238E27FC236}">
                <a16:creationId xmlns:a16="http://schemas.microsoft.com/office/drawing/2014/main" id="{1E1FB5F8-1B63-A508-1CD9-E484B74D1806}"/>
              </a:ext>
            </a:extLst>
          </p:cNvPr>
          <p:cNvSpPr txBox="1">
            <a:spLocks/>
          </p:cNvSpPr>
          <p:nvPr/>
        </p:nvSpPr>
        <p:spPr>
          <a:xfrm>
            <a:off x="497473" y="190111"/>
            <a:ext cx="10196459" cy="301148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ts val="0"/>
              </a:spcBef>
              <a:buFont typeface="Arial" panose="020B0604020202020204" pitchFamily="34" charset="0"/>
              <a:buNone/>
            </a:pPr>
            <a:r>
              <a:rPr lang="ru-RU" sz="1800" b="1">
                <a:solidFill>
                  <a:schemeClr val="dk1"/>
                </a:solidFill>
                <a:latin typeface="Arial" panose="020B0604020202020204" pitchFamily="34" charset="0"/>
                <a:ea typeface="Helvetica Neue"/>
                <a:cs typeface="Arial" panose="020B0604020202020204" pitchFamily="34" charset="0"/>
                <a:sym typeface="Helvetica Neue"/>
              </a:rPr>
              <a:t>Політична корупція </a:t>
            </a:r>
            <a:r>
              <a:rPr lang="ru-RU" sz="1800" i="1">
                <a:solidFill>
                  <a:schemeClr val="dk1"/>
                </a:solidFill>
                <a:latin typeface="Arial" panose="020B0604020202020204" pitchFamily="34" charset="0"/>
                <a:ea typeface="Helvetica Neue"/>
                <a:cs typeface="Arial" panose="020B0604020202020204" pitchFamily="34" charset="0"/>
                <a:sym typeface="Helvetica Neue"/>
              </a:rPr>
              <a:t>(англ - </a:t>
            </a:r>
            <a:r>
              <a:rPr lang="en-US" sz="1800" i="1">
                <a:solidFill>
                  <a:schemeClr val="dk1"/>
                </a:solidFill>
                <a:latin typeface="Arial" panose="020B0604020202020204" pitchFamily="34" charset="0"/>
                <a:ea typeface="Helvetica Neue"/>
                <a:cs typeface="Arial" panose="020B0604020202020204" pitchFamily="34" charset="0"/>
                <a:sym typeface="Helvetica Neue"/>
              </a:rPr>
              <a:t>political corruption)</a:t>
            </a:r>
          </a:p>
          <a:p>
            <a:pPr marL="0" indent="0" algn="just">
              <a:spcBef>
                <a:spcPts val="0"/>
              </a:spcBef>
              <a:buClr>
                <a:schemeClr val="dk1"/>
              </a:buClr>
              <a:buSzPts val="1100"/>
              <a:buFont typeface="Arial"/>
              <a:buNone/>
            </a:pPr>
            <a:endParaRPr lang="en-US" sz="1800" b="1">
              <a:solidFill>
                <a:schemeClr val="dk1"/>
              </a:solidFill>
              <a:latin typeface="Arial" panose="020B0604020202020204" pitchFamily="34" charset="0"/>
              <a:ea typeface="Times New Roman"/>
              <a:cs typeface="Arial" panose="020B0604020202020204" pitchFamily="34" charset="0"/>
              <a:sym typeface="Times New Roman"/>
            </a:endParaRPr>
          </a:p>
          <a:p>
            <a:pPr marL="457200" indent="-396000" algn="just">
              <a:buClr>
                <a:srgbClr val="B9D6D5"/>
              </a:buClr>
              <a:buSzPts val="1400"/>
              <a:buFont typeface="Wingdings" panose="05000000000000000000" pitchFamily="2" charset="2"/>
              <a:buChar char="l"/>
            </a:pPr>
            <a:r>
              <a:rPr lang="ru-RU" sz="1800" b="1">
                <a:solidFill>
                  <a:schemeClr val="dk1"/>
                </a:solidFill>
                <a:latin typeface="Arial" panose="020B0604020202020204" pitchFamily="34" charset="0"/>
                <a:ea typeface="Helvetica Neue"/>
                <a:cs typeface="Arial" panose="020B0604020202020204" pitchFamily="34" charset="0"/>
                <a:sym typeface="Helvetica Neue"/>
              </a:rPr>
              <a:t>Політична корупція</a:t>
            </a:r>
            <a:r>
              <a:rPr lang="ru-RU" sz="1800">
                <a:solidFill>
                  <a:schemeClr val="dk1"/>
                </a:solidFill>
                <a:latin typeface="Arial" panose="020B0604020202020204" pitchFamily="34" charset="0"/>
                <a:ea typeface="Helvetica Neue"/>
                <a:cs typeface="Arial" panose="020B0604020202020204" pitchFamily="34" charset="0"/>
                <a:sym typeface="Helvetica Neue"/>
              </a:rPr>
              <a:t>  це маніпулювання процедурами, державними політиками, інституціями, розподілом ресурсів з боку осіб, які приймають рішення, для особистої вигоди (накопичення багатства, підтримка влади і впливу). </a:t>
            </a:r>
          </a:p>
          <a:p>
            <a:pPr marL="457200" indent="-396000" algn="just">
              <a:buClr>
                <a:srgbClr val="B9D6D5"/>
              </a:buClr>
              <a:buSzPts val="1400"/>
              <a:buFont typeface="Wingdings" panose="05000000000000000000" pitchFamily="2" charset="2"/>
              <a:buChar char="l"/>
            </a:pPr>
            <a:r>
              <a:rPr lang="ru-RU" sz="1800" b="1">
                <a:solidFill>
                  <a:schemeClr val="dk1"/>
                </a:solidFill>
                <a:latin typeface="Arial" panose="020B0604020202020204" pitchFamily="34" charset="0"/>
                <a:ea typeface="Helvetica Neue"/>
                <a:cs typeface="Arial" panose="020B0604020202020204" pitchFamily="34" charset="0"/>
                <a:sym typeface="Helvetica Neue"/>
              </a:rPr>
              <a:t>Фігуранти</a:t>
            </a:r>
            <a:r>
              <a:rPr lang="ru-RU" sz="1800">
                <a:solidFill>
                  <a:schemeClr val="dk1"/>
                </a:solidFill>
                <a:latin typeface="Arial" panose="020B0604020202020204" pitchFamily="34" charset="0"/>
                <a:ea typeface="Helvetica Neue"/>
                <a:cs typeface="Arial" panose="020B0604020202020204" pitchFamily="34" charset="0"/>
                <a:sym typeface="Helvetica Neue"/>
              </a:rPr>
              <a:t> – особи, що займають найвищі ешелони влади, а мета – утримання влади.</a:t>
            </a:r>
          </a:p>
          <a:p>
            <a:pPr marL="457200" indent="-396000" algn="just">
              <a:buClr>
                <a:srgbClr val="B9D6D5"/>
              </a:buClr>
              <a:buSzPts val="1400"/>
              <a:buFont typeface="Wingdings" panose="05000000000000000000" pitchFamily="2" charset="2"/>
              <a:buChar char="l"/>
            </a:pPr>
            <a:r>
              <a:rPr lang="ru-RU" sz="1800">
                <a:solidFill>
                  <a:schemeClr val="dk1"/>
                </a:solidFill>
                <a:latin typeface="Arial" panose="020B0604020202020204" pitchFamily="34" charset="0"/>
                <a:ea typeface="Helvetica Neue"/>
                <a:cs typeface="Arial" panose="020B0604020202020204" pitchFamily="34" charset="0"/>
                <a:sym typeface="Helvetica Neue"/>
              </a:rPr>
              <a:t>В Україні </a:t>
            </a:r>
            <a:r>
              <a:rPr lang="ru-RU" sz="1800" b="1">
                <a:solidFill>
                  <a:schemeClr val="dk1"/>
                </a:solidFill>
                <a:latin typeface="Arial" panose="020B0604020202020204" pitchFamily="34" charset="0"/>
                <a:ea typeface="Helvetica Neue"/>
                <a:cs typeface="Arial" panose="020B0604020202020204" pitchFamily="34" charset="0"/>
                <a:sym typeface="Helvetica Neue"/>
              </a:rPr>
              <a:t>політичну корупцію часто відносять до великої</a:t>
            </a:r>
            <a:r>
              <a:rPr lang="ru-RU" sz="1800">
                <a:solidFill>
                  <a:schemeClr val="dk1"/>
                </a:solidFill>
                <a:latin typeface="Arial" panose="020B0604020202020204" pitchFamily="34" charset="0"/>
                <a:ea typeface="Helvetica Neue"/>
                <a:cs typeface="Arial" panose="020B0604020202020204" pitchFamily="34" charset="0"/>
                <a:sym typeface="Helvetica Neue"/>
              </a:rPr>
              <a:t>, бо в багатьох випадках вони взємопов’язані.</a:t>
            </a:r>
            <a:endParaRPr lang="ru-RU" sz="1800" i="1">
              <a:solidFill>
                <a:schemeClr val="dk1"/>
              </a:solidFill>
              <a:latin typeface="Arial" panose="020B0604020202020204" pitchFamily="34" charset="0"/>
              <a:ea typeface="Times New Roman"/>
              <a:cs typeface="Arial" panose="020B0604020202020204" pitchFamily="34" charset="0"/>
              <a:sym typeface="Times New Roman"/>
            </a:endParaRPr>
          </a:p>
          <a:p>
            <a:pPr marL="0" indent="0">
              <a:spcBef>
                <a:spcPts val="0"/>
              </a:spcBef>
              <a:buFont typeface="Arial" panose="020B0604020202020204" pitchFamily="34" charset="0"/>
              <a:buNone/>
            </a:pPr>
            <a:endParaRPr lang="ru-RU" sz="1800"/>
          </a:p>
          <a:p>
            <a:endParaRPr lang="ru-RU" sz="1800" dirty="0"/>
          </a:p>
        </p:txBody>
      </p:sp>
      <p:sp>
        <p:nvSpPr>
          <p:cNvPr id="7" name="Місце для тексту 2">
            <a:extLst>
              <a:ext uri="{FF2B5EF4-FFF2-40B4-BE49-F238E27FC236}">
                <a16:creationId xmlns:a16="http://schemas.microsoft.com/office/drawing/2014/main" id="{753CC6B9-C0C4-E84D-F6CE-037E77A81F95}"/>
              </a:ext>
            </a:extLst>
          </p:cNvPr>
          <p:cNvSpPr txBox="1">
            <a:spLocks/>
          </p:cNvSpPr>
          <p:nvPr/>
        </p:nvSpPr>
        <p:spPr>
          <a:xfrm>
            <a:off x="365498" y="2685646"/>
            <a:ext cx="10217330" cy="19415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Clr>
                <a:schemeClr val="dk1"/>
              </a:buClr>
              <a:buSzPts val="1100"/>
              <a:buFont typeface="Arial"/>
              <a:buNone/>
            </a:pPr>
            <a:r>
              <a:rPr lang="ru-RU" sz="1800" b="1">
                <a:solidFill>
                  <a:schemeClr val="dk1"/>
                </a:solidFill>
                <a:latin typeface="Arial" panose="020B0604020202020204" pitchFamily="34" charset="0"/>
                <a:ea typeface="Helvetica Neue"/>
                <a:cs typeface="Arial" panose="020B0604020202020204" pitchFamily="34" charset="0"/>
                <a:sym typeface="Helvetica Neue"/>
              </a:rPr>
              <a:t>Побутова корупція </a:t>
            </a:r>
            <a:r>
              <a:rPr lang="ru-RU" sz="1800" i="1">
                <a:solidFill>
                  <a:schemeClr val="dk1"/>
                </a:solidFill>
                <a:latin typeface="Arial" panose="020B0604020202020204" pitchFamily="34" charset="0"/>
                <a:ea typeface="Helvetica Neue"/>
                <a:cs typeface="Arial" panose="020B0604020202020204" pitchFamily="34" charset="0"/>
                <a:sym typeface="Helvetica Neue"/>
              </a:rPr>
              <a:t>(англ – </a:t>
            </a:r>
            <a:r>
              <a:rPr lang="en-US" sz="1800" i="1">
                <a:solidFill>
                  <a:schemeClr val="dk1"/>
                </a:solidFill>
                <a:latin typeface="Arial" panose="020B0604020202020204" pitchFamily="34" charset="0"/>
                <a:ea typeface="Helvetica Neue"/>
                <a:cs typeface="Arial" panose="020B0604020202020204" pitchFamily="34" charset="0"/>
                <a:sym typeface="Helvetica Neue"/>
              </a:rPr>
              <a:t>petty corruption)</a:t>
            </a:r>
            <a:endParaRPr lang="uk-UA" sz="1800" i="1">
              <a:solidFill>
                <a:schemeClr val="dk1"/>
              </a:solidFill>
              <a:latin typeface="Arial" panose="020B0604020202020204" pitchFamily="34" charset="0"/>
              <a:ea typeface="Helvetica Neue"/>
              <a:cs typeface="Arial" panose="020B0604020202020204" pitchFamily="34" charset="0"/>
              <a:sym typeface="Helvetica Neue"/>
            </a:endParaRPr>
          </a:p>
          <a:p>
            <a:pPr marL="0" indent="0" algn="just">
              <a:buClr>
                <a:schemeClr val="dk1"/>
              </a:buClr>
              <a:buSzPts val="1100"/>
              <a:buFont typeface="Arial"/>
              <a:buNone/>
            </a:pPr>
            <a:endParaRPr lang="en-US" sz="800" i="1">
              <a:solidFill>
                <a:schemeClr val="dk1"/>
              </a:solidFill>
              <a:latin typeface="Arial" panose="020B0604020202020204" pitchFamily="34" charset="0"/>
              <a:ea typeface="Helvetica Neue"/>
              <a:cs typeface="Arial" panose="020B0604020202020204" pitchFamily="34" charset="0"/>
              <a:sym typeface="Helvetica Neue"/>
            </a:endParaRPr>
          </a:p>
          <a:p>
            <a:pPr marL="457200" indent="-396000" algn="just">
              <a:lnSpc>
                <a:spcPct val="100000"/>
              </a:lnSpc>
              <a:buClr>
                <a:srgbClr val="B9D6D5"/>
              </a:buClr>
              <a:buSzPts val="1700"/>
              <a:buFont typeface="Times New Roman"/>
              <a:buChar char="●"/>
            </a:pPr>
            <a:r>
              <a:rPr lang="ru-RU" sz="1800">
                <a:solidFill>
                  <a:schemeClr val="dk1"/>
                </a:solidFill>
                <a:latin typeface="Arial" panose="020B0604020202020204" pitchFamily="34" charset="0"/>
                <a:ea typeface="Helvetica Neue"/>
                <a:cs typeface="Arial" panose="020B0604020202020204" pitchFamily="34" charset="0"/>
                <a:sym typeface="Helvetica Neue"/>
              </a:rPr>
              <a:t>Виникає у взаємовідносинах між пересічними громадянами та публічними службовцями.</a:t>
            </a:r>
          </a:p>
          <a:p>
            <a:pPr marL="457200" indent="-396000" algn="just">
              <a:lnSpc>
                <a:spcPct val="100000"/>
              </a:lnSpc>
              <a:buClr>
                <a:srgbClr val="B9D6D5"/>
              </a:buClr>
              <a:buSzPts val="1700"/>
              <a:buFont typeface="Times New Roman"/>
              <a:buChar char="●"/>
            </a:pPr>
            <a:r>
              <a:rPr lang="ru-RU" sz="1800">
                <a:solidFill>
                  <a:schemeClr val="dk1"/>
                </a:solidFill>
                <a:latin typeface="Arial" panose="020B0604020202020204" pitchFamily="34" charset="0"/>
                <a:ea typeface="Helvetica Neue"/>
                <a:cs typeface="Arial" panose="020B0604020202020204" pitchFamily="34" charset="0"/>
                <a:sym typeface="Helvetica Neue"/>
              </a:rPr>
              <a:t>Може бути як єдиним способом отримання послуги, так й інструментом спрощення</a:t>
            </a:r>
            <a:br>
              <a:rPr lang="ru-RU" sz="1800">
                <a:solidFill>
                  <a:schemeClr val="dk1"/>
                </a:solidFill>
                <a:latin typeface="Arial" panose="020B0604020202020204" pitchFamily="34" charset="0"/>
                <a:ea typeface="Helvetica Neue"/>
                <a:cs typeface="Arial" panose="020B0604020202020204" pitchFamily="34" charset="0"/>
                <a:sym typeface="Helvetica Neue"/>
              </a:rPr>
            </a:br>
            <a:r>
              <a:rPr lang="ru-RU" sz="1800">
                <a:solidFill>
                  <a:schemeClr val="dk1"/>
                </a:solidFill>
                <a:latin typeface="Arial" panose="020B0604020202020204" pitchFamily="34" charset="0"/>
                <a:ea typeface="Helvetica Neue"/>
                <a:cs typeface="Arial" panose="020B0604020202020204" pitchFamily="34" charset="0"/>
                <a:sym typeface="Helvetica Neue"/>
              </a:rPr>
              <a:t>чи прискорення процедури або вирішення якогось питання.</a:t>
            </a:r>
            <a:r>
              <a:rPr lang="ru-RU" sz="1800">
                <a:solidFill>
                  <a:schemeClr val="dk1"/>
                </a:solidFill>
                <a:latin typeface="Arial" panose="020B0604020202020204" pitchFamily="34" charset="0"/>
                <a:ea typeface="Times New Roman"/>
                <a:cs typeface="Arial" panose="020B0604020202020204" pitchFamily="34" charset="0"/>
                <a:sym typeface="Times New Roman"/>
              </a:rPr>
              <a:t> </a:t>
            </a:r>
            <a:endParaRPr lang="ru-RU" sz="1800" dirty="0"/>
          </a:p>
        </p:txBody>
      </p:sp>
      <p:sp>
        <p:nvSpPr>
          <p:cNvPr id="8" name="Місце для тексту 2">
            <a:extLst>
              <a:ext uri="{FF2B5EF4-FFF2-40B4-BE49-F238E27FC236}">
                <a16:creationId xmlns:a16="http://schemas.microsoft.com/office/drawing/2014/main" id="{82CB2925-7A94-7F2C-F4C3-8AEDE76D9106}"/>
              </a:ext>
            </a:extLst>
          </p:cNvPr>
          <p:cNvSpPr txBox="1">
            <a:spLocks/>
          </p:cNvSpPr>
          <p:nvPr/>
        </p:nvSpPr>
        <p:spPr>
          <a:xfrm>
            <a:off x="254394" y="4358537"/>
            <a:ext cx="10264410" cy="1872784"/>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10000"/>
              </a:lnSpc>
              <a:buClr>
                <a:schemeClr val="dk1"/>
              </a:buClr>
              <a:buSzPts val="1100"/>
              <a:buFont typeface="Arial" panose="020B0604020202020204" pitchFamily="34" charset="0"/>
              <a:buNone/>
            </a:pPr>
            <a:r>
              <a:rPr lang="ru-RU" sz="2300" b="1">
                <a:solidFill>
                  <a:schemeClr val="dk1"/>
                </a:solidFill>
                <a:sym typeface="Helvetica Neue"/>
              </a:rPr>
              <a:t>Адміністративна корупція </a:t>
            </a:r>
            <a:r>
              <a:rPr lang="ru-RU" sz="2300" i="1">
                <a:solidFill>
                  <a:schemeClr val="dk1"/>
                </a:solidFill>
                <a:sym typeface="Helvetica Neue"/>
              </a:rPr>
              <a:t>(англ - </a:t>
            </a:r>
            <a:r>
              <a:rPr lang="en-US" sz="2300" i="1">
                <a:solidFill>
                  <a:schemeClr val="dk1"/>
                </a:solidFill>
                <a:sym typeface="Helvetica Neue"/>
              </a:rPr>
              <a:t>administrative corruption)</a:t>
            </a:r>
          </a:p>
          <a:p>
            <a:pPr marL="457200" indent="0" algn="just">
              <a:spcBef>
                <a:spcPts val="0"/>
              </a:spcBef>
              <a:buFont typeface="Arial" panose="020B0604020202020204" pitchFamily="34" charset="0"/>
              <a:buNone/>
            </a:pPr>
            <a:endParaRPr lang="en-US" sz="1800" i="1">
              <a:solidFill>
                <a:schemeClr val="dk1"/>
              </a:solidFill>
              <a:latin typeface="Arial" panose="020B0604020202020204" pitchFamily="34" charset="0"/>
              <a:ea typeface="Helvetica Neue"/>
              <a:cs typeface="Arial" panose="020B0604020202020204" pitchFamily="34" charset="0"/>
              <a:sym typeface="Helvetica Neue"/>
            </a:endParaRPr>
          </a:p>
          <a:p>
            <a:pPr marL="457200" indent="-396000" algn="just">
              <a:lnSpc>
                <a:spcPct val="120000"/>
              </a:lnSpc>
              <a:buClr>
                <a:srgbClr val="B9D6D5"/>
              </a:buClr>
              <a:buSzPts val="1700"/>
              <a:buFont typeface="Times New Roman"/>
              <a:buChar char="●"/>
            </a:pPr>
            <a:r>
              <a:rPr lang="ru-RU" sz="2100">
                <a:solidFill>
                  <a:schemeClr val="dk1"/>
                </a:solidFill>
                <a:latin typeface="Arial" panose="020B0604020202020204" pitchFamily="34" charset="0"/>
                <a:ea typeface="Helvetica Neue"/>
                <a:cs typeface="Arial" panose="020B0604020202020204" pitchFamily="34" charset="0"/>
                <a:sym typeface="Helvetica Neue"/>
              </a:rPr>
              <a:t>Розглядається самостійно або як частина побутової корупції.</a:t>
            </a:r>
          </a:p>
          <a:p>
            <a:pPr marL="457200" indent="-396000" algn="just">
              <a:lnSpc>
                <a:spcPct val="120000"/>
              </a:lnSpc>
              <a:buClr>
                <a:srgbClr val="B9D6D5"/>
              </a:buClr>
              <a:buSzPts val="1700"/>
              <a:buFont typeface="Times New Roman"/>
              <a:buChar char="●"/>
            </a:pPr>
            <a:r>
              <a:rPr lang="ru-RU" sz="2100">
                <a:solidFill>
                  <a:schemeClr val="dk1"/>
                </a:solidFill>
                <a:latin typeface="Arial" panose="020B0604020202020204" pitchFamily="34" charset="0"/>
                <a:ea typeface="Helvetica Neue"/>
                <a:cs typeface="Arial" panose="020B0604020202020204" pitchFamily="34" charset="0"/>
                <a:sym typeface="Helvetica Neue"/>
              </a:rPr>
              <a:t>Зазвичай вона виникає між державою та бізнесом і стосується отримання дозволів, ліцензій, погоджень тощо.</a:t>
            </a:r>
            <a:endParaRPr lang="ru-RU" sz="2100" dirty="0"/>
          </a:p>
        </p:txBody>
      </p:sp>
    </p:spTree>
    <p:extLst>
      <p:ext uri="{BB962C8B-B14F-4D97-AF65-F5344CB8AC3E}">
        <p14:creationId xmlns:p14="http://schemas.microsoft.com/office/powerpoint/2010/main" val="1639865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9307" y="218364"/>
            <a:ext cx="11532359" cy="6427533"/>
          </a:xfrm>
        </p:spPr>
        <p:txBody>
          <a:bodyPr>
            <a:normAutofit fontScale="92500" lnSpcReduction="20000"/>
          </a:bodyPr>
          <a:lstStyle/>
          <a:p>
            <a:pPr marL="0" indent="0">
              <a:buNone/>
            </a:pPr>
            <a:r>
              <a:rPr lang="uk-UA" dirty="0"/>
              <a:t>Крім зазначеної класифікації, пропонуємо поділяти корупцію за:</a:t>
            </a:r>
          </a:p>
          <a:p>
            <a:pPr marL="0" indent="0" algn="just">
              <a:buNone/>
            </a:pPr>
            <a:r>
              <a:rPr lang="en-US" dirty="0"/>
              <a:t>Ø </a:t>
            </a:r>
            <a:r>
              <a:rPr lang="uk-UA" i="1" dirty="0"/>
              <a:t>сферами діяльності:</a:t>
            </a:r>
            <a:r>
              <a:rPr lang="uk-UA" dirty="0"/>
              <a:t> 1) політична; 2) економічна, або ділова (бізнес-еліта країни). В нашій країні, де влада зрослася з бізнесом, цей поділ є досить умовним; 3) побутова (традиції віддячити за роботу дрібному чиновнику, лікарю та ін.);</a:t>
            </a:r>
          </a:p>
          <a:p>
            <a:pPr marL="0" indent="0">
              <a:buNone/>
            </a:pPr>
            <a:r>
              <a:rPr lang="ru-RU" dirty="0"/>
              <a:t>Ø </a:t>
            </a:r>
            <a:r>
              <a:rPr lang="ru-RU" i="1" dirty="0" err="1"/>
              <a:t>гілками</a:t>
            </a:r>
            <a:r>
              <a:rPr lang="ru-RU" i="1" dirty="0"/>
              <a:t> </a:t>
            </a:r>
            <a:r>
              <a:rPr lang="ru-RU" i="1" dirty="0" err="1"/>
              <a:t>влади</a:t>
            </a:r>
            <a:r>
              <a:rPr lang="ru-RU" i="1" dirty="0"/>
              <a:t>:</a:t>
            </a:r>
            <a:r>
              <a:rPr lang="ru-RU" dirty="0"/>
              <a:t> 1) </a:t>
            </a:r>
            <a:r>
              <a:rPr lang="ru-RU" dirty="0" err="1"/>
              <a:t>корупція</a:t>
            </a:r>
            <a:r>
              <a:rPr lang="ru-RU" dirty="0"/>
              <a:t> </a:t>
            </a:r>
            <a:r>
              <a:rPr lang="ru-RU" dirty="0" err="1"/>
              <a:t>чиновництва</a:t>
            </a:r>
            <a:r>
              <a:rPr lang="ru-RU" dirty="0"/>
              <a:t> у </a:t>
            </a:r>
            <a:r>
              <a:rPr lang="ru-RU" dirty="0" err="1"/>
              <a:t>сфері</a:t>
            </a:r>
            <a:r>
              <a:rPr lang="ru-RU" dirty="0"/>
              <a:t> </a:t>
            </a:r>
            <a:r>
              <a:rPr lang="ru-RU" dirty="0" err="1"/>
              <a:t>законодавчої</a:t>
            </a:r>
            <a:r>
              <a:rPr lang="ru-RU" dirty="0"/>
              <a:t> </a:t>
            </a:r>
            <a:r>
              <a:rPr lang="ru-RU" dirty="0" err="1"/>
              <a:t>влади</a:t>
            </a:r>
            <a:r>
              <a:rPr lang="ru-RU" dirty="0"/>
              <a:t>; 2) </a:t>
            </a:r>
            <a:r>
              <a:rPr lang="ru-RU" dirty="0" err="1"/>
              <a:t>виконавчої</a:t>
            </a:r>
            <a:r>
              <a:rPr lang="ru-RU" dirty="0"/>
              <a:t> </a:t>
            </a:r>
            <a:r>
              <a:rPr lang="ru-RU" dirty="0" err="1"/>
              <a:t>влади</a:t>
            </a:r>
            <a:r>
              <a:rPr lang="ru-RU" dirty="0"/>
              <a:t>; 3) </a:t>
            </a:r>
            <a:r>
              <a:rPr lang="ru-RU" dirty="0" err="1"/>
              <a:t>судової</a:t>
            </a:r>
            <a:r>
              <a:rPr lang="ru-RU" dirty="0"/>
              <a:t> </a:t>
            </a:r>
            <a:r>
              <a:rPr lang="ru-RU" dirty="0" err="1"/>
              <a:t>влади</a:t>
            </a:r>
            <a:r>
              <a:rPr lang="ru-RU" dirty="0"/>
              <a:t>. </a:t>
            </a:r>
          </a:p>
          <a:p>
            <a:pPr marL="0" indent="0">
              <a:buNone/>
            </a:pPr>
            <a:r>
              <a:rPr lang="ru-RU" dirty="0" err="1"/>
              <a:t>Сюди</a:t>
            </a:r>
            <a:r>
              <a:rPr lang="ru-RU" dirty="0"/>
              <a:t> ж </a:t>
            </a:r>
            <a:r>
              <a:rPr lang="ru-RU" dirty="0" err="1"/>
              <a:t>слід</a:t>
            </a:r>
            <a:r>
              <a:rPr lang="ru-RU" dirty="0"/>
              <a:t> </a:t>
            </a:r>
            <a:r>
              <a:rPr lang="ru-RU" dirty="0" err="1"/>
              <a:t>віднести</a:t>
            </a:r>
            <a:r>
              <a:rPr lang="ru-RU" dirty="0"/>
              <a:t> й </a:t>
            </a:r>
            <a:r>
              <a:rPr lang="ru-RU" dirty="0" err="1"/>
              <a:t>корупцію</a:t>
            </a:r>
            <a:r>
              <a:rPr lang="ru-RU" dirty="0"/>
              <a:t> з боку </a:t>
            </a:r>
            <a:r>
              <a:rPr lang="ru-RU" dirty="0" err="1"/>
              <a:t>посадових</a:t>
            </a:r>
            <a:r>
              <a:rPr lang="ru-RU" dirty="0"/>
              <a:t> </a:t>
            </a:r>
            <a:r>
              <a:rPr lang="ru-RU" dirty="0" err="1"/>
              <a:t>осіб</a:t>
            </a:r>
            <a:r>
              <a:rPr lang="ru-RU" dirty="0"/>
              <a:t> </a:t>
            </a:r>
            <a:r>
              <a:rPr lang="ru-RU" dirty="0" err="1"/>
              <a:t>правоохоронних</a:t>
            </a:r>
            <a:r>
              <a:rPr lang="ru-RU" dirty="0"/>
              <a:t> та контрольно-</a:t>
            </a:r>
            <a:r>
              <a:rPr lang="ru-RU" dirty="0" err="1"/>
              <a:t>наглядових</a:t>
            </a:r>
            <a:r>
              <a:rPr lang="ru-RU" dirty="0"/>
              <a:t> </a:t>
            </a:r>
            <a:r>
              <a:rPr lang="ru-RU" dirty="0" err="1"/>
              <a:t>органів</a:t>
            </a:r>
            <a:r>
              <a:rPr lang="ru-RU" dirty="0"/>
              <a:t>;</a:t>
            </a:r>
          </a:p>
          <a:p>
            <a:pPr marL="0" indent="0" algn="just">
              <a:buNone/>
            </a:pPr>
            <a:r>
              <a:rPr lang="en-US" dirty="0"/>
              <a:t>Ø </a:t>
            </a:r>
            <a:r>
              <a:rPr lang="uk-UA" i="1" dirty="0"/>
              <a:t>часом вчинення:</a:t>
            </a:r>
            <a:r>
              <a:rPr lang="uk-UA" dirty="0"/>
              <a:t> </a:t>
            </a:r>
          </a:p>
          <a:p>
            <a:pPr marL="514350" indent="-514350" algn="just">
              <a:buAutoNum type="arabicParenR"/>
            </a:pPr>
            <a:r>
              <a:rPr lang="uk-UA" dirty="0"/>
              <a:t>ситуативна; </a:t>
            </a:r>
          </a:p>
          <a:p>
            <a:pPr marL="514350" indent="-514350" algn="just">
              <a:buAutoNum type="arabicParenR"/>
            </a:pPr>
            <a:r>
              <a:rPr lang="uk-UA" dirty="0"/>
              <a:t>корупція на постійній основі, коли це стає способом життя службовця, істотним матеріальним поповненням власного бюджету (або його основною статтею);</a:t>
            </a:r>
            <a:br>
              <a:rPr lang="uk-UA" dirty="0"/>
            </a:br>
            <a:r>
              <a:rPr lang="en-US" dirty="0"/>
              <a:t>Ø </a:t>
            </a:r>
            <a:r>
              <a:rPr lang="uk-UA" i="1" dirty="0"/>
              <a:t>способом учинення:</a:t>
            </a:r>
            <a:r>
              <a:rPr lang="uk-UA" dirty="0"/>
              <a:t> лобізм. На нашу думку, це одна з найнебезпечніших форм корупції. Полягає у «проштовхуванні» шляхом прийняття нормативних та інших актів у всіх гілках влади, органах місцевого самоврядування, потрібних окремим кланам, бізнес-групам рішень, які часто суперечать інтересам і нації, чинному законодавству, або зміни редакції нормативних актів не на користь інтересам держави та суспільства.</a:t>
            </a:r>
          </a:p>
          <a:p>
            <a:pPr marL="0" indent="0">
              <a:buNone/>
            </a:pPr>
            <a:endParaRPr lang="ru-RU" dirty="0"/>
          </a:p>
          <a:p>
            <a:endParaRPr lang="uk-UA" dirty="0"/>
          </a:p>
          <a:p>
            <a:pPr algn="just"/>
            <a:endParaRPr lang="uk-UA" dirty="0"/>
          </a:p>
          <a:p>
            <a:endParaRPr lang="uk-UA" dirty="0"/>
          </a:p>
        </p:txBody>
      </p:sp>
    </p:spTree>
    <p:extLst>
      <p:ext uri="{BB962C8B-B14F-4D97-AF65-F5344CB8AC3E}">
        <p14:creationId xmlns:p14="http://schemas.microsoft.com/office/powerpoint/2010/main" val="37561361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823595"/>
          </a:xfrm>
        </p:spPr>
        <p:txBody>
          <a:bodyPr/>
          <a:lstStyle/>
          <a:p>
            <a:r>
              <a:rPr lang="uk-UA" dirty="0"/>
              <a:t>Явища корупції можна характеризувати: </a:t>
            </a:r>
          </a:p>
        </p:txBody>
      </p:sp>
      <p:graphicFrame>
        <p:nvGraphicFramePr>
          <p:cNvPr id="4" name="Объект 3"/>
          <p:cNvGraphicFramePr>
            <a:graphicFrameLocks noGrp="1"/>
          </p:cNvGraphicFramePr>
          <p:nvPr>
            <p:ph idx="1"/>
            <p:extLst>
              <p:ext uri="{D42A27DB-BD31-4B8C-83A1-F6EECF244321}">
                <p14:modId xmlns:p14="http://schemas.microsoft.com/office/powerpoint/2010/main" val="797512436"/>
              </p:ext>
            </p:extLst>
          </p:nvPr>
        </p:nvGraphicFramePr>
        <p:xfrm>
          <a:off x="2331720" y="1102481"/>
          <a:ext cx="7208520" cy="5501395"/>
        </p:xfrm>
        <a:graphic>
          <a:graphicData uri="http://schemas.openxmlformats.org/drawingml/2006/table">
            <a:tbl>
              <a:tblPr firstRow="1" bandRow="1">
                <a:tableStyleId>{5C22544A-7EE6-4342-B048-85BDC9FD1C3A}</a:tableStyleId>
              </a:tblPr>
              <a:tblGrid>
                <a:gridCol w="7208520">
                  <a:extLst>
                    <a:ext uri="{9D8B030D-6E8A-4147-A177-3AD203B41FA5}">
                      <a16:colId xmlns:a16="http://schemas.microsoft.com/office/drawing/2014/main" val="20000"/>
                    </a:ext>
                  </a:extLst>
                </a:gridCol>
              </a:tblGrid>
              <a:tr h="1140344">
                <a:tc>
                  <a:txBody>
                    <a:bodyPr/>
                    <a:lstStyle/>
                    <a:p>
                      <a:pPr algn="ctr"/>
                      <a:r>
                        <a:rPr lang="uk-UA" sz="2400" dirty="0">
                          <a:solidFill>
                            <a:schemeClr val="tx1"/>
                          </a:solidFill>
                        </a:rPr>
                        <a:t>безпосереднє заподіяння шкоди авторитету чи іншим інтересам держави (публічної служби), що охороняються законом</a:t>
                      </a:r>
                    </a:p>
                  </a:txBody>
                  <a:tcPr>
                    <a:noFill/>
                  </a:tcPr>
                </a:tc>
                <a:extLst>
                  <a:ext uri="{0D108BD9-81ED-4DB2-BD59-A6C34878D82A}">
                    <a16:rowId xmlns:a16="http://schemas.microsoft.com/office/drawing/2014/main" val="10000"/>
                  </a:ext>
                </a:extLst>
              </a:tr>
              <a:tr h="149121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uk-UA" sz="2400" b="1" kern="1200" dirty="0">
                          <a:solidFill>
                            <a:schemeClr val="tx1"/>
                          </a:solidFill>
                          <a:latin typeface="+mn-lt"/>
                          <a:ea typeface="+mn-ea"/>
                          <a:cs typeface="+mn-cs"/>
                        </a:rPr>
                        <a:t>наявність у службовця умислу на вчинення дій (бездіяльність), які об’єктивно завдають шкоду інтересам держави та служби, що охороняються законом</a:t>
                      </a:r>
                    </a:p>
                  </a:txBody>
                  <a:tcPr>
                    <a:noFill/>
                  </a:tcPr>
                </a:tc>
                <a:extLst>
                  <a:ext uri="{0D108BD9-81ED-4DB2-BD59-A6C34878D82A}">
                    <a16:rowId xmlns:a16="http://schemas.microsoft.com/office/drawing/2014/main" val="10001"/>
                  </a:ext>
                </a:extLst>
              </a:tr>
              <a:tr h="840149">
                <a:tc>
                  <a:txBody>
                    <a:bodyPr/>
                    <a:lstStyle/>
                    <a:p>
                      <a:pPr algn="ctr"/>
                      <a:r>
                        <a:rPr lang="uk-UA" sz="2400" b="1" kern="1200" dirty="0">
                          <a:solidFill>
                            <a:schemeClr val="tx1"/>
                          </a:solidFill>
                          <a:latin typeface="+mn-lt"/>
                          <a:ea typeface="+mn-ea"/>
                          <a:cs typeface="+mn-cs"/>
                        </a:rPr>
                        <a:t>використання службовцем свого становища всупереч інтересам публічної служби</a:t>
                      </a:r>
                    </a:p>
                  </a:txBody>
                  <a:tcPr>
                    <a:noFill/>
                  </a:tcPr>
                </a:tc>
                <a:extLst>
                  <a:ext uri="{0D108BD9-81ED-4DB2-BD59-A6C34878D82A}">
                    <a16:rowId xmlns:a16="http://schemas.microsoft.com/office/drawing/2014/main" val="10002"/>
                  </a:ext>
                </a:extLst>
              </a:tr>
              <a:tr h="840149">
                <a:tc>
                  <a:txBody>
                    <a:bodyPr/>
                    <a:lstStyle/>
                    <a:p>
                      <a:pPr algn="ctr"/>
                      <a:r>
                        <a:rPr lang="uk-UA" sz="2400" b="1" kern="1200" dirty="0">
                          <a:solidFill>
                            <a:schemeClr val="tx1"/>
                          </a:solidFill>
                          <a:latin typeface="+mn-lt"/>
                          <a:ea typeface="+mn-ea"/>
                          <a:cs typeface="+mn-cs"/>
                        </a:rPr>
                        <a:t>корислива мета або інша зацікавленість публічного службовця</a:t>
                      </a:r>
                    </a:p>
                  </a:txBody>
                  <a:tcPr>
                    <a:noFill/>
                  </a:tcPr>
                </a:tc>
                <a:extLst>
                  <a:ext uri="{0D108BD9-81ED-4DB2-BD59-A6C34878D82A}">
                    <a16:rowId xmlns:a16="http://schemas.microsoft.com/office/drawing/2014/main" val="10003"/>
                  </a:ext>
                </a:extLst>
              </a:tr>
              <a:tr h="107789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uk-UA" sz="2400" b="1" kern="1200" dirty="0">
                          <a:solidFill>
                            <a:schemeClr val="tx1"/>
                          </a:solidFill>
                          <a:latin typeface="+mn-lt"/>
                          <a:ea typeface="+mn-ea"/>
                          <a:cs typeface="+mn-cs"/>
                        </a:rPr>
                        <a:t>незаконне одержання службовцем благ (матеріальних і нематеріальних), послуг, переваг.</a:t>
                      </a:r>
                    </a:p>
                  </a:txBody>
                  <a:tcPr>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0152549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4840" y="365125"/>
            <a:ext cx="11170920" cy="1128395"/>
          </a:xfrm>
        </p:spPr>
        <p:txBody>
          <a:bodyPr>
            <a:normAutofit/>
          </a:bodyPr>
          <a:lstStyle/>
          <a:p>
            <a:pPr algn="ctr"/>
            <a:r>
              <a:rPr lang="uk-UA" b="1" dirty="0"/>
              <a:t>Епізодичній корупції притаманні наступні риси:</a:t>
            </a:r>
          </a:p>
        </p:txBody>
      </p:sp>
      <p:sp>
        <p:nvSpPr>
          <p:cNvPr id="3" name="Объект 2"/>
          <p:cNvSpPr>
            <a:spLocks noGrp="1"/>
          </p:cNvSpPr>
          <p:nvPr>
            <p:ph idx="1"/>
          </p:nvPr>
        </p:nvSpPr>
        <p:spPr>
          <a:xfrm>
            <a:off x="952500" y="1493520"/>
            <a:ext cx="10515600" cy="3139440"/>
          </a:xfrm>
        </p:spPr>
        <p:txBody>
          <a:bodyPr>
            <a:normAutofit lnSpcReduction="10000"/>
          </a:bodyPr>
          <a:lstStyle/>
          <a:p>
            <a:pPr algn="ctr"/>
            <a:r>
              <a:rPr lang="uk-UA" b="1" dirty="0"/>
              <a:t>залучена невелика кількість публічних службовців;</a:t>
            </a:r>
          </a:p>
          <a:p>
            <a:pPr algn="ctr"/>
            <a:r>
              <a:rPr lang="uk-UA" b="1" dirty="0"/>
              <a:t> публічні службовці ухвалюють рішення, здебільшого, відповідно до стандартів професійних етичних вимог; </a:t>
            </a:r>
          </a:p>
          <a:p>
            <a:pPr algn="ctr"/>
            <a:r>
              <a:rPr lang="uk-UA" b="1" dirty="0"/>
              <a:t>механізм контролю та подолання корупції залишається дієвим протягом тривалого часу; </a:t>
            </a:r>
          </a:p>
          <a:p>
            <a:pPr algn="ctr"/>
            <a:r>
              <a:rPr lang="uk-UA" b="1" dirty="0"/>
              <a:t>переважна частина населення держави сприймає корупцію як негативне явище, що підриває верховенство права</a:t>
            </a:r>
          </a:p>
        </p:txBody>
      </p:sp>
    </p:spTree>
    <p:extLst>
      <p:ext uri="{BB962C8B-B14F-4D97-AF65-F5344CB8AC3E}">
        <p14:creationId xmlns:p14="http://schemas.microsoft.com/office/powerpoint/2010/main" val="15178914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1819" y="587126"/>
            <a:ext cx="10515600" cy="1325563"/>
          </a:xfrm>
        </p:spPr>
        <p:txBody>
          <a:bodyPr/>
          <a:lstStyle/>
          <a:p>
            <a:pPr algn="ctr"/>
            <a:r>
              <a:rPr lang="uk-UA" b="1" dirty="0"/>
              <a:t>Системній корупції притаманні:</a:t>
            </a:r>
          </a:p>
        </p:txBody>
      </p:sp>
      <p:sp>
        <p:nvSpPr>
          <p:cNvPr id="3" name="Объект 2"/>
          <p:cNvSpPr>
            <a:spLocks noGrp="1"/>
          </p:cNvSpPr>
          <p:nvPr>
            <p:ph idx="1"/>
          </p:nvPr>
        </p:nvSpPr>
        <p:spPr>
          <a:xfrm>
            <a:off x="929640" y="2076849"/>
            <a:ext cx="10332720" cy="3005455"/>
          </a:xfrm>
        </p:spPr>
        <p:txBody>
          <a:bodyPr>
            <a:normAutofit lnSpcReduction="10000"/>
          </a:bodyPr>
          <a:lstStyle/>
          <a:p>
            <a:pPr algn="ctr"/>
            <a:r>
              <a:rPr lang="uk-UA" dirty="0"/>
              <a:t>до корупції залучена більша частина публічних службовців;</a:t>
            </a:r>
          </a:p>
          <a:p>
            <a:pPr algn="ctr"/>
            <a:r>
              <a:rPr lang="uk-UA" dirty="0"/>
              <a:t>відсутність належних стандартів професійної етики публічних службовців, за якими вони мають ухвалювати рішення ;</a:t>
            </a:r>
          </a:p>
          <a:p>
            <a:pPr algn="ctr"/>
            <a:r>
              <a:rPr lang="uk-UA" dirty="0"/>
              <a:t>механізми контролю подолання корупції є переважно недієвими;</a:t>
            </a:r>
          </a:p>
          <a:p>
            <a:pPr algn="ctr"/>
            <a:r>
              <a:rPr lang="uk-UA" dirty="0"/>
              <a:t>більшість громадян вважає корупцію “нормальним явищем” або ж “явищем, якого неможливо уникнути”</a:t>
            </a:r>
          </a:p>
        </p:txBody>
      </p:sp>
    </p:spTree>
    <p:extLst>
      <p:ext uri="{BB962C8B-B14F-4D97-AF65-F5344CB8AC3E}">
        <p14:creationId xmlns:p14="http://schemas.microsoft.com/office/powerpoint/2010/main" val="1784947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329179" y="1235815"/>
            <a:ext cx="9986967" cy="2665985"/>
          </a:xfrm>
        </p:spPr>
        <p:txBody>
          <a:bodyPr>
            <a:normAutofit/>
          </a:bodyPr>
          <a:lstStyle/>
          <a:p>
            <a:r>
              <a:rPr lang="uk-UA" sz="8000" i="1" dirty="0">
                <a:effectLst>
                  <a:outerShdw blurRad="38100" dist="38100" dir="2700000" algn="tl">
                    <a:srgbClr val="000000">
                      <a:alpha val="43137"/>
                    </a:srgbClr>
                  </a:outerShdw>
                </a:effectLst>
              </a:rPr>
              <a:t>1.1. Поняття та ознаки корупції</a:t>
            </a:r>
          </a:p>
        </p:txBody>
      </p:sp>
    </p:spTree>
    <p:extLst>
      <p:ext uri="{BB962C8B-B14F-4D97-AF65-F5344CB8AC3E}">
        <p14:creationId xmlns:p14="http://schemas.microsoft.com/office/powerpoint/2010/main" val="687673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0040" y="210185"/>
            <a:ext cx="11231880" cy="1572895"/>
          </a:xfrm>
        </p:spPr>
        <p:txBody>
          <a:bodyPr>
            <a:normAutofit fontScale="92500"/>
          </a:bodyPr>
          <a:lstStyle/>
          <a:p>
            <a:pPr marL="0" indent="0" algn="just">
              <a:buNone/>
            </a:pPr>
            <a:r>
              <a:rPr lang="uk-UA" dirty="0"/>
              <a:t>Корупція – це суспільно небезпечне явище, “неправомірне використання публічної влади для отримання особистої вигоди”. Корупція трапляється майже у кожній політичній та економічній системі, поступово вона набуває характеру негативної універсальної ознаки будь-якої держави</a:t>
            </a:r>
          </a:p>
        </p:txBody>
      </p:sp>
      <p:sp>
        <p:nvSpPr>
          <p:cNvPr id="4" name="Объект 2"/>
          <p:cNvSpPr txBox="1">
            <a:spLocks/>
          </p:cNvSpPr>
          <p:nvPr/>
        </p:nvSpPr>
        <p:spPr>
          <a:xfrm>
            <a:off x="320040" y="1783080"/>
            <a:ext cx="11551920" cy="4895215"/>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uk-UA" dirty="0"/>
              <a:t>Великий тлумачний словник сучасної української мови дає кілька визначень поняття “корупція”: </a:t>
            </a:r>
          </a:p>
          <a:p>
            <a:pPr marL="0" indent="0" algn="just">
              <a:buNone/>
            </a:pPr>
            <a:r>
              <a:rPr lang="uk-UA" dirty="0"/>
              <a:t>• це використання посадовою особою свого службового становища з метою особистого збагачення; </a:t>
            </a:r>
          </a:p>
          <a:p>
            <a:pPr marL="0" indent="0" algn="just">
              <a:buNone/>
            </a:pPr>
            <a:r>
              <a:rPr lang="uk-UA" dirty="0"/>
              <a:t>• це підкупність, продажність урядовців і громадських діячів. </a:t>
            </a:r>
          </a:p>
          <a:p>
            <a:pPr marL="0" indent="0" algn="just">
              <a:buNone/>
            </a:pPr>
            <a:r>
              <a:rPr lang="ru-RU" dirty="0" err="1"/>
              <a:t>Корупція</a:t>
            </a:r>
            <a:r>
              <a:rPr lang="ru-RU" dirty="0"/>
              <a:t> — </a:t>
            </a:r>
            <a:r>
              <a:rPr lang="ru-RU" dirty="0" err="1"/>
              <a:t>це</a:t>
            </a:r>
            <a:r>
              <a:rPr lang="ru-RU" dirty="0"/>
              <a:t> </a:t>
            </a:r>
            <a:r>
              <a:rPr lang="ru-RU" dirty="0" err="1"/>
              <a:t>соціальне</a:t>
            </a:r>
            <a:r>
              <a:rPr lang="ru-RU" dirty="0"/>
              <a:t> </a:t>
            </a:r>
            <a:r>
              <a:rPr lang="ru-RU" dirty="0" err="1"/>
              <a:t>явище</a:t>
            </a:r>
            <a:r>
              <a:rPr lang="ru-RU" dirty="0"/>
              <a:t>, яке </a:t>
            </a:r>
            <a:r>
              <a:rPr lang="ru-RU" dirty="0" err="1"/>
              <a:t>з’явилося</a:t>
            </a:r>
            <a:r>
              <a:rPr lang="ru-RU" dirty="0"/>
              <a:t> в далекому </a:t>
            </a:r>
            <a:r>
              <a:rPr lang="ru-RU" dirty="0" err="1"/>
              <a:t>минулому</a:t>
            </a:r>
            <a:r>
              <a:rPr lang="ru-RU" dirty="0"/>
              <a:t> і на </a:t>
            </a:r>
            <a:r>
              <a:rPr lang="ru-RU" dirty="0" err="1"/>
              <a:t>сьогодні</a:t>
            </a:r>
            <a:r>
              <a:rPr lang="ru-RU" dirty="0"/>
              <a:t> </a:t>
            </a:r>
            <a:r>
              <a:rPr lang="ru-RU" dirty="0" err="1"/>
              <a:t>дуже</a:t>
            </a:r>
            <a:r>
              <a:rPr lang="ru-RU" dirty="0"/>
              <a:t> </a:t>
            </a:r>
            <a:r>
              <a:rPr lang="ru-RU" dirty="0" err="1"/>
              <a:t>поширене</a:t>
            </a:r>
            <a:r>
              <a:rPr lang="ru-RU" dirty="0"/>
              <a:t>.</a:t>
            </a:r>
          </a:p>
          <a:p>
            <a:pPr marL="0" indent="0" algn="just">
              <a:buNone/>
            </a:pPr>
            <a:r>
              <a:rPr lang="uk-UA" dirty="0"/>
              <a:t>Політична корупція — реальний і сильнодіючий фактор, який підриває основні принципи демократії. “Влада – гроші – влада – власність”, зав’язані в один порочний вузол, де більшість державних структур діють на комерційній основі, політична корупція створює надзвичайну небезпеку</a:t>
            </a:r>
          </a:p>
        </p:txBody>
      </p:sp>
    </p:spTree>
    <p:extLst>
      <p:ext uri="{BB962C8B-B14F-4D97-AF65-F5344CB8AC3E}">
        <p14:creationId xmlns:p14="http://schemas.microsoft.com/office/powerpoint/2010/main" val="2337282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42E26C9E-7021-30BA-60B4-157177161B93}"/>
              </a:ext>
            </a:extLst>
          </p:cNvPr>
          <p:cNvSpPr>
            <a:spLocks noGrp="1"/>
          </p:cNvSpPr>
          <p:nvPr>
            <p:ph type="title"/>
          </p:nvPr>
        </p:nvSpPr>
        <p:spPr>
          <a:xfrm>
            <a:off x="997670" y="0"/>
            <a:ext cx="10515600" cy="1325563"/>
          </a:xfrm>
        </p:spPr>
        <p:txBody>
          <a:bodyPr>
            <a:normAutofit/>
          </a:bodyPr>
          <a:lstStyle/>
          <a:p>
            <a:r>
              <a:rPr lang="uk" b="1" dirty="0">
                <a:latin typeface="Arial" panose="020B0604020202020204" pitchFamily="34" charset="0"/>
                <a:ea typeface="Roboto"/>
                <a:cs typeface="Arial" panose="020B0604020202020204" pitchFamily="34" charset="0"/>
                <a:sym typeface="Roboto"/>
              </a:rPr>
              <a:t>Визначення корупції</a:t>
            </a:r>
            <a:endParaRPr lang="ru-RU" dirty="0"/>
          </a:p>
        </p:txBody>
      </p:sp>
      <p:sp>
        <p:nvSpPr>
          <p:cNvPr id="5" name="Google Shape;95;p16">
            <a:extLst>
              <a:ext uri="{FF2B5EF4-FFF2-40B4-BE49-F238E27FC236}">
                <a16:creationId xmlns:a16="http://schemas.microsoft.com/office/drawing/2014/main" id="{E9B4B55E-DAAD-C474-4DD4-438913DF4FB6}"/>
              </a:ext>
            </a:extLst>
          </p:cNvPr>
          <p:cNvSpPr txBox="1"/>
          <p:nvPr/>
        </p:nvSpPr>
        <p:spPr>
          <a:xfrm>
            <a:off x="678730" y="1193542"/>
            <a:ext cx="10307320" cy="3508623"/>
          </a:xfrm>
          <a:prstGeom prst="rect">
            <a:avLst/>
          </a:prstGeom>
          <a:noFill/>
          <a:ln>
            <a:noFill/>
          </a:ln>
        </p:spPr>
        <p:txBody>
          <a:bodyPr spcFirstLastPara="1" wrap="square" lIns="91425" tIns="91425" rIns="91425" bIns="91425" anchor="t" anchorCtr="0">
            <a:spAutoFit/>
          </a:bodyPr>
          <a:lstStyle/>
          <a:p>
            <a:pPr marL="457200" lvl="0" indent="-311150" algn="just" rtl="0">
              <a:spcBef>
                <a:spcPts val="0"/>
              </a:spcBef>
              <a:spcAft>
                <a:spcPts val="0"/>
              </a:spcAft>
              <a:buClr>
                <a:srgbClr val="B9D6D5"/>
              </a:buClr>
              <a:buSzPts val="1300"/>
              <a:buFont typeface="Wingdings" panose="05000000000000000000" pitchFamily="2" charset="2"/>
              <a:buChar char="l"/>
            </a:pPr>
            <a:r>
              <a:rPr lang="uk" sz="1300" b="1" dirty="0">
                <a:solidFill>
                  <a:schemeClr val="dk1"/>
                </a:solidFill>
                <a:latin typeface="Arial" panose="020B0604020202020204" pitchFamily="34" charset="0"/>
                <a:ea typeface="Helvetica Neue"/>
                <a:cs typeface="Arial" panose="020B0604020202020204" pitchFamily="34" charset="0"/>
                <a:sym typeface="Helvetica Neue"/>
              </a:rPr>
              <a:t>Т</a:t>
            </a:r>
            <a:r>
              <a:rPr lang="uk" b="1" dirty="0">
                <a:solidFill>
                  <a:schemeClr val="dk1"/>
                </a:solidFill>
                <a:latin typeface="Arial" panose="020B0604020202020204" pitchFamily="34" charset="0"/>
                <a:ea typeface="Helvetica Neue"/>
                <a:cs typeface="Arial" panose="020B0604020202020204" pitchFamily="34" charset="0"/>
                <a:sym typeface="Helvetica Neue"/>
              </a:rPr>
              <a:t>рансперенсі Інтернешнл: </a:t>
            </a:r>
            <a:r>
              <a:rPr lang="uk" b="1" dirty="0">
                <a:solidFill>
                  <a:schemeClr val="dk1"/>
                </a:solidFill>
                <a:highlight>
                  <a:srgbClr val="C0C0C0"/>
                </a:highlight>
                <a:latin typeface="Arial" panose="020B0604020202020204" pitchFamily="34" charset="0"/>
                <a:ea typeface="Helvetica Neue"/>
                <a:cs typeface="Arial" panose="020B0604020202020204" pitchFamily="34" charset="0"/>
                <a:sym typeface="Helvetica Neue"/>
              </a:rPr>
              <a:t> </a:t>
            </a:r>
            <a:r>
              <a:rPr lang="uk" dirty="0">
                <a:solidFill>
                  <a:schemeClr val="dk1"/>
                </a:solidFill>
                <a:highlight>
                  <a:srgbClr val="C0C0C0"/>
                </a:highlight>
                <a:latin typeface="Arial" panose="020B0604020202020204" pitchFamily="34" charset="0"/>
                <a:ea typeface="Helvetica Neue"/>
                <a:cs typeface="Arial" panose="020B0604020202020204" pitchFamily="34" charset="0"/>
                <a:sym typeface="Helvetica Neue"/>
              </a:rPr>
              <a:t>Корупція  </a:t>
            </a:r>
            <a:r>
              <a:rPr lang="uk" dirty="0">
                <a:solidFill>
                  <a:schemeClr val="dk1"/>
                </a:solidFill>
                <a:latin typeface="Arial" panose="020B0604020202020204" pitchFamily="34" charset="0"/>
                <a:ea typeface="Helvetica Neue"/>
                <a:cs typeface="Arial" panose="020B0604020202020204" pitchFamily="34" charset="0"/>
                <a:sym typeface="Helvetica Neue"/>
              </a:rPr>
              <a:t>– це зловживання довіреною владою для</a:t>
            </a:r>
            <a:endParaRPr dirty="0">
              <a:solidFill>
                <a:schemeClr val="dk1"/>
              </a:solidFill>
              <a:latin typeface="Arial" panose="020B0604020202020204" pitchFamily="34" charset="0"/>
              <a:ea typeface="Helvetica Neue"/>
              <a:cs typeface="Arial" panose="020B0604020202020204" pitchFamily="34" charset="0"/>
              <a:sym typeface="Helvetica Neue"/>
            </a:endParaRPr>
          </a:p>
          <a:p>
            <a:pPr marL="457200" lvl="0" indent="-311150" algn="just" rtl="0">
              <a:spcBef>
                <a:spcPts val="0"/>
              </a:spcBef>
              <a:spcAft>
                <a:spcPts val="0"/>
              </a:spcAft>
              <a:buClr>
                <a:srgbClr val="B9D6D5"/>
              </a:buClr>
              <a:buSzPts val="1300"/>
              <a:buFont typeface="Wingdings" panose="05000000000000000000" pitchFamily="2" charset="2"/>
              <a:buChar char="l"/>
            </a:pPr>
            <a:r>
              <a:rPr lang="uk" dirty="0">
                <a:solidFill>
                  <a:schemeClr val="dk1"/>
                </a:solidFill>
                <a:latin typeface="Arial" panose="020B0604020202020204" pitchFamily="34" charset="0"/>
                <a:ea typeface="Helvetica Neue"/>
                <a:cs typeface="Arial" panose="020B0604020202020204" pitchFamily="34" charset="0"/>
                <a:sym typeface="Helvetica Neue"/>
              </a:rPr>
              <a:t>приватної вигоди.</a:t>
            </a:r>
            <a:endParaRPr dirty="0">
              <a:solidFill>
                <a:schemeClr val="dk1"/>
              </a:solidFill>
              <a:latin typeface="Arial" panose="020B0604020202020204" pitchFamily="34" charset="0"/>
              <a:ea typeface="Helvetica Neue"/>
              <a:cs typeface="Arial" panose="020B0604020202020204" pitchFamily="34" charset="0"/>
              <a:sym typeface="Helvetica Neue"/>
            </a:endParaRPr>
          </a:p>
          <a:p>
            <a:pPr marL="742950" lvl="0" indent="-285750" algn="just" rtl="0">
              <a:spcBef>
                <a:spcPts val="0"/>
              </a:spcBef>
              <a:spcAft>
                <a:spcPts val="0"/>
              </a:spcAft>
              <a:buFont typeface="Wingdings" panose="05000000000000000000" pitchFamily="2" charset="2"/>
              <a:buChar char="l"/>
            </a:pPr>
            <a:endParaRPr dirty="0">
              <a:solidFill>
                <a:schemeClr val="dk1"/>
              </a:solidFill>
              <a:latin typeface="Arial" panose="020B0604020202020204" pitchFamily="34" charset="0"/>
              <a:ea typeface="Helvetica Neue"/>
              <a:cs typeface="Arial" panose="020B0604020202020204" pitchFamily="34" charset="0"/>
              <a:sym typeface="Helvetica Neue"/>
            </a:endParaRPr>
          </a:p>
          <a:p>
            <a:pPr marL="457200" lvl="0" indent="-317500" algn="just" rtl="0">
              <a:spcBef>
                <a:spcPts val="0"/>
              </a:spcBef>
              <a:spcAft>
                <a:spcPts val="0"/>
              </a:spcAft>
              <a:buClr>
                <a:srgbClr val="B9D6D5"/>
              </a:buClr>
              <a:buSzPts val="1400"/>
              <a:buFont typeface="Wingdings" panose="05000000000000000000" pitchFamily="2" charset="2"/>
              <a:buChar char="l"/>
            </a:pPr>
            <a:r>
              <a:rPr lang="uk" b="1" dirty="0">
                <a:solidFill>
                  <a:schemeClr val="dk1"/>
                </a:solidFill>
                <a:latin typeface="Arial" panose="020B0604020202020204" pitchFamily="34" charset="0"/>
                <a:ea typeface="Helvetica Neue"/>
                <a:cs typeface="Arial" panose="020B0604020202020204" pitchFamily="34" charset="0"/>
                <a:sym typeface="Helvetica Neue"/>
              </a:rPr>
              <a:t>Світовий банк:</a:t>
            </a:r>
            <a:r>
              <a:rPr lang="uk" dirty="0">
                <a:solidFill>
                  <a:schemeClr val="dk1"/>
                </a:solidFill>
                <a:latin typeface="Arial" panose="020B0604020202020204" pitchFamily="34" charset="0"/>
                <a:ea typeface="Helvetica Neue"/>
                <a:cs typeface="Arial" panose="020B0604020202020204" pitchFamily="34" charset="0"/>
                <a:sym typeface="Helvetica Neue"/>
              </a:rPr>
              <a:t> </a:t>
            </a:r>
            <a:r>
              <a:rPr lang="uk" dirty="0">
                <a:solidFill>
                  <a:schemeClr val="dk1"/>
                </a:solidFill>
                <a:highlight>
                  <a:srgbClr val="C0C0C0"/>
                </a:highlight>
                <a:latin typeface="Arial" panose="020B0604020202020204" pitchFamily="34" charset="0"/>
                <a:ea typeface="Helvetica Neue"/>
                <a:cs typeface="Arial" panose="020B0604020202020204" pitchFamily="34" charset="0"/>
                <a:sym typeface="Helvetica Neue"/>
              </a:rPr>
              <a:t> Корупція </a:t>
            </a:r>
            <a:r>
              <a:rPr lang="uk" dirty="0">
                <a:solidFill>
                  <a:schemeClr val="dk1"/>
                </a:solidFill>
                <a:latin typeface="Arial" panose="020B0604020202020204" pitchFamily="34" charset="0"/>
                <a:ea typeface="Helvetica Neue"/>
                <a:cs typeface="Arial" panose="020B0604020202020204" pitchFamily="34" charset="0"/>
                <a:sym typeface="Helvetica Neue"/>
              </a:rPr>
              <a:t>– це зловживання публічною посадою для особистої вигоди. </a:t>
            </a:r>
            <a:endParaRPr dirty="0">
              <a:solidFill>
                <a:schemeClr val="dk1"/>
              </a:solidFill>
              <a:latin typeface="Arial" panose="020B0604020202020204" pitchFamily="34" charset="0"/>
              <a:ea typeface="Helvetica Neue"/>
              <a:cs typeface="Arial" panose="020B0604020202020204" pitchFamily="34" charset="0"/>
              <a:sym typeface="Helvetica Neue"/>
            </a:endParaRPr>
          </a:p>
          <a:p>
            <a:pPr marL="285750" lvl="0" indent="-285750" algn="just" rtl="0">
              <a:spcBef>
                <a:spcPts val="0"/>
              </a:spcBef>
              <a:spcAft>
                <a:spcPts val="0"/>
              </a:spcAft>
              <a:buFont typeface="Arial" panose="020B0604020202020204" pitchFamily="34" charset="0"/>
              <a:buChar char="•"/>
            </a:pPr>
            <a:endParaRPr dirty="0">
              <a:solidFill>
                <a:schemeClr val="dk1"/>
              </a:solidFill>
              <a:latin typeface="Arial" panose="020B0604020202020204" pitchFamily="34" charset="0"/>
              <a:ea typeface="Helvetica Neue"/>
              <a:cs typeface="Arial" panose="020B0604020202020204" pitchFamily="34" charset="0"/>
              <a:sym typeface="Helvetica Neue"/>
            </a:endParaRPr>
          </a:p>
          <a:p>
            <a:pPr marL="457200" lvl="0" indent="-317500" algn="just" rtl="0">
              <a:spcBef>
                <a:spcPts val="0"/>
              </a:spcBef>
              <a:spcAft>
                <a:spcPts val="0"/>
              </a:spcAft>
              <a:buClr>
                <a:srgbClr val="B9D6D5"/>
              </a:buClr>
              <a:buSzPts val="1400"/>
              <a:buFont typeface="Wingdings" panose="05000000000000000000" pitchFamily="2" charset="2"/>
              <a:buChar char="l"/>
            </a:pPr>
            <a:r>
              <a:rPr lang="uk" b="1" dirty="0">
                <a:solidFill>
                  <a:schemeClr val="dk1"/>
                </a:solidFill>
                <a:latin typeface="Arial" panose="020B0604020202020204" pitchFamily="34" charset="0"/>
                <a:ea typeface="Helvetica Neue"/>
                <a:cs typeface="Arial" panose="020B0604020202020204" pitchFamily="34" charset="0"/>
                <a:sym typeface="Helvetica Neue"/>
              </a:rPr>
              <a:t>Закон України «Про запобігання корупції»:</a:t>
            </a:r>
            <a:r>
              <a:rPr lang="uk" dirty="0">
                <a:solidFill>
                  <a:schemeClr val="dk1"/>
                </a:solidFill>
                <a:latin typeface="Arial" panose="020B0604020202020204" pitchFamily="34" charset="0"/>
                <a:ea typeface="Helvetica Neue"/>
                <a:cs typeface="Arial" panose="020B0604020202020204" pitchFamily="34" charset="0"/>
                <a:sym typeface="Helvetica Neue"/>
              </a:rPr>
              <a:t> </a:t>
            </a:r>
            <a:r>
              <a:rPr lang="uk" dirty="0">
                <a:solidFill>
                  <a:schemeClr val="dk1"/>
                </a:solidFill>
                <a:highlight>
                  <a:srgbClr val="C0C0C0"/>
                </a:highlight>
                <a:latin typeface="Arial" panose="020B0604020202020204" pitchFamily="34" charset="0"/>
                <a:ea typeface="Helvetica Neue"/>
                <a:cs typeface="Arial" panose="020B0604020202020204" pitchFamily="34" charset="0"/>
                <a:sym typeface="Helvetica Neue"/>
              </a:rPr>
              <a:t>Корупція</a:t>
            </a:r>
            <a:r>
              <a:rPr lang="uk" dirty="0">
                <a:solidFill>
                  <a:schemeClr val="dk1"/>
                </a:solidFill>
                <a:latin typeface="Arial" panose="020B0604020202020204" pitchFamily="34" charset="0"/>
                <a:ea typeface="Helvetica Neue"/>
                <a:cs typeface="Arial" panose="020B0604020202020204" pitchFamily="34" charset="0"/>
                <a:sym typeface="Helvetica Neue"/>
              </a:rPr>
              <a:t> – використання особою, наданих їй службових повноважень чи пов’язаних з ними можливостей з метою одержання неправомірної вигоди або прийняття такої вигоди чи прийняття обіцянки/пропозиції такої вигоди для себе чи інших осіб або відповідно обіцянка/пропозиція чи надання неправомірної ви чи юридичним особам з метою схилити цю особу до протиправного використання наданих їй службових повноважень чи пов’язаних з ними можливостей. </a:t>
            </a:r>
            <a:endParaRPr dirty="0">
              <a:solidFill>
                <a:schemeClr val="dk1"/>
              </a:solidFill>
              <a:latin typeface="Arial" panose="020B0604020202020204" pitchFamily="34" charset="0"/>
              <a:ea typeface="Helvetica Neue"/>
              <a:cs typeface="Arial" panose="020B0604020202020204" pitchFamily="34" charset="0"/>
              <a:sym typeface="Helvetica Neue"/>
            </a:endParaRPr>
          </a:p>
          <a:p>
            <a:pPr marL="285750" lvl="0" indent="-285750" algn="l" rtl="0">
              <a:spcBef>
                <a:spcPts val="0"/>
              </a:spcBef>
              <a:spcAft>
                <a:spcPts val="0"/>
              </a:spcAft>
              <a:buFont typeface="Arial" panose="020B0604020202020204" pitchFamily="34" charset="0"/>
              <a:buChar char="•"/>
            </a:pPr>
            <a:endParaRPr dirty="0"/>
          </a:p>
        </p:txBody>
      </p:sp>
    </p:spTree>
    <p:extLst>
      <p:ext uri="{BB962C8B-B14F-4D97-AF65-F5344CB8AC3E}">
        <p14:creationId xmlns:p14="http://schemas.microsoft.com/office/powerpoint/2010/main" val="3387357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81000" y="426720"/>
            <a:ext cx="11445240" cy="6065520"/>
          </a:xfrm>
        </p:spPr>
        <p:txBody>
          <a:bodyPr/>
          <a:lstStyle/>
          <a:p>
            <a:pPr marL="0" indent="0" algn="just">
              <a:buNone/>
            </a:pPr>
            <a:r>
              <a:rPr lang="uk-UA" dirty="0"/>
              <a:t>Згідно з Цивільною конвенцією про боротьбу з корупцією від 4 листопада 1999 року корупція тлумачиться як «прямі чи опосередковані вимагання, пропонування, давання або отримання </a:t>
            </a:r>
            <a:r>
              <a:rPr lang="uk-UA" dirty="0" err="1"/>
              <a:t>хабара</a:t>
            </a:r>
            <a:r>
              <a:rPr lang="uk-UA" dirty="0"/>
              <a:t> чи будь-якої іншої неправомірної вигоди або можливості її отримання, що порушують належне виконання будь-якого обов’язку особою, яка отримує </a:t>
            </a:r>
            <a:r>
              <a:rPr lang="uk-UA" dirty="0" err="1"/>
              <a:t>хабара</a:t>
            </a:r>
            <a:r>
              <a:rPr lang="uk-UA" dirty="0"/>
              <a:t>, неправомірну </a:t>
            </a:r>
            <a:r>
              <a:rPr lang="ru-RU" dirty="0" err="1"/>
              <a:t>вигоду</a:t>
            </a:r>
            <a:r>
              <a:rPr lang="ru-RU" dirty="0"/>
              <a:t> </a:t>
            </a:r>
            <a:r>
              <a:rPr lang="ru-RU" dirty="0" err="1"/>
              <a:t>чи</a:t>
            </a:r>
            <a:r>
              <a:rPr lang="ru-RU" dirty="0"/>
              <a:t> </a:t>
            </a:r>
            <a:r>
              <a:rPr lang="ru-RU" dirty="0" err="1"/>
              <a:t>можливість</a:t>
            </a:r>
            <a:r>
              <a:rPr lang="ru-RU" dirty="0"/>
              <a:t> </a:t>
            </a:r>
            <a:r>
              <a:rPr lang="ru-RU" dirty="0" err="1"/>
              <a:t>мати</a:t>
            </a:r>
            <a:r>
              <a:rPr lang="ru-RU" dirty="0"/>
              <a:t> </a:t>
            </a:r>
            <a:r>
              <a:rPr lang="ru-RU" dirty="0" err="1"/>
              <a:t>таку</a:t>
            </a:r>
            <a:r>
              <a:rPr lang="ru-RU" dirty="0"/>
              <a:t> </a:t>
            </a:r>
            <a:r>
              <a:rPr lang="ru-RU" dirty="0" err="1"/>
              <a:t>вигоду</a:t>
            </a:r>
            <a:r>
              <a:rPr lang="ru-RU" dirty="0"/>
              <a:t>, </a:t>
            </a:r>
            <a:r>
              <a:rPr lang="ru-RU" dirty="0" err="1"/>
              <a:t>або</a:t>
            </a:r>
            <a:r>
              <a:rPr lang="ru-RU" dirty="0"/>
              <a:t> </a:t>
            </a:r>
            <a:r>
              <a:rPr lang="ru-RU" dirty="0" err="1"/>
              <a:t>поведінку</a:t>
            </a:r>
            <a:r>
              <a:rPr lang="ru-RU" dirty="0"/>
              <a:t> </a:t>
            </a:r>
            <a:r>
              <a:rPr lang="ru-RU" dirty="0" err="1"/>
              <a:t>такої</a:t>
            </a:r>
            <a:r>
              <a:rPr lang="ru-RU" dirty="0"/>
              <a:t> особи».</a:t>
            </a:r>
          </a:p>
          <a:p>
            <a:pPr marL="0" indent="0" algn="just">
              <a:buNone/>
            </a:pPr>
            <a:endParaRPr lang="uk-UA" dirty="0"/>
          </a:p>
          <a:p>
            <a:pPr marL="0" indent="0" algn="just">
              <a:buNone/>
            </a:pPr>
            <a:endParaRPr lang="uk-UA" dirty="0"/>
          </a:p>
        </p:txBody>
      </p:sp>
    </p:spTree>
    <p:extLst>
      <p:ext uri="{BB962C8B-B14F-4D97-AF65-F5344CB8AC3E}">
        <p14:creationId xmlns:p14="http://schemas.microsoft.com/office/powerpoint/2010/main" val="21938075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idx="1"/>
          </p:nvPr>
        </p:nvSpPr>
        <p:spPr>
          <a:xfrm>
            <a:off x="320040" y="320040"/>
            <a:ext cx="11689080" cy="6141720"/>
          </a:xfrm>
        </p:spPr>
        <p:txBody>
          <a:bodyPr>
            <a:normAutofit fontScale="92500" lnSpcReduction="10000"/>
          </a:bodyPr>
          <a:lstStyle/>
          <a:p>
            <a:pPr marL="0" indent="0" algn="just">
              <a:buNone/>
            </a:pPr>
            <a:r>
              <a:rPr lang="uk-UA" dirty="0"/>
              <a:t>Ідентифікуючі ознаки корупції:</a:t>
            </a:r>
          </a:p>
          <a:p>
            <a:pPr marL="0" indent="0" algn="just">
              <a:buNone/>
            </a:pPr>
            <a:r>
              <a:rPr lang="uk-UA" dirty="0"/>
              <a:t>Насамперед це історична мінливість. Ця ознака корупційних діянь, виявляється у тому, що у різних соціально-політичних та економічних формаціях існує так звана «своя» особлива корупція.</a:t>
            </a:r>
          </a:p>
          <a:p>
            <a:pPr marL="0" indent="0" algn="just">
              <a:buNone/>
            </a:pPr>
            <a:r>
              <a:rPr lang="ru-RU" dirty="0" err="1"/>
              <a:t>Наступною</a:t>
            </a:r>
            <a:r>
              <a:rPr lang="ru-RU" dirty="0"/>
              <a:t> </a:t>
            </a:r>
            <a:r>
              <a:rPr lang="ru-RU" dirty="0" err="1"/>
              <a:t>ознакою</a:t>
            </a:r>
            <a:r>
              <a:rPr lang="ru-RU" dirty="0"/>
              <a:t> є </a:t>
            </a:r>
            <a:r>
              <a:rPr lang="ru-RU" dirty="0" err="1"/>
              <a:t>відносна</a:t>
            </a:r>
            <a:r>
              <a:rPr lang="ru-RU" dirty="0"/>
              <a:t> </a:t>
            </a:r>
            <a:r>
              <a:rPr lang="ru-RU" dirty="0" err="1"/>
              <a:t>масовість</a:t>
            </a:r>
            <a:r>
              <a:rPr lang="ru-RU" dirty="0"/>
              <a:t>, вона </a:t>
            </a:r>
            <a:r>
              <a:rPr lang="ru-RU" dirty="0" err="1"/>
              <a:t>вказує</a:t>
            </a:r>
            <a:r>
              <a:rPr lang="ru-RU" dirty="0"/>
              <a:t> на те, </a:t>
            </a:r>
            <a:r>
              <a:rPr lang="ru-RU" dirty="0" err="1"/>
              <a:t>що</a:t>
            </a:r>
            <a:r>
              <a:rPr lang="ru-RU" dirty="0"/>
              <a:t> </a:t>
            </a:r>
            <a:r>
              <a:rPr lang="ru-RU" dirty="0" err="1"/>
              <a:t>корупційна</a:t>
            </a:r>
            <a:r>
              <a:rPr lang="ru-RU" dirty="0"/>
              <a:t> </a:t>
            </a:r>
            <a:r>
              <a:rPr lang="ru-RU" dirty="0" err="1"/>
              <a:t>злочинність</a:t>
            </a:r>
            <a:r>
              <a:rPr lang="ru-RU" dirty="0"/>
              <a:t> </a:t>
            </a:r>
            <a:r>
              <a:rPr lang="ru-RU" dirty="0" err="1"/>
              <a:t>проявляється</a:t>
            </a:r>
            <a:r>
              <a:rPr lang="ru-RU" dirty="0"/>
              <a:t> не в </a:t>
            </a:r>
            <a:r>
              <a:rPr lang="ru-RU" dirty="0" err="1"/>
              <a:t>окремих</a:t>
            </a:r>
            <a:r>
              <a:rPr lang="ru-RU" dirty="0"/>
              <a:t> </a:t>
            </a:r>
            <a:r>
              <a:rPr lang="ru-RU" dirty="0" err="1"/>
              <a:t>корупційних</a:t>
            </a:r>
            <a:r>
              <a:rPr lang="ru-RU" dirty="0"/>
              <a:t> </a:t>
            </a:r>
            <a:r>
              <a:rPr lang="ru-RU" dirty="0" err="1"/>
              <a:t>злочинах</a:t>
            </a:r>
            <a:r>
              <a:rPr lang="ru-RU" dirty="0"/>
              <a:t>, а у </a:t>
            </a:r>
            <a:r>
              <a:rPr lang="ru-RU" dirty="0" err="1"/>
              <a:t>множині</a:t>
            </a:r>
            <a:r>
              <a:rPr lang="ru-RU" dirty="0"/>
              <a:t> </a:t>
            </a:r>
            <a:r>
              <a:rPr lang="ru-RU" dirty="0" err="1"/>
              <a:t>діянь</a:t>
            </a:r>
            <a:r>
              <a:rPr lang="ru-RU" dirty="0"/>
              <a:t>, </a:t>
            </a:r>
            <a:r>
              <a:rPr lang="ru-RU" dirty="0" err="1"/>
              <a:t>чисельність</a:t>
            </a:r>
            <a:r>
              <a:rPr lang="ru-RU" dirty="0"/>
              <a:t> </a:t>
            </a:r>
            <a:r>
              <a:rPr lang="ru-RU" dirty="0" err="1"/>
              <a:t>яких</a:t>
            </a:r>
            <a:r>
              <a:rPr lang="ru-RU" dirty="0"/>
              <a:t> </a:t>
            </a:r>
            <a:r>
              <a:rPr lang="ru-RU" dirty="0" err="1"/>
              <a:t>постійно</a:t>
            </a:r>
            <a:r>
              <a:rPr lang="ru-RU" dirty="0"/>
              <a:t> </a:t>
            </a:r>
            <a:r>
              <a:rPr lang="ru-RU" dirty="0" err="1"/>
              <a:t>змінюється</a:t>
            </a:r>
            <a:r>
              <a:rPr lang="ru-RU" dirty="0"/>
              <a:t>.</a:t>
            </a:r>
          </a:p>
          <a:p>
            <a:pPr marL="0" indent="0" algn="just">
              <a:buNone/>
            </a:pPr>
            <a:r>
              <a:rPr lang="uk-UA" dirty="0"/>
              <a:t>Стійкість (сталість) як ознака корупції полягає в тому, що не можна очікувати різкої зміни структури чи стану корупційної злочинності через відносно незначні проміжки часу.</a:t>
            </a:r>
          </a:p>
          <a:p>
            <a:pPr marL="0" indent="0" algn="just">
              <a:buNone/>
            </a:pPr>
            <a:r>
              <a:rPr lang="ru-RU" dirty="0" err="1"/>
              <a:t>Варто</a:t>
            </a:r>
            <a:r>
              <a:rPr lang="ru-RU" dirty="0"/>
              <a:t> </a:t>
            </a:r>
            <a:r>
              <a:rPr lang="ru-RU" dirty="0" err="1"/>
              <a:t>ще</a:t>
            </a:r>
            <a:r>
              <a:rPr lang="ru-RU" dirty="0"/>
              <a:t> </a:t>
            </a:r>
            <a:r>
              <a:rPr lang="ru-RU" dirty="0" err="1"/>
              <a:t>враховувати</a:t>
            </a:r>
            <a:r>
              <a:rPr lang="ru-RU" dirty="0"/>
              <a:t> системно-</a:t>
            </a:r>
            <a:r>
              <a:rPr lang="ru-RU" dirty="0" err="1"/>
              <a:t>структурний</a:t>
            </a:r>
            <a:r>
              <a:rPr lang="ru-RU" dirty="0"/>
              <a:t> характер </a:t>
            </a:r>
            <a:r>
              <a:rPr lang="ru-RU" dirty="0" err="1"/>
              <a:t>корупції</a:t>
            </a:r>
            <a:r>
              <a:rPr lang="ru-RU" dirty="0"/>
              <a:t>, </a:t>
            </a:r>
            <a:r>
              <a:rPr lang="ru-RU" dirty="0" err="1"/>
              <a:t>який</a:t>
            </a:r>
            <a:r>
              <a:rPr lang="ru-RU" dirty="0"/>
              <a:t> </a:t>
            </a:r>
            <a:r>
              <a:rPr lang="ru-RU" dirty="0" err="1"/>
              <a:t>проявляється</a:t>
            </a:r>
            <a:r>
              <a:rPr lang="ru-RU" dirty="0"/>
              <a:t> в тому, </a:t>
            </a:r>
            <a:r>
              <a:rPr lang="ru-RU" dirty="0" err="1"/>
              <a:t>що</a:t>
            </a:r>
            <a:r>
              <a:rPr lang="ru-RU" dirty="0"/>
              <a:t> </a:t>
            </a:r>
            <a:r>
              <a:rPr lang="ru-RU" dirty="0" err="1"/>
              <a:t>їй</a:t>
            </a:r>
            <a:r>
              <a:rPr lang="ru-RU" dirty="0"/>
              <a:t> </a:t>
            </a:r>
            <a:r>
              <a:rPr lang="ru-RU" dirty="0" err="1"/>
              <a:t>притаманні</a:t>
            </a:r>
            <a:r>
              <a:rPr lang="ru-RU" dirty="0"/>
              <a:t> </a:t>
            </a:r>
            <a:r>
              <a:rPr lang="ru-RU" dirty="0" err="1"/>
              <a:t>властивості</a:t>
            </a:r>
            <a:r>
              <a:rPr lang="ru-RU" dirty="0"/>
              <a:t> </a:t>
            </a:r>
            <a:r>
              <a:rPr lang="ru-RU" dirty="0" err="1"/>
              <a:t>системи</a:t>
            </a:r>
            <a:r>
              <a:rPr lang="ru-RU" dirty="0"/>
              <a:t>.</a:t>
            </a:r>
          </a:p>
          <a:p>
            <a:pPr marL="0" indent="0" algn="just">
              <a:buNone/>
            </a:pPr>
            <a:r>
              <a:rPr lang="uk-UA" dirty="0"/>
              <a:t>Таким чином, сутність корупції полягає в тому, що вона спотворює суспільні відносини, деформуючи справедливий уклад в суспільстві, наносить значну матеріальну та репутаційну шкоду державно-владним органам та зумовлює їх неефективність.</a:t>
            </a:r>
          </a:p>
        </p:txBody>
      </p:sp>
    </p:spTree>
    <p:extLst>
      <p:ext uri="{BB962C8B-B14F-4D97-AF65-F5344CB8AC3E}">
        <p14:creationId xmlns:p14="http://schemas.microsoft.com/office/powerpoint/2010/main" val="1495771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03;p17">
            <a:extLst>
              <a:ext uri="{FF2B5EF4-FFF2-40B4-BE49-F238E27FC236}">
                <a16:creationId xmlns:a16="http://schemas.microsoft.com/office/drawing/2014/main" id="{4D3B61AE-B779-ADF5-6D8D-C0CF8E7FCDF1}"/>
              </a:ext>
            </a:extLst>
          </p:cNvPr>
          <p:cNvSpPr txBox="1">
            <a:spLocks noGrp="1"/>
          </p:cNvSpPr>
          <p:nvPr>
            <p:ph type="title"/>
          </p:nvPr>
        </p:nvSpPr>
        <p:spPr>
          <a:xfrm>
            <a:off x="2759906" y="229901"/>
            <a:ext cx="6384905" cy="631587"/>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uk" sz="3000" b="1" dirty="0">
                <a:latin typeface="Arial" panose="020B0604020202020204" pitchFamily="34" charset="0"/>
                <a:ea typeface="Roboto"/>
                <a:cs typeface="Arial" panose="020B0604020202020204" pitchFamily="34" charset="0"/>
                <a:sym typeface="Roboto"/>
              </a:rPr>
              <a:t>Корупція:</a:t>
            </a:r>
            <a:r>
              <a:rPr lang="uk-UA" sz="3000" b="1" dirty="0">
                <a:latin typeface="Arial" panose="020B0604020202020204" pitchFamily="34" charset="0"/>
                <a:ea typeface="Roboto"/>
                <a:cs typeface="Arial" panose="020B0604020202020204" pitchFamily="34" charset="0"/>
                <a:sym typeface="Roboto"/>
              </a:rPr>
              <a:t> </a:t>
            </a:r>
            <a:r>
              <a:rPr lang="uk" sz="3000" b="1" dirty="0">
                <a:latin typeface="Arial" panose="020B0604020202020204" pitchFamily="34" charset="0"/>
                <a:ea typeface="Roboto"/>
                <a:cs typeface="Arial" panose="020B0604020202020204" pitchFamily="34" charset="0"/>
                <a:sym typeface="Roboto"/>
              </a:rPr>
              <a:t>ключові елементи</a:t>
            </a:r>
            <a:endParaRPr sz="3000" b="1" dirty="0">
              <a:latin typeface="Arial" panose="020B0604020202020204" pitchFamily="34" charset="0"/>
              <a:ea typeface="Roboto"/>
              <a:cs typeface="Arial" panose="020B0604020202020204" pitchFamily="34" charset="0"/>
              <a:sym typeface="Roboto"/>
            </a:endParaRPr>
          </a:p>
        </p:txBody>
      </p:sp>
      <p:sp>
        <p:nvSpPr>
          <p:cNvPr id="9" name="Google Shape;100;p17">
            <a:extLst>
              <a:ext uri="{FF2B5EF4-FFF2-40B4-BE49-F238E27FC236}">
                <a16:creationId xmlns:a16="http://schemas.microsoft.com/office/drawing/2014/main" id="{F60CDFD5-EF36-696C-D8CE-E81C6170C494}"/>
              </a:ext>
            </a:extLst>
          </p:cNvPr>
          <p:cNvSpPr/>
          <p:nvPr/>
        </p:nvSpPr>
        <p:spPr>
          <a:xfrm>
            <a:off x="1000366" y="1099668"/>
            <a:ext cx="1873602" cy="1873602"/>
          </a:xfrm>
          <a:prstGeom prst="ellipse">
            <a:avLst/>
          </a:prstGeom>
          <a:solidFill>
            <a:srgbClr val="B9D6D5"/>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solidFill>
              <a:effectLst/>
              <a:uLnTx/>
              <a:uFillTx/>
            </a:endParaRPr>
          </a:p>
        </p:txBody>
      </p:sp>
      <p:pic>
        <p:nvPicPr>
          <p:cNvPr id="10" name="Google Shape;104;p17">
            <a:extLst>
              <a:ext uri="{FF2B5EF4-FFF2-40B4-BE49-F238E27FC236}">
                <a16:creationId xmlns:a16="http://schemas.microsoft.com/office/drawing/2014/main" id="{AD867EC1-DB77-D199-469E-3D03F100C715}"/>
              </a:ext>
            </a:extLst>
          </p:cNvPr>
          <p:cNvPicPr preferRelativeResize="0"/>
          <p:nvPr/>
        </p:nvPicPr>
        <p:blipFill>
          <a:blip r:embed="rId2">
            <a:alphaModFix/>
          </a:blip>
          <a:stretch>
            <a:fillRect/>
          </a:stretch>
        </p:blipFill>
        <p:spPr>
          <a:xfrm>
            <a:off x="1484209" y="1514269"/>
            <a:ext cx="1044400" cy="1044400"/>
          </a:xfrm>
          <a:prstGeom prst="rect">
            <a:avLst/>
          </a:prstGeom>
          <a:noFill/>
          <a:ln>
            <a:noFill/>
          </a:ln>
        </p:spPr>
      </p:pic>
      <p:sp>
        <p:nvSpPr>
          <p:cNvPr id="11" name="Google Shape;109;p17">
            <a:extLst>
              <a:ext uri="{FF2B5EF4-FFF2-40B4-BE49-F238E27FC236}">
                <a16:creationId xmlns:a16="http://schemas.microsoft.com/office/drawing/2014/main" id="{A1DA3F36-6173-455C-4C2F-2B77888D1472}"/>
              </a:ext>
            </a:extLst>
          </p:cNvPr>
          <p:cNvSpPr txBox="1"/>
          <p:nvPr/>
        </p:nvSpPr>
        <p:spPr>
          <a:xfrm>
            <a:off x="3177985" y="1691144"/>
            <a:ext cx="2423451" cy="461635"/>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ru-RU" dirty="0" err="1">
                <a:latin typeface="Arial" panose="020B0604020202020204" pitchFamily="34" charset="0"/>
                <a:ea typeface="Helvetica Neue"/>
                <a:cs typeface="Arial" panose="020B0604020202020204" pitchFamily="34" charset="0"/>
                <a:sym typeface="Helvetica Neue"/>
              </a:rPr>
              <a:t>Універсальність</a:t>
            </a:r>
            <a:r>
              <a:rPr lang="ru-RU" dirty="0">
                <a:latin typeface="Arial" panose="020B0604020202020204" pitchFamily="34" charset="0"/>
                <a:ea typeface="Helvetica Neue"/>
                <a:cs typeface="Arial" panose="020B0604020202020204" pitchFamily="34" charset="0"/>
                <a:sym typeface="Helvetica Neue"/>
              </a:rPr>
              <a:t> </a:t>
            </a:r>
            <a:endParaRPr lang="ru-RU" sz="1300" dirty="0">
              <a:latin typeface="Arial" panose="020B0604020202020204" pitchFamily="34" charset="0"/>
              <a:ea typeface="Helvetica Neue"/>
              <a:cs typeface="Arial" panose="020B0604020202020204" pitchFamily="34" charset="0"/>
              <a:sym typeface="Helvetica Neue"/>
            </a:endParaRPr>
          </a:p>
        </p:txBody>
      </p:sp>
      <p:sp>
        <p:nvSpPr>
          <p:cNvPr id="12" name="Google Shape;100;p17">
            <a:extLst>
              <a:ext uri="{FF2B5EF4-FFF2-40B4-BE49-F238E27FC236}">
                <a16:creationId xmlns:a16="http://schemas.microsoft.com/office/drawing/2014/main" id="{2DE00B7B-1E83-3F94-EF7D-DB0E3E80D10A}"/>
              </a:ext>
            </a:extLst>
          </p:cNvPr>
          <p:cNvSpPr/>
          <p:nvPr/>
        </p:nvSpPr>
        <p:spPr>
          <a:xfrm>
            <a:off x="7788190" y="2152779"/>
            <a:ext cx="1873602" cy="1873602"/>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3" name="Google Shape;107;p17">
            <a:extLst>
              <a:ext uri="{FF2B5EF4-FFF2-40B4-BE49-F238E27FC236}">
                <a16:creationId xmlns:a16="http://schemas.microsoft.com/office/drawing/2014/main" id="{257B4961-F4FE-49AC-1E5D-2DDDE79EC21B}"/>
              </a:ext>
            </a:extLst>
          </p:cNvPr>
          <p:cNvPicPr preferRelativeResize="0"/>
          <p:nvPr/>
        </p:nvPicPr>
        <p:blipFill>
          <a:blip r:embed="rId3">
            <a:alphaModFix/>
          </a:blip>
          <a:stretch>
            <a:fillRect/>
          </a:stretch>
        </p:blipFill>
        <p:spPr>
          <a:xfrm>
            <a:off x="8120278" y="2622440"/>
            <a:ext cx="1209426" cy="934279"/>
          </a:xfrm>
          <a:prstGeom prst="rect">
            <a:avLst/>
          </a:prstGeom>
          <a:noFill/>
          <a:ln>
            <a:noFill/>
          </a:ln>
        </p:spPr>
      </p:pic>
      <p:sp>
        <p:nvSpPr>
          <p:cNvPr id="14" name="Google Shape;110;p17">
            <a:extLst>
              <a:ext uri="{FF2B5EF4-FFF2-40B4-BE49-F238E27FC236}">
                <a16:creationId xmlns:a16="http://schemas.microsoft.com/office/drawing/2014/main" id="{9D6C9E25-5497-DEA8-6EA4-55BAC33C5E49}"/>
              </a:ext>
            </a:extLst>
          </p:cNvPr>
          <p:cNvSpPr txBox="1"/>
          <p:nvPr/>
        </p:nvSpPr>
        <p:spPr>
          <a:xfrm>
            <a:off x="4788190" y="2720262"/>
            <a:ext cx="3000000" cy="738633"/>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ru-RU" dirty="0" err="1">
                <a:solidFill>
                  <a:schemeClr val="dk1"/>
                </a:solidFill>
                <a:latin typeface="Arial" panose="020B0604020202020204" pitchFamily="34" charset="0"/>
                <a:ea typeface="Helvetica Neue"/>
                <a:cs typeface="Arial" panose="020B0604020202020204" pitchFamily="34" charset="0"/>
                <a:sym typeface="Helvetica Neue"/>
              </a:rPr>
              <a:t>Зловживання</a:t>
            </a:r>
            <a:r>
              <a:rPr lang="ru-RU" dirty="0">
                <a:solidFill>
                  <a:schemeClr val="dk1"/>
                </a:solidFill>
                <a:latin typeface="Arial" panose="020B0604020202020204" pitchFamily="34" charset="0"/>
                <a:ea typeface="Helvetica Neue"/>
                <a:cs typeface="Arial" panose="020B0604020202020204" pitchFamily="34" charset="0"/>
                <a:sym typeface="Helvetica Neue"/>
              </a:rPr>
              <a:t> </a:t>
            </a:r>
            <a:r>
              <a:rPr lang="ru-RU" dirty="0" err="1">
                <a:solidFill>
                  <a:schemeClr val="dk1"/>
                </a:solidFill>
                <a:latin typeface="Arial" panose="020B0604020202020204" pitchFamily="34" charset="0"/>
                <a:ea typeface="Helvetica Neue"/>
                <a:cs typeface="Arial" panose="020B0604020202020204" pitchFamily="34" charset="0"/>
                <a:sym typeface="Helvetica Neue"/>
              </a:rPr>
              <a:t>повноваженнями</a:t>
            </a:r>
            <a:endParaRPr lang="ru-RU" dirty="0"/>
          </a:p>
        </p:txBody>
      </p:sp>
      <p:sp>
        <p:nvSpPr>
          <p:cNvPr id="15" name="Google Shape;106;p17">
            <a:extLst>
              <a:ext uri="{FF2B5EF4-FFF2-40B4-BE49-F238E27FC236}">
                <a16:creationId xmlns:a16="http://schemas.microsoft.com/office/drawing/2014/main" id="{816C3618-7EE8-9690-D45C-5EF6CD2A5A31}"/>
              </a:ext>
            </a:extLst>
          </p:cNvPr>
          <p:cNvSpPr/>
          <p:nvPr/>
        </p:nvSpPr>
        <p:spPr>
          <a:xfrm>
            <a:off x="2006409" y="4049061"/>
            <a:ext cx="1912510" cy="1912510"/>
          </a:xfrm>
          <a:prstGeom prst="ellipse">
            <a:avLst/>
          </a:prstGeom>
          <a:solidFill>
            <a:srgbClr val="9B9C9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6" name="Google Shape;108;p17">
            <a:extLst>
              <a:ext uri="{FF2B5EF4-FFF2-40B4-BE49-F238E27FC236}">
                <a16:creationId xmlns:a16="http://schemas.microsoft.com/office/drawing/2014/main" id="{77782C32-8D60-B5BE-5349-303D7C96C53F}"/>
              </a:ext>
            </a:extLst>
          </p:cNvPr>
          <p:cNvPicPr preferRelativeResize="0"/>
          <p:nvPr/>
        </p:nvPicPr>
        <p:blipFill>
          <a:blip r:embed="rId4">
            <a:alphaModFix/>
          </a:blip>
          <a:stretch>
            <a:fillRect/>
          </a:stretch>
        </p:blipFill>
        <p:spPr>
          <a:xfrm>
            <a:off x="2472601" y="4515253"/>
            <a:ext cx="980125" cy="980125"/>
          </a:xfrm>
          <a:prstGeom prst="rect">
            <a:avLst/>
          </a:prstGeom>
          <a:noFill/>
          <a:ln>
            <a:noFill/>
          </a:ln>
        </p:spPr>
      </p:pic>
      <p:sp>
        <p:nvSpPr>
          <p:cNvPr id="17" name="Google Shape;111;p17">
            <a:extLst>
              <a:ext uri="{FF2B5EF4-FFF2-40B4-BE49-F238E27FC236}">
                <a16:creationId xmlns:a16="http://schemas.microsoft.com/office/drawing/2014/main" id="{5F1CFB5C-4A79-4BBE-D3B0-15C2BF1E705B}"/>
              </a:ext>
            </a:extLst>
          </p:cNvPr>
          <p:cNvSpPr txBox="1"/>
          <p:nvPr/>
        </p:nvSpPr>
        <p:spPr>
          <a:xfrm>
            <a:off x="3918918" y="4797539"/>
            <a:ext cx="1912510" cy="738633"/>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ru-RU" dirty="0">
                <a:latin typeface="Arial" panose="020B0604020202020204" pitchFamily="34" charset="0"/>
                <a:ea typeface="Helvetica Neue"/>
                <a:cs typeface="Arial" panose="020B0604020202020204" pitchFamily="34" charset="0"/>
                <a:sym typeface="Helvetica Neue"/>
              </a:rPr>
              <a:t>Незаконна </a:t>
            </a:r>
            <a:r>
              <a:rPr lang="ru-RU" dirty="0" err="1">
                <a:latin typeface="Arial" panose="020B0604020202020204" pitchFamily="34" charset="0"/>
                <a:ea typeface="Helvetica Neue"/>
                <a:cs typeface="Arial" panose="020B0604020202020204" pitchFamily="34" charset="0"/>
                <a:sym typeface="Helvetica Neue"/>
              </a:rPr>
              <a:t>вигода</a:t>
            </a:r>
            <a:endParaRPr lang="ru-RU" dirty="0"/>
          </a:p>
        </p:txBody>
      </p:sp>
    </p:spTree>
    <p:extLst>
      <p:ext uri="{BB962C8B-B14F-4D97-AF65-F5344CB8AC3E}">
        <p14:creationId xmlns:p14="http://schemas.microsoft.com/office/powerpoint/2010/main" val="1741111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51560" y="2270125"/>
            <a:ext cx="10652760" cy="1417955"/>
          </a:xfrm>
        </p:spPr>
        <p:txBody>
          <a:bodyPr/>
          <a:lstStyle/>
          <a:p>
            <a:pPr algn="ctr"/>
            <a:r>
              <a:rPr lang="uk-UA" dirty="0"/>
              <a:t>1.2. </a:t>
            </a:r>
            <a:r>
              <a:rPr lang="uk-UA" b="1" dirty="0"/>
              <a:t>Види та форми корупції</a:t>
            </a:r>
            <a:endParaRPr lang="uk-UA" dirty="0">
              <a:solidFill>
                <a:schemeClr val="accent4">
                  <a:lumMod val="75000"/>
                </a:schemeClr>
              </a:solidFill>
            </a:endParaRPr>
          </a:p>
        </p:txBody>
      </p:sp>
    </p:spTree>
    <p:extLst>
      <p:ext uri="{BB962C8B-B14F-4D97-AF65-F5344CB8AC3E}">
        <p14:creationId xmlns:p14="http://schemas.microsoft.com/office/powerpoint/2010/main" val="3185735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52400" y="304800"/>
            <a:ext cx="11811000" cy="5878532"/>
          </a:xfrm>
          <a:prstGeom prst="rect">
            <a:avLst/>
          </a:prstGeom>
        </p:spPr>
        <p:txBody>
          <a:bodyPr wrap="square">
            <a:spAutoFit/>
          </a:bodyPr>
          <a:lstStyle/>
          <a:p>
            <a:endParaRPr lang="uk-UA" dirty="0"/>
          </a:p>
          <a:p>
            <a:r>
              <a:rPr lang="uk-UA" dirty="0"/>
              <a:t> </a:t>
            </a:r>
            <a:r>
              <a:rPr lang="uk-UA" b="1" dirty="0"/>
              <a:t>«</a:t>
            </a:r>
            <a:r>
              <a:rPr lang="uk-UA" sz="2000" b="1" dirty="0" err="1"/>
              <a:t>Високорівнева</a:t>
            </a:r>
            <a:r>
              <a:rPr lang="uk-UA" sz="2000" b="1" dirty="0"/>
              <a:t>»</a:t>
            </a:r>
            <a:r>
              <a:rPr lang="uk-UA" sz="2000" i="1" dirty="0"/>
              <a:t> (або «елітарна», «можновладна») </a:t>
            </a:r>
            <a:r>
              <a:rPr lang="uk-UA" sz="2000" dirty="0"/>
              <a:t>корупція характерна для вищих ешелонів влади (вищі органи влади, центральні органи виконавчої влади, центральні апарати правоохоронних органів та судової гілки влади). Саме на цьому рівні розробляються корупційні схеми, створюються корупційні мережі.</a:t>
            </a:r>
            <a:br>
              <a:rPr lang="uk-UA" sz="2000" dirty="0"/>
            </a:br>
            <a:r>
              <a:rPr lang="uk-UA" sz="2000" dirty="0"/>
              <a:t>До основних форм «</a:t>
            </a:r>
            <a:r>
              <a:rPr lang="uk-UA" sz="2000" dirty="0" err="1"/>
              <a:t>високорівневої</a:t>
            </a:r>
            <a:r>
              <a:rPr lang="uk-UA" sz="2000" dirty="0"/>
              <a:t>» корупції слід віднести:</a:t>
            </a:r>
          </a:p>
          <a:p>
            <a:r>
              <a:rPr lang="en-US" sz="2000" dirty="0"/>
              <a:t>Ø </a:t>
            </a:r>
            <a:r>
              <a:rPr lang="uk-UA" sz="2000" dirty="0"/>
              <a:t>корупційний лобізм;</a:t>
            </a:r>
            <a:br>
              <a:rPr lang="uk-UA" sz="2000" dirty="0"/>
            </a:br>
            <a:r>
              <a:rPr lang="en-US" sz="2000" dirty="0"/>
              <a:t>Ø </a:t>
            </a:r>
            <a:r>
              <a:rPr lang="uk-UA" sz="2000" dirty="0"/>
              <a:t>корупційний протекціонізм і фаворитизм;</a:t>
            </a:r>
            <a:br>
              <a:rPr lang="uk-UA" sz="2000" dirty="0"/>
            </a:br>
            <a:r>
              <a:rPr lang="en-US" sz="2000" dirty="0"/>
              <a:t>Ø </a:t>
            </a:r>
            <a:r>
              <a:rPr lang="uk-UA" sz="2000" dirty="0"/>
              <a:t>таємні внески на політичні цілі, внески на вибори з наступними «дивідендами» у вигляді високих державних посад;</a:t>
            </a:r>
            <a:br>
              <a:rPr lang="uk-UA" sz="2000" dirty="0"/>
            </a:br>
            <a:r>
              <a:rPr lang="en-US" sz="2000" dirty="0"/>
              <a:t>Ø </a:t>
            </a:r>
            <a:r>
              <a:rPr lang="uk-UA" sz="2000" dirty="0"/>
              <a:t>перехід державних посадових осіб на керівні посади комерційних структур, які вони, перебуваючи при владі, підтримували за державний рахунок;</a:t>
            </a:r>
            <a:br>
              <a:rPr lang="uk-UA" sz="2000" dirty="0"/>
            </a:br>
            <a:r>
              <a:rPr lang="en-US" sz="2000" dirty="0"/>
              <a:t>Ø </a:t>
            </a:r>
            <a:r>
              <a:rPr lang="uk-UA" sz="2000" dirty="0"/>
              <a:t>поєднання державної служби з комерційною діяльністю;</a:t>
            </a:r>
            <a:br>
              <a:rPr lang="uk-UA" sz="2000" dirty="0"/>
            </a:br>
            <a:r>
              <a:rPr lang="en-US" sz="2000" dirty="0"/>
              <a:t>Ø </a:t>
            </a:r>
            <a:r>
              <a:rPr lang="uk-UA" sz="2000" dirty="0"/>
              <a:t>роздавання податкових пільг;</a:t>
            </a:r>
            <a:br>
              <a:rPr lang="uk-UA" sz="2000" dirty="0"/>
            </a:br>
            <a:r>
              <a:rPr lang="en-US" sz="2000" dirty="0"/>
              <a:t>Ø </a:t>
            </a:r>
            <a:r>
              <a:rPr lang="uk-UA" sz="2000" dirty="0"/>
              <a:t>надання монополії щодо певного виду комерційної діяльності;</a:t>
            </a:r>
            <a:br>
              <a:rPr lang="uk-UA" sz="2000" dirty="0"/>
            </a:br>
            <a:r>
              <a:rPr lang="en-US" sz="2000" dirty="0"/>
              <a:t>Ø </a:t>
            </a:r>
            <a:r>
              <a:rPr lang="uk-UA" sz="2000" dirty="0"/>
              <a:t>перешкода в отриманні спеціальних дозволів, ліцензій на зайняття певними видами діяльності (так званий «державний рекет», або торгівля дискреційною владою);</a:t>
            </a:r>
            <a:br>
              <a:rPr lang="uk-UA" sz="2000" dirty="0"/>
            </a:br>
            <a:r>
              <a:rPr lang="en-US" sz="2000" dirty="0"/>
              <a:t>Ø </a:t>
            </a:r>
            <a:r>
              <a:rPr lang="uk-UA" sz="2000" dirty="0"/>
              <a:t>призначення на відповідальні державні посади тощо.</a:t>
            </a:r>
          </a:p>
          <a:p>
            <a:endParaRPr lang="uk-UA" dirty="0"/>
          </a:p>
        </p:txBody>
      </p:sp>
    </p:spTree>
    <p:extLst>
      <p:ext uri="{BB962C8B-B14F-4D97-AF65-F5344CB8AC3E}">
        <p14:creationId xmlns:p14="http://schemas.microsoft.com/office/powerpoint/2010/main" val="142454072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236</TotalTime>
  <Words>1211</Words>
  <Application>Microsoft Office PowerPoint</Application>
  <PresentationFormat>Широкий екран</PresentationFormat>
  <Paragraphs>72</Paragraphs>
  <Slides>15</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15</vt:i4>
      </vt:variant>
    </vt:vector>
  </HeadingPairs>
  <TitlesOfParts>
    <vt:vector size="22" baseType="lpstr">
      <vt:lpstr>Arial</vt:lpstr>
      <vt:lpstr>Calibri</vt:lpstr>
      <vt:lpstr>Calibri Light</vt:lpstr>
      <vt:lpstr>Helvetica Neue</vt:lpstr>
      <vt:lpstr>Times New Roman</vt:lpstr>
      <vt:lpstr>Wingdings</vt:lpstr>
      <vt:lpstr>Тема Office</vt:lpstr>
      <vt:lpstr>ЗАСАДИ АНТИКОРУПЦІЙНОЇ ПОЛІТИКИ В УКРАЇНІ</vt:lpstr>
      <vt:lpstr>1.1. Поняття та ознаки корупції</vt:lpstr>
      <vt:lpstr>Презентація PowerPoint</vt:lpstr>
      <vt:lpstr>Визначення корупції</vt:lpstr>
      <vt:lpstr>Презентація PowerPoint</vt:lpstr>
      <vt:lpstr>Презентація PowerPoint</vt:lpstr>
      <vt:lpstr>Корупція: ключові елементи</vt:lpstr>
      <vt:lpstr>1.2. Види та форми корупції</vt:lpstr>
      <vt:lpstr>Презентація PowerPoint</vt:lpstr>
      <vt:lpstr>Презентація PowerPoint</vt:lpstr>
      <vt:lpstr>Презентація PowerPoint</vt:lpstr>
      <vt:lpstr>Презентація PowerPoint</vt:lpstr>
      <vt:lpstr>Явища корупції можна характеризувати: </vt:lpstr>
      <vt:lpstr>Епізодичній корупції притаманні наступні риси:</vt:lpstr>
      <vt:lpstr>Системній корупції притаманні:</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 Поняття корупції</dc:title>
  <dc:creator>Кравчук Катерина Миколаївна</dc:creator>
  <cp:lastModifiedBy>User</cp:lastModifiedBy>
  <cp:revision>17</cp:revision>
  <dcterms:created xsi:type="dcterms:W3CDTF">2022-02-08T09:39:16Z</dcterms:created>
  <dcterms:modified xsi:type="dcterms:W3CDTF">2026-01-28T07:50:00Z</dcterms:modified>
</cp:coreProperties>
</file>