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4" r:id="rId16"/>
    <p:sldId id="272" r:id="rId17"/>
    <p:sldId id="273" r:id="rId18"/>
    <p:sldId id="275" r:id="rId19"/>
    <p:sldId id="276" r:id="rId20"/>
    <p:sldId id="270" r:id="rId21"/>
    <p:sldId id="271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08A99-7DFB-4A3F-A9AF-03E46250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C2EC5D-9903-4600-AE32-87E4C61A8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B614AF-0C78-4103-9ED8-C91FA9C3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67C40E-49A7-4ED6-9081-A24A3ACF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779A15-472C-4B2B-969E-3D48C7CB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54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D0D14-83EC-4610-BB68-E9573AB9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284724-B2D8-4CEC-8749-EBF230886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0AC49E-FF14-4A9A-95F9-6217A19C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C4A94-F479-4ABC-BA5D-5E7FCDD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E8C76D-403D-4BC6-B54E-FCFF27BD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997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EC734E5-F5D4-4A53-B25A-50FFBDDF7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E36FC-B784-42C1-A44C-747968EE7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B2C7461-EE9A-48B8-967D-27287C04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4985EF-5F27-4335-B409-E6718E5A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7BDED4-6FB9-4F51-A9A3-51BC384F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6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2D10A-AF3E-4123-BC7D-B66D9DE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9DC17CF-68D6-47C9-9F31-A032B7378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7B320B-F7E5-4F9B-A01D-6C3A114B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1007F3-196B-4CA4-BF54-B74EA32E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FB5D1D-AA78-45DB-ABC1-578B39A4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206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74726-8760-44D3-91CF-8306068D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5503D8-C7AE-42D1-B5D2-A02391420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0BC9F3-DAB6-4C0B-9204-1FCD5C7F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ADCE69-8AAB-46BD-91DA-F7D34685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807968-CF8E-4B5D-9A7A-EEA61966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0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5483A-1DE6-4CAE-8CD3-3DF9BD24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07970C-FEAB-413B-82C0-A3EE54345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A2842D-C0C6-4818-B446-FA31A8A4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7867579-BD5A-466A-B93D-00CA85ACE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0E52503-F9B7-429C-977C-D5E4067F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DD79B3-EBCC-4C39-80D6-BE61ABD0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84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1D575-3405-4FA3-8C43-2D2FDF4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F5D029-BD7A-473A-BDBE-670827CF5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AB6CA80-63BB-4694-A7CF-CB7D53D1B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66D3298-2012-41B2-AD0C-F0C077BAE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67836C-FED5-422A-8AC3-D768FEB43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F39C967-1F4B-451D-BA8C-BEF26BC9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A39FDFF-EE60-4195-AB21-322974FB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BFEA5C1-A770-4DED-8120-9DB467C2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4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DE63A-59AD-4029-B33E-1652EE37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E32FB0-3BBF-4C96-9BF7-FD74EF10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27AF6D-FD07-487A-89C2-62CA19B2F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B0FB20B-3C71-4E75-A3F9-1A633736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8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305F808-4166-4279-A891-9608307F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71E88E1-053D-4339-ADBB-4A4B46CD4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3F38F49-4E2E-4A65-B7B4-0DFF3019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4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01CF7-8FB3-4069-92E3-3F0544B8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257E0B-EC59-4EAA-8AE4-CFE680E6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959346-E113-4F27-8F1D-1BF2436E1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E73EB7-03B7-46F6-ABD5-69063253A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0129C2E-FC3D-4C8B-887B-B9DFE436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F869A3-B321-40CB-8708-7288EB74A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763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EAF8C-AE57-40BF-A56E-57B61B3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F3FB5E-301A-43CF-9852-BFD94E8AF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37A617-0401-4F49-8913-EE6521209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32D84A1-E4FA-4C36-B140-FB2F30E8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0FB3C4E-ED58-4079-92A4-4D4F0CDF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0C461D-158E-49F0-9DD1-A74FE983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199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9B281F9-08C9-40F4-B528-C15BCE0A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F4F8FE-AC16-43C4-8190-02D3463B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4251E8-C2A1-4432-A773-25F6B903A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53E8-3A55-4063-9769-6E38DD33351C}" type="datetimeFigureOut">
              <a:rPr lang="uk-UA" smtClean="0"/>
              <a:t>10.05.2023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D8A41D-F6B5-4BEB-BD47-9E072D079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82C0FB-1D9E-40CF-8F95-3F2DC491D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9B910-4601-44AA-A819-8417E37B1E0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5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0%D0%BD%D1%96_(%D0%BE%D0%B1%D1%87%D0%B8%D1%81%D0%BB%D1%8E%D0%B2%D0%B0%D0%BB%D1%8C%D0%BD%D0%B0_%D1%82%D0%B5%D1%85%D0%BD%D1%96%D0%BA%D0%B0)" TargetMode="External"/><Relationship Id="rId7" Type="http://schemas.openxmlformats.org/officeDocument/2006/relationships/hyperlink" Target="https://uk.wikipedia.org/wiki/%D0%97%D0%B0%D1%81%D1%82%D0%BE%D1%81%D1%83%D0%BD%D0%BE%D0%BA" TargetMode="External"/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0%BD%D1%84%D0%BE%D1%80%D0%BC%D0%B0%D1%86%D1%96%D0%B9%D0%BD%D0%B0_%D1%81%D0%B8%D1%81%D1%82%D0%B5%D0%BC%D0%B0" TargetMode="External"/><Relationship Id="rId5" Type="http://schemas.openxmlformats.org/officeDocument/2006/relationships/hyperlink" Target="https://uk.wikipedia.org/wiki/%D0%94%D0%B0%D0%BD%D1%96" TargetMode="External"/><Relationship Id="rId4" Type="http://schemas.openxmlformats.org/officeDocument/2006/relationships/hyperlink" Target="https://uk.wikipedia.org/wiki/%D0%91%D0%B0%D0%B7%D0%B0_%D0%B4%D0%B0%D0%BD%D0%B8%D1%85#cite_note-1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0%BE%D0%B4%D0%B5%D0%BB%D1%8C_%D0%B4%D0%B0%D0%BD%D0%B8%D1%85" TargetMode="External"/><Relationship Id="rId2" Type="http://schemas.openxmlformats.org/officeDocument/2006/relationships/hyperlink" Target="https://uk.wikipedia.org/wiki/%D0%A1%D1%82%D1%80%D1%83%D0%BA%D1%82%D1%83%D1%80%D0%B8_%D0%B4%D0%B0%D0%BD%D0%B8%D1%8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5%D0%BB%D1%8F%D1%86%D1%96%D0%B9%D0%BD%D0%B0_%D0%B1%D0%B0%D0%B7%D0%B0_%D0%B4%D0%B0%D0%BD%D0%B8%D1%85" TargetMode="External"/><Relationship Id="rId5" Type="http://schemas.openxmlformats.org/officeDocument/2006/relationships/hyperlink" Target="https://uk.wikipedia.org/wiki/%D0%91%D0%B0%D0%B7%D0%B0_%D0%B4%D0%B0%D0%BD%D0%B8%D1%85_%D0%BC%D0%B5%D1%80%D0%B5%D0%B6%D0%BD%D0%B0" TargetMode="External"/><Relationship Id="rId4" Type="http://schemas.openxmlformats.org/officeDocument/2006/relationships/hyperlink" Target="https://uk.wikipedia.org/wiki/%D0%91%D0%B0%D0%B7%D0%B0_%D0%B4%D0%B0%D0%BD%D0%B8%D1%85_%D1%96%D1%94%D1%80%D0%B0%D1%80%D1%85%D1%96%D1%87%D0%BD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2D0FE-9CE4-4BEC-8E02-0BCC9379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32B27-262A-4BC4-8EB5-CD1320CFF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365" y="1122362"/>
            <a:ext cx="10671462" cy="2711883"/>
          </a:xfrm>
        </p:spPr>
        <p:txBody>
          <a:bodyPr>
            <a:normAutofit/>
          </a:bodyPr>
          <a:lstStyle/>
          <a:p>
            <a:r>
              <a:rPr lang="uk-UA" sz="7200" b="1" dirty="0"/>
              <a:t>БАЗИ ДАННИХ</a:t>
            </a:r>
            <a:br>
              <a:rPr lang="uk-UA" sz="7200" b="1" dirty="0"/>
            </a:br>
            <a:r>
              <a:rPr lang="uk-UA" sz="7200" b="1" dirty="0"/>
              <a:t>СУБД </a:t>
            </a:r>
            <a:r>
              <a:rPr lang="en-US" sz="7200" b="1" dirty="0">
                <a:latin typeface="Arial Rounded MT Bold" panose="020F0704030504030204" pitchFamily="34" charset="0"/>
              </a:rPr>
              <a:t>MS Access</a:t>
            </a:r>
            <a:endParaRPr lang="uk-UA" sz="7200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8253D16-D835-4A5F-BB34-91CA211EA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4408"/>
            <a:ext cx="9144000" cy="1153391"/>
          </a:xfrm>
        </p:spPr>
        <p:txBody>
          <a:bodyPr/>
          <a:lstStyle/>
          <a:p>
            <a:r>
              <a:rPr lang="uk-UA" b="1" dirty="0"/>
              <a:t>Лекція </a:t>
            </a:r>
            <a:r>
              <a:rPr lang="en-US" b="1" dirty="0"/>
              <a:t> 7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1963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9C63F7-E93C-4C9F-81A5-7BC6BBE7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258618"/>
            <a:ext cx="11868727" cy="64931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/>
              <a:t>Ключ</a:t>
            </a:r>
            <a:r>
              <a:rPr lang="ru-RU" sz="1500" dirty="0"/>
              <a:t> 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стовпець</a:t>
            </a:r>
            <a:r>
              <a:rPr lang="ru-RU" sz="1500" dirty="0"/>
              <a:t> (</a:t>
            </a:r>
            <a:r>
              <a:rPr lang="ru-RU" sz="1500" dirty="0" err="1"/>
              <a:t>може</a:t>
            </a:r>
            <a:r>
              <a:rPr lang="ru-RU" sz="1500" dirty="0"/>
              <a:t> бути </a:t>
            </a:r>
            <a:r>
              <a:rPr lang="ru-RU" sz="1500" dirty="0" err="1"/>
              <a:t>декілька</a:t>
            </a:r>
            <a:r>
              <a:rPr lang="ru-RU" sz="1500" dirty="0"/>
              <a:t> </a:t>
            </a:r>
            <a:r>
              <a:rPr lang="ru-RU" sz="1500" dirty="0" err="1"/>
              <a:t>стовпців</a:t>
            </a:r>
            <a:r>
              <a:rPr lang="ru-RU" sz="1500" dirty="0"/>
              <a:t>),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додається</a:t>
            </a:r>
            <a:r>
              <a:rPr lang="ru-RU" sz="1500" dirty="0"/>
              <a:t> до </a:t>
            </a:r>
            <a:r>
              <a:rPr lang="ru-RU" sz="1500" dirty="0" err="1"/>
              <a:t>таблиці</a:t>
            </a:r>
            <a:r>
              <a:rPr lang="ru-RU" sz="1500" dirty="0"/>
              <a:t> і </a:t>
            </a:r>
            <a:r>
              <a:rPr lang="ru-RU" sz="1500" dirty="0" err="1"/>
              <a:t>дозволяє</a:t>
            </a:r>
            <a:r>
              <a:rPr lang="ru-RU" sz="1500" dirty="0"/>
              <a:t> </a:t>
            </a:r>
            <a:r>
              <a:rPr lang="ru-RU" sz="1500" dirty="0" err="1"/>
              <a:t>встановити</a:t>
            </a:r>
            <a:r>
              <a:rPr lang="ru-RU" sz="1500" dirty="0"/>
              <a:t> </a:t>
            </a:r>
            <a:r>
              <a:rPr lang="ru-RU" sz="1500" dirty="0" err="1"/>
              <a:t>зв’язок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записами</a:t>
            </a:r>
            <a:r>
              <a:rPr lang="ru-RU" sz="1500" dirty="0"/>
              <a:t> в </a:t>
            </a:r>
            <a:r>
              <a:rPr lang="ru-RU" sz="1500" dirty="0" err="1"/>
              <a:t>іншій</a:t>
            </a:r>
            <a:r>
              <a:rPr lang="ru-RU" sz="1500" dirty="0"/>
              <a:t> </a:t>
            </a:r>
            <a:r>
              <a:rPr lang="ru-RU" sz="1500" dirty="0" err="1"/>
              <a:t>таблиці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 err="1"/>
              <a:t>Існують</a:t>
            </a:r>
            <a:r>
              <a:rPr lang="ru-RU" sz="1500" dirty="0"/>
              <a:t> </a:t>
            </a:r>
            <a:r>
              <a:rPr lang="ru-RU" sz="1500" dirty="0" err="1"/>
              <a:t>ключі</a:t>
            </a:r>
            <a:r>
              <a:rPr lang="ru-RU" sz="1500" dirty="0"/>
              <a:t> </a:t>
            </a:r>
            <a:r>
              <a:rPr lang="ru-RU" sz="1500" dirty="0" err="1"/>
              <a:t>двох</a:t>
            </a:r>
            <a:r>
              <a:rPr lang="ru-RU" sz="1500" dirty="0"/>
              <a:t> </a:t>
            </a:r>
            <a:r>
              <a:rPr lang="ru-RU" sz="1500" dirty="0" err="1"/>
              <a:t>типів</a:t>
            </a:r>
            <a:r>
              <a:rPr lang="ru-RU" sz="1500" dirty="0"/>
              <a:t>: </a:t>
            </a:r>
            <a:r>
              <a:rPr lang="ru-RU" sz="1500" dirty="0" err="1"/>
              <a:t>первинні</a:t>
            </a:r>
            <a:r>
              <a:rPr lang="ru-RU" sz="1500" dirty="0"/>
              <a:t> і </a:t>
            </a:r>
            <a:r>
              <a:rPr lang="ru-RU" sz="1500" dirty="0" err="1"/>
              <a:t>вторинні</a:t>
            </a:r>
            <a:r>
              <a:rPr lang="ru-RU" sz="1500" dirty="0"/>
              <a:t> (</a:t>
            </a:r>
            <a:r>
              <a:rPr lang="ru-RU" sz="1500" dirty="0" err="1"/>
              <a:t>зовнішні</a:t>
            </a:r>
            <a:r>
              <a:rPr lang="ru-RU" sz="1500" dirty="0"/>
              <a:t>).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Первинний</a:t>
            </a:r>
            <a:r>
              <a:rPr lang="ru-RU" sz="1500" b="1" dirty="0"/>
              <a:t> ключ </a:t>
            </a:r>
            <a:r>
              <a:rPr lang="ru-RU" sz="1500" dirty="0"/>
              <a:t>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одне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кілька</a:t>
            </a:r>
            <a:r>
              <a:rPr lang="ru-RU" sz="1500" dirty="0"/>
              <a:t> </a:t>
            </a:r>
            <a:r>
              <a:rPr lang="ru-RU" sz="1500" dirty="0" err="1"/>
              <a:t>полів</a:t>
            </a:r>
            <a:r>
              <a:rPr lang="ru-RU" sz="1500" dirty="0"/>
              <a:t> (</a:t>
            </a:r>
            <a:r>
              <a:rPr lang="ru-RU" sz="1500" dirty="0" err="1"/>
              <a:t>стовпців</a:t>
            </a:r>
            <a:r>
              <a:rPr lang="ru-RU" sz="1500" dirty="0"/>
              <a:t>), </a:t>
            </a:r>
            <a:r>
              <a:rPr lang="ru-RU" sz="1500" dirty="0" err="1"/>
              <a:t>комбінація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</a:t>
            </a:r>
            <a:r>
              <a:rPr lang="ru-RU" sz="1500" dirty="0" err="1"/>
              <a:t>яких</a:t>
            </a:r>
            <a:r>
              <a:rPr lang="ru-RU" sz="1500" dirty="0"/>
              <a:t> однозначно </a:t>
            </a:r>
            <a:r>
              <a:rPr lang="ru-RU" sz="1500" dirty="0" err="1"/>
              <a:t>визначає</a:t>
            </a:r>
            <a:r>
              <a:rPr lang="ru-RU" sz="1500" dirty="0"/>
              <a:t> </a:t>
            </a:r>
            <a:r>
              <a:rPr lang="ru-RU" sz="1500" dirty="0" err="1"/>
              <a:t>кожний</a:t>
            </a:r>
            <a:r>
              <a:rPr lang="ru-RU" sz="1500" dirty="0"/>
              <a:t> </a:t>
            </a:r>
            <a:r>
              <a:rPr lang="ru-RU" sz="1500" dirty="0" err="1"/>
              <a:t>запис</a:t>
            </a:r>
            <a:r>
              <a:rPr lang="ru-RU" sz="1500" dirty="0"/>
              <a:t> у </a:t>
            </a:r>
            <a:r>
              <a:rPr lang="ru-RU" sz="1500" dirty="0" err="1"/>
              <a:t>таблиці</a:t>
            </a:r>
            <a:r>
              <a:rPr lang="ru-RU" sz="1500" dirty="0"/>
              <a:t>. </a:t>
            </a:r>
            <a:r>
              <a:rPr lang="ru-RU" sz="1500" dirty="0" err="1"/>
              <a:t>Первинний</a:t>
            </a:r>
            <a:r>
              <a:rPr lang="ru-RU" sz="1500" dirty="0"/>
              <a:t> ключ не </a:t>
            </a:r>
            <a:r>
              <a:rPr lang="ru-RU" sz="1500" dirty="0" err="1"/>
              <a:t>допускає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</a:t>
            </a:r>
            <a:r>
              <a:rPr lang="en-US" sz="1500" dirty="0"/>
              <a:t>Null </a:t>
            </a:r>
            <a:r>
              <a:rPr lang="ru-RU" sz="1500" dirty="0"/>
              <a:t>і </a:t>
            </a:r>
            <a:r>
              <a:rPr lang="ru-RU" sz="1500" dirty="0" err="1"/>
              <a:t>завжди</a:t>
            </a:r>
            <a:r>
              <a:rPr lang="ru-RU" sz="1500" dirty="0"/>
              <a:t> повинен </a:t>
            </a:r>
            <a:r>
              <a:rPr lang="ru-RU" sz="1500" dirty="0" err="1"/>
              <a:t>мати</a:t>
            </a:r>
            <a:r>
              <a:rPr lang="ru-RU" sz="1500" dirty="0"/>
              <a:t> </a:t>
            </a:r>
            <a:r>
              <a:rPr lang="ru-RU" sz="1500" dirty="0" err="1"/>
              <a:t>унікальний</a:t>
            </a:r>
            <a:r>
              <a:rPr lang="ru-RU" sz="1500" dirty="0"/>
              <a:t> </a:t>
            </a:r>
            <a:r>
              <a:rPr lang="ru-RU" sz="1500" dirty="0" err="1"/>
              <a:t>індекс</a:t>
            </a:r>
            <a:r>
              <a:rPr lang="ru-RU" sz="1500" dirty="0"/>
              <a:t>. </a:t>
            </a:r>
            <a:r>
              <a:rPr lang="ru-RU" sz="1500" dirty="0" err="1"/>
              <a:t>Первинний</a:t>
            </a:r>
            <a:r>
              <a:rPr lang="ru-RU" sz="1500" dirty="0"/>
              <a:t> ключ </a:t>
            </a:r>
            <a:r>
              <a:rPr lang="ru-RU" sz="1500" dirty="0" err="1"/>
              <a:t>використовується</a:t>
            </a:r>
            <a:r>
              <a:rPr lang="ru-RU" sz="1500" dirty="0"/>
              <a:t> для </a:t>
            </a:r>
            <a:r>
              <a:rPr lang="ru-RU" sz="1500" dirty="0" err="1"/>
              <a:t>зв’язування</a:t>
            </a:r>
            <a:r>
              <a:rPr lang="ru-RU" sz="1500" dirty="0"/>
              <a:t> </a:t>
            </a:r>
            <a:r>
              <a:rPr lang="ru-RU" sz="1500" dirty="0" err="1"/>
              <a:t>таблиці</a:t>
            </a:r>
            <a:r>
              <a:rPr lang="ru-RU" sz="1500" dirty="0"/>
              <a:t> з </a:t>
            </a:r>
            <a:r>
              <a:rPr lang="ru-RU" sz="1500" dirty="0" err="1"/>
              <a:t>зовнішніми</a:t>
            </a:r>
            <a:r>
              <a:rPr lang="ru-RU" sz="1500" dirty="0"/>
              <a:t> ключами в </a:t>
            </a:r>
            <a:r>
              <a:rPr lang="ru-RU" sz="1500" dirty="0" err="1"/>
              <a:t>інших</a:t>
            </a:r>
            <a:r>
              <a:rPr lang="ru-RU" sz="1500" dirty="0"/>
              <a:t> </a:t>
            </a:r>
            <a:r>
              <a:rPr lang="ru-RU" sz="1500" dirty="0" err="1"/>
              <a:t>таблицях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Зовнішній</a:t>
            </a:r>
            <a:r>
              <a:rPr lang="ru-RU" sz="1500" b="1" dirty="0"/>
              <a:t> (</a:t>
            </a:r>
            <a:r>
              <a:rPr lang="ru-RU" sz="1500" b="1" dirty="0" err="1"/>
              <a:t>вторинний</a:t>
            </a:r>
            <a:r>
              <a:rPr lang="ru-RU" sz="1500" b="1" dirty="0"/>
              <a:t>) ключ </a:t>
            </a:r>
            <a:r>
              <a:rPr lang="ru-RU" sz="1500" dirty="0"/>
              <a:t>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одне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кілька</a:t>
            </a:r>
            <a:r>
              <a:rPr lang="ru-RU" sz="1500" dirty="0"/>
              <a:t> </a:t>
            </a:r>
            <a:r>
              <a:rPr lang="ru-RU" sz="1500" dirty="0" err="1"/>
              <a:t>полів</a:t>
            </a:r>
            <a:r>
              <a:rPr lang="ru-RU" sz="1500" dirty="0"/>
              <a:t> (</a:t>
            </a:r>
            <a:r>
              <a:rPr lang="ru-RU" sz="1500" dirty="0" err="1"/>
              <a:t>стовпців</a:t>
            </a:r>
            <a:r>
              <a:rPr lang="ru-RU" sz="1500" dirty="0"/>
              <a:t>) у </a:t>
            </a:r>
            <a:r>
              <a:rPr lang="ru-RU" sz="1500" dirty="0" err="1"/>
              <a:t>таблиці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містять</a:t>
            </a:r>
            <a:r>
              <a:rPr lang="ru-RU" sz="1500" dirty="0"/>
              <a:t> </a:t>
            </a:r>
            <a:r>
              <a:rPr lang="ru-RU" sz="1500" dirty="0" err="1"/>
              <a:t>посилання</a:t>
            </a:r>
            <a:r>
              <a:rPr lang="ru-RU" sz="1500" dirty="0"/>
              <a:t> на поле </a:t>
            </a:r>
            <a:r>
              <a:rPr lang="ru-RU" sz="1500" dirty="0" err="1"/>
              <a:t>або</a:t>
            </a:r>
            <a:r>
              <a:rPr lang="ru-RU" sz="1500" dirty="0"/>
              <a:t> поля </a:t>
            </a:r>
            <a:r>
              <a:rPr lang="ru-RU" sz="1500" dirty="0" err="1"/>
              <a:t>первинного</a:t>
            </a:r>
            <a:r>
              <a:rPr lang="ru-RU" sz="1500" dirty="0"/>
              <a:t> ключа в </a:t>
            </a:r>
            <a:r>
              <a:rPr lang="ru-RU" sz="1500" dirty="0" err="1"/>
              <a:t>іншій</a:t>
            </a:r>
            <a:r>
              <a:rPr lang="ru-RU" sz="1500" dirty="0"/>
              <a:t> </a:t>
            </a:r>
            <a:r>
              <a:rPr lang="ru-RU" sz="1500" dirty="0" err="1"/>
              <a:t>таблиці</a:t>
            </a:r>
            <a:r>
              <a:rPr lang="ru-RU" sz="1500" dirty="0"/>
              <a:t>. </a:t>
            </a:r>
            <a:r>
              <a:rPr lang="ru-RU" sz="1500" dirty="0" err="1"/>
              <a:t>Зовнішній</a:t>
            </a:r>
            <a:r>
              <a:rPr lang="ru-RU" sz="1500" dirty="0"/>
              <a:t> ключ </a:t>
            </a:r>
            <a:r>
              <a:rPr lang="ru-RU" sz="1500" dirty="0" err="1"/>
              <a:t>визначає</a:t>
            </a:r>
            <a:r>
              <a:rPr lang="ru-RU" sz="1500" dirty="0"/>
              <a:t> </a:t>
            </a:r>
            <a:r>
              <a:rPr lang="ru-RU" sz="1500" dirty="0" err="1"/>
              <a:t>спосіб</a:t>
            </a:r>
            <a:r>
              <a:rPr lang="ru-RU" sz="1500" dirty="0"/>
              <a:t> </a:t>
            </a:r>
            <a:r>
              <a:rPr lang="ru-RU" sz="1500" dirty="0" err="1"/>
              <a:t>об’єднання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/>
              <a:t>З </a:t>
            </a:r>
            <a:r>
              <a:rPr lang="ru-RU" sz="1500" dirty="0" err="1"/>
              <a:t>двох</a:t>
            </a:r>
            <a:r>
              <a:rPr lang="ru-RU" sz="1500" dirty="0"/>
              <a:t> </a:t>
            </a:r>
            <a:r>
              <a:rPr lang="ru-RU" sz="1500" dirty="0" err="1"/>
              <a:t>логічно</a:t>
            </a:r>
            <a:r>
              <a:rPr lang="ru-RU" sz="1500" dirty="0"/>
              <a:t> </a:t>
            </a:r>
            <a:r>
              <a:rPr lang="ru-RU" sz="1500" dirty="0" err="1"/>
              <a:t>пов’язаних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 одну </a:t>
            </a:r>
            <a:r>
              <a:rPr lang="ru-RU" sz="1500" dirty="0" err="1"/>
              <a:t>називають</a:t>
            </a:r>
            <a:r>
              <a:rPr lang="ru-RU" sz="1500" dirty="0"/>
              <a:t> таблицею </a:t>
            </a:r>
            <a:r>
              <a:rPr lang="ru-RU" sz="1500" dirty="0" err="1"/>
              <a:t>первинного</a:t>
            </a:r>
            <a:r>
              <a:rPr lang="ru-RU" sz="1500" dirty="0"/>
              <a:t> ключа </a:t>
            </a:r>
            <a:r>
              <a:rPr lang="ru-RU" sz="1500" dirty="0" err="1"/>
              <a:t>або</a:t>
            </a:r>
            <a:r>
              <a:rPr lang="ru-RU" sz="1500" dirty="0"/>
              <a:t> головною таблицею, а </a:t>
            </a:r>
            <a:r>
              <a:rPr lang="ru-RU" sz="1500" dirty="0" err="1"/>
              <a:t>іншу</a:t>
            </a:r>
            <a:r>
              <a:rPr lang="ru-RU" sz="1500" dirty="0"/>
              <a:t> таблицею </a:t>
            </a:r>
            <a:r>
              <a:rPr lang="ru-RU" sz="1500" dirty="0" err="1"/>
              <a:t>вторинного</a:t>
            </a:r>
            <a:r>
              <a:rPr lang="ru-RU" sz="1500" dirty="0"/>
              <a:t> (</a:t>
            </a:r>
            <a:r>
              <a:rPr lang="ru-RU" sz="1500" dirty="0" err="1"/>
              <a:t>зовнішнього</a:t>
            </a:r>
            <a:r>
              <a:rPr lang="ru-RU" sz="1500" dirty="0"/>
              <a:t>) ключа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підпорядкованою</a:t>
            </a:r>
            <a:r>
              <a:rPr lang="ru-RU" sz="1500" dirty="0"/>
              <a:t> таблицею.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/>
              <a:t>СУБД </a:t>
            </a:r>
            <a:r>
              <a:rPr lang="ru-RU" sz="1500" dirty="0" err="1"/>
              <a:t>дозволяють</a:t>
            </a:r>
            <a:r>
              <a:rPr lang="ru-RU" sz="1500" dirty="0"/>
              <a:t> </a:t>
            </a:r>
            <a:r>
              <a:rPr lang="ru-RU" sz="1500" dirty="0" err="1"/>
              <a:t>зіставити</a:t>
            </a:r>
            <a:r>
              <a:rPr lang="ru-RU" sz="1500" dirty="0"/>
              <a:t> </a:t>
            </a:r>
            <a:r>
              <a:rPr lang="ru-RU" sz="1500" dirty="0" err="1"/>
              <a:t>споріднені</a:t>
            </a:r>
            <a:r>
              <a:rPr lang="ru-RU" sz="1500" dirty="0"/>
              <a:t> записи з </a:t>
            </a:r>
            <a:r>
              <a:rPr lang="ru-RU" sz="1500" dirty="0" err="1"/>
              <a:t>обох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 і </a:t>
            </a:r>
            <a:r>
              <a:rPr lang="ru-RU" sz="1500" dirty="0" err="1"/>
              <a:t>спільно</a:t>
            </a:r>
            <a:r>
              <a:rPr lang="ru-RU" sz="1500" dirty="0"/>
              <a:t> </a:t>
            </a:r>
            <a:r>
              <a:rPr lang="ru-RU" sz="1500" dirty="0" err="1"/>
              <a:t>вивести</a:t>
            </a:r>
            <a:r>
              <a:rPr lang="ru-RU" sz="1500" dirty="0"/>
              <a:t> </a:t>
            </a:r>
            <a:r>
              <a:rPr lang="ru-RU" sz="1500" dirty="0" err="1"/>
              <a:t>їх</a:t>
            </a:r>
            <a:r>
              <a:rPr lang="ru-RU" sz="1500" dirty="0"/>
              <a:t> у </a:t>
            </a:r>
            <a:r>
              <a:rPr lang="ru-RU" sz="1500" dirty="0" err="1"/>
              <a:t>формі</a:t>
            </a:r>
            <a:r>
              <a:rPr lang="ru-RU" sz="1500" dirty="0"/>
              <a:t>, </a:t>
            </a:r>
            <a:r>
              <a:rPr lang="ru-RU" sz="1500" dirty="0" err="1"/>
              <a:t>звіті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запиті</a:t>
            </a:r>
            <a:r>
              <a:rPr lang="ru-RU" sz="15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dirty="0"/>
              <a:t> </a:t>
            </a:r>
            <a:r>
              <a:rPr lang="ru-RU" sz="1500" dirty="0" err="1"/>
              <a:t>Існує</a:t>
            </a:r>
            <a:r>
              <a:rPr lang="ru-RU" sz="1500" dirty="0"/>
              <a:t> три типи </a:t>
            </a:r>
            <a:r>
              <a:rPr lang="ru-RU" sz="1500" dirty="0" err="1"/>
              <a:t>первинних</a:t>
            </a:r>
            <a:r>
              <a:rPr lang="ru-RU" sz="1500" dirty="0"/>
              <a:t> </a:t>
            </a:r>
            <a:r>
              <a:rPr lang="ru-RU" sz="1500" dirty="0" err="1"/>
              <a:t>ключів</a:t>
            </a:r>
            <a:r>
              <a:rPr lang="ru-RU" sz="1500" dirty="0"/>
              <a:t>: </a:t>
            </a:r>
            <a:r>
              <a:rPr lang="ru-RU" sz="1500" b="1" dirty="0" err="1"/>
              <a:t>ключові</a:t>
            </a:r>
            <a:r>
              <a:rPr lang="ru-RU" sz="1500" b="1" dirty="0"/>
              <a:t> поля </a:t>
            </a:r>
            <a:r>
              <a:rPr lang="ru-RU" sz="1500" b="1" dirty="0" err="1"/>
              <a:t>лічильника</a:t>
            </a:r>
            <a:r>
              <a:rPr lang="ru-RU" sz="1500" b="1" dirty="0"/>
              <a:t> (</a:t>
            </a:r>
            <a:r>
              <a:rPr lang="ru-RU" sz="1500" b="1" dirty="0" err="1"/>
              <a:t>лічильник</a:t>
            </a:r>
            <a:r>
              <a:rPr lang="ru-RU" sz="1500" b="1" dirty="0"/>
              <a:t>), </a:t>
            </a:r>
            <a:r>
              <a:rPr lang="ru-RU" sz="1500" b="1" dirty="0" err="1"/>
              <a:t>простий</a:t>
            </a:r>
            <a:r>
              <a:rPr lang="ru-RU" sz="1500" b="1" dirty="0"/>
              <a:t> ключ і </a:t>
            </a:r>
            <a:r>
              <a:rPr lang="ru-RU" sz="1500" b="1" dirty="0" err="1"/>
              <a:t>складений</a:t>
            </a:r>
            <a:r>
              <a:rPr lang="ru-RU" sz="1500" b="1" dirty="0"/>
              <a:t> ключ.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/>
              <a:t>Поле </a:t>
            </a:r>
            <a:r>
              <a:rPr lang="ru-RU" sz="1500" b="1" dirty="0" err="1"/>
              <a:t>лічильника</a:t>
            </a:r>
            <a:r>
              <a:rPr lang="ru-RU" sz="1500" b="1" dirty="0"/>
              <a:t> </a:t>
            </a:r>
            <a:r>
              <a:rPr lang="ru-RU" sz="1500" dirty="0"/>
              <a:t>(Тип </a:t>
            </a:r>
            <a:r>
              <a:rPr lang="ru-RU" sz="1500" dirty="0" err="1"/>
              <a:t>даних</a:t>
            </a:r>
            <a:r>
              <a:rPr lang="ru-RU" sz="1500" dirty="0"/>
              <a:t> «</a:t>
            </a:r>
            <a:r>
              <a:rPr lang="ru-RU" sz="1500" dirty="0" err="1"/>
              <a:t>Лічильник</a:t>
            </a:r>
            <a:r>
              <a:rPr lang="ru-RU" sz="1500" dirty="0"/>
              <a:t>»). Для кожного </a:t>
            </a:r>
            <a:r>
              <a:rPr lang="ru-RU" sz="1500" dirty="0" err="1"/>
              <a:t>запису</a:t>
            </a:r>
            <a:r>
              <a:rPr lang="ru-RU" sz="1500" dirty="0"/>
              <a:t> </a:t>
            </a:r>
            <a:r>
              <a:rPr lang="ru-RU" sz="1500" dirty="0" err="1"/>
              <a:t>цього</a:t>
            </a:r>
            <a:r>
              <a:rPr lang="ru-RU" sz="1500" dirty="0"/>
              <a:t> поля </a:t>
            </a:r>
            <a:r>
              <a:rPr lang="ru-RU" sz="1500" dirty="0" err="1"/>
              <a:t>таблиці</a:t>
            </a:r>
            <a:r>
              <a:rPr lang="ru-RU" sz="1500" dirty="0"/>
              <a:t> автоматично заноситься </a:t>
            </a:r>
            <a:r>
              <a:rPr lang="ru-RU" sz="1500" dirty="0" err="1"/>
              <a:t>унікальне</a:t>
            </a:r>
            <a:r>
              <a:rPr lang="ru-RU" sz="1500" dirty="0"/>
              <a:t> </a:t>
            </a:r>
            <a:r>
              <a:rPr lang="ru-RU" sz="1500" dirty="0" err="1"/>
              <a:t>числове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Простий</a:t>
            </a:r>
            <a:r>
              <a:rPr lang="ru-RU" sz="1500" b="1" dirty="0"/>
              <a:t> ключ</a:t>
            </a:r>
            <a:r>
              <a:rPr lang="ru-RU" sz="1500" dirty="0"/>
              <a:t>. </a:t>
            </a:r>
            <a:r>
              <a:rPr lang="ru-RU" sz="1500" dirty="0" err="1"/>
              <a:t>Якщо</a:t>
            </a:r>
            <a:r>
              <a:rPr lang="ru-RU" sz="1500" dirty="0"/>
              <a:t> поле </a:t>
            </a:r>
            <a:r>
              <a:rPr lang="ru-RU" sz="1500" dirty="0" err="1"/>
              <a:t>містить</a:t>
            </a:r>
            <a:r>
              <a:rPr lang="ru-RU" sz="1500" dirty="0"/>
              <a:t> </a:t>
            </a:r>
            <a:r>
              <a:rPr lang="ru-RU" sz="1500" dirty="0" err="1"/>
              <a:t>унікальні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, </a:t>
            </a:r>
            <a:r>
              <a:rPr lang="ru-RU" sz="1500" dirty="0" err="1"/>
              <a:t>такі</a:t>
            </a:r>
            <a:r>
              <a:rPr lang="ru-RU" sz="1500" dirty="0"/>
              <a:t> як </a:t>
            </a:r>
            <a:r>
              <a:rPr lang="ru-RU" sz="1500" dirty="0" err="1"/>
              <a:t>коди</a:t>
            </a:r>
            <a:r>
              <a:rPr lang="ru-RU" sz="1500" dirty="0"/>
              <a:t> </a:t>
            </a:r>
            <a:r>
              <a:rPr lang="ru-RU" sz="1500" dirty="0" err="1"/>
              <a:t>чи</a:t>
            </a:r>
            <a:r>
              <a:rPr lang="ru-RU" sz="1500" dirty="0"/>
              <a:t> </a:t>
            </a:r>
            <a:r>
              <a:rPr lang="ru-RU" sz="1500" dirty="0" err="1"/>
              <a:t>інвентарні</a:t>
            </a:r>
            <a:r>
              <a:rPr lang="ru-RU" sz="1500" dirty="0"/>
              <a:t> </a:t>
            </a:r>
            <a:r>
              <a:rPr lang="ru-RU" sz="1500" dirty="0" err="1"/>
              <a:t>номери</a:t>
            </a:r>
            <a:r>
              <a:rPr lang="ru-RU" sz="1500" dirty="0"/>
              <a:t>, то </a:t>
            </a:r>
            <a:r>
              <a:rPr lang="ru-RU" sz="1500" dirty="0" err="1"/>
              <a:t>це</a:t>
            </a:r>
            <a:r>
              <a:rPr lang="ru-RU" sz="1500" dirty="0"/>
              <a:t> поле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визначити</a:t>
            </a:r>
            <a:r>
              <a:rPr lang="ru-RU" sz="1500" dirty="0"/>
              <a:t> як </a:t>
            </a:r>
            <a:r>
              <a:rPr lang="ru-RU" sz="1500" dirty="0" err="1"/>
              <a:t>первинний</a:t>
            </a:r>
            <a:r>
              <a:rPr lang="ru-RU" sz="1500" dirty="0"/>
              <a:t> ключ. В </a:t>
            </a:r>
            <a:r>
              <a:rPr lang="ru-RU" sz="1500" dirty="0" err="1"/>
              <a:t>якості</a:t>
            </a:r>
            <a:r>
              <a:rPr lang="ru-RU" sz="1500" dirty="0"/>
              <a:t> ключа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визначити</a:t>
            </a:r>
            <a:r>
              <a:rPr lang="ru-RU" sz="1500" dirty="0"/>
              <a:t> </a:t>
            </a:r>
            <a:r>
              <a:rPr lang="ru-RU" sz="1500" dirty="0" err="1"/>
              <a:t>всі</a:t>
            </a:r>
            <a:r>
              <a:rPr lang="ru-RU" sz="1500" dirty="0"/>
              <a:t> поля,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містить</a:t>
            </a:r>
            <a:r>
              <a:rPr lang="ru-RU" sz="1500" dirty="0"/>
              <a:t> </a:t>
            </a:r>
            <a:r>
              <a:rPr lang="ru-RU" sz="1500" dirty="0" err="1"/>
              <a:t>дані</a:t>
            </a:r>
            <a:r>
              <a:rPr lang="ru-RU" sz="1500" dirty="0"/>
              <a:t>, </a:t>
            </a:r>
            <a:r>
              <a:rPr lang="ru-RU" sz="1500" dirty="0" err="1"/>
              <a:t>якщо</a:t>
            </a:r>
            <a:r>
              <a:rPr lang="ru-RU" sz="1500" dirty="0"/>
              <a:t> </a:t>
            </a:r>
            <a:r>
              <a:rPr lang="ru-RU" sz="1500" dirty="0" err="1"/>
              <a:t>це</a:t>
            </a:r>
            <a:r>
              <a:rPr lang="ru-RU" sz="1500" dirty="0"/>
              <a:t> поле не </a:t>
            </a:r>
            <a:r>
              <a:rPr lang="ru-RU" sz="1500" dirty="0" err="1"/>
              <a:t>містить</a:t>
            </a:r>
            <a:r>
              <a:rPr lang="ru-RU" sz="1500" dirty="0"/>
              <a:t> </a:t>
            </a:r>
            <a:r>
              <a:rPr lang="ru-RU" sz="1500" dirty="0" err="1"/>
              <a:t>повторювані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 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значення</a:t>
            </a:r>
            <a:r>
              <a:rPr lang="ru-RU" sz="1500" dirty="0"/>
              <a:t> </a:t>
            </a:r>
            <a:r>
              <a:rPr lang="en-US" sz="1500" dirty="0"/>
              <a:t>Null. </a:t>
            </a:r>
            <a:endParaRPr lang="uk-UA" sz="15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500" b="1" dirty="0" err="1"/>
              <a:t>Складені</a:t>
            </a:r>
            <a:r>
              <a:rPr lang="ru-RU" sz="1500" b="1" dirty="0"/>
              <a:t> </a:t>
            </a:r>
            <a:r>
              <a:rPr lang="ru-RU" sz="1500" b="1" dirty="0" err="1"/>
              <a:t>ключі</a:t>
            </a:r>
            <a:r>
              <a:rPr lang="ru-RU" sz="1500" dirty="0"/>
              <a:t>. У </a:t>
            </a:r>
            <a:r>
              <a:rPr lang="ru-RU" sz="1500" dirty="0" err="1"/>
              <a:t>випадках</a:t>
            </a:r>
            <a:r>
              <a:rPr lang="ru-RU" sz="1500" dirty="0"/>
              <a:t>, коли </a:t>
            </a:r>
            <a:r>
              <a:rPr lang="ru-RU" sz="1500" dirty="0" err="1"/>
              <a:t>неможливо</a:t>
            </a:r>
            <a:r>
              <a:rPr lang="ru-RU" sz="1500" dirty="0"/>
              <a:t> </a:t>
            </a:r>
            <a:r>
              <a:rPr lang="ru-RU" sz="1500" dirty="0" err="1"/>
              <a:t>гарантувати</a:t>
            </a:r>
            <a:r>
              <a:rPr lang="ru-RU" sz="1500" dirty="0"/>
              <a:t> </a:t>
            </a:r>
            <a:r>
              <a:rPr lang="ru-RU" sz="1500" dirty="0" err="1"/>
              <a:t>унікальність</a:t>
            </a:r>
            <a:r>
              <a:rPr lang="ru-RU" sz="1500" dirty="0"/>
              <a:t> </a:t>
            </a:r>
            <a:r>
              <a:rPr lang="ru-RU" sz="1500" dirty="0" err="1"/>
              <a:t>значень</a:t>
            </a:r>
            <a:r>
              <a:rPr lang="ru-RU" sz="1500" dirty="0"/>
              <a:t> кожного поля, </a:t>
            </a:r>
            <a:r>
              <a:rPr lang="ru-RU" sz="1500" dirty="0" err="1"/>
              <a:t>існує</a:t>
            </a:r>
            <a:r>
              <a:rPr lang="ru-RU" sz="1500" dirty="0"/>
              <a:t> </a:t>
            </a:r>
            <a:r>
              <a:rPr lang="ru-RU" sz="1500" dirty="0" err="1"/>
              <a:t>можливість</a:t>
            </a:r>
            <a:r>
              <a:rPr lang="ru-RU" sz="1500" dirty="0"/>
              <a:t> </a:t>
            </a:r>
            <a:r>
              <a:rPr lang="ru-RU" sz="1500" dirty="0" err="1"/>
              <a:t>створити</a:t>
            </a:r>
            <a:r>
              <a:rPr lang="ru-RU" sz="1500" dirty="0"/>
              <a:t> ключ,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складається</a:t>
            </a:r>
            <a:r>
              <a:rPr lang="ru-RU" sz="1500" dirty="0"/>
              <a:t> з </a:t>
            </a:r>
            <a:r>
              <a:rPr lang="ru-RU" sz="1500" dirty="0" err="1"/>
              <a:t>декількох</a:t>
            </a:r>
            <a:r>
              <a:rPr lang="ru-RU" sz="1500" dirty="0"/>
              <a:t> </a:t>
            </a:r>
            <a:r>
              <a:rPr lang="ru-RU" sz="1500" dirty="0" err="1"/>
              <a:t>полів</a:t>
            </a:r>
            <a:r>
              <a:rPr lang="ru-RU" sz="1500" dirty="0"/>
              <a:t>. </a:t>
            </a:r>
            <a:r>
              <a:rPr lang="ru-RU" sz="1500" dirty="0" err="1"/>
              <a:t>Найчастіше</a:t>
            </a:r>
            <a:r>
              <a:rPr lang="ru-RU" sz="1500" dirty="0"/>
              <a:t> </a:t>
            </a:r>
            <a:r>
              <a:rPr lang="ru-RU" sz="1500" dirty="0" err="1"/>
              <a:t>така</a:t>
            </a:r>
            <a:r>
              <a:rPr lang="ru-RU" sz="1500" dirty="0"/>
              <a:t> </a:t>
            </a:r>
            <a:r>
              <a:rPr lang="ru-RU" sz="1500" dirty="0" err="1"/>
              <a:t>ситуація</a:t>
            </a:r>
            <a:r>
              <a:rPr lang="ru-RU" sz="1500" dirty="0"/>
              <a:t> </a:t>
            </a:r>
            <a:r>
              <a:rPr lang="ru-RU" sz="1500" dirty="0" err="1"/>
              <a:t>виникає</a:t>
            </a:r>
            <a:r>
              <a:rPr lang="ru-RU" sz="1500" dirty="0"/>
              <a:t> для </a:t>
            </a:r>
            <a:r>
              <a:rPr lang="ru-RU" sz="1500" dirty="0" err="1"/>
              <a:t>таблиці</a:t>
            </a:r>
            <a:r>
              <a:rPr lang="ru-RU" sz="1500" dirty="0"/>
              <a:t>, </a:t>
            </a:r>
            <a:r>
              <a:rPr lang="ru-RU" sz="1500" dirty="0" err="1"/>
              <a:t>використовуваної</a:t>
            </a:r>
            <a:r>
              <a:rPr lang="ru-RU" sz="1500" dirty="0"/>
              <a:t> для </a:t>
            </a:r>
            <a:r>
              <a:rPr lang="ru-RU" sz="1500" dirty="0" err="1"/>
              <a:t>зв’язування</a:t>
            </a:r>
            <a:r>
              <a:rPr lang="ru-RU" sz="1500" dirty="0"/>
              <a:t> </a:t>
            </a:r>
            <a:r>
              <a:rPr lang="ru-RU" sz="1500" dirty="0" err="1"/>
              <a:t>двох</a:t>
            </a:r>
            <a:r>
              <a:rPr lang="ru-RU" sz="1500" dirty="0"/>
              <a:t> </a:t>
            </a:r>
            <a:r>
              <a:rPr lang="ru-RU" sz="1500" dirty="0" err="1"/>
              <a:t>таблиць</a:t>
            </a:r>
            <a:r>
              <a:rPr lang="ru-RU" sz="1500" dirty="0"/>
              <a:t> </a:t>
            </a:r>
            <a:r>
              <a:rPr lang="ru-RU" sz="1500" dirty="0" err="1"/>
              <a:t>відношенням</a:t>
            </a:r>
            <a:r>
              <a:rPr lang="ru-RU" sz="1500" dirty="0"/>
              <a:t> «</a:t>
            </a:r>
            <a:r>
              <a:rPr lang="ru-RU" sz="1500" dirty="0" err="1"/>
              <a:t>багато</a:t>
            </a:r>
            <a:r>
              <a:rPr lang="ru-RU" sz="1500" dirty="0"/>
              <a:t> — до — </a:t>
            </a:r>
            <a:r>
              <a:rPr lang="ru-RU" sz="1500" dirty="0" err="1"/>
              <a:t>багатьох</a:t>
            </a:r>
            <a:r>
              <a:rPr lang="ru-RU" sz="1500" dirty="0"/>
              <a:t>».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1982097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BBFAA8F-3574-4978-88B8-C8C698F4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Реляційна</a:t>
            </a:r>
            <a:r>
              <a:rPr lang="ru-RU" b="1" dirty="0"/>
              <a:t> модель</a:t>
            </a:r>
            <a:endParaRPr lang="uk-UA" b="1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8FED2A82-43E4-4FD4-A83E-49E5AEF45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636"/>
            <a:ext cx="5181600" cy="4745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Переваги</a:t>
            </a:r>
            <a:r>
              <a:rPr lang="ru-RU" b="1" dirty="0"/>
              <a:t> </a:t>
            </a:r>
            <a:r>
              <a:rPr lang="ru-RU" b="1" dirty="0" err="1"/>
              <a:t>реляційної</a:t>
            </a:r>
            <a:r>
              <a:rPr lang="ru-RU" b="1" dirty="0"/>
              <a:t> </a:t>
            </a:r>
            <a:r>
              <a:rPr lang="ru-RU" b="1" dirty="0" err="1"/>
              <a:t>моделі</a:t>
            </a:r>
            <a:r>
              <a:rPr lang="ru-RU" b="1" dirty="0"/>
              <a:t>: </a:t>
            </a:r>
          </a:p>
          <a:p>
            <a:r>
              <a:rPr lang="ru-RU" dirty="0"/>
              <a:t>простота і </a:t>
            </a:r>
            <a:r>
              <a:rPr lang="ru-RU" dirty="0" err="1"/>
              <a:t>доступність</a:t>
            </a:r>
            <a:r>
              <a:rPr lang="ru-RU" dirty="0"/>
              <a:t> для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. </a:t>
            </a:r>
            <a:r>
              <a:rPr lang="ru-RU" dirty="0" err="1"/>
              <a:t>Єдиною</a:t>
            </a:r>
            <a:r>
              <a:rPr lang="ru-RU" dirty="0"/>
              <a:t> </a:t>
            </a:r>
            <a:r>
              <a:rPr lang="ru-RU" dirty="0" err="1"/>
              <a:t>використовуваною</a:t>
            </a:r>
            <a:r>
              <a:rPr lang="ru-RU" dirty="0"/>
              <a:t> </a:t>
            </a:r>
            <a:r>
              <a:rPr lang="ru-RU" dirty="0" err="1"/>
              <a:t>інформаційною</a:t>
            </a:r>
            <a:r>
              <a:rPr lang="ru-RU" dirty="0"/>
              <a:t> </a:t>
            </a:r>
            <a:r>
              <a:rPr lang="ru-RU" dirty="0" err="1"/>
              <a:t>конструкцією</a:t>
            </a:r>
            <a:r>
              <a:rPr lang="ru-RU" dirty="0"/>
              <a:t> є «</a:t>
            </a:r>
            <a:r>
              <a:rPr lang="ru-RU" dirty="0" err="1"/>
              <a:t>таблиця</a:t>
            </a:r>
            <a:r>
              <a:rPr lang="ru-RU" dirty="0"/>
              <a:t>»; </a:t>
            </a:r>
          </a:p>
          <a:p>
            <a:r>
              <a:rPr lang="ru-RU" dirty="0" err="1"/>
              <a:t>суворі</a:t>
            </a:r>
            <a:r>
              <a:rPr lang="ru-RU" dirty="0"/>
              <a:t> правила </a:t>
            </a:r>
            <a:r>
              <a:rPr lang="ru-RU" dirty="0" err="1"/>
              <a:t>проектування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математичному</a:t>
            </a:r>
            <a:r>
              <a:rPr lang="ru-RU" dirty="0"/>
              <a:t> </a:t>
            </a:r>
            <a:r>
              <a:rPr lang="ru-RU" dirty="0" err="1"/>
              <a:t>апараті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прикладній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при </a:t>
            </a:r>
            <a:r>
              <a:rPr lang="ru-RU" dirty="0" err="1"/>
              <a:t>зміні</a:t>
            </a:r>
            <a:r>
              <a:rPr lang="ru-RU" dirty="0"/>
              <a:t> </a:t>
            </a:r>
            <a:r>
              <a:rPr lang="ru-RU" dirty="0" err="1"/>
              <a:t>реляційної</a:t>
            </a:r>
            <a:r>
              <a:rPr lang="ru-RU" dirty="0"/>
              <a:t> БД </a:t>
            </a:r>
            <a:r>
              <a:rPr lang="ru-RU" dirty="0" err="1"/>
              <a:t>мінімальні</a:t>
            </a:r>
            <a:r>
              <a:rPr lang="ru-RU" dirty="0"/>
              <a:t>; </a:t>
            </a:r>
          </a:p>
          <a:p>
            <a:r>
              <a:rPr lang="ru-RU" dirty="0"/>
              <a:t>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і </a:t>
            </a:r>
            <a:r>
              <a:rPr lang="ru-RU" dirty="0" err="1"/>
              <a:t>написання</a:t>
            </a:r>
            <a:r>
              <a:rPr lang="ru-RU" dirty="0"/>
              <a:t> прикладного ПЗ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знати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БД у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. 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DA461974-1CCB-4BB7-972E-30FA234C7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636"/>
            <a:ext cx="5181600" cy="4745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Недоліки</a:t>
            </a:r>
            <a:r>
              <a:rPr lang="ru-RU" b="1" dirty="0"/>
              <a:t> </a:t>
            </a:r>
            <a:r>
              <a:rPr lang="ru-RU" b="1" dirty="0" err="1"/>
              <a:t>реляційної</a:t>
            </a:r>
            <a:r>
              <a:rPr lang="ru-RU" b="1" dirty="0"/>
              <a:t> </a:t>
            </a:r>
            <a:r>
              <a:rPr lang="ru-RU" b="1" dirty="0" err="1"/>
              <a:t>моделі</a:t>
            </a:r>
            <a:r>
              <a:rPr lang="ru-RU" b="1" dirty="0"/>
              <a:t>:</a:t>
            </a:r>
          </a:p>
          <a:p>
            <a:r>
              <a:rPr lang="ru-RU" dirty="0"/>
              <a:t> далеко не </a:t>
            </a:r>
            <a:r>
              <a:rPr lang="ru-RU" dirty="0" err="1"/>
              <a:t>завжди</a:t>
            </a:r>
            <a:r>
              <a:rPr lang="ru-RU" dirty="0"/>
              <a:t> предметна область </a:t>
            </a:r>
            <a:r>
              <a:rPr lang="ru-RU" dirty="0" err="1"/>
              <a:t>може</a:t>
            </a:r>
            <a:r>
              <a:rPr lang="ru-RU" dirty="0"/>
              <a:t> бути представлена у </a:t>
            </a:r>
            <a:r>
              <a:rPr lang="ru-RU" dirty="0" err="1"/>
              <a:t>вигляді</a:t>
            </a:r>
            <a:r>
              <a:rPr lang="ru-RU" dirty="0"/>
              <a:t> «</a:t>
            </a:r>
            <a:r>
              <a:rPr lang="ru-RU" dirty="0" err="1"/>
              <a:t>таблиць</a:t>
            </a:r>
            <a:r>
              <a:rPr lang="ru-RU" dirty="0"/>
              <a:t>»; </a:t>
            </a:r>
          </a:p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логічного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з'являється</a:t>
            </a:r>
            <a:r>
              <a:rPr lang="ru-RU" dirty="0"/>
              <a:t> </a:t>
            </a:r>
            <a:r>
              <a:rPr lang="ru-RU" dirty="0" err="1"/>
              <a:t>множина</a:t>
            </a:r>
            <a:r>
              <a:rPr lang="ru-RU" dirty="0"/>
              <a:t> «</a:t>
            </a:r>
            <a:r>
              <a:rPr lang="ru-RU" dirty="0" err="1"/>
              <a:t>таблиць</a:t>
            </a:r>
            <a:r>
              <a:rPr lang="ru-RU" dirty="0"/>
              <a:t>».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труднощів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; </a:t>
            </a:r>
          </a:p>
          <a:p>
            <a:r>
              <a:rPr lang="ru-RU" dirty="0"/>
              <a:t>БД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; </a:t>
            </a:r>
          </a:p>
          <a:p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доступу до </a:t>
            </a:r>
            <a:r>
              <a:rPr lang="ru-RU" dirty="0" err="1"/>
              <a:t>даних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249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86FA3-BEE8-435C-BC6E-D13AE0AD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СУБД (СКБД) 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32530-F19C-4AF8-BC78-A0AC7428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4474"/>
            <a:ext cx="10515600" cy="514248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У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системах 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базами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(</a:t>
            </a:r>
            <a:r>
              <a:rPr lang="ru-RU" dirty="0" err="1"/>
              <a:t>керування</a:t>
            </a:r>
            <a:r>
              <a:rPr lang="ru-RU" dirty="0"/>
              <a:t>) базами </a:t>
            </a:r>
            <a:r>
              <a:rPr lang="ru-RU" dirty="0" err="1"/>
              <a:t>даних</a:t>
            </a:r>
            <a:r>
              <a:rPr lang="ru-RU" dirty="0"/>
              <a:t> СУБД (СКБД).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/>
              <a:t>Система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керування</a:t>
            </a:r>
            <a:r>
              <a:rPr lang="ru-RU" b="1" i="1" dirty="0"/>
              <a:t> базами </a:t>
            </a:r>
            <a:r>
              <a:rPr lang="ru-RU" b="1" i="1" dirty="0" err="1"/>
              <a:t>даних</a:t>
            </a:r>
            <a:r>
              <a:rPr lang="ru-RU" b="1" i="1" dirty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система, заснована на </a:t>
            </a:r>
            <a:r>
              <a:rPr lang="ru-RU" dirty="0" err="1"/>
              <a:t>програмних</a:t>
            </a:r>
            <a:r>
              <a:rPr lang="ru-RU" dirty="0"/>
              <a:t> та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засобах</a:t>
            </a:r>
            <a:r>
              <a:rPr lang="ru-RU" dirty="0"/>
              <a:t>, яка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маніпулювання</a:t>
            </a:r>
            <a:r>
              <a:rPr lang="ru-RU" dirty="0"/>
              <a:t>, контроль, </a:t>
            </a:r>
            <a:r>
              <a:rPr lang="ru-RU" dirty="0" err="1"/>
              <a:t>керування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(за стандартом ISO/IEC 2382:2015[2]).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err="1"/>
              <a:t>Найуживаніші</a:t>
            </a:r>
            <a:r>
              <a:rPr lang="ru-RU" dirty="0"/>
              <a:t> СУБД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реляційну</a:t>
            </a:r>
            <a:r>
              <a:rPr lang="ru-RU" dirty="0"/>
              <a:t> модель,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у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 Для </a:t>
            </a:r>
            <a:r>
              <a:rPr lang="ru-RU" dirty="0" err="1"/>
              <a:t>кінцевого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(та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) робота з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маніпуляції</a:t>
            </a:r>
            <a:r>
              <a:rPr lang="ru-RU" dirty="0"/>
              <a:t> над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надсилають</a:t>
            </a:r>
            <a:r>
              <a:rPr lang="ru-RU" dirty="0"/>
              <a:t> до СУБД. СУБД </a:t>
            </a:r>
            <a:r>
              <a:rPr lang="ru-RU" dirty="0" err="1"/>
              <a:t>опрацьовує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і </a:t>
            </a:r>
            <a:r>
              <a:rPr lang="ru-RU" dirty="0" err="1"/>
              <a:t>повертає</a:t>
            </a:r>
            <a:r>
              <a:rPr lang="ru-RU" dirty="0"/>
              <a:t> результат. </a:t>
            </a:r>
            <a:r>
              <a:rPr lang="ru-RU" dirty="0" err="1"/>
              <a:t>Безпосередньо</a:t>
            </a:r>
            <a:r>
              <a:rPr lang="ru-RU" dirty="0"/>
              <a:t> з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СУБД.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013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9F85D-D404-418F-AF68-6004FC66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Microsoft Office Access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2B65D3-84C0-44BC-A1FA-5B5692BB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/>
              <a:t>Microsoft Office Access </a:t>
            </a:r>
            <a:r>
              <a:rPr lang="en-US" dirty="0"/>
              <a:t>— </a:t>
            </a:r>
            <a:r>
              <a:rPr lang="ru-RU" dirty="0"/>
              <a:t>система </a:t>
            </a:r>
            <a:r>
              <a:rPr lang="ru-RU" dirty="0" err="1"/>
              <a:t>управління</a:t>
            </a:r>
            <a:r>
              <a:rPr lang="ru-RU" dirty="0"/>
              <a:t> базами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програма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складу пакету </a:t>
            </a:r>
            <a:r>
              <a:rPr lang="ru-RU" dirty="0" err="1"/>
              <a:t>офісних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en-US" dirty="0"/>
              <a:t>Microsoft Office. </a:t>
            </a:r>
            <a:r>
              <a:rPr lang="ru-RU" dirty="0" err="1"/>
              <a:t>Має</a:t>
            </a:r>
            <a:r>
              <a:rPr lang="ru-RU" dirty="0"/>
              <a:t> широкий спектр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зв'язані</a:t>
            </a:r>
            <a:r>
              <a:rPr lang="ru-RU" dirty="0"/>
              <a:t> </a:t>
            </a:r>
            <a:r>
              <a:rPr lang="ru-RU" dirty="0" err="1"/>
              <a:t>запити</a:t>
            </a:r>
            <a:r>
              <a:rPr lang="ru-RU" dirty="0"/>
              <a:t>, </a:t>
            </a:r>
            <a:r>
              <a:rPr lang="ru-RU" dirty="0" err="1"/>
              <a:t>сортування</a:t>
            </a:r>
            <a:r>
              <a:rPr lang="ru-RU" dirty="0"/>
              <a:t> по </a:t>
            </a:r>
            <a:r>
              <a:rPr lang="ru-RU" dirty="0" err="1"/>
              <a:t>різних</a:t>
            </a:r>
            <a:r>
              <a:rPr lang="ru-RU" dirty="0"/>
              <a:t> полях,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таблицями</a:t>
            </a:r>
            <a:r>
              <a:rPr lang="ru-RU" dirty="0"/>
              <a:t> і базами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вбудованій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en-US" dirty="0"/>
              <a:t>VBA, </a:t>
            </a:r>
            <a:r>
              <a:rPr lang="ru-RU" dirty="0"/>
              <a:t>в самому </a:t>
            </a:r>
            <a:r>
              <a:rPr lang="en-US" dirty="0"/>
              <a:t>Access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підпрограми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i="1" dirty="0" err="1"/>
              <a:t>Основні</a:t>
            </a:r>
            <a:r>
              <a:rPr lang="ru-RU" b="1" i="1" dirty="0"/>
              <a:t> </a:t>
            </a:r>
            <a:r>
              <a:rPr lang="ru-RU" b="1" i="1" dirty="0" err="1"/>
              <a:t>компоненти</a:t>
            </a:r>
            <a:r>
              <a:rPr lang="ru-RU" b="1" i="1" dirty="0"/>
              <a:t> </a:t>
            </a:r>
            <a:r>
              <a:rPr lang="en-US" b="1" i="1" dirty="0"/>
              <a:t>MS Access: </a:t>
            </a:r>
            <a:endParaRPr lang="ru-RU" b="1" i="1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ru-RU" dirty="0"/>
              <a:t>конструктор </a:t>
            </a:r>
            <a:r>
              <a:rPr lang="ru-RU" dirty="0" err="1"/>
              <a:t>таблиць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конструктор </a:t>
            </a:r>
            <a:r>
              <a:rPr lang="ru-RU" dirty="0" err="1"/>
              <a:t>екранних</a:t>
            </a:r>
            <a:r>
              <a:rPr lang="ru-RU" dirty="0"/>
              <a:t> форм; </a:t>
            </a:r>
          </a:p>
          <a:p>
            <a:pPr marL="0" indent="0">
              <a:buNone/>
            </a:pPr>
            <a:r>
              <a:rPr lang="ru-RU" dirty="0"/>
              <a:t>• конструктор </a:t>
            </a:r>
            <a:r>
              <a:rPr lang="en-US" dirty="0"/>
              <a:t>SQL-</a:t>
            </a:r>
            <a:r>
              <a:rPr lang="ru-RU" dirty="0" err="1"/>
              <a:t>запитів</a:t>
            </a:r>
            <a:r>
              <a:rPr lang="ru-RU" dirty="0"/>
              <a:t> (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en-US" dirty="0"/>
              <a:t>SQL </a:t>
            </a:r>
            <a:r>
              <a:rPr lang="ru-RU" dirty="0"/>
              <a:t>в </a:t>
            </a:r>
            <a:r>
              <a:rPr lang="en-US" dirty="0"/>
              <a:t>MS Access </a:t>
            </a:r>
            <a:r>
              <a:rPr lang="ru-RU" dirty="0"/>
              <a:t>не </a:t>
            </a:r>
            <a:r>
              <a:rPr lang="ru-RU" dirty="0" err="1"/>
              <a:t>відповідає</a:t>
            </a:r>
            <a:r>
              <a:rPr lang="ru-RU" dirty="0"/>
              <a:t> стандарту </a:t>
            </a:r>
            <a:r>
              <a:rPr lang="en-US" dirty="0"/>
              <a:t>ANSI);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ru-RU" dirty="0"/>
              <a:t>конструктор </a:t>
            </a:r>
            <a:r>
              <a:rPr lang="ru-RU" dirty="0" err="1"/>
              <a:t>звітів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виводяться</a:t>
            </a:r>
            <a:r>
              <a:rPr lang="ru-RU" dirty="0"/>
              <a:t> на </a:t>
            </a:r>
            <a:r>
              <a:rPr lang="ru-RU" dirty="0" err="1"/>
              <a:t>друк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 err="1"/>
              <a:t>макроси</a:t>
            </a:r>
            <a:r>
              <a:rPr lang="ru-RU" dirty="0"/>
              <a:t> і код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399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068455-4549-4BB1-9C61-D30B38B01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 err="1"/>
              <a:t>Таблиця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документів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облікових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/>
              <a:t>Запит</a:t>
            </a:r>
            <a:r>
              <a:rPr lang="ru-RU" dirty="0"/>
              <a:t> —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умовами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задаються</a:t>
            </a:r>
            <a:r>
              <a:rPr lang="ru-RU" dirty="0"/>
              <a:t>. </a:t>
            </a:r>
            <a:r>
              <a:rPr lang="ru-RU" b="1" i="1" dirty="0"/>
              <a:t>Форма</a:t>
            </a:r>
            <a:r>
              <a:rPr lang="ru-RU" dirty="0"/>
              <a:t> —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форматів</a:t>
            </a:r>
            <a:r>
              <a:rPr lang="ru-RU" dirty="0"/>
              <a:t>, </a:t>
            </a:r>
            <a:r>
              <a:rPr lang="ru-RU" dirty="0" err="1"/>
              <a:t>описаних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. Форма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переглядати</a:t>
            </a:r>
            <a:r>
              <a:rPr lang="ru-RU" dirty="0"/>
              <a:t>, </a:t>
            </a:r>
            <a:r>
              <a:rPr lang="ru-RU" dirty="0" err="1"/>
              <a:t>редагувати</a:t>
            </a:r>
            <a:r>
              <a:rPr lang="ru-RU" dirty="0"/>
              <a:t> та </a:t>
            </a:r>
            <a:r>
              <a:rPr lang="ru-RU" dirty="0" err="1"/>
              <a:t>друкувати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 СУБД.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 err="1"/>
              <a:t>Звіт</a:t>
            </a:r>
            <a:r>
              <a:rPr lang="ru-RU" dirty="0"/>
              <a:t> — </a:t>
            </a:r>
            <a:r>
              <a:rPr lang="ru-RU" dirty="0" err="1"/>
              <a:t>відображає</a:t>
            </a:r>
            <a:r>
              <a:rPr lang="ru-RU" dirty="0"/>
              <a:t> і </a:t>
            </a:r>
            <a:r>
              <a:rPr lang="ru-RU" dirty="0" err="1"/>
              <a:t>друкує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запитів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описаним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форматом. У </a:t>
            </a:r>
            <a:r>
              <a:rPr lang="ru-RU" dirty="0" err="1"/>
              <a:t>звіті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редагувати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i="1" dirty="0" err="1"/>
              <a:t>Макроси</a:t>
            </a:r>
            <a:r>
              <a:rPr lang="ru-RU" b="1" i="1" dirty="0"/>
              <a:t> і Код </a:t>
            </a:r>
            <a:r>
              <a:rPr lang="ru-RU" dirty="0"/>
              <a:t>–</a:t>
            </a:r>
            <a:r>
              <a:rPr lang="ru-RU" dirty="0" err="1"/>
              <a:t>інструменти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автоматизувати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та </a:t>
            </a:r>
            <a:r>
              <a:rPr lang="ru-RU" dirty="0" err="1"/>
              <a:t>розширити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форм, </a:t>
            </a:r>
            <a:r>
              <a:rPr lang="ru-RU" dirty="0" err="1"/>
              <a:t>звітів</a:t>
            </a:r>
            <a:r>
              <a:rPr lang="ru-RU" dirty="0"/>
              <a:t> і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без та з </a:t>
            </a:r>
            <a:r>
              <a:rPr lang="ru-RU" dirty="0" err="1"/>
              <a:t>написанням</a:t>
            </a:r>
            <a:r>
              <a:rPr lang="ru-RU" dirty="0"/>
              <a:t> коду в </a:t>
            </a:r>
            <a:r>
              <a:rPr lang="ru-RU" dirty="0" err="1"/>
              <a:t>модулі</a:t>
            </a:r>
            <a:r>
              <a:rPr lang="ru-RU" dirty="0"/>
              <a:t> </a:t>
            </a:r>
            <a:r>
              <a:rPr lang="en-US" dirty="0"/>
              <a:t>Visual Basic for Applications (VBA).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1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1B199-CB4B-40F7-9C02-D465CFD54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9966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Етапи створення бази даних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29815E-323E-4E55-8279-04FF84267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855"/>
            <a:ext cx="10515600" cy="48931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Створення баз даних передбачає такі етапи:</a:t>
            </a:r>
            <a:endParaRPr lang="ru-RU" dirty="0"/>
          </a:p>
          <a:p>
            <a:pPr lvl="0"/>
            <a:r>
              <a:rPr lang="uk-UA" b="1" i="1" dirty="0"/>
              <a:t>Постановка завдання</a:t>
            </a:r>
            <a:r>
              <a:rPr lang="uk-UA" dirty="0"/>
              <a:t>. На цьому етапі визначається мета створення бази даних, окреслюється предметна область, для якої буде створюватися база даних, визначаються потенційні користувачі базою даних.</a:t>
            </a:r>
            <a:endParaRPr lang="ru-RU" dirty="0"/>
          </a:p>
          <a:p>
            <a:pPr lvl="0"/>
            <a:r>
              <a:rPr lang="uk-UA" b="1" i="1" dirty="0"/>
              <a:t>Створення описової інформаційної моделі </a:t>
            </a:r>
            <a:r>
              <a:rPr lang="uk-UA" dirty="0"/>
              <a:t>бази даних, у якій виділяються сутності майбутньої бази даних, описуються зв’язки між ними.</a:t>
            </a:r>
            <a:endParaRPr lang="ru-RU" dirty="0"/>
          </a:p>
          <a:p>
            <a:pPr lvl="0"/>
            <a:r>
              <a:rPr lang="uk-UA" b="1" i="1" dirty="0"/>
              <a:t>Створення моделі «сутність-зв’язок», </a:t>
            </a:r>
            <a:r>
              <a:rPr lang="uk-UA" dirty="0"/>
              <a:t>що передбачає графічне зображення сутностей певної предметної області, їх параметрів та </a:t>
            </a:r>
            <a:r>
              <a:rPr lang="uk-UA" dirty="0" err="1"/>
              <a:t>зв’язків</a:t>
            </a:r>
            <a:r>
              <a:rPr lang="uk-UA" dirty="0"/>
              <a:t> між ними.</a:t>
            </a:r>
            <a:endParaRPr lang="ru-RU" dirty="0"/>
          </a:p>
          <a:p>
            <a:pPr lvl="0"/>
            <a:r>
              <a:rPr lang="uk-UA" b="1" i="1" dirty="0"/>
              <a:t>Визначення моделі даних</a:t>
            </a:r>
            <a:r>
              <a:rPr lang="uk-UA" dirty="0"/>
              <a:t>, наприклад реляційна.</a:t>
            </a:r>
            <a:endParaRPr lang="ru-RU" dirty="0"/>
          </a:p>
          <a:p>
            <a:pPr lvl="0"/>
            <a:r>
              <a:rPr lang="uk-UA" b="1" i="1" dirty="0"/>
              <a:t>Створення структури бази даних </a:t>
            </a:r>
            <a:r>
              <a:rPr lang="uk-UA" dirty="0"/>
              <a:t>з використанням однієї із систем управління базами даних або однієї з мов програмування.</a:t>
            </a:r>
            <a:endParaRPr lang="ru-RU" dirty="0"/>
          </a:p>
          <a:p>
            <a:pPr lvl="0"/>
            <a:r>
              <a:rPr lang="uk-UA" b="1" i="1" dirty="0"/>
              <a:t>Введення даних. </a:t>
            </a:r>
            <a:r>
              <a:rPr lang="uk-UA" i="1" dirty="0"/>
              <a:t>Тестування </a:t>
            </a:r>
            <a:r>
              <a:rPr lang="uk-UA" dirty="0"/>
              <a:t>бази даних, її </a:t>
            </a:r>
            <a:r>
              <a:rPr lang="uk-UA" i="1" dirty="0"/>
              <a:t>корекція</a:t>
            </a:r>
            <a:r>
              <a:rPr lang="uk-UA" dirty="0"/>
              <a:t>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204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EFBAA7-D62A-431F-8F83-651526DBF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0"/>
            <a:ext cx="1155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48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26283AC-D88F-465C-8879-9D22DF87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73" y="96261"/>
            <a:ext cx="6056745" cy="34135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97668C-1C9C-4C26-8133-DFE80B7D9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7" y="3728159"/>
            <a:ext cx="11924145" cy="228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1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E67833-EB88-4D51-AA21-68745B3C1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382"/>
            <a:ext cx="10910455" cy="592758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/>
              <a:t>Таблиця. </a:t>
            </a:r>
            <a:r>
              <a:rPr lang="uk-UA" sz="2000" dirty="0"/>
              <a:t>Як зазначалося вище, реляційна БД – це зазвичай одна чи кілька таблиць, в яких містяться дані з певної предметної області та зв’язки між ними. Кожна таблиця має містити інформацію лише на одну тему. Таблиця реляційної бази даних складається з рядків </a:t>
            </a:r>
            <a:r>
              <a:rPr lang="uk-UA" sz="2000" dirty="0" err="1"/>
              <a:t>істовпців</a:t>
            </a:r>
            <a:r>
              <a:rPr lang="uk-UA" sz="2000" dirty="0"/>
              <a:t>. Рядки в реляційній базі даних називають записами, а стовпці – полями.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/>
              <a:t> Запис. </a:t>
            </a:r>
            <a:r>
              <a:rPr lang="uk-UA" sz="2000" dirty="0"/>
              <a:t>Кожен запис (рядок) містить набір значень властивостей одного об’єкта предметної області. В одній таблиці не повинно бути двох однакових записів.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1" i="1" dirty="0"/>
              <a:t>Поле</a:t>
            </a:r>
            <a:r>
              <a:rPr lang="uk-UA" sz="2000" dirty="0"/>
              <a:t>. Кожне поле (стовпець) містить множину значень однієї властивості всіх об’єктів предметної області. Поле має ім’я, яке відображає назву  та властивості. </a:t>
            </a:r>
            <a:endParaRPr lang="uk-UA" dirty="0"/>
          </a:p>
          <a:p>
            <a:endParaRPr lang="uk-UA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0C4D50-449B-4A49-AF8C-75AB60378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37" y="2760589"/>
            <a:ext cx="7812088" cy="213468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0B84D9B-A9E1-4556-8A2D-5B8A947B9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5008418"/>
            <a:ext cx="2762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54EF89-BD20-4544-ABC4-EAE214AED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83127"/>
            <a:ext cx="11462327" cy="64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0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E6FCE9-CB80-4478-9668-18FF2C460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3345"/>
            <a:ext cx="10947400" cy="608676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k-UA" dirty="0"/>
              <a:t> </a:t>
            </a:r>
            <a:r>
              <a:rPr lang="ru-RU" b="1" dirty="0"/>
              <a:t>База </a:t>
            </a:r>
            <a:r>
              <a:rPr lang="ru-RU" b="1" dirty="0" err="1"/>
              <a:t>даних</a:t>
            </a:r>
            <a:r>
              <a:rPr lang="ru-RU" dirty="0"/>
              <a:t> (</a:t>
            </a:r>
            <a:r>
              <a:rPr lang="ru-RU" dirty="0">
                <a:hlinkClick r:id="rId2" tooltip="Англійська мова"/>
              </a:rPr>
              <a:t>англ.</a:t>
            </a:r>
            <a:r>
              <a:rPr lang="ru-RU" dirty="0"/>
              <a:t> </a:t>
            </a:r>
            <a:r>
              <a:rPr lang="en-US" i="1" dirty="0"/>
              <a:t>database</a:t>
            </a:r>
            <a:r>
              <a:rPr lang="en-US" dirty="0"/>
              <a:t>) – </a:t>
            </a:r>
            <a:r>
              <a:rPr lang="ru-RU" dirty="0" err="1"/>
              <a:t>сукупність</a:t>
            </a:r>
            <a:r>
              <a:rPr lang="ru-RU" dirty="0"/>
              <a:t> </a:t>
            </a:r>
            <a:r>
              <a:rPr lang="ru-RU" dirty="0" err="1">
                <a:hlinkClick r:id="rId3" tooltip="Дані (обчислювальна техніка)"/>
              </a:rPr>
              <a:t>даних</a:t>
            </a:r>
            <a:r>
              <a:rPr lang="ru-RU" dirty="0"/>
              <a:t>, </a:t>
            </a:r>
            <a:r>
              <a:rPr lang="ru-RU" dirty="0" err="1"/>
              <a:t>організованих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концепції</a:t>
            </a:r>
            <a:r>
              <a:rPr lang="ru-RU" dirty="0"/>
              <a:t>, яка </a:t>
            </a:r>
            <a:r>
              <a:rPr lang="ru-RU" dirty="0" err="1"/>
              <a:t>описує</a:t>
            </a:r>
            <a:r>
              <a:rPr lang="ru-RU" dirty="0"/>
              <a:t> характеристику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</a:t>
            </a:r>
            <a:r>
              <a:rPr lang="ru-RU" dirty="0" err="1"/>
              <a:t>взаємозв'язки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;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щонайменше</a:t>
            </a:r>
            <a:r>
              <a:rPr lang="ru-RU" dirty="0"/>
              <a:t> одну з областей </a:t>
            </a:r>
            <a:r>
              <a:rPr lang="ru-RU" dirty="0" err="1"/>
              <a:t>застосування</a:t>
            </a:r>
            <a:r>
              <a:rPr lang="ru-RU" dirty="0"/>
              <a:t> (за стандартом </a:t>
            </a:r>
            <a:r>
              <a:rPr lang="en-US" dirty="0"/>
              <a:t>ISO/IEC 2382:2015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). </a:t>
            </a:r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подання</a:t>
            </a:r>
            <a:r>
              <a:rPr lang="ru-RU" dirty="0"/>
              <a:t>, </a:t>
            </a:r>
            <a:r>
              <a:rPr lang="ru-RU" dirty="0" err="1"/>
              <a:t>збережені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. </a:t>
            </a:r>
            <a:r>
              <a:rPr lang="ru-RU" dirty="0" err="1"/>
              <a:t>Дані</a:t>
            </a:r>
            <a:r>
              <a:rPr lang="ru-RU" dirty="0"/>
              <a:t> у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організовують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 </a:t>
            </a:r>
            <a:r>
              <a:rPr lang="ru-RU" dirty="0" err="1">
                <a:hlinkClick r:id="rId5" tooltip="Дані"/>
              </a:rPr>
              <a:t>даних</a:t>
            </a:r>
            <a:r>
              <a:rPr lang="ru-RU" dirty="0"/>
              <a:t>. Таким чином, </a:t>
            </a:r>
            <a:r>
              <a:rPr lang="ru-RU" dirty="0" err="1"/>
              <a:t>сучасна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самих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та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В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базою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впорядкований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паперову</a:t>
            </a:r>
            <a:r>
              <a:rPr lang="ru-RU" dirty="0"/>
              <a:t> картотеку з формулярами про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у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. Але дана </a:t>
            </a:r>
            <a:r>
              <a:rPr lang="ru-RU" dirty="0" err="1"/>
              <a:t>стаття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в </a:t>
            </a:r>
            <a:r>
              <a:rPr lang="ru-RU" dirty="0" err="1">
                <a:hlinkClick r:id="rId6" tooltip="Інформаційна система"/>
              </a:rPr>
              <a:t>інформаційних</a:t>
            </a:r>
            <a:r>
              <a:rPr lang="ru-RU" dirty="0">
                <a:hlinkClick r:id="rId6" tooltip="Інформаційна система"/>
              </a:rPr>
              <a:t> системах</a:t>
            </a:r>
            <a:r>
              <a:rPr lang="ru-RU" dirty="0"/>
              <a:t>. На даний час </a:t>
            </a:r>
            <a:r>
              <a:rPr lang="ru-RU" dirty="0" err="1">
                <a:hlinkClick r:id="rId7" tooltip="Застосунок"/>
              </a:rPr>
              <a:t>застосунки</a:t>
            </a:r>
            <a:r>
              <a:rPr lang="ru-RU" dirty="0"/>
              <a:t> для </a:t>
            </a:r>
            <a:r>
              <a:rPr lang="ru-RU" dirty="0" err="1"/>
              <a:t>роботи</a:t>
            </a:r>
            <a:r>
              <a:rPr lang="ru-RU" dirty="0"/>
              <a:t> з базами </a:t>
            </a:r>
            <a:r>
              <a:rPr lang="ru-RU" dirty="0" err="1"/>
              <a:t>даних</a:t>
            </a:r>
            <a:r>
              <a:rPr lang="ru-RU" dirty="0"/>
              <a:t> є одними з </a:t>
            </a:r>
            <a:r>
              <a:rPr lang="ru-RU" dirty="0" err="1"/>
              <a:t>найпоширеніших</a:t>
            </a:r>
            <a:r>
              <a:rPr lang="ru-RU" dirty="0"/>
              <a:t>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4100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10B95E-00DD-441A-9DB9-65566C0D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91" y="0"/>
            <a:ext cx="8377381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22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48428C-9EB1-40DE-8EA6-A0CBA71A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82" y="341745"/>
            <a:ext cx="9522691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66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EA4E0E-C275-481E-8F21-2FDB72A80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757" y="78797"/>
            <a:ext cx="9272443" cy="18238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8460F-914B-4A0E-9F22-55605B6A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44" y="1985819"/>
            <a:ext cx="5200820" cy="426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AE025-D063-4788-A97A-F24B5BB7C0A9}"/>
              </a:ext>
            </a:extLst>
          </p:cNvPr>
          <p:cNvSpPr txBox="1"/>
          <p:nvPr/>
        </p:nvSpPr>
        <p:spPr>
          <a:xfrm>
            <a:off x="6160655" y="3011054"/>
            <a:ext cx="5653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</a:rPr>
              <a:t>!!!!!! ВАЖЛИВО</a:t>
            </a:r>
          </a:p>
          <a:p>
            <a:r>
              <a:rPr lang="uk-UA" sz="2400" dirty="0"/>
              <a:t>Робота з записами здійснюється в режимі </a:t>
            </a:r>
            <a:r>
              <a:rPr lang="uk-UA" sz="2400" b="1" dirty="0"/>
              <a:t>Таблиця</a:t>
            </a:r>
          </a:p>
          <a:p>
            <a:r>
              <a:rPr lang="uk-UA" sz="2400" dirty="0"/>
              <a:t>Робота з елементами (структурою) таблиці здійснюється в режимі </a:t>
            </a:r>
            <a:r>
              <a:rPr lang="uk-UA" sz="2400" b="1" dirty="0"/>
              <a:t>Конструктор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373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C8C76-170D-4FB2-9414-115B8EB7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71"/>
            <a:ext cx="10515600" cy="540038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400" b="1" dirty="0"/>
            </a:br>
            <a:br>
              <a:rPr lang="uk-UA" sz="2400" b="1" dirty="0"/>
            </a:br>
            <a:r>
              <a:rPr lang="uk-UA" sz="2400" b="1" dirty="0"/>
              <a:t>ЗВ’ЯЗКИ МІЖ ТАБЛИЦЯМИ БАЗИ ДАНИХ</a:t>
            </a:r>
            <a:br>
              <a:rPr lang="ru-RU" b="1" dirty="0"/>
            </a:b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68E873C-B54A-428B-A799-2EFFD71FD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320" y="1308390"/>
            <a:ext cx="3800475" cy="15144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9E944F-5304-4057-8761-8A4CDBFA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07" y="970108"/>
            <a:ext cx="3139358" cy="26447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343DEB-2EBE-4226-8AB9-92A873F91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45" y="3643444"/>
            <a:ext cx="4146409" cy="2323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A8681A-4066-409D-9BBA-E9B1F8C06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441" y="3642880"/>
            <a:ext cx="3200399" cy="2324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8E862-6217-4E3C-9596-3AFDACD55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442" y="3925456"/>
            <a:ext cx="3358721" cy="19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4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7A966-22FC-49A2-9D12-F3914708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19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r>
              <a:rPr lang="uk-UA" dirty="0"/>
              <a:t>Запити в БД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5B230C-2265-4E54-9D01-A7BFC82C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182"/>
            <a:ext cx="10515600" cy="5504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uk-UA" dirty="0"/>
              <a:t>	</a:t>
            </a:r>
            <a:r>
              <a:rPr lang="uk-UA" b="1" i="1" dirty="0"/>
              <a:t>Запит</a:t>
            </a:r>
            <a:r>
              <a:rPr lang="uk-UA" dirty="0"/>
              <a:t> – це один із основних об’єктів бази даних, що дозволяє вибирати дані з однієї чи декількох взаємопов’язаних таблиць БД, здійснювати над ними обчислення та виводити результати у зручному вигляді.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Створений запит можна зберегти під певним ім’ям, а потім неодноразово виконувати. Якщо між першим і другим запусками запиту змінилися дані в таблицях, то в процесі другого його виконання будуть використовуватися оновлені дані.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Запити не містять даних. Під час кожного нового виконання запиту формуються необхідні дані з тих таблиць, на основі яких його створено.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/>
              <a:t>Типи запитів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Запит на вибірку </a:t>
            </a:r>
            <a:r>
              <a:rPr lang="uk-UA" dirty="0"/>
              <a:t>є основним видом запитів, що забезпечує вибір необхідних даних з однієї або з кількох таблиць. Дозволяє групувати записи, обчислювати суму, середні значення.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Запит з параметром </a:t>
            </a:r>
            <a:r>
              <a:rPr lang="uk-UA" dirty="0"/>
              <a:t>– це запит, при виконанні якого в його діалоговому вікні користувачеві видається запрошення ввести дані, на основі яких виконуватиметься запит.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Перехресний запит </a:t>
            </a:r>
            <a:r>
              <a:rPr lang="uk-UA" dirty="0"/>
              <a:t>– це операція побудови таблиці для обчислення підсумкових значень на основі існуючої таблиці або запиту.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i="1" dirty="0"/>
              <a:t>Запити </a:t>
            </a:r>
            <a:r>
              <a:rPr lang="en-US" b="1" i="1" dirty="0"/>
              <a:t>SQL </a:t>
            </a:r>
            <a:r>
              <a:rPr lang="uk-UA" dirty="0"/>
              <a:t>створюються за допомогою інструкції </a:t>
            </a:r>
            <a:r>
              <a:rPr lang="en-US" dirty="0"/>
              <a:t>SQL.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b="1" i="1" dirty="0"/>
              <a:t>Запити на зміну</a:t>
            </a:r>
            <a:r>
              <a:rPr lang="uk-UA" dirty="0"/>
              <a:t> бувають декількох видів: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видалення – видаляє групу записів з однієї або декількох таблиць;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оновлення вносить зміни до групи записів однієї або декількох таблиць;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додавання додає групу записів з однієї або декількох таблиць у кінець однієї або декількох таблиць;</a:t>
            </a:r>
          </a:p>
          <a:p>
            <a:pPr>
              <a:lnSpc>
                <a:spcPct val="120000"/>
              </a:lnSpc>
              <a:tabLst>
                <a:tab pos="442913" algn="l"/>
              </a:tabLst>
            </a:pPr>
            <a:r>
              <a:rPr lang="uk-UA" dirty="0"/>
              <a:t>	запит на створення таблиці створює нову таблицю на основі всіх або частини даних з однієї або декількох таблиць.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566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DEE09-9189-461D-AB6F-7FB21DA1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1802"/>
            <a:ext cx="11887200" cy="65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36E0A-E292-421C-B883-2D7C92F3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6838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sz="3600" b="1" dirty="0"/>
              <a:t>Створення та використання форм в  MS ACCESS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CAE59D-E15D-4E77-97A6-074A09A0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701964"/>
            <a:ext cx="11379200" cy="45627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200" b="1" i="1" dirty="0"/>
              <a:t>Форми </a:t>
            </a:r>
            <a:r>
              <a:rPr lang="uk-UA" sz="2200" dirty="0"/>
              <a:t>– це об’єкти бази даних, які призначені для перегляду даних із таблиць та запитів, для введення даних в базу, корегування існуючих даних та виконання заданих дій. Форма може містити графіки, малюнки, інші вбудовані об’єкти.</a:t>
            </a:r>
            <a:endParaRPr lang="ru-RU" sz="22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700" dirty="0"/>
              <a:t>Можна вводити дані в таблиці і не використовуючи форми. Проте є деякі причини, які роблять форми незамінним засобом введення даних в базу: під час роботи з формами обмежений доступ до таблиць (до конфіденційної інформації); різні люди мають різні права доступу до інформації, яка зберігається в базі даних; вводити дані в форму легше та зручніше, ніж в таблицю, оскільки у вікні форми відображається, як правило, один запис таблиці.</a:t>
            </a:r>
            <a:endParaRPr lang="ru-RU" sz="17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dirty="0"/>
              <a:t>Режими роботи з формами</a:t>
            </a:r>
            <a:endParaRPr lang="ru-RU" sz="2100" b="1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i="1" dirty="0"/>
              <a:t>режим форми </a:t>
            </a:r>
            <a:r>
              <a:rPr lang="uk-UA" sz="2100" dirty="0"/>
              <a:t>призначений для введення, перегляду і редагування даних таблиць, на основі яких побудована форма;</a:t>
            </a:r>
            <a:endParaRPr lang="ru-RU" sz="2100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i="1" dirty="0"/>
              <a:t>режим розмітки (макету) </a:t>
            </a:r>
            <a:r>
              <a:rPr lang="uk-UA" sz="2100" dirty="0"/>
              <a:t>забезпечує перегляд даних майже в такому вигляді, в якому вони відображаються в режимі форми, і водночас дозволяє змінювати форму;</a:t>
            </a:r>
            <a:endParaRPr lang="ru-RU" sz="2100" dirty="0"/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100" b="1" i="1" dirty="0"/>
              <a:t>режим конструктор</a:t>
            </a:r>
            <a:r>
              <a:rPr lang="uk-UA" sz="2100" dirty="0"/>
              <a:t>а призначений для розробки форми за допомогою повного набору інструментів, що забезпечує більш детальне опрацювання структури форми, використання всіх елементів керування. В цьому режимі форму можна розробити з нуля або доопрацювати її після створення майстром.</a:t>
            </a:r>
            <a:endParaRPr lang="ru-RU" sz="2100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49F6EF-99DD-4E3D-864E-76A6CEF60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642" y="5113771"/>
            <a:ext cx="7677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7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57C4B-6A3B-45EF-B749-FE8AD7A86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8" y="212148"/>
            <a:ext cx="5259387" cy="3152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E870E-3633-43AD-95FE-FBE72163E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37" y="212147"/>
            <a:ext cx="5092845" cy="31520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045E48-1B5D-48E8-8310-5F7519C4B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810" y="3559075"/>
            <a:ext cx="5092845" cy="30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17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38C52B-D1C4-45D1-B934-726DD254F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138544"/>
            <a:ext cx="9790545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3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E85CB-223B-49E6-875E-42E4EB93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Створення звітів в  MS ACCESS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AA7BC2-34BE-4A68-BB15-8772CDE7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1114425"/>
            <a:ext cx="10515600" cy="269095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b="1" dirty="0"/>
              <a:t> Звіти </a:t>
            </a:r>
            <a:r>
              <a:rPr lang="uk-UA" dirty="0"/>
              <a:t>в Access служать для формування документів, створених на основі таблиць або запитів. На відміну від форм, вони не можуть бути використані для введення даних у таблиці. Звіти дозволяють отримувати з бази потрібні відомості й представити їх у вигляді, зручному для сприйняття, а також надають широкі можливості для узагальнення й аналізу даних. До звітів також можна додавати підсумкові значення, а також пояснювальні написи, колонтитули, номери сторінок, стилі і різні графічні елементи.</a:t>
            </a:r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F6A9E1-61A7-4725-B5F8-0163B375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09" y="4003383"/>
            <a:ext cx="11425382" cy="190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5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21B414F-6F7A-47C2-97F2-A7C7B314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/>
              <a:t>Реалізації СКБД</a:t>
            </a:r>
            <a:br>
              <a:rPr lang="uk-UA" dirty="0"/>
            </a:br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CE028BFC-FD68-42FA-939E-D5BC782291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Комерційні</a:t>
            </a:r>
          </a:p>
          <a:p>
            <a:r>
              <a:rPr lang="en-US" sz="3200" dirty="0"/>
              <a:t>Microsoft SQL Server</a:t>
            </a:r>
          </a:p>
          <a:p>
            <a:r>
              <a:rPr lang="en-US" sz="3200" dirty="0"/>
              <a:t>Oracle</a:t>
            </a:r>
          </a:p>
          <a:p>
            <a:r>
              <a:rPr lang="en-US" sz="3200" dirty="0"/>
              <a:t>DB2</a:t>
            </a:r>
          </a:p>
          <a:p>
            <a:r>
              <a:rPr lang="en-US" sz="3200" dirty="0" err="1"/>
              <a:t>Interbase</a:t>
            </a:r>
            <a:endParaRPr lang="en-US" sz="3200" dirty="0"/>
          </a:p>
          <a:p>
            <a:r>
              <a:rPr lang="en-US" sz="3200" dirty="0"/>
              <a:t>Informix</a:t>
            </a:r>
          </a:p>
          <a:p>
            <a:r>
              <a:rPr lang="en-US" sz="3200" dirty="0"/>
              <a:t>Sybase</a:t>
            </a:r>
          </a:p>
          <a:p>
            <a:r>
              <a:rPr lang="uk-UA" sz="3200" dirty="0" err="1"/>
              <a:t>Дінай</a:t>
            </a:r>
            <a:endParaRPr lang="uk-UA" sz="3200" dirty="0"/>
          </a:p>
          <a:p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FD3985-430B-477C-B1FB-57F7940921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З відкритим кодом</a:t>
            </a:r>
          </a:p>
          <a:p>
            <a:r>
              <a:rPr lang="en-US" sz="3200" dirty="0"/>
              <a:t>MySQL</a:t>
            </a:r>
          </a:p>
          <a:p>
            <a:r>
              <a:rPr lang="en-US" sz="3200" dirty="0"/>
              <a:t>PostgreSQL</a:t>
            </a:r>
          </a:p>
          <a:p>
            <a:r>
              <a:rPr lang="en-US" sz="3200" dirty="0"/>
              <a:t>Firebird</a:t>
            </a:r>
          </a:p>
          <a:p>
            <a:r>
              <a:rPr lang="en-US" sz="3200" dirty="0"/>
              <a:t>SQLite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299797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440A10-710B-408C-95C9-28DEDF60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02"/>
            <a:ext cx="5125983" cy="30647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1C7D14-4334-41E9-A120-94564940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37" y="411364"/>
            <a:ext cx="4370045" cy="29073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965C2C-9FCC-4E97-90AF-E47A6098E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101" y="664235"/>
            <a:ext cx="4019063" cy="2654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521008-FA14-4277-BDAC-44FC61F18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04" y="3450402"/>
            <a:ext cx="5125984" cy="3128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357C3-1DAF-4B55-9CBE-498CCE9AE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0362" y="3539282"/>
            <a:ext cx="5134785" cy="30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3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EFE9B9D2-EE13-467A-96A7-D41192DD800C}"/>
              </a:ext>
            </a:extLst>
          </p:cNvPr>
          <p:cNvSpPr/>
          <p:nvPr/>
        </p:nvSpPr>
        <p:spPr>
          <a:xfrm>
            <a:off x="157018" y="335845"/>
            <a:ext cx="1189643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/>
              <a:t>Бази даних класифікують за різними критеріями.</a:t>
            </a:r>
          </a:p>
          <a:p>
            <a:endParaRPr lang="uk-UA" dirty="0"/>
          </a:p>
          <a:p>
            <a:r>
              <a:rPr lang="uk-UA" b="1" i="1" dirty="0">
                <a:solidFill>
                  <a:srgbClr val="7030A0"/>
                </a:solidFill>
              </a:rPr>
              <a:t>За моделлю організації даних розрізняють такі бази даних:</a:t>
            </a:r>
          </a:p>
          <a:p>
            <a:r>
              <a:rPr lang="uk-UA" b="1" dirty="0"/>
              <a:t>Ієрархічна. </a:t>
            </a:r>
            <a:r>
              <a:rPr lang="uk-UA" dirty="0"/>
              <a:t>Ієрархічна база даних може бути представлена як дерево, що складається з об'єктів різних рівнів. Між об'єктами існують зв'язки типу «предок-нащадок». При цьому можлива ситуація, коли об'єкт не має нащадків або має їх декілька, тоді як у об'єкта-</a:t>
            </a:r>
            <a:r>
              <a:rPr lang="uk-UA" dirty="0" err="1"/>
              <a:t>нащадка</a:t>
            </a:r>
            <a:r>
              <a:rPr lang="uk-UA" dirty="0"/>
              <a:t> обов'язково тільки один предок.</a:t>
            </a:r>
          </a:p>
          <a:p>
            <a:r>
              <a:rPr lang="uk-UA" b="1" dirty="0"/>
              <a:t>Мережна. </a:t>
            </a:r>
            <a:r>
              <a:rPr lang="uk-UA" dirty="0"/>
              <a:t>Така база даних подібна до ієрархічної, за винятком того, що кожен об'єкт може мати більше одного </a:t>
            </a:r>
            <a:r>
              <a:rPr lang="uk-UA" dirty="0" err="1"/>
              <a:t>предка</a:t>
            </a:r>
            <a:r>
              <a:rPr lang="uk-UA" dirty="0"/>
              <a:t>.</a:t>
            </a:r>
          </a:p>
          <a:p>
            <a:r>
              <a:rPr lang="uk-UA" b="1" dirty="0"/>
              <a:t>Реляційна</a:t>
            </a:r>
            <a:r>
              <a:rPr lang="uk-UA" dirty="0"/>
              <a:t>. Реляційна база даних зберігає дані у вигляді таблиць. </a:t>
            </a:r>
            <a:r>
              <a:rPr lang="uk-UA" dirty="0" err="1"/>
              <a:t>Найвживаніші</a:t>
            </a:r>
            <a:r>
              <a:rPr lang="uk-UA" dirty="0"/>
              <a:t> СКБД використовують реляційну модель даних.</a:t>
            </a:r>
          </a:p>
          <a:p>
            <a:r>
              <a:rPr lang="uk-UA" b="1" dirty="0"/>
              <a:t>Об'єктно-орієнтована. </a:t>
            </a:r>
            <a:r>
              <a:rPr lang="uk-UA" dirty="0"/>
              <a:t>У базі даних цього виду дані оформляють у вигляді моделей об'єктів.</a:t>
            </a:r>
          </a:p>
          <a:p>
            <a:r>
              <a:rPr lang="uk-UA" b="1" i="1" dirty="0">
                <a:solidFill>
                  <a:srgbClr val="7030A0"/>
                </a:solidFill>
              </a:rPr>
              <a:t>За розміщенням даних виділяють такі види баз</a:t>
            </a:r>
            <a:r>
              <a:rPr lang="uk-UA" b="1" i="1" dirty="0"/>
              <a:t>:</a:t>
            </a:r>
          </a:p>
          <a:p>
            <a:r>
              <a:rPr lang="uk-UA" dirty="0"/>
              <a:t>Локальна, або централізована. Така база даних підтримується на одному комп'ютері.</a:t>
            </a:r>
          </a:p>
          <a:p>
            <a:r>
              <a:rPr lang="uk-UA" dirty="0"/>
              <a:t>Розподілена. Частини такої бази даних розміщують на різних комп'ютерах мережі.</a:t>
            </a:r>
          </a:p>
          <a:p>
            <a:r>
              <a:rPr lang="uk-UA" b="1" i="1" dirty="0">
                <a:solidFill>
                  <a:srgbClr val="7030A0"/>
                </a:solidFill>
              </a:rPr>
              <a:t>За технологією фізичного зберігання виділяють:</a:t>
            </a:r>
          </a:p>
          <a:p>
            <a:r>
              <a:rPr lang="uk-UA" dirty="0"/>
              <a:t>БД у вторинній пам'яті (традиційні).</a:t>
            </a:r>
          </a:p>
          <a:p>
            <a:r>
              <a:rPr lang="uk-UA" dirty="0"/>
              <a:t>БД в оперативній пам'яті (</a:t>
            </a:r>
            <a:r>
              <a:rPr lang="en-US" dirty="0"/>
              <a:t>in-memory database).</a:t>
            </a:r>
          </a:p>
          <a:p>
            <a:r>
              <a:rPr lang="uk-UA" dirty="0"/>
              <a:t>БД у третинній пам'яті (</a:t>
            </a:r>
            <a:r>
              <a:rPr lang="en-US" dirty="0"/>
              <a:t>tertiary database).</a:t>
            </a:r>
            <a:endParaRPr lang="uk-UA" dirty="0"/>
          </a:p>
          <a:p>
            <a:r>
              <a:rPr lang="ru-RU" b="1" i="1" dirty="0" err="1">
                <a:solidFill>
                  <a:srgbClr val="7030A0"/>
                </a:solidFill>
              </a:rPr>
              <a:t>Структуровані</a:t>
            </a:r>
            <a:r>
              <a:rPr lang="ru-RU" b="1" i="1" dirty="0">
                <a:solidFill>
                  <a:srgbClr val="7030A0"/>
                </a:solidFill>
              </a:rPr>
              <a:t> та </a:t>
            </a:r>
            <a:r>
              <a:rPr lang="ru-RU" b="1" i="1" dirty="0" err="1">
                <a:solidFill>
                  <a:srgbClr val="7030A0"/>
                </a:solidFill>
              </a:rPr>
              <a:t>неструктуровані</a:t>
            </a:r>
            <a:r>
              <a:rPr lang="ru-RU" b="1" i="1" dirty="0">
                <a:solidFill>
                  <a:srgbClr val="7030A0"/>
                </a:solidFill>
              </a:rPr>
              <a:t> БД</a:t>
            </a:r>
          </a:p>
          <a:p>
            <a:r>
              <a:rPr lang="ru-RU" i="1" dirty="0" err="1"/>
              <a:t>Структуровані</a:t>
            </a:r>
            <a:r>
              <a:rPr lang="ru-RU" dirty="0"/>
              <a:t> БД </a:t>
            </a:r>
            <a:r>
              <a:rPr lang="ru-RU" dirty="0" err="1"/>
              <a:t>використовують</a:t>
            </a:r>
            <a:r>
              <a:rPr lang="ru-RU" dirty="0"/>
              <a:t> </a:t>
            </a:r>
            <a:r>
              <a:rPr lang="ru-RU" dirty="0" err="1">
                <a:hlinkClick r:id="rId2" tooltip="Структури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структури</a:t>
            </a:r>
            <a:r>
              <a:rPr lang="ru-RU" dirty="0">
                <a:hlinkClick r:id="rId2" tooltip="Структури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dirty="0" err="1">
                <a:hlinkClick r:id="rId2" tooltip="Структури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даних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структурований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типу </a:t>
            </a:r>
            <a:r>
              <a:rPr lang="ru-RU" dirty="0" err="1"/>
              <a:t>фактів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відомої</a:t>
            </a:r>
            <a:r>
              <a:rPr lang="ru-RU" dirty="0"/>
              <a:t> як </a:t>
            </a:r>
            <a:r>
              <a:rPr lang="ru-RU" dirty="0">
                <a:hlinkClick r:id="rId3" tooltip="Модель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модель </a:t>
            </a:r>
            <a:r>
              <a:rPr lang="ru-RU" dirty="0" err="1">
                <a:hlinkClick r:id="rId3" tooltip="Модель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даних</a:t>
            </a:r>
            <a:r>
              <a:rPr lang="ru-RU" dirty="0"/>
              <a:t>. Модель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та </a:t>
            </a:r>
            <a:r>
              <a:rPr lang="ru-RU" dirty="0" err="1"/>
              <a:t>взаємовідношення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моделей (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) баз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: </a:t>
            </a:r>
            <a:r>
              <a:rPr lang="ru-RU" dirty="0" err="1">
                <a:hlinkClick r:id="rId4" tooltip="База даних ієрархіч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ієрархічна</a:t>
            </a:r>
            <a:r>
              <a:rPr lang="ru-RU" dirty="0"/>
              <a:t>, </a:t>
            </a:r>
            <a:r>
              <a:rPr lang="ru-RU" dirty="0" err="1">
                <a:hlinkClick r:id="rId5" tooltip="База даних мережн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мережна</a:t>
            </a:r>
            <a:r>
              <a:rPr lang="ru-RU" dirty="0"/>
              <a:t> та </a:t>
            </a:r>
            <a:r>
              <a:rPr lang="ru-RU" dirty="0" err="1">
                <a:hlinkClick r:id="rId6" tooltip="Реляційна база дани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реляційна</a:t>
            </a:r>
            <a:r>
              <a:rPr lang="ru-RU" dirty="0"/>
              <a:t>.</a:t>
            </a:r>
          </a:p>
          <a:p>
            <a:r>
              <a:rPr lang="ru-RU" dirty="0"/>
              <a:t>До </a:t>
            </a:r>
            <a:r>
              <a:rPr lang="ru-RU" i="1" dirty="0" err="1"/>
              <a:t>неструктурованих</a:t>
            </a:r>
            <a:r>
              <a:rPr lang="ru-RU" dirty="0"/>
              <a:t> БД належать </a:t>
            </a:r>
            <a:r>
              <a:rPr lang="ru-RU" dirty="0" err="1"/>
              <a:t>повнотекстові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неструктуровані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 статей </a:t>
            </a:r>
            <a:r>
              <a:rPr lang="ru-RU" dirty="0" err="1"/>
              <a:t>чи</a:t>
            </a:r>
            <a:r>
              <a:rPr lang="ru-RU" dirty="0"/>
              <a:t> книг у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022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054DDA-F805-42AB-AF1E-F036A9B5A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5" t="5118"/>
          <a:stretch/>
        </p:blipFill>
        <p:spPr>
          <a:xfrm>
            <a:off x="497506" y="38894"/>
            <a:ext cx="5096769" cy="32954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352A5-00CA-429C-B805-185E0BE1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545" y="155576"/>
            <a:ext cx="5475473" cy="30620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920E58-8C5E-46EB-9306-5FCD7B724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71" y="3353919"/>
            <a:ext cx="5167604" cy="34651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CBF752-1ABA-409C-B83E-63FA2834C1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2" t="1652" r="864"/>
          <a:stretch/>
        </p:blipFill>
        <p:spPr>
          <a:xfrm>
            <a:off x="6064518" y="3353919"/>
            <a:ext cx="5061526" cy="33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0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3ACC25-2B6A-494B-905C-77E4F85C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736"/>
            <a:ext cx="12192000" cy="65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1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1004109-6A8B-48BC-8D46-3DAD9034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Сучасні СУБД забезпечують функції щодо керування даними, які можна поділити на такі групи:</a:t>
            </a:r>
          </a:p>
          <a:p>
            <a:pPr marL="0" indent="0">
              <a:buNone/>
            </a:pPr>
            <a:r>
              <a:rPr lang="uk-UA" b="1" dirty="0"/>
              <a:t>Оголошення даних </a:t>
            </a:r>
            <a:r>
              <a:rPr lang="uk-UA" dirty="0"/>
              <a:t>— створення, зміна та видалення визначень, які описують організацію даних.</a:t>
            </a:r>
          </a:p>
          <a:p>
            <a:pPr marL="0" indent="0">
              <a:buNone/>
            </a:pPr>
            <a:r>
              <a:rPr lang="uk-UA" b="1" dirty="0"/>
              <a:t>Модифікація даних </a:t>
            </a:r>
            <a:r>
              <a:rPr lang="uk-UA" dirty="0"/>
              <a:t>— додавання даних, їх редагування та видалення.</a:t>
            </a:r>
          </a:p>
          <a:p>
            <a:pPr marL="0" indent="0">
              <a:buNone/>
            </a:pPr>
            <a:r>
              <a:rPr lang="uk-UA" b="1" dirty="0"/>
              <a:t>Отримання даних </a:t>
            </a:r>
            <a:r>
              <a:rPr lang="uk-UA" dirty="0"/>
              <a:t>— надання даних за запитом застосунку у формі, яка дозволяє їх безпосереднє використання. Дані можуть надаватись або у формі, в якій вони зберігаються у базі даних, або в іншій формі (наприклад, через поєднання різних даних).</a:t>
            </a:r>
          </a:p>
          <a:p>
            <a:pPr marL="0" indent="0">
              <a:buNone/>
            </a:pPr>
            <a:r>
              <a:rPr lang="uk-UA" b="1" dirty="0"/>
              <a:t>Адміністрування даних </a:t>
            </a:r>
            <a:r>
              <a:rPr lang="uk-UA" dirty="0"/>
              <a:t>— реєстрування та відслідковування дій користувачів, дотримання безпеки роботи з даними, забезпечення надійності та цілісності даних, моніторинг продуктивності, резервне копіювання та відновлення даних тощо.</a:t>
            </a:r>
          </a:p>
        </p:txBody>
      </p:sp>
    </p:spTree>
    <p:extLst>
      <p:ext uri="{BB962C8B-B14F-4D97-AF65-F5344CB8AC3E}">
        <p14:creationId xmlns:p14="http://schemas.microsoft.com/office/powerpoint/2010/main" val="243036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9AD06-9019-424E-9022-E4A9E5DC4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Реляційна</a:t>
            </a:r>
            <a:r>
              <a:rPr lang="ru-RU" b="1" dirty="0"/>
              <a:t> БД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E86CDB-3F88-4BF4-A132-D72C7CFA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5237019"/>
          </a:xfrm>
        </p:spPr>
        <p:txBody>
          <a:bodyPr>
            <a:normAutofit fontScale="92500"/>
          </a:bodyPr>
          <a:lstStyle/>
          <a:p>
            <a:r>
              <a:rPr lang="ru-RU" b="1" dirty="0" err="1"/>
              <a:t>Реляційна</a:t>
            </a:r>
            <a:r>
              <a:rPr lang="ru-RU" b="1" dirty="0"/>
              <a:t> модель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логічна</a:t>
            </a:r>
            <a:r>
              <a:rPr lang="ru-RU" dirty="0"/>
              <a:t> модель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запропонована</a:t>
            </a:r>
            <a:r>
              <a:rPr lang="ru-RU" dirty="0"/>
              <a:t> </a:t>
            </a:r>
            <a:r>
              <a:rPr lang="ru-RU" dirty="0" err="1"/>
              <a:t>британським</a:t>
            </a:r>
            <a:r>
              <a:rPr lang="ru-RU" dirty="0"/>
              <a:t> </a:t>
            </a:r>
            <a:r>
              <a:rPr lang="ru-RU" dirty="0" err="1"/>
              <a:t>ученим</a:t>
            </a:r>
            <a:r>
              <a:rPr lang="ru-RU" dirty="0"/>
              <a:t> </a:t>
            </a:r>
            <a:r>
              <a:rPr lang="ru-RU" dirty="0" err="1"/>
              <a:t>співробітником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IBM </a:t>
            </a:r>
            <a:r>
              <a:rPr lang="ru-RU" dirty="0" err="1"/>
              <a:t>Едгаром</a:t>
            </a:r>
            <a:r>
              <a:rPr lang="ru-RU" dirty="0"/>
              <a:t> Франком Коддом (</a:t>
            </a:r>
            <a:r>
              <a:rPr lang="en-US" dirty="0"/>
              <a:t>E. F. Codd) </a:t>
            </a:r>
            <a:r>
              <a:rPr lang="ru-RU" dirty="0"/>
              <a:t>в 1970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статті</a:t>
            </a:r>
            <a:r>
              <a:rPr lang="ru-RU" dirty="0"/>
              <a:t> «</a:t>
            </a:r>
            <a:r>
              <a:rPr lang="en-US" dirty="0"/>
              <a:t>A Relational Model of Data for Large Shared Data Banks». </a:t>
            </a:r>
            <a:r>
              <a:rPr lang="ru-RU" dirty="0"/>
              <a:t>В даний час </a:t>
            </a:r>
            <a:r>
              <a:rPr lang="ru-RU" dirty="0" err="1"/>
              <a:t>ця</a:t>
            </a:r>
            <a:r>
              <a:rPr lang="ru-RU" dirty="0"/>
              <a:t> модель є </a:t>
            </a:r>
            <a:r>
              <a:rPr lang="ru-RU" dirty="0" err="1"/>
              <a:t>фактичним</a:t>
            </a:r>
            <a:r>
              <a:rPr lang="ru-RU" dirty="0"/>
              <a:t> стандартом,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орієнтуються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комерційні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базами </a:t>
            </a:r>
            <a:r>
              <a:rPr lang="ru-RU" dirty="0" err="1"/>
              <a:t>даних</a:t>
            </a:r>
            <a:r>
              <a:rPr lang="ru-RU" dirty="0"/>
              <a:t> (СУБД).</a:t>
            </a:r>
          </a:p>
          <a:p>
            <a:r>
              <a:rPr lang="ru-RU" b="1" dirty="0" err="1"/>
              <a:t>Реляційна</a:t>
            </a:r>
            <a:r>
              <a:rPr lang="ru-RU" b="1" dirty="0"/>
              <a:t> база </a:t>
            </a:r>
            <a:r>
              <a:rPr lang="ru-RU" b="1" dirty="0" err="1"/>
              <a:t>даних</a:t>
            </a:r>
            <a:r>
              <a:rPr lang="ru-RU" b="1" dirty="0"/>
              <a:t> </a:t>
            </a:r>
            <a:r>
              <a:rPr lang="ru-RU" dirty="0"/>
              <a:t>— база </a:t>
            </a:r>
            <a:r>
              <a:rPr lang="ru-RU" dirty="0" err="1"/>
              <a:t>даних</a:t>
            </a:r>
            <a:r>
              <a:rPr lang="ru-RU" dirty="0"/>
              <a:t>, заснована на </a:t>
            </a:r>
            <a:r>
              <a:rPr lang="ru-RU" dirty="0" err="1"/>
              <a:t>реляційній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Слово «</a:t>
            </a:r>
            <a:r>
              <a:rPr lang="ru-RU" dirty="0" err="1"/>
              <a:t>реляційний</a:t>
            </a:r>
            <a:r>
              <a:rPr lang="ru-RU" dirty="0"/>
              <a:t>» походить </a:t>
            </a:r>
            <a:r>
              <a:rPr lang="ru-RU" dirty="0" err="1"/>
              <a:t>від</a:t>
            </a:r>
            <a:r>
              <a:rPr lang="ru-RU" dirty="0"/>
              <a:t> англ. </a:t>
            </a:r>
            <a:r>
              <a:rPr lang="en-US" dirty="0"/>
              <a:t>relation. </a:t>
            </a:r>
            <a:r>
              <a:rPr lang="uk-UA" dirty="0"/>
              <a:t>Р</a:t>
            </a:r>
            <a:r>
              <a:rPr lang="ru-RU" dirty="0" err="1"/>
              <a:t>еляційна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, яка </a:t>
            </a:r>
            <a:r>
              <a:rPr lang="ru-RU" dirty="0" err="1"/>
              <a:t>сприймається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як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нормалізованих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. </a:t>
            </a:r>
            <a:r>
              <a:rPr lang="ru-RU" dirty="0" err="1"/>
              <a:t>Реляційна</a:t>
            </a:r>
            <a:r>
              <a:rPr lang="ru-RU" dirty="0"/>
              <a:t> база </a:t>
            </a:r>
            <a:r>
              <a:rPr lang="ru-RU" dirty="0" err="1"/>
              <a:t>даних</a:t>
            </a:r>
            <a:r>
              <a:rPr lang="ru-RU" dirty="0"/>
              <a:t> є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організованих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набору формально </a:t>
            </a:r>
            <a:r>
              <a:rPr lang="ru-RU" dirty="0" err="1"/>
              <a:t>описаних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доступними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повторно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способами без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реорганізації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510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DE429A3-31CD-4DEC-8E31-8ADC6842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644236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i="1" dirty="0" err="1"/>
              <a:t>Принципи</a:t>
            </a:r>
            <a:r>
              <a:rPr lang="ru-RU" b="1" i="1" dirty="0"/>
              <a:t> </a:t>
            </a:r>
            <a:r>
              <a:rPr lang="ru-RU" b="1" i="1" dirty="0" err="1"/>
              <a:t>нормалізації</a:t>
            </a:r>
            <a:r>
              <a:rPr lang="ru-RU" b="1" i="1" dirty="0"/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БД не повинно бути </a:t>
            </a:r>
            <a:r>
              <a:rPr lang="ru-RU" dirty="0" err="1"/>
              <a:t>повторюваних</a:t>
            </a:r>
            <a:r>
              <a:rPr lang="ru-RU" dirty="0"/>
              <a:t> </a:t>
            </a:r>
            <a:r>
              <a:rPr lang="ru-RU" dirty="0" err="1"/>
              <a:t>полів</a:t>
            </a:r>
            <a:r>
              <a:rPr lang="ru-RU" dirty="0"/>
              <a:t>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повинен бути </a:t>
            </a:r>
            <a:r>
              <a:rPr lang="ru-RU" dirty="0" err="1"/>
              <a:t>унікальний</a:t>
            </a:r>
            <a:r>
              <a:rPr lang="ru-RU" dirty="0"/>
              <a:t> </a:t>
            </a:r>
            <a:r>
              <a:rPr lang="ru-RU" dirty="0" err="1"/>
              <a:t>ідентифікатор</a:t>
            </a:r>
            <a:r>
              <a:rPr lang="ru-RU" dirty="0"/>
              <a:t> (</a:t>
            </a:r>
            <a:r>
              <a:rPr lang="ru-RU" dirty="0" err="1"/>
              <a:t>первинний</a:t>
            </a:r>
            <a:r>
              <a:rPr lang="ru-RU" dirty="0"/>
              <a:t> ключ);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кожному </a:t>
            </a:r>
            <a:r>
              <a:rPr lang="ru-RU" dirty="0" err="1"/>
              <a:t>значенню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ключа повинна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достатня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 тип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успішність</a:t>
            </a:r>
            <a:r>
              <a:rPr lang="ru-RU" dirty="0"/>
              <a:t>, про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студентах);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•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в полях </a:t>
            </a:r>
            <a:r>
              <a:rPr lang="ru-RU" dirty="0" err="1"/>
              <a:t>таблиці</a:t>
            </a:r>
            <a:r>
              <a:rPr lang="ru-RU" dirty="0"/>
              <a:t> не повинна </a:t>
            </a:r>
            <a:r>
              <a:rPr lang="ru-RU" dirty="0" err="1"/>
              <a:t>впливати</a:t>
            </a:r>
            <a:r>
              <a:rPr lang="ru-RU" dirty="0"/>
              <a:t> на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полях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полях ключа).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i="1" dirty="0" err="1"/>
              <a:t>Види</a:t>
            </a:r>
            <a:r>
              <a:rPr lang="ru-RU" b="1" i="1" dirty="0"/>
              <a:t> </a:t>
            </a:r>
            <a:r>
              <a:rPr lang="ru-RU" b="1" i="1" dirty="0" err="1"/>
              <a:t>логічного</a:t>
            </a:r>
            <a:r>
              <a:rPr lang="ru-RU" b="1" i="1" dirty="0"/>
              <a:t> </a:t>
            </a:r>
            <a:r>
              <a:rPr lang="ru-RU" b="1" i="1" dirty="0" err="1"/>
              <a:t>зв’язку</a:t>
            </a:r>
            <a:r>
              <a:rPr lang="ru-RU" b="1" i="1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загальними</a:t>
            </a:r>
            <a:r>
              <a:rPr lang="ru-RU" dirty="0"/>
              <a:t> полями (</a:t>
            </a:r>
            <a:r>
              <a:rPr lang="ru-RU" dirty="0" err="1"/>
              <a:t>стовпцями</a:t>
            </a:r>
            <a:r>
              <a:rPr lang="ru-RU" dirty="0"/>
              <a:t>)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таблиць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з </a:t>
            </a:r>
            <a:r>
              <a:rPr lang="ru-RU" dirty="0" err="1"/>
              <a:t>відношенням</a:t>
            </a:r>
            <a:r>
              <a:rPr lang="ru-RU" dirty="0"/>
              <a:t> «</a:t>
            </a:r>
            <a:r>
              <a:rPr lang="ru-RU" dirty="0" err="1"/>
              <a:t>одиндо</a:t>
            </a:r>
            <a:r>
              <a:rPr lang="ru-RU" dirty="0"/>
              <a:t>-одного», «один-до-</a:t>
            </a:r>
            <a:r>
              <a:rPr lang="ru-RU" dirty="0" err="1"/>
              <a:t>багатьох</a:t>
            </a:r>
            <a:r>
              <a:rPr lang="ru-RU" dirty="0"/>
              <a:t>» і «</a:t>
            </a:r>
            <a:r>
              <a:rPr lang="ru-RU" dirty="0" err="1"/>
              <a:t>багато</a:t>
            </a:r>
            <a:r>
              <a:rPr lang="ru-RU" dirty="0"/>
              <a:t>-до-</a:t>
            </a:r>
            <a:r>
              <a:rPr lang="ru-RU" dirty="0" err="1"/>
              <a:t>багатьох</a:t>
            </a:r>
            <a:r>
              <a:rPr lang="ru-RU" dirty="0"/>
              <a:t>».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i="1" dirty="0" err="1"/>
              <a:t>Відносини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існувати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</a:t>
            </a:r>
            <a:r>
              <a:rPr lang="ru-RU" i="1" dirty="0" err="1"/>
              <a:t>записами</a:t>
            </a:r>
            <a:r>
              <a:rPr lang="ru-RU" i="1" dirty="0"/>
              <a:t> </a:t>
            </a:r>
            <a:r>
              <a:rPr lang="ru-RU" i="1" dirty="0" err="1"/>
              <a:t>двох</a:t>
            </a:r>
            <a:r>
              <a:rPr lang="ru-RU" i="1" dirty="0"/>
              <a:t> </a:t>
            </a:r>
            <a:r>
              <a:rPr lang="ru-RU" i="1" dirty="0" err="1"/>
              <a:t>таблиць</a:t>
            </a:r>
            <a:r>
              <a:rPr lang="ru-RU" i="1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один — до — одного </a:t>
            </a:r>
            <a:r>
              <a:rPr lang="ru-RU" dirty="0"/>
              <a:t>— кожному </a:t>
            </a:r>
            <a:r>
              <a:rPr lang="ru-RU" dirty="0" err="1"/>
              <a:t>запису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один </a:t>
            </a:r>
            <a:r>
              <a:rPr lang="ru-RU" dirty="0" err="1"/>
              <a:t>запис</a:t>
            </a:r>
            <a:r>
              <a:rPr lang="ru-RU" dirty="0"/>
              <a:t> у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один — до —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dirty="0"/>
              <a:t>— кожному </a:t>
            </a:r>
            <a:r>
              <a:rPr lang="ru-RU" dirty="0" err="1"/>
              <a:t>запису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у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 </a:t>
            </a:r>
            <a:r>
              <a:rPr lang="ru-RU" b="1" dirty="0" err="1"/>
              <a:t>багато</a:t>
            </a:r>
            <a:r>
              <a:rPr lang="ru-RU" b="1" dirty="0"/>
              <a:t> — до — одного </a:t>
            </a:r>
            <a:r>
              <a:rPr lang="ru-RU" dirty="0"/>
              <a:t>—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один </a:t>
            </a:r>
            <a:r>
              <a:rPr lang="ru-RU" dirty="0" err="1"/>
              <a:t>запис</a:t>
            </a:r>
            <a:r>
              <a:rPr lang="ru-RU" dirty="0"/>
              <a:t> у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; 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/>
              <a:t>багато</a:t>
            </a:r>
            <a:r>
              <a:rPr lang="ru-RU" b="1" dirty="0"/>
              <a:t> — до — </a:t>
            </a:r>
            <a:r>
              <a:rPr lang="ru-RU" b="1" dirty="0" err="1"/>
              <a:t>багатьох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записів</a:t>
            </a:r>
            <a:r>
              <a:rPr lang="ru-RU" dirty="0"/>
              <a:t>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«один-до-</a:t>
            </a:r>
            <a:r>
              <a:rPr lang="ru-RU" dirty="0" err="1"/>
              <a:t>багатьох</a:t>
            </a:r>
            <a:r>
              <a:rPr lang="ru-RU" dirty="0"/>
              <a:t>» </a:t>
            </a:r>
            <a:r>
              <a:rPr lang="ru-RU" dirty="0" err="1"/>
              <a:t>створюється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полів</a:t>
            </a:r>
            <a:r>
              <a:rPr lang="ru-RU" dirty="0"/>
              <a:t> є полем </a:t>
            </a:r>
            <a:r>
              <a:rPr lang="ru-RU" dirty="0" err="1"/>
              <a:t>первинного</a:t>
            </a:r>
            <a:r>
              <a:rPr lang="ru-RU" dirty="0"/>
              <a:t> ключа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унікального</a:t>
            </a:r>
            <a:r>
              <a:rPr lang="ru-RU" dirty="0"/>
              <a:t> </a:t>
            </a:r>
            <a:r>
              <a:rPr lang="ru-RU" dirty="0" err="1"/>
              <a:t>індексу</a:t>
            </a:r>
            <a:r>
              <a:rPr lang="ru-RU" dirty="0"/>
              <a:t>. </a:t>
            </a:r>
            <a:r>
              <a:rPr lang="ru-RU" dirty="0" err="1"/>
              <a:t>Відношення</a:t>
            </a:r>
            <a:r>
              <a:rPr lang="ru-RU" dirty="0"/>
              <a:t> «один-до-одного» </a:t>
            </a:r>
            <a:r>
              <a:rPr lang="ru-RU" dirty="0" err="1"/>
              <a:t>створюється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коли </a:t>
            </a:r>
            <a:r>
              <a:rPr lang="ru-RU" dirty="0" err="1"/>
              <a:t>обидва</a:t>
            </a:r>
            <a:r>
              <a:rPr lang="ru-RU" dirty="0"/>
              <a:t> поля є </a:t>
            </a:r>
            <a:r>
              <a:rPr lang="ru-RU" dirty="0" err="1"/>
              <a:t>ключовими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індекси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9622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2501</Words>
  <Application>Microsoft Office PowerPoint</Application>
  <PresentationFormat>Широкий екран</PresentationFormat>
  <Paragraphs>131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5" baseType="lpstr">
      <vt:lpstr>Arial</vt:lpstr>
      <vt:lpstr>Arial Rounded MT Bold</vt:lpstr>
      <vt:lpstr>Calibri</vt:lpstr>
      <vt:lpstr>Calibri Light</vt:lpstr>
      <vt:lpstr>Тема Office</vt:lpstr>
      <vt:lpstr>БАЗИ ДАННИХ СУБД MS Access</vt:lpstr>
      <vt:lpstr>Презентація PowerPoint</vt:lpstr>
      <vt:lpstr>Реалізації СКБД </vt:lpstr>
      <vt:lpstr>Презентація PowerPoint</vt:lpstr>
      <vt:lpstr>Презентація PowerPoint</vt:lpstr>
      <vt:lpstr>Презентація PowerPoint</vt:lpstr>
      <vt:lpstr>Презентація PowerPoint</vt:lpstr>
      <vt:lpstr>Реляційна БД</vt:lpstr>
      <vt:lpstr>Презентація PowerPoint</vt:lpstr>
      <vt:lpstr>Презентація PowerPoint</vt:lpstr>
      <vt:lpstr>Реляційна модель</vt:lpstr>
      <vt:lpstr>СУБД (СКБД) </vt:lpstr>
      <vt:lpstr>Microsoft Office Access</vt:lpstr>
      <vt:lpstr>Презентація PowerPoint</vt:lpstr>
      <vt:lpstr> Етапи створення бази даних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ЗВ’ЯЗКИ МІЖ ТАБЛИЦЯМИ БАЗИ ДАНИХ </vt:lpstr>
      <vt:lpstr> Запити в БД </vt:lpstr>
      <vt:lpstr>Презентація PowerPoint</vt:lpstr>
      <vt:lpstr> Створення та використання форм в  MS ACCESS </vt:lpstr>
      <vt:lpstr>Презентація PowerPoint</vt:lpstr>
      <vt:lpstr>Презентація PowerPoint</vt:lpstr>
      <vt:lpstr> Створення звітів в  MS ACCESS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Admin</cp:lastModifiedBy>
  <cp:revision>22</cp:revision>
  <dcterms:created xsi:type="dcterms:W3CDTF">2023-05-02T08:00:35Z</dcterms:created>
  <dcterms:modified xsi:type="dcterms:W3CDTF">2023-05-10T18:56:17Z</dcterms:modified>
</cp:coreProperties>
</file>