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059" autoAdjust="0"/>
    <p:restoredTop sz="94660"/>
  </p:normalViewPr>
  <p:slideViewPr>
    <p:cSldViewPr snapToGrid="0">
      <p:cViewPr varScale="1">
        <p:scale>
          <a:sx n="81" d="100"/>
          <a:sy n="81" d="100"/>
        </p:scale>
        <p:origin x="1118"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6514F3-C02D-4EF0-ABA1-1E11317EEA11}" type="datetimeFigureOut">
              <a:rPr lang="uk-UA" smtClean="0"/>
              <a:t>16.01.2026</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93D41D-1735-4F77-9E30-06354929481D}" type="slidenum">
              <a:rPr lang="uk-UA" smtClean="0"/>
              <a:t>‹№›</a:t>
            </a:fld>
            <a:endParaRPr lang="uk-UA"/>
          </a:p>
        </p:txBody>
      </p:sp>
    </p:spTree>
    <p:extLst>
      <p:ext uri="{BB962C8B-B14F-4D97-AF65-F5344CB8AC3E}">
        <p14:creationId xmlns:p14="http://schemas.microsoft.com/office/powerpoint/2010/main" val="641816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9793D41D-1735-4F77-9E30-06354929481D}" type="slidenum">
              <a:rPr lang="uk-UA" smtClean="0"/>
              <a:t>13</a:t>
            </a:fld>
            <a:endParaRPr lang="uk-UA"/>
          </a:p>
        </p:txBody>
      </p:sp>
    </p:spTree>
    <p:extLst>
      <p:ext uri="{BB962C8B-B14F-4D97-AF65-F5344CB8AC3E}">
        <p14:creationId xmlns:p14="http://schemas.microsoft.com/office/powerpoint/2010/main" val="27578783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uk-UA"/>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uk-UA"/>
          </a:p>
        </p:txBody>
      </p:sp>
      <p:sp>
        <p:nvSpPr>
          <p:cNvPr id="4" name="Дата 3"/>
          <p:cNvSpPr>
            <a:spLocks noGrp="1"/>
          </p:cNvSpPr>
          <p:nvPr>
            <p:ph type="dt" sz="half" idx="10"/>
          </p:nvPr>
        </p:nvSpPr>
        <p:spPr/>
        <p:txBody>
          <a:bodyPr/>
          <a:lstStyle/>
          <a:p>
            <a:fld id="{021242DC-A4D7-44DD-892B-E37C10D77627}" type="datetimeFigureOut">
              <a:rPr lang="uk-UA" smtClean="0"/>
              <a:t>16.01.2026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6F3C132-E5BC-4B2B-9706-0CA2186BBC89}" type="slidenum">
              <a:rPr lang="uk-UA" smtClean="0"/>
              <a:t>‹№›</a:t>
            </a:fld>
            <a:endParaRPr lang="uk-UA"/>
          </a:p>
        </p:txBody>
      </p:sp>
    </p:spTree>
    <p:extLst>
      <p:ext uri="{BB962C8B-B14F-4D97-AF65-F5344CB8AC3E}">
        <p14:creationId xmlns:p14="http://schemas.microsoft.com/office/powerpoint/2010/main" val="2593983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021242DC-A4D7-44DD-892B-E37C10D77627}" type="datetimeFigureOut">
              <a:rPr lang="uk-UA" smtClean="0"/>
              <a:t>16.01.2026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6F3C132-E5BC-4B2B-9706-0CA2186BBC89}" type="slidenum">
              <a:rPr lang="uk-UA" smtClean="0"/>
              <a:t>‹№›</a:t>
            </a:fld>
            <a:endParaRPr lang="uk-UA"/>
          </a:p>
        </p:txBody>
      </p:sp>
    </p:spTree>
    <p:extLst>
      <p:ext uri="{BB962C8B-B14F-4D97-AF65-F5344CB8AC3E}">
        <p14:creationId xmlns:p14="http://schemas.microsoft.com/office/powerpoint/2010/main" val="2071991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endParaRPr lang="uk-UA"/>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021242DC-A4D7-44DD-892B-E37C10D77627}" type="datetimeFigureOut">
              <a:rPr lang="uk-UA" smtClean="0"/>
              <a:t>16.01.2026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6F3C132-E5BC-4B2B-9706-0CA2186BBC89}" type="slidenum">
              <a:rPr lang="uk-UA" smtClean="0"/>
              <a:t>‹№›</a:t>
            </a:fld>
            <a:endParaRPr lang="uk-UA"/>
          </a:p>
        </p:txBody>
      </p:sp>
    </p:spTree>
    <p:extLst>
      <p:ext uri="{BB962C8B-B14F-4D97-AF65-F5344CB8AC3E}">
        <p14:creationId xmlns:p14="http://schemas.microsoft.com/office/powerpoint/2010/main" val="442417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021242DC-A4D7-44DD-892B-E37C10D77627}" type="datetimeFigureOut">
              <a:rPr lang="uk-UA" smtClean="0"/>
              <a:t>16.01.2026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6F3C132-E5BC-4B2B-9706-0CA2186BBC89}" type="slidenum">
              <a:rPr lang="uk-UA" smtClean="0"/>
              <a:t>‹№›</a:t>
            </a:fld>
            <a:endParaRPr lang="uk-UA"/>
          </a:p>
        </p:txBody>
      </p:sp>
    </p:spTree>
    <p:extLst>
      <p:ext uri="{BB962C8B-B14F-4D97-AF65-F5344CB8AC3E}">
        <p14:creationId xmlns:p14="http://schemas.microsoft.com/office/powerpoint/2010/main" val="2582047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uk-UA"/>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021242DC-A4D7-44DD-892B-E37C10D77627}" type="datetimeFigureOut">
              <a:rPr lang="uk-UA" smtClean="0"/>
              <a:t>16.01.2026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6F3C132-E5BC-4B2B-9706-0CA2186BBC89}" type="slidenum">
              <a:rPr lang="uk-UA" smtClean="0"/>
              <a:t>‹№›</a:t>
            </a:fld>
            <a:endParaRPr lang="uk-UA"/>
          </a:p>
        </p:txBody>
      </p:sp>
    </p:spTree>
    <p:extLst>
      <p:ext uri="{BB962C8B-B14F-4D97-AF65-F5344CB8AC3E}">
        <p14:creationId xmlns:p14="http://schemas.microsoft.com/office/powerpoint/2010/main" val="2749589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Дата 4"/>
          <p:cNvSpPr>
            <a:spLocks noGrp="1"/>
          </p:cNvSpPr>
          <p:nvPr>
            <p:ph type="dt" sz="half" idx="10"/>
          </p:nvPr>
        </p:nvSpPr>
        <p:spPr/>
        <p:txBody>
          <a:bodyPr/>
          <a:lstStyle/>
          <a:p>
            <a:fld id="{021242DC-A4D7-44DD-892B-E37C10D77627}" type="datetimeFigureOut">
              <a:rPr lang="uk-UA" smtClean="0"/>
              <a:t>16.01.2026</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26F3C132-E5BC-4B2B-9706-0CA2186BBC89}" type="slidenum">
              <a:rPr lang="uk-UA" smtClean="0"/>
              <a:t>‹№›</a:t>
            </a:fld>
            <a:endParaRPr lang="uk-UA"/>
          </a:p>
        </p:txBody>
      </p:sp>
    </p:spTree>
    <p:extLst>
      <p:ext uri="{BB962C8B-B14F-4D97-AF65-F5344CB8AC3E}">
        <p14:creationId xmlns:p14="http://schemas.microsoft.com/office/powerpoint/2010/main" val="350563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endParaRPr lang="uk-UA"/>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7" name="Дата 6"/>
          <p:cNvSpPr>
            <a:spLocks noGrp="1"/>
          </p:cNvSpPr>
          <p:nvPr>
            <p:ph type="dt" sz="half" idx="10"/>
          </p:nvPr>
        </p:nvSpPr>
        <p:spPr/>
        <p:txBody>
          <a:bodyPr/>
          <a:lstStyle/>
          <a:p>
            <a:fld id="{021242DC-A4D7-44DD-892B-E37C10D77627}" type="datetimeFigureOut">
              <a:rPr lang="uk-UA" smtClean="0"/>
              <a:t>16.01.2026</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26F3C132-E5BC-4B2B-9706-0CA2186BBC89}" type="slidenum">
              <a:rPr lang="uk-UA" smtClean="0"/>
              <a:t>‹№›</a:t>
            </a:fld>
            <a:endParaRPr lang="uk-UA"/>
          </a:p>
        </p:txBody>
      </p:sp>
    </p:spTree>
    <p:extLst>
      <p:ext uri="{BB962C8B-B14F-4D97-AF65-F5344CB8AC3E}">
        <p14:creationId xmlns:p14="http://schemas.microsoft.com/office/powerpoint/2010/main" val="947176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Дата 2"/>
          <p:cNvSpPr>
            <a:spLocks noGrp="1"/>
          </p:cNvSpPr>
          <p:nvPr>
            <p:ph type="dt" sz="half" idx="10"/>
          </p:nvPr>
        </p:nvSpPr>
        <p:spPr/>
        <p:txBody>
          <a:bodyPr/>
          <a:lstStyle/>
          <a:p>
            <a:fld id="{021242DC-A4D7-44DD-892B-E37C10D77627}" type="datetimeFigureOut">
              <a:rPr lang="uk-UA" smtClean="0"/>
              <a:t>16.01.2026</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26F3C132-E5BC-4B2B-9706-0CA2186BBC89}" type="slidenum">
              <a:rPr lang="uk-UA" smtClean="0"/>
              <a:t>‹№›</a:t>
            </a:fld>
            <a:endParaRPr lang="uk-UA"/>
          </a:p>
        </p:txBody>
      </p:sp>
    </p:spTree>
    <p:extLst>
      <p:ext uri="{BB962C8B-B14F-4D97-AF65-F5344CB8AC3E}">
        <p14:creationId xmlns:p14="http://schemas.microsoft.com/office/powerpoint/2010/main" val="489164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21242DC-A4D7-44DD-892B-E37C10D77627}" type="datetimeFigureOut">
              <a:rPr lang="uk-UA" smtClean="0"/>
              <a:t>16.01.2026</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26F3C132-E5BC-4B2B-9706-0CA2186BBC89}" type="slidenum">
              <a:rPr lang="uk-UA" smtClean="0"/>
              <a:t>‹№›</a:t>
            </a:fld>
            <a:endParaRPr lang="uk-UA"/>
          </a:p>
        </p:txBody>
      </p:sp>
    </p:spTree>
    <p:extLst>
      <p:ext uri="{BB962C8B-B14F-4D97-AF65-F5344CB8AC3E}">
        <p14:creationId xmlns:p14="http://schemas.microsoft.com/office/powerpoint/2010/main" val="1255892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021242DC-A4D7-44DD-892B-E37C10D77627}" type="datetimeFigureOut">
              <a:rPr lang="uk-UA" smtClean="0"/>
              <a:t>16.01.2026</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26F3C132-E5BC-4B2B-9706-0CA2186BBC89}" type="slidenum">
              <a:rPr lang="uk-UA" smtClean="0"/>
              <a:t>‹№›</a:t>
            </a:fld>
            <a:endParaRPr lang="uk-UA"/>
          </a:p>
        </p:txBody>
      </p:sp>
    </p:spTree>
    <p:extLst>
      <p:ext uri="{BB962C8B-B14F-4D97-AF65-F5344CB8AC3E}">
        <p14:creationId xmlns:p14="http://schemas.microsoft.com/office/powerpoint/2010/main" val="470676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021242DC-A4D7-44DD-892B-E37C10D77627}" type="datetimeFigureOut">
              <a:rPr lang="uk-UA" smtClean="0"/>
              <a:t>16.01.2026</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26F3C132-E5BC-4B2B-9706-0CA2186BBC89}" type="slidenum">
              <a:rPr lang="uk-UA" smtClean="0"/>
              <a:t>‹№›</a:t>
            </a:fld>
            <a:endParaRPr lang="uk-UA"/>
          </a:p>
        </p:txBody>
      </p:sp>
    </p:spTree>
    <p:extLst>
      <p:ext uri="{BB962C8B-B14F-4D97-AF65-F5344CB8AC3E}">
        <p14:creationId xmlns:p14="http://schemas.microsoft.com/office/powerpoint/2010/main" val="771760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uk-UA"/>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1242DC-A4D7-44DD-892B-E37C10D77627}" type="datetimeFigureOut">
              <a:rPr lang="uk-UA" smtClean="0"/>
              <a:t>16.01.2026</a:t>
            </a:fld>
            <a:endParaRPr lang="uk-UA"/>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F3C132-E5BC-4B2B-9706-0CA2186BBC89}" type="slidenum">
              <a:rPr lang="uk-UA" smtClean="0"/>
              <a:t>‹№›</a:t>
            </a:fld>
            <a:endParaRPr lang="uk-UA"/>
          </a:p>
        </p:txBody>
      </p:sp>
    </p:spTree>
    <p:extLst>
      <p:ext uri="{BB962C8B-B14F-4D97-AF65-F5344CB8AC3E}">
        <p14:creationId xmlns:p14="http://schemas.microsoft.com/office/powerpoint/2010/main" val="31620700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uk.wikipedia.org/wiki/%D0%9F%D1%80%D0%B5%D0%B2%D0%B5%D0%BD%D1%86%D1%96%D1%8F" TargetMode="External"/><Relationship Id="rId3" Type="http://schemas.openxmlformats.org/officeDocument/2006/relationships/hyperlink" Target="https://uk.wikipedia.org/wiki/%D0%9F%D1%80%D0%BE_%D0%B7%D0%B0%D0%BF%D0%BE%D0%B1%D1%96%D0%B3%D0%B0%D0%BD%D0%BD%D1%8F_%D0%BA%D0%BE%D1%80%D1%83%D0%BF%D1%86%D1%96%D1%97" TargetMode="External"/><Relationship Id="rId7" Type="http://schemas.openxmlformats.org/officeDocument/2006/relationships/hyperlink" Target="https://uk.wikipedia.org/wiki/2015" TargetMode="External"/><Relationship Id="rId2" Type="http://schemas.openxmlformats.org/officeDocument/2006/relationships/hyperlink" Target="https://uk.wikipedia.org/wiki/%D0%A6%D0%B5%D0%BD%D1%82%D1%80%D0%B0%D0%BB%D1%8C%D0%BD%D0%B8%D0%B9_%D0%BE%D1%80%D0%B3%D0%B0%D0%BD_%D0%B2%D0%B8%D0%BA%D0%BE%D0%BD%D0%B0%D0%B2%D1%87%D0%BE%D1%97_%D0%B2%D0%BB%D0%B0%D0%B4%D0%B8" TargetMode="External"/><Relationship Id="rId1" Type="http://schemas.openxmlformats.org/officeDocument/2006/relationships/slideLayout" Target="../slideLayouts/slideLayout2.xml"/><Relationship Id="rId6" Type="http://schemas.openxmlformats.org/officeDocument/2006/relationships/hyperlink" Target="https://uk.wikipedia.org/wiki/26_%D0%BA%D0%B2%D1%96%D1%82%D0%BD%D1%8F" TargetMode="External"/><Relationship Id="rId11" Type="http://schemas.openxmlformats.org/officeDocument/2006/relationships/hyperlink" Target="https://uk.wikipedia.org/wiki/%D0%A3%D0%BA%D1%80%D0%B0%D1%97%D0%BD%D0%B0_%D1%96_%D0%84%D0%B2%D1%80%D0%BE%D0%BF%D0%B5%D0%B9%D1%81%D1%8C%D0%BA%D0%B8%D0%B9_%D0%A1%D0%BE%D1%8E%D0%B7#%D0%91%D0%B5%D0%B7%D0%B2%D1%96%D0%B7%D0%BE%D0%B2%D0%B8%D0%B9_%D1%80%D0%B5%D0%B6%D0%B8%D0%BC" TargetMode="External"/><Relationship Id="rId5" Type="http://schemas.openxmlformats.org/officeDocument/2006/relationships/hyperlink" Target="https://uk.wikipedia.org/wiki/2014" TargetMode="External"/><Relationship Id="rId10" Type="http://schemas.openxmlformats.org/officeDocument/2006/relationships/hyperlink" Target="https://uk.wikipedia.org/wiki/%D0%84%D0%B2%D1%80%D0%BE%D0%BF%D0%B5%D0%B9%D1%81%D1%8C%D0%BA%D0%B8%D0%B9_%D0%A1%D0%BE%D1%8E%D0%B7" TargetMode="External"/><Relationship Id="rId4" Type="http://schemas.openxmlformats.org/officeDocument/2006/relationships/hyperlink" Target="https://uk.wikipedia.org/wiki/14_%D0%B6%D0%BE%D0%B2%D1%82%D0%BD%D1%8F" TargetMode="External"/><Relationship Id="rId9" Type="http://schemas.openxmlformats.org/officeDocument/2006/relationships/hyperlink" Target="https://uk.wikipedia.org/wiki/%D0%94%D0%B5%D0%BA%D0%BB%D0%B0%D1%80%D1%83%D0%B2%D0%B0%D0%BD%D0%BD%D1%8F_%D0%B4%D0%BE%D1%85%D0%BE%D0%B4%D1%96%D0%B2_%D1%82%D0%B0_%D0%BC%D0%B0%D0%B9%D0%BD%D0%B0_%D0%B4%D0%B5%D1%80%D0%B6%D0%B0%D0%B2%D0%BD%D0%B8%D1%85_%D0%BF%D0%BE%D1%81%D0%B0%D0%B4%D0%BE%D0%B2%D0%B8%D1%85_%D0%BE%D1%81%D1%96%D0%B1"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uk.wikipedia.org/wiki/%D0%94%D0%B0%D0%BD%D0%B8%D0%BB%D1%8E%D0%BA_%D0%9E%D0%BB%D0%B5%D0%BA%D1%81%D0%B0%D0%BD%D0%B4%D1%80_%D0%9E%D0%BB%D0%B5%D0%BA%D1%81%D0%B0%D0%BD%D0%B4%D1%80%D0%BE%D0%B2%D0%B8%D1%87" TargetMode="External"/><Relationship Id="rId13" Type="http://schemas.openxmlformats.org/officeDocument/2006/relationships/hyperlink" Target="https://uk.wikipedia.org/wiki/Transparency_International" TargetMode="External"/><Relationship Id="rId3" Type="http://schemas.openxmlformats.org/officeDocument/2006/relationships/hyperlink" Target="https://uk.wikipedia.org/wiki/2015" TargetMode="External"/><Relationship Id="rId7" Type="http://schemas.openxmlformats.org/officeDocument/2006/relationships/hyperlink" Target="https://uk.wikipedia.org/wiki/%D0%A2%D0%B0%D1%80%D0%B0%D0%BD_%D0%92%D1%96%D0%BA%D1%82%D0%BE%D1%80_%D0%92%D1%96%D0%BA%D1%82%D0%BE%D1%80%D0%BE%D0%B2%D0%B8%D1%87" TargetMode="External"/><Relationship Id="rId12" Type="http://schemas.openxmlformats.org/officeDocument/2006/relationships/hyperlink" Target="https://uk.wikipedia.org/wiki/%D0%A1%D1%83%D1%89%D0%B5%D0%BD%D0%BA%D0%BE_%D0%92%D0%BE%D0%BB%D0%BE%D0%B4%D0%B8%D0%BC%D0%B8%D1%80_%D0%9C%D0%B8%D0%BA%D0%BE%D0%BB%D0%B0%D0%B9%D0%BE%D0%B2%D0%B8%D1%87" TargetMode="External"/><Relationship Id="rId2" Type="http://schemas.openxmlformats.org/officeDocument/2006/relationships/hyperlink" Target="https://uk.wikipedia.org/wiki/18_%D0%B1%D0%B5%D1%80%D0%B5%D0%B7%D0%BD%D1%8F" TargetMode="External"/><Relationship Id="rId1" Type="http://schemas.openxmlformats.org/officeDocument/2006/relationships/slideLayout" Target="../slideLayouts/slideLayout2.xml"/><Relationship Id="rId6" Type="http://schemas.openxmlformats.org/officeDocument/2006/relationships/hyperlink" Target="https://uk.wikipedia.org/w/index.php?title=%D0%A8%D0%BB%D1%96%D0%BD%D1%87%D0%B0%D0%BA_%D0%92%D1%96%D0%BA%D1%82%D0%BE%D1%80&amp;action=edit&amp;redlink=1" TargetMode="External"/><Relationship Id="rId11" Type="http://schemas.openxmlformats.org/officeDocument/2006/relationships/hyperlink" Target="https://uk.wikipedia.org/wiki/%D0%9D%D0%B0%D0%A3%D0%9A%D0%9C%D0%90" TargetMode="External"/><Relationship Id="rId5" Type="http://schemas.openxmlformats.org/officeDocument/2006/relationships/hyperlink" Target="https://uk.wikipedia.org/w/index.php?title=%D0%A8%D0%B5%D0%B2%D1%87%D0%B5%D0%BD%D0%BA%D0%BE_%D0%9B%D0%B5%D1%81%D1%8F&amp;action=edit&amp;redlink=1" TargetMode="External"/><Relationship Id="rId10" Type="http://schemas.openxmlformats.org/officeDocument/2006/relationships/hyperlink" Target="https://uk.wikipedia.org/wiki/%D0%92%D0%B0%D1%89%D0%B5%D0%BD%D0%BA%D0%BE_%D0%9A%D0%BE%D1%81%D1%82%D1%8F%D0%BD%D1%82%D0%B8%D0%BD_%D0%9E%D0%BB%D0%B5%D0%BA%D1%81%D0%B0%D0%BD%D0%B4%D1%80%D0%BE%D0%B2%D0%B8%D1%87" TargetMode="External"/><Relationship Id="rId4" Type="http://schemas.openxmlformats.org/officeDocument/2006/relationships/hyperlink" Target="https://uk.wikipedia.org/wiki/%D0%9C%D0%B0%D1%80%D1%83%D1%81%D0%BE%D0%B2_%D0%90%D0%BD%D0%B4%D1%80%D1%96%D0%B9" TargetMode="External"/><Relationship Id="rId9" Type="http://schemas.openxmlformats.org/officeDocument/2006/relationships/hyperlink" Target="https://uk.wikipedia.org/wiki/%D0%9D%D0%B0%D1%86%D1%96%D0%BE%D0%BD%D0%B0%D0%BB%D1%8C%D0%BD%D0%B5_%D0%B0%D0%B3%D0%B5%D0%BD%D1%82%D1%81%D1%82%D0%B2%D0%BE_%D0%A3%D0%BA%D1%80%D0%B0%D1%97%D0%BD%D0%B8_%D0%B7_%D0%BF%D0%B8%D1%82%D0%B0%D0%BD%D1%8C_%D0%B4%D0%B5%D1%80%D0%B6%D0%B0%D0%B2%D0%BD%D0%BE%D1%97_%D1%81%D0%BB%D1%83%D0%B6%D0%B1%D0%B8"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905000" y="1524001"/>
            <a:ext cx="9220200" cy="1384995"/>
          </a:xfrm>
          <a:prstGeom prst="rect">
            <a:avLst/>
          </a:prstGeom>
        </p:spPr>
        <p:txBody>
          <a:bodyPr wrap="square">
            <a:spAutoFit/>
          </a:bodyPr>
          <a:lstStyle/>
          <a:p>
            <a:pPr algn="ctr"/>
            <a:r>
              <a:rPr lang="ru-RU" sz="2800">
                <a:latin typeface="Arial Black" panose="020B0A04020102020204" pitchFamily="34" charset="0"/>
              </a:rPr>
              <a:t>Тема 4. </a:t>
            </a:r>
            <a:r>
              <a:rPr lang="ru-RU" sz="2800" dirty="0">
                <a:latin typeface="Arial Black" panose="020B0A04020102020204" pitchFamily="34" charset="0"/>
              </a:rPr>
              <a:t>Роль і </a:t>
            </a:r>
            <a:r>
              <a:rPr lang="ru-RU" sz="2800" dirty="0" err="1">
                <a:latin typeface="Arial Black" panose="020B0A04020102020204" pitchFamily="34" charset="0"/>
              </a:rPr>
              <a:t>місце</a:t>
            </a:r>
            <a:r>
              <a:rPr lang="ru-RU" sz="2800" dirty="0">
                <a:latin typeface="Arial Black" panose="020B0A04020102020204" pitchFamily="34" charset="0"/>
              </a:rPr>
              <a:t> </a:t>
            </a:r>
            <a:r>
              <a:rPr lang="ru-RU" sz="2800" dirty="0" err="1">
                <a:latin typeface="Arial Black" panose="020B0A04020102020204" pitchFamily="34" charset="0"/>
              </a:rPr>
              <a:t>Національного</a:t>
            </a:r>
            <a:r>
              <a:rPr lang="ru-RU" sz="2800" dirty="0">
                <a:latin typeface="Arial Black" panose="020B0A04020102020204" pitchFamily="34" charset="0"/>
              </a:rPr>
              <a:t> агентства з </a:t>
            </a:r>
            <a:r>
              <a:rPr lang="ru-RU" sz="2800" dirty="0" err="1">
                <a:latin typeface="Arial Black" panose="020B0A04020102020204" pitchFamily="34" charset="0"/>
              </a:rPr>
              <a:t>питань</a:t>
            </a:r>
            <a:r>
              <a:rPr lang="ru-RU" sz="2800" dirty="0">
                <a:latin typeface="Arial Black" panose="020B0A04020102020204" pitchFamily="34" charset="0"/>
              </a:rPr>
              <a:t> </a:t>
            </a:r>
            <a:r>
              <a:rPr lang="ru-RU" sz="2800" dirty="0" err="1">
                <a:latin typeface="Arial Black" panose="020B0A04020102020204" pitchFamily="34" charset="0"/>
              </a:rPr>
              <a:t>запобігання</a:t>
            </a:r>
            <a:r>
              <a:rPr lang="ru-RU" sz="2800" dirty="0">
                <a:latin typeface="Arial Black" panose="020B0A04020102020204" pitchFamily="34" charset="0"/>
              </a:rPr>
              <a:t> </a:t>
            </a:r>
            <a:r>
              <a:rPr lang="ru-RU" sz="2800" dirty="0" err="1">
                <a:latin typeface="Arial Black" panose="020B0A04020102020204" pitchFamily="34" charset="0"/>
              </a:rPr>
              <a:t>корупції</a:t>
            </a:r>
            <a:r>
              <a:rPr lang="ru-RU" sz="2800" dirty="0">
                <a:latin typeface="Arial Black" panose="020B0A04020102020204" pitchFamily="34" charset="0"/>
              </a:rPr>
              <a:t> в </a:t>
            </a:r>
            <a:r>
              <a:rPr lang="ru-RU" sz="2800" dirty="0" err="1">
                <a:latin typeface="Arial Black" panose="020B0A04020102020204" pitchFamily="34" charset="0"/>
              </a:rPr>
              <a:t>системі</a:t>
            </a:r>
            <a:r>
              <a:rPr lang="ru-RU" sz="2800" dirty="0">
                <a:latin typeface="Arial Black" panose="020B0A04020102020204" pitchFamily="34" charset="0"/>
              </a:rPr>
              <a:t> </a:t>
            </a:r>
            <a:r>
              <a:rPr lang="ru-RU" sz="2800" dirty="0" err="1">
                <a:latin typeface="Arial Black" panose="020B0A04020102020204" pitchFamily="34" charset="0"/>
              </a:rPr>
              <a:t>антикорупційних</a:t>
            </a:r>
            <a:r>
              <a:rPr lang="ru-RU" sz="2800" dirty="0">
                <a:latin typeface="Arial Black" panose="020B0A04020102020204" pitchFamily="34" charset="0"/>
              </a:rPr>
              <a:t> </a:t>
            </a:r>
            <a:r>
              <a:rPr lang="ru-RU" sz="2800" dirty="0" err="1">
                <a:latin typeface="Arial Black" panose="020B0A04020102020204" pitchFamily="34" charset="0"/>
              </a:rPr>
              <a:t>органів</a:t>
            </a:r>
            <a:r>
              <a:rPr lang="ru-RU" sz="2800" dirty="0">
                <a:latin typeface="Arial Black" panose="020B0A04020102020204" pitchFamily="34" charset="0"/>
              </a:rPr>
              <a:t> </a:t>
            </a:r>
            <a:r>
              <a:rPr lang="ru-RU" sz="2800" dirty="0" err="1">
                <a:latin typeface="Arial Black" panose="020B0A04020102020204" pitchFamily="34" charset="0"/>
              </a:rPr>
              <a:t>України</a:t>
            </a:r>
            <a:endParaRPr lang="uk-UA" sz="2800" dirty="0">
              <a:latin typeface="Arial Black" panose="020B0A04020102020204" pitchFamily="34" charset="0"/>
            </a:endParaRPr>
          </a:p>
        </p:txBody>
      </p:sp>
    </p:spTree>
    <p:extLst>
      <p:ext uri="{BB962C8B-B14F-4D97-AF65-F5344CB8AC3E}">
        <p14:creationId xmlns:p14="http://schemas.microsoft.com/office/powerpoint/2010/main" val="3127252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1750723" cy="6441743"/>
          </a:xfrm>
        </p:spPr>
        <p:txBody>
          <a:bodyPr/>
          <a:lstStyle/>
          <a:p>
            <a:pPr marL="0" indent="0" algn="just">
              <a:buNone/>
            </a:pPr>
            <a:r>
              <a:rPr lang="uk-UA" dirty="0"/>
              <a:t>Спеціалізована антикорупційна прокуратура є самостійним структурним підрозділом Генеральної прокуратури України, на який покладається завдання здійснювати нагляд за додержанням законів під час проведення оперативно-розшукової діяльності досудового розслідування Національним антикорупційним бюро України, підтримувати державне обвинувачення у відповідних провадженнях, а також представляти інтереси громадянина або держави в суді у випадках, передбачених законом і пов’язаних із корупційними або пов’язаними з корупцією правопорушеннями.</a:t>
            </a:r>
          </a:p>
          <a:p>
            <a:pPr marL="0" indent="0" algn="just">
              <a:buNone/>
            </a:pPr>
            <a:r>
              <a:rPr lang="uk-UA" dirty="0"/>
              <a:t>До загальної структури Спеціалізованої антикорупційної прокуратури входять центральний апарат і територіальні філії, які розташовуються в тих самих містах, в яких розташовано територіальні управління Національного антикорупційного бюро України.</a:t>
            </a:r>
          </a:p>
        </p:txBody>
      </p:sp>
      <p:pic>
        <p:nvPicPr>
          <p:cNvPr id="2" name="Picture 4" descr="завантаження (3)">
            <a:extLst>
              <a:ext uri="{FF2B5EF4-FFF2-40B4-BE49-F238E27FC236}">
                <a16:creationId xmlns:a16="http://schemas.microsoft.com/office/drawing/2014/main" id="{4878409A-2983-BC7A-63F1-760219AC3A04}"/>
              </a:ext>
            </a:extLst>
          </p:cNvPr>
          <p:cNvPicPr>
            <a:picLocks noChangeAspect="1"/>
          </p:cNvPicPr>
          <p:nvPr/>
        </p:nvPicPr>
        <p:blipFill>
          <a:blip r:embed="rId2"/>
          <a:stretch>
            <a:fillRect/>
          </a:stretch>
        </p:blipFill>
        <p:spPr>
          <a:xfrm>
            <a:off x="8305545" y="4833855"/>
            <a:ext cx="1854835" cy="1854835"/>
          </a:xfrm>
          <a:prstGeom prst="rect">
            <a:avLst/>
          </a:prstGeom>
        </p:spPr>
      </p:pic>
    </p:spTree>
    <p:extLst>
      <p:ext uri="{BB962C8B-B14F-4D97-AF65-F5344CB8AC3E}">
        <p14:creationId xmlns:p14="http://schemas.microsoft.com/office/powerpoint/2010/main" val="1211320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72955" y="191068"/>
            <a:ext cx="11573302" cy="6428095"/>
          </a:xfrm>
        </p:spPr>
        <p:txBody>
          <a:bodyPr>
            <a:normAutofit lnSpcReduction="10000"/>
          </a:bodyPr>
          <a:lstStyle/>
          <a:p>
            <a:pPr marL="0" indent="0" algn="just">
              <a:buNone/>
            </a:pPr>
            <a:r>
              <a:rPr lang="uk-UA" dirty="0"/>
              <a:t>З 1 березня 2016 року набрав чинності Закон України «Про Державне бюро розслідувань», відповідно до положень якого Державне бюро розслідувань (ДБР) є центральним органом виконавчої влади, що здійснюватиме правоохоронну діяльність з метою запобігання, виявлення, припинення, розкриття та розслідування злочинів, вчинених вищими посадовими особами, уповноваженими на виконання функцій держави або органів місцевого самоврядування; службовими особами Національного антикорупційного бюро України, заступником Генерального прокурора України – керівником Спеціалізованої антикорупційної прокуратури або іншими прокурорами Спеціалізованої антикорупційної прокуратури, крім випадків, коли досудове розслідування цих злочинів віднесено до підслідності детективів підрозділу внутрішнього контролю Національного антикорупційного бюро України, а також злочинів проти встановленого порядку несення військової служби (військові злочини), крім злочинів, передбачених статтею 422 Кримінального кодексу України (розголошення відомостей військового характеру, що становлять державну таємницю, або втрата документів чи матеріалів, що містять такі відомості)</a:t>
            </a:r>
          </a:p>
        </p:txBody>
      </p:sp>
    </p:spTree>
    <p:extLst>
      <p:ext uri="{BB962C8B-B14F-4D97-AF65-F5344CB8AC3E}">
        <p14:creationId xmlns:p14="http://schemas.microsoft.com/office/powerpoint/2010/main" val="37714855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0198" y="0"/>
            <a:ext cx="11450472" cy="6264323"/>
          </a:xfrm>
        </p:spPr>
        <p:txBody>
          <a:bodyPr/>
          <a:lstStyle/>
          <a:p>
            <a:pPr marL="0" indent="0" algn="just">
              <a:buNone/>
            </a:pPr>
            <a:r>
              <a:rPr lang="uk-UA" dirty="0"/>
              <a:t>Утворення Національного агентства України з питань виявлення, розшуку та управління активами, одержаними від корупційних та інших злочинів, є однією з вимог ЄС у рамках виконання Плану дій щодо візової лібералізації та подальшого вступу України до ЄС. Законом України «Про Національне агентство України з питань виявлення, розшуку та управління активами» від 10 листопада 2015 року № 772-</a:t>
            </a:r>
            <a:r>
              <a:rPr lang="en-US" dirty="0"/>
              <a:t>VIII </a:t>
            </a:r>
            <a:r>
              <a:rPr lang="uk-UA" dirty="0"/>
              <a:t>визначено правові та організаційні засади функціонування зазначеного Агентства. Відповідно до положень Закону Національне агентство України з питань виявлення, розшуку та управління активами, одержаними від корупційних та інших злочинів, є центральним органом виконавчої влади України зі спеціальним статусом, що забезпечує формування та реалізацію державної політики у сфері виявлення та розшуку активів, на які може бути накладено арешт у кримінальному провадженні, та/або з управління активами, на які накладено арешт або які конфісковано у кримінальному провадженні.</a:t>
            </a:r>
          </a:p>
        </p:txBody>
      </p:sp>
      <p:pic>
        <p:nvPicPr>
          <p:cNvPr id="2" name="Picture 13" descr="арма">
            <a:extLst>
              <a:ext uri="{FF2B5EF4-FFF2-40B4-BE49-F238E27FC236}">
                <a16:creationId xmlns:a16="http://schemas.microsoft.com/office/drawing/2014/main" id="{FA5FE75E-80CD-A6A6-4E14-673EA044E3E6}"/>
              </a:ext>
            </a:extLst>
          </p:cNvPr>
          <p:cNvPicPr>
            <a:picLocks noChangeAspect="1"/>
          </p:cNvPicPr>
          <p:nvPr/>
        </p:nvPicPr>
        <p:blipFill>
          <a:blip r:embed="rId2"/>
          <a:stretch>
            <a:fillRect/>
          </a:stretch>
        </p:blipFill>
        <p:spPr>
          <a:xfrm>
            <a:off x="7245069" y="5509090"/>
            <a:ext cx="1953260" cy="1094105"/>
          </a:xfrm>
          <a:prstGeom prst="rect">
            <a:avLst/>
          </a:prstGeom>
        </p:spPr>
      </p:pic>
    </p:spTree>
    <p:extLst>
      <p:ext uri="{BB962C8B-B14F-4D97-AF65-F5344CB8AC3E}">
        <p14:creationId xmlns:p14="http://schemas.microsoft.com/office/powerpoint/2010/main" val="3831469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FEBEE04-5904-19C2-2CF9-3EE2126F9F91}"/>
              </a:ext>
            </a:extLst>
          </p:cNvPr>
          <p:cNvSpPr txBox="1"/>
          <p:nvPr/>
        </p:nvSpPr>
        <p:spPr>
          <a:xfrm>
            <a:off x="5026843" y="88711"/>
            <a:ext cx="6094428" cy="369332"/>
          </a:xfrm>
          <a:prstGeom prst="rect">
            <a:avLst/>
          </a:prstGeom>
          <a:noFill/>
        </p:spPr>
        <p:txBody>
          <a:bodyPr wrap="square">
            <a:spAutoFit/>
          </a:bodyPr>
          <a:lstStyle/>
          <a:p>
            <a:r>
              <a:rPr lang="en-US" sz="1800" b="1" dirty="0" err="1">
                <a:solidFill>
                  <a:srgbClr val="000000"/>
                </a:solidFill>
              </a:rPr>
              <a:t>Розслідування</a:t>
            </a:r>
            <a:endParaRPr lang="uk-UA" dirty="0"/>
          </a:p>
        </p:txBody>
      </p:sp>
      <p:sp>
        <p:nvSpPr>
          <p:cNvPr id="6" name="Google Shape;212;p28">
            <a:extLst>
              <a:ext uri="{FF2B5EF4-FFF2-40B4-BE49-F238E27FC236}">
                <a16:creationId xmlns:a16="http://schemas.microsoft.com/office/drawing/2014/main" id="{E7BA47E6-62B7-032D-2F7D-913AFAA38242}"/>
              </a:ext>
            </a:extLst>
          </p:cNvPr>
          <p:cNvSpPr txBox="1"/>
          <p:nvPr/>
        </p:nvSpPr>
        <p:spPr>
          <a:xfrm>
            <a:off x="92370" y="458043"/>
            <a:ext cx="9117618" cy="1661963"/>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Clr>
                <a:schemeClr val="dk1"/>
              </a:buClr>
              <a:buSzPts val="1100"/>
              <a:buFont typeface="Arial" panose="020B0604020202020204"/>
              <a:buNone/>
            </a:pPr>
            <a:r>
              <a:rPr lang="en-US" b="1" dirty="0">
                <a:solidFill>
                  <a:schemeClr val="dk1"/>
                </a:solidFill>
                <a:latin typeface="Arial" panose="020B0604020202020204" pitchFamily="34" charset="0"/>
                <a:cs typeface="Arial" panose="020B0604020202020204" pitchFamily="34" charset="0"/>
              </a:rPr>
              <a:t>Національне антикорупційне бюро України (НАБУ)</a:t>
            </a:r>
            <a:endParaRPr b="1" dirty="0">
              <a:solidFill>
                <a:schemeClr val="dk1"/>
              </a:solidFill>
              <a:latin typeface="Arial" panose="020B0604020202020204" pitchFamily="34" charset="0"/>
              <a:cs typeface="Arial" panose="020B0604020202020204" pitchFamily="34" charset="0"/>
            </a:endParaRPr>
          </a:p>
          <a:p>
            <a:pPr marL="0" lvl="0" indent="0" algn="just" rtl="0">
              <a:spcBef>
                <a:spcPts val="0"/>
              </a:spcBef>
              <a:spcAft>
                <a:spcPts val="0"/>
              </a:spcAft>
              <a:buClr>
                <a:schemeClr val="dk1"/>
              </a:buClr>
              <a:buSzPts val="1100"/>
              <a:buFont typeface="Arial" panose="020B0604020202020204"/>
              <a:buNone/>
            </a:pPr>
            <a:r>
              <a:rPr lang="en-US" sz="1600" dirty="0">
                <a:solidFill>
                  <a:schemeClr val="bg1">
                    <a:lumMod val="50000"/>
                  </a:schemeClr>
                </a:solidFill>
                <a:latin typeface="Arial" panose="020B0604020202020204" pitchFamily="34" charset="0"/>
                <a:cs typeface="Arial" panose="020B0604020202020204" pitchFamily="34" charset="0"/>
              </a:rPr>
              <a:t>правоохоронний орган</a:t>
            </a:r>
            <a:endParaRPr sz="1600" dirty="0">
              <a:solidFill>
                <a:schemeClr val="bg1">
                  <a:lumMod val="50000"/>
                </a:schemeClr>
              </a:solidFill>
              <a:latin typeface="Arial" panose="020B0604020202020204" pitchFamily="34" charset="0"/>
              <a:cs typeface="Arial" panose="020B0604020202020204" pitchFamily="34" charset="0"/>
            </a:endParaRPr>
          </a:p>
          <a:p>
            <a:pPr marL="292100" lvl="0" indent="-292100" algn="just">
              <a:spcBef>
                <a:spcPts val="600"/>
              </a:spcBef>
              <a:buClr>
                <a:srgbClr val="B9D6D5"/>
              </a:buClr>
              <a:buSzPts val="1000"/>
              <a:buFont typeface="Wingdings" panose="05000000000000000000" pitchFamily="2" charset="2"/>
              <a:buChar char="l"/>
            </a:pPr>
            <a:r>
              <a:rPr lang="en-US" sz="1400" dirty="0">
                <a:solidFill>
                  <a:srgbClr val="1D1C1D"/>
                </a:solidFill>
                <a:latin typeface="Arial" panose="020B0604020202020204" pitchFamily="34" charset="0"/>
                <a:cs typeface="Arial" panose="020B0604020202020204" pitchFamily="34" charset="0"/>
              </a:rPr>
              <a:t>Розслідує корупційні злочини, які стосуються високопосадовців або великих сум державних коштів</a:t>
            </a:r>
          </a:p>
          <a:p>
            <a:pPr lvl="0" algn="just">
              <a:spcBef>
                <a:spcPts val="600"/>
              </a:spcBef>
              <a:buClr>
                <a:srgbClr val="B9D6D5"/>
              </a:buClr>
              <a:buSzPts val="1000"/>
            </a:pPr>
            <a:endParaRPr sz="1400" dirty="0">
              <a:solidFill>
                <a:srgbClr val="1D1C1D"/>
              </a:solidFill>
              <a:latin typeface="Arial" panose="020B0604020202020204" pitchFamily="34" charset="0"/>
              <a:cs typeface="Arial" panose="020B0604020202020204" pitchFamily="34" charset="0"/>
            </a:endParaRPr>
          </a:p>
          <a:p>
            <a:pPr marL="0" lvl="0" indent="0" algn="just" rtl="0">
              <a:spcBef>
                <a:spcPts val="0"/>
              </a:spcBef>
              <a:spcAft>
                <a:spcPts val="0"/>
              </a:spcAft>
              <a:buClr>
                <a:schemeClr val="dk1"/>
              </a:buClr>
              <a:buSzPts val="1100"/>
              <a:buFont typeface="Arial" panose="020B0604020202020204"/>
              <a:buNone/>
            </a:pPr>
            <a:endParaRPr sz="1200" b="1" dirty="0">
              <a:solidFill>
                <a:srgbClr val="1D1C1D"/>
              </a:solidFill>
              <a:latin typeface="Arial" panose="020B0604020202020204" pitchFamily="34" charset="0"/>
              <a:cs typeface="Arial" panose="020B0604020202020204" pitchFamily="34" charset="0"/>
            </a:endParaRPr>
          </a:p>
          <a:p>
            <a:pPr marL="0" lvl="0" indent="0" algn="just" rtl="0">
              <a:spcBef>
                <a:spcPts val="0"/>
              </a:spcBef>
              <a:spcAft>
                <a:spcPts val="0"/>
              </a:spcAft>
              <a:buClr>
                <a:schemeClr val="dk1"/>
              </a:buClr>
              <a:buSzPts val="1100"/>
              <a:buFont typeface="Arial" panose="020B0604020202020204"/>
              <a:buNone/>
            </a:pPr>
            <a:endParaRPr sz="1200" dirty="0">
              <a:solidFill>
                <a:srgbClr val="1D1C1D"/>
              </a:solidFill>
              <a:latin typeface="Arial" panose="020B0604020202020204" pitchFamily="34" charset="0"/>
              <a:cs typeface="Arial" panose="020B0604020202020204" pitchFamily="34" charset="0"/>
            </a:endParaRPr>
          </a:p>
        </p:txBody>
      </p:sp>
      <p:sp>
        <p:nvSpPr>
          <p:cNvPr id="7" name="Google Shape;213;p28">
            <a:extLst>
              <a:ext uri="{FF2B5EF4-FFF2-40B4-BE49-F238E27FC236}">
                <a16:creationId xmlns:a16="http://schemas.microsoft.com/office/drawing/2014/main" id="{F1CC7290-99BA-FE22-7D5F-89BFBA3680DE}"/>
              </a:ext>
            </a:extLst>
          </p:cNvPr>
          <p:cNvSpPr txBox="1"/>
          <p:nvPr/>
        </p:nvSpPr>
        <p:spPr>
          <a:xfrm>
            <a:off x="92369" y="1444816"/>
            <a:ext cx="11295209" cy="264684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600"/>
              </a:spcAft>
              <a:buNone/>
            </a:pPr>
            <a:r>
              <a:rPr lang="en-US" b="1" dirty="0">
                <a:solidFill>
                  <a:schemeClr val="dk1"/>
                </a:solidFill>
                <a:latin typeface="Arial" panose="020B0604020202020204" pitchFamily="34" charset="0"/>
                <a:cs typeface="Arial" panose="020B0604020202020204" pitchFamily="34" charset="0"/>
              </a:rPr>
              <a:t>Національна поліція (НП)</a:t>
            </a:r>
            <a:endParaRPr b="1" dirty="0">
              <a:solidFill>
                <a:schemeClr val="dk1"/>
              </a:solidFill>
              <a:latin typeface="Arial" panose="020B0604020202020204" pitchFamily="34" charset="0"/>
              <a:cs typeface="Arial" panose="020B0604020202020204" pitchFamily="34" charset="0"/>
            </a:endParaRPr>
          </a:p>
          <a:p>
            <a:pPr marL="0" lvl="0" indent="0" algn="l" rtl="0">
              <a:spcBef>
                <a:spcPts val="0"/>
              </a:spcBef>
              <a:spcAft>
                <a:spcPts val="600"/>
              </a:spcAft>
              <a:buClr>
                <a:schemeClr val="dk1"/>
              </a:buClr>
              <a:buSzPts val="1100"/>
              <a:buFont typeface="Arial" panose="020B0604020202020204"/>
              <a:buNone/>
            </a:pPr>
            <a:r>
              <a:rPr lang="en-US" sz="1600" dirty="0">
                <a:solidFill>
                  <a:schemeClr val="bg1">
                    <a:lumMod val="50000"/>
                  </a:schemeClr>
                </a:solidFill>
                <a:latin typeface="Arial" panose="020B0604020202020204" pitchFamily="34" charset="0"/>
                <a:cs typeface="Arial" panose="020B0604020202020204" pitchFamily="34" charset="0"/>
              </a:rPr>
              <a:t>орган виконавчої влади</a:t>
            </a:r>
            <a:endParaRPr sz="1600" dirty="0">
              <a:solidFill>
                <a:schemeClr val="bg1">
                  <a:lumMod val="50000"/>
                </a:schemeClr>
              </a:solidFill>
              <a:latin typeface="Arial" panose="020B0604020202020204" pitchFamily="34" charset="0"/>
              <a:cs typeface="Arial" panose="020B0604020202020204" pitchFamily="34" charset="0"/>
            </a:endParaRPr>
          </a:p>
          <a:p>
            <a:pPr marL="323850" lvl="0" indent="-292100" algn="l" rtl="0">
              <a:spcBef>
                <a:spcPts val="0"/>
              </a:spcBef>
              <a:spcAft>
                <a:spcPts val="600"/>
              </a:spcAft>
              <a:buClr>
                <a:srgbClr val="B9D6D5"/>
              </a:buClr>
              <a:buSzPts val="1000"/>
              <a:buFont typeface="Wingdings" panose="05000000000000000000" pitchFamily="2" charset="2"/>
              <a:buChar char="l"/>
            </a:pPr>
            <a:r>
              <a:rPr lang="en-US" sz="1400" dirty="0">
                <a:solidFill>
                  <a:srgbClr val="1D1C1D"/>
                </a:solidFill>
                <a:latin typeface="Arial" panose="020B0604020202020204" pitchFamily="34" charset="0"/>
                <a:cs typeface="Arial" panose="020B0604020202020204" pitchFamily="34" charset="0"/>
              </a:rPr>
              <a:t>Розслідує більшість злочинів, у тому числі корупційних, які не належать до компетенції НАБУ та ДБР</a:t>
            </a:r>
            <a:endParaRPr sz="1400" dirty="0">
              <a:solidFill>
                <a:srgbClr val="1D1C1D"/>
              </a:solidFill>
              <a:latin typeface="Arial" panose="020B0604020202020204" pitchFamily="34" charset="0"/>
              <a:cs typeface="Arial" panose="020B0604020202020204" pitchFamily="34" charset="0"/>
            </a:endParaRPr>
          </a:p>
          <a:p>
            <a:pPr marL="323850" lvl="0" indent="-292100" algn="l" rtl="0">
              <a:spcBef>
                <a:spcPts val="0"/>
              </a:spcBef>
              <a:spcAft>
                <a:spcPts val="600"/>
              </a:spcAft>
              <a:buClr>
                <a:srgbClr val="B9D6D5"/>
              </a:buClr>
              <a:buSzPts val="1000"/>
              <a:buFont typeface="Wingdings" panose="05000000000000000000" pitchFamily="2" charset="2"/>
              <a:buChar char="l"/>
            </a:pPr>
            <a:r>
              <a:rPr lang="en-US" sz="1400" dirty="0">
                <a:solidFill>
                  <a:srgbClr val="1D1C1D"/>
                </a:solidFill>
                <a:latin typeface="Arial" panose="020B0604020202020204" pitchFamily="34" charset="0"/>
                <a:cs typeface="Arial" panose="020B0604020202020204" pitchFamily="34" charset="0"/>
              </a:rPr>
              <a:t>Складає адміністративні протоколи про вчинення правопорушень, пов'язаних з корупцією</a:t>
            </a:r>
          </a:p>
          <a:p>
            <a:pPr marL="165100" lvl="0" algn="l" rtl="0">
              <a:spcBef>
                <a:spcPts val="0"/>
              </a:spcBef>
              <a:spcAft>
                <a:spcPts val="600"/>
              </a:spcAft>
              <a:buSzPts val="1000"/>
            </a:pPr>
            <a:endParaRPr sz="1000" dirty="0">
              <a:latin typeface="Arial" panose="020B0604020202020204" pitchFamily="34" charset="0"/>
              <a:cs typeface="Arial" panose="020B0604020202020204" pitchFamily="34" charset="0"/>
            </a:endParaRPr>
          </a:p>
          <a:p>
            <a:pPr marL="0" lvl="0" indent="0" algn="l" rtl="0">
              <a:spcBef>
                <a:spcPts val="0"/>
              </a:spcBef>
              <a:spcAft>
                <a:spcPts val="600"/>
              </a:spcAft>
              <a:buClr>
                <a:schemeClr val="dk1"/>
              </a:buClr>
              <a:buSzPts val="1100"/>
              <a:buFont typeface="Arial" panose="020B0604020202020204"/>
              <a:buNone/>
            </a:pPr>
            <a:r>
              <a:rPr lang="en-US" b="1" dirty="0">
                <a:solidFill>
                  <a:schemeClr val="dk1"/>
                </a:solidFill>
                <a:latin typeface="Arial" panose="020B0604020202020204" pitchFamily="34" charset="0"/>
                <a:cs typeface="Arial" panose="020B0604020202020204" pitchFamily="34" charset="0"/>
              </a:rPr>
              <a:t>Державне бюро розслідувань (ДБР)</a:t>
            </a:r>
            <a:endParaRPr b="1" dirty="0">
              <a:solidFill>
                <a:schemeClr val="dk1"/>
              </a:solidFill>
              <a:latin typeface="Arial" panose="020B0604020202020204" pitchFamily="34" charset="0"/>
              <a:cs typeface="Arial" panose="020B0604020202020204" pitchFamily="34" charset="0"/>
            </a:endParaRPr>
          </a:p>
          <a:p>
            <a:pPr marL="0" lvl="0" indent="0" algn="l" rtl="0">
              <a:spcBef>
                <a:spcPts val="0"/>
              </a:spcBef>
              <a:spcAft>
                <a:spcPts val="600"/>
              </a:spcAft>
              <a:buClr>
                <a:schemeClr val="dk1"/>
              </a:buClr>
              <a:buSzPts val="1100"/>
              <a:buFont typeface="Arial" panose="020B0604020202020204"/>
              <a:buNone/>
            </a:pPr>
            <a:r>
              <a:rPr lang="en-US" sz="1600" dirty="0">
                <a:solidFill>
                  <a:schemeClr val="bg1">
                    <a:lumMod val="50000"/>
                  </a:schemeClr>
                </a:solidFill>
                <a:latin typeface="Arial" panose="020B0604020202020204" pitchFamily="34" charset="0"/>
                <a:cs typeface="Arial" panose="020B0604020202020204" pitchFamily="34" charset="0"/>
              </a:rPr>
              <a:t>правоохоронний орган</a:t>
            </a:r>
            <a:endParaRPr sz="1600" dirty="0">
              <a:solidFill>
                <a:schemeClr val="bg1">
                  <a:lumMod val="50000"/>
                </a:schemeClr>
              </a:solidFill>
              <a:latin typeface="Arial" panose="020B0604020202020204" pitchFamily="34" charset="0"/>
              <a:cs typeface="Arial" panose="020B0604020202020204" pitchFamily="34" charset="0"/>
            </a:endParaRPr>
          </a:p>
          <a:p>
            <a:pPr marL="323850" indent="-292100">
              <a:spcAft>
                <a:spcPts val="600"/>
              </a:spcAft>
              <a:buClr>
                <a:srgbClr val="B9D6D5"/>
              </a:buClr>
              <a:buSzPts val="1000"/>
              <a:buFont typeface="Wingdings" panose="05000000000000000000" pitchFamily="2" charset="2"/>
              <a:buChar char="l"/>
            </a:pPr>
            <a:r>
              <a:rPr lang="en-US" sz="1400" dirty="0">
                <a:solidFill>
                  <a:srgbClr val="1D1C1D"/>
                </a:solidFill>
                <a:latin typeface="Arial" panose="020B0604020202020204" pitchFamily="34" charset="0"/>
                <a:cs typeface="Arial" panose="020B0604020202020204" pitchFamily="34" charset="0"/>
              </a:rPr>
              <a:t>Розслідує окремі корупційні злочини, вчинені здебільшого правоохоронцями та організованими групами</a:t>
            </a:r>
            <a:endParaRPr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E12654EA-3E1F-000F-8157-974E193391BC}"/>
              </a:ext>
            </a:extLst>
          </p:cNvPr>
          <p:cNvSpPr txBox="1"/>
          <p:nvPr/>
        </p:nvSpPr>
        <p:spPr>
          <a:xfrm>
            <a:off x="92368" y="4004043"/>
            <a:ext cx="10541067" cy="1877437"/>
          </a:xfrm>
          <a:prstGeom prst="rect">
            <a:avLst/>
          </a:prstGeom>
          <a:noFill/>
        </p:spPr>
        <p:txBody>
          <a:bodyPr wrap="square">
            <a:spAutoFit/>
          </a:bodyPr>
          <a:lstStyle/>
          <a:p>
            <a:pPr marL="0" lvl="0" indent="0" algn="l" rtl="0">
              <a:spcBef>
                <a:spcPts val="600"/>
              </a:spcBef>
              <a:spcAft>
                <a:spcPts val="0"/>
              </a:spcAft>
              <a:buClr>
                <a:schemeClr val="dk1"/>
              </a:buClr>
              <a:buSzPts val="1100"/>
              <a:buFont typeface="Arial" panose="020B0604020202020204"/>
              <a:buNone/>
            </a:pPr>
            <a:r>
              <a:rPr lang="ru-RU" b="1" dirty="0">
                <a:solidFill>
                  <a:schemeClr val="dk1"/>
                </a:solidFill>
                <a:latin typeface="Arial" panose="020B0604020202020204" pitchFamily="34" charset="0"/>
              </a:rPr>
              <a:t>Служба </a:t>
            </a:r>
            <a:r>
              <a:rPr lang="ru-RU" b="1" dirty="0" err="1">
                <a:solidFill>
                  <a:schemeClr val="dk1"/>
                </a:solidFill>
                <a:latin typeface="Arial" panose="020B0604020202020204" pitchFamily="34" charset="0"/>
              </a:rPr>
              <a:t>безпеки</a:t>
            </a:r>
            <a:r>
              <a:rPr lang="ru-RU" b="1" dirty="0">
                <a:solidFill>
                  <a:schemeClr val="dk1"/>
                </a:solidFill>
                <a:latin typeface="Arial" panose="020B0604020202020204" pitchFamily="34" charset="0"/>
              </a:rPr>
              <a:t> </a:t>
            </a:r>
            <a:r>
              <a:rPr lang="ru-RU" b="1" dirty="0" err="1">
                <a:solidFill>
                  <a:schemeClr val="dk1"/>
                </a:solidFill>
                <a:latin typeface="Arial" panose="020B0604020202020204" pitchFamily="34" charset="0"/>
              </a:rPr>
              <a:t>України</a:t>
            </a:r>
            <a:r>
              <a:rPr lang="ru-RU" b="1" dirty="0">
                <a:solidFill>
                  <a:schemeClr val="dk1"/>
                </a:solidFill>
                <a:latin typeface="Arial" panose="020B0604020202020204" pitchFamily="34" charset="0"/>
              </a:rPr>
              <a:t> (СБУ)</a:t>
            </a:r>
          </a:p>
          <a:p>
            <a:pPr marL="0" lvl="0" indent="0" algn="l" rtl="0">
              <a:spcBef>
                <a:spcPts val="600"/>
              </a:spcBef>
              <a:spcAft>
                <a:spcPts val="0"/>
              </a:spcAft>
              <a:buClr>
                <a:schemeClr val="dk1"/>
              </a:buClr>
              <a:buSzPts val="1100"/>
              <a:buFont typeface="Arial" panose="020B0604020202020204"/>
              <a:buNone/>
            </a:pPr>
            <a:r>
              <a:rPr lang="ru-RU" sz="1600" dirty="0">
                <a:solidFill>
                  <a:schemeClr val="bg1">
                    <a:lumMod val="50000"/>
                  </a:schemeClr>
                </a:solidFill>
                <a:latin typeface="Arial" panose="020B0604020202020204" pitchFamily="34" charset="0"/>
              </a:rPr>
              <a:t>орган </a:t>
            </a:r>
            <a:r>
              <a:rPr lang="ru-RU" sz="1600" dirty="0" err="1">
                <a:solidFill>
                  <a:schemeClr val="bg1">
                    <a:lumMod val="50000"/>
                  </a:schemeClr>
                </a:solidFill>
                <a:latin typeface="Arial" panose="020B0604020202020204" pitchFamily="34" charset="0"/>
              </a:rPr>
              <a:t>спеціального</a:t>
            </a:r>
            <a:r>
              <a:rPr lang="ru-RU" sz="1600" dirty="0">
                <a:solidFill>
                  <a:schemeClr val="bg1">
                    <a:lumMod val="50000"/>
                  </a:schemeClr>
                </a:solidFill>
                <a:latin typeface="Arial" panose="020B0604020202020204" pitchFamily="34" charset="0"/>
              </a:rPr>
              <a:t> </a:t>
            </a:r>
            <a:r>
              <a:rPr lang="ru-RU" sz="1600" dirty="0" err="1">
                <a:solidFill>
                  <a:schemeClr val="bg1">
                    <a:lumMod val="50000"/>
                  </a:schemeClr>
                </a:solidFill>
                <a:latin typeface="Arial" panose="020B0604020202020204" pitchFamily="34" charset="0"/>
              </a:rPr>
              <a:t>призначення</a:t>
            </a:r>
            <a:r>
              <a:rPr lang="ru-RU" sz="1600" dirty="0">
                <a:solidFill>
                  <a:schemeClr val="bg1">
                    <a:lumMod val="50000"/>
                  </a:schemeClr>
                </a:solidFill>
                <a:latin typeface="Arial" panose="020B0604020202020204" pitchFamily="34" charset="0"/>
              </a:rPr>
              <a:t> з </a:t>
            </a:r>
            <a:r>
              <a:rPr lang="ru-RU" sz="1600" dirty="0" err="1">
                <a:solidFill>
                  <a:schemeClr val="bg1">
                    <a:lumMod val="50000"/>
                  </a:schemeClr>
                </a:solidFill>
                <a:latin typeface="Arial" panose="020B0604020202020204" pitchFamily="34" charset="0"/>
              </a:rPr>
              <a:t>правоохоронними</a:t>
            </a:r>
            <a:r>
              <a:rPr lang="ru-RU" sz="1600" dirty="0">
                <a:solidFill>
                  <a:schemeClr val="bg1">
                    <a:lumMod val="50000"/>
                  </a:schemeClr>
                </a:solidFill>
                <a:latin typeface="Arial" panose="020B0604020202020204" pitchFamily="34" charset="0"/>
              </a:rPr>
              <a:t> </a:t>
            </a:r>
            <a:r>
              <a:rPr lang="ru-RU" sz="1600" dirty="0" err="1">
                <a:solidFill>
                  <a:schemeClr val="bg1">
                    <a:lumMod val="50000"/>
                  </a:schemeClr>
                </a:solidFill>
                <a:latin typeface="Arial" panose="020B0604020202020204" pitchFamily="34" charset="0"/>
              </a:rPr>
              <a:t>функціями</a:t>
            </a:r>
            <a:endParaRPr lang="ru-RU" sz="1600" dirty="0">
              <a:solidFill>
                <a:schemeClr val="bg1">
                  <a:lumMod val="50000"/>
                </a:schemeClr>
              </a:solidFill>
              <a:latin typeface="Arial" panose="020B0604020202020204" pitchFamily="34" charset="0"/>
            </a:endParaRPr>
          </a:p>
          <a:p>
            <a:pPr marL="285750" lvl="0" indent="-285750" algn="l" rtl="0">
              <a:spcBef>
                <a:spcPts val="600"/>
              </a:spcBef>
              <a:spcAft>
                <a:spcPts val="0"/>
              </a:spcAft>
              <a:buClr>
                <a:srgbClr val="B9D6D5"/>
              </a:buClr>
              <a:buSzPts val="1000"/>
              <a:buFont typeface="Wingdings" panose="05000000000000000000" pitchFamily="2" charset="2"/>
              <a:buChar char="l"/>
            </a:pPr>
            <a:r>
              <a:rPr lang="ru-RU" sz="1400" dirty="0">
                <a:solidFill>
                  <a:srgbClr val="1D1C1D"/>
                </a:solidFill>
                <a:latin typeface="Arial" panose="020B0604020202020204" pitchFamily="34" charset="0"/>
              </a:rPr>
              <a:t>Проводить оперативно-</a:t>
            </a:r>
            <a:r>
              <a:rPr lang="ru-RU" sz="1400" dirty="0" err="1">
                <a:solidFill>
                  <a:srgbClr val="1D1C1D"/>
                </a:solidFill>
                <a:latin typeface="Arial" panose="020B0604020202020204" pitchFamily="34" charset="0"/>
              </a:rPr>
              <a:t>розшукову</a:t>
            </a:r>
            <a:r>
              <a:rPr lang="ru-RU" sz="1400" dirty="0">
                <a:solidFill>
                  <a:srgbClr val="1D1C1D"/>
                </a:solidFill>
                <a:latin typeface="Arial" panose="020B0604020202020204" pitchFamily="34" charset="0"/>
              </a:rPr>
              <a:t> </a:t>
            </a:r>
            <a:r>
              <a:rPr lang="ru-RU" sz="1400" dirty="0" err="1">
                <a:solidFill>
                  <a:srgbClr val="1D1C1D"/>
                </a:solidFill>
                <a:latin typeface="Arial" panose="020B0604020202020204" pitchFamily="34" charset="0"/>
              </a:rPr>
              <a:t>діяльність</a:t>
            </a:r>
            <a:r>
              <a:rPr lang="ru-RU" sz="1400" dirty="0">
                <a:solidFill>
                  <a:srgbClr val="1D1C1D"/>
                </a:solidFill>
                <a:latin typeface="Arial" panose="020B0604020202020204" pitchFamily="34" charset="0"/>
              </a:rPr>
              <a:t>, у тому </a:t>
            </a:r>
            <a:r>
              <a:rPr lang="ru-RU" sz="1400" dirty="0" err="1">
                <a:solidFill>
                  <a:srgbClr val="1D1C1D"/>
                </a:solidFill>
                <a:latin typeface="Arial" panose="020B0604020202020204" pitchFamily="34" charset="0"/>
              </a:rPr>
              <a:t>числі</a:t>
            </a:r>
            <a:r>
              <a:rPr lang="ru-RU" sz="1400" dirty="0">
                <a:solidFill>
                  <a:srgbClr val="1D1C1D"/>
                </a:solidFill>
                <a:latin typeface="Arial" panose="020B0604020202020204" pitchFamily="34" charset="0"/>
              </a:rPr>
              <a:t> в </a:t>
            </a:r>
            <a:r>
              <a:rPr lang="ru-RU" sz="1400" dirty="0" err="1">
                <a:solidFill>
                  <a:srgbClr val="1D1C1D"/>
                </a:solidFill>
                <a:latin typeface="Arial" panose="020B0604020202020204" pitchFamily="34" charset="0"/>
              </a:rPr>
              <a:t>корупційних</a:t>
            </a:r>
            <a:r>
              <a:rPr lang="ru-RU" sz="1400" dirty="0">
                <a:solidFill>
                  <a:srgbClr val="1D1C1D"/>
                </a:solidFill>
                <a:latin typeface="Arial" panose="020B0604020202020204" pitchFamily="34" charset="0"/>
              </a:rPr>
              <a:t> </a:t>
            </a:r>
            <a:r>
              <a:rPr lang="ru-RU" sz="1400" dirty="0" err="1">
                <a:solidFill>
                  <a:srgbClr val="1D1C1D"/>
                </a:solidFill>
                <a:latin typeface="Arial" panose="020B0604020202020204" pitchFamily="34" charset="0"/>
              </a:rPr>
              <a:t>злочинах</a:t>
            </a:r>
            <a:endParaRPr lang="ru-RU" sz="1400" dirty="0">
              <a:solidFill>
                <a:srgbClr val="1D1C1D"/>
              </a:solidFill>
              <a:latin typeface="Arial" panose="020B0604020202020204" pitchFamily="34" charset="0"/>
            </a:endParaRPr>
          </a:p>
          <a:p>
            <a:pPr marL="0" lvl="0" indent="0" algn="l" rtl="0">
              <a:spcBef>
                <a:spcPts val="600"/>
              </a:spcBef>
              <a:spcAft>
                <a:spcPts val="0"/>
              </a:spcAft>
              <a:buClr>
                <a:schemeClr val="dk1"/>
              </a:buClr>
              <a:buSzPts val="1100"/>
              <a:buFont typeface="Arial" panose="020B0604020202020204"/>
              <a:buNone/>
            </a:pPr>
            <a:endParaRPr lang="ru-RU" sz="1100" dirty="0">
              <a:latin typeface="Arial" panose="020B0604020202020204" pitchFamily="34" charset="0"/>
            </a:endParaRPr>
          </a:p>
          <a:p>
            <a:pPr marL="0" lvl="0" indent="0" algn="l" rtl="0">
              <a:spcBef>
                <a:spcPts val="600"/>
              </a:spcBef>
              <a:spcAft>
                <a:spcPts val="0"/>
              </a:spcAft>
              <a:buClr>
                <a:schemeClr val="dk1"/>
              </a:buClr>
              <a:buSzPts val="1100"/>
              <a:buFont typeface="Arial" panose="020B0604020202020204"/>
              <a:buNone/>
            </a:pPr>
            <a:r>
              <a:rPr lang="ru-RU" b="1" dirty="0" err="1">
                <a:solidFill>
                  <a:schemeClr val="dk1"/>
                </a:solidFill>
                <a:latin typeface="Arial" panose="020B0604020202020204" pitchFamily="34" charset="0"/>
              </a:rPr>
              <a:t>Органи</a:t>
            </a:r>
            <a:r>
              <a:rPr lang="ru-RU" b="1" dirty="0">
                <a:solidFill>
                  <a:schemeClr val="dk1"/>
                </a:solidFill>
                <a:latin typeface="Arial" panose="020B0604020202020204" pitchFamily="34" charset="0"/>
              </a:rPr>
              <a:t> </a:t>
            </a:r>
            <a:r>
              <a:rPr lang="ru-RU" b="1" dirty="0" err="1">
                <a:solidFill>
                  <a:schemeClr val="dk1"/>
                </a:solidFill>
                <a:latin typeface="Arial" panose="020B0604020202020204" pitchFamily="34" charset="0"/>
              </a:rPr>
              <a:t>прокуратури</a:t>
            </a:r>
            <a:endParaRPr lang="ru-RU" b="1" dirty="0">
              <a:solidFill>
                <a:schemeClr val="dk1"/>
              </a:solidFill>
              <a:latin typeface="Arial" panose="020B0604020202020204" pitchFamily="34" charset="0"/>
            </a:endParaRPr>
          </a:p>
          <a:p>
            <a:pPr marL="292100" lvl="0" indent="-292100" algn="l" rtl="0">
              <a:spcBef>
                <a:spcPts val="600"/>
              </a:spcBef>
              <a:spcAft>
                <a:spcPts val="0"/>
              </a:spcAft>
              <a:buClr>
                <a:srgbClr val="B9D6D5"/>
              </a:buClr>
              <a:buSzPts val="1000"/>
              <a:buFont typeface="Wingdings" panose="05000000000000000000" pitchFamily="2" charset="2"/>
              <a:buChar char="l"/>
            </a:pPr>
            <a:r>
              <a:rPr lang="ru-RU" sz="1400" dirty="0" err="1">
                <a:solidFill>
                  <a:srgbClr val="1D1C1D"/>
                </a:solidFill>
                <a:latin typeface="Arial" panose="020B0604020202020204" pitchFamily="34" charset="0"/>
              </a:rPr>
              <a:t>Здійснюють</a:t>
            </a:r>
            <a:r>
              <a:rPr lang="ru-RU" sz="1400" dirty="0">
                <a:solidFill>
                  <a:srgbClr val="1D1C1D"/>
                </a:solidFill>
                <a:latin typeface="Arial" panose="020B0604020202020204" pitchFamily="34" charset="0"/>
              </a:rPr>
              <a:t> </a:t>
            </a:r>
            <a:r>
              <a:rPr lang="ru-RU" sz="1400" dirty="0" err="1">
                <a:solidFill>
                  <a:srgbClr val="1D1C1D"/>
                </a:solidFill>
                <a:latin typeface="Arial" panose="020B0604020202020204" pitchFamily="34" charset="0"/>
              </a:rPr>
              <a:t>процесуальне</a:t>
            </a:r>
            <a:r>
              <a:rPr lang="ru-RU" sz="1400" dirty="0">
                <a:solidFill>
                  <a:srgbClr val="1D1C1D"/>
                </a:solidFill>
                <a:latin typeface="Arial" panose="020B0604020202020204" pitchFamily="34" charset="0"/>
              </a:rPr>
              <a:t> </a:t>
            </a:r>
            <a:r>
              <a:rPr lang="ru-RU" sz="1400" dirty="0" err="1">
                <a:solidFill>
                  <a:srgbClr val="1D1C1D"/>
                </a:solidFill>
                <a:latin typeface="Arial" panose="020B0604020202020204" pitchFamily="34" charset="0"/>
              </a:rPr>
              <a:t>керівництво</a:t>
            </a:r>
            <a:r>
              <a:rPr lang="ru-RU" sz="1400" dirty="0">
                <a:solidFill>
                  <a:srgbClr val="1D1C1D"/>
                </a:solidFill>
                <a:latin typeface="Arial" panose="020B0604020202020204" pitchFamily="34" charset="0"/>
              </a:rPr>
              <a:t> та </a:t>
            </a:r>
            <a:r>
              <a:rPr lang="ru-RU" sz="1400" dirty="0" err="1">
                <a:solidFill>
                  <a:srgbClr val="1D1C1D"/>
                </a:solidFill>
                <a:latin typeface="Arial" panose="020B0604020202020204" pitchFamily="34" charset="0"/>
              </a:rPr>
              <a:t>підтримання</a:t>
            </a:r>
            <a:r>
              <a:rPr lang="ru-RU" sz="1400" dirty="0">
                <a:solidFill>
                  <a:srgbClr val="1D1C1D"/>
                </a:solidFill>
                <a:latin typeface="Arial" panose="020B0604020202020204" pitchFamily="34" charset="0"/>
              </a:rPr>
              <a:t> </a:t>
            </a:r>
            <a:r>
              <a:rPr lang="ru-RU" sz="1400" dirty="0" err="1">
                <a:solidFill>
                  <a:srgbClr val="1D1C1D"/>
                </a:solidFill>
                <a:latin typeface="Arial" panose="020B0604020202020204" pitchFamily="34" charset="0"/>
              </a:rPr>
              <a:t>обвинувачення</a:t>
            </a:r>
            <a:r>
              <a:rPr lang="ru-RU" sz="1400" dirty="0">
                <a:solidFill>
                  <a:srgbClr val="1D1C1D"/>
                </a:solidFill>
                <a:latin typeface="Arial" panose="020B0604020202020204" pitchFamily="34" charset="0"/>
              </a:rPr>
              <a:t> у </a:t>
            </a:r>
            <a:r>
              <a:rPr lang="ru-RU" sz="1400" dirty="0" err="1">
                <a:solidFill>
                  <a:srgbClr val="1D1C1D"/>
                </a:solidFill>
                <a:latin typeface="Arial" panose="020B0604020202020204" pitchFamily="34" charset="0"/>
              </a:rPr>
              <a:t>загальних</a:t>
            </a:r>
            <a:r>
              <a:rPr lang="ru-RU" sz="1400" dirty="0">
                <a:solidFill>
                  <a:srgbClr val="1D1C1D"/>
                </a:solidFill>
                <a:latin typeface="Arial" panose="020B0604020202020204" pitchFamily="34" charset="0"/>
              </a:rPr>
              <a:t> судах у справах НП, ДБР,СБУ</a:t>
            </a:r>
          </a:p>
        </p:txBody>
      </p:sp>
    </p:spTree>
    <p:extLst>
      <p:ext uri="{BB962C8B-B14F-4D97-AF65-F5344CB8AC3E}">
        <p14:creationId xmlns:p14="http://schemas.microsoft.com/office/powerpoint/2010/main" val="32197122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18;p29">
            <a:extLst>
              <a:ext uri="{FF2B5EF4-FFF2-40B4-BE49-F238E27FC236}">
                <a16:creationId xmlns:a16="http://schemas.microsoft.com/office/drawing/2014/main" id="{95E0D34B-F563-BCE6-D3D5-852448A7BD95}"/>
              </a:ext>
            </a:extLst>
          </p:cNvPr>
          <p:cNvSpPr txBox="1">
            <a:spLocks noGrp="1"/>
          </p:cNvSpPr>
          <p:nvPr>
            <p:ph type="title"/>
          </p:nvPr>
        </p:nvSpPr>
        <p:spPr>
          <a:xfrm>
            <a:off x="2163611" y="170432"/>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dirty="0"/>
              <a:t>Притягнення до відповідальності</a:t>
            </a:r>
            <a:endParaRPr dirty="0"/>
          </a:p>
        </p:txBody>
      </p:sp>
      <p:sp>
        <p:nvSpPr>
          <p:cNvPr id="5" name="Google Shape;220;p29">
            <a:extLst>
              <a:ext uri="{FF2B5EF4-FFF2-40B4-BE49-F238E27FC236}">
                <a16:creationId xmlns:a16="http://schemas.microsoft.com/office/drawing/2014/main" id="{0D576EAB-36BB-6279-7323-D512EA896A17}"/>
              </a:ext>
            </a:extLst>
          </p:cNvPr>
          <p:cNvSpPr txBox="1"/>
          <p:nvPr/>
        </p:nvSpPr>
        <p:spPr>
          <a:xfrm>
            <a:off x="235036" y="1055921"/>
            <a:ext cx="7365901" cy="1292631"/>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b="1" dirty="0">
                <a:latin typeface="Arial" panose="020B0604020202020204" pitchFamily="34" charset="0"/>
              </a:rPr>
              <a:t>Вищий антикорупційний суд (ВАКС)</a:t>
            </a:r>
            <a:endParaRPr b="1" dirty="0">
              <a:latin typeface="Arial" panose="020B0604020202020204" pitchFamily="34" charset="0"/>
            </a:endParaRPr>
          </a:p>
          <a:p>
            <a:pPr marL="0" lvl="0" indent="0" algn="l" rtl="0">
              <a:spcBef>
                <a:spcPts val="0"/>
              </a:spcBef>
              <a:spcAft>
                <a:spcPts val="0"/>
              </a:spcAft>
              <a:buNone/>
            </a:pPr>
            <a:r>
              <a:rPr lang="en-US" sz="1600" dirty="0">
                <a:solidFill>
                  <a:schemeClr val="bg1">
                    <a:lumMod val="50000"/>
                  </a:schemeClr>
                </a:solidFill>
                <a:latin typeface="Arial" panose="020B0604020202020204" pitchFamily="34" charset="0"/>
              </a:rPr>
              <a:t>вищий спеціалізований суд у системі судоустрою України</a:t>
            </a:r>
            <a:endParaRPr sz="1600" dirty="0">
              <a:solidFill>
                <a:schemeClr val="bg1">
                  <a:lumMod val="50000"/>
                </a:schemeClr>
              </a:solidFill>
              <a:latin typeface="Arial" panose="020B0604020202020204" pitchFamily="34" charset="0"/>
            </a:endParaRPr>
          </a:p>
          <a:p>
            <a:pPr marL="323850" lvl="0" indent="-317500" algn="l" rtl="0">
              <a:spcBef>
                <a:spcPts val="600"/>
              </a:spcBef>
              <a:spcAft>
                <a:spcPts val="0"/>
              </a:spcAft>
              <a:buClr>
                <a:srgbClr val="B9D6D5"/>
              </a:buClr>
              <a:buSzPts val="1400"/>
              <a:buFont typeface="Wingdings" panose="05000000000000000000" pitchFamily="2" charset="2"/>
              <a:buChar char="l"/>
            </a:pPr>
            <a:r>
              <a:rPr lang="en-US" sz="1400" dirty="0">
                <a:latin typeface="Arial" panose="020B0604020202020204" pitchFamily="34" charset="0"/>
              </a:rPr>
              <a:t>Здійснює розгляд проваджень про корупційні злочини, які розслідувалися НАБУ</a:t>
            </a:r>
            <a:endParaRPr sz="1400" dirty="0">
              <a:latin typeface="Arial" panose="020B0604020202020204" pitchFamily="34" charset="0"/>
            </a:endParaRPr>
          </a:p>
          <a:p>
            <a:pPr marL="323850" lvl="0" indent="-317500" algn="l" rtl="0">
              <a:spcBef>
                <a:spcPts val="600"/>
              </a:spcBef>
              <a:spcAft>
                <a:spcPts val="0"/>
              </a:spcAft>
              <a:buClr>
                <a:srgbClr val="B9D6D5"/>
              </a:buClr>
              <a:buSzPts val="1400"/>
              <a:buFont typeface="Wingdings" panose="05000000000000000000" pitchFamily="2" charset="2"/>
              <a:buChar char="l"/>
            </a:pPr>
            <a:r>
              <a:rPr lang="en-US" sz="1400" dirty="0">
                <a:latin typeface="Arial" panose="020B0604020202020204" pitchFamily="34" charset="0"/>
              </a:rPr>
              <a:t>Ухвалює рішення як суд першої та апеляційної інстанції</a:t>
            </a:r>
            <a:endParaRPr sz="1400" dirty="0">
              <a:latin typeface="Arial" panose="020B0604020202020204" pitchFamily="34" charset="0"/>
            </a:endParaRPr>
          </a:p>
        </p:txBody>
      </p:sp>
      <p:sp>
        <p:nvSpPr>
          <p:cNvPr id="6" name="Google Shape;221;p29">
            <a:extLst>
              <a:ext uri="{FF2B5EF4-FFF2-40B4-BE49-F238E27FC236}">
                <a16:creationId xmlns:a16="http://schemas.microsoft.com/office/drawing/2014/main" id="{DDA70886-8ABF-9036-CC95-385583B59B74}"/>
              </a:ext>
            </a:extLst>
          </p:cNvPr>
          <p:cNvSpPr txBox="1"/>
          <p:nvPr/>
        </p:nvSpPr>
        <p:spPr>
          <a:xfrm>
            <a:off x="2160879" y="2348552"/>
            <a:ext cx="7870242" cy="2015906"/>
          </a:xfrm>
          <a:prstGeom prst="rect">
            <a:avLst/>
          </a:prstGeom>
          <a:noFill/>
          <a:ln>
            <a:noFill/>
          </a:ln>
        </p:spPr>
        <p:txBody>
          <a:bodyPr spcFirstLastPara="1" wrap="square" lIns="91425" tIns="91425" rIns="91425" bIns="91425" anchor="t" anchorCtr="0">
            <a:spAutoFit/>
          </a:bodyPr>
          <a:lstStyle/>
          <a:p>
            <a:pPr marL="0" lvl="0" indent="0" algn="l" rtl="0">
              <a:spcAft>
                <a:spcPts val="0"/>
              </a:spcAft>
              <a:buNone/>
            </a:pPr>
            <a:r>
              <a:rPr lang="en-US" b="1" dirty="0">
                <a:latin typeface="Arial" panose="020B0604020202020204" pitchFamily="34" charset="0"/>
              </a:rPr>
              <a:t>Загальні суди</a:t>
            </a:r>
            <a:endParaRPr b="1" dirty="0">
              <a:latin typeface="Arial" panose="020B0604020202020204" pitchFamily="34" charset="0"/>
            </a:endParaRPr>
          </a:p>
          <a:p>
            <a:pPr marL="0" lvl="0" indent="0" algn="l" rtl="0">
              <a:spcAft>
                <a:spcPts val="0"/>
              </a:spcAft>
              <a:buNone/>
            </a:pPr>
            <a:r>
              <a:rPr lang="en-US" sz="1600" dirty="0">
                <a:solidFill>
                  <a:schemeClr val="bg1">
                    <a:lumMod val="50000"/>
                  </a:schemeClr>
                </a:solidFill>
                <a:latin typeface="Arial" panose="020B0604020202020204" pitchFamily="34" charset="0"/>
              </a:rPr>
              <a:t>місцеві, апеляційні, Верховний Суд </a:t>
            </a:r>
          </a:p>
          <a:p>
            <a:pPr marL="323850" lvl="0" indent="-317500" algn="l" rtl="0">
              <a:spcBef>
                <a:spcPts val="600"/>
              </a:spcBef>
              <a:spcAft>
                <a:spcPts val="0"/>
              </a:spcAft>
              <a:buClr>
                <a:srgbClr val="B9D6D5"/>
              </a:buClr>
              <a:buSzPts val="1400"/>
              <a:buFont typeface="Wingdings" panose="05000000000000000000" pitchFamily="2" charset="2"/>
              <a:buChar char="l"/>
            </a:pPr>
            <a:r>
              <a:rPr lang="en-US" sz="1400" dirty="0">
                <a:latin typeface="Arial" panose="020B0604020202020204" pitchFamily="34" charset="0"/>
              </a:rPr>
              <a:t>Здійснюють розгляд кримінальних проваджень про корупційні злочини, які розслідували НП, ДБР,СБУ</a:t>
            </a:r>
            <a:endParaRPr sz="1400" dirty="0">
              <a:latin typeface="Arial" panose="020B0604020202020204" pitchFamily="34" charset="0"/>
            </a:endParaRPr>
          </a:p>
          <a:p>
            <a:pPr marL="323850" lvl="0" indent="-317500" algn="l" rtl="0">
              <a:spcBef>
                <a:spcPts val="600"/>
              </a:spcBef>
              <a:spcAft>
                <a:spcPts val="0"/>
              </a:spcAft>
              <a:buClr>
                <a:srgbClr val="B9D6D5"/>
              </a:buClr>
              <a:buSzPts val="1400"/>
              <a:buFont typeface="Wingdings" panose="05000000000000000000" pitchFamily="2" charset="2"/>
              <a:buChar char="l"/>
            </a:pPr>
            <a:r>
              <a:rPr lang="en-US" sz="1400" dirty="0">
                <a:latin typeface="Arial" panose="020B0604020202020204" pitchFamily="34" charset="0"/>
              </a:rPr>
              <a:t>Справ за адміністративними протоколами, складеними НАЗК та НП</a:t>
            </a:r>
            <a:endParaRPr sz="1400" dirty="0">
              <a:latin typeface="Arial" panose="020B0604020202020204" pitchFamily="34" charset="0"/>
            </a:endParaRPr>
          </a:p>
          <a:p>
            <a:pPr marL="323850" lvl="0" indent="-317500" algn="l" rtl="0">
              <a:spcBef>
                <a:spcPts val="600"/>
              </a:spcBef>
              <a:spcAft>
                <a:spcPts val="0"/>
              </a:spcAft>
              <a:buClr>
                <a:srgbClr val="B9D6D5"/>
              </a:buClr>
              <a:buSzPts val="1400"/>
              <a:buFont typeface="Wingdings" panose="05000000000000000000" pitchFamily="2" charset="2"/>
              <a:buChar char="l"/>
            </a:pPr>
            <a:r>
              <a:rPr lang="en-US" sz="1400" dirty="0">
                <a:latin typeface="Arial" panose="020B0604020202020204" pitchFamily="34" charset="0"/>
              </a:rPr>
              <a:t>Справ про притягнення до цивільно-правової відповідальності за корупційні правопорушення</a:t>
            </a:r>
            <a:endParaRPr sz="1400" dirty="0">
              <a:latin typeface="Arial" panose="020B0604020202020204" pitchFamily="34" charset="0"/>
            </a:endParaRPr>
          </a:p>
        </p:txBody>
      </p:sp>
    </p:spTree>
    <p:extLst>
      <p:ext uri="{BB962C8B-B14F-4D97-AF65-F5344CB8AC3E}">
        <p14:creationId xmlns:p14="http://schemas.microsoft.com/office/powerpoint/2010/main" val="2136418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533400" y="487680"/>
            <a:ext cx="11170920" cy="5882640"/>
          </a:xfrm>
        </p:spPr>
        <p:txBody>
          <a:bodyPr/>
          <a:lstStyle/>
          <a:p>
            <a:pPr marL="0" indent="0" algn="just">
              <a:buNone/>
            </a:pPr>
            <a:r>
              <a:rPr lang="uk-UA" dirty="0"/>
              <a:t>Після ратифікації Україною Конвенції ООН проти корупції, Цивільної конвенції про боротьбу з корупцією та Кримінальної конвенції про боротьбу з корупцією в Україні почався процес запровадження антикорупційного законодавства та створення системи спеціалізованих антикорупційних органів, відповідальних за різні аспекти формування та реалізації державної антикорупційної політики, включаючи боротьбу з корупцією. </a:t>
            </a:r>
          </a:p>
          <a:p>
            <a:pPr marL="0" indent="0" algn="just">
              <a:buNone/>
            </a:pPr>
            <a:r>
              <a:rPr lang="uk-UA" dirty="0"/>
              <a:t>З прийняттям Закону України «Про запобігання корупції» провідну роль у системі антикорупційних органів відведено Національному агентству з питань запобігання корупції, як координаційному центру антикорупційної політики в державі та органу з превентивними антикорупційними функціями.</a:t>
            </a:r>
          </a:p>
        </p:txBody>
      </p:sp>
    </p:spTree>
    <p:extLst>
      <p:ext uri="{BB962C8B-B14F-4D97-AF65-F5344CB8AC3E}">
        <p14:creationId xmlns:p14="http://schemas.microsoft.com/office/powerpoint/2010/main" val="3525491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8426" y="112591"/>
            <a:ext cx="11673840" cy="6202680"/>
          </a:xfrm>
        </p:spPr>
        <p:txBody>
          <a:bodyPr>
            <a:normAutofit lnSpcReduction="10000"/>
          </a:bodyPr>
          <a:lstStyle/>
          <a:p>
            <a:pPr marL="0" indent="0" algn="just">
              <a:buNone/>
            </a:pPr>
            <a:r>
              <a:rPr lang="uk-UA" dirty="0"/>
              <a:t>Національне агентство як центральний орган виконавчої влади зі спеціальним статусом забезпечує формування та реалізацію державної антикорупційної політики і є відповідальним перед Верховною Радою України та підконтрольним і підзвітним Кабінету Міністрів України.</a:t>
            </a:r>
          </a:p>
          <a:p>
            <a:pPr marL="0" indent="0" algn="just">
              <a:buNone/>
            </a:pPr>
            <a:r>
              <a:rPr lang="uk-UA" dirty="0"/>
              <a:t>Спеціальний статус Національного агентства, як колегіального органу, до керівного складу якого входять п’ять членів, обумовлений необхідністю убезпечення його від впливу та втручання в його діяльність. </a:t>
            </a:r>
          </a:p>
          <a:p>
            <a:pPr marL="0" indent="0" algn="just">
              <a:buNone/>
            </a:pPr>
            <a:r>
              <a:rPr lang="uk-UA" dirty="0"/>
              <a:t>Це досягається завдяки таким складовим: </a:t>
            </a:r>
          </a:p>
          <a:p>
            <a:pPr marL="0" indent="0" algn="just">
              <a:buNone/>
            </a:pPr>
            <a:r>
              <a:rPr lang="uk-UA" dirty="0"/>
              <a:t>особливим порядком відбору, призначення та припинення повноважень членів Національного агентства; </a:t>
            </a:r>
          </a:p>
          <a:p>
            <a:pPr marL="0" indent="0" algn="just">
              <a:buNone/>
            </a:pPr>
            <a:r>
              <a:rPr lang="uk-UA" dirty="0"/>
              <a:t>особливим, встановленим законом порядком фінансування та матеріально-технічного забезпечення Національного агентства; належними умовами оплати праці членів і службовців апарату Національного агентства; </a:t>
            </a:r>
          </a:p>
          <a:p>
            <a:pPr marL="0" indent="0" algn="just">
              <a:buNone/>
            </a:pPr>
            <a:r>
              <a:rPr lang="uk-UA" dirty="0"/>
              <a:t>прозорістю його діяльності.</a:t>
            </a:r>
          </a:p>
        </p:txBody>
      </p:sp>
      <p:pic>
        <p:nvPicPr>
          <p:cNvPr id="2" name="Picture 2" descr="завантаження">
            <a:extLst>
              <a:ext uri="{FF2B5EF4-FFF2-40B4-BE49-F238E27FC236}">
                <a16:creationId xmlns:a16="http://schemas.microsoft.com/office/drawing/2014/main" id="{D0593BDE-AF03-6B83-E557-27267DB32D23}"/>
              </a:ext>
            </a:extLst>
          </p:cNvPr>
          <p:cNvPicPr>
            <a:picLocks noChangeAspect="1"/>
          </p:cNvPicPr>
          <p:nvPr/>
        </p:nvPicPr>
        <p:blipFill>
          <a:blip r:embed="rId2"/>
          <a:stretch>
            <a:fillRect/>
          </a:stretch>
        </p:blipFill>
        <p:spPr>
          <a:xfrm>
            <a:off x="8251118" y="5160754"/>
            <a:ext cx="2636841" cy="1386694"/>
          </a:xfrm>
          <a:prstGeom prst="rect">
            <a:avLst/>
          </a:prstGeom>
        </p:spPr>
      </p:pic>
    </p:spTree>
    <p:extLst>
      <p:ext uri="{BB962C8B-B14F-4D97-AF65-F5344CB8AC3E}">
        <p14:creationId xmlns:p14="http://schemas.microsoft.com/office/powerpoint/2010/main" val="422473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7640" y="350520"/>
            <a:ext cx="11186160" cy="5826443"/>
          </a:xfrm>
        </p:spPr>
        <p:txBody>
          <a:bodyPr/>
          <a:lstStyle/>
          <a:p>
            <a:pPr marL="0" indent="0">
              <a:buNone/>
            </a:pPr>
            <a:r>
              <a:rPr lang="ru-RU" b="1" cap="all" dirty="0"/>
              <a:t>ДОБРОЧЕСНІСТЬ. "ПОВОДИТИСЬ ЧЕСНО, НАВІТЬ КОЛИ НІХТО НЕ БАЧИТЬ"</a:t>
            </a:r>
            <a:endParaRPr lang="ru-RU" dirty="0"/>
          </a:p>
          <a:p>
            <a:r>
              <a:rPr lang="ru-RU" dirty="0"/>
              <a:t>Ми є прикладом </a:t>
            </a:r>
            <a:r>
              <a:rPr lang="ru-RU" dirty="0" err="1"/>
              <a:t>доброчесної</a:t>
            </a:r>
            <a:r>
              <a:rPr lang="ru-RU" dirty="0"/>
              <a:t> </a:t>
            </a:r>
            <a:r>
              <a:rPr lang="ru-RU" dirty="0" err="1"/>
              <a:t>поведінки</a:t>
            </a:r>
            <a:r>
              <a:rPr lang="ru-RU" dirty="0"/>
              <a:t>.</a:t>
            </a:r>
          </a:p>
          <a:p>
            <a:r>
              <a:rPr lang="ru-RU" dirty="0"/>
              <a:t>Ми не </a:t>
            </a:r>
            <a:r>
              <a:rPr lang="ru-RU" dirty="0" err="1"/>
              <a:t>тільки</a:t>
            </a:r>
            <a:r>
              <a:rPr lang="ru-RU" dirty="0"/>
              <a:t> без </a:t>
            </a:r>
            <a:r>
              <a:rPr lang="ru-RU" dirty="0" err="1"/>
              <a:t>виключень</a:t>
            </a:r>
            <a:r>
              <a:rPr lang="ru-RU" dirty="0"/>
              <a:t> </a:t>
            </a:r>
            <a:r>
              <a:rPr lang="ru-RU" dirty="0" err="1"/>
              <a:t>дотримуємося</a:t>
            </a:r>
            <a:r>
              <a:rPr lang="ru-RU" dirty="0"/>
              <a:t> принципу верховенства права, а й </a:t>
            </a:r>
            <a:r>
              <a:rPr lang="ru-RU" dirty="0" err="1"/>
              <a:t>керуємося</a:t>
            </a:r>
            <a:r>
              <a:rPr lang="ru-RU" dirty="0"/>
              <a:t> </a:t>
            </a:r>
            <a:r>
              <a:rPr lang="ru-RU" dirty="0" err="1"/>
              <a:t>найвищими</a:t>
            </a:r>
            <a:r>
              <a:rPr lang="ru-RU" dirty="0"/>
              <a:t> </a:t>
            </a:r>
            <a:r>
              <a:rPr lang="ru-RU" dirty="0" err="1"/>
              <a:t>етичними</a:t>
            </a:r>
            <a:r>
              <a:rPr lang="ru-RU" dirty="0"/>
              <a:t> стандартами.</a:t>
            </a:r>
          </a:p>
          <a:p>
            <a:r>
              <a:rPr lang="ru-RU" dirty="0"/>
              <a:t>Ми є </a:t>
            </a:r>
            <a:r>
              <a:rPr lang="ru-RU" dirty="0" err="1"/>
              <a:t>неупередженими</a:t>
            </a:r>
            <a:r>
              <a:rPr lang="ru-RU" dirty="0"/>
              <a:t> та </a:t>
            </a:r>
            <a:r>
              <a:rPr lang="ru-RU" dirty="0" err="1"/>
              <a:t>аполітичними</a:t>
            </a:r>
            <a:r>
              <a:rPr lang="ru-RU" dirty="0"/>
              <a:t>. На нас не </a:t>
            </a:r>
            <a:r>
              <a:rPr lang="ru-RU" dirty="0" err="1"/>
              <a:t>можна</a:t>
            </a:r>
            <a:r>
              <a:rPr lang="ru-RU" dirty="0"/>
              <a:t> </a:t>
            </a:r>
            <a:r>
              <a:rPr lang="ru-RU" dirty="0" err="1"/>
              <a:t>вплинути</a:t>
            </a:r>
            <a:r>
              <a:rPr lang="ru-RU" dirty="0"/>
              <a:t> й </a:t>
            </a:r>
            <a:r>
              <a:rPr lang="ru-RU" dirty="0" err="1"/>
              <a:t>немає</a:t>
            </a:r>
            <a:r>
              <a:rPr lang="ru-RU" dirty="0"/>
              <a:t> </a:t>
            </a:r>
            <a:r>
              <a:rPr lang="ru-RU" dirty="0" err="1"/>
              <a:t>сенсу</a:t>
            </a:r>
            <a:r>
              <a:rPr lang="ru-RU" dirty="0"/>
              <a:t> </a:t>
            </a:r>
            <a:r>
              <a:rPr lang="ru-RU" dirty="0" err="1"/>
              <a:t>тиснути</a:t>
            </a:r>
            <a:r>
              <a:rPr lang="ru-RU" dirty="0"/>
              <a:t>.</a:t>
            </a:r>
          </a:p>
          <a:p>
            <a:pPr marL="0" indent="0">
              <a:buNone/>
            </a:pPr>
            <a:endParaRPr lang="uk-UA" dirty="0"/>
          </a:p>
        </p:txBody>
      </p:sp>
    </p:spTree>
    <p:extLst>
      <p:ext uri="{BB962C8B-B14F-4D97-AF65-F5344CB8AC3E}">
        <p14:creationId xmlns:p14="http://schemas.microsoft.com/office/powerpoint/2010/main" val="3138134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7640" y="304800"/>
            <a:ext cx="11658600" cy="6233160"/>
          </a:xfrm>
        </p:spPr>
        <p:txBody>
          <a:bodyPr/>
          <a:lstStyle/>
          <a:p>
            <a:pPr marL="0" indent="0" algn="just">
              <a:buNone/>
            </a:pPr>
            <a:r>
              <a:rPr lang="uk-UA" b="1" dirty="0"/>
              <a:t>Національне агентство з питань запобігання корупції</a:t>
            </a:r>
            <a:r>
              <a:rPr lang="uk-UA" dirty="0"/>
              <a:t> </a:t>
            </a:r>
            <a:r>
              <a:rPr lang="uk-UA" b="1" i="1" dirty="0"/>
              <a:t>(НАЗК)</a:t>
            </a:r>
            <a:r>
              <a:rPr lang="uk-UA" dirty="0"/>
              <a:t> — </a:t>
            </a:r>
            <a:r>
              <a:rPr lang="uk-UA" dirty="0">
                <a:hlinkClick r:id="rId2" tooltip="Центральний орган виконавчої влади"/>
              </a:rPr>
              <a:t>центральний орган виконавчої влади</a:t>
            </a:r>
            <a:r>
              <a:rPr lang="uk-UA" dirty="0"/>
              <a:t> України зі спеціальним статусом, який забезпечує формування та реалізує державну антикорупційну політику.</a:t>
            </a:r>
          </a:p>
          <a:p>
            <a:pPr algn="just"/>
            <a:r>
              <a:rPr lang="uk-UA" dirty="0"/>
              <a:t>Створення Національного агентства було передбачене Законом України </a:t>
            </a:r>
            <a:r>
              <a:rPr lang="uk-UA" dirty="0">
                <a:hlinkClick r:id="rId3" tooltip="Про запобігання корупції"/>
              </a:rPr>
              <a:t>«Про запобігання корупції»</a:t>
            </a:r>
            <a:r>
              <a:rPr lang="uk-UA" dirty="0"/>
              <a:t>, прийнятим </a:t>
            </a:r>
            <a:r>
              <a:rPr lang="uk-UA" dirty="0">
                <a:hlinkClick r:id="rId4" tooltip="14 жовтня"/>
              </a:rPr>
              <a:t>14 жовтня</a:t>
            </a:r>
            <a:r>
              <a:rPr lang="uk-UA" dirty="0"/>
              <a:t> </a:t>
            </a:r>
            <a:r>
              <a:rPr lang="uk-UA" dirty="0">
                <a:hlinkClick r:id="rId5" tooltip="2014"/>
              </a:rPr>
              <a:t>2014</a:t>
            </a:r>
            <a:r>
              <a:rPr lang="uk-UA" dirty="0"/>
              <a:t> року. Закон уведений у дію з </a:t>
            </a:r>
            <a:r>
              <a:rPr lang="uk-UA" dirty="0">
                <a:hlinkClick r:id="rId6" tooltip="26 квітня"/>
              </a:rPr>
              <a:t>26 квітня</a:t>
            </a:r>
            <a:r>
              <a:rPr lang="uk-UA" dirty="0"/>
              <a:t> </a:t>
            </a:r>
            <a:r>
              <a:rPr lang="uk-UA" dirty="0">
                <a:hlinkClick r:id="rId7" tooltip="2015"/>
              </a:rPr>
              <a:t>2015</a:t>
            </a:r>
            <a:r>
              <a:rPr lang="uk-UA" dirty="0"/>
              <a:t> року.</a:t>
            </a:r>
          </a:p>
          <a:p>
            <a:pPr algn="just"/>
            <a:r>
              <a:rPr lang="uk-UA" dirty="0"/>
              <a:t>Національне агентство з питань запобігання корупції має </a:t>
            </a:r>
            <a:r>
              <a:rPr lang="uk-UA" dirty="0">
                <a:hlinkClick r:id="rId8" tooltip="Превенція"/>
              </a:rPr>
              <a:t>превентивну</a:t>
            </a:r>
            <a:r>
              <a:rPr lang="uk-UA" dirty="0"/>
              <a:t> функцію, зокрема щодо перевірки </a:t>
            </a:r>
            <a:r>
              <a:rPr lang="uk-UA" dirty="0">
                <a:hlinkClick r:id="rId9" tooltip="Декларування доходів та майна державних посадових осіб"/>
              </a:rPr>
              <a:t>декларацій державних службовців</a:t>
            </a:r>
            <a:r>
              <a:rPr lang="uk-UA" dirty="0"/>
              <a:t> і стилю їх життя, розкриття будь-якої інформації з приводу фактів корупції чи зловживання посадою. Запуск роботи антикорупційного агентства було однією з вимог </a:t>
            </a:r>
            <a:r>
              <a:rPr lang="uk-UA" dirty="0">
                <a:hlinkClick r:id="rId10" tooltip="Європейський Союз"/>
              </a:rPr>
              <a:t>Європейського Союзу</a:t>
            </a:r>
            <a:r>
              <a:rPr lang="uk-UA" dirty="0"/>
              <a:t> для </a:t>
            </a:r>
            <a:r>
              <a:rPr lang="uk-UA" dirty="0">
                <a:hlinkClick r:id="rId11" tooltip="Україна і Європейський Союз"/>
              </a:rPr>
              <a:t>безвізового режиму з Україною</a:t>
            </a:r>
            <a:endParaRPr lang="uk-UA" dirty="0"/>
          </a:p>
          <a:p>
            <a:pPr marL="0" indent="0">
              <a:buNone/>
            </a:pPr>
            <a:endParaRPr lang="uk-UA" dirty="0"/>
          </a:p>
        </p:txBody>
      </p:sp>
    </p:spTree>
    <p:extLst>
      <p:ext uri="{BB962C8B-B14F-4D97-AF65-F5344CB8AC3E}">
        <p14:creationId xmlns:p14="http://schemas.microsoft.com/office/powerpoint/2010/main" val="2354509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335280"/>
            <a:ext cx="11551920" cy="6035040"/>
          </a:xfrm>
        </p:spPr>
        <p:txBody>
          <a:bodyPr>
            <a:normAutofit fontScale="62500" lnSpcReduction="20000"/>
          </a:bodyPr>
          <a:lstStyle/>
          <a:p>
            <a:r>
              <a:rPr lang="uk-UA" dirty="0"/>
              <a:t>Кабінет Міністрів України ухвалив рішення про створення Національного агентства з питань запобігання корупції </a:t>
            </a:r>
            <a:r>
              <a:rPr lang="uk-UA" dirty="0">
                <a:hlinkClick r:id="rId2" tooltip="18 березня"/>
              </a:rPr>
              <a:t>18 березня</a:t>
            </a:r>
            <a:r>
              <a:rPr lang="uk-UA" dirty="0"/>
              <a:t> </a:t>
            </a:r>
            <a:r>
              <a:rPr lang="uk-UA" dirty="0">
                <a:hlinkClick r:id="rId3" tooltip="2015"/>
              </a:rPr>
              <a:t>2015</a:t>
            </a:r>
            <a:r>
              <a:rPr lang="uk-UA" dirty="0"/>
              <a:t> року.</a:t>
            </a:r>
          </a:p>
          <a:p>
            <a:r>
              <a:rPr lang="uk-UA" dirty="0"/>
              <a:t>28 серпня 2015 року були визначені 4 представники громадськості, які обиратимуть членів </a:t>
            </a:r>
            <a:r>
              <a:rPr lang="uk-UA" dirty="0" err="1"/>
              <a:t>Нацагентства</a:t>
            </a:r>
            <a:r>
              <a:rPr lang="uk-UA" dirty="0"/>
              <a:t> з питань запобігання корупції — </a:t>
            </a:r>
            <a:r>
              <a:rPr lang="uk-UA" dirty="0">
                <a:hlinkClick r:id="rId4" tooltip="Марусов Андрій"/>
              </a:rPr>
              <a:t>Андрій </a:t>
            </a:r>
            <a:r>
              <a:rPr lang="uk-UA" dirty="0" err="1">
                <a:hlinkClick r:id="rId4" tooltip="Марусов Андрій"/>
              </a:rPr>
              <a:t>Марусов</a:t>
            </a:r>
            <a:r>
              <a:rPr lang="uk-UA" dirty="0"/>
              <a:t>, </a:t>
            </a:r>
            <a:r>
              <a:rPr lang="uk-UA" dirty="0">
                <a:hlinkClick r:id="rId5" tooltip="Шевченко Леся (ще не написана)"/>
              </a:rPr>
              <a:t>Леся Шевченко</a:t>
            </a:r>
            <a:r>
              <a:rPr lang="uk-UA" dirty="0"/>
              <a:t>, </a:t>
            </a:r>
            <a:r>
              <a:rPr lang="uk-UA" dirty="0">
                <a:hlinkClick r:id="rId6" tooltip="Шлінчак Віктор (ще не написана)"/>
              </a:rPr>
              <a:t>Віктор </a:t>
            </a:r>
            <a:r>
              <a:rPr lang="uk-UA" dirty="0" err="1">
                <a:hlinkClick r:id="rId6" tooltip="Шлінчак Віктор (ще не написана)"/>
              </a:rPr>
              <a:t>Шлінчак</a:t>
            </a:r>
            <a:r>
              <a:rPr lang="uk-UA" dirty="0"/>
              <a:t> та </a:t>
            </a:r>
            <a:r>
              <a:rPr lang="uk-UA" dirty="0">
                <a:hlinkClick r:id="rId7" tooltip="Таран Віктор Вікторович"/>
              </a:rPr>
              <a:t>Віктор Таран</a:t>
            </a:r>
            <a:r>
              <a:rPr lang="uk-UA" baseline="30000" dirty="0"/>
              <a:t>.</a:t>
            </a:r>
            <a:r>
              <a:rPr lang="uk-UA" dirty="0"/>
              <a:t>  До складу комісії також увійшли представник Президента України у Кабінеті Міністрів </a:t>
            </a:r>
            <a:r>
              <a:rPr lang="uk-UA" dirty="0">
                <a:hlinkClick r:id="rId8" tooltip="Данилюк Олександр Олександрович"/>
              </a:rPr>
              <a:t>Олександр Данилюк</a:t>
            </a:r>
            <a:r>
              <a:rPr lang="uk-UA" dirty="0"/>
              <a:t>, голова </a:t>
            </a:r>
            <a:r>
              <a:rPr lang="uk-UA" dirty="0" err="1">
                <a:hlinkClick r:id="rId9" tooltip="Національне агентство України з питань державної служби"/>
              </a:rPr>
              <a:t>Нацдержслужби</a:t>
            </a:r>
            <a:r>
              <a:rPr lang="uk-UA" dirty="0"/>
              <a:t> </a:t>
            </a:r>
            <a:r>
              <a:rPr lang="uk-UA" dirty="0">
                <a:hlinkClick r:id="rId10" tooltip="Ващенко Костянтин Олександрович"/>
              </a:rPr>
              <a:t>Костянтин Ващенко</a:t>
            </a:r>
            <a:r>
              <a:rPr lang="uk-UA" dirty="0"/>
              <a:t>, представник від Верховної Ради, доцент </a:t>
            </a:r>
            <a:r>
              <a:rPr lang="uk-UA" dirty="0" err="1">
                <a:hlinkClick r:id="rId11" tooltip="НаУКМА"/>
              </a:rPr>
              <a:t>НаУКМА</a:t>
            </a:r>
            <a:r>
              <a:rPr lang="uk-UA" dirty="0"/>
              <a:t> </a:t>
            </a:r>
            <a:r>
              <a:rPr lang="uk-UA" dirty="0">
                <a:hlinkClick r:id="rId12" tooltip="Сущенко Володимир Миколайович"/>
              </a:rPr>
              <a:t>Володимир </a:t>
            </a:r>
            <a:r>
              <a:rPr lang="uk-UA" dirty="0" err="1">
                <a:hlinkClick r:id="rId12" tooltip="Сущенко Володимир Миколайович"/>
              </a:rPr>
              <a:t>Сущенко</a:t>
            </a:r>
            <a:r>
              <a:rPr lang="uk-UA" dirty="0"/>
              <a:t>.</a:t>
            </a:r>
          </a:p>
          <a:p>
            <a:r>
              <a:rPr lang="uk-UA" dirty="0"/>
              <a:t>11 грудня були призначені перші три з п'яти його членів, що (як вважає Уряд) достатньо для початку роботи. Водночас, очільник </a:t>
            </a:r>
            <a:r>
              <a:rPr lang="en-US" dirty="0">
                <a:hlinkClick r:id="rId13" tooltip="Transparency International"/>
              </a:rPr>
              <a:t>Transparency International</a:t>
            </a:r>
            <a:r>
              <a:rPr lang="en-US" dirty="0"/>
              <a:t> </a:t>
            </a:r>
            <a:r>
              <a:rPr lang="uk-UA" dirty="0"/>
              <a:t>Україна та низка антикорупційних організацій незадоволені процедурою вибору.</a:t>
            </a:r>
          </a:p>
          <a:p>
            <a:r>
              <a:rPr lang="uk-UA" dirty="0"/>
              <a:t>Очікувалося, що Агентство запрацює до кінця 2015 року, проте цього не сталося, що викликало розчарування Євросоюзу</a:t>
            </a:r>
            <a:r>
              <a:rPr lang="uk-UA" baseline="30000" dirty="0"/>
              <a:t>.</a:t>
            </a:r>
            <a:r>
              <a:rPr lang="uk-UA" dirty="0"/>
              <a:t> ЄС очікує на початок роботи Агентства до кінця першого кварталу 2016 року.</a:t>
            </a:r>
          </a:p>
          <a:p>
            <a:r>
              <a:rPr lang="uk-UA" dirty="0"/>
              <a:t>16 березня 2016 Уряд призначив за рекомендацією конкурсної комісії ще двох членів Агентства. За виключенням Віктора Чумака, який відмовився від посади, загальна кількість членів досягла чотирьох. Це дало можливість Агентству почати роботу.</a:t>
            </a:r>
          </a:p>
          <a:p>
            <a:r>
              <a:rPr lang="uk-UA" dirty="0"/>
              <a:t>Очікувалося, що повноцінно НАЗК запрацює у липні 2016 року. Але про офіційний запуск роботи НАЗК відбувся лише 15 серпня 2016</a:t>
            </a:r>
          </a:p>
          <a:p>
            <a:r>
              <a:rPr lang="uk-UA" dirty="0"/>
              <a:t>24 лютого 2022 НАЗК закрило доступ до публічної частини Реєстру декларацій. Це було зроблено для того, щоб агресор не міг отримати дані про українських держслужбовців і політиків. Незважаючи на це, кожен декларант все ще може переглянути свої декларації в особистому електронному кабінеті. Закон «Про запобігання корупції» продовжує діяти в повному обсязі, а отже усі вимоги щодо декларування та повідомлень залишаються в силі.</a:t>
            </a:r>
          </a:p>
          <a:p>
            <a:r>
              <a:rPr lang="uk-UA" dirty="0"/>
              <a:t>20 червня 2022 року Парламент ухвалив Антикорупційну стратегію на 2021—2025 рр., розроблену НАЗК. Також НАЗК розробило проект Державної антикорупційної програми з виконання Антикорупційної стратегії на 2023—2025 роки (ДАП) і провело її громадські обговорення.</a:t>
            </a:r>
          </a:p>
          <a:p>
            <a:endParaRPr lang="uk-UA" dirty="0"/>
          </a:p>
          <a:p>
            <a:pPr marL="0" indent="0">
              <a:buNone/>
            </a:pPr>
            <a:endParaRPr lang="uk-UA" dirty="0"/>
          </a:p>
        </p:txBody>
      </p:sp>
    </p:spTree>
    <p:extLst>
      <p:ext uri="{BB962C8B-B14F-4D97-AF65-F5344CB8AC3E}">
        <p14:creationId xmlns:p14="http://schemas.microsoft.com/office/powerpoint/2010/main" val="2619407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71729" y="186022"/>
            <a:ext cx="11091263" cy="5689283"/>
          </a:xfrm>
        </p:spPr>
        <p:txBody>
          <a:bodyPr>
            <a:normAutofit fontScale="92500" lnSpcReduction="10000"/>
          </a:bodyPr>
          <a:lstStyle/>
          <a:p>
            <a:pPr marL="0" indent="0" algn="just">
              <a:buNone/>
            </a:pPr>
            <a:r>
              <a:rPr lang="uk-UA" dirty="0"/>
              <a:t>Окрім Національного агентства спеціально уповноваженим суб’єктом у сфері протидії корупції є Національне антикорупційне бюро України, яке функціонує відповідно до Закону України «Про Національне антикорупційне бюро України», прийнятого Верховною Радою України 14 жовтня 2014 року. </a:t>
            </a:r>
            <a:endParaRPr lang="en-US" dirty="0"/>
          </a:p>
          <a:p>
            <a:pPr marL="0" indent="0" algn="just">
              <a:buNone/>
            </a:pPr>
            <a:r>
              <a:rPr lang="uk-UA" dirty="0"/>
              <a:t>Національне антикорупційне бюро України (НАБУ) – це державний правоохоронний орган, який займається розслідуванням і розкриттям корупційних правопорушень з боку вищих посадових осіб, уповноважених на виконання функцій держави або органів місцевого самоврядування; здійснює досудове розслідування злочину, вчиненого службовою особою, якщо заподіяна шкода або предмет злочину дорівнює або перевищує суму п’ятисот мінімальних заробітних плат, встановлених на день вчинення злочину; злочинів, вчинених щодо посадових осіб іноземних держав, іноземних третейських суддів, осіб, уповноважених вирішувати цивільні, комерційні або трудові спори в іноземних державах у порядку, альтернативному судовому, посадових осіб міжнародних організацій, а також членів міжнародних парламентських асамблей, учасником яких є Україна, та суддів і посадових осіб міжнародних судів</a:t>
            </a:r>
          </a:p>
          <a:p>
            <a:endParaRPr lang="uk-UA" dirty="0"/>
          </a:p>
        </p:txBody>
      </p:sp>
      <p:pic>
        <p:nvPicPr>
          <p:cNvPr id="2" name="Picture 1" descr="завантаження (1)">
            <a:extLst>
              <a:ext uri="{FF2B5EF4-FFF2-40B4-BE49-F238E27FC236}">
                <a16:creationId xmlns:a16="http://schemas.microsoft.com/office/drawing/2014/main" id="{065EBD36-F05D-964E-F2C4-958C04116A26}"/>
              </a:ext>
            </a:extLst>
          </p:cNvPr>
          <p:cNvPicPr>
            <a:picLocks noChangeAspect="1"/>
          </p:cNvPicPr>
          <p:nvPr/>
        </p:nvPicPr>
        <p:blipFill>
          <a:blip r:embed="rId2"/>
          <a:stretch>
            <a:fillRect/>
          </a:stretch>
        </p:blipFill>
        <p:spPr>
          <a:xfrm>
            <a:off x="8470879" y="5412687"/>
            <a:ext cx="2992113" cy="1445313"/>
          </a:xfrm>
          <a:prstGeom prst="rect">
            <a:avLst/>
          </a:prstGeom>
        </p:spPr>
      </p:pic>
    </p:spTree>
    <p:extLst>
      <p:ext uri="{BB962C8B-B14F-4D97-AF65-F5344CB8AC3E}">
        <p14:creationId xmlns:p14="http://schemas.microsoft.com/office/powerpoint/2010/main" val="2776025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a:extLst>
              <a:ext uri="{FF2B5EF4-FFF2-40B4-BE49-F238E27FC236}">
                <a16:creationId xmlns:a16="http://schemas.microsoft.com/office/drawing/2014/main" id="{2FE0A4CB-A721-7EA7-01D3-2A759F7DE74D}"/>
              </a:ext>
            </a:extLst>
          </p:cNvPr>
          <p:cNvSpPr txBox="1"/>
          <p:nvPr/>
        </p:nvSpPr>
        <p:spPr>
          <a:xfrm>
            <a:off x="642620" y="662305"/>
            <a:ext cx="10405594" cy="2554545"/>
          </a:xfrm>
          <a:prstGeom prst="rect">
            <a:avLst/>
          </a:prstGeom>
        </p:spPr>
        <p:txBody>
          <a:bodyPr wrap="square">
            <a:spAutoFit/>
          </a:bodyPr>
          <a:lstStyle/>
          <a:p>
            <a:r>
              <a:rPr sz="2000" b="1" dirty="0">
                <a:solidFill>
                  <a:srgbClr val="000000"/>
                </a:solidFill>
                <a:effectLst>
                  <a:outerShdw blurRad="38100" dist="38100" dir="2700000" algn="tl">
                    <a:srgbClr val="000000">
                      <a:alpha val="43137"/>
                    </a:srgbClr>
                  </a:outerShdw>
                </a:effectLst>
                <a:latin typeface="Calibri" panose="020F0502020204030204" charset="0"/>
                <a:ea typeface="Arsenal"/>
                <a:cs typeface="Calibri" panose="020F0502020204030204" charset="0"/>
              </a:rPr>
              <a:t>НАБУ </a:t>
            </a:r>
            <a:r>
              <a:rPr sz="2000" b="1" dirty="0" err="1">
                <a:solidFill>
                  <a:srgbClr val="000000"/>
                </a:solidFill>
                <a:effectLst>
                  <a:outerShdw blurRad="38100" dist="38100" dir="2700000" algn="tl">
                    <a:srgbClr val="000000">
                      <a:alpha val="43137"/>
                    </a:srgbClr>
                  </a:outerShdw>
                </a:effectLst>
                <a:latin typeface="Calibri" panose="020F0502020204030204" charset="0"/>
                <a:ea typeface="Arsenal"/>
                <a:cs typeface="Calibri" panose="020F0502020204030204" charset="0"/>
              </a:rPr>
              <a:t>має</a:t>
            </a:r>
            <a:r>
              <a:rPr sz="2000" b="1" dirty="0">
                <a:solidFill>
                  <a:srgbClr val="000000"/>
                </a:solidFill>
                <a:effectLst>
                  <a:outerShdw blurRad="38100" dist="38100" dir="2700000" algn="tl">
                    <a:srgbClr val="000000">
                      <a:alpha val="43137"/>
                    </a:srgbClr>
                  </a:outerShdw>
                </a:effectLst>
                <a:latin typeface="Calibri" panose="020F0502020204030204" charset="0"/>
                <a:ea typeface="Arsenal"/>
                <a:cs typeface="Calibri" panose="020F0502020204030204" charset="0"/>
              </a:rPr>
              <a:t> </a:t>
            </a:r>
            <a:r>
              <a:rPr sz="2000" b="1" dirty="0" err="1">
                <a:solidFill>
                  <a:srgbClr val="000000"/>
                </a:solidFill>
                <a:effectLst>
                  <a:outerShdw blurRad="38100" dist="38100" dir="2700000" algn="tl">
                    <a:srgbClr val="000000">
                      <a:alpha val="43137"/>
                    </a:srgbClr>
                  </a:outerShdw>
                </a:effectLst>
                <a:latin typeface="Calibri" panose="020F0502020204030204" charset="0"/>
                <a:ea typeface="Arsenal"/>
                <a:cs typeface="Calibri" panose="020F0502020204030204" charset="0"/>
              </a:rPr>
              <a:t>право</a:t>
            </a:r>
            <a:r>
              <a:rPr sz="2000" b="1" dirty="0">
                <a:solidFill>
                  <a:srgbClr val="000000"/>
                </a:solidFill>
                <a:effectLst>
                  <a:outerShdw blurRad="38100" dist="38100" dir="2700000" algn="tl">
                    <a:srgbClr val="000000">
                      <a:alpha val="43137"/>
                    </a:srgbClr>
                  </a:outerShdw>
                </a:effectLst>
                <a:latin typeface="Calibri" panose="020F0502020204030204" charset="0"/>
                <a:ea typeface="Arsenal"/>
                <a:cs typeface="Calibri" panose="020F0502020204030204" charset="0"/>
              </a:rPr>
              <a:t> </a:t>
            </a:r>
            <a:r>
              <a:rPr sz="2000" b="1" dirty="0" err="1">
                <a:solidFill>
                  <a:srgbClr val="000000"/>
                </a:solidFill>
                <a:effectLst>
                  <a:outerShdw blurRad="38100" dist="38100" dir="2700000" algn="tl">
                    <a:srgbClr val="000000">
                      <a:alpha val="43137"/>
                    </a:srgbClr>
                  </a:outerShdw>
                </a:effectLst>
                <a:latin typeface="Calibri" panose="020F0502020204030204" charset="0"/>
                <a:ea typeface="Arsenal"/>
                <a:cs typeface="Calibri" panose="020F0502020204030204" charset="0"/>
              </a:rPr>
              <a:t>розслідувати</a:t>
            </a:r>
            <a:r>
              <a:rPr sz="2000" b="1" dirty="0">
                <a:solidFill>
                  <a:srgbClr val="000000"/>
                </a:solidFill>
                <a:effectLst>
                  <a:outerShdw blurRad="38100" dist="38100" dir="2700000" algn="tl">
                    <a:srgbClr val="000000">
                      <a:alpha val="43137"/>
                    </a:srgbClr>
                  </a:outerShdw>
                </a:effectLst>
                <a:latin typeface="Calibri" panose="020F0502020204030204" charset="0"/>
                <a:ea typeface="Arsenal"/>
                <a:cs typeface="Calibri" panose="020F0502020204030204" charset="0"/>
              </a:rPr>
              <a:t> </a:t>
            </a:r>
            <a:r>
              <a:rPr sz="2000" b="1" dirty="0" err="1">
                <a:solidFill>
                  <a:srgbClr val="000000"/>
                </a:solidFill>
                <a:effectLst>
                  <a:outerShdw blurRad="38100" dist="38100" dir="2700000" algn="tl">
                    <a:srgbClr val="000000">
                      <a:alpha val="43137"/>
                    </a:srgbClr>
                  </a:outerShdw>
                </a:effectLst>
                <a:latin typeface="Calibri" panose="020F0502020204030204" charset="0"/>
                <a:ea typeface="Arsenal"/>
                <a:cs typeface="Calibri" panose="020F0502020204030204" charset="0"/>
              </a:rPr>
              <a:t>злочини</a:t>
            </a:r>
            <a:r>
              <a:rPr sz="2000" b="1" dirty="0">
                <a:solidFill>
                  <a:srgbClr val="000000"/>
                </a:solidFill>
                <a:effectLst>
                  <a:outerShdw blurRad="38100" dist="38100" dir="2700000" algn="tl">
                    <a:srgbClr val="000000">
                      <a:alpha val="43137"/>
                    </a:srgbClr>
                  </a:outerShdw>
                </a:effectLst>
                <a:latin typeface="Calibri" panose="020F0502020204030204" charset="0"/>
                <a:ea typeface="Arsenal"/>
                <a:cs typeface="Calibri" panose="020F0502020204030204" charset="0"/>
              </a:rPr>
              <a:t>, </a:t>
            </a:r>
            <a:r>
              <a:rPr sz="2000" b="1" dirty="0" err="1">
                <a:solidFill>
                  <a:srgbClr val="000000"/>
                </a:solidFill>
                <a:effectLst>
                  <a:outerShdw blurRad="38100" dist="38100" dir="2700000" algn="tl">
                    <a:srgbClr val="000000">
                      <a:alpha val="43137"/>
                    </a:srgbClr>
                  </a:outerShdw>
                </a:effectLst>
                <a:latin typeface="Calibri" panose="020F0502020204030204" charset="0"/>
                <a:ea typeface="Arsenal"/>
                <a:cs typeface="Calibri" panose="020F0502020204030204" charset="0"/>
              </a:rPr>
              <a:t>якщо</a:t>
            </a:r>
            <a:r>
              <a:rPr sz="2000" b="1" dirty="0">
                <a:solidFill>
                  <a:srgbClr val="000000"/>
                </a:solidFill>
                <a:effectLst>
                  <a:outerShdw blurRad="38100" dist="38100" dir="2700000" algn="tl">
                    <a:srgbClr val="000000">
                      <a:alpha val="43137"/>
                    </a:srgbClr>
                  </a:outerShdw>
                </a:effectLst>
                <a:latin typeface="Calibri" panose="020F0502020204030204" charset="0"/>
                <a:ea typeface="Arsenal"/>
                <a:cs typeface="Calibri" panose="020F0502020204030204" charset="0"/>
              </a:rPr>
              <a:t> є </a:t>
            </a:r>
            <a:r>
              <a:rPr sz="2000" b="1" dirty="0" err="1">
                <a:solidFill>
                  <a:srgbClr val="000000"/>
                </a:solidFill>
                <a:effectLst>
                  <a:outerShdw blurRad="38100" dist="38100" dir="2700000" algn="tl">
                    <a:srgbClr val="000000">
                      <a:alpha val="43137"/>
                    </a:srgbClr>
                  </a:outerShdw>
                </a:effectLst>
                <a:latin typeface="Calibri" panose="020F0502020204030204" charset="0"/>
                <a:ea typeface="Arsenal"/>
                <a:cs typeface="Calibri" panose="020F0502020204030204" charset="0"/>
              </a:rPr>
              <a:t>хоча</a:t>
            </a:r>
            <a:r>
              <a:rPr sz="2000" b="1" dirty="0">
                <a:solidFill>
                  <a:srgbClr val="000000"/>
                </a:solidFill>
                <a:effectLst>
                  <a:outerShdw blurRad="38100" dist="38100" dir="2700000" algn="tl">
                    <a:srgbClr val="000000">
                      <a:alpha val="43137"/>
                    </a:srgbClr>
                  </a:outerShdw>
                </a:effectLst>
                <a:latin typeface="Calibri" panose="020F0502020204030204" charset="0"/>
                <a:ea typeface="Arsenal"/>
                <a:cs typeface="Calibri" panose="020F0502020204030204" charset="0"/>
              </a:rPr>
              <a:t> б </a:t>
            </a:r>
            <a:r>
              <a:rPr sz="2000" b="1" dirty="0" err="1">
                <a:solidFill>
                  <a:srgbClr val="000000"/>
                </a:solidFill>
                <a:effectLst>
                  <a:outerShdw blurRad="38100" dist="38100" dir="2700000" algn="tl">
                    <a:srgbClr val="000000">
                      <a:alpha val="43137"/>
                    </a:srgbClr>
                  </a:outerShdw>
                </a:effectLst>
                <a:latin typeface="Calibri" panose="020F0502020204030204" charset="0"/>
                <a:ea typeface="Arsenal"/>
                <a:cs typeface="Calibri" panose="020F0502020204030204" charset="0"/>
              </a:rPr>
              <a:t>одна</a:t>
            </a:r>
            <a:r>
              <a:rPr sz="2000" b="1" dirty="0">
                <a:solidFill>
                  <a:srgbClr val="000000"/>
                </a:solidFill>
                <a:effectLst>
                  <a:outerShdw blurRad="38100" dist="38100" dir="2700000" algn="tl">
                    <a:srgbClr val="000000">
                      <a:alpha val="43137"/>
                    </a:srgbClr>
                  </a:outerShdw>
                </a:effectLst>
                <a:latin typeface="Calibri" panose="020F0502020204030204" charset="0"/>
                <a:ea typeface="Arsenal"/>
                <a:cs typeface="Calibri" panose="020F0502020204030204" charset="0"/>
              </a:rPr>
              <a:t> з </a:t>
            </a:r>
            <a:r>
              <a:rPr sz="2000" b="1" dirty="0" err="1">
                <a:solidFill>
                  <a:srgbClr val="000000"/>
                </a:solidFill>
                <a:effectLst>
                  <a:outerShdw blurRad="38100" dist="38100" dir="2700000" algn="tl">
                    <a:srgbClr val="000000">
                      <a:alpha val="43137"/>
                    </a:srgbClr>
                  </a:outerShdw>
                </a:effectLst>
                <a:latin typeface="Calibri" panose="020F0502020204030204" charset="0"/>
                <a:ea typeface="Arsenal"/>
                <a:cs typeface="Calibri" panose="020F0502020204030204" charset="0"/>
              </a:rPr>
              <a:t>таких</a:t>
            </a:r>
            <a:r>
              <a:rPr sz="2000" b="1" dirty="0">
                <a:solidFill>
                  <a:srgbClr val="000000"/>
                </a:solidFill>
                <a:effectLst>
                  <a:outerShdw blurRad="38100" dist="38100" dir="2700000" algn="tl">
                    <a:srgbClr val="000000">
                      <a:alpha val="43137"/>
                    </a:srgbClr>
                  </a:outerShdw>
                </a:effectLst>
                <a:latin typeface="Calibri" panose="020F0502020204030204" charset="0"/>
                <a:ea typeface="Arsenal"/>
                <a:cs typeface="Calibri" panose="020F0502020204030204" charset="0"/>
              </a:rPr>
              <a:t> </a:t>
            </a:r>
            <a:r>
              <a:rPr sz="2000" b="1" dirty="0" err="1">
                <a:solidFill>
                  <a:srgbClr val="000000"/>
                </a:solidFill>
                <a:effectLst>
                  <a:outerShdw blurRad="38100" dist="38100" dir="2700000" algn="tl">
                    <a:srgbClr val="000000">
                      <a:alpha val="43137"/>
                    </a:srgbClr>
                  </a:outerShdw>
                </a:effectLst>
                <a:latin typeface="Calibri" panose="020F0502020204030204" charset="0"/>
                <a:ea typeface="Arsenal"/>
                <a:cs typeface="Calibri" panose="020F0502020204030204" charset="0"/>
              </a:rPr>
              <a:t>умов</a:t>
            </a:r>
            <a:r>
              <a:rPr sz="2000" b="1" dirty="0">
                <a:solidFill>
                  <a:srgbClr val="000000"/>
                </a:solidFill>
                <a:effectLst>
                  <a:outerShdw blurRad="38100" dist="38100" dir="2700000" algn="tl">
                    <a:srgbClr val="000000">
                      <a:alpha val="43137"/>
                    </a:srgbClr>
                  </a:outerShdw>
                </a:effectLst>
                <a:latin typeface="Calibri" panose="020F0502020204030204" charset="0"/>
                <a:ea typeface="Arsenal"/>
                <a:cs typeface="Calibri" panose="020F0502020204030204" charset="0"/>
              </a:rPr>
              <a:t>: </a:t>
            </a:r>
          </a:p>
          <a:p>
            <a:endParaRPr sz="2000" dirty="0">
              <a:solidFill>
                <a:srgbClr val="000000"/>
              </a:solidFill>
              <a:latin typeface="Calibri" panose="020F0502020204030204" charset="0"/>
              <a:ea typeface="Arsenal"/>
              <a:cs typeface="Calibri" panose="020F0502020204030204" charset="0"/>
            </a:endParaRPr>
          </a:p>
          <a:p>
            <a:pPr marL="285750" indent="-285750">
              <a:buFont typeface="Arial" panose="020B0604020202020204" pitchFamily="34" charset="0"/>
              <a:buChar char="•"/>
            </a:pPr>
            <a:r>
              <a:rPr sz="2000" dirty="0" err="1">
                <a:solidFill>
                  <a:srgbClr val="000000"/>
                </a:solidFill>
                <a:latin typeface="Calibri" panose="020F0502020204030204" charset="0"/>
                <a:ea typeface="Arsenal"/>
                <a:cs typeface="Calibri" panose="020F0502020204030204" charset="0"/>
              </a:rPr>
              <a:t>злочин</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вчинено</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топпосадовцями</a:t>
            </a:r>
            <a:r>
              <a:rPr sz="2000" dirty="0">
                <a:solidFill>
                  <a:srgbClr val="000000"/>
                </a:solidFill>
                <a:latin typeface="Calibri" panose="020F0502020204030204" charset="0"/>
                <a:ea typeface="Arsenal"/>
                <a:cs typeface="Calibri" panose="020F0502020204030204" charset="0"/>
              </a:rPr>
              <a:t>; </a:t>
            </a:r>
          </a:p>
          <a:p>
            <a:pPr marL="285750" indent="-285750">
              <a:buFont typeface="Arial" panose="020B0604020202020204" pitchFamily="34" charset="0"/>
              <a:buChar char="•"/>
            </a:pPr>
            <a:r>
              <a:rPr sz="2000" dirty="0" err="1">
                <a:solidFill>
                  <a:srgbClr val="000000"/>
                </a:solidFill>
                <a:latin typeface="Calibri" panose="020F0502020204030204" charset="0"/>
                <a:ea typeface="Arsenal"/>
                <a:cs typeface="Calibri" panose="020F0502020204030204" charset="0"/>
              </a:rPr>
              <a:t>розмір</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предмета</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злочину</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або</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завданої</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ним</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шкоди</a:t>
            </a:r>
            <a:r>
              <a:rPr sz="2000" dirty="0">
                <a:solidFill>
                  <a:srgbClr val="000000"/>
                </a:solidFill>
                <a:latin typeface="Calibri" panose="020F0502020204030204" charset="0"/>
                <a:ea typeface="Arsenal"/>
                <a:cs typeface="Calibri" panose="020F0502020204030204" charset="0"/>
              </a:rPr>
              <a:t> в 500 і </a:t>
            </a:r>
            <a:r>
              <a:rPr sz="2000" dirty="0" err="1">
                <a:solidFill>
                  <a:srgbClr val="000000"/>
                </a:solidFill>
                <a:latin typeface="Calibri" panose="020F0502020204030204" charset="0"/>
                <a:ea typeface="Arsenal"/>
                <a:cs typeface="Calibri" panose="020F0502020204030204" charset="0"/>
              </a:rPr>
              <a:t>більше</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разів</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перевищує</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розмір</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прожиткового</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мінімуму</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для</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працездатних</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осіб</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встановленого</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законом</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на</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час</a:t>
            </a:r>
            <a:r>
              <a:rPr sz="2000" dirty="0">
                <a:solidFill>
                  <a:srgbClr val="000000"/>
                </a:solidFill>
                <a:latin typeface="Calibri" panose="020F0502020204030204" charset="0"/>
                <a:ea typeface="Arsenal"/>
                <a:cs typeface="Calibri" panose="020F0502020204030204" charset="0"/>
              </a:rPr>
              <a:t> </a:t>
            </a:r>
            <a:r>
              <a:rPr lang="uk-UA"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вчинення</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злочину</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якщо</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злочин</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вчинено</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публічним</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службовцем</a:t>
            </a:r>
            <a:r>
              <a:rPr sz="2000" dirty="0">
                <a:solidFill>
                  <a:srgbClr val="000000"/>
                </a:solidFill>
                <a:latin typeface="Calibri" panose="020F0502020204030204" charset="0"/>
                <a:ea typeface="Arsenal"/>
                <a:cs typeface="Calibri" panose="020F0502020204030204" charset="0"/>
              </a:rPr>
              <a:t>; </a:t>
            </a:r>
          </a:p>
          <a:p>
            <a:pPr marL="285750" indent="-285750">
              <a:buFont typeface="Arial" panose="020B0604020202020204" pitchFamily="34" charset="0"/>
              <a:buChar char="•"/>
            </a:pPr>
            <a:r>
              <a:rPr sz="2000" dirty="0" err="1">
                <a:solidFill>
                  <a:srgbClr val="000000"/>
                </a:solidFill>
                <a:latin typeface="Calibri" panose="020F0502020204030204" charset="0"/>
                <a:ea typeface="Arsenal"/>
                <a:cs typeface="Calibri" panose="020F0502020204030204" charset="0"/>
              </a:rPr>
              <a:t>підкуп</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службової</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особи</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або</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вплив</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на</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прийняття</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нею</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рішення</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вчинений</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щодо</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службової</a:t>
            </a:r>
            <a:r>
              <a:rPr sz="2000" dirty="0">
                <a:solidFill>
                  <a:srgbClr val="000000"/>
                </a:solidFill>
                <a:latin typeface="Calibri" panose="020F0502020204030204" charset="0"/>
                <a:ea typeface="Arsenal"/>
                <a:cs typeface="Calibri" panose="020F0502020204030204" charset="0"/>
              </a:rPr>
              <a:t> </a:t>
            </a:r>
          </a:p>
          <a:p>
            <a:pPr marL="285750" indent="-285750">
              <a:buFont typeface="Arial" panose="020B0604020202020204" pitchFamily="34" charset="0"/>
              <a:buChar char="•"/>
            </a:pPr>
            <a:r>
              <a:rPr sz="2000" dirty="0" err="1">
                <a:solidFill>
                  <a:srgbClr val="000000"/>
                </a:solidFill>
                <a:latin typeface="Calibri" panose="020F0502020204030204" charset="0"/>
                <a:ea typeface="Arsenal"/>
                <a:cs typeface="Calibri" panose="020F0502020204030204" charset="0"/>
              </a:rPr>
              <a:t>особи</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іноземної</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держави</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або</a:t>
            </a:r>
            <a:r>
              <a:rPr sz="2000" dirty="0">
                <a:solidFill>
                  <a:srgbClr val="000000"/>
                </a:solidFill>
                <a:latin typeface="Calibri" panose="020F0502020204030204" charset="0"/>
                <a:ea typeface="Arsenal"/>
                <a:cs typeface="Calibri" panose="020F0502020204030204" charset="0"/>
              </a:rPr>
              <a:t> </a:t>
            </a:r>
            <a:r>
              <a:rPr sz="2000" dirty="0" err="1">
                <a:solidFill>
                  <a:srgbClr val="000000"/>
                </a:solidFill>
                <a:latin typeface="Calibri" panose="020F0502020204030204" charset="0"/>
                <a:ea typeface="Arsenal"/>
                <a:cs typeface="Calibri" panose="020F0502020204030204" charset="0"/>
              </a:rPr>
              <a:t>топпосадовців</a:t>
            </a:r>
            <a:r>
              <a:rPr sz="2000" dirty="0">
                <a:solidFill>
                  <a:srgbClr val="000000"/>
                </a:solidFill>
                <a:latin typeface="Calibri" panose="020F0502020204030204" charset="0"/>
                <a:ea typeface="Arsenal"/>
                <a:cs typeface="Calibri" panose="020F0502020204030204" charset="0"/>
              </a:rPr>
              <a:t>.</a:t>
            </a:r>
          </a:p>
        </p:txBody>
      </p:sp>
      <p:sp>
        <p:nvSpPr>
          <p:cNvPr id="6" name="Google Shape;212;p28">
            <a:extLst>
              <a:ext uri="{FF2B5EF4-FFF2-40B4-BE49-F238E27FC236}">
                <a16:creationId xmlns:a16="http://schemas.microsoft.com/office/drawing/2014/main" id="{B3AC637D-617A-8ECA-7482-98F6C0519B4F}"/>
              </a:ext>
            </a:extLst>
          </p:cNvPr>
          <p:cNvSpPr txBox="1"/>
          <p:nvPr/>
        </p:nvSpPr>
        <p:spPr>
          <a:xfrm>
            <a:off x="3174934" y="3140119"/>
            <a:ext cx="7287406" cy="1873885"/>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Clr>
                <a:schemeClr val="dk1"/>
              </a:buClr>
              <a:buSzPts val="1100"/>
              <a:buFont typeface="Arial" panose="020B0604020202020204"/>
              <a:buNone/>
            </a:pPr>
            <a:r>
              <a:rPr lang="en-US" b="1" dirty="0">
                <a:solidFill>
                  <a:schemeClr val="dk1"/>
                </a:solidFill>
                <a:latin typeface="Arial" panose="020B0604020202020204" pitchFamily="34" charset="0"/>
                <a:cs typeface="Arial" panose="020B0604020202020204" pitchFamily="34" charset="0"/>
              </a:rPr>
              <a:t>Національне антикорупційне бюро України (НАБУ)</a:t>
            </a:r>
            <a:endParaRPr b="1" dirty="0">
              <a:solidFill>
                <a:schemeClr val="dk1"/>
              </a:solidFill>
              <a:latin typeface="Arial" panose="020B0604020202020204" pitchFamily="34" charset="0"/>
              <a:cs typeface="Arial" panose="020B0604020202020204" pitchFamily="34" charset="0"/>
            </a:endParaRPr>
          </a:p>
          <a:p>
            <a:pPr marL="0" lvl="0" indent="0" algn="just" rtl="0">
              <a:spcBef>
                <a:spcPts val="0"/>
              </a:spcBef>
              <a:spcAft>
                <a:spcPts val="0"/>
              </a:spcAft>
              <a:buClr>
                <a:schemeClr val="dk1"/>
              </a:buClr>
              <a:buSzPts val="1100"/>
              <a:buFont typeface="Arial" panose="020B0604020202020204"/>
              <a:buNone/>
            </a:pPr>
            <a:r>
              <a:rPr lang="en-US" sz="1600" dirty="0">
                <a:solidFill>
                  <a:schemeClr val="bg1">
                    <a:lumMod val="50000"/>
                  </a:schemeClr>
                </a:solidFill>
                <a:latin typeface="Arial" panose="020B0604020202020204" pitchFamily="34" charset="0"/>
                <a:cs typeface="Arial" panose="020B0604020202020204" pitchFamily="34" charset="0"/>
              </a:rPr>
              <a:t>правоохоронний орган</a:t>
            </a:r>
            <a:endParaRPr sz="1600" dirty="0">
              <a:solidFill>
                <a:schemeClr val="bg1">
                  <a:lumMod val="50000"/>
                </a:schemeClr>
              </a:solidFill>
              <a:latin typeface="Arial" panose="020B0604020202020204" pitchFamily="34" charset="0"/>
              <a:cs typeface="Arial" panose="020B0604020202020204" pitchFamily="34" charset="0"/>
            </a:endParaRPr>
          </a:p>
          <a:p>
            <a:pPr marL="292100" lvl="0" indent="-292100" algn="just">
              <a:spcBef>
                <a:spcPts val="600"/>
              </a:spcBef>
              <a:buClr>
                <a:srgbClr val="B9D6D5"/>
              </a:buClr>
              <a:buSzPts val="1000"/>
              <a:buFont typeface="Wingdings" panose="05000000000000000000" pitchFamily="2" charset="2"/>
              <a:buChar char="l"/>
            </a:pPr>
            <a:r>
              <a:rPr lang="en-US" sz="1400" dirty="0">
                <a:solidFill>
                  <a:srgbClr val="1D1C1D"/>
                </a:solidFill>
                <a:latin typeface="Arial" panose="020B0604020202020204" pitchFamily="34" charset="0"/>
                <a:cs typeface="Arial" panose="020B0604020202020204" pitchFamily="34" charset="0"/>
              </a:rPr>
              <a:t>Розслідує корупційні злочини, які стосуються високопосадовців або великих сум державних коштів</a:t>
            </a:r>
          </a:p>
          <a:p>
            <a:pPr lvl="0" algn="just">
              <a:spcBef>
                <a:spcPts val="600"/>
              </a:spcBef>
              <a:buClr>
                <a:srgbClr val="B9D6D5"/>
              </a:buClr>
              <a:buSzPts val="1000"/>
            </a:pPr>
            <a:endParaRPr sz="1400" dirty="0">
              <a:solidFill>
                <a:srgbClr val="1D1C1D"/>
              </a:solidFill>
              <a:latin typeface="Arial" panose="020B0604020202020204" pitchFamily="34" charset="0"/>
              <a:cs typeface="Arial" panose="020B0604020202020204" pitchFamily="34" charset="0"/>
            </a:endParaRPr>
          </a:p>
          <a:p>
            <a:pPr marL="0" lvl="0" indent="0" algn="just" rtl="0">
              <a:spcBef>
                <a:spcPts val="0"/>
              </a:spcBef>
              <a:spcAft>
                <a:spcPts val="0"/>
              </a:spcAft>
              <a:buClr>
                <a:schemeClr val="dk1"/>
              </a:buClr>
              <a:buSzPts val="1100"/>
              <a:buFont typeface="Arial" panose="020B0604020202020204"/>
              <a:buNone/>
            </a:pPr>
            <a:endParaRPr sz="1200" b="1" dirty="0">
              <a:solidFill>
                <a:srgbClr val="1D1C1D"/>
              </a:solidFill>
              <a:latin typeface="Arial" panose="020B0604020202020204" pitchFamily="34" charset="0"/>
              <a:cs typeface="Arial" panose="020B0604020202020204" pitchFamily="34" charset="0"/>
            </a:endParaRPr>
          </a:p>
          <a:p>
            <a:pPr marL="0" lvl="0" indent="0" algn="just" rtl="0">
              <a:spcBef>
                <a:spcPts val="0"/>
              </a:spcBef>
              <a:spcAft>
                <a:spcPts val="0"/>
              </a:spcAft>
              <a:buClr>
                <a:schemeClr val="dk1"/>
              </a:buClr>
              <a:buSzPts val="1100"/>
              <a:buFont typeface="Arial" panose="020B0604020202020204"/>
              <a:buNone/>
            </a:pPr>
            <a:endParaRPr sz="1200" dirty="0">
              <a:solidFill>
                <a:srgbClr val="1D1C1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47244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1069" y="259306"/>
            <a:ext cx="11764370" cy="6373505"/>
          </a:xfrm>
        </p:spPr>
        <p:txBody>
          <a:bodyPr>
            <a:normAutofit lnSpcReduction="10000"/>
          </a:bodyPr>
          <a:lstStyle/>
          <a:p>
            <a:pPr marL="0" indent="0" algn="just">
              <a:buNone/>
            </a:pPr>
            <a:r>
              <a:rPr lang="uk-UA" dirty="0"/>
              <a:t>Детективи НАБУ з метою попередження, виявлення, припинення та розкриття злочинів, які належать за цією статтею до його підслідності, за рішенням Директора Національного антикорупційного бюро України та за погодженням із прокурором Спеціалізованої антикорупційної прокуратури можуть також розслідувати злочини, які віднесені до підслідності слідчих інших органів. </a:t>
            </a:r>
          </a:p>
          <a:p>
            <a:pPr marL="0" indent="0" algn="just">
              <a:buNone/>
            </a:pPr>
            <a:r>
              <a:rPr lang="uk-UA" dirty="0"/>
              <a:t>Для забезпечення гарантій незалежності Національного антикорупційного бюро нагляд над слідством, яке проводять детективи НАБУ, здійснюють працівники Спеціалізованої антикорупційної прокуратури (САП).</a:t>
            </a:r>
          </a:p>
          <a:p>
            <a:pPr marL="0" indent="0" algn="just">
              <a:buNone/>
            </a:pPr>
            <a:r>
              <a:rPr lang="uk-UA" dirty="0"/>
              <a:t>Правовою підставою для утворення та діяльності Спеціалізованої антикорупційної прокуратури став ухвалений 12 лютого 2015 року Верховною Радою України Закон України «Про внесення змін до деяких законодавчих актів України щодо забезпечення діяльності Національного антикорупційного бюро України та Національного агентства з питань запобігання корупції» № 198-</a:t>
            </a:r>
            <a:r>
              <a:rPr lang="en-US" dirty="0"/>
              <a:t>VIII, </a:t>
            </a:r>
            <a:r>
              <a:rPr lang="uk-UA" dirty="0"/>
              <a:t>яким </a:t>
            </a:r>
            <a:r>
              <a:rPr lang="uk-UA" dirty="0" err="1"/>
              <a:t>внесено</a:t>
            </a:r>
            <a:r>
              <a:rPr lang="uk-UA" dirty="0"/>
              <a:t> зміни до Закону України «Про прокуратуру», відповідно до положень якого у Генеральній прокуратурі України утворено САП.</a:t>
            </a:r>
          </a:p>
          <a:p>
            <a:pPr marL="0" indent="0" algn="just">
              <a:buNone/>
            </a:pPr>
            <a:endParaRPr lang="uk-UA" dirty="0"/>
          </a:p>
        </p:txBody>
      </p:sp>
    </p:spTree>
    <p:extLst>
      <p:ext uri="{BB962C8B-B14F-4D97-AF65-F5344CB8AC3E}">
        <p14:creationId xmlns:p14="http://schemas.microsoft.com/office/powerpoint/2010/main" val="394888749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TotalTime>
  <Words>1658</Words>
  <Application>Microsoft Office PowerPoint</Application>
  <PresentationFormat>Широкий екран</PresentationFormat>
  <Paragraphs>73</Paragraphs>
  <Slides>14</Slides>
  <Notes>1</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14</vt:i4>
      </vt:variant>
    </vt:vector>
  </HeadingPairs>
  <TitlesOfParts>
    <vt:vector size="20" baseType="lpstr">
      <vt:lpstr>Arial</vt:lpstr>
      <vt:lpstr>Arial Black</vt:lpstr>
      <vt:lpstr>Calibri</vt:lpstr>
      <vt:lpstr>Calibri Light</vt:lpstr>
      <vt:lpstr>Wingdings</vt:lpstr>
      <vt:lpstr>Тема Office</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Притягнення до відповідальності</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Катя</dc:creator>
  <cp:lastModifiedBy>User</cp:lastModifiedBy>
  <cp:revision>7</cp:revision>
  <dcterms:created xsi:type="dcterms:W3CDTF">2023-09-02T05:56:30Z</dcterms:created>
  <dcterms:modified xsi:type="dcterms:W3CDTF">2026-01-16T12:25:35Z</dcterms:modified>
</cp:coreProperties>
</file>