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3" r:id="rId3"/>
    <p:sldId id="266" r:id="rId4"/>
    <p:sldId id="258" r:id="rId5"/>
    <p:sldId id="264" r:id="rId6"/>
    <p:sldId id="271" r:id="rId7"/>
    <p:sldId id="267" r:id="rId8"/>
    <p:sldId id="276" r:id="rId9"/>
    <p:sldId id="272" r:id="rId10"/>
    <p:sldId id="273" r:id="rId11"/>
    <p:sldId id="275" r:id="rId12"/>
    <p:sldId id="277" r:id="rId13"/>
    <p:sldId id="279" r:id="rId14"/>
    <p:sldId id="278" r:id="rId15"/>
    <p:sldId id="280" r:id="rId16"/>
    <p:sldId id="281" r:id="rId17"/>
    <p:sldId id="284" r:id="rId18"/>
    <p:sldId id="282" r:id="rId19"/>
    <p:sldId id="262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ітли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Помірний стиль 1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Помір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FA1FF-B6AA-48C2-AFC6-787E0DCFD90D}" type="datetimeFigureOut">
              <a:rPr lang="uk-UA" smtClean="0"/>
              <a:t>07.04.2024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C8A8F-3DA7-450D-850B-31353C4581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654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C8A8F-3DA7-450D-850B-31353C458168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25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458" y="2345359"/>
            <a:ext cx="78461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000" b="1" dirty="0">
                <a:solidFill>
                  <a:schemeClr val="tx2"/>
                </a:solidFill>
              </a:rPr>
              <a:t>Тема 3. Регіоналізація </a:t>
            </a:r>
            <a:r>
              <a:rPr lang="uk-UA" sz="3000" b="1" dirty="0" smtClean="0">
                <a:solidFill>
                  <a:schemeClr val="tx2"/>
                </a:solidFill>
              </a:rPr>
              <a:t>економіки світу</a:t>
            </a:r>
            <a:endParaRPr lang="uk-UA" sz="3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2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0541" y="563177"/>
            <a:ext cx="990108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b="1" dirty="0"/>
              <a:t>Виділяють дві форми регіоналізації: </a:t>
            </a:r>
            <a:endParaRPr lang="uk-UA" b="1" dirty="0" smtClean="0"/>
          </a:p>
          <a:p>
            <a:pPr algn="ctr">
              <a:lnSpc>
                <a:spcPct val="150000"/>
              </a:lnSpc>
            </a:pPr>
            <a:endParaRPr lang="uk-UA" b="1" dirty="0" smtClean="0"/>
          </a:p>
          <a:p>
            <a:pPr algn="just">
              <a:lnSpc>
                <a:spcPct val="150000"/>
              </a:lnSpc>
            </a:pPr>
            <a:r>
              <a:rPr lang="uk-UA" b="1" dirty="0" smtClean="0"/>
              <a:t>- </a:t>
            </a:r>
            <a:r>
              <a:rPr lang="uk-UA" b="1" dirty="0"/>
              <a:t>пасивна </a:t>
            </a:r>
            <a:r>
              <a:rPr lang="uk-UA" dirty="0"/>
              <a:t>– регіоналізація управляється державою: територія держави – це простий об'єкт, який знаходиться в підпорядкуванні управлінських рішень; </a:t>
            </a:r>
            <a:endParaRPr lang="uk-UA" dirty="0" smtClean="0"/>
          </a:p>
          <a:p>
            <a:pPr algn="just">
              <a:lnSpc>
                <a:spcPct val="150000"/>
              </a:lnSpc>
            </a:pPr>
            <a:r>
              <a:rPr lang="uk-UA" b="1" dirty="0" smtClean="0"/>
              <a:t>- </a:t>
            </a:r>
            <a:r>
              <a:rPr lang="uk-UA" b="1" dirty="0"/>
              <a:t>активна </a:t>
            </a:r>
            <a:r>
              <a:rPr lang="uk-UA" dirty="0"/>
              <a:t>– боротьба регіонів за самоідентичність, свої права, освіту відокремлених між територіальними общинами в регіонах. При цьому в першому випадку регіоналізація є пасивною з боку регіонів, але активною з боку держави.</a:t>
            </a:r>
          </a:p>
        </p:txBody>
      </p:sp>
    </p:spTree>
    <p:extLst>
      <p:ext uri="{BB962C8B-B14F-4D97-AF65-F5344CB8AC3E}">
        <p14:creationId xmlns:p14="http://schemas.microsoft.com/office/powerpoint/2010/main" val="2000891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8090" y="561482"/>
            <a:ext cx="10363200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uk-UA" b="1" dirty="0"/>
              <a:t>Основоположними причинами регіоналізації виступають: </a:t>
            </a:r>
            <a:endParaRPr lang="uk-UA" b="1" dirty="0" smtClean="0"/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uk-UA" dirty="0" smtClean="0"/>
              <a:t>1) прагнення </a:t>
            </a:r>
            <a:r>
              <a:rPr lang="uk-UA" dirty="0"/>
              <a:t>регіонів до самоврядування, розподілу відповідальності за управлінські рішення між центральною та регіональною владою, а також підвищення коефіцієнта ефективності влади; </a:t>
            </a:r>
            <a:endParaRPr lang="uk-UA" dirty="0" smtClean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uk-UA" dirty="0" smtClean="0"/>
              <a:t>2</a:t>
            </a:r>
            <a:r>
              <a:rPr lang="uk-UA" dirty="0"/>
              <a:t>) спроба надання регіонам можливості для самостійного розвитку; </a:t>
            </a:r>
            <a:endParaRPr lang="uk-UA" dirty="0" smtClean="0"/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uk-UA" dirty="0" smtClean="0"/>
              <a:t>3</a:t>
            </a:r>
            <a:r>
              <a:rPr lang="uk-UA" dirty="0"/>
              <a:t>) ускладнення проблем в сферах економіки і екології, а також у соціальній сфері, вирішення яких вимагає нового підходу до розподілу державних повноважень; </a:t>
            </a:r>
            <a:endParaRPr lang="uk-UA" dirty="0" smtClean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uk-UA" dirty="0" smtClean="0"/>
              <a:t>4</a:t>
            </a:r>
            <a:r>
              <a:rPr lang="uk-UA" dirty="0"/>
              <a:t>) культурно-історичні проблеми; </a:t>
            </a:r>
            <a:endParaRPr lang="uk-UA" dirty="0" smtClean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uk-UA" dirty="0" smtClean="0"/>
              <a:t>5</a:t>
            </a:r>
            <a:r>
              <a:rPr lang="uk-UA" dirty="0"/>
              <a:t>) інтеграція.</a:t>
            </a:r>
          </a:p>
        </p:txBody>
      </p:sp>
    </p:spTree>
    <p:extLst>
      <p:ext uri="{BB962C8B-B14F-4D97-AF65-F5344CB8AC3E}">
        <p14:creationId xmlns:p14="http://schemas.microsoft.com/office/powerpoint/2010/main" val="322541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825" y="1222733"/>
            <a:ext cx="9116697" cy="22101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21858" y="62810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/>
              <a:t>Критерії</a:t>
            </a:r>
            <a:r>
              <a:rPr lang="ru-RU" b="1" dirty="0"/>
              <a:t> «</a:t>
            </a:r>
            <a:r>
              <a:rPr lang="ru-RU" b="1" dirty="0" err="1"/>
              <a:t>закритого</a:t>
            </a:r>
            <a:r>
              <a:rPr lang="ru-RU" b="1" dirty="0"/>
              <a:t>», «</a:t>
            </a:r>
            <a:r>
              <a:rPr lang="ru-RU" b="1" dirty="0" err="1"/>
              <a:t>відкритого</a:t>
            </a:r>
            <a:r>
              <a:rPr lang="ru-RU" b="1" dirty="0"/>
              <a:t>» </a:t>
            </a:r>
            <a:r>
              <a:rPr lang="ru-RU" b="1" dirty="0" err="1" smtClean="0"/>
              <a:t>регіоналізму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033835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МІЖНАРОДНІ ЕКОНОМІЧНІ ВІДНОСИНИ (Бакалавр) - Абітурієнт НТУ &quot;ХП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56" y="1424910"/>
            <a:ext cx="38100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Файл:Regional Organizations 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781" y="983994"/>
            <a:ext cx="76200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961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upload.wikimedia.org/wikipedia/commons/thumb/c/cd/Mercosur-map-pt.svg/243px-Mercosur-map-p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845" y="535858"/>
            <a:ext cx="3924813" cy="484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297" y="629264"/>
            <a:ext cx="4208207" cy="420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900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раїни-члени А́СЕ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033291"/>
            <a:ext cx="3657600" cy="244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51" y="157316"/>
            <a:ext cx="9675876" cy="284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00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Розташування Європейського Союз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424" y="1145918"/>
            <a:ext cx="3121281" cy="312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31" y="924232"/>
            <a:ext cx="7320051" cy="413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1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56664"/>
            <a:ext cx="8655472" cy="54738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66684" y="87332"/>
            <a:ext cx="9438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Компаративний</a:t>
            </a:r>
            <a:r>
              <a:rPr lang="ru-RU" b="1" dirty="0" smtClean="0"/>
              <a:t> </a:t>
            </a:r>
            <a:r>
              <a:rPr lang="ru-RU" b="1" dirty="0" err="1" smtClean="0"/>
              <a:t>аналіз</a:t>
            </a:r>
            <a:r>
              <a:rPr lang="ru-RU" b="1" dirty="0" smtClean="0"/>
              <a:t> </a:t>
            </a:r>
            <a:r>
              <a:rPr lang="ru-RU" b="1" dirty="0" err="1" smtClean="0"/>
              <a:t>провідних</a:t>
            </a:r>
            <a:r>
              <a:rPr lang="ru-RU" b="1" dirty="0" smtClean="0"/>
              <a:t> </a:t>
            </a:r>
            <a:r>
              <a:rPr lang="ru-RU" b="1" dirty="0" err="1" smtClean="0"/>
              <a:t>регіональних</a:t>
            </a:r>
            <a:r>
              <a:rPr lang="ru-RU" b="1" dirty="0" smtClean="0"/>
              <a:t> </a:t>
            </a:r>
            <a:r>
              <a:rPr lang="ru-RU" b="1" dirty="0" err="1" smtClean="0"/>
              <a:t>інтеграційних</a:t>
            </a:r>
            <a:r>
              <a:rPr lang="ru-RU" b="1" dirty="0" smtClean="0"/>
              <a:t> </a:t>
            </a:r>
            <a:r>
              <a:rPr lang="ru-RU" b="1" dirty="0" err="1" smtClean="0"/>
              <a:t>блоків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062076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6684" y="87332"/>
            <a:ext cx="9438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Компаративний</a:t>
            </a:r>
            <a:r>
              <a:rPr lang="ru-RU" b="1" dirty="0" smtClean="0"/>
              <a:t> </a:t>
            </a:r>
            <a:r>
              <a:rPr lang="ru-RU" b="1" dirty="0" err="1" smtClean="0"/>
              <a:t>аналіз</a:t>
            </a:r>
            <a:r>
              <a:rPr lang="ru-RU" b="1" dirty="0" smtClean="0"/>
              <a:t> </a:t>
            </a:r>
            <a:r>
              <a:rPr lang="ru-RU" b="1" dirty="0" err="1" smtClean="0"/>
              <a:t>провідних</a:t>
            </a:r>
            <a:r>
              <a:rPr lang="ru-RU" b="1" dirty="0" smtClean="0"/>
              <a:t> </a:t>
            </a:r>
            <a:r>
              <a:rPr lang="ru-RU" b="1" dirty="0" err="1" smtClean="0"/>
              <a:t>регіональних</a:t>
            </a:r>
            <a:r>
              <a:rPr lang="ru-RU" b="1" dirty="0" smtClean="0"/>
              <a:t> </a:t>
            </a:r>
            <a:r>
              <a:rPr lang="ru-RU" b="1" dirty="0" err="1" smtClean="0"/>
              <a:t>інтеграційних</a:t>
            </a:r>
            <a:r>
              <a:rPr lang="ru-RU" b="1" dirty="0" smtClean="0"/>
              <a:t> </a:t>
            </a:r>
            <a:r>
              <a:rPr lang="ru-RU" b="1" dirty="0" err="1" smtClean="0"/>
              <a:t>блоків</a:t>
            </a:r>
            <a:endParaRPr lang="uk-UA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700" y="456664"/>
            <a:ext cx="8286936" cy="544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46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27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3562" y="1648117"/>
            <a:ext cx="10550012" cy="256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200" dirty="0">
                <a:solidFill>
                  <a:schemeClr val="tx2"/>
                </a:solidFill>
              </a:rPr>
              <a:t>3.1. Об’єднуючий регіоналізм на сучасному етапі розвитку світової економіки: першоджерела та </a:t>
            </a:r>
            <a:r>
              <a:rPr lang="uk-UA" sz="2200" dirty="0" smtClean="0">
                <a:solidFill>
                  <a:schemeClr val="tx2"/>
                </a:solidFill>
              </a:rPr>
              <a:t>теорії</a:t>
            </a:r>
          </a:p>
          <a:p>
            <a:pPr algn="just">
              <a:lnSpc>
                <a:spcPct val="150000"/>
              </a:lnSpc>
            </a:pPr>
            <a:r>
              <a:rPr lang="uk-UA" sz="2200" dirty="0" smtClean="0">
                <a:solidFill>
                  <a:schemeClr val="tx2"/>
                </a:solidFill>
              </a:rPr>
              <a:t>3.2</a:t>
            </a:r>
            <a:r>
              <a:rPr lang="uk-UA" sz="2200" dirty="0">
                <a:solidFill>
                  <a:schemeClr val="tx2"/>
                </a:solidFill>
              </a:rPr>
              <a:t>. Регіоналізація в глобальний економічних трансформаціях: фактори, роль, ознаки, </a:t>
            </a:r>
            <a:r>
              <a:rPr lang="uk-UA" sz="2200" dirty="0" smtClean="0">
                <a:solidFill>
                  <a:schemeClr val="tx2"/>
                </a:solidFill>
              </a:rPr>
              <a:t>вектори</a:t>
            </a:r>
          </a:p>
          <a:p>
            <a:pPr algn="just">
              <a:lnSpc>
                <a:spcPct val="150000"/>
              </a:lnSpc>
            </a:pPr>
            <a:r>
              <a:rPr lang="uk-UA" sz="2200" dirty="0" smtClean="0">
                <a:solidFill>
                  <a:schemeClr val="tx2"/>
                </a:solidFill>
              </a:rPr>
              <a:t>3.3</a:t>
            </a:r>
            <a:r>
              <a:rPr lang="uk-UA" sz="2200" dirty="0">
                <a:solidFill>
                  <a:schemeClr val="tx2"/>
                </a:solidFill>
              </a:rPr>
              <a:t>. Економічна регіоналізація України. </a:t>
            </a:r>
          </a:p>
        </p:txBody>
      </p:sp>
    </p:spTree>
    <p:extLst>
      <p:ext uri="{BB962C8B-B14F-4D97-AF65-F5344CB8AC3E}">
        <p14:creationId xmlns:p14="http://schemas.microsoft.com/office/powerpoint/2010/main" val="379636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7083" y="382463"/>
            <a:ext cx="1101212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b="1" dirty="0" smtClean="0"/>
              <a:t>Трактування регіону, </a:t>
            </a:r>
            <a:r>
              <a:rPr lang="uk-UA" b="1" dirty="0"/>
              <a:t>що склалися у </a:t>
            </a:r>
            <a:r>
              <a:rPr lang="uk-UA" b="1" dirty="0" smtClean="0"/>
              <a:t>різних </a:t>
            </a:r>
            <a:r>
              <a:rPr lang="uk-UA" b="1" dirty="0"/>
              <a:t>галузях знань: </a:t>
            </a:r>
            <a:endParaRPr lang="uk-UA" b="1" dirty="0" smtClean="0"/>
          </a:p>
          <a:p>
            <a:pPr algn="just">
              <a:lnSpc>
                <a:spcPct val="150000"/>
              </a:lnSpc>
            </a:pPr>
            <a:r>
              <a:rPr lang="uk-UA" dirty="0" smtClean="0"/>
              <a:t>- філософське </a:t>
            </a:r>
            <a:r>
              <a:rPr lang="uk-UA" dirty="0"/>
              <a:t>трактування регіону, яке асоціюється з особливим «світом», для якого властиві своя ментальність, спосіб мислення, традиції, світогляд та світосприйняття; </a:t>
            </a:r>
            <a:endParaRPr lang="uk-UA" dirty="0" smtClean="0"/>
          </a:p>
          <a:p>
            <a:pPr algn="just">
              <a:lnSpc>
                <a:spcPct val="150000"/>
              </a:lnSpc>
            </a:pPr>
            <a:r>
              <a:rPr lang="uk-UA" dirty="0" smtClean="0"/>
              <a:t>- історичну </a:t>
            </a:r>
            <a:r>
              <a:rPr lang="uk-UA" dirty="0"/>
              <a:t>інтерпретацію регіону, яка вказує, як правило, на колишню, втрачену з часом ідентичність; </a:t>
            </a:r>
            <a:endParaRPr lang="uk-UA" dirty="0" smtClean="0"/>
          </a:p>
          <a:p>
            <a:pPr algn="just">
              <a:lnSpc>
                <a:spcPct val="150000"/>
              </a:lnSpc>
            </a:pPr>
            <a:r>
              <a:rPr lang="uk-UA" dirty="0" smtClean="0"/>
              <a:t>- геополітичне </a:t>
            </a:r>
            <a:r>
              <a:rPr lang="uk-UA" dirty="0"/>
              <a:t>розуміння регіону, яке витікає з просторової диференціації різних політичних сил, рухів, центрів сили тощо, причому такий регіон складається, як правило, з групи країн, які більше зв`язані одна з одною, ніж з іншими країнами; </a:t>
            </a:r>
            <a:endParaRPr lang="uk-UA" dirty="0" smtClean="0"/>
          </a:p>
          <a:p>
            <a:pPr algn="just">
              <a:lnSpc>
                <a:spcPct val="150000"/>
              </a:lnSpc>
            </a:pPr>
            <a:r>
              <a:rPr lang="uk-UA" dirty="0" smtClean="0"/>
              <a:t>- економічне </a:t>
            </a:r>
            <a:r>
              <a:rPr lang="uk-UA" dirty="0"/>
              <a:t>сприйняття регіону, що трактується як територія з чітко вираженою спеціалізацією виробництва і певною господарською цілісністю; </a:t>
            </a:r>
            <a:endParaRPr lang="uk-UA" dirty="0" smtClean="0"/>
          </a:p>
          <a:p>
            <a:pPr algn="just">
              <a:lnSpc>
                <a:spcPct val="150000"/>
              </a:lnSpc>
            </a:pPr>
            <a:r>
              <a:rPr lang="uk-UA" dirty="0" smtClean="0"/>
              <a:t>- </a:t>
            </a:r>
            <a:r>
              <a:rPr lang="uk-UA" dirty="0"/>
              <a:t>адміністративно-територіальне трактування регіону як </a:t>
            </a:r>
            <a:r>
              <a:rPr lang="uk-UA" dirty="0" err="1"/>
              <a:t>субнаціональної</a:t>
            </a:r>
            <a:r>
              <a:rPr lang="uk-UA" dirty="0"/>
              <a:t> одиниці, статус якої прописаний в Конституції чи законах.</a:t>
            </a:r>
          </a:p>
        </p:txBody>
      </p:sp>
    </p:spTree>
    <p:extLst>
      <p:ext uri="{BB962C8B-B14F-4D97-AF65-F5344CB8AC3E}">
        <p14:creationId xmlns:p14="http://schemas.microsoft.com/office/powerpoint/2010/main" val="223028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317" y="265665"/>
            <a:ext cx="572237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/>
              <a:t>Європарламент у 1988 році прийняв </a:t>
            </a:r>
            <a:r>
              <a:rPr lang="uk-UA" sz="2200" b="1" dirty="0"/>
              <a:t>«Хартію регіоналізації», </a:t>
            </a:r>
            <a:r>
              <a:rPr lang="uk-UA" sz="2200" dirty="0"/>
              <a:t>в якій поняття «регіон» подано наступним чином (п. 1 ст.1): «</a:t>
            </a:r>
            <a:r>
              <a:rPr lang="uk-UA" sz="2200" b="1" dirty="0"/>
              <a:t>Регіон </a:t>
            </a:r>
            <a:r>
              <a:rPr lang="uk-UA" sz="2200" dirty="0"/>
              <a:t>– це територія, що з географічного погляду створює політичну цілісність, або комплекс територій, який є закритою структурою і населення якого визначається певними спільними рисами та виявляє бажання й надалі зберігати існуючу цілісність та розвивати її, стимулюючи культурний, соціальний та економічний прогрес</a:t>
            </a:r>
            <a:r>
              <a:rPr lang="uk-UA" sz="2200" dirty="0" smtClean="0"/>
              <a:t>» </a:t>
            </a:r>
            <a:r>
              <a:rPr lang="uk-UA" sz="2200" dirty="0"/>
              <a:t>. При цьому з п. 2. ст. 1. випливає, що ««спільні риси» позначають мову, культуру, історичну традицію та інтереси щодо економіки та транспорту».</a:t>
            </a:r>
          </a:p>
        </p:txBody>
      </p:sp>
      <p:pic>
        <p:nvPicPr>
          <p:cNvPr id="1026" name="Picture 2" descr="Європарламент закликав готувати переговори з Україною про вступ до складу  ЄС 02.02.23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227" y="1942602"/>
            <a:ext cx="5730773" cy="382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87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147" y="139396"/>
            <a:ext cx="602410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/>
              <a:t>З </a:t>
            </a:r>
            <a:r>
              <a:rPr lang="uk-UA" sz="2000" b="1" dirty="0"/>
              <a:t>Декларації щодо регіоналізму в Європі, </a:t>
            </a:r>
            <a:r>
              <a:rPr lang="uk-UA" sz="2000" dirty="0"/>
              <a:t>прийнятій Асамблеєю Регіонів Європи в 1996 р., випливає наступне поняття регіону (п. 1. ст. 1): «</a:t>
            </a:r>
            <a:r>
              <a:rPr lang="uk-UA" sz="2000" b="1" dirty="0"/>
              <a:t>Регіон </a:t>
            </a:r>
            <a:r>
              <a:rPr lang="uk-UA" sz="2000" dirty="0"/>
              <a:t>– це територіальне утворення, яке сформовано в законодавчому порядку на рівні, безпосередньо нижчому від загальнодержавного, та є наділеним політичним самоврядуванням». З п. 2. ст. 1. відомо, що «регіон визнається національною конституцією або законом, які гарантують його автономію, самобутність владні повноваження та організаційний устрій». В п. 3. ст. 1. стверджується, що «регіон має власну конституцію, статут автономії або інший закон, який є частиною загальнодержавної правової системи на найвищому рівні і встановлює, якнайменше, його владні повноваження та </a:t>
            </a:r>
            <a:r>
              <a:rPr lang="uk-UA" sz="2000" dirty="0" smtClean="0"/>
              <a:t>устрій»</a:t>
            </a:r>
            <a:r>
              <a:rPr lang="uk-UA" sz="2000" dirty="0">
                <a:solidFill>
                  <a:schemeClr val="tx2"/>
                </a:solidFill>
              </a:rPr>
              <a:t>.</a:t>
            </a:r>
            <a:r>
              <a:rPr lang="uk-UA" sz="2000" dirty="0" smtClean="0">
                <a:solidFill>
                  <a:schemeClr val="tx2"/>
                </a:solidFill>
              </a:rPr>
              <a:t> </a:t>
            </a:r>
            <a:r>
              <a:rPr lang="uk-UA" sz="2000" dirty="0">
                <a:solidFill>
                  <a:schemeClr val="tx2"/>
                </a:solidFill>
              </a:rPr>
              <a:t>регіоналізація України. </a:t>
            </a:r>
          </a:p>
        </p:txBody>
      </p:sp>
      <p:pic>
        <p:nvPicPr>
          <p:cNvPr id="2050" name="Picture 2" descr="ПАРЄ ухвалила дві резолюції на підтримку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2421364"/>
            <a:ext cx="60007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754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613" y="403124"/>
            <a:ext cx="112972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b="1" dirty="0" smtClean="0"/>
              <a:t>КРИТЕРІЇ КЛАСИФІКАЦІЇ РЕГІОНІВ: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 smtClean="0"/>
              <a:t>- рівень </a:t>
            </a:r>
            <a:r>
              <a:rPr lang="uk-UA" dirty="0"/>
              <a:t>економічного розвитку; </a:t>
            </a:r>
            <a:endParaRPr lang="uk-UA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 smtClean="0"/>
              <a:t>- темпи </a:t>
            </a:r>
            <a:r>
              <a:rPr lang="uk-UA" dirty="0"/>
              <a:t>економічного розвитку; </a:t>
            </a:r>
            <a:endParaRPr lang="uk-UA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 smtClean="0"/>
              <a:t> </a:t>
            </a:r>
            <a:r>
              <a:rPr lang="uk-UA" dirty="0"/>
              <a:t>тип регіональної структури господарства; </a:t>
            </a:r>
            <a:endParaRPr lang="uk-UA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 smtClean="0"/>
              <a:t>- розташування </a:t>
            </a:r>
            <a:r>
              <a:rPr lang="uk-UA" dirty="0" err="1"/>
              <a:t>регіоноутворюючих</a:t>
            </a:r>
            <a:r>
              <a:rPr lang="uk-UA" dirty="0"/>
              <a:t> ознак на території регіону; </a:t>
            </a:r>
            <a:endParaRPr lang="uk-UA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 smtClean="0"/>
              <a:t>- характер </a:t>
            </a:r>
            <a:r>
              <a:rPr lang="uk-UA" dirty="0"/>
              <a:t>виробничої спеціалізації; </a:t>
            </a:r>
            <a:endParaRPr lang="uk-UA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 smtClean="0"/>
              <a:t>- наявність </a:t>
            </a:r>
            <a:r>
              <a:rPr lang="uk-UA" dirty="0"/>
              <a:t>природних ресурсів; </a:t>
            </a:r>
            <a:endParaRPr lang="uk-UA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 smtClean="0"/>
              <a:t>- рівень </a:t>
            </a:r>
            <a:r>
              <a:rPr lang="uk-UA" dirty="0"/>
              <a:t>економічного і соціального розвитку; </a:t>
            </a:r>
            <a:endParaRPr lang="uk-UA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 smtClean="0"/>
              <a:t>- структуру </a:t>
            </a:r>
            <a:r>
              <a:rPr lang="uk-UA" dirty="0"/>
              <a:t>господарства; </a:t>
            </a:r>
            <a:endParaRPr lang="uk-UA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 smtClean="0"/>
              <a:t>- екологічний </a:t>
            </a:r>
            <a:r>
              <a:rPr lang="uk-UA" dirty="0"/>
              <a:t>стан регіону; </a:t>
            </a:r>
            <a:endParaRPr lang="uk-UA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 smtClean="0"/>
              <a:t>- ступінь </a:t>
            </a:r>
            <a:r>
              <a:rPr lang="uk-UA" dirty="0"/>
              <a:t>розвитку виробничої і економічної інфраструктури; </a:t>
            </a:r>
            <a:endParaRPr lang="uk-UA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 smtClean="0"/>
              <a:t>- </a:t>
            </a:r>
            <a:r>
              <a:rPr lang="uk-UA" dirty="0"/>
              <a:t>демографічну ситуацію, зокрема темпи приросту населення, коефіцієнт густоти населення тощо.</a:t>
            </a:r>
          </a:p>
        </p:txBody>
      </p:sp>
    </p:spTree>
    <p:extLst>
      <p:ext uri="{BB962C8B-B14F-4D97-AF65-F5344CB8AC3E}">
        <p14:creationId xmlns:p14="http://schemas.microsoft.com/office/powerpoint/2010/main" val="1748851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4904" y="289570"/>
            <a:ext cx="10343535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b="1" dirty="0" smtClean="0"/>
              <a:t>ПІДХОДИ ДО СУТНОСТІ РЕГІОНАЛІЗМУ</a:t>
            </a:r>
          </a:p>
          <a:p>
            <a:pPr algn="ctr">
              <a:lnSpc>
                <a:spcPct val="150000"/>
              </a:lnSpc>
            </a:pPr>
            <a:endParaRPr lang="uk-UA" dirty="0" smtClean="0"/>
          </a:p>
          <a:p>
            <a:pPr algn="just">
              <a:lnSpc>
                <a:spcPct val="150000"/>
              </a:lnSpc>
            </a:pPr>
            <a:r>
              <a:rPr lang="uk-UA" b="1" dirty="0" smtClean="0"/>
              <a:t>По-перше</a:t>
            </a:r>
            <a:r>
              <a:rPr lang="uk-UA" b="1" dirty="0"/>
              <a:t>, регіоналізм </a:t>
            </a:r>
            <a:r>
              <a:rPr lang="uk-UA" dirty="0"/>
              <a:t>– це природний, органічний принцип територіальної організації соціальних, політичних, економічних і культурних аспектів життєдіяльності людських спільнот, факт існування в країні районів зі значними природними, господарськими, соціальними і етнокультурними відмінностями</a:t>
            </a:r>
            <a:r>
              <a:rPr lang="uk-UA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uk-UA" dirty="0"/>
              <a:t>У даному контексті регіоналізм розглядається як регіональні диференціації на території держави або наднаціонального утворення. Такий регіоналізм націлений на практичне використання тих можливостей, які випливають з природного територіального поділу сучасних суспільств, а отже, - створює умови для раціонального розподілу влади і виробничих ресурсів серед різних груп населення.</a:t>
            </a:r>
          </a:p>
        </p:txBody>
      </p:sp>
    </p:spTree>
    <p:extLst>
      <p:ext uri="{BB962C8B-B14F-4D97-AF65-F5344CB8AC3E}">
        <p14:creationId xmlns:p14="http://schemas.microsoft.com/office/powerpoint/2010/main" val="4184615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283" y="785585"/>
            <a:ext cx="114447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По-друге, регіоналізм </a:t>
            </a:r>
            <a:r>
              <a:rPr lang="uk-UA" dirty="0"/>
              <a:t>може розглядатися як загальне найменування різних концепцій і стратегій, спрямованих на раціональне використання просторових відмінностей, що існують всередині держав, і підвищення ролі регіону в територіальному поділі праці, або на компенсацію несприятливих умов його життєдіяльності. Тобто, в такому розумінні регіоналізм трактується як підхід до розгляду і вирішення економічних, соціальних, політичних та інших проблем під кутом зору інтересів і потреб того чи іншого регіону. </a:t>
            </a:r>
            <a:endParaRPr lang="uk-UA" dirty="0" smtClean="0"/>
          </a:p>
          <a:p>
            <a:pPr algn="just"/>
            <a:r>
              <a:rPr lang="uk-UA" dirty="0" smtClean="0"/>
              <a:t>У </a:t>
            </a:r>
            <a:r>
              <a:rPr lang="uk-UA" dirty="0"/>
              <a:t>даному контексті регіоналізм – це стратегія еліт регіонів, що має на меті розширення своїх прав (рух «знизу»). Цей процес може бути позначений як </a:t>
            </a:r>
            <a:r>
              <a:rPr lang="uk-UA" dirty="0" err="1"/>
              <a:t>самоструктуризація</a:t>
            </a:r>
            <a:r>
              <a:rPr lang="uk-UA" dirty="0"/>
              <a:t> суспільства, мобілізація регіонів у сфері політики й економіки. Основа регіоналізму – регіональний поділ суспільства, головні завдання – використовувати природний територіальний поділ сучасних суспільств як інструмент для досягнення вигоди і зниження істотних відмінностей між центром і регіонами (стабілізація ситуації). На відміну від сепаратизму такий регіоналізм не має деструктивного характеру (негативні риси регіоналізм в його крайніх формах набуває з точки зору держави, інтерес якої – зберегти територіальну цілісність – стикається з інтересами регіону).</a:t>
            </a:r>
          </a:p>
        </p:txBody>
      </p:sp>
    </p:spTree>
    <p:extLst>
      <p:ext uri="{BB962C8B-B14F-4D97-AF65-F5344CB8AC3E}">
        <p14:creationId xmlns:p14="http://schemas.microsoft.com/office/powerpoint/2010/main" val="1439475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7922" y="499097"/>
            <a:ext cx="1057951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b="1" dirty="0"/>
              <a:t>Регіоналізація</a:t>
            </a:r>
            <a:r>
              <a:rPr lang="uk-UA" dirty="0"/>
              <a:t> являє собою процес, який спрямований на створення взаємопов'язаної політико-економічної системи, що забезпечує особливий статус регіональних утворень у політичній системі держави, участь регіонів у реалізації державної влади, їх відносну економічну та фіскальну самостійність в умовах унітарної держави. </a:t>
            </a:r>
            <a:endParaRPr lang="uk-UA" dirty="0" smtClean="0"/>
          </a:p>
          <a:p>
            <a:pPr algn="just">
              <a:lnSpc>
                <a:spcPct val="150000"/>
              </a:lnSpc>
            </a:pPr>
            <a:r>
              <a:rPr lang="uk-UA" b="1" dirty="0" smtClean="0"/>
              <a:t>Регіоналізація</a:t>
            </a:r>
            <a:r>
              <a:rPr lang="uk-UA" dirty="0" smtClean="0"/>
              <a:t> </a:t>
            </a:r>
            <a:r>
              <a:rPr lang="uk-UA" dirty="0"/>
              <a:t>також є одним з етапів ускладнення структури суспільства в рамках розвитку суспільно-політичних систем. У зв'язку з цим виділяють такі </a:t>
            </a:r>
            <a:r>
              <a:rPr lang="uk-UA" b="1" dirty="0"/>
              <a:t>типи регіонального розвитку</a:t>
            </a:r>
            <a:r>
              <a:rPr lang="uk-UA" dirty="0"/>
              <a:t>: </a:t>
            </a:r>
            <a:endParaRPr lang="uk-UA" dirty="0" smtClean="0"/>
          </a:p>
          <a:p>
            <a:pPr algn="just">
              <a:lnSpc>
                <a:spcPct val="150000"/>
              </a:lnSpc>
            </a:pPr>
            <a:r>
              <a:rPr lang="uk-UA" dirty="0" smtClean="0"/>
              <a:t>а</a:t>
            </a:r>
            <a:r>
              <a:rPr lang="uk-UA" dirty="0"/>
              <a:t>) інтеграційна регіоналізація (прагнення до створення територіальних одиниць вищого рівня на базі національних держав та/або самобутніх регіонів</a:t>
            </a:r>
            <a:r>
              <a:rPr lang="uk-UA" dirty="0" smtClean="0"/>
              <a:t>);</a:t>
            </a:r>
          </a:p>
          <a:p>
            <a:pPr algn="just">
              <a:lnSpc>
                <a:spcPct val="150000"/>
              </a:lnSpc>
            </a:pPr>
            <a:r>
              <a:rPr lang="uk-UA" dirty="0" smtClean="0"/>
              <a:t>б</a:t>
            </a:r>
            <a:r>
              <a:rPr lang="uk-UA" dirty="0"/>
              <a:t>) дезінтеграційна регіоналізація (акцент на першорядності інтересів і потреб свого регіону). </a:t>
            </a:r>
          </a:p>
        </p:txBody>
      </p:sp>
    </p:spTree>
    <p:extLst>
      <p:ext uri="{BB962C8B-B14F-4D97-AF65-F5344CB8AC3E}">
        <p14:creationId xmlns:p14="http://schemas.microsoft.com/office/powerpoint/2010/main" val="38750024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1027</Words>
  <Application>Microsoft Office PowerPoint</Application>
  <PresentationFormat>Широкоэкранный</PresentationFormat>
  <Paragraphs>48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Aptos</vt:lpstr>
      <vt:lpstr>Arial</vt:lpstr>
      <vt:lpstr>Montserrat</vt:lpstr>
      <vt:lpstr>Montserrat ExtraBold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Пользователь Windows</cp:lastModifiedBy>
  <cp:revision>40</cp:revision>
  <dcterms:created xsi:type="dcterms:W3CDTF">2023-01-12T09:20:21Z</dcterms:created>
  <dcterms:modified xsi:type="dcterms:W3CDTF">2024-04-07T17:06:26Z</dcterms:modified>
</cp:coreProperties>
</file>