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7" r:id="rId2"/>
    <p:sldId id="288" r:id="rId3"/>
    <p:sldId id="291" r:id="rId4"/>
    <p:sldId id="307" r:id="rId5"/>
    <p:sldId id="316" r:id="rId6"/>
    <p:sldId id="315" r:id="rId7"/>
    <p:sldId id="314" r:id="rId8"/>
    <p:sldId id="313" r:id="rId9"/>
    <p:sldId id="312" r:id="rId10"/>
    <p:sldId id="310" r:id="rId11"/>
    <p:sldId id="311" r:id="rId12"/>
    <p:sldId id="330" r:id="rId13"/>
    <p:sldId id="309" r:id="rId14"/>
    <p:sldId id="331" r:id="rId15"/>
    <p:sldId id="332" r:id="rId16"/>
    <p:sldId id="322" r:id="rId17"/>
    <p:sldId id="321" r:id="rId18"/>
    <p:sldId id="333" r:id="rId19"/>
    <p:sldId id="334" r:id="rId20"/>
    <p:sldId id="338" r:id="rId21"/>
    <p:sldId id="337" r:id="rId22"/>
    <p:sldId id="339" r:id="rId23"/>
    <p:sldId id="326" r:id="rId24"/>
    <p:sldId id="335" r:id="rId25"/>
    <p:sldId id="336" r:id="rId26"/>
    <p:sldId id="327" r:id="rId27"/>
    <p:sldId id="340" r:id="rId28"/>
    <p:sldId id="328" r:id="rId29"/>
    <p:sldId id="329" r:id="rId30"/>
    <p:sldId id="349" r:id="rId31"/>
    <p:sldId id="282" r:id="rId3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619" autoAdjust="0"/>
  </p:normalViewPr>
  <p:slideViewPr>
    <p:cSldViewPr snapToGrid="0">
      <p:cViewPr varScale="1">
        <p:scale>
          <a:sx n="100" d="100"/>
          <a:sy n="100" d="100"/>
        </p:scale>
        <p:origin x="8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13.04.2020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4717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13.04.2020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6151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13.04.2020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451306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13.04.2020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651038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13.04.2020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871569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13.04.2020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420024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13.04.2020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19867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13.04.2020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660899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13.04.2020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835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13.04.2020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8114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13.04.2020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38914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13.04.2020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8611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13.04.2020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5126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13.04.2020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5526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13.04.2020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62342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13.04.2020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1098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13.04.2020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51584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F80809-8795-4E7B-93FD-BE6422B3B6EB}" type="datetimeFigureOut">
              <a:rPr lang="uk-UA" smtClean="0"/>
              <a:t>13.04.2020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628568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6962" y="766894"/>
            <a:ext cx="11108602" cy="4227968"/>
          </a:xfrm>
        </p:spPr>
        <p:txBody>
          <a:bodyPr>
            <a:normAutofit/>
          </a:bodyPr>
          <a:lstStyle/>
          <a:p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Лекція </a:t>
            </a:r>
            <a:r>
              <a:rPr lang="en-US" smtClean="0"/>
              <a:t>1</a:t>
            </a:r>
            <a:r>
              <a:rPr lang="uk-UA" smtClean="0"/>
              <a:t>2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9766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73617" y="0"/>
            <a:ext cx="2527817" cy="962526"/>
          </a:xfrm>
        </p:spPr>
        <p:txBody>
          <a:bodyPr>
            <a:normAutofit/>
          </a:bodyPr>
          <a:lstStyle/>
          <a:p>
            <a:r>
              <a:rPr lang="en-US" dirty="0" err="1" smtClean="0"/>
              <a:t>mACAW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5385" y="1424539"/>
            <a:ext cx="4081796" cy="345546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Multiple Access with Collision Avoidance for </a:t>
            </a:r>
            <a:r>
              <a:rPr lang="en-US" dirty="0" smtClean="0"/>
              <a:t>Wireless </a:t>
            </a:r>
            <a:r>
              <a:rPr lang="uk-UA" dirty="0" smtClean="0"/>
              <a:t>вирішує проблеми прихованої і засвіченої станцій</a:t>
            </a:r>
            <a:endParaRPr lang="en-US" dirty="0" smtClean="0"/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9001" y="1520791"/>
            <a:ext cx="6810375" cy="469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733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26079" y="289378"/>
            <a:ext cx="83515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News Gothic MT"/>
              </a:rPr>
              <a:t>CSMA/CA with RTS </a:t>
            </a:r>
            <a:r>
              <a:rPr lang="en-US" sz="2400" b="1" dirty="0">
                <a:latin typeface="News Gothic MT"/>
              </a:rPr>
              <a:t>(request to send</a:t>
            </a:r>
            <a:r>
              <a:rPr lang="en-US" sz="2400" b="1" dirty="0" smtClean="0">
                <a:latin typeface="News Gothic MT"/>
              </a:rPr>
              <a:t>)</a:t>
            </a:r>
            <a:r>
              <a:rPr lang="uk-UA" sz="2400" b="1" dirty="0" smtClean="0">
                <a:latin typeface="News Gothic MT"/>
              </a:rPr>
              <a:t> - </a:t>
            </a:r>
            <a:r>
              <a:rPr lang="en-US" sz="2400" b="1" dirty="0" smtClean="0">
                <a:latin typeface="News Gothic MT"/>
              </a:rPr>
              <a:t>MACAW</a:t>
            </a:r>
            <a:endParaRPr lang="uk-UA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026" y="986696"/>
            <a:ext cx="10276573" cy="555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55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7741"/>
            <a:ext cx="5949434" cy="51165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2026" y="637740"/>
            <a:ext cx="6315432" cy="511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54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081" y="1091815"/>
            <a:ext cx="5965894" cy="379781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86655" y="318253"/>
            <a:ext cx="67762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dirty="0" smtClean="0"/>
              <a:t>Вирішення </a:t>
            </a:r>
            <a:r>
              <a:rPr lang="uk-UA" sz="2800" dirty="0"/>
              <a:t>проблеми </a:t>
            </a:r>
            <a:r>
              <a:rPr lang="uk-UA" sz="2800" dirty="0" smtClean="0"/>
              <a:t>засвіченої </a:t>
            </a:r>
            <a:r>
              <a:rPr lang="uk-UA" sz="2800" dirty="0"/>
              <a:t>станцій</a:t>
            </a:r>
            <a:endParaRPr lang="en-US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2644" y="1081245"/>
            <a:ext cx="5959356" cy="3808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8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714" y="0"/>
            <a:ext cx="9799427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928451" y="486383"/>
            <a:ext cx="44069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Physical Layer Convergence Procedure</a:t>
            </a:r>
            <a:endParaRPr lang="ru-RU" sz="1600" b="1" dirty="0">
              <a:solidFill>
                <a:schemeClr val="bg1"/>
              </a:solidFill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H="1" flipV="1">
            <a:off x="8754894" y="252919"/>
            <a:ext cx="165370" cy="233464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6633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0" y="310008"/>
            <a:ext cx="15769356" cy="637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Synch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Преамбула з 80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бітів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Це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'0‘ та '1‘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йдуть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по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черзі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SRD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Start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Frame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Delimiter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16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bits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0000 1100 1011 1101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PLW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PLCP_PDU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Length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Word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поле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з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12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бітів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вказує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кількість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бітів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в </a:t>
            </a:r>
            <a:r>
              <a:rPr kumimoji="0" lang="ru-RU" altLang="ru-RU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кадрі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Перша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послідовність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PLCP заголовка.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Передається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зі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швидкістю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1Mbps!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PSF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PLCP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Signalling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Field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використовує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4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біта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щоб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показати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швидкість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завантаження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MAC заголовка.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ru-RU" altLang="ru-RU" sz="2400" dirty="0" smtClean="0">
                <a:effectLst/>
                <a:latin typeface="Arial" panose="020B0604020202020204" pitchFamily="34" charset="0"/>
              </a:rPr>
              <a:t>Перший </a:t>
            </a:r>
            <a:r>
              <a:rPr lang="ru-RU" altLang="ru-RU" sz="2400" dirty="0" err="1" smtClean="0">
                <a:effectLst/>
                <a:latin typeface="Arial" panose="020B0604020202020204" pitchFamily="34" charset="0"/>
              </a:rPr>
              <a:t>біт</a:t>
            </a:r>
            <a:r>
              <a:rPr lang="ru-RU" altLang="ru-RU" sz="2400" dirty="0" smtClean="0">
                <a:effectLst/>
                <a:latin typeface="Arial" panose="020B0604020202020204" pitchFamily="34" charset="0"/>
              </a:rPr>
              <a:t> – </a:t>
            </a:r>
            <a:r>
              <a:rPr lang="ru-RU" altLang="ru-RU" sz="2400" dirty="0" err="1" smtClean="0">
                <a:effectLst/>
                <a:latin typeface="Arial" panose="020B0604020202020204" pitchFamily="34" charset="0"/>
              </a:rPr>
              <a:t>завжди</a:t>
            </a:r>
            <a:r>
              <a:rPr lang="ru-RU" altLang="ru-RU" sz="2400" dirty="0" smtClean="0"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'0'.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Біти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з 1 по 3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вказують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на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швидкість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завантаження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даних</a:t>
            </a:r>
            <a:endParaRPr kumimoji="0" lang="ru-RU" altLang="ru-RU" sz="24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uk-UA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lang="uk-UA" altLang="ru-RU" sz="2400" dirty="0"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HEC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Header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Error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Check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 16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bit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error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check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for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PLCP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header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56575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817" y="68430"/>
            <a:ext cx="11182250" cy="6754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247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3273"/>
            <a:ext cx="12092125" cy="628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45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633" y="364692"/>
            <a:ext cx="8240857" cy="6282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50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6517" y="80817"/>
            <a:ext cx="7016029" cy="6488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23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43" y="147782"/>
            <a:ext cx="7147592" cy="64100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906237" y="5226840"/>
            <a:ext cx="26851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/>
              <a:t>Wi-Fi</a:t>
            </a:r>
            <a:endParaRPr lang="uk-UA" sz="4800" b="1" dirty="0"/>
          </a:p>
        </p:txBody>
      </p:sp>
      <p:sp>
        <p:nvSpPr>
          <p:cNvPr id="7" name="Правая фигурная скобка 6"/>
          <p:cNvSpPr/>
          <p:nvPr/>
        </p:nvSpPr>
        <p:spPr>
          <a:xfrm>
            <a:off x="7793883" y="4798640"/>
            <a:ext cx="325131" cy="1687398"/>
          </a:xfrm>
          <a:prstGeom prst="rightBrac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03972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01599" y="-454061"/>
            <a:ext cx="11961092" cy="6740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DS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вказує</a:t>
            </a:r>
            <a:r>
              <a:rPr lang="ru-RU" altLang="ru-RU" sz="2400" dirty="0" smtClean="0">
                <a:effectLst/>
                <a:latin typeface="Arial" panose="020B0604020202020204" pitchFamily="34" charset="0"/>
              </a:rPr>
              <a:t>, </a:t>
            </a:r>
            <a:r>
              <a:rPr lang="ru-RU" altLang="ru-RU" sz="2400" dirty="0" err="1" smtClean="0">
                <a:effectLst/>
                <a:latin typeface="Arial" panose="020B0604020202020204" pitchFamily="34" charset="0"/>
              </a:rPr>
              <a:t>що</a:t>
            </a:r>
            <a:r>
              <a:rPr lang="ru-RU" altLang="ru-RU" sz="2400" dirty="0" smtClean="0">
                <a:effectLst/>
                <a:latin typeface="Arial" panose="020B0604020202020204" pitchFamily="34" charset="0"/>
              </a:rPr>
              <a:t> кадр </a:t>
            </a:r>
            <a:r>
              <a:rPr lang="ru-RU" altLang="ru-RU" sz="2400" dirty="0" err="1" smtClean="0">
                <a:effectLst/>
                <a:latin typeface="Arial" panose="020B0604020202020204" pitchFamily="34" charset="0"/>
              </a:rPr>
              <a:t>прийшов</a:t>
            </a:r>
            <a:r>
              <a:rPr lang="ru-RU" altLang="ru-RU" sz="2400" dirty="0" smtClean="0">
                <a:effectLst/>
                <a:latin typeface="Arial" panose="020B0604020202020204" pitchFamily="34" charset="0"/>
              </a:rPr>
              <a:t> з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AP до 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From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DS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</a:t>
            </a:r>
            <a:r>
              <a:rPr lang="ru-RU" altLang="ru-RU" sz="2400" dirty="0" err="1">
                <a:effectLst/>
                <a:latin typeface="Arial" panose="020B0604020202020204" pitchFamily="34" charset="0"/>
              </a:rPr>
              <a:t>вказує</a:t>
            </a:r>
            <a:r>
              <a:rPr lang="ru-RU" altLang="ru-RU" sz="2400" dirty="0">
                <a:effectLst/>
                <a:latin typeface="Arial" panose="020B0604020202020204" pitchFamily="34" charset="0"/>
              </a:rPr>
              <a:t>, </a:t>
            </a:r>
            <a:r>
              <a:rPr lang="ru-RU" altLang="ru-RU" sz="2400" dirty="0" err="1">
                <a:effectLst/>
                <a:latin typeface="Arial" panose="020B0604020202020204" pitchFamily="34" charset="0"/>
              </a:rPr>
              <a:t>що</a:t>
            </a:r>
            <a:r>
              <a:rPr lang="ru-RU" altLang="ru-RU" sz="2400" dirty="0">
                <a:effectLst/>
                <a:latin typeface="Arial" panose="020B0604020202020204" pitchFamily="34" charset="0"/>
              </a:rPr>
              <a:t> кадр </a:t>
            </a:r>
            <a:r>
              <a:rPr lang="ru-RU" altLang="ru-RU" sz="2400" dirty="0" err="1" smtClean="0">
                <a:effectLst/>
                <a:latin typeface="Arial" panose="020B0604020202020204" pitchFamily="34" charset="0"/>
              </a:rPr>
              <a:t>прийшов</a:t>
            </a:r>
            <a:r>
              <a:rPr lang="ru-RU" altLang="ru-RU" sz="2400" dirty="0" smtClean="0">
                <a:effectLst/>
                <a:latin typeface="Arial" panose="020B0604020202020204" pitchFamily="34" charset="0"/>
              </a:rPr>
              <a:t> </a:t>
            </a:r>
            <a:r>
              <a:rPr lang="ru-RU" altLang="ru-RU" sz="2400" dirty="0" err="1" smtClean="0">
                <a:effectLst/>
                <a:latin typeface="Arial" panose="020B0604020202020204" pitchFamily="34" charset="0"/>
              </a:rPr>
              <a:t>від</a:t>
            </a:r>
            <a:r>
              <a:rPr lang="ru-RU" altLang="ru-RU" sz="2400" dirty="0" smtClean="0">
                <a:effectLst/>
                <a:latin typeface="Arial" panose="020B0604020202020204" pitchFamily="34" charset="0"/>
              </a:rPr>
              <a:t> </a:t>
            </a:r>
            <a:r>
              <a:rPr lang="en-US" altLang="ru-RU" sz="2400" dirty="0" smtClean="0">
                <a:effectLst/>
                <a:latin typeface="Arial" panose="020B0604020202020204" pitchFamily="34" charset="0"/>
              </a:rPr>
              <a:t>DS</a:t>
            </a:r>
            <a:endParaRPr lang="uk-UA" altLang="ru-RU" sz="2400" dirty="0" smtClean="0">
              <a:effectLst/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More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Frag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вказує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кадр є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частиною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більшого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кадру і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очікуються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ще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фрагменти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Retry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вказує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цей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кадр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посилається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повторно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Power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Mgmt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вказує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в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якому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режимі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працює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передавальний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пристрій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клієнта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ru-RU" altLang="ru-RU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енергозбереження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More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Data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вказує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на те,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прибудуть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ще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кадри.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WEP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повідомляє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про WEP як систему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шифрування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тіла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кадра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uk-UA" altLang="ru-RU" sz="2400" dirty="0"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Order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вказує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кадр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надісланий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відповідно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до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'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Strictly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Ordered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Class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' (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рідко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вживається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41115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0" y="0"/>
            <a:ext cx="12071927" cy="6863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Duration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&amp; ID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Тривалість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ідентифікатор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Використовуєтсья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при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обрахунку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NAV.</a:t>
            </a:r>
            <a:r>
              <a:rPr kumimoji="0" lang="ru-RU" alt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За </a:t>
            </a:r>
            <a:r>
              <a:rPr kumimoji="0" lang="ru-RU" altLang="ru-RU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замовчуванням</a:t>
            </a:r>
            <a:r>
              <a:rPr kumimoji="0" lang="ru-RU" alt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Address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1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Адреса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отримувача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BSS.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Якщо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встановлено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це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адреса AP;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якщо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From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встановлено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бездротового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пристрою ( ноутбука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чи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телефона).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Address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2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Адреса</a:t>
            </a:r>
            <a:r>
              <a:rPr kumimoji="0" lang="ru-RU" alt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отримувача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BSS.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Якщо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From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встановлено</a:t>
            </a:r>
            <a:r>
              <a:rPr kumimoji="0" lang="ru-RU" alt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RU" altLang="ru-RU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це</a:t>
            </a:r>
            <a:r>
              <a:rPr kumimoji="0" lang="ru-RU" alt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адреса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AP;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якщо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effectLst/>
                <a:latin typeface="Arial" panose="020B0604020202020204" pitchFamily="34" charset="0"/>
              </a:rPr>
              <a:t>встановлено</a:t>
            </a:r>
            <a:r>
              <a:rPr lang="ru-RU" altLang="ru-RU" dirty="0">
                <a:effectLst/>
                <a:latin typeface="Arial" panose="020B0604020202020204" pitchFamily="34" charset="0"/>
              </a:rPr>
              <a:t> -  </a:t>
            </a:r>
            <a:r>
              <a:rPr lang="ru-RU" altLang="ru-RU" dirty="0" err="1">
                <a:effectLst/>
                <a:latin typeface="Arial" panose="020B0604020202020204" pitchFamily="34" charset="0"/>
              </a:rPr>
              <a:t>бездротового</a:t>
            </a:r>
            <a:r>
              <a:rPr lang="ru-RU" altLang="ru-RU" dirty="0">
                <a:effectLst/>
                <a:latin typeface="Arial" panose="020B0604020202020204" pitchFamily="34" charset="0"/>
              </a:rPr>
              <a:t> пристрою ( ноутбука </a:t>
            </a:r>
            <a:r>
              <a:rPr lang="ru-RU" altLang="ru-RU" dirty="0" err="1">
                <a:effectLst/>
                <a:latin typeface="Arial" panose="020B0604020202020204" pitchFamily="34" charset="0"/>
              </a:rPr>
              <a:t>чи</a:t>
            </a:r>
            <a:r>
              <a:rPr lang="ru-RU" altLang="ru-RU" dirty="0">
                <a:effectLst/>
                <a:latin typeface="Arial" panose="020B0604020202020204" pitchFamily="34" charset="0"/>
              </a:rPr>
              <a:t> телефона</a:t>
            </a:r>
            <a:r>
              <a:rPr lang="ru-RU" altLang="ru-RU" dirty="0" smtClean="0">
                <a:effectLst/>
                <a:latin typeface="Arial" panose="020B0604020202020204" pitchFamily="34" charset="0"/>
              </a:rPr>
              <a:t>)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Address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3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якщо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адреса1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включає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пункт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призначення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</a:t>
            </a:r>
            <a:r>
              <a:rPr kumimoji="0" lang="ru-RU" alt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то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Address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3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включає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адресу</a:t>
            </a:r>
            <a:r>
              <a:rPr kumimoji="0" lang="ru-RU" alt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відправника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Так само,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якщо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Address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2 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включає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адресу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відправника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Address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3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включає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пункт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призначення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Address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4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Якщо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задіяна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Wireless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Distribution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System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(WDS)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зв’язок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від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AP до AP),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тоді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Address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1 буде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містити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адресу AP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отримувача</a:t>
            </a:r>
            <a:r>
              <a:rPr kumimoji="0" lang="ru-RU" alt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;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Address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2 </a:t>
            </a:r>
            <a:r>
              <a:rPr lang="ru-RU" altLang="ru-RU" dirty="0" err="1">
                <a:effectLst/>
                <a:latin typeface="Arial" panose="020B0604020202020204" pitchFamily="34" charset="0"/>
              </a:rPr>
              <a:t>містити</a:t>
            </a:r>
            <a:r>
              <a:rPr lang="ru-RU" altLang="ru-RU" dirty="0">
                <a:effectLst/>
                <a:latin typeface="Arial" panose="020B0604020202020204" pitchFamily="34" charset="0"/>
              </a:rPr>
              <a:t> адресу AP </a:t>
            </a:r>
            <a:r>
              <a:rPr lang="ru-RU" altLang="ru-RU" dirty="0" err="1" smtClean="0">
                <a:effectLst/>
                <a:latin typeface="Arial" panose="020B0604020202020204" pitchFamily="34" charset="0"/>
              </a:rPr>
              <a:t>відправника</a:t>
            </a:r>
            <a:r>
              <a:rPr lang="ru-RU" altLang="ru-RU" dirty="0" smtClean="0"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;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Address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3 </a:t>
            </a:r>
            <a:r>
              <a:rPr lang="ru-RU" altLang="ru-RU" dirty="0" err="1">
                <a:effectLst/>
                <a:latin typeface="Arial" panose="020B0604020202020204" pitchFamily="34" charset="0"/>
              </a:rPr>
              <a:t>містити</a:t>
            </a:r>
            <a:r>
              <a:rPr lang="ru-RU" altLang="ru-RU" dirty="0">
                <a:effectLst/>
                <a:latin typeface="Arial" panose="020B0604020202020204" pitchFamily="34" charset="0"/>
              </a:rPr>
              <a:t> адресу AP </a:t>
            </a:r>
            <a:r>
              <a:rPr lang="ru-RU" altLang="ru-RU" dirty="0" smtClean="0">
                <a:effectLst/>
                <a:latin typeface="Arial" panose="020B0604020202020204" pitchFamily="34" charset="0"/>
              </a:rPr>
              <a:t>пункту </a:t>
            </a:r>
            <a:r>
              <a:rPr lang="ru-RU" altLang="ru-RU" dirty="0" err="1" smtClean="0">
                <a:effectLst/>
                <a:latin typeface="Arial" panose="020B0604020202020204" pitchFamily="34" charset="0"/>
              </a:rPr>
              <a:t>призначення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Address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4 - адресу </a:t>
            </a:r>
            <a:r>
              <a:rPr lang="ru-RU" altLang="ru-RU" dirty="0" err="1">
                <a:effectLst/>
                <a:latin typeface="Arial" panose="020B0604020202020204" pitchFamily="34" charset="0"/>
              </a:rPr>
              <a:t>бездротового</a:t>
            </a:r>
            <a:r>
              <a:rPr lang="ru-RU" altLang="ru-RU" dirty="0">
                <a:effectLst/>
                <a:latin typeface="Arial" panose="020B0604020202020204" pitchFamily="34" charset="0"/>
              </a:rPr>
              <a:t> пристрою ( ноутбука </a:t>
            </a:r>
            <a:r>
              <a:rPr lang="ru-RU" altLang="ru-RU" dirty="0" err="1">
                <a:effectLst/>
                <a:latin typeface="Arial" panose="020B0604020202020204" pitchFamily="34" charset="0"/>
              </a:rPr>
              <a:t>чи</a:t>
            </a:r>
            <a:r>
              <a:rPr lang="ru-RU" altLang="ru-RU" dirty="0">
                <a:effectLst/>
                <a:latin typeface="Arial" panose="020B0604020202020204" pitchFamily="34" charset="0"/>
              </a:rPr>
              <a:t> телефона)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Sequence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Control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містить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Fragment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Number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Sequence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Number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вказує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на номер кадру в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послідовності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Frame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Body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тіло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кадру. До  2312 байт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CRC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- 32-bit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Cyclic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Redundancy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Check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всього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кадру 802.11  </a:t>
            </a:r>
          </a:p>
        </p:txBody>
      </p:sp>
    </p:spTree>
    <p:extLst>
      <p:ext uri="{BB962C8B-B14F-4D97-AF65-F5344CB8AC3E}">
        <p14:creationId xmlns:p14="http://schemas.microsoft.com/office/powerpoint/2010/main" val="3162939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195" y="230317"/>
            <a:ext cx="11453696" cy="643833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dirty="0" smtClean="0"/>
              <a:t>Пристрої користувача можуть </a:t>
            </a:r>
            <a:r>
              <a:rPr lang="uk-UA" dirty="0"/>
              <a:t>працювати в двох </a:t>
            </a:r>
            <a:r>
              <a:rPr lang="uk-UA" sz="2400" b="1" dirty="0"/>
              <a:t>режимах пошуку мережі</a:t>
            </a:r>
            <a:r>
              <a:rPr lang="uk-UA" dirty="0" smtClean="0"/>
              <a:t>:</a:t>
            </a:r>
          </a:p>
          <a:p>
            <a:pPr marL="0" indent="0">
              <a:buNone/>
            </a:pPr>
            <a:r>
              <a:rPr lang="uk-UA" dirty="0"/>
              <a:t/>
            </a:r>
            <a:br>
              <a:rPr lang="uk-UA" dirty="0"/>
            </a:br>
            <a:r>
              <a:rPr lang="uk-UA" sz="2400" dirty="0"/>
              <a:t>1. </a:t>
            </a:r>
            <a:r>
              <a:rPr lang="uk-UA" sz="2400" b="1" dirty="0"/>
              <a:t>Режим пасивного сканування (</a:t>
            </a:r>
            <a:r>
              <a:rPr lang="uk-UA" sz="2400" b="1" dirty="0" err="1"/>
              <a:t>Passive</a:t>
            </a:r>
            <a:r>
              <a:rPr lang="uk-UA" sz="2400" b="1" dirty="0"/>
              <a:t> </a:t>
            </a:r>
            <a:r>
              <a:rPr lang="uk-UA" sz="2400" b="1" dirty="0" err="1"/>
              <a:t>Scanning</a:t>
            </a:r>
            <a:r>
              <a:rPr lang="uk-UA" sz="2400" b="1" dirty="0"/>
              <a:t>)</a:t>
            </a:r>
            <a:r>
              <a:rPr lang="uk-UA" sz="2400" dirty="0"/>
              <a:t> - тихо слухаємо ефір.</a:t>
            </a:r>
            <a:br>
              <a:rPr lang="uk-UA" sz="2400" dirty="0"/>
            </a:br>
            <a:r>
              <a:rPr lang="uk-UA" sz="2400" dirty="0"/>
              <a:t>Досить повільний режим, тому що призначене для користувача пристрій повинен послідовно прослуховувати всі частотні канали підтримуваного діапазону в надії виявити </a:t>
            </a:r>
            <a:r>
              <a:rPr lang="en-US" sz="2400" b="1" dirty="0" smtClean="0"/>
              <a:t>Beacon</a:t>
            </a:r>
            <a:r>
              <a:rPr lang="uk-UA" sz="2400" dirty="0" smtClean="0"/>
              <a:t> </a:t>
            </a:r>
            <a:r>
              <a:rPr lang="uk-UA" sz="2400" dirty="0"/>
              <a:t>точок доступу</a:t>
            </a:r>
            <a:r>
              <a:rPr lang="uk-UA" sz="2400" dirty="0" smtClean="0"/>
              <a:t>.</a:t>
            </a:r>
            <a:endParaRPr lang="en-US" sz="2400" dirty="0" smtClean="0"/>
          </a:p>
          <a:p>
            <a:pPr marL="0" indent="0">
              <a:buNone/>
            </a:pPr>
            <a:r>
              <a:rPr lang="uk-UA" sz="2400" dirty="0"/>
              <a:t/>
            </a:r>
            <a:br>
              <a:rPr lang="uk-UA" sz="2400" dirty="0"/>
            </a:br>
            <a:r>
              <a:rPr lang="uk-UA" sz="2400" dirty="0"/>
              <a:t>2. </a:t>
            </a:r>
            <a:r>
              <a:rPr lang="uk-UA" sz="2400" b="1" dirty="0"/>
              <a:t>Режим Активного сканування (</a:t>
            </a:r>
            <a:r>
              <a:rPr lang="uk-UA" sz="2400" b="1" dirty="0" err="1"/>
              <a:t>Active</a:t>
            </a:r>
            <a:r>
              <a:rPr lang="uk-UA" sz="2400" b="1" dirty="0"/>
              <a:t> </a:t>
            </a:r>
            <a:r>
              <a:rPr lang="uk-UA" sz="2400" b="1" dirty="0" err="1"/>
              <a:t>Scanning</a:t>
            </a:r>
            <a:r>
              <a:rPr lang="uk-UA" sz="2400" b="1" dirty="0"/>
              <a:t>) </a:t>
            </a:r>
            <a:r>
              <a:rPr lang="uk-UA" sz="2400" dirty="0"/>
              <a:t>- активно </a:t>
            </a:r>
            <a:r>
              <a:rPr lang="uk-UA" sz="2400" dirty="0" err="1" smtClean="0"/>
              <a:t>послилаем</a:t>
            </a:r>
            <a:r>
              <a:rPr lang="uk-UA" sz="2400" dirty="0" err="1"/>
              <a:t>о</a:t>
            </a:r>
            <a:r>
              <a:rPr lang="uk-UA" sz="2400" dirty="0" smtClean="0"/>
              <a:t> </a:t>
            </a:r>
            <a:r>
              <a:rPr lang="uk-UA" sz="2400" dirty="0"/>
              <a:t>запити в ефір.</a:t>
            </a:r>
            <a:br>
              <a:rPr lang="uk-UA" sz="2400" dirty="0"/>
            </a:br>
            <a:r>
              <a:rPr lang="uk-UA" sz="2400" dirty="0"/>
              <a:t>Пристрій посилає фрейми типу </a:t>
            </a:r>
            <a:r>
              <a:rPr lang="uk-UA" sz="2400" dirty="0" err="1"/>
              <a:t>Probe</a:t>
            </a:r>
            <a:r>
              <a:rPr lang="uk-UA" sz="2400" dirty="0"/>
              <a:t> </a:t>
            </a:r>
            <a:r>
              <a:rPr lang="uk-UA" sz="2400" dirty="0" err="1"/>
              <a:t>Request</a:t>
            </a:r>
            <a:r>
              <a:rPr lang="uk-UA" sz="2400" dirty="0"/>
              <a:t> по всім частотним каналам в підтримуваному діапазоні часто із зазначенням шуканого SSID мережі (</a:t>
            </a:r>
            <a:r>
              <a:rPr lang="uk-UA" sz="2400" dirty="0" err="1"/>
              <a:t>direct</a:t>
            </a:r>
            <a:r>
              <a:rPr lang="uk-UA" sz="2400" dirty="0"/>
              <a:t> </a:t>
            </a:r>
            <a:r>
              <a:rPr lang="uk-UA" sz="2400" dirty="0" err="1"/>
              <a:t>probe</a:t>
            </a:r>
            <a:r>
              <a:rPr lang="uk-UA" sz="2400" dirty="0"/>
              <a:t> </a:t>
            </a:r>
            <a:r>
              <a:rPr lang="uk-UA" sz="2400" dirty="0" err="1"/>
              <a:t>request</a:t>
            </a:r>
            <a:r>
              <a:rPr lang="uk-UA" sz="2400" dirty="0"/>
              <a:t>) або без SSID (</a:t>
            </a:r>
            <a:r>
              <a:rPr lang="uk-UA" sz="2400" dirty="0" err="1"/>
              <a:t>null</a:t>
            </a:r>
            <a:r>
              <a:rPr lang="uk-UA" sz="2400" dirty="0"/>
              <a:t> </a:t>
            </a:r>
            <a:r>
              <a:rPr lang="uk-UA" sz="2400" dirty="0" err="1"/>
              <a:t>probe</a:t>
            </a:r>
            <a:r>
              <a:rPr lang="uk-UA" sz="2400" dirty="0"/>
              <a:t> </a:t>
            </a:r>
            <a:r>
              <a:rPr lang="uk-UA" sz="2400" dirty="0" err="1"/>
              <a:t>request</a:t>
            </a:r>
            <a:r>
              <a:rPr lang="uk-UA" sz="2400" dirty="0"/>
              <a:t>). Активне сканування значно підвищує динаміку роботи з мережею і допомагає у вирішенні таких завдань, як, наприклад, забезпечення швидкого роумінгу і </a:t>
            </a:r>
            <a:r>
              <a:rPr lang="uk-UA" sz="2400" dirty="0" err="1"/>
              <a:t>т.п</a:t>
            </a:r>
            <a:r>
              <a:rPr lang="uk-UA" sz="2400" dirty="0"/>
              <a:t>., але і створює деяку додаткове навантаження на мережу.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20233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Типи кадрів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sz="2800" dirty="0" smtClean="0"/>
              <a:t>Контрольні кадри – </a:t>
            </a:r>
            <a:r>
              <a:rPr lang="en-US" sz="2800" b="1" dirty="0" smtClean="0">
                <a:effectLst/>
              </a:rPr>
              <a:t>Control frames</a:t>
            </a:r>
          </a:p>
          <a:p>
            <a:pPr marL="0" indent="0">
              <a:buNone/>
            </a:pPr>
            <a:r>
              <a:rPr lang="uk-UA" sz="2800" dirty="0" smtClean="0"/>
              <a:t>Кадри керування  - </a:t>
            </a:r>
            <a:r>
              <a:rPr lang="en-US" sz="2800" b="1" dirty="0"/>
              <a:t>Management Frames</a:t>
            </a:r>
          </a:p>
          <a:p>
            <a:pPr marL="0" indent="0">
              <a:buNone/>
            </a:pPr>
            <a:r>
              <a:rPr lang="uk-UA" sz="2800" dirty="0" smtClean="0"/>
              <a:t>Кадри даних – </a:t>
            </a:r>
            <a:r>
              <a:rPr lang="en-US" sz="2800" b="1" dirty="0" smtClean="0"/>
              <a:t>Data</a:t>
            </a:r>
            <a:r>
              <a:rPr lang="en-US" sz="2800" dirty="0" smtClean="0"/>
              <a:t> </a:t>
            </a:r>
            <a:r>
              <a:rPr lang="en-US" sz="2800" b="1" dirty="0" smtClean="0"/>
              <a:t>Frames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414206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837" y="203201"/>
            <a:ext cx="6076720" cy="554182"/>
          </a:xfrm>
        </p:spPr>
        <p:txBody>
          <a:bodyPr>
            <a:normAutofit fontScale="90000"/>
          </a:bodyPr>
          <a:lstStyle/>
          <a:p>
            <a:r>
              <a:rPr lang="en-US" dirty="0">
                <a:effectLst/>
              </a:rPr>
              <a:t>Management </a:t>
            </a:r>
            <a:r>
              <a:rPr lang="en-US" dirty="0" smtClean="0">
                <a:effectLst/>
              </a:rPr>
              <a:t>Frames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20509" y="18474"/>
            <a:ext cx="6428509" cy="683952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/>
              <a:t>1. Association request,</a:t>
            </a:r>
            <a:br>
              <a:rPr lang="en-US" sz="2400" dirty="0"/>
            </a:br>
            <a:r>
              <a:rPr lang="en-US" sz="2400" dirty="0"/>
              <a:t>2. Association response,</a:t>
            </a:r>
            <a:br>
              <a:rPr lang="en-US" sz="2400" dirty="0"/>
            </a:br>
            <a:r>
              <a:rPr lang="en-US" sz="2400" dirty="0"/>
              <a:t>3. </a:t>
            </a:r>
            <a:r>
              <a:rPr lang="en-US" sz="2400" dirty="0" err="1"/>
              <a:t>Reassociation</a:t>
            </a:r>
            <a:r>
              <a:rPr lang="en-US" sz="2400" dirty="0"/>
              <a:t> request,</a:t>
            </a:r>
            <a:br>
              <a:rPr lang="en-US" sz="2400" dirty="0"/>
            </a:br>
            <a:r>
              <a:rPr lang="en-US" sz="2400" dirty="0"/>
              <a:t>4. </a:t>
            </a:r>
            <a:r>
              <a:rPr lang="en-US" sz="2400" dirty="0" err="1"/>
              <a:t>Reassociation</a:t>
            </a:r>
            <a:r>
              <a:rPr lang="en-US" sz="2400" dirty="0"/>
              <a:t> response,</a:t>
            </a:r>
            <a:br>
              <a:rPr lang="en-US" sz="2400" dirty="0"/>
            </a:br>
            <a:r>
              <a:rPr lang="en-US" sz="2400" dirty="0"/>
              <a:t>5. Probe request,</a:t>
            </a:r>
            <a:br>
              <a:rPr lang="en-US" sz="2400" dirty="0"/>
            </a:br>
            <a:r>
              <a:rPr lang="en-US" sz="2400" dirty="0"/>
              <a:t>6. Probe response,</a:t>
            </a:r>
            <a:br>
              <a:rPr lang="en-US" sz="2400" dirty="0"/>
            </a:br>
            <a:r>
              <a:rPr lang="en-US" sz="2400" dirty="0"/>
              <a:t>7. Beacon,</a:t>
            </a:r>
            <a:br>
              <a:rPr lang="en-US" sz="2400" dirty="0"/>
            </a:br>
            <a:r>
              <a:rPr lang="en-US" sz="2400" dirty="0"/>
              <a:t>8. ATIM (Announcement </a:t>
            </a:r>
            <a:r>
              <a:rPr lang="en-US" sz="2400" dirty="0" smtClean="0"/>
              <a:t>traffic </a:t>
            </a:r>
            <a:r>
              <a:rPr lang="en-US" sz="2400" dirty="0"/>
              <a:t>indication </a:t>
            </a:r>
            <a:r>
              <a:rPr lang="en-US" sz="2400" dirty="0" err="1"/>
              <a:t>mesage</a:t>
            </a:r>
            <a:r>
              <a:rPr lang="en-US" sz="2400" dirty="0"/>
              <a:t>),</a:t>
            </a:r>
            <a:br>
              <a:rPr lang="en-US" sz="2400" dirty="0"/>
            </a:br>
            <a:r>
              <a:rPr lang="en-US" sz="2400" dirty="0"/>
              <a:t>9. </a:t>
            </a:r>
            <a:r>
              <a:rPr lang="en-US" sz="2400" dirty="0" err="1"/>
              <a:t>Disassiciation</a:t>
            </a:r>
            <a:r>
              <a:rPr lang="en-US" sz="2400" dirty="0"/>
              <a:t>,</a:t>
            </a:r>
            <a:br>
              <a:rPr lang="en-US" sz="2400" dirty="0"/>
            </a:br>
            <a:r>
              <a:rPr lang="en-US" sz="2400" dirty="0"/>
              <a:t>10. Authentication,</a:t>
            </a:r>
            <a:br>
              <a:rPr lang="en-US" sz="2400" dirty="0"/>
            </a:br>
            <a:r>
              <a:rPr lang="en-US" sz="2400" dirty="0"/>
              <a:t>11. </a:t>
            </a:r>
            <a:r>
              <a:rPr lang="en-US" sz="2400" dirty="0" err="1"/>
              <a:t>Deauthentication</a:t>
            </a:r>
            <a:r>
              <a:rPr lang="en-US" sz="2400" dirty="0"/>
              <a:t>,</a:t>
            </a:r>
            <a:br>
              <a:rPr lang="en-US" sz="2400" dirty="0"/>
            </a:br>
            <a:r>
              <a:rPr lang="en-US" sz="2400" dirty="0"/>
              <a:t>12. Action,</a:t>
            </a:r>
            <a:br>
              <a:rPr lang="en-US" sz="2400" dirty="0"/>
            </a:br>
            <a:r>
              <a:rPr lang="en-US" sz="2400" dirty="0"/>
              <a:t>13. Action No </a:t>
            </a:r>
            <a:r>
              <a:rPr lang="en-US" sz="2400" dirty="0" err="1"/>
              <a:t>Ack</a:t>
            </a:r>
            <a:r>
              <a:rPr lang="en-US" sz="2400" dirty="0"/>
              <a:t>,</a:t>
            </a:r>
            <a:br>
              <a:rPr lang="en-US" sz="2400" dirty="0"/>
            </a:br>
            <a:r>
              <a:rPr lang="en-US" sz="2400" dirty="0"/>
              <a:t>14. Timing advertisement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62694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05589" y="221673"/>
            <a:ext cx="7970174" cy="720436"/>
          </a:xfrm>
        </p:spPr>
        <p:txBody>
          <a:bodyPr/>
          <a:lstStyle/>
          <a:p>
            <a:r>
              <a:rPr lang="en-US" dirty="0"/>
              <a:t>Control Frame </a:t>
            </a:r>
            <a:r>
              <a:rPr lang="en-US" dirty="0" smtClean="0"/>
              <a:t>Types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0676" y="829760"/>
            <a:ext cx="5860183" cy="594511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1600" y="1023724"/>
            <a:ext cx="5671127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1. PS-Poll </a:t>
            </a:r>
            <a:r>
              <a:rPr lang="en-US" sz="2000" dirty="0"/>
              <a:t>(Power Save Poll</a:t>
            </a:r>
            <a:r>
              <a:rPr lang="en-US" sz="2000" dirty="0" smtClean="0"/>
              <a:t>)</a:t>
            </a:r>
            <a:endParaRPr lang="uk-UA" sz="2000" dirty="0" smtClean="0"/>
          </a:p>
          <a:p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2. RTS (Request to Send</a:t>
            </a:r>
            <a:r>
              <a:rPr lang="en-US" sz="2000" dirty="0" smtClean="0"/>
              <a:t>)</a:t>
            </a:r>
            <a:endParaRPr lang="uk-UA" sz="2000" dirty="0" smtClean="0"/>
          </a:p>
          <a:p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3. CTS (Clear to Send</a:t>
            </a:r>
            <a:r>
              <a:rPr lang="en-US" sz="2000" dirty="0" smtClean="0"/>
              <a:t>)</a:t>
            </a:r>
            <a:endParaRPr lang="uk-UA" sz="2000" dirty="0" smtClean="0"/>
          </a:p>
          <a:p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4. ACK (</a:t>
            </a:r>
            <a:r>
              <a:rPr lang="en-US" sz="2000" dirty="0" err="1"/>
              <a:t>Acknolegement</a:t>
            </a:r>
            <a:r>
              <a:rPr lang="en-US" sz="2000" dirty="0" smtClean="0"/>
              <a:t>)</a:t>
            </a:r>
            <a:endParaRPr lang="uk-UA" sz="2000" dirty="0" smtClean="0"/>
          </a:p>
          <a:p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5. CF-End (Contention Free-End</a:t>
            </a:r>
            <a:r>
              <a:rPr lang="en-US" sz="2000" dirty="0" smtClean="0"/>
              <a:t>)</a:t>
            </a:r>
            <a:endParaRPr lang="uk-UA" sz="2000" dirty="0" smtClean="0"/>
          </a:p>
          <a:p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6. CF-End + </a:t>
            </a:r>
            <a:r>
              <a:rPr lang="en-US" sz="2000" dirty="0" smtClean="0"/>
              <a:t>CF-ACK</a:t>
            </a:r>
            <a:endParaRPr lang="uk-UA" sz="2000" dirty="0" smtClean="0"/>
          </a:p>
          <a:p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7. Block ACK Request (</a:t>
            </a:r>
            <a:r>
              <a:rPr lang="en-US" sz="2000" dirty="0" err="1"/>
              <a:t>BlockAckReq</a:t>
            </a:r>
            <a:r>
              <a:rPr lang="en-US" sz="2000" dirty="0" smtClean="0"/>
              <a:t>)</a:t>
            </a:r>
            <a:endParaRPr lang="uk-UA" sz="2000" dirty="0" smtClean="0"/>
          </a:p>
          <a:p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8. Block ACK (</a:t>
            </a:r>
            <a:r>
              <a:rPr lang="en-US" sz="2000" dirty="0" err="1"/>
              <a:t>BlockAck</a:t>
            </a:r>
            <a:r>
              <a:rPr lang="en-US" sz="2000" dirty="0" smtClean="0"/>
              <a:t>)</a:t>
            </a:r>
            <a:endParaRPr lang="uk-UA" sz="2000" dirty="0" smtClean="0"/>
          </a:p>
          <a:p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9. Control wrapper.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96624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9184" y="0"/>
            <a:ext cx="78936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89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06255" y="129310"/>
            <a:ext cx="7083483" cy="720436"/>
          </a:xfrm>
        </p:spPr>
        <p:txBody>
          <a:bodyPr/>
          <a:lstStyle/>
          <a:p>
            <a:r>
              <a:rPr lang="uk-UA" dirty="0" smtClean="0"/>
              <a:t>Трошки </a:t>
            </a:r>
            <a:r>
              <a:rPr lang="en-US" dirty="0" smtClean="0"/>
              <a:t>Wireshark’</a:t>
            </a:r>
            <a:r>
              <a:rPr lang="uk-UA" dirty="0" smtClean="0"/>
              <a:t>у)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429" y="976481"/>
            <a:ext cx="10611173" cy="5618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497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40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561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0" y="0"/>
            <a:ext cx="121715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05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9309" y="979054"/>
            <a:ext cx="4368800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bg1"/>
                </a:solidFill>
              </a:rPr>
              <a:t>Канальний рівень (</a:t>
            </a:r>
            <a:r>
              <a:rPr lang="en-US" sz="2000" dirty="0">
                <a:solidFill>
                  <a:schemeClr val="bg1"/>
                </a:solidFill>
              </a:rPr>
              <a:t>Data Link </a:t>
            </a:r>
            <a:r>
              <a:rPr lang="en-US" sz="2000" dirty="0" smtClean="0">
                <a:solidFill>
                  <a:schemeClr val="bg1"/>
                </a:solidFill>
              </a:rPr>
              <a:t>layer)</a:t>
            </a:r>
            <a:endParaRPr lang="uk-UA" sz="20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21382" y="337126"/>
            <a:ext cx="7139708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bg1"/>
                </a:solidFill>
              </a:rPr>
              <a:t>Підрівень управління логічним каналом</a:t>
            </a:r>
          </a:p>
          <a:p>
            <a:r>
              <a:rPr lang="uk-UA" sz="2000" dirty="0" smtClean="0">
                <a:solidFill>
                  <a:schemeClr val="bg1"/>
                </a:solidFill>
              </a:rPr>
              <a:t> (</a:t>
            </a:r>
            <a:r>
              <a:rPr lang="en-US" sz="2000" dirty="0" smtClean="0">
                <a:solidFill>
                  <a:schemeClr val="bg1"/>
                </a:solidFill>
              </a:rPr>
              <a:t>Logical </a:t>
            </a:r>
            <a:r>
              <a:rPr lang="en-US" sz="2000" dirty="0">
                <a:solidFill>
                  <a:schemeClr val="bg1"/>
                </a:solidFill>
              </a:rPr>
              <a:t>Link </a:t>
            </a:r>
            <a:r>
              <a:rPr lang="en-US" sz="2000" dirty="0" smtClean="0">
                <a:solidFill>
                  <a:schemeClr val="bg1"/>
                </a:solidFill>
              </a:rPr>
              <a:t>Control, LLC)</a:t>
            </a:r>
            <a:endParaRPr lang="uk-UA" sz="20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21382" y="1157492"/>
            <a:ext cx="7139708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bg1"/>
                </a:solidFill>
              </a:rPr>
              <a:t>Підрівень управління доступом до середовища</a:t>
            </a:r>
          </a:p>
          <a:p>
            <a:r>
              <a:rPr lang="uk-UA" sz="2000" dirty="0" smtClean="0">
                <a:solidFill>
                  <a:schemeClr val="bg1"/>
                </a:solidFill>
              </a:rPr>
              <a:t> (</a:t>
            </a:r>
            <a:r>
              <a:rPr lang="en-US" sz="2000" dirty="0" smtClean="0">
                <a:solidFill>
                  <a:schemeClr val="bg1"/>
                </a:solidFill>
              </a:rPr>
              <a:t>Media Access Control, MAC)</a:t>
            </a:r>
            <a:endParaRPr lang="uk-UA" sz="2000" dirty="0">
              <a:solidFill>
                <a:schemeClr val="bg1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4498109" y="337126"/>
            <a:ext cx="323273" cy="6419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 flipV="1">
            <a:off x="4498109" y="1379164"/>
            <a:ext cx="323273" cy="4862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бъект 2"/>
          <p:cNvSpPr>
            <a:spLocks noGrp="1"/>
          </p:cNvSpPr>
          <p:nvPr>
            <p:ph idx="1"/>
          </p:nvPr>
        </p:nvSpPr>
        <p:spPr>
          <a:xfrm>
            <a:off x="217457" y="2419336"/>
            <a:ext cx="11577379" cy="42677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/>
              <a:t>Підрівень управління логічним </a:t>
            </a:r>
            <a:r>
              <a:rPr lang="uk-UA" dirty="0" smtClean="0"/>
              <a:t>каналом (</a:t>
            </a:r>
            <a:r>
              <a:rPr lang="en-US" dirty="0" smtClean="0"/>
              <a:t>LLC)</a:t>
            </a:r>
            <a:r>
              <a:rPr lang="uk-UA" dirty="0" smtClean="0"/>
              <a:t>:</a:t>
            </a:r>
            <a:endParaRPr lang="uk-UA" dirty="0"/>
          </a:p>
          <a:p>
            <a:r>
              <a:rPr lang="ru-RU" dirty="0" err="1">
                <a:effectLst/>
              </a:rPr>
              <a:t>Управління</a:t>
            </a:r>
            <a:r>
              <a:rPr lang="ru-RU" dirty="0">
                <a:effectLst/>
              </a:rPr>
              <a:t> передачею </a:t>
            </a:r>
            <a:r>
              <a:rPr lang="ru-RU" dirty="0" err="1">
                <a:effectLst/>
              </a:rPr>
              <a:t>даних</a:t>
            </a:r>
            <a:r>
              <a:rPr lang="ru-RU" dirty="0">
                <a:effectLst/>
              </a:rPr>
              <a:t>;</a:t>
            </a:r>
          </a:p>
          <a:p>
            <a:r>
              <a:rPr lang="ru-RU" dirty="0" err="1">
                <a:effectLst/>
              </a:rPr>
              <a:t>Забезпечує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перевірку</a:t>
            </a:r>
            <a:r>
              <a:rPr lang="ru-RU" dirty="0">
                <a:effectLst/>
              </a:rPr>
              <a:t> і </a:t>
            </a:r>
            <a:r>
              <a:rPr lang="ru-RU" dirty="0" err="1">
                <a:effectLst/>
              </a:rPr>
              <a:t>правильність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передачі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інформації</a:t>
            </a:r>
            <a:r>
              <a:rPr lang="ru-RU" dirty="0">
                <a:effectLst/>
              </a:rPr>
              <a:t> по </a:t>
            </a:r>
            <a:r>
              <a:rPr lang="ru-RU" dirty="0" err="1">
                <a:effectLst/>
              </a:rPr>
              <a:t>з'єднанню</a:t>
            </a:r>
            <a:r>
              <a:rPr lang="ru-RU" dirty="0" smtClean="0">
                <a:effectLst/>
              </a:rPr>
              <a:t>.</a:t>
            </a:r>
          </a:p>
          <a:p>
            <a:endParaRPr lang="ru-RU" dirty="0">
              <a:effectLst/>
            </a:endParaRPr>
          </a:p>
          <a:p>
            <a:pPr marL="0" indent="0">
              <a:buNone/>
            </a:pPr>
            <a:r>
              <a:rPr lang="uk-UA" dirty="0"/>
              <a:t>Підрівень управління </a:t>
            </a:r>
            <a:r>
              <a:rPr lang="uk-UA" dirty="0" smtClean="0"/>
              <a:t>доступом до середовища (МАС):</a:t>
            </a:r>
          </a:p>
          <a:p>
            <a:r>
              <a:rPr lang="ru-RU" dirty="0" err="1" smtClean="0">
                <a:effectLst/>
              </a:rPr>
              <a:t>Спільне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використання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загального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середовища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передачі</a:t>
            </a:r>
            <a:r>
              <a:rPr lang="ru-RU" dirty="0" smtClean="0">
                <a:effectLst/>
              </a:rPr>
              <a:t>;</a:t>
            </a:r>
          </a:p>
          <a:p>
            <a:r>
              <a:rPr lang="ru-RU" dirty="0" err="1" smtClean="0">
                <a:effectLst/>
              </a:rPr>
              <a:t>Адресація</a:t>
            </a:r>
            <a:endParaRPr lang="ru-RU" dirty="0" smtClean="0">
              <a:effectLst/>
            </a:endParaRPr>
          </a:p>
          <a:p>
            <a:r>
              <a:rPr lang="ru-RU" dirty="0" smtClean="0">
                <a:effectLst/>
              </a:rPr>
              <a:t> </a:t>
            </a:r>
            <a:r>
              <a:rPr lang="uk-UA" dirty="0" smtClean="0">
                <a:effectLst/>
              </a:rPr>
              <a:t>Є </a:t>
            </a:r>
            <a:r>
              <a:rPr lang="ru-RU" dirty="0" err="1" smtClean="0">
                <a:effectLst/>
              </a:rPr>
              <a:t>обов’язковим</a:t>
            </a:r>
            <a:r>
              <a:rPr lang="ru-RU" dirty="0" smtClean="0">
                <a:effectLst/>
              </a:rPr>
              <a:t> для </a:t>
            </a:r>
            <a:r>
              <a:rPr lang="ru-RU" dirty="0" err="1" smtClean="0">
                <a:effectLst/>
              </a:rPr>
              <a:t>бездротових</a:t>
            </a:r>
            <a:r>
              <a:rPr lang="ru-RU" dirty="0" smtClean="0">
                <a:effectLst/>
              </a:rPr>
              <a:t> мереж</a:t>
            </a:r>
          </a:p>
          <a:p>
            <a:pPr marL="0" indent="0">
              <a:buNone/>
            </a:pPr>
            <a:endParaRPr lang="ru-RU" dirty="0">
              <a:effectLst/>
            </a:endParaRP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ru-RU" dirty="0">
              <a:effectLst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9350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" y="0"/>
            <a:ext cx="121912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364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5249" y="2484582"/>
            <a:ext cx="10353761" cy="1326321"/>
          </a:xfrm>
        </p:spPr>
        <p:txBody>
          <a:bodyPr/>
          <a:lstStyle/>
          <a:p>
            <a:r>
              <a:rPr lang="uk-UA" dirty="0" smtClean="0"/>
              <a:t>Дякую за увагу!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04139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7154" y="828745"/>
            <a:ext cx="8678360" cy="940067"/>
          </a:xfrm>
        </p:spPr>
        <p:txBody>
          <a:bodyPr/>
          <a:lstStyle/>
          <a:p>
            <a:r>
              <a:rPr lang="uk-UA" dirty="0" smtClean="0"/>
              <a:t>Проблема «прихованої» станції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8189" y="1981200"/>
            <a:ext cx="9077325" cy="487680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736427" y="-111322"/>
            <a:ext cx="9568882" cy="9400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 smtClean="0"/>
              <a:t>Чому </a:t>
            </a:r>
            <a:r>
              <a:rPr lang="ru-RU" dirty="0" smtClean="0"/>
              <a:t>в </a:t>
            </a:r>
            <a:r>
              <a:rPr lang="en-US" dirty="0" err="1" smtClean="0"/>
              <a:t>Wi-fi</a:t>
            </a:r>
            <a:r>
              <a:rPr lang="en-US" dirty="0" smtClean="0"/>
              <a:t> </a:t>
            </a:r>
            <a:r>
              <a:rPr lang="uk-UA" dirty="0" smtClean="0"/>
              <a:t>не працює </a:t>
            </a:r>
            <a:r>
              <a:rPr lang="en-US" dirty="0" err="1" smtClean="0"/>
              <a:t>csma</a:t>
            </a:r>
            <a:r>
              <a:rPr lang="en-US" dirty="0" smtClean="0"/>
              <a:t>/cd 1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7349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6540" y="917707"/>
            <a:ext cx="8803489" cy="834189"/>
          </a:xfrm>
        </p:spPr>
        <p:txBody>
          <a:bodyPr/>
          <a:lstStyle/>
          <a:p>
            <a:r>
              <a:rPr lang="uk-UA" dirty="0" smtClean="0"/>
              <a:t>Проблема «Засвіченої» станції</a:t>
            </a:r>
            <a:endParaRPr lang="uk-UA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1309" y="1618828"/>
            <a:ext cx="8191847" cy="4947838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173009" y="0"/>
            <a:ext cx="9568882" cy="9400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 smtClean="0"/>
              <a:t>Чому </a:t>
            </a:r>
            <a:r>
              <a:rPr lang="ru-RU" dirty="0" smtClean="0"/>
              <a:t>в </a:t>
            </a:r>
            <a:r>
              <a:rPr lang="en-US" dirty="0" err="1" smtClean="0"/>
              <a:t>Wi-fi</a:t>
            </a:r>
            <a:r>
              <a:rPr lang="en-US" dirty="0" smtClean="0"/>
              <a:t> </a:t>
            </a:r>
            <a:r>
              <a:rPr lang="uk-UA" dirty="0" smtClean="0"/>
              <a:t>не працює </a:t>
            </a:r>
            <a:r>
              <a:rPr lang="en-US" dirty="0" err="1" smtClean="0"/>
              <a:t>csma</a:t>
            </a:r>
            <a:r>
              <a:rPr lang="en-US" dirty="0" smtClean="0"/>
              <a:t>/cd 2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6506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7527" y="971631"/>
            <a:ext cx="10256903" cy="920817"/>
          </a:xfrm>
        </p:spPr>
        <p:txBody>
          <a:bodyPr/>
          <a:lstStyle/>
          <a:p>
            <a:r>
              <a:rPr lang="uk-UA" dirty="0" smtClean="0"/>
              <a:t>Підтвердження отриманих даних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735" y="2133600"/>
            <a:ext cx="10644739" cy="3702518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 flipV="1">
            <a:off x="3041583" y="3051208"/>
            <a:ext cx="2281188" cy="798897"/>
          </a:xfrm>
          <a:prstGeom prst="straightConnector1">
            <a:avLst/>
          </a:prstGeom>
          <a:ln w="38100">
            <a:solidFill>
              <a:schemeClr val="bg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 flipV="1">
            <a:off x="7151571" y="3157086"/>
            <a:ext cx="2127183" cy="827773"/>
          </a:xfrm>
          <a:prstGeom prst="straightConnector1">
            <a:avLst/>
          </a:prstGeom>
          <a:ln w="38100">
            <a:solidFill>
              <a:schemeClr val="bg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3041583" y="3368842"/>
            <a:ext cx="2281188" cy="808522"/>
          </a:xfrm>
          <a:prstGeom prst="straightConnector1">
            <a:avLst/>
          </a:prstGeom>
          <a:ln w="38100">
            <a:solidFill>
              <a:schemeClr val="bg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561347" y="336884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uk-UA" dirty="0"/>
          </a:p>
        </p:txBody>
      </p:sp>
      <p:sp>
        <p:nvSpPr>
          <p:cNvPr id="16" name="TextBox 15"/>
          <p:cNvSpPr txBox="1"/>
          <p:nvPr/>
        </p:nvSpPr>
        <p:spPr>
          <a:xfrm rot="20441183">
            <a:off x="3294878" y="3076482"/>
            <a:ext cx="1664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повідомлення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 rot="1273831">
            <a:off x="7383042" y="3184176"/>
            <a:ext cx="1664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повідомлення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 rot="20441183">
            <a:off x="3475996" y="3648198"/>
            <a:ext cx="1780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підтвердження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271537" y="174338"/>
            <a:ext cx="9568882" cy="9400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 smtClean="0"/>
              <a:t>Чому </a:t>
            </a:r>
            <a:r>
              <a:rPr lang="ru-RU" dirty="0" smtClean="0"/>
              <a:t>в </a:t>
            </a:r>
            <a:r>
              <a:rPr lang="en-US" dirty="0" err="1" smtClean="0"/>
              <a:t>Wi-fi</a:t>
            </a:r>
            <a:r>
              <a:rPr lang="en-US" dirty="0" smtClean="0"/>
              <a:t> </a:t>
            </a:r>
            <a:r>
              <a:rPr lang="uk-UA" dirty="0" smtClean="0"/>
              <a:t>не працює </a:t>
            </a:r>
            <a:r>
              <a:rPr lang="en-US" dirty="0" err="1" smtClean="0"/>
              <a:t>csma</a:t>
            </a:r>
            <a:r>
              <a:rPr lang="en-US" dirty="0" smtClean="0"/>
              <a:t>/cd 3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40216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Пошук колізії в </a:t>
            </a:r>
            <a:r>
              <a:rPr lang="en-US" dirty="0" err="1" smtClean="0"/>
              <a:t>wi-fi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80" y="2096064"/>
            <a:ext cx="11665819" cy="3695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200" dirty="0" smtClean="0"/>
              <a:t>Відсутність підтвердження отриманого кадру</a:t>
            </a:r>
          </a:p>
          <a:p>
            <a:pPr marL="0" indent="0">
              <a:buNone/>
            </a:pPr>
            <a:endParaRPr lang="uk-UA" sz="3200" dirty="0"/>
          </a:p>
          <a:p>
            <a:pPr marL="0" indent="0">
              <a:buNone/>
            </a:pPr>
            <a:r>
              <a:rPr lang="uk-UA" sz="3200" dirty="0" smtClean="0"/>
              <a:t>Колізії в  </a:t>
            </a:r>
            <a:r>
              <a:rPr lang="en-US" sz="3200" dirty="0" err="1" smtClean="0"/>
              <a:t>wi-fi</a:t>
            </a:r>
            <a:r>
              <a:rPr lang="en-US" sz="3200" dirty="0" smtClean="0"/>
              <a:t> </a:t>
            </a:r>
            <a:r>
              <a:rPr lang="uk-UA" sz="3200" dirty="0" smtClean="0"/>
              <a:t>дуже негативно впливають на швидкість (передача кадру, тайм-аут очікування підтвердження)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3469174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2130" y="394637"/>
            <a:ext cx="11627318" cy="189598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3200" b="1" dirty="0" smtClean="0"/>
              <a:t>Метод доступу до середовища в </a:t>
            </a:r>
            <a:r>
              <a:rPr lang="en-US" sz="3200" b="1" dirty="0" smtClean="0"/>
              <a:t>Wi-Fi </a:t>
            </a:r>
            <a:r>
              <a:rPr lang="ru-RU" sz="3200" b="1" dirty="0" smtClean="0"/>
              <a:t> </a:t>
            </a:r>
            <a:r>
              <a:rPr lang="en-US" sz="3200" b="1" dirty="0" smtClean="0"/>
              <a:t>CSMA/CA </a:t>
            </a:r>
            <a:r>
              <a:rPr lang="uk-UA" sz="3200" b="1" dirty="0" smtClean="0"/>
              <a:t>– множинний доступ з прослуховуванням несучої частоти і запобіганням колізій</a:t>
            </a:r>
            <a:endParaRPr lang="uk-UA" sz="32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130" y="2565514"/>
            <a:ext cx="11534775" cy="155257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42141" y="4268998"/>
            <a:ext cx="167937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400" b="1" dirty="0" smtClean="0"/>
              <a:t>Передача </a:t>
            </a:r>
          </a:p>
          <a:p>
            <a:pPr algn="ctr"/>
            <a:r>
              <a:rPr lang="uk-UA" sz="2400" b="1" dirty="0" smtClean="0"/>
              <a:t>кадру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94584" y="5096974"/>
            <a:ext cx="219002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400" b="1" dirty="0" smtClean="0"/>
              <a:t>Короткий </a:t>
            </a:r>
          </a:p>
          <a:p>
            <a:pPr algn="ctr"/>
            <a:r>
              <a:rPr lang="uk-UA" sz="2400" b="1" dirty="0" err="1"/>
              <a:t>м</a:t>
            </a:r>
            <a:r>
              <a:rPr lang="uk-UA" sz="2400" b="1" dirty="0" err="1" smtClean="0"/>
              <a:t>іжкадровий</a:t>
            </a:r>
            <a:endParaRPr lang="uk-UA" sz="2400" b="1" dirty="0" smtClean="0"/>
          </a:p>
          <a:p>
            <a:pPr algn="ctr"/>
            <a:r>
              <a:rPr lang="uk-UA" sz="2400" b="1" dirty="0" smtClean="0"/>
              <a:t> інтервал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615560" y="4174763"/>
            <a:ext cx="24897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400" b="1" dirty="0" smtClean="0"/>
              <a:t>Підтвердження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545167" y="5096973"/>
            <a:ext cx="219002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400" b="1" dirty="0" smtClean="0"/>
              <a:t>Короткий </a:t>
            </a:r>
          </a:p>
          <a:p>
            <a:pPr algn="ctr"/>
            <a:r>
              <a:rPr lang="uk-UA" sz="2400" b="1" dirty="0" err="1"/>
              <a:t>м</a:t>
            </a:r>
            <a:r>
              <a:rPr lang="uk-UA" sz="2400" b="1" dirty="0" err="1" smtClean="0"/>
              <a:t>іжкадровий</a:t>
            </a:r>
            <a:endParaRPr lang="uk-UA" sz="2400" b="1" dirty="0" smtClean="0"/>
          </a:p>
          <a:p>
            <a:pPr algn="ctr"/>
            <a:r>
              <a:rPr lang="uk-UA" sz="2400" b="1" dirty="0" smtClean="0"/>
              <a:t> інтервал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063039" y="4251530"/>
            <a:ext cx="164878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400" b="1" dirty="0" smtClean="0"/>
              <a:t>Період </a:t>
            </a:r>
          </a:p>
          <a:p>
            <a:pPr algn="ctr"/>
            <a:r>
              <a:rPr lang="uk-UA" sz="2400" b="1" dirty="0" smtClean="0"/>
              <a:t>мовчання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829834" y="4220929"/>
            <a:ext cx="167937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400" b="1" dirty="0" smtClean="0"/>
              <a:t>Передача </a:t>
            </a:r>
          </a:p>
          <a:p>
            <a:pPr algn="ctr"/>
            <a:r>
              <a:rPr lang="uk-UA" sz="2400" b="1" dirty="0" smtClean="0"/>
              <a:t>кадру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4115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9034" y="972825"/>
            <a:ext cx="9673391" cy="572444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926080" y="289378"/>
            <a:ext cx="65836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News Gothic MT"/>
              </a:rPr>
              <a:t>CSMA/CA without RTS </a:t>
            </a:r>
            <a:r>
              <a:rPr lang="en-US" sz="2400" b="1" dirty="0">
                <a:latin typeface="News Gothic MT"/>
              </a:rPr>
              <a:t>(request to send)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4243843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2744</TotalTime>
  <Words>660</Words>
  <PresentationFormat>Широкоэкранный</PresentationFormat>
  <Paragraphs>118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6" baseType="lpstr">
      <vt:lpstr>Arial</vt:lpstr>
      <vt:lpstr>Bookman Old Style</vt:lpstr>
      <vt:lpstr>News Gothic MT</vt:lpstr>
      <vt:lpstr>Rockwell</vt:lpstr>
      <vt:lpstr>Damask</vt:lpstr>
      <vt:lpstr> Лекція 12 </vt:lpstr>
      <vt:lpstr>Презентация PowerPoint</vt:lpstr>
      <vt:lpstr>Презентация PowerPoint</vt:lpstr>
      <vt:lpstr>Проблема «прихованої» станції</vt:lpstr>
      <vt:lpstr>Проблема «Засвіченої» станції</vt:lpstr>
      <vt:lpstr>Підтвердження отриманих даних</vt:lpstr>
      <vt:lpstr>Пошук колізії в wi-fi</vt:lpstr>
      <vt:lpstr>Презентация PowerPoint</vt:lpstr>
      <vt:lpstr>Презентация PowerPoint</vt:lpstr>
      <vt:lpstr>mACAW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Типи кадрів</vt:lpstr>
      <vt:lpstr>Management Frames</vt:lpstr>
      <vt:lpstr>Control Frame Types</vt:lpstr>
      <vt:lpstr>Презентация PowerPoint</vt:lpstr>
      <vt:lpstr>Трошки Wireshark’у)</vt:lpstr>
      <vt:lpstr>Презентация PowerPoint</vt:lpstr>
      <vt:lpstr>Презентация PowerPoint</vt:lpstr>
      <vt:lpstr>Презентация PowerPoint</vt:lpstr>
      <vt:lpstr>Дякую за увагу!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2017-11-21T17:19:25Z</dcterms:created>
  <dcterms:modified xsi:type="dcterms:W3CDTF">2020-04-13T14:17:46Z</dcterms:modified>
</cp:coreProperties>
</file>