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sldIdLst>
    <p:sldId id="258" r:id="rId2"/>
    <p:sldId id="263" r:id="rId3"/>
    <p:sldId id="275" r:id="rId4"/>
    <p:sldId id="277" r:id="rId5"/>
    <p:sldId id="276" r:id="rId6"/>
    <p:sldId id="265" r:id="rId7"/>
    <p:sldId id="278" r:id="rId8"/>
    <p:sldId id="266" r:id="rId9"/>
    <p:sldId id="267" r:id="rId10"/>
    <p:sldId id="268" r:id="rId11"/>
    <p:sldId id="269" r:id="rId12"/>
    <p:sldId id="270" r:id="rId13"/>
    <p:sldId id="271" r:id="rId14"/>
    <p:sldId id="274" r:id="rId15"/>
    <p:sldId id="260" r:id="rId16"/>
    <p:sldId id="264" r:id="rId17"/>
    <p:sldId id="257" r:id="rId18"/>
    <p:sldId id="273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A9A0B-A2C5-47E4-961C-DAEF5B110B11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67D7D-2493-4434-96C8-824A9BFD17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548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7D7D-2493-4434-96C8-824A9BFD179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534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67D7D-2493-4434-96C8-824A9BFD179F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029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11/22/2023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076325" y="115888"/>
            <a:ext cx="7959725" cy="719137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altLang="uk-UA" sz="1800" b="1" dirty="0" smtClean="0">
                <a:solidFill>
                  <a:srgbClr val="4E4E5D"/>
                </a:solidFill>
                <a:effectLst/>
                <a:latin typeface="Times New Roman" pitchFamily="18" charset="0"/>
                <a:cs typeface="Times New Roman" pitchFamily="18" charset="0"/>
              </a:rPr>
              <a:t>МІНІСТЕРСТВО </a:t>
            </a:r>
            <a:r>
              <a:rPr lang="uk-UA" altLang="uk-UA" sz="1800" b="1" dirty="0" smtClean="0">
                <a:solidFill>
                  <a:srgbClr val="4E4E5D"/>
                </a:solidFill>
                <a:effectLst/>
                <a:latin typeface="Times New Roman" pitchFamily="18" charset="0"/>
                <a:cs typeface="Times New Roman" pitchFamily="18" charset="0"/>
              </a:rPr>
              <a:t>ОСВІТИ І НАУКИ</a:t>
            </a:r>
            <a:r>
              <a:rPr lang="en-US" altLang="uk-UA" sz="1800" b="1" dirty="0" smtClean="0">
                <a:solidFill>
                  <a:srgbClr val="4E4E5D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uk-UA" sz="1800" b="1" dirty="0" smtClean="0">
                <a:solidFill>
                  <a:srgbClr val="4E4E5D"/>
                </a:solidFill>
                <a:effectLst/>
                <a:latin typeface="Times New Roman" pitchFamily="18" charset="0"/>
                <a:cs typeface="Times New Roman" pitchFamily="18" charset="0"/>
              </a:rPr>
              <a:t>УКРАЇНИ</a:t>
            </a:r>
            <a:br>
              <a:rPr lang="ru-RU" altLang="uk-UA" sz="1800" b="1" dirty="0" smtClean="0">
                <a:solidFill>
                  <a:srgbClr val="4E4E5D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altLang="uk-UA" sz="1800" b="1" dirty="0" smtClean="0">
                <a:solidFill>
                  <a:srgbClr val="4E4E5D"/>
                </a:solidFill>
                <a:effectLst/>
                <a:latin typeface="Times New Roman" pitchFamily="18" charset="0"/>
                <a:cs typeface="Times New Roman" pitchFamily="18" charset="0"/>
              </a:rPr>
              <a:t> ДЕРЖАВНИЙ УНІВЕРСИТЕТ «ЖИТОМИРСЬКА ПОЛІТЕХНІКА»</a:t>
            </a:r>
          </a:p>
        </p:txBody>
      </p:sp>
      <p:sp>
        <p:nvSpPr>
          <p:cNvPr id="8195" name="Прямоугольник 4"/>
          <p:cNvSpPr>
            <a:spLocks noChangeArrowheads="1"/>
          </p:cNvSpPr>
          <p:nvPr/>
        </p:nvSpPr>
        <p:spPr bwMode="auto">
          <a:xfrm>
            <a:off x="1371600" y="1752600"/>
            <a:ext cx="69294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uk-UA" altLang="uk-UA" sz="2000" i="1" dirty="0">
                <a:solidFill>
                  <a:schemeClr val="tx2"/>
                </a:solidFill>
                <a:latin typeface="Palatino Linotype" pitchFamily="18" charset="0"/>
              </a:rPr>
              <a:t>ПРЕЗЕНТАЦІЯ ЗА ТЕМОЮ ЛЕКЦІЇ</a:t>
            </a:r>
            <a:endParaRPr lang="ru-RU" altLang="uk-UA" sz="2000" i="1" dirty="0">
              <a:solidFill>
                <a:schemeClr val="tx2"/>
              </a:solidFill>
              <a:latin typeface="Palatino Linotype" pitchFamily="18" charset="0"/>
            </a:endParaRPr>
          </a:p>
        </p:txBody>
      </p:sp>
      <p:sp>
        <p:nvSpPr>
          <p:cNvPr id="8196" name="Прямоугольник 5"/>
          <p:cNvSpPr>
            <a:spLocks noChangeArrowheads="1"/>
          </p:cNvSpPr>
          <p:nvPr/>
        </p:nvSpPr>
        <p:spPr bwMode="auto">
          <a:xfrm>
            <a:off x="838200" y="2895600"/>
            <a:ext cx="79930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uk-UA" sz="2400" b="1" dirty="0" smtClean="0">
                <a:latin typeface="Times New Roman" pitchFamily="18" charset="0"/>
                <a:cs typeface="Times New Roman" pitchFamily="18" charset="0"/>
              </a:rPr>
              <a:t>ТЕМА 6:</a:t>
            </a:r>
            <a:endParaRPr lang="uk-UA" alt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altLang="uk-UA" sz="2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uk-UA" sz="2400" b="1" dirty="0" smtClean="0">
                <a:latin typeface="Times New Roman" pitchFamily="18" charset="0"/>
                <a:cs typeface="Times New Roman" pitchFamily="18" charset="0"/>
              </a:rPr>
              <a:t>ОСНОВИ БІЗНЕС-ПЛАНУВАННЯ</a:t>
            </a:r>
            <a:r>
              <a:rPr lang="en-US" altLang="uk-UA" sz="2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en-US" alt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605"/>
          <p:cNvSpPr txBox="1">
            <a:spLocks noChangeArrowheads="1"/>
          </p:cNvSpPr>
          <p:nvPr/>
        </p:nvSpPr>
        <p:spPr bwMode="auto">
          <a:xfrm>
            <a:off x="3203575" y="6257925"/>
            <a:ext cx="3486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defRPr/>
            </a:pPr>
            <a:r>
              <a:rPr lang="ru-RU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Житомир-202</a:t>
            </a:r>
            <a:r>
              <a:rPr lang="uk-UA" sz="20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3</a:t>
            </a:r>
            <a:endParaRPr lang="ru-RU" sz="2000" b="1" dirty="0">
              <a:solidFill>
                <a:schemeClr val="tx2">
                  <a:lumMod val="95000"/>
                  <a:lumOff val="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198" name="Прямоугольник 6"/>
          <p:cNvSpPr>
            <a:spLocks noChangeArrowheads="1"/>
          </p:cNvSpPr>
          <p:nvPr/>
        </p:nvSpPr>
        <p:spPr bwMode="auto">
          <a:xfrm>
            <a:off x="5357813" y="5072063"/>
            <a:ext cx="3359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i="1" dirty="0">
                <a:solidFill>
                  <a:schemeClr val="tx2"/>
                </a:solidFill>
                <a:latin typeface="Palatino Linotype" pitchFamily="18" charset="0"/>
                <a:cs typeface="Times New Roman" pitchFamily="18" charset="0"/>
              </a:rPr>
              <a:t>ЛЕКТОР:  </a:t>
            </a:r>
            <a:r>
              <a:rPr lang="uk-UA" i="1" dirty="0" err="1">
                <a:solidFill>
                  <a:schemeClr val="tx2"/>
                </a:solidFill>
                <a:latin typeface="Palatino Linotype" pitchFamily="18" charset="0"/>
                <a:cs typeface="Times New Roman" pitchFamily="18" charset="0"/>
              </a:rPr>
              <a:t>к.е.н</a:t>
            </a:r>
            <a:r>
              <a:rPr lang="uk-UA" i="1">
                <a:solidFill>
                  <a:schemeClr val="tx2"/>
                </a:solidFill>
                <a:latin typeface="Palatino Linotype" pitchFamily="18" charset="0"/>
                <a:cs typeface="Times New Roman" pitchFamily="18" charset="0"/>
              </a:rPr>
              <a:t>. Мельник Т.Ю.</a:t>
            </a:r>
            <a:endParaRPr lang="ru-RU" b="1" i="1">
              <a:solidFill>
                <a:schemeClr val="tx2"/>
              </a:solidFill>
              <a:latin typeface="Palatino Linotyp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1981200"/>
            <a:ext cx="4495800" cy="46482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2. Опис </a:t>
            </a:r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підприємства та галузі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133600"/>
            <a:ext cx="4038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загальній характеристиці суб’єкта бізнесу доцільно відобразити інформацію:</a:t>
            </a:r>
          </a:p>
          <a:p>
            <a:pPr algn="just" fontAlgn="base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назва суб’єкта бізнесу, організаційно-правова форма господарювання, форма власності;</a:t>
            </a:r>
          </a:p>
          <a:p>
            <a:pPr algn="just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територіальне розміщення;</a:t>
            </a:r>
          </a:p>
          <a:p>
            <a:pPr algn="just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основні види діяльності;</a:t>
            </a:r>
          </a:p>
          <a:p>
            <a:pPr algn="just" fontAlgn="base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характеристика наявних ресурсів, які будуть залучені до реалізації бізнес-проекту;</a:t>
            </a:r>
          </a:p>
          <a:p>
            <a:pPr algn="just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якщо бізнес-план подається для розширення існуючого бізнесу, наводиться короткий аналіз ключових показників діяльності суб’єкта бізнесу за останні 3-5 років.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914400" y="1143000"/>
            <a:ext cx="3276600" cy="762000"/>
          </a:xfrm>
          <a:prstGeom prst="downArrow">
            <a:avLst>
              <a:gd name="adj1" fmla="val 50000"/>
              <a:gd name="adj2" fmla="val 4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 суб'єкта бізнесу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5334000" y="1143000"/>
            <a:ext cx="3276600" cy="762000"/>
          </a:xfrm>
          <a:prstGeom prst="downArrow">
            <a:avLst>
              <a:gd name="adj1" fmla="val 50000"/>
              <a:gd name="adj2" fmla="val 4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 галузі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81600" y="1981200"/>
            <a:ext cx="3733800" cy="46482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410200" y="2209800"/>
            <a:ext cx="32766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Опис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галузі наводиться з двох позицій: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 точки зору факторів зовнішнього середовища функціонування бізнесу (доцільно скористатися методикою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PEST-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аналізу);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 точки зору опису конкуренції на цільовому ринку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доцільно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проаналізувати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точки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слабких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66800" y="1219200"/>
            <a:ext cx="7772400" cy="1676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3. Опис проекту та продукції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1219200"/>
            <a:ext cx="7391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000"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 даному розділі доцільно навести 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загальну характеристику проекту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а саме:</a:t>
            </a:r>
          </a:p>
          <a:p>
            <a:pPr indent="360000"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назву та основну мету проекту;</a:t>
            </a:r>
          </a:p>
          <a:p>
            <a:pPr indent="360000"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ключові завдання проекту;</a:t>
            </a:r>
          </a:p>
          <a:p>
            <a:pPr indent="360000"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термін реалізації проекту.</a:t>
            </a:r>
            <a:endParaRPr lang="uk-UA" dirty="0"/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685800" y="1295400"/>
            <a:ext cx="381000" cy="4572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углом 14"/>
          <p:cNvSpPr/>
          <p:nvPr/>
        </p:nvSpPr>
        <p:spPr>
          <a:xfrm rot="10800000" flipH="1">
            <a:off x="381000" y="1066800"/>
            <a:ext cx="304800" cy="2590800"/>
          </a:xfrm>
          <a:prstGeom prst="bentArrow">
            <a:avLst>
              <a:gd name="adj1" fmla="val 25000"/>
              <a:gd name="adj2" fmla="val 25000"/>
              <a:gd name="adj3" fmla="val 50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66800" y="3124200"/>
            <a:ext cx="7772400" cy="35052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43000" y="3072348"/>
            <a:ext cx="7620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000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Опис продукції проекту передбачає:</a:t>
            </a:r>
            <a:endParaRPr lang="ru-RU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R="0" lvl="0" indent="3600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наведення основної продукції / послуг, що формують об’єкт господарської діяльності;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R="0" lvl="0" indent="3600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визначення основних характеристик, притаманних даному виду продукції / послуг;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R="0" lvl="0" indent="3600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відображення асортименту продукції / послуг;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R="0" lvl="0" indent="3600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оцінку унікальності продукту та його привабливості для потенційних споживачів;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R="0" lvl="0" indent="3600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переваги / недоліки продукту порівняно із основними конкурентами;</a:t>
            </a:r>
          </a:p>
          <a:p>
            <a:pPr marR="0" lvl="0" indent="36000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опис життєвого циклу продукту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66800" y="1219200"/>
            <a:ext cx="7848600" cy="5486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4. Маркетинговий план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1295400"/>
            <a:ext cx="7239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 маркетинговому плані доцільно відобразити:</a:t>
            </a:r>
          </a:p>
          <a:p>
            <a:pPr indent="457200" algn="just" fontAlgn="base">
              <a:buFontTx/>
              <a:buChar char="-"/>
            </a:pPr>
            <a:r>
              <a:rPr lang="uk-UA" sz="2000" b="1" i="1" dirty="0" smtClean="0">
                <a:latin typeface="Times New Roman"/>
                <a:ea typeface="Times New Roman"/>
              </a:rPr>
              <a:t>цільовий сегмент ринку </a:t>
            </a:r>
            <a:r>
              <a:rPr lang="uk-UA" sz="2000" dirty="0" smtClean="0">
                <a:latin typeface="Times New Roman"/>
                <a:ea typeface="Times New Roman"/>
              </a:rPr>
              <a:t>з огляду на особливості продукції / послуг проекту;</a:t>
            </a:r>
          </a:p>
          <a:p>
            <a:pPr lvl="0" indent="457200" algn="just" fontAlgn="base">
              <a:spcAft>
                <a:spcPts val="0"/>
              </a:spcAft>
              <a:buFontTx/>
              <a:buChar char="-"/>
              <a:tabLst>
                <a:tab pos="540385" algn="l"/>
              </a:tabLst>
            </a:pPr>
            <a:r>
              <a:rPr lang="uk-UA" sz="2000" b="1" i="1" dirty="0" smtClean="0">
                <a:latin typeface="Times New Roman"/>
                <a:ea typeface="Times New Roman"/>
              </a:rPr>
              <a:t>цінову політику </a:t>
            </a:r>
            <a:r>
              <a:rPr lang="uk-UA" sz="2000" dirty="0" smtClean="0">
                <a:latin typeface="Times New Roman"/>
                <a:ea typeface="Times New Roman"/>
              </a:rPr>
              <a:t>– методи ціноутворення, що плануються до використання; система знижок та програми лояльності; особливості надання товарного кредиту тощо;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indent="457200" algn="just" fontAlgn="base">
              <a:buFontTx/>
              <a:buChar char="-"/>
              <a:tabLst>
                <a:tab pos="540385" algn="l"/>
              </a:tabLst>
            </a:pPr>
            <a:r>
              <a:rPr lang="uk-UA" sz="2000" b="1" i="1" dirty="0" smtClean="0">
                <a:latin typeface="Times New Roman"/>
                <a:ea typeface="Times New Roman"/>
              </a:rPr>
              <a:t>методи реалізації продукції (збутова політика)</a:t>
            </a:r>
            <a:r>
              <a:rPr lang="uk-UA" sz="2000" dirty="0" smtClean="0">
                <a:latin typeface="Times New Roman"/>
                <a:ea typeface="Times New Roman"/>
              </a:rPr>
              <a:t> – яким чином планується здійснювати збут продукції / надання послуг (через власну торговельну мережу, авторизованих партнерів, посередників тощо);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indent="457200" algn="just" fontAlgn="base">
              <a:buFontTx/>
              <a:buChar char="-"/>
              <a:tabLst>
                <a:tab pos="540385" algn="l"/>
              </a:tabLst>
            </a:pPr>
            <a:r>
              <a:rPr lang="uk-UA" sz="2000" b="1" i="1" dirty="0" smtClean="0">
                <a:latin typeface="Times New Roman"/>
                <a:ea typeface="Times New Roman"/>
              </a:rPr>
              <a:t>методи просування продукції та стимулювання продажів </a:t>
            </a:r>
            <a:r>
              <a:rPr lang="uk-UA" sz="2000" dirty="0" smtClean="0">
                <a:latin typeface="Times New Roman"/>
                <a:ea typeface="Times New Roman"/>
              </a:rPr>
              <a:t>(комунікаційна політика) – яким чином планується привернути увагу потенційних споживачів до продукту; рекламна політика (джерела та засоби реклами, інформаційний зміст реклами); участь у акціях тощо;</a:t>
            </a:r>
            <a:endParaRPr lang="ru-RU" sz="2000" dirty="0" smtClean="0">
              <a:latin typeface="Times New Roman"/>
              <a:ea typeface="Times New Roman"/>
            </a:endParaRPr>
          </a:p>
          <a:p>
            <a:pPr indent="457200" algn="just" fontAlgn="base">
              <a:buFontTx/>
              <a:buChar char="-"/>
              <a:tabLst>
                <a:tab pos="540385" algn="l"/>
              </a:tabLst>
            </a:pPr>
            <a:r>
              <a:rPr lang="uk-UA" sz="2000" b="1" i="1" dirty="0" err="1" smtClean="0">
                <a:latin typeface="Times New Roman"/>
                <a:ea typeface="Times New Roman"/>
              </a:rPr>
              <a:t>післяпродажне</a:t>
            </a:r>
            <a:r>
              <a:rPr lang="uk-UA" sz="2000" b="1" i="1" dirty="0" smtClean="0">
                <a:latin typeface="Times New Roman"/>
                <a:ea typeface="Times New Roman"/>
              </a:rPr>
              <a:t> обслуговування </a:t>
            </a:r>
            <a:r>
              <a:rPr lang="uk-UA" sz="2000" dirty="0" smtClean="0">
                <a:latin typeface="Times New Roman"/>
                <a:ea typeface="Times New Roman"/>
              </a:rPr>
              <a:t>– наявність сервісу, служб підтримки, гарантійного обслуговування тощо.</a:t>
            </a:r>
            <a:endParaRPr lang="uk-UA" sz="2000" dirty="0">
              <a:latin typeface="Times New Roman"/>
              <a:ea typeface="Times New Roman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685800" y="1295400"/>
            <a:ext cx="381000" cy="44196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углом 14"/>
          <p:cNvSpPr/>
          <p:nvPr/>
        </p:nvSpPr>
        <p:spPr>
          <a:xfrm rot="10800000" flipH="1">
            <a:off x="381000" y="1066800"/>
            <a:ext cx="304800" cy="2590800"/>
          </a:xfrm>
          <a:prstGeom prst="bentArrow">
            <a:avLst>
              <a:gd name="adj1" fmla="val 25000"/>
              <a:gd name="adj2" fmla="val 25000"/>
              <a:gd name="adj3" fmla="val 50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143000" y="762000"/>
            <a:ext cx="7772400" cy="3276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838200"/>
          </a:xfrm>
        </p:spPr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5. Виробничий план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838200"/>
            <a:ext cx="7239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base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У даному розділі бізнес-плану визначаються:</a:t>
            </a:r>
          </a:p>
          <a:p>
            <a:pPr indent="457200" algn="just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планові обсяги виробництва на підставі складеного прогнозу обсягів реалізації;</a:t>
            </a:r>
          </a:p>
          <a:p>
            <a:pPr indent="457200" algn="just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опис технологічного процесу виготовлення продукції / надання послуг в розрізі основних його етапів;</a:t>
            </a:r>
          </a:p>
          <a:p>
            <a:pPr indent="457200" algn="just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 визначена на підставі планових обсягів виробництва та технологічного процесу потреба у виробничих ресурсах (обладнанні, сировині та матеріалах, виробничому персоналі тощо).</a:t>
            </a:r>
          </a:p>
          <a:p>
            <a:pPr indent="457200" algn="just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Крім того, у даному розділі може бути наведений перелік основних постачальників, з якими планується укласти договори на купівлю обладнання, постачання матеріальних ресурсів тощо.</a:t>
            </a:r>
          </a:p>
        </p:txBody>
      </p:sp>
      <p:sp>
        <p:nvSpPr>
          <p:cNvPr id="15" name="Стрелка углом 14"/>
          <p:cNvSpPr/>
          <p:nvPr/>
        </p:nvSpPr>
        <p:spPr>
          <a:xfrm rot="10800000" flipH="1">
            <a:off x="838200" y="609600"/>
            <a:ext cx="304800" cy="1981200"/>
          </a:xfrm>
          <a:prstGeom prst="bentArrow">
            <a:avLst>
              <a:gd name="adj1" fmla="val 25000"/>
              <a:gd name="adj2" fmla="val 25000"/>
              <a:gd name="adj3" fmla="val 50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" y="4038600"/>
            <a:ext cx="5410200" cy="685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1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6. ОРГАНІЗАЦІЙНИЙ  план</a:t>
            </a:r>
            <a:r>
              <a:rPr kumimoji="0" lang="ru-RU" sz="2800" b="1" i="1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ru-RU" sz="2800" b="1" i="1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3000" y="4572000"/>
            <a:ext cx="7772400" cy="2133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 fontAlgn="base">
              <a:lnSpc>
                <a:spcPct val="115000"/>
              </a:lnSpc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Присвячено визначенню організаційної структури управління суб’єктом бізнесу (сукупності підрозділів та взаємозв’язків між ними).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lnSpc>
                <a:spcPct val="115000"/>
              </a:lnSpc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 у даному розділі можуть бути наведені ключові кваліфікаційні вимоги до критичних з точки зору реалізації проекту працівників.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lnSpc>
                <a:spcPct val="115000"/>
              </a:lnSpc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 обґрунтовується обрана організаційно-правова форма господарювання, визначається форма власності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066800" y="1219200"/>
            <a:ext cx="7848600" cy="5486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7. Фінансовий план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1295400"/>
            <a:ext cx="7543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Зазвичай, у фінансовому плані знаходить своє відображення наступна інформація:</a:t>
            </a:r>
          </a:p>
          <a:p>
            <a:pPr indent="457200"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загальний обсяг інвестицій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необхідних для реалізації бізнес-проекту, джерела формування коштів із визначеними частками у випадку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співфінансування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 fontAlgn="base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- планові доходи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(визначені на основі прогнозних обсягів реалізації) </a:t>
            </a:r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та витрати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(в т.ч. з розбивкою на капітальні (власне інвестиції) та поточні витрати, необхідні для функціонування бізнесу) по періодам реалізації проекту;</a:t>
            </a:r>
          </a:p>
          <a:p>
            <a:pPr indent="457200" algn="just" fontAlgn="base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- обґрунтування беззбиткового обсягу виробництва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/ реалізації та порівняння його із плановими показниками доходності;</a:t>
            </a:r>
          </a:p>
          <a:p>
            <a:pPr indent="457200" algn="just" fontAlgn="base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- розрахунок показників оцінки ефективності бізнес-проекту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(в т.ч. період окупності, рентабельність інвестицій тощо).</a:t>
            </a:r>
          </a:p>
          <a:p>
            <a:pPr indent="457200" algn="just" fontAlgn="base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Підсумком фінансового плану є висновок щодо ефективності бізнес-проекту, періоду його окупності та основних результатів для ініціаторів проекту, інвесторів та / або кредиторів.</a:t>
            </a: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685800" y="1295400"/>
            <a:ext cx="381000" cy="44196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углом 14"/>
          <p:cNvSpPr/>
          <p:nvPr/>
        </p:nvSpPr>
        <p:spPr>
          <a:xfrm rot="10800000" flipH="1">
            <a:off x="381000" y="1066800"/>
            <a:ext cx="304800" cy="2590800"/>
          </a:xfrm>
          <a:prstGeom prst="bentArrow">
            <a:avLst>
              <a:gd name="adj1" fmla="val 25000"/>
              <a:gd name="adj2" fmla="val 25000"/>
              <a:gd name="adj3" fmla="val 50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609600" y="990600"/>
            <a:ext cx="7924800" cy="3657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38200" y="1066800"/>
            <a:ext cx="7620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Будь-яка бізнес-діяльність нерозривно пов’язана із ризиком. Відтак, перш ніж розпочинати діяльність, варто ідентифікувати та оцінити існуючі ризики. Даний розділ є також важливим для інвестора, оскільки детальний опис потенційних ризиків свідчить про обізнаність ініціатора проекту зі сферою його реалізації, а отже, свідчить на користь його спроможності до втілення бізнес-ідеї у життя. </a:t>
            </a:r>
          </a:p>
          <a:p>
            <a:pPr indent="457200"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При оцінюванні ризиків доцільно використати попередньо зібрану інформацію щодо стану та тенденцій зміни факторів зовнішнього середовища, діяльності конкурентів, можливостей реалізації форс-мажорних обставин.</a:t>
            </a:r>
            <a:endParaRPr lang="uk-UA" dirty="0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57200" y="457200"/>
            <a:ext cx="8686800" cy="8382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>
              <a:spcBef>
                <a:spcPct val="0"/>
              </a:spcBef>
            </a:pPr>
            <a:r>
              <a:rPr lang="ru-RU" sz="2800" b="1" i="1" cap="all" dirty="0" smtClean="0"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8. </a:t>
            </a:r>
            <a:r>
              <a:rPr lang="uk-UA" sz="2800" b="1" i="1" cap="all" dirty="0" smtClean="0"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Оцінювання та страхування ризиків</a:t>
            </a:r>
            <a:r>
              <a:rPr lang="ru-RU" sz="2800" b="1" i="1" cap="all" dirty="0" smtClean="0"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ru-RU" sz="2800" b="1" i="1" u="none" strike="noStrike" kern="1200" cap="all" spc="0" normalizeH="0" baseline="0" noProof="0" dirty="0">
              <a:ln>
                <a:noFill/>
              </a:ln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533400" y="4724400"/>
          <a:ext cx="8001000" cy="1962912"/>
        </p:xfrm>
        <a:graphic>
          <a:graphicData uri="http://schemas.openxmlformats.org/drawingml/2006/table">
            <a:tbl>
              <a:tblPr/>
              <a:tblGrid>
                <a:gridCol w="2387663"/>
                <a:gridCol w="5613337"/>
              </a:tblGrid>
              <a:tr h="247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spc="-15" dirty="0">
                          <a:latin typeface="Times New Roman"/>
                          <a:ea typeface="Times New Roman"/>
                          <a:cs typeface="Times New Roman"/>
                        </a:rPr>
                        <a:t>Види ризиків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spc="-5">
                          <a:latin typeface="Times New Roman"/>
                          <a:ea typeface="Times New Roman"/>
                          <a:cs typeface="Times New Roman"/>
                        </a:rPr>
                        <a:t>Заходи зменшення впливу ризиків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36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1. Ризик псування майна внаслідок крадіжки, пожежі тощо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1.1. Укладання страхового полісу з відшкодуванням вартості майна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10">
                          <a:latin typeface="Times New Roman"/>
                          <a:ea typeface="Times New Roman"/>
                          <a:cs typeface="Times New Roman"/>
                        </a:rPr>
                        <a:t>1.2. Формування служби охорони на підприємстві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1.3. Дотримання правил пожежної безпеки та забезпечення наявності засобів пожежогасіння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7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</a:rPr>
                        <a:t>2. …..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2.1. ….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04800" y="228600"/>
            <a:ext cx="5257800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Логіка </a:t>
            </a: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розробки бізнес-плану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04800" y="990600"/>
          <a:ext cx="8610600" cy="5501642"/>
        </p:xfrm>
        <a:graphic>
          <a:graphicData uri="http://schemas.openxmlformats.org/drawingml/2006/table">
            <a:tbl>
              <a:tblPr/>
              <a:tblGrid>
                <a:gridCol w="6781800"/>
                <a:gridCol w="1828800"/>
              </a:tblGrid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1. Збір і аналіз інформації про продукцію (послуги) суб’єкта бізнесу 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Опис продукції (послуги)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2. Збір і аналіз інформації з ринку збуту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Маркетинг-план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3. Аналіз стану і можливостей суб’єкта бізнесу, а також привабливості галузі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Опис суб’єкта бізнесу і галузі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7912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4. Визначення потреби і джерел забезпечення суб’єкта бізнесу необхідним ресурсним забезпеченням (основні засоби, оборотні активи, персонал ін.)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Виробничий план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3152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5. Розрахунок потрібного капіталу і джерел фінансування (щомісячні/щоквартальні звіти про прибутки і збитки; звіти про рух коштів; прогнозні баланси; нараховані податки; фінансові результати)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Фінансовий план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6. Визначення загальної суми інвестицій по проекту, розрахунок їх ефективності (термін окупності; індекс прибутковості; внутрішня норма рентабельності; чистий приведений дохід; аналіз чутливості проекту)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Фінансові потреби та повернення інвестицій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9435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7. Розробка організаційної структури управління, правового забезпечення та календарного плану-графіку реалізації проекту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Організаційний план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8. Передбачення ускладнень і ризиків, розробка заходів з їх усунення чи мінімізації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Ризики та гарантії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9. Підбір додаткових матеріалів і складання додатків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Додатки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10. Складання стислого змісту про суть, обсяги та результати проекту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Резюме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11. Складання анотації на проект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Анотація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/>
                          <a:ea typeface="Calibri"/>
                          <a:cs typeface="Times New Roman"/>
                        </a:rPr>
                        <a:t>12. Оформлення титульного аркуша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/>
                          <a:ea typeface="Calibri"/>
                          <a:cs typeface="Times New Roman"/>
                        </a:rPr>
                        <a:t>Титульний аркуш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970" marR="509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38" y="6500813"/>
            <a:ext cx="7407275" cy="357187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Рис. 2.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Принципи, яких слід дотримуватися при розробці бізнес-плану</a:t>
            </a:r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32" name="Text Box 56"/>
          <p:cNvSpPr txBox="1">
            <a:spLocks noChangeArrowheads="1"/>
          </p:cNvSpPr>
          <p:nvPr/>
        </p:nvSpPr>
        <p:spPr bwMode="auto">
          <a:xfrm>
            <a:off x="457200" y="228600"/>
            <a:ext cx="2132014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uk-UA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Адекватність</a:t>
            </a:r>
            <a:endParaRPr lang="ru-RU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4633" name="AutoShape 57"/>
          <p:cNvSpPr>
            <a:spLocks noChangeArrowheads="1"/>
          </p:cNvSpPr>
          <p:nvPr/>
        </p:nvSpPr>
        <p:spPr bwMode="auto">
          <a:xfrm>
            <a:off x="2971800" y="214313"/>
            <a:ext cx="5943600" cy="547687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457200" y="838200"/>
            <a:ext cx="2117727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uk-UA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Цільовий характер </a:t>
            </a:r>
            <a:endParaRPr lang="ru-RU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4635" name="AutoShape 59"/>
          <p:cNvSpPr>
            <a:spLocks noChangeArrowheads="1"/>
          </p:cNvSpPr>
          <p:nvPr/>
        </p:nvSpPr>
        <p:spPr bwMode="auto">
          <a:xfrm>
            <a:off x="2971800" y="838200"/>
            <a:ext cx="594360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indent="215900" algn="just">
              <a:buClr>
                <a:srgbClr val="000000"/>
              </a:buClr>
              <a:defRPr/>
            </a:pP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розрахунки, проведені при бізнес-плануванні, мають відповідати основній цілі, поставленій при розробці цього планового документа </a:t>
            </a:r>
            <a:endParaRPr lang="uk-UA" sz="1400" dirty="0"/>
          </a:p>
        </p:txBody>
      </p:sp>
      <p:sp>
        <p:nvSpPr>
          <p:cNvPr id="24636" name="Text Box 60"/>
          <p:cNvSpPr txBox="1">
            <a:spLocks noChangeArrowheads="1"/>
          </p:cNvSpPr>
          <p:nvPr/>
        </p:nvSpPr>
        <p:spPr bwMode="auto">
          <a:xfrm>
            <a:off x="457200" y="1905000"/>
            <a:ext cx="2119314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uk-UA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Постійність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637" name="AutoShape 61"/>
          <p:cNvSpPr>
            <a:spLocks noChangeArrowheads="1"/>
          </p:cNvSpPr>
          <p:nvPr/>
        </p:nvSpPr>
        <p:spPr bwMode="auto">
          <a:xfrm>
            <a:off x="2971800" y="1524000"/>
            <a:ext cx="5943600" cy="12192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indent="215900" algn="just">
              <a:buClr>
                <a:srgbClr val="000000"/>
              </a:buClr>
              <a:defRPr/>
            </a:pP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ефективне управління функціонуванням та розвитком суб’єкта бізнесу передбачає не лише розробку бізнес-плану перед його реєстрацією та створенням, це повинен бути безперервний процес планування бізнесу, реалізації підприємницького проекту та його коригування під час реалізації проекту</a:t>
            </a:r>
            <a:endParaRPr lang="uk-UA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" name="Стрелка вправо 47"/>
          <p:cNvSpPr/>
          <p:nvPr/>
        </p:nvSpPr>
        <p:spPr>
          <a:xfrm>
            <a:off x="2590800" y="457200"/>
            <a:ext cx="381000" cy="15240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306" name="Rectangle 2"/>
          <p:cNvSpPr>
            <a:spLocks noChangeArrowheads="1"/>
          </p:cNvSpPr>
          <p:nvPr/>
        </p:nvSpPr>
        <p:spPr bwMode="auto">
          <a:xfrm>
            <a:off x="2971800" y="228600"/>
            <a:ext cx="563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215900" algn="just" eaLnBrk="0" hangingPunct="0">
              <a:buClr>
                <a:srgbClr val="000000"/>
              </a:buClr>
              <a:defRPr/>
            </a:pP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бізнес-план та положення усіх його розділів повинні відповідати існуючим ринковим умовам, його розмірам, можливостям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457200" y="3048000"/>
            <a:ext cx="2119314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uk-UA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Системність</a:t>
            </a:r>
            <a:endParaRPr lang="ru-RU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" name="AutoShape 61"/>
          <p:cNvSpPr>
            <a:spLocks noChangeArrowheads="1"/>
          </p:cNvSpPr>
          <p:nvPr/>
        </p:nvSpPr>
        <p:spPr bwMode="auto">
          <a:xfrm>
            <a:off x="2971800" y="2819400"/>
            <a:ext cx="5943600" cy="8382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indent="215900" algn="just">
              <a:buClr>
                <a:srgbClr val="000000"/>
              </a:buClr>
              <a:defRPr/>
            </a:pP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сукупність показників та розрахунків, проведених при розробці бізнес-плану, мають бути ув’язаними в єдину систему показників, узгоджених між собою спільними цілями та ресурсами</a:t>
            </a:r>
            <a:endParaRPr lang="uk-UA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60"/>
          <p:cNvSpPr txBox="1">
            <a:spLocks noChangeArrowheads="1"/>
          </p:cNvSpPr>
          <p:nvPr/>
        </p:nvSpPr>
        <p:spPr bwMode="auto">
          <a:xfrm>
            <a:off x="457200" y="3733800"/>
            <a:ext cx="2119314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uk-UA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Науковість</a:t>
            </a:r>
            <a:endParaRPr lang="ru-RU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8" name="AutoShape 61"/>
          <p:cNvSpPr>
            <a:spLocks noChangeArrowheads="1"/>
          </p:cNvSpPr>
          <p:nvPr/>
        </p:nvSpPr>
        <p:spPr bwMode="auto">
          <a:xfrm>
            <a:off x="2971800" y="3733800"/>
            <a:ext cx="594360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indent="215900" algn="just">
              <a:buClr>
                <a:srgbClr val="000000"/>
              </a:buClr>
              <a:defRPr/>
            </a:pP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</a:rPr>
              <a:t>усі розрахунки, проведені при розробці бізнес-плану, мають ґрунтуватись виключно на наукових підходах та методиках</a:t>
            </a:r>
            <a:endParaRPr lang="uk-UA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2590800" y="1143000"/>
            <a:ext cx="381000" cy="15240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2590800" y="2133600"/>
            <a:ext cx="381000" cy="15240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2590800" y="3200400"/>
            <a:ext cx="381000" cy="15240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2590800" y="3962400"/>
            <a:ext cx="381000" cy="15240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Text Box 58"/>
          <p:cNvSpPr txBox="1">
            <a:spLocks noChangeArrowheads="1"/>
          </p:cNvSpPr>
          <p:nvPr/>
        </p:nvSpPr>
        <p:spPr bwMode="auto">
          <a:xfrm>
            <a:off x="457200" y="4419600"/>
            <a:ext cx="2117727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uk-UA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Швидкого реагування</a:t>
            </a:r>
            <a:endParaRPr lang="ru-RU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8" name="AutoShape 61"/>
          <p:cNvSpPr>
            <a:spLocks noChangeArrowheads="1"/>
          </p:cNvSpPr>
          <p:nvPr/>
        </p:nvSpPr>
        <p:spPr bwMode="auto">
          <a:xfrm>
            <a:off x="2971800" y="4419600"/>
            <a:ext cx="5943600" cy="7620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indent="215900" algn="just">
              <a:buClr>
                <a:srgbClr val="000000"/>
              </a:buClr>
              <a:defRPr/>
            </a:pP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</a:rPr>
              <a:t>передбачає можливість оперативного внесення відповідних коригувань в плани виробничо-господарської та інвестиційної діяльності підприємства, обумовлених змінами в </a:t>
            </a:r>
            <a:r>
              <a:rPr lang="uk-UA" sz="1400" dirty="0" err="1" smtClean="0">
                <a:solidFill>
                  <a:srgbClr val="000000"/>
                </a:solidFill>
                <a:latin typeface="Times New Roman" pitchFamily="18" charset="0"/>
              </a:rPr>
              <a:t>мікро-</a:t>
            </a: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</a:rPr>
              <a:t> та макросередовищі</a:t>
            </a:r>
            <a:endParaRPr lang="uk-UA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2590800" y="4724400"/>
            <a:ext cx="381000" cy="15240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Text Box 58"/>
          <p:cNvSpPr txBox="1">
            <a:spLocks noChangeArrowheads="1"/>
          </p:cNvSpPr>
          <p:nvPr/>
        </p:nvSpPr>
        <p:spPr bwMode="auto">
          <a:xfrm>
            <a:off x="457200" y="5257800"/>
            <a:ext cx="2117727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uk-UA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Кількісної оцінки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AutoShape 61"/>
          <p:cNvSpPr>
            <a:spLocks noChangeArrowheads="1"/>
          </p:cNvSpPr>
          <p:nvPr/>
        </p:nvSpPr>
        <p:spPr bwMode="auto">
          <a:xfrm>
            <a:off x="2971800" y="5257800"/>
            <a:ext cx="5943600" cy="609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indent="215900" algn="just">
              <a:buClr>
                <a:srgbClr val="000000"/>
              </a:buClr>
              <a:defRPr/>
            </a:pP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</a:rPr>
              <a:t>необхідність представлення в цифровому вираженні запланованих до досягнення цілей функціонування виробництва і збуту готової продукції</a:t>
            </a:r>
            <a:endParaRPr lang="uk-UA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2590800" y="5486400"/>
            <a:ext cx="381000" cy="15240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Text Box 58"/>
          <p:cNvSpPr txBox="1">
            <a:spLocks noChangeArrowheads="1"/>
          </p:cNvSpPr>
          <p:nvPr/>
        </p:nvSpPr>
        <p:spPr bwMode="auto">
          <a:xfrm>
            <a:off x="457200" y="5943600"/>
            <a:ext cx="2117727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uk-UA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Оптимізації</a:t>
            </a:r>
            <a:endParaRPr lang="ru-RU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2590800" y="6096000"/>
            <a:ext cx="381000" cy="152400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AutoShape 61"/>
          <p:cNvSpPr>
            <a:spLocks noChangeArrowheads="1"/>
          </p:cNvSpPr>
          <p:nvPr/>
        </p:nvSpPr>
        <p:spPr bwMode="auto">
          <a:xfrm>
            <a:off x="2971800" y="5943600"/>
            <a:ext cx="5943600" cy="5334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indent="215900" algn="just">
              <a:buClr>
                <a:srgbClr val="000000"/>
              </a:buClr>
              <a:defRPr/>
            </a:pPr>
            <a:r>
              <a:rPr lang="uk-UA" sz="1400" dirty="0" smtClean="0">
                <a:solidFill>
                  <a:srgbClr val="000000"/>
                </a:solidFill>
                <a:latin typeface="Times New Roman" pitchFamily="18" charset="0"/>
              </a:rPr>
              <a:t>у ході розрахунку показників слід забезпечити обрання допустимого, проте найкращого варіанту реалізації підприємницького проекту</a:t>
            </a:r>
            <a:endParaRPr lang="uk-UA" sz="14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28600" y="762000"/>
            <a:ext cx="8686800" cy="5943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4525963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незначний обсяг документа, його простота та лаконічність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але водночас адекватне розкриття суті підприємницького проекту і його цілей. Як показує практика, для підприємницьких проектів, що вимагають незначних фінансових вкладень, обсяг документа обмежується 20-25 сторінками;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функціональність документа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тобто в нього повинна бути включена лише та інформація, яка цікавить чи може зацікавити його читача;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легкість у сприйнятті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тобто документ повинен бути складений так, щоб в ньому легко можна було відшукати необхідну інформацію;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структурованість документа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Бізнес-план повинен бути розділений на розділи, параграфи та мати сторінку зі змістом;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забезпеченість збереженості конфіденційної інформації 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підприємницький проект;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реалістичність припущень та передбачень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також (що ще краще) науковість представлених результатів. </a:t>
            </a: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точність фінансових розрахунків; </a:t>
            </a:r>
            <a:endParaRPr lang="ru-RU" sz="16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рівність деталізації розрахунків у часі;</a:t>
            </a:r>
            <a:endParaRPr lang="ru-RU" sz="16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легкість пошуку необхідної інформації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що передбачає відповідність наведених показників бізнес-плану розділам, яким ці показники відповідають;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наочність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тобто у бізнес-плані доцільно основні результати наводити у вигляді ілюстративного матеріалу;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 іміджу успішного суб’єкта підприємницької діяльності;</a:t>
            </a:r>
            <a:endParaRPr lang="ru-RU" sz="16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об’єктивність оцінки ускладнень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яких може опинитись реалізація бізнес-проекту;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надання проекту влучної короткої назви;</a:t>
            </a:r>
            <a:endParaRPr lang="ru-RU" sz="16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spcBef>
                <a:spcPts val="0"/>
              </a:spcBef>
            </a:pP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необхідності додаткова інформація може бути винесена в «Додатки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04800" y="228600"/>
            <a:ext cx="8458200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Вимоги до стилю написання та оформлення бізнес-плану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ДЯКУЮ ЗА УВАГУ!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 со стрелкой вниз 3"/>
          <p:cNvSpPr/>
          <p:nvPr/>
        </p:nvSpPr>
        <p:spPr>
          <a:xfrm>
            <a:off x="1143000" y="2057400"/>
            <a:ext cx="7572428" cy="1143008"/>
          </a:xfrm>
          <a:prstGeom prst="downArrowCallout">
            <a:avLst>
              <a:gd name="adj1" fmla="val 306741"/>
              <a:gd name="adj2" fmla="val 268366"/>
              <a:gd name="adj3" fmla="val 23227"/>
              <a:gd name="adj4" fmla="val 6497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6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057401"/>
            <a:ext cx="7572375" cy="533400"/>
          </a:xfrm>
        </p:spPr>
        <p:txBody>
          <a:bodyPr>
            <a:normAutofit/>
          </a:bodyPr>
          <a:lstStyle/>
          <a:p>
            <a:pPr marL="26988" algn="ctr"/>
            <a:r>
              <a:rPr lang="ru-RU" sz="2000" b="1" dirty="0" smtClean="0">
                <a:solidFill>
                  <a:srgbClr val="320E04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uk-UA" sz="2000" b="1" dirty="0" smtClean="0">
                <a:solidFill>
                  <a:srgbClr val="320E04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b="1" dirty="0" smtClean="0">
                <a:solidFill>
                  <a:srgbClr val="320E04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>
                <a:solidFill>
                  <a:srgbClr val="320E04"/>
                </a:solidFill>
                <a:latin typeface="Times New Roman" pitchFamily="18" charset="0"/>
                <a:cs typeface="Times New Roman" pitchFamily="18" charset="0"/>
              </a:rPr>
              <a:t>ОСНОВИ БІЗНЕС-ПЛАНУВАННЯ</a:t>
            </a:r>
            <a:endParaRPr lang="ru-RU" sz="2000" b="1" dirty="0" smtClean="0">
              <a:solidFill>
                <a:srgbClr val="320E0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0" name="Подзаголовок 2"/>
          <p:cNvSpPr txBox="1">
            <a:spLocks/>
          </p:cNvSpPr>
          <p:nvPr/>
        </p:nvSpPr>
        <p:spPr bwMode="auto">
          <a:xfrm>
            <a:off x="1219200" y="3276600"/>
            <a:ext cx="7572375" cy="500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/>
          <a:lstStyle/>
          <a:p>
            <a:pPr marL="26988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uk-UA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Основні положення бізнес-планування.</a:t>
            </a:r>
            <a:endParaRPr lang="uk-UA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1" name="Подзаголовок 2"/>
          <p:cNvSpPr txBox="1">
            <a:spLocks/>
          </p:cNvSpPr>
          <p:nvPr/>
        </p:nvSpPr>
        <p:spPr bwMode="auto">
          <a:xfrm>
            <a:off x="1219200" y="3962400"/>
            <a:ext cx="7572375" cy="500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/>
          <a:lstStyle/>
          <a:p>
            <a:pPr marL="26988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Структура бізнес-плану.</a:t>
            </a:r>
            <a:endParaRPr lang="uk-UA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Подзаголовок 2"/>
          <p:cNvSpPr txBox="1">
            <a:spLocks/>
          </p:cNvSpPr>
          <p:nvPr/>
        </p:nvSpPr>
        <p:spPr bwMode="auto">
          <a:xfrm>
            <a:off x="1219200" y="4648200"/>
            <a:ext cx="7572375" cy="500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tIns="0"/>
          <a:lstStyle/>
          <a:p>
            <a:pPr marL="26988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Вимоги до стилю написання та оформлення бізнес-плану.</a:t>
            </a:r>
            <a:endParaRPr lang="ru-RU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4" name="Text Box 25"/>
          <p:cNvSpPr txBox="1">
            <a:spLocks noChangeArrowheads="1"/>
          </p:cNvSpPr>
          <p:nvPr/>
        </p:nvSpPr>
        <p:spPr bwMode="auto">
          <a:xfrm>
            <a:off x="990600" y="5410200"/>
            <a:ext cx="78120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 i="1" dirty="0">
                <a:latin typeface="Times New Roman" pitchFamily="18" charset="0"/>
              </a:rPr>
              <a:t>Рис. </a:t>
            </a:r>
            <a:r>
              <a:rPr lang="uk-UA" sz="1600" i="1" dirty="0" smtClean="0">
                <a:latin typeface="Times New Roman" pitchFamily="18" charset="0"/>
              </a:rPr>
              <a:t>1</a:t>
            </a:r>
            <a:r>
              <a:rPr lang="uk-UA" sz="1600" b="1" dirty="0" smtClean="0">
                <a:latin typeface="Times New Roman" pitchFamily="18" charset="0"/>
              </a:rPr>
              <a:t>.</a:t>
            </a:r>
            <a:r>
              <a:rPr lang="uk-UA" sz="1600" b="1" dirty="0" smtClean="0"/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План теми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914400" y="3352800"/>
            <a:ext cx="357190" cy="35719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914400" y="4038600"/>
            <a:ext cx="357190" cy="35719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914400" y="4724400"/>
            <a:ext cx="357190" cy="35719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87" name="TextBox 40"/>
          <p:cNvSpPr txBox="1">
            <a:spLocks noChangeArrowheads="1"/>
          </p:cNvSpPr>
          <p:nvPr/>
        </p:nvSpPr>
        <p:spPr bwMode="auto">
          <a:xfrm>
            <a:off x="990600" y="3352800"/>
            <a:ext cx="214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120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8" name="TextBox 41"/>
          <p:cNvSpPr txBox="1">
            <a:spLocks noChangeArrowheads="1"/>
          </p:cNvSpPr>
          <p:nvPr/>
        </p:nvSpPr>
        <p:spPr bwMode="auto">
          <a:xfrm>
            <a:off x="990600" y="4038600"/>
            <a:ext cx="214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1200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9" name="TextBox 58"/>
          <p:cNvSpPr txBox="1">
            <a:spLocks noChangeArrowheads="1"/>
          </p:cNvSpPr>
          <p:nvPr/>
        </p:nvSpPr>
        <p:spPr bwMode="auto">
          <a:xfrm>
            <a:off x="990600" y="4724400"/>
            <a:ext cx="214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1200">
                <a:latin typeface="Times New Roman" pitchFamily="18" charset="0"/>
                <a:cs typeface="Times New Roman" pitchFamily="18" charset="0"/>
              </a:rPr>
              <a:t>3</a:t>
            </a:r>
            <a:endParaRPr lang="ru-RU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4800600" y="609600"/>
            <a:ext cx="4038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6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Ніколи не вкладайте гроші в ідею, яку ви не можете пояснити на пальцях.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ПІТЕР ЛИНЧ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uk-UA" sz="1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(відомий американський фінансист, інвестор</a:t>
            </a:r>
            <a:r>
              <a:rPr lang="ru-RU" sz="1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326858" y="2806366"/>
            <a:ext cx="7162800" cy="130843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140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69232" y="2860508"/>
            <a:ext cx="6781800" cy="1139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БІЗНЕС-ПЛАН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– комплексний, ретельно підготовлений документ, в якому викладено сутність підприємницької ідеї, шляхи й засоби її реалізації, охарактеризовано ринкові, виробничі, організаційні та фінансові аспекти майбутнього бізнесу, а також особливості управління ним.</a:t>
            </a:r>
            <a:endParaRPr lang="ru-RU" sz="160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337150" y="4343400"/>
            <a:ext cx="4876800" cy="200025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1350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23394" y="4457700"/>
            <a:ext cx="4572000" cy="15430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Мета розробки бізнес-плану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полягає у формуванні концепції розвитку підприємства (чи реалізації ним підприємницького проекту), яка забезпечує аналіз, оцінку, позиціонування, контроль та регулювання діяльності в умовах невизначеності і динамічності зовнішнього та внутрішнього середовища.</a:t>
            </a:r>
            <a:endParaRPr lang="ru-RU" sz="1600" dirty="0"/>
          </a:p>
        </p:txBody>
      </p:sp>
      <p:sp>
        <p:nvSpPr>
          <p:cNvPr id="10247" name="AutoShape 4"/>
          <p:cNvSpPr>
            <a:spLocks noChangeArrowheads="1"/>
          </p:cNvSpPr>
          <p:nvPr/>
        </p:nvSpPr>
        <p:spPr bwMode="auto">
          <a:xfrm>
            <a:off x="313823" y="1371600"/>
            <a:ext cx="7239000" cy="136257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 sz="1350"/>
          </a:p>
        </p:txBody>
      </p:sp>
      <p:sp>
        <p:nvSpPr>
          <p:cNvPr id="10248" name="Text Box 5"/>
          <p:cNvSpPr txBox="1">
            <a:spLocks noChangeArrowheads="1"/>
          </p:cNvSpPr>
          <p:nvPr/>
        </p:nvSpPr>
        <p:spPr bwMode="auto">
          <a:xfrm>
            <a:off x="492292" y="1447801"/>
            <a:ext cx="6997366" cy="12412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БІЗНЕС-ПЛАНУВАННЯ</a:t>
            </a:r>
            <a:r>
              <a:rPr lang="uk-UA" sz="1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це впорядкована сукупність стадій і дій, пов'язаних з ситуаційним аналізом навколишнього середовища, постановкою цілей бізнес-планування, здійсненням планування (розробка бізнес-плану), просуванням бізнес-плану на ринок інтелектуальної власності, реалізацією бізнес-плану, контролем над його виконанням.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hto-takoe-bisnes-plan-600x3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3886200"/>
            <a:ext cx="3886200" cy="2114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C227144E-1103-4DC3-89B8-B71EDED2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77452"/>
            <a:ext cx="8244973" cy="462515"/>
          </a:xfrm>
        </p:spPr>
        <p:txBody>
          <a:bodyPr>
            <a:normAutofit fontScale="90000"/>
          </a:bodyPr>
          <a:lstStyle/>
          <a:p>
            <a:r>
              <a:rPr lang="uk-UA" sz="2400" dirty="0">
                <a:solidFill>
                  <a:schemeClr val="accent2">
                    <a:lumMod val="50000"/>
                  </a:schemeClr>
                </a:solidFill>
                <a:latin typeface="Arial Black" panose="020B0A04020102020204" pitchFamily="34" charset="0"/>
              </a:rPr>
              <a:t>Сутнісна характеристика бізнес-планування</a:t>
            </a:r>
            <a:endParaRPr lang="uk-UA" sz="2400" dirty="0">
              <a:solidFill>
                <a:schemeClr val="accent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49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>
            <a:extLst>
              <a:ext uri="{FF2B5EF4-FFF2-40B4-BE49-F238E27FC236}">
                <a16:creationId xmlns="" xmlns:a16="http://schemas.microsoft.com/office/drawing/2014/main" id="{472B4F0F-1107-46C2-8A45-DF2C2EAC5734}"/>
              </a:ext>
            </a:extLst>
          </p:cNvPr>
          <p:cNvSpPr/>
          <p:nvPr/>
        </p:nvSpPr>
        <p:spPr>
          <a:xfrm>
            <a:off x="216569" y="457200"/>
            <a:ext cx="5875559" cy="40615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 дозволяє вирішувати такі завдання:</a:t>
            </a:r>
            <a:endParaRPr lang="uk-UA" sz="15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ілка: шеврон 5">
            <a:extLst>
              <a:ext uri="{FF2B5EF4-FFF2-40B4-BE49-F238E27FC236}">
                <a16:creationId xmlns="" xmlns:a16="http://schemas.microsoft.com/office/drawing/2014/main" id="{F4995FDA-AFB5-4BD2-A3CA-57FFEF25FEB5}"/>
              </a:ext>
            </a:extLst>
          </p:cNvPr>
          <p:cNvSpPr/>
          <p:nvPr/>
        </p:nvSpPr>
        <p:spPr>
          <a:xfrm rot="5400000">
            <a:off x="2079039" y="988119"/>
            <a:ext cx="226381" cy="269660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sz="1350">
              <a:solidFill>
                <a:schemeClr val="tx1"/>
              </a:solidFill>
            </a:endParaRPr>
          </a:p>
        </p:txBody>
      </p:sp>
      <p:sp>
        <p:nvSpPr>
          <p:cNvPr id="14" name="Прямокутник 4">
            <a:extLst>
              <a:ext uri="{FF2B5EF4-FFF2-40B4-BE49-F238E27FC236}">
                <a16:creationId xmlns="" xmlns:a16="http://schemas.microsoft.com/office/drawing/2014/main" id="{24BF3DA0-4B58-4291-BCBC-A56686FCF4C4}"/>
              </a:ext>
            </a:extLst>
          </p:cNvPr>
          <p:cNvSpPr/>
          <p:nvPr/>
        </p:nvSpPr>
        <p:spPr>
          <a:xfrm>
            <a:off x="216568" y="1382544"/>
            <a:ext cx="8851231" cy="507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34290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визначити напрями подальшої діяльності підприємства, цільові ринки, склад і показники товарів і послуг, 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місце, яке фірма може зайняти на цих ринках;</a:t>
            </a:r>
          </a:p>
          <a:p>
            <a:pPr indent="34290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розробити взаємопов'язані виробничі, маркетингові організаційні програми, які забезпечують досягнення сформульованих цілей;</a:t>
            </a:r>
          </a:p>
          <a:p>
            <a:pPr indent="34290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проаналізувати наявність виробничих ресурсів, резервів, які можуть бути задіяні, визначити необхідні обсяги фінансування;</a:t>
            </a:r>
          </a:p>
          <a:p>
            <a:pPr indent="34290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передбачити труднощі і проблеми, з якими доведеться зіткнутися керівництву і колективу фірми в процесі здійснення планованого проекту;</a:t>
            </a:r>
          </a:p>
          <a:p>
            <a:pPr indent="34290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виявити забезпеченість фірми кваліфікованими кадрами і розподіляти обов'язки зі всією повнотою несення відповідальності за виконання;</a:t>
            </a:r>
          </a:p>
          <a:p>
            <a:pPr indent="34290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оцінити фінансовий стан відповідно до накреслених планів, реальність досягнення цілей за допомогою власних засобів і можливість отримання кредиту з іншого джерела;</a:t>
            </a:r>
          </a:p>
          <a:p>
            <a:pPr indent="34290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визначити склад маркетингових досліджень із вивчення ринку, розробки каналів збуту, заходів щодо реклами;</a:t>
            </a:r>
          </a:p>
          <a:p>
            <a:pPr indent="34290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організувати систему контролю за ходом реалізації проекту;</a:t>
            </a:r>
          </a:p>
          <a:p>
            <a:pPr indent="342900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підготувати розгорнуте обґрунтування, необхідне для залучення інвесторів до фінансування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330904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616492" y="3495174"/>
            <a:ext cx="2348163" cy="27532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0" name="Прямоугольник 9"/>
          <p:cNvSpPr/>
          <p:nvPr/>
        </p:nvSpPr>
        <p:spPr>
          <a:xfrm>
            <a:off x="914400" y="3486150"/>
            <a:ext cx="2469482" cy="23812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62000" y="1446630"/>
            <a:ext cx="6858000" cy="12965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1381" y="720626"/>
            <a:ext cx="6400800" cy="457200"/>
          </a:xfrm>
        </p:spPr>
        <p:txBody>
          <a:bodyPr>
            <a:normAutofit/>
          </a:bodyPr>
          <a:lstStyle/>
          <a:p>
            <a:pPr algn="l"/>
            <a: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Випадки у яких складається бізнес-план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381000" y="1314450"/>
            <a:ext cx="381000" cy="10287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2674" y="1565454"/>
            <a:ext cx="64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1) створення нового бізнесу;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2) планування розширення напрямів діяльності та 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нових структурних підрозділів;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3) планування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існуючої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діяльності</a:t>
            </a:r>
          </a:p>
          <a:p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608403" y="2810872"/>
            <a:ext cx="4038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100" b="1" dirty="0">
                <a:latin typeface="Times New Roman" pitchFamily="18" charset="0"/>
                <a:cs typeface="Times New Roman" pitchFamily="18" charset="0"/>
              </a:rPr>
              <a:t>Функції бізнес-плану</a:t>
            </a: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3486150"/>
            <a:ext cx="24203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i="1" dirty="0">
                <a:latin typeface="Times New Roman" pitchFamily="18" charset="0"/>
                <a:cs typeface="Times New Roman" pitchFamily="18" charset="0"/>
              </a:rPr>
              <a:t>Зовнішня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спрямований на залучення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фінансування;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ознайомлення потенційних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інвесторів, кредиторів,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партнерів із необхідними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аспектами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бізнесу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89375" y="3477127"/>
            <a:ext cx="21760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i="1" dirty="0">
                <a:latin typeface="Times New Roman" pitchFamily="18" charset="0"/>
                <a:cs typeface="Times New Roman" pitchFamily="18" charset="0"/>
              </a:rPr>
              <a:t>Внутрішня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спрямований на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визначення «дорожньої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карти» створення бізнесу;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ключових ресурсів;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основних компонентів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Бізнес-моделі; цільових </a:t>
            </a:r>
          </a:p>
          <a:p>
            <a:pPr algn="ctr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орієнтирів розвитку</a:t>
            </a:r>
          </a:p>
          <a:p>
            <a:endParaRPr lang="ru-RU" sz="16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1819777" y="3257550"/>
            <a:ext cx="609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Стрелка вниз 12"/>
          <p:cNvSpPr/>
          <p:nvPr/>
        </p:nvSpPr>
        <p:spPr>
          <a:xfrm>
            <a:off x="4457700" y="3257550"/>
            <a:ext cx="609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pic>
        <p:nvPicPr>
          <p:cNvPr id="14" name="Рисунок 13" descr="business-plan-concept-with-icons-vector-172555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3554" y="2698082"/>
            <a:ext cx="3100447" cy="24183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4205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143000" y="2514600"/>
            <a:ext cx="769620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Організації Об’єднаних Націй із промислового розвитку (UNIDO)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43000" y="3048000"/>
            <a:ext cx="769620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Європейського банку реконструкції та розвитку (EBRD)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3000" y="3581400"/>
            <a:ext cx="76962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фірми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Coldman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Sachs&amp;Co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 з лідерів світового інвестиційного бізнесу)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43000" y="4267200"/>
            <a:ext cx="769620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за стандартами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консалтингово-аудиторської фірми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Ernst&amp;Young</a:t>
            </a: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43000" y="4800600"/>
            <a:ext cx="7696200" cy="685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TACIS, запропонована в рамках відповідного проекту Європейського Союзу</a:t>
            </a:r>
          </a:p>
        </p:txBody>
      </p:sp>
      <p:sp>
        <p:nvSpPr>
          <p:cNvPr id="12" name="Правая фигурная скобка 11"/>
          <p:cNvSpPr/>
          <p:nvPr/>
        </p:nvSpPr>
        <p:spPr>
          <a:xfrm flipH="1">
            <a:off x="685800" y="2895600"/>
            <a:ext cx="381000" cy="3429000"/>
          </a:xfrm>
          <a:prstGeom prst="rightBrace">
            <a:avLst/>
          </a:prstGeom>
          <a:ln cap="rnd" cmpd="sng">
            <a:solidFill>
              <a:schemeClr val="tx1"/>
            </a:solidFill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Выгнутая влево стрелка 12"/>
          <p:cNvSpPr/>
          <p:nvPr/>
        </p:nvSpPr>
        <p:spPr>
          <a:xfrm>
            <a:off x="533400" y="2133600"/>
            <a:ext cx="304800" cy="2438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304800" y="228600"/>
            <a:ext cx="3886200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uk-UA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СТРУКТУРА БІЗНЕС-ПЛАНУ</a:t>
            </a: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609600" y="762000"/>
            <a:ext cx="7848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Структура бізнес-плану –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це сукупність розділів, що розглядаються у відповідному документі. На сьогодні не існує єдиного шаблону структури бізнес-плану, адже кожен суб’єкт господарювання може мати свої вимоги до змісту та наповнення бізнес-плану.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990600" y="1981200"/>
            <a:ext cx="4343400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Підходи до структуризації бізнес-плану: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143000" y="5562600"/>
            <a:ext cx="769620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методика за стандартами 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консалтингово-аудиторської фірми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KPMG</a:t>
            </a:r>
            <a:endPara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143000" y="6096000"/>
            <a:ext cx="7696200" cy="609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Національні методичні рекомендації з розроблення бізнес-плану підприємств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549" y="200025"/>
            <a:ext cx="6447501" cy="990600"/>
          </a:xfrm>
        </p:spPr>
        <p:txBody>
          <a:bodyPr>
            <a:normAutofit/>
          </a:bodyPr>
          <a:lstStyle/>
          <a:p>
            <a:r>
              <a:rPr lang="uk-UA" sz="2100" b="1" i="1" dirty="0">
                <a:latin typeface="Times New Roman" pitchFamily="18" charset="0"/>
                <a:cs typeface="Times New Roman" pitchFamily="18" charset="0"/>
              </a:rPr>
              <a:t>Основні стадії процесу бізнес-планування</a:t>
            </a:r>
            <a:endParaRPr lang="uk-UA" sz="21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9200" y="1771650"/>
            <a:ext cx="327660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початкова стадія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24000" y="2343150"/>
            <a:ext cx="327660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підготовча стадія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5000" y="2914650"/>
            <a:ext cx="3276600" cy="5143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стадія розробки бізнес-плану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33600" y="3543300"/>
            <a:ext cx="3733800" cy="8572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стадія просування бізнес-плану на ринок інтелектуальної власності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4600" y="4514850"/>
            <a:ext cx="3733800" cy="5715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стадія реалізації бізнес-плану</a:t>
            </a:r>
            <a:endParaRPr lang="uk-U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914400" y="2000250"/>
            <a:ext cx="304800" cy="5715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>
            <a:off x="1219200" y="2628900"/>
            <a:ext cx="304800" cy="5715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2" name="Выгнутая влево стрелка 11"/>
          <p:cNvSpPr/>
          <p:nvPr/>
        </p:nvSpPr>
        <p:spPr>
          <a:xfrm>
            <a:off x="1600200" y="3257550"/>
            <a:ext cx="304800" cy="6858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3" name="Выгнутая влево стрелка 12"/>
          <p:cNvSpPr/>
          <p:nvPr/>
        </p:nvSpPr>
        <p:spPr>
          <a:xfrm>
            <a:off x="1828800" y="4057650"/>
            <a:ext cx="304800" cy="8001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pic>
        <p:nvPicPr>
          <p:cNvPr id="15" name="Рисунок 14" descr="business-planing-ma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1064796"/>
            <a:ext cx="3657600" cy="23717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3727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95400" y="1295400"/>
            <a:ext cx="396240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Резюме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24000" y="1828800"/>
            <a:ext cx="4114800" cy="457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 підприємства та галузі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28800" y="2362200"/>
            <a:ext cx="4114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 проекту та продукції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86000" y="3581400"/>
            <a:ext cx="4114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Виробничий план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381000" y="152400"/>
            <a:ext cx="8153400" cy="990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Відповідно до методики структуризації бізнес-плану, запропонованої організацією об’єднаних націй із промислового розвитку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UNIDO),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яка є найбільш поширеною у використанні, виділяють наступні розділи:</a:t>
            </a:r>
            <a:endParaRPr lang="ru-RU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057400" y="2971800"/>
            <a:ext cx="4114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Маркетинговий план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14600" y="4191000"/>
            <a:ext cx="4114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Організаційний план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743200" y="4800600"/>
            <a:ext cx="4114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Фінансовий план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971800" y="5410200"/>
            <a:ext cx="4114800" cy="685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Оцінювання та страхування ризиків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76600" y="6172200"/>
            <a:ext cx="41148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Додатки</a:t>
            </a:r>
            <a:endParaRPr lang="uk-U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Выгнутая влево стрелка 21"/>
          <p:cNvSpPr/>
          <p:nvPr/>
        </p:nvSpPr>
        <p:spPr>
          <a:xfrm>
            <a:off x="2438400" y="5105400"/>
            <a:ext cx="3048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Выгнутая влево стрелка 22"/>
          <p:cNvSpPr/>
          <p:nvPr/>
        </p:nvSpPr>
        <p:spPr>
          <a:xfrm>
            <a:off x="1524000" y="2590800"/>
            <a:ext cx="3048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Выгнутая влево стрелка 23"/>
          <p:cNvSpPr/>
          <p:nvPr/>
        </p:nvSpPr>
        <p:spPr>
          <a:xfrm>
            <a:off x="1752600" y="3276600"/>
            <a:ext cx="3048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лево стрелка 24"/>
          <p:cNvSpPr/>
          <p:nvPr/>
        </p:nvSpPr>
        <p:spPr>
          <a:xfrm>
            <a:off x="1981200" y="3886200"/>
            <a:ext cx="3048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Выгнутая влево стрелка 25"/>
          <p:cNvSpPr/>
          <p:nvPr/>
        </p:nvSpPr>
        <p:spPr>
          <a:xfrm>
            <a:off x="2209800" y="4495800"/>
            <a:ext cx="3048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Выгнутая влево стрелка 26"/>
          <p:cNvSpPr/>
          <p:nvPr/>
        </p:nvSpPr>
        <p:spPr>
          <a:xfrm>
            <a:off x="1219200" y="2057400"/>
            <a:ext cx="3048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Выгнутая влево стрелка 27"/>
          <p:cNvSpPr/>
          <p:nvPr/>
        </p:nvSpPr>
        <p:spPr>
          <a:xfrm>
            <a:off x="2667000" y="5791200"/>
            <a:ext cx="3048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Выгнутая влево стрелка 28"/>
          <p:cNvSpPr/>
          <p:nvPr/>
        </p:nvSpPr>
        <p:spPr>
          <a:xfrm>
            <a:off x="990600" y="1524000"/>
            <a:ext cx="3048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143000" y="1219200"/>
            <a:ext cx="7772400" cy="5181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itchFamily="18" charset="0"/>
                <a:cs typeface="Times New Roman" pitchFamily="18" charset="0"/>
              </a:rPr>
              <a:t>1. Резюме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1295400"/>
            <a:ext cx="7315200" cy="487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24000" algn="just" fontAlgn="base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Резюме має бути стислим (зазвичай одна, максимум дві сторінки) та містити наступну інформацію:</a:t>
            </a:r>
          </a:p>
          <a:p>
            <a:pPr indent="324000" algn="just" fontAlgn="base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інформація про суб’єкт бізнесу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(існуючий або планований), його назву, організаційно-правову форму господарювання, місце розташування, форму власності та ключових засновників;</a:t>
            </a:r>
          </a:p>
          <a:p>
            <a:pPr indent="324000" algn="just" fontAlgn="base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інформація про проект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назва проекту, основна мета проекту, короткий опис продукції / послуг, термін реалізації проекту;</a:t>
            </a:r>
          </a:p>
          <a:p>
            <a:pPr indent="324000" algn="just" fontAlgn="base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опис ринку, на який орієнтовано реалізацію проекту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географічне розташування ринку (наприклад, ринок України, ринок Східної Європи, ринок Житомирської області тощо), цільовий сегмент споживачів (наприклад, молоді сім’ї з дітьми з середнім рівнем доходу);</a:t>
            </a:r>
          </a:p>
          <a:p>
            <a:pPr indent="324000" algn="just" fontAlgn="base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прогнозований обсяг продажу у натуральних та вартісних одиницях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(за весь період реалізації проекту та річний);</a:t>
            </a:r>
          </a:p>
          <a:p>
            <a:pPr indent="324000" algn="just" fontAlgn="base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команда проекту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керівник проекту та ключові з точки зору реалізації проекту його учасники;</a:t>
            </a:r>
          </a:p>
          <a:p>
            <a:pPr indent="324000" algn="just" fontAlgn="base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прогнозні фінансові показники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загальна сума інвестицій, джерела фінансування, термін окупності проекту, економічний результат.</a:t>
            </a:r>
            <a:endParaRPr lang="ru-RU" dirty="0"/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685800" y="1295400"/>
            <a:ext cx="381000" cy="5029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углом 14"/>
          <p:cNvSpPr/>
          <p:nvPr/>
        </p:nvSpPr>
        <p:spPr>
          <a:xfrm rot="10800000" flipH="1">
            <a:off x="381000" y="1066800"/>
            <a:ext cx="304800" cy="2819400"/>
          </a:xfrm>
          <a:prstGeom prst="bentArrow">
            <a:avLst>
              <a:gd name="adj1" fmla="val 25000"/>
              <a:gd name="adj2" fmla="val 25000"/>
              <a:gd name="adj3" fmla="val 50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237</TotalTime>
  <Words>2145</Words>
  <Application>Microsoft Office PowerPoint</Application>
  <PresentationFormat>Экран (4:3)</PresentationFormat>
  <Paragraphs>204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0" baseType="lpstr">
      <vt:lpstr>Arial</vt:lpstr>
      <vt:lpstr>Arial Black</vt:lpstr>
      <vt:lpstr>Calibri</vt:lpstr>
      <vt:lpstr>Courier New</vt:lpstr>
      <vt:lpstr>Franklin Gothic Book</vt:lpstr>
      <vt:lpstr>Franklin Gothic Medium</vt:lpstr>
      <vt:lpstr>Palatino Linotype</vt:lpstr>
      <vt:lpstr>Times New Roman</vt:lpstr>
      <vt:lpstr>Wingdings</vt:lpstr>
      <vt:lpstr>Wingdings 2</vt:lpstr>
      <vt:lpstr>Трек</vt:lpstr>
      <vt:lpstr>МІНІСТЕРСТВО ОСВІТИ І НАУКИ УКРАЇНИ  ДЕРЖАВНИЙ УНІВЕРСИТЕТ «ЖИТОМИРСЬКА ПОЛІТЕХНІКА»</vt:lpstr>
      <vt:lpstr>Презентация PowerPoint</vt:lpstr>
      <vt:lpstr>Сутнісна характеристика бізнес-планування</vt:lpstr>
      <vt:lpstr>Презентация PowerPoint</vt:lpstr>
      <vt:lpstr>Презентация PowerPoint</vt:lpstr>
      <vt:lpstr>Презентация PowerPoint</vt:lpstr>
      <vt:lpstr>Основні стадії процесу бізнес-планування</vt:lpstr>
      <vt:lpstr>Презентация PowerPoint</vt:lpstr>
      <vt:lpstr>1. Резюме:</vt:lpstr>
      <vt:lpstr>2. Опис підприємства та галузі:</vt:lpstr>
      <vt:lpstr>3. Опис проекту та продукції:</vt:lpstr>
      <vt:lpstr>4. Маркетинговий план:</vt:lpstr>
      <vt:lpstr>5. Виробничий план:</vt:lpstr>
      <vt:lpstr>7. Фінансовий план: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 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Sasha Melnik</dc:creator>
  <cp:lastModifiedBy>380937808686</cp:lastModifiedBy>
  <cp:revision>34</cp:revision>
  <dcterms:modified xsi:type="dcterms:W3CDTF">2023-11-22T08:00:58Z</dcterms:modified>
</cp:coreProperties>
</file>