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>
            <a:extLst>
              <a:ext uri="{FF2B5EF4-FFF2-40B4-BE49-F238E27FC236}">
                <a16:creationId xmlns:a16="http://schemas.microsoft.com/office/drawing/2014/main" id="{C0D42FBE-55BF-4448-AFDB-FDF38A0F785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FA03099D-8482-4B01-A29A-F3965F6D5CB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FFAD43-5773-456F-9177-E978213D921C}" type="datetimeFigureOut">
              <a:rPr lang="uk-UA" smtClean="0"/>
              <a:t>12.02.2025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E1BFAC1B-0C56-41E4-9BB8-A397C6C2FED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786F3F06-E653-44DE-A5F2-0D7A678E5D5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49A6F0-28E3-45CE-8B03-2B522A0E5C1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197403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30B849-C62C-4332-88CD-3A2D822881DE}" type="datetimeFigureOut">
              <a:rPr lang="uk-UA" smtClean="0"/>
              <a:t>12.02.2025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410EF5-A715-411E-B85C-AD181816B02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443179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20E7D-7047-46E2-A05C-254CF82F72EC}" type="datetime1">
              <a:rPr lang="ru-RU" smtClean="0"/>
              <a:t>ср 12.02.25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51CA696-0672-4BE5-9ABB-09F267E797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0098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25E8A-28A2-4C27-93DA-C4F71C2C1D86}" type="datetime1">
              <a:rPr lang="ru-RU" smtClean="0"/>
              <a:t>ср 12.02.25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51CA696-0672-4BE5-9ABB-09F267E797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6178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1BE76-44F1-4C8C-A450-540AE7FF70A5}" type="datetime1">
              <a:rPr lang="ru-RU" smtClean="0"/>
              <a:t>ср 12.02.25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51CA696-0672-4BE5-9ABB-09F267E7972F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17127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0E38-B6D0-4351-AB7C-90842B0969F9}" type="datetime1">
              <a:rPr lang="ru-RU" smtClean="0"/>
              <a:t>ср 12.02.25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51CA696-0672-4BE5-9ABB-09F267E797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46083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86FCF-F6A6-47DA-AD37-594054ECEE6D}" type="datetime1">
              <a:rPr lang="ru-RU" smtClean="0"/>
              <a:t>ср 12.02.25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51CA696-0672-4BE5-9ABB-09F267E7972F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235187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51AE6-5F5D-4E53-8B89-7F7AB30CA275}" type="datetime1">
              <a:rPr lang="ru-RU" smtClean="0"/>
              <a:t>ср 12.02.25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51CA696-0672-4BE5-9ABB-09F267E797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56082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95EC8-04DB-4446-B12D-FAB56E86DF40}" type="datetime1">
              <a:rPr lang="ru-RU" smtClean="0"/>
              <a:t>ср 12.02.25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CA696-0672-4BE5-9ABB-09F267E797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92014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9F34C-E613-456C-B624-FD3A5963FF5D}" type="datetime1">
              <a:rPr lang="ru-RU" smtClean="0"/>
              <a:t>ср 12.02.25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CA696-0672-4BE5-9ABB-09F267E797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869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3151D-FA07-471E-94B5-37538F11ED42}" type="datetime1">
              <a:rPr lang="ru-RU" smtClean="0"/>
              <a:t>ср 12.02.25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CA696-0672-4BE5-9ABB-09F267E797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0355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AC797-2917-498C-B209-AF611F74D6ED}" type="datetime1">
              <a:rPr lang="ru-RU" smtClean="0"/>
              <a:t>ср 12.02.25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51CA696-0672-4BE5-9ABB-09F267E797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233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CE2CE-9CC6-43CE-91C9-308C03739F15}" type="datetime1">
              <a:rPr lang="ru-RU" smtClean="0"/>
              <a:t>ср 12.02.25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51CA696-0672-4BE5-9ABB-09F267E797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0877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090EC-3566-4EC3-A6C8-053FCF5AACD7}" type="datetime1">
              <a:rPr lang="ru-RU" smtClean="0"/>
              <a:t>ср 12.02.25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51CA696-0672-4BE5-9ABB-09F267E797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605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A5523-A9D4-4DA0-8C91-5724BC3E907A}" type="datetime1">
              <a:rPr lang="ru-RU" smtClean="0"/>
              <a:t>ср 12.02.25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CA696-0672-4BE5-9ABB-09F267E797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9026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D115D-1603-4F72-A30B-013869335280}" type="datetime1">
              <a:rPr lang="ru-RU" smtClean="0"/>
              <a:t>ср 12.02.25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CA696-0672-4BE5-9ABB-09F267E797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0892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D426-ACA2-40E9-B47C-06840B19A1AC}" type="datetime1">
              <a:rPr lang="ru-RU" smtClean="0"/>
              <a:t>ср 12.02.25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CA696-0672-4BE5-9ABB-09F267E797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2009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24416-7A15-4355-8F18-F72370A0823A}" type="datetime1">
              <a:rPr lang="ru-RU" smtClean="0"/>
              <a:t>ср 12.02.25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51CA696-0672-4BE5-9ABB-09F267E797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76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8449A-BEF7-4676-AD62-DC0420743749}" type="datetime1">
              <a:rPr lang="ru-RU" smtClean="0"/>
              <a:t>ср 12.02.25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51CA696-0672-4BE5-9ABB-09F267E797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775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smtClean="0"/>
              <a:t>SPEECH BEHAVIOUR</a:t>
            </a:r>
            <a:endParaRPr lang="ru-RU" sz="7200" b="1" dirty="0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0B37593C-ADD9-4116-B863-040F51EA6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CA696-0672-4BE5-9ABB-09F267E7972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774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2C809E-5168-4064-AE96-5D5FCE32B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1554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Invitations 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A27577F-C2FE-446D-A614-41AE692478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6702" y="1543574"/>
            <a:ext cx="8391088" cy="4471332"/>
          </a:xfrm>
        </p:spPr>
        <p:txBody>
          <a:bodyPr>
            <a:normAutofit/>
          </a:bodyPr>
          <a:lstStyle/>
          <a:p>
            <a:r>
              <a:rPr lang="en-US" sz="2400" i="1" dirty="0"/>
              <a:t>Let’s have dinner next week. Drop in any time</a:t>
            </a:r>
            <a:r>
              <a:rPr lang="en-US" sz="2400" dirty="0"/>
              <a:t>. (ready to communicate in the future, drop the topic)</a:t>
            </a:r>
          </a:p>
          <a:p>
            <a:r>
              <a:rPr lang="en-US" sz="2400" dirty="0"/>
              <a:t>A preliminary call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Written invitations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         RSVP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         reject or confirm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         a thank you note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         BYOB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         dress code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         the time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         B&amp;B letter</a:t>
            </a:r>
          </a:p>
          <a:p>
            <a:endParaRPr lang="uk-UA" dirty="0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6F07DEFB-0B91-4DF3-A215-7C36F4552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CA696-0672-4BE5-9ABB-09F267E7972F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290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0875B7-35AC-4454-9F7C-44F8DB40E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Forms of address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34446AB-D1FC-4DFC-95EA-246C9AB5F7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26796"/>
            <a:ext cx="8915400" cy="4384426"/>
          </a:xfrm>
        </p:spPr>
        <p:txBody>
          <a:bodyPr/>
          <a:lstStyle/>
          <a:p>
            <a:endParaRPr lang="en-US" sz="2400" dirty="0"/>
          </a:p>
          <a:p>
            <a:r>
              <a:rPr lang="en-US" sz="2400" dirty="0"/>
              <a:t>The less you know the person the more polite you sound</a:t>
            </a:r>
          </a:p>
          <a:p>
            <a:r>
              <a:rPr lang="en-US" sz="2400" i="1" dirty="0"/>
              <a:t>Ladies and gentlemen </a:t>
            </a:r>
            <a:r>
              <a:rPr lang="en-US" sz="2400" dirty="0"/>
              <a:t>(group)</a:t>
            </a:r>
          </a:p>
          <a:p>
            <a:r>
              <a:rPr lang="en-US" sz="2400" i="1" dirty="0"/>
              <a:t>Madam, Sir </a:t>
            </a:r>
            <a:r>
              <a:rPr lang="en-US" sz="2400" dirty="0"/>
              <a:t>(singular) (formal)</a:t>
            </a:r>
          </a:p>
          <a:p>
            <a:r>
              <a:rPr lang="en-US" sz="2400" i="1" dirty="0"/>
              <a:t>Mr., Ms., Miss, Mrs. + surname </a:t>
            </a:r>
            <a:r>
              <a:rPr lang="en-US" sz="2400" dirty="0"/>
              <a:t>(acquaintances)</a:t>
            </a:r>
          </a:p>
          <a:p>
            <a:r>
              <a:rPr lang="en-US" sz="2400" i="1" dirty="0"/>
              <a:t>I say! </a:t>
            </a:r>
          </a:p>
          <a:p>
            <a:r>
              <a:rPr lang="en-US" sz="2400" i="1" dirty="0"/>
              <a:t>Hi!</a:t>
            </a:r>
          </a:p>
          <a:p>
            <a:r>
              <a:rPr lang="en-US" sz="2400" i="1" dirty="0"/>
              <a:t>Excuse me!</a:t>
            </a:r>
            <a:endParaRPr lang="uk-UA" i="1" dirty="0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5B338128-5EE9-4E6E-846A-0B51D9916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CA696-0672-4BE5-9ABB-09F267E7972F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536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7B91E7-2239-4AF9-B09F-205F747FE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0611"/>
          </a:xfrm>
        </p:spPr>
        <p:txBody>
          <a:bodyPr/>
          <a:lstStyle/>
          <a:p>
            <a:pPr algn="ctr"/>
            <a:r>
              <a:rPr lang="en-US" dirty="0"/>
              <a:t>Forms of address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E97283E-92D0-4ACE-909D-E91591F6A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0105" y="1115736"/>
            <a:ext cx="8968530" cy="5061227"/>
          </a:xfrm>
        </p:spPr>
        <p:txBody>
          <a:bodyPr/>
          <a:lstStyle/>
          <a:p>
            <a:endParaRPr lang="en-US" dirty="0"/>
          </a:p>
          <a:p>
            <a:r>
              <a:rPr lang="en-US" sz="2400" dirty="0"/>
              <a:t>Professional titles (</a:t>
            </a:r>
            <a:r>
              <a:rPr lang="en-US" sz="2400" i="1" dirty="0"/>
              <a:t>Doctor, Professor, Colonel</a:t>
            </a:r>
            <a:r>
              <a:rPr lang="en-US" sz="2400" dirty="0"/>
              <a:t>)</a:t>
            </a:r>
          </a:p>
          <a:p>
            <a:r>
              <a:rPr lang="en-US" sz="2400" i="1" dirty="0"/>
              <a:t>Sir, Madam – Waiter (-</a:t>
            </a:r>
            <a:r>
              <a:rPr lang="en-US" sz="2400" i="1" dirty="0" err="1"/>
              <a:t>ess</a:t>
            </a:r>
            <a:r>
              <a:rPr lang="en-US" sz="2400" i="1" dirty="0"/>
              <a:t>)! Porter! Miss</a:t>
            </a:r>
          </a:p>
          <a:p>
            <a:r>
              <a:rPr lang="en-US" sz="2400" dirty="0"/>
              <a:t>Gender differences:</a:t>
            </a:r>
          </a:p>
          <a:p>
            <a:pPr marL="0" indent="0">
              <a:buNone/>
            </a:pPr>
            <a:r>
              <a:rPr lang="en-US" sz="2400" dirty="0"/>
              <a:t>         - If men are on friendly terms they use names or surnames only</a:t>
            </a:r>
          </a:p>
          <a:p>
            <a:pPr marL="0" indent="0">
              <a:buNone/>
            </a:pPr>
            <a:r>
              <a:rPr lang="en-US" sz="2400" dirty="0"/>
              <a:t>         - women use a title + surname, or a name, but almost never  surnames to call each other </a:t>
            </a:r>
          </a:p>
          <a:p>
            <a:pPr marL="0" indent="0">
              <a:buNone/>
            </a:pPr>
            <a:r>
              <a:rPr lang="en-US" sz="2400" dirty="0"/>
              <a:t>         - girls in school are called by names, boys – surnames</a:t>
            </a:r>
          </a:p>
          <a:p>
            <a:r>
              <a:rPr lang="en-US" sz="2400" dirty="0"/>
              <a:t>Folk ways of address – </a:t>
            </a:r>
            <a:r>
              <a:rPr lang="en-US" sz="2400" i="1" dirty="0"/>
              <a:t>Mister, Lady, Dear</a:t>
            </a:r>
            <a:endParaRPr lang="uk-UA" sz="2400" i="1" dirty="0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71D0654C-1FE7-4A49-AE0C-B82C61415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CA696-0672-4BE5-9ABB-09F267E7972F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751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1C4780-3E83-49FB-BD94-CD5859022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Political correctness</a:t>
            </a:r>
            <a:br>
              <a:rPr lang="en-US" dirty="0"/>
            </a:br>
            <a:r>
              <a:rPr lang="en-US" sz="2000" i="0" dirty="0">
                <a:effectLst/>
                <a:latin typeface="+mn-lt"/>
                <a:cs typeface="Times New Roman" panose="02020603050405020304" pitchFamily="18" charset="0"/>
              </a:rPr>
              <a:t>the act of </a:t>
            </a:r>
            <a:r>
              <a:rPr lang="en-US" sz="2000" i="0" u="sng" dirty="0">
                <a:effectLst/>
                <a:latin typeface="+mn-lt"/>
                <a:cs typeface="Times New Roman" panose="02020603050405020304" pitchFamily="18" charset="0"/>
              </a:rPr>
              <a:t>avoiding language and actions </a:t>
            </a:r>
            <a:r>
              <a:rPr lang="en-US" sz="2000" i="0" dirty="0">
                <a:effectLst/>
                <a:latin typeface="+mn-lt"/>
                <a:cs typeface="Times New Roman" panose="02020603050405020304" pitchFamily="18" charset="0"/>
              </a:rPr>
              <a:t>that could be </a:t>
            </a:r>
            <a:r>
              <a:rPr lang="en-US" sz="2000" i="0" u="sng" dirty="0">
                <a:effectLst/>
                <a:latin typeface="+mn-lt"/>
                <a:cs typeface="Times New Roman" panose="02020603050405020304" pitchFamily="18" charset="0"/>
              </a:rPr>
              <a:t>offensive</a:t>
            </a:r>
            <a:r>
              <a:rPr lang="en-US" sz="2000" i="0" dirty="0">
                <a:effectLst/>
                <a:latin typeface="+mn-lt"/>
                <a:cs typeface="Times New Roman" panose="02020603050405020304" pitchFamily="18" charset="0"/>
              </a:rPr>
              <a:t> to others, especially those relating to sex and race</a:t>
            </a:r>
            <a:endParaRPr lang="uk-UA" sz="20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182014B-23A8-4236-A849-761931FF3F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2400" dirty="0"/>
              <a:t>In forms of address – </a:t>
            </a:r>
            <a:r>
              <a:rPr lang="en-US" sz="2400" i="1" dirty="0"/>
              <a:t>Mr., Mrs., Miss, </a:t>
            </a:r>
            <a:r>
              <a:rPr lang="en-US" sz="2400" i="1" dirty="0" err="1"/>
              <a:t>Ms</a:t>
            </a:r>
            <a:endParaRPr lang="en-US" sz="2400" i="1" dirty="0"/>
          </a:p>
          <a:p>
            <a:r>
              <a:rPr lang="en-US" sz="2400" dirty="0"/>
              <a:t>Description of mental or physical disabilities – </a:t>
            </a:r>
            <a:r>
              <a:rPr lang="en-US" sz="2400" i="1" dirty="0"/>
              <a:t>vertically challenged </a:t>
            </a:r>
          </a:p>
          <a:p>
            <a:r>
              <a:rPr lang="en-US" sz="2400" dirty="0"/>
              <a:t>Race relations – </a:t>
            </a:r>
            <a:r>
              <a:rPr lang="en-US" sz="2400" i="1" dirty="0"/>
              <a:t>Black American, Afro-American</a:t>
            </a:r>
          </a:p>
          <a:p>
            <a:r>
              <a:rPr lang="en-US" sz="2400" dirty="0"/>
              <a:t>Topics for conversation</a:t>
            </a:r>
          </a:p>
          <a:p>
            <a:r>
              <a:rPr lang="en-US" sz="2400" i="1" dirty="0"/>
              <a:t>They </a:t>
            </a:r>
            <a:r>
              <a:rPr lang="en-US" sz="2400" dirty="0"/>
              <a:t>instead</a:t>
            </a:r>
            <a:r>
              <a:rPr lang="en-US" sz="2400" i="1" dirty="0"/>
              <a:t> of he or she  </a:t>
            </a:r>
          </a:p>
          <a:p>
            <a:r>
              <a:rPr lang="en-US" sz="2400" i="1" dirty="0"/>
              <a:t>Chairman – chairperson, shop-girl – shop-assistant</a:t>
            </a:r>
            <a:endParaRPr lang="uk-UA" sz="2400" i="1" dirty="0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00A39C82-78A6-4516-B7CC-9575F7EE7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CA696-0672-4BE5-9ABB-09F267E7972F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007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List of Literature Recommended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91440" indent="-91440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Береговино Н.С. Лінгвокраїнознавство країн першої іноземної мови (англійська) : навчально-методичний посібник. Біла Церква : БНАУ, 2021. 150 с.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" indent="-91440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Линтвар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О.М.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Лінгвокраїнознавство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Сполучених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Штатів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Америки 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Київ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2021. 24 с.</a:t>
            </a:r>
          </a:p>
          <a:p>
            <a:pPr marL="91440" indent="-91440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Линтвар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О.М.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Плетенецька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Ю.М.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Лінгвокраїнознавство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практикум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Київ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2020. 76 с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" indent="-91440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Цегельська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Марина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Great Britain. Geography, History, Language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Тернопіль : «Підручники і посібники», 2020. 208 с.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" indent="-91440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Howard LeRoy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Malchow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History and international relations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the Ancient World to the 21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Century. Second Edition. The UK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Bloomsbury, 202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408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" indent="-91440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Борисенко Н., Шевчук О.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Лінгвокраїнознавство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англомовних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Житомир :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«Житомирський державний університет ім. Івана Франка»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2010. 1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54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с.</a:t>
            </a:r>
          </a:p>
          <a:p>
            <a:pPr marL="91440" indent="-91440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Гапонів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О.,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Возна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Лінгвокраїнознавство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Англомовні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Вид.2-ге.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Вінниця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Нова Книга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2018. 352 с.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CA696-0672-4BE5-9ABB-09F267E7972F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2727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67B902-05E4-4D7A-A388-FF3142C24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3868" y="189494"/>
            <a:ext cx="8911687" cy="640445"/>
          </a:xfrm>
        </p:spPr>
        <p:txBody>
          <a:bodyPr/>
          <a:lstStyle/>
          <a:p>
            <a:pPr algn="ctr"/>
            <a:r>
              <a:rPr lang="en-US" dirty="0" smtClean="0"/>
              <a:t>Outline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3867432-22D3-473B-B78F-1C312B331A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6941" y="1264555"/>
            <a:ext cx="8700083" cy="5083728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Speech situation: notion and types</a:t>
            </a:r>
          </a:p>
          <a:p>
            <a:r>
              <a:rPr lang="en-US" sz="3600" dirty="0"/>
              <a:t>Speech etiquette</a:t>
            </a:r>
          </a:p>
          <a:p>
            <a:r>
              <a:rPr lang="en-US" sz="3600" dirty="0"/>
              <a:t>Modes of address</a:t>
            </a:r>
          </a:p>
          <a:p>
            <a:r>
              <a:rPr lang="en-US" sz="3600" dirty="0"/>
              <a:t>Greetings and words of parting</a:t>
            </a:r>
          </a:p>
          <a:p>
            <a:r>
              <a:rPr lang="en-US" sz="3600" dirty="0"/>
              <a:t>Introducing people</a:t>
            </a:r>
          </a:p>
          <a:p>
            <a:r>
              <a:rPr lang="en-US" sz="3600" dirty="0"/>
              <a:t>Invitations</a:t>
            </a:r>
          </a:p>
          <a:p>
            <a:r>
              <a:rPr lang="en-US" sz="3600" dirty="0"/>
              <a:t>Forms of address (titles) </a:t>
            </a:r>
          </a:p>
          <a:p>
            <a:r>
              <a:rPr lang="en-US" sz="3600" dirty="0"/>
              <a:t>Political correctness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uk-UA" dirty="0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0FABE6D9-EED0-4065-8E79-165ABCC47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CA696-0672-4BE5-9ABB-09F267E7972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43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Speech situation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434517"/>
            <a:ext cx="8915400" cy="4476705"/>
          </a:xfrm>
        </p:spPr>
        <p:txBody>
          <a:bodyPr>
            <a:normAutofit/>
          </a:bodyPr>
          <a:lstStyle/>
          <a:p>
            <a:r>
              <a:rPr lang="en-US" sz="2400" dirty="0"/>
              <a:t>Speech situation - an instance of </a:t>
            </a:r>
            <a:r>
              <a:rPr lang="en-US" sz="2400" u="sng" dirty="0"/>
              <a:t>communication</a:t>
            </a:r>
            <a:r>
              <a:rPr lang="en-US" sz="2400" dirty="0"/>
              <a:t> having as prerequisites a </a:t>
            </a:r>
            <a:r>
              <a:rPr lang="en-US" sz="2400" u="sng" dirty="0"/>
              <a:t>speaker</a:t>
            </a:r>
            <a:r>
              <a:rPr lang="en-US" sz="2400" dirty="0"/>
              <a:t>, an </a:t>
            </a:r>
            <a:r>
              <a:rPr lang="en-US" sz="2400" u="sng" dirty="0"/>
              <a:t>utterance</a:t>
            </a:r>
            <a:r>
              <a:rPr lang="en-US" sz="2400" dirty="0"/>
              <a:t>, and a </a:t>
            </a:r>
            <a:r>
              <a:rPr lang="en-US" sz="2400" u="sng" dirty="0"/>
              <a:t>hearer</a:t>
            </a:r>
            <a:r>
              <a:rPr lang="en-US" sz="2400" dirty="0"/>
              <a:t> who </a:t>
            </a:r>
            <a:r>
              <a:rPr lang="en-US" sz="2400" u="sng" dirty="0"/>
              <a:t>interprets</a:t>
            </a:r>
            <a:r>
              <a:rPr lang="en-US" sz="2400" dirty="0"/>
              <a:t> the utterance [https://www.merriam-webster.com/]</a:t>
            </a:r>
          </a:p>
          <a:p>
            <a:r>
              <a:rPr lang="en-US" sz="2400" dirty="0"/>
              <a:t>Standardized and variable speech situations</a:t>
            </a:r>
          </a:p>
          <a:p>
            <a:r>
              <a:rPr lang="en-US" sz="2400" dirty="0"/>
              <a:t>Standardized – ritual behavior, fixed rules of behavior (e.g. supermarket, railway station)</a:t>
            </a:r>
          </a:p>
          <a:p>
            <a:r>
              <a:rPr lang="en-US" sz="2400" dirty="0"/>
              <a:t>Variable – social and private interaction of interlocutors, no definite script</a:t>
            </a:r>
          </a:p>
          <a:p>
            <a:r>
              <a:rPr lang="en-US" sz="2400" dirty="0"/>
              <a:t>Both of them have cultural peculiarities </a:t>
            </a:r>
          </a:p>
          <a:p>
            <a:endParaRPr lang="ru-RU" dirty="0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4DA21DF8-EFB5-44A1-9D49-A350FF7BD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CA696-0672-4BE5-9ABB-09F267E7972F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58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Speech etiquette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510018"/>
            <a:ext cx="8915400" cy="4401204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sz="2000" dirty="0"/>
              <a:t>Speech etiquette comprises a specific </a:t>
            </a:r>
            <a:r>
              <a:rPr lang="en-US" sz="2000" u="sng" dirty="0"/>
              <a:t>set of rules of speech behavior</a:t>
            </a:r>
            <a:r>
              <a:rPr lang="en-US" sz="2000" dirty="0"/>
              <a:t> which exist in the society and aim at choosing the most </a:t>
            </a:r>
            <a:r>
              <a:rPr lang="en-US" sz="2000" u="sng" dirty="0"/>
              <a:t>adequate variant of speech behavior </a:t>
            </a:r>
            <a:r>
              <a:rPr lang="en-US" sz="2000" dirty="0"/>
              <a:t>while conducting a </a:t>
            </a:r>
            <a:r>
              <a:rPr lang="en-US" sz="2000" u="sng" dirty="0"/>
              <a:t>polite conversation</a:t>
            </a:r>
          </a:p>
          <a:p>
            <a:r>
              <a:rPr lang="en-US" sz="2000" dirty="0"/>
              <a:t>The rules are influenced by </a:t>
            </a:r>
          </a:p>
          <a:p>
            <a:pPr marL="0" indent="0">
              <a:buNone/>
            </a:pPr>
            <a:r>
              <a:rPr lang="en-US" sz="2000" dirty="0"/>
              <a:t>        - formal or informal situation</a:t>
            </a:r>
          </a:p>
          <a:p>
            <a:pPr marL="0" indent="0">
              <a:buNone/>
            </a:pPr>
            <a:r>
              <a:rPr lang="en-US" sz="2000" dirty="0"/>
              <a:t>        - relations between the interlocutors</a:t>
            </a:r>
          </a:p>
          <a:p>
            <a:pPr marL="0" indent="0">
              <a:buNone/>
            </a:pPr>
            <a:r>
              <a:rPr lang="en-US" sz="2000" dirty="0"/>
              <a:t>        - social status</a:t>
            </a:r>
          </a:p>
          <a:p>
            <a:r>
              <a:rPr lang="en-US" sz="2000" dirty="0"/>
              <a:t>Speech etiquette makes the communication polite and adequate </a:t>
            </a:r>
            <a:endParaRPr lang="ru-RU" sz="2000" dirty="0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546996EC-CD40-4C9A-A80F-FE8ABC3F7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CA696-0672-4BE5-9ABB-09F267E7972F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17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Markers of polite conversation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British courtesy</a:t>
            </a:r>
          </a:p>
          <a:p>
            <a:r>
              <a:rPr lang="en-US" sz="2800" dirty="0"/>
              <a:t>No loud disputing in the street</a:t>
            </a:r>
          </a:p>
          <a:p>
            <a:r>
              <a:rPr lang="en-US" sz="2800" dirty="0"/>
              <a:t>Frequently used “Thank you”, “I’m sorry”, “Beg your pardon”</a:t>
            </a:r>
            <a:endParaRPr lang="ru-RU" sz="2800" dirty="0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BA465821-8A9E-4258-AF86-3ADF31B6D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CA696-0672-4BE5-9ABB-09F267E7972F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9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Speech etiquette comprises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468073"/>
            <a:ext cx="8915400" cy="4443149"/>
          </a:xfrm>
        </p:spPr>
        <p:txBody>
          <a:bodyPr numCol="2">
            <a:normAutofit/>
          </a:bodyPr>
          <a:lstStyle/>
          <a:p>
            <a:endParaRPr lang="en-US" sz="2000" dirty="0"/>
          </a:p>
          <a:p>
            <a:r>
              <a:rPr lang="en-US" sz="2000" dirty="0"/>
              <a:t>Modes of address </a:t>
            </a:r>
          </a:p>
          <a:p>
            <a:r>
              <a:rPr lang="en-US" sz="2000" dirty="0"/>
              <a:t>Greetings and words of parting</a:t>
            </a:r>
          </a:p>
          <a:p>
            <a:r>
              <a:rPr lang="en-US" sz="2000" dirty="0"/>
              <a:t>Introducing people</a:t>
            </a:r>
          </a:p>
          <a:p>
            <a:r>
              <a:rPr lang="en-US" sz="2000" dirty="0"/>
              <a:t>Invitations</a:t>
            </a:r>
          </a:p>
          <a:p>
            <a:r>
              <a:rPr lang="en-US" sz="2000" dirty="0"/>
              <a:t>Requests</a:t>
            </a:r>
          </a:p>
          <a:p>
            <a:r>
              <a:rPr lang="en-US" sz="2000" dirty="0"/>
              <a:t>Advice</a:t>
            </a:r>
          </a:p>
          <a:p>
            <a:r>
              <a:rPr lang="en-US" sz="2000" dirty="0"/>
              <a:t>Offers</a:t>
            </a:r>
          </a:p>
          <a:p>
            <a:r>
              <a:rPr lang="en-US" sz="2000" dirty="0"/>
              <a:t>Agreement and disagreement  </a:t>
            </a:r>
          </a:p>
          <a:p>
            <a:pPr marL="0" indent="0">
              <a:buNone/>
            </a:pPr>
            <a:r>
              <a:rPr lang="en-US" sz="2000" dirty="0"/>
              <a:t>                               </a:t>
            </a:r>
          </a:p>
          <a:p>
            <a:endParaRPr lang="en-US" sz="2000" dirty="0"/>
          </a:p>
          <a:p>
            <a:r>
              <a:rPr lang="en-US" sz="2000" dirty="0"/>
              <a:t>Sympathy</a:t>
            </a:r>
          </a:p>
          <a:p>
            <a:r>
              <a:rPr lang="en-US" sz="2000" dirty="0"/>
              <a:t>Compliment</a:t>
            </a:r>
          </a:p>
          <a:p>
            <a:r>
              <a:rPr lang="en-US" sz="2000" dirty="0"/>
              <a:t>Encouragement</a:t>
            </a:r>
          </a:p>
          <a:p>
            <a:r>
              <a:rPr lang="en-US" sz="2000" dirty="0"/>
              <a:t>Approval</a:t>
            </a:r>
          </a:p>
          <a:p>
            <a:r>
              <a:rPr lang="en-US" sz="2000" dirty="0"/>
              <a:t>Congratulations</a:t>
            </a:r>
          </a:p>
          <a:p>
            <a:r>
              <a:rPr lang="en-US" sz="2000" dirty="0"/>
              <a:t>Apologies </a:t>
            </a:r>
          </a:p>
          <a:p>
            <a:r>
              <a:rPr lang="en-US" sz="2000" dirty="0"/>
              <a:t>Thanks</a:t>
            </a:r>
          </a:p>
          <a:p>
            <a:r>
              <a:rPr lang="en-US" sz="2000" dirty="0"/>
              <a:t>Consolation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80323326-BFA8-4DB9-A9C3-C35C5DAE7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CA696-0672-4BE5-9ABB-09F267E7972F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373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784"/>
          </a:xfrm>
        </p:spPr>
        <p:txBody>
          <a:bodyPr/>
          <a:lstStyle/>
          <a:p>
            <a:pPr algn="ctr"/>
            <a:r>
              <a:rPr lang="en-US" dirty="0"/>
              <a:t>Modes of address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14032" y="1280794"/>
            <a:ext cx="5763936" cy="5212080"/>
          </a:xfrm>
        </p:spPr>
        <p:txBody>
          <a:bodyPr>
            <a:normAutofit/>
          </a:bodyPr>
          <a:lstStyle/>
          <a:p>
            <a:r>
              <a:rPr lang="en-US" sz="2400" dirty="0"/>
              <a:t>Formal</a:t>
            </a:r>
          </a:p>
          <a:p>
            <a:pPr marL="0" indent="0">
              <a:buNone/>
            </a:pPr>
            <a:r>
              <a:rPr lang="en-US" sz="2400" i="1" dirty="0"/>
              <a:t>          - Excuse me (please). </a:t>
            </a:r>
          </a:p>
          <a:p>
            <a:pPr marL="0" indent="0">
              <a:buNone/>
            </a:pPr>
            <a:r>
              <a:rPr lang="en-US" sz="2400" i="1" dirty="0"/>
              <a:t>          - I beg your pardon</a:t>
            </a:r>
            <a:r>
              <a:rPr lang="en-US" sz="2400" dirty="0"/>
              <a:t>.</a:t>
            </a:r>
          </a:p>
          <a:p>
            <a:r>
              <a:rPr lang="en-US" sz="2400" dirty="0"/>
              <a:t>Less formal </a:t>
            </a:r>
          </a:p>
          <a:p>
            <a:pPr marL="0" indent="0">
              <a:buNone/>
            </a:pPr>
            <a:r>
              <a:rPr lang="en-US" sz="2400" dirty="0"/>
              <a:t>          - </a:t>
            </a:r>
            <a:r>
              <a:rPr lang="en-US" sz="2400" i="1" dirty="0"/>
              <a:t>Look here! </a:t>
            </a:r>
          </a:p>
          <a:p>
            <a:r>
              <a:rPr lang="en-US" sz="2400" dirty="0"/>
              <a:t>Possible reactions: </a:t>
            </a:r>
          </a:p>
          <a:p>
            <a:pPr marL="0" indent="0">
              <a:buNone/>
            </a:pPr>
            <a:r>
              <a:rPr lang="en-US" sz="2400" dirty="0"/>
              <a:t>         - </a:t>
            </a:r>
            <a:r>
              <a:rPr lang="en-US" sz="2400" i="1" dirty="0"/>
              <a:t>Yes? </a:t>
            </a:r>
          </a:p>
          <a:p>
            <a:pPr marL="0" indent="0">
              <a:buNone/>
            </a:pPr>
            <a:r>
              <a:rPr lang="en-US" sz="2400" i="1" dirty="0"/>
              <a:t>         - Well? </a:t>
            </a:r>
          </a:p>
          <a:p>
            <a:pPr marL="0" indent="0">
              <a:buNone/>
            </a:pPr>
            <a:r>
              <a:rPr lang="en-US" sz="2400" i="1" dirty="0"/>
              <a:t>         - What is it? </a:t>
            </a:r>
          </a:p>
          <a:p>
            <a:pPr marL="0" indent="0">
              <a:buNone/>
            </a:pPr>
            <a:r>
              <a:rPr lang="en-US" sz="2400" i="1" dirty="0"/>
              <a:t>         - What can I do for you?</a:t>
            </a:r>
            <a:r>
              <a:rPr lang="uk-UA" sz="2400" i="1" dirty="0"/>
              <a:t> </a:t>
            </a:r>
            <a:r>
              <a:rPr lang="uk-UA" i="1" dirty="0"/>
              <a:t>(</a:t>
            </a:r>
            <a:r>
              <a:rPr lang="en-US" i="1" dirty="0"/>
              <a:t>formal</a:t>
            </a:r>
            <a:r>
              <a:rPr lang="uk-UA" i="1" dirty="0"/>
              <a:t>)</a:t>
            </a:r>
            <a:endParaRPr lang="ru-RU" sz="2400" i="1" dirty="0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67ED9ECB-F6EC-44CE-97A4-C7E78EC9C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CA696-0672-4BE5-9ABB-09F267E7972F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Greetings and words of parting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510018"/>
            <a:ext cx="8915400" cy="4840448"/>
          </a:xfrm>
        </p:spPr>
        <p:txBody>
          <a:bodyPr>
            <a:normAutofit/>
          </a:bodyPr>
          <a:lstStyle/>
          <a:p>
            <a:endParaRPr lang="en-US" sz="2400" i="1" dirty="0"/>
          </a:p>
          <a:p>
            <a:r>
              <a:rPr lang="en-US" sz="2400" dirty="0" smtClean="0"/>
              <a:t>Good </a:t>
            </a:r>
            <a:r>
              <a:rPr lang="en-US" sz="2400" dirty="0"/>
              <a:t>morning! (formal)</a:t>
            </a:r>
          </a:p>
          <a:p>
            <a:r>
              <a:rPr lang="en-US" sz="2400" i="1" dirty="0"/>
              <a:t>Hello</a:t>
            </a:r>
            <a:r>
              <a:rPr lang="en-US" sz="2400" dirty="0"/>
              <a:t>! (the most widely used)</a:t>
            </a:r>
          </a:p>
          <a:p>
            <a:r>
              <a:rPr lang="en-US" sz="2400" i="1" dirty="0"/>
              <a:t>Hi</a:t>
            </a:r>
            <a:r>
              <a:rPr lang="en-US" sz="2400" dirty="0" smtClean="0"/>
              <a:t>! How is it going</a:t>
            </a:r>
            <a:r>
              <a:rPr lang="uk-UA" sz="2400" dirty="0" smtClean="0"/>
              <a:t>? </a:t>
            </a:r>
            <a:r>
              <a:rPr lang="en-US" sz="2400" dirty="0" smtClean="0"/>
              <a:t>How are you doing</a:t>
            </a:r>
            <a:r>
              <a:rPr lang="uk-UA" sz="2400" dirty="0" smtClean="0"/>
              <a:t>?</a:t>
            </a:r>
            <a:endParaRPr lang="en-US" sz="2400" dirty="0"/>
          </a:p>
          <a:p>
            <a:r>
              <a:rPr lang="en-US" sz="2400" dirty="0"/>
              <a:t>Greetings are usually followed by “</a:t>
            </a:r>
            <a:r>
              <a:rPr lang="en-US" sz="2400" i="1" dirty="0"/>
              <a:t>How are you</a:t>
            </a:r>
            <a:r>
              <a:rPr lang="en-US" sz="2400" dirty="0"/>
              <a:t>?”</a:t>
            </a:r>
          </a:p>
          <a:p>
            <a:r>
              <a:rPr lang="en-US" sz="2400" dirty="0"/>
              <a:t>and a formal answer “</a:t>
            </a:r>
            <a:r>
              <a:rPr lang="en-US" sz="2400" i="1" dirty="0"/>
              <a:t>Very well, thank you</a:t>
            </a:r>
            <a:r>
              <a:rPr lang="en-US" sz="2400" dirty="0"/>
              <a:t>” is presupposed</a:t>
            </a:r>
          </a:p>
          <a:p>
            <a:r>
              <a:rPr lang="en-US" sz="2400" dirty="0"/>
              <a:t>Words of parting: </a:t>
            </a:r>
            <a:r>
              <a:rPr lang="en-US" sz="2400" i="1" dirty="0"/>
              <a:t>Good bye! Bye! So long! See you (later, tomorrow)</a:t>
            </a:r>
          </a:p>
          <a:p>
            <a:endParaRPr lang="ru-RU" dirty="0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17C10EE8-96D1-4DB2-9D49-28F1B5D78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CA696-0672-4BE5-9ABB-09F267E7972F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800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Introducing people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i="1" dirty="0"/>
              <a:t>Mr. Smith, may I introduce Mr. Brown (to you)</a:t>
            </a:r>
            <a:r>
              <a:rPr lang="en-US" sz="3200" dirty="0"/>
              <a:t>? (formal)</a:t>
            </a:r>
          </a:p>
          <a:p>
            <a:r>
              <a:rPr lang="en-US" sz="3200" i="1" dirty="0"/>
              <a:t>Meet Mr. Brown                      </a:t>
            </a:r>
            <a:r>
              <a:rPr lang="en-US" sz="3200" dirty="0"/>
              <a:t>       less</a:t>
            </a:r>
          </a:p>
          <a:p>
            <a:r>
              <a:rPr lang="en-US" sz="3200" i="1" dirty="0"/>
              <a:t>I’d like you to meet Mr. Brown</a:t>
            </a:r>
            <a:r>
              <a:rPr lang="en-US" sz="3200" dirty="0"/>
              <a:t>     formal</a:t>
            </a:r>
          </a:p>
          <a:p>
            <a:r>
              <a:rPr lang="en-US" sz="3200" dirty="0"/>
              <a:t>the third person  </a:t>
            </a:r>
            <a:endParaRPr lang="ru-RU" sz="3200" dirty="0"/>
          </a:p>
        </p:txBody>
      </p:sp>
      <p:sp>
        <p:nvSpPr>
          <p:cNvPr id="4" name="Права фігурна дужка 3">
            <a:extLst>
              <a:ext uri="{FF2B5EF4-FFF2-40B4-BE49-F238E27FC236}">
                <a16:creationId xmlns:a16="http://schemas.microsoft.com/office/drawing/2014/main" id="{4F4BE90E-8407-421D-B3CF-022C3604D92C}"/>
              </a:ext>
            </a:extLst>
          </p:cNvPr>
          <p:cNvSpPr/>
          <p:nvPr/>
        </p:nvSpPr>
        <p:spPr>
          <a:xfrm>
            <a:off x="9018165" y="3363985"/>
            <a:ext cx="155448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07594CE5-3D83-4012-AD87-B14B5523C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CA696-0672-4BE5-9ABB-09F267E7972F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21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іхоть">
  <a:themeElements>
    <a:clrScheme name="Віхоть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Віхоть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іхоть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511</TotalTime>
  <Words>802</Words>
  <Application>Microsoft Office PowerPoint</Application>
  <PresentationFormat>Широкоэкранный</PresentationFormat>
  <Paragraphs>133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Century Gothic</vt:lpstr>
      <vt:lpstr>Times New Roman</vt:lpstr>
      <vt:lpstr>Wingdings 3</vt:lpstr>
      <vt:lpstr>Віхоть</vt:lpstr>
      <vt:lpstr>SPEECH BEHAVIOUR</vt:lpstr>
      <vt:lpstr>Outline</vt:lpstr>
      <vt:lpstr>Speech situation</vt:lpstr>
      <vt:lpstr>Speech etiquette</vt:lpstr>
      <vt:lpstr>Markers of polite conversation</vt:lpstr>
      <vt:lpstr>Speech etiquette comprises</vt:lpstr>
      <vt:lpstr>Modes of address </vt:lpstr>
      <vt:lpstr>Greetings and words of parting</vt:lpstr>
      <vt:lpstr>Introducing people </vt:lpstr>
      <vt:lpstr>Invitations </vt:lpstr>
      <vt:lpstr>Forms of address</vt:lpstr>
      <vt:lpstr>Forms of address</vt:lpstr>
      <vt:lpstr>Political correctness the act of avoiding language and actions that could be offensive to others, especially those relating to sex and race</vt:lpstr>
      <vt:lpstr>List of Literature Recommended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SPEECH ETIQUETTE</dc:title>
  <dc:creator>ЛЮДМИЛА</dc:creator>
  <cp:lastModifiedBy>DM</cp:lastModifiedBy>
  <cp:revision>32</cp:revision>
  <dcterms:created xsi:type="dcterms:W3CDTF">2020-11-26T13:13:14Z</dcterms:created>
  <dcterms:modified xsi:type="dcterms:W3CDTF">2025-02-11T22:19:08Z</dcterms:modified>
</cp:coreProperties>
</file>