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4" r:id="rId7"/>
    <p:sldId id="263" r:id="rId8"/>
    <p:sldId id="265" r:id="rId9"/>
    <p:sldId id="266" r:id="rId10"/>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24411A-031C-400E-8A76-F891B1D97846}" v="32" dt="2024-12-17T19:22:08.799"/>
    <p1510:client id="{76D599BC-B06D-4ADB-B236-C12F9FB83A23}" v="378" dt="2024-12-17T19:19:33.9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5" autoAdjust="0"/>
    <p:restoredTop sz="94660"/>
  </p:normalViewPr>
  <p:slideViewPr>
    <p:cSldViewPr snapToGrid="0">
      <p:cViewPr varScale="1">
        <p:scale>
          <a:sx n="70" d="100"/>
          <a:sy n="70" d="100"/>
        </p:scale>
        <p:origin x="73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a:t>Зразок заголовка</a:t>
            </a:r>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Зразок підзаголовка</a:t>
            </a:r>
          </a:p>
        </p:txBody>
      </p:sp>
      <p:sp>
        <p:nvSpPr>
          <p:cNvPr id="4" name="Місце для дати 3"/>
          <p:cNvSpPr>
            <a:spLocks noGrp="1"/>
          </p:cNvSpPr>
          <p:nvPr>
            <p:ph type="dt" sz="half" idx="10"/>
          </p:nvPr>
        </p:nvSpPr>
        <p:spPr/>
        <p:txBody>
          <a:bodyPr/>
          <a:lstStyle/>
          <a:p>
            <a:fld id="{1A2F0B57-8E6A-4005-9EDD-D258F6CC94AB}" type="datetimeFigureOut">
              <a:rPr lang="uk-UA" smtClean="0"/>
              <a:t>03.03.2025</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45309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Зразок заголовка</a:t>
            </a:r>
          </a:p>
        </p:txBody>
      </p:sp>
      <p:sp>
        <p:nvSpPr>
          <p:cNvPr id="3" name="Місце для вертикального тексту 2"/>
          <p:cNvSpPr>
            <a:spLocks noGrp="1"/>
          </p:cNvSpPr>
          <p:nvPr>
            <p:ph type="body" orient="vert" idx="1"/>
          </p:nvPr>
        </p:nvSpPr>
        <p:spPr/>
        <p:txBody>
          <a:bodyPr vert="eaVert"/>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10"/>
          </p:nvPr>
        </p:nvSpPr>
        <p:spPr/>
        <p:txBody>
          <a:bodyPr/>
          <a:lstStyle/>
          <a:p>
            <a:fld id="{1A2F0B57-8E6A-4005-9EDD-D258F6CC94AB}" type="datetimeFigureOut">
              <a:rPr lang="uk-UA" smtClean="0"/>
              <a:t>03.03.2025</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3408874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a:t>Зразок заголовка</a:t>
            </a:r>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10"/>
          </p:nvPr>
        </p:nvSpPr>
        <p:spPr/>
        <p:txBody>
          <a:bodyPr/>
          <a:lstStyle/>
          <a:p>
            <a:fld id="{1A2F0B57-8E6A-4005-9EDD-D258F6CC94AB}" type="datetimeFigureOut">
              <a:rPr lang="uk-UA" smtClean="0"/>
              <a:t>03.03.2025</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1116257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Зразок заголовка</a:t>
            </a:r>
          </a:p>
        </p:txBody>
      </p:sp>
      <p:sp>
        <p:nvSpPr>
          <p:cNvPr id="3" name="Місце для вмісту 2"/>
          <p:cNvSpPr>
            <a:spLocks noGrp="1"/>
          </p:cNvSpPr>
          <p:nvPr>
            <p:ph idx="1"/>
          </p:nvPr>
        </p:nvSpPr>
        <p:spPr/>
        <p:txBody>
          <a:body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10"/>
          </p:nvPr>
        </p:nvSpPr>
        <p:spPr/>
        <p:txBody>
          <a:bodyPr/>
          <a:lstStyle/>
          <a:p>
            <a:fld id="{1A2F0B57-8E6A-4005-9EDD-D258F6CC94AB}" type="datetimeFigureOut">
              <a:rPr lang="uk-UA" smtClean="0"/>
              <a:t>03.03.2025</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3997034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a:t>Зразок заголовка</a:t>
            </a:r>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uk-UA"/>
              <a:t>Зразок тексту</a:t>
            </a:r>
          </a:p>
        </p:txBody>
      </p:sp>
      <p:sp>
        <p:nvSpPr>
          <p:cNvPr id="4" name="Місце для дати 3"/>
          <p:cNvSpPr>
            <a:spLocks noGrp="1"/>
          </p:cNvSpPr>
          <p:nvPr>
            <p:ph type="dt" sz="half" idx="10"/>
          </p:nvPr>
        </p:nvSpPr>
        <p:spPr/>
        <p:txBody>
          <a:bodyPr/>
          <a:lstStyle/>
          <a:p>
            <a:fld id="{1A2F0B57-8E6A-4005-9EDD-D258F6CC94AB}" type="datetimeFigureOut">
              <a:rPr lang="uk-UA" smtClean="0"/>
              <a:t>03.03.2025</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4001798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Зразок заголовка</a:t>
            </a:r>
          </a:p>
        </p:txBody>
      </p:sp>
      <p:sp>
        <p:nvSpPr>
          <p:cNvPr id="3" name="Місце для вмісту 2"/>
          <p:cNvSpPr>
            <a:spLocks noGrp="1"/>
          </p:cNvSpPr>
          <p:nvPr>
            <p:ph sz="half" idx="1"/>
          </p:nvPr>
        </p:nvSpPr>
        <p:spPr>
          <a:xfrm>
            <a:off x="838200" y="1825625"/>
            <a:ext cx="5181600" cy="4351338"/>
          </a:xfrm>
        </p:spPr>
        <p:txBody>
          <a:body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p:cNvSpPr>
            <a:spLocks noGrp="1"/>
          </p:cNvSpPr>
          <p:nvPr>
            <p:ph sz="half" idx="2"/>
          </p:nvPr>
        </p:nvSpPr>
        <p:spPr>
          <a:xfrm>
            <a:off x="6172200" y="1825625"/>
            <a:ext cx="5181600" cy="4351338"/>
          </a:xfrm>
        </p:spPr>
        <p:txBody>
          <a:body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p:cNvSpPr>
            <a:spLocks noGrp="1"/>
          </p:cNvSpPr>
          <p:nvPr>
            <p:ph type="dt" sz="half" idx="10"/>
          </p:nvPr>
        </p:nvSpPr>
        <p:spPr/>
        <p:txBody>
          <a:bodyPr/>
          <a:lstStyle/>
          <a:p>
            <a:fld id="{1A2F0B57-8E6A-4005-9EDD-D258F6CC94AB}" type="datetimeFigureOut">
              <a:rPr lang="uk-UA" smtClean="0"/>
              <a:t>03.03.2025</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983087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a:t>Зразок заголовка</a:t>
            </a:r>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Зразок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Зразок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p:cNvSpPr>
            <a:spLocks noGrp="1"/>
          </p:cNvSpPr>
          <p:nvPr>
            <p:ph type="dt" sz="half" idx="10"/>
          </p:nvPr>
        </p:nvSpPr>
        <p:spPr/>
        <p:txBody>
          <a:bodyPr/>
          <a:lstStyle/>
          <a:p>
            <a:fld id="{1A2F0B57-8E6A-4005-9EDD-D258F6CC94AB}" type="datetimeFigureOut">
              <a:rPr lang="uk-UA" smtClean="0"/>
              <a:t>03.03.2025</a:t>
            </a:fld>
            <a:endParaRPr lang="uk-UA"/>
          </a:p>
        </p:txBody>
      </p:sp>
      <p:sp>
        <p:nvSpPr>
          <p:cNvPr id="8" name="Місце для нижнього колонтитула 7"/>
          <p:cNvSpPr>
            <a:spLocks noGrp="1"/>
          </p:cNvSpPr>
          <p:nvPr>
            <p:ph type="ftr" sz="quarter" idx="11"/>
          </p:nvPr>
        </p:nvSpPr>
        <p:spPr/>
        <p:txBody>
          <a:bodyPr/>
          <a:lstStyle/>
          <a:p>
            <a:endParaRPr lang="uk-UA"/>
          </a:p>
        </p:txBody>
      </p:sp>
      <p:sp>
        <p:nvSpPr>
          <p:cNvPr id="9" name="Місце для номера слайда 8"/>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3755882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Зразок заголовка</a:t>
            </a:r>
          </a:p>
        </p:txBody>
      </p:sp>
      <p:sp>
        <p:nvSpPr>
          <p:cNvPr id="3" name="Місце для дати 2"/>
          <p:cNvSpPr>
            <a:spLocks noGrp="1"/>
          </p:cNvSpPr>
          <p:nvPr>
            <p:ph type="dt" sz="half" idx="10"/>
          </p:nvPr>
        </p:nvSpPr>
        <p:spPr/>
        <p:txBody>
          <a:bodyPr/>
          <a:lstStyle/>
          <a:p>
            <a:fld id="{1A2F0B57-8E6A-4005-9EDD-D258F6CC94AB}" type="datetimeFigureOut">
              <a:rPr lang="uk-UA" smtClean="0"/>
              <a:t>03.03.2025</a:t>
            </a:fld>
            <a:endParaRPr lang="uk-UA"/>
          </a:p>
        </p:txBody>
      </p:sp>
      <p:sp>
        <p:nvSpPr>
          <p:cNvPr id="4" name="Місце для нижнього колонтитула 3"/>
          <p:cNvSpPr>
            <a:spLocks noGrp="1"/>
          </p:cNvSpPr>
          <p:nvPr>
            <p:ph type="ftr" sz="quarter" idx="11"/>
          </p:nvPr>
        </p:nvSpPr>
        <p:spPr/>
        <p:txBody>
          <a:bodyPr/>
          <a:lstStyle/>
          <a:p>
            <a:endParaRPr lang="uk-UA"/>
          </a:p>
        </p:txBody>
      </p:sp>
      <p:sp>
        <p:nvSpPr>
          <p:cNvPr id="5" name="Місце для номера слайда 4"/>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3391776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fld id="{1A2F0B57-8E6A-4005-9EDD-D258F6CC94AB}" type="datetimeFigureOut">
              <a:rPr lang="uk-UA" smtClean="0"/>
              <a:t>03.03.2025</a:t>
            </a:fld>
            <a:endParaRPr lang="uk-UA"/>
          </a:p>
        </p:txBody>
      </p:sp>
      <p:sp>
        <p:nvSpPr>
          <p:cNvPr id="3" name="Місце для нижнього колонтитула 2"/>
          <p:cNvSpPr>
            <a:spLocks noGrp="1"/>
          </p:cNvSpPr>
          <p:nvPr>
            <p:ph type="ftr" sz="quarter" idx="11"/>
          </p:nvPr>
        </p:nvSpPr>
        <p:spPr/>
        <p:txBody>
          <a:bodyPr/>
          <a:lstStyle/>
          <a:p>
            <a:endParaRPr lang="uk-UA"/>
          </a:p>
        </p:txBody>
      </p:sp>
      <p:sp>
        <p:nvSpPr>
          <p:cNvPr id="4" name="Місце для номера слайда 3"/>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29836073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Зразок заголовка</a:t>
            </a:r>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Зразок тексту</a:t>
            </a:r>
          </a:p>
        </p:txBody>
      </p:sp>
      <p:sp>
        <p:nvSpPr>
          <p:cNvPr id="5" name="Місце для дати 4"/>
          <p:cNvSpPr>
            <a:spLocks noGrp="1"/>
          </p:cNvSpPr>
          <p:nvPr>
            <p:ph type="dt" sz="half" idx="10"/>
          </p:nvPr>
        </p:nvSpPr>
        <p:spPr/>
        <p:txBody>
          <a:bodyPr/>
          <a:lstStyle/>
          <a:p>
            <a:fld id="{1A2F0B57-8E6A-4005-9EDD-D258F6CC94AB}" type="datetimeFigureOut">
              <a:rPr lang="uk-UA" smtClean="0"/>
              <a:t>03.03.2025</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2050522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Зразок заголовка</a:t>
            </a:r>
          </a:p>
        </p:txBody>
      </p:sp>
      <p:sp>
        <p:nvSpPr>
          <p:cNvPr id="3" name="Місце для зображення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Зразок тексту</a:t>
            </a:r>
          </a:p>
        </p:txBody>
      </p:sp>
      <p:sp>
        <p:nvSpPr>
          <p:cNvPr id="5" name="Місце для дати 4"/>
          <p:cNvSpPr>
            <a:spLocks noGrp="1"/>
          </p:cNvSpPr>
          <p:nvPr>
            <p:ph type="dt" sz="half" idx="10"/>
          </p:nvPr>
        </p:nvSpPr>
        <p:spPr/>
        <p:txBody>
          <a:bodyPr/>
          <a:lstStyle/>
          <a:p>
            <a:fld id="{1A2F0B57-8E6A-4005-9EDD-D258F6CC94AB}" type="datetimeFigureOut">
              <a:rPr lang="uk-UA" smtClean="0"/>
              <a:t>03.03.2025</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2577304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Зразок заголовка</a:t>
            </a:r>
          </a:p>
        </p:txBody>
      </p:sp>
      <p:sp>
        <p:nvSpPr>
          <p:cNvPr id="3" name="Місце для тексту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A2F0B57-8E6A-4005-9EDD-D258F6CC94AB}" type="datetimeFigureOut">
              <a:rPr lang="uk-UA" smtClean="0"/>
              <a:t>03.03.2025</a:t>
            </a:fld>
            <a:endParaRPr lang="uk-UA"/>
          </a:p>
        </p:txBody>
      </p:sp>
      <p:sp>
        <p:nvSpPr>
          <p:cNvPr id="5" name="Місце для нижнього колонтитула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uk-UA"/>
          </a:p>
        </p:txBody>
      </p:sp>
      <p:sp>
        <p:nvSpPr>
          <p:cNvPr id="6" name="Місце для номера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CB18C70-803E-428A-BAB3-289BE172EF8D}" type="slidenum">
              <a:rPr lang="uk-UA" smtClean="0"/>
              <a:t>‹№›</a:t>
            </a:fld>
            <a:endParaRPr lang="uk-UA"/>
          </a:p>
        </p:txBody>
      </p:sp>
    </p:spTree>
    <p:extLst>
      <p:ext uri="{BB962C8B-B14F-4D97-AF65-F5344CB8AC3E}">
        <p14:creationId xmlns:p14="http://schemas.microsoft.com/office/powerpoint/2010/main" val="20882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C790BE2-4E4F-4AAF-81A2-4A6F4885E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 y="0"/>
            <a:ext cx="12191999" cy="6858000"/>
          </a:xfrm>
          <a:prstGeom prst="rect">
            <a:avLst/>
          </a:prstGeom>
          <a:gradFill>
            <a:gsLst>
              <a:gs pos="0">
                <a:schemeClr val="accent1">
                  <a:lumMod val="50000"/>
                </a:schemeClr>
              </a:gs>
              <a:gs pos="100000">
                <a:srgbClr val="00000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559294"/>
            <a:ext cx="12191999" cy="6298279"/>
          </a:xfrm>
          <a:prstGeom prst="rect">
            <a:avLst/>
          </a:prstGeom>
          <a:gradFill>
            <a:gsLst>
              <a:gs pos="1000">
                <a:schemeClr val="accent1">
                  <a:lumMod val="75000"/>
                  <a:alpha val="59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428"/>
            <a:ext cx="6096001" cy="6858000"/>
          </a:xfrm>
          <a:prstGeom prst="rect">
            <a:avLst/>
          </a:prstGeom>
          <a:gradFill>
            <a:gsLst>
              <a:gs pos="13000">
                <a:srgbClr val="000000">
                  <a:alpha val="72000"/>
                </a:srgbClr>
              </a:gs>
              <a:gs pos="99000">
                <a:schemeClr val="accent1">
                  <a:lumMod val="50000"/>
                  <a:alpha val="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Заголовок 1"/>
          <p:cNvSpPr>
            <a:spLocks noGrp="1"/>
          </p:cNvSpPr>
          <p:nvPr>
            <p:ph type="ctrTitle"/>
          </p:nvPr>
        </p:nvSpPr>
        <p:spPr>
          <a:xfrm>
            <a:off x="1145136" y="1520021"/>
            <a:ext cx="9947305" cy="1090657"/>
          </a:xfrm>
        </p:spPr>
        <p:txBody>
          <a:bodyPr>
            <a:noAutofit/>
          </a:bodyPr>
          <a:lstStyle/>
          <a:p>
            <a:br>
              <a:rPr lang="uk-UA" sz="4400" b="1" dirty="0">
                <a:solidFill>
                  <a:srgbClr val="FFFFFF"/>
                </a:solidFill>
                <a:ea typeface="+mj-lt"/>
                <a:cs typeface="+mj-lt"/>
              </a:rPr>
            </a:br>
            <a:r>
              <a:rPr lang="uk-UA" sz="4400" b="1" dirty="0">
                <a:solidFill>
                  <a:srgbClr val="FFFFFF"/>
                </a:solidFill>
                <a:ea typeface="+mj-lt"/>
                <a:cs typeface="+mj-lt"/>
              </a:rPr>
              <a:t>ДЕТІНІЗАЦІЯ ТА БОРОТЬБА ІЗ ЕКОНОМІЧНИМИ ЗЛОЧИНАМИ </a:t>
            </a:r>
          </a:p>
        </p:txBody>
      </p:sp>
      <p:sp>
        <p:nvSpPr>
          <p:cNvPr id="17" name="Freeform: Shape 16">
            <a:extLst>
              <a:ext uri="{FF2B5EF4-FFF2-40B4-BE49-F238E27FC236}">
                <a16:creationId xmlns:a16="http://schemas.microsoft.com/office/drawing/2014/main" id="{32B3ACB3-D689-442E-8A40-8680B0FEB8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4063256" y="400727"/>
            <a:ext cx="4065484" cy="8849062"/>
          </a:xfrm>
          <a:custGeom>
            <a:avLst/>
            <a:gdLst>
              <a:gd name="connsiteX0" fmla="*/ 0 w 4065484"/>
              <a:gd name="connsiteY0" fmla="*/ 4424531 h 8849062"/>
              <a:gd name="connsiteX1" fmla="*/ 3899197 w 4065484"/>
              <a:gd name="connsiteY1" fmla="*/ 8840480 h 8849062"/>
              <a:gd name="connsiteX2" fmla="*/ 4065484 w 4065484"/>
              <a:gd name="connsiteY2" fmla="*/ 8849062 h 8849062"/>
              <a:gd name="connsiteX3" fmla="*/ 4065483 w 4065484"/>
              <a:gd name="connsiteY3" fmla="*/ 0 h 8849062"/>
              <a:gd name="connsiteX4" fmla="*/ 3899197 w 4065484"/>
              <a:gd name="connsiteY4" fmla="*/ 8581 h 8849062"/>
              <a:gd name="connsiteX5" fmla="*/ 0 w 4065484"/>
              <a:gd name="connsiteY5" fmla="*/ 4424531 h 88490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65484" h="8849062">
                <a:moveTo>
                  <a:pt x="0" y="4424531"/>
                </a:moveTo>
                <a:cubicBezTo>
                  <a:pt x="0" y="6722831"/>
                  <a:pt x="1709076" y="8613167"/>
                  <a:pt x="3899197" y="8840480"/>
                </a:cubicBezTo>
                <a:lnTo>
                  <a:pt x="4065484" y="8849062"/>
                </a:lnTo>
                <a:lnTo>
                  <a:pt x="4065483" y="0"/>
                </a:lnTo>
                <a:lnTo>
                  <a:pt x="3899197" y="8581"/>
                </a:lnTo>
                <a:cubicBezTo>
                  <a:pt x="1709075" y="235897"/>
                  <a:pt x="0" y="2126232"/>
                  <a:pt x="0" y="4424531"/>
                </a:cubicBezTo>
                <a:close/>
              </a:path>
            </a:pathLst>
          </a:custGeom>
          <a:gradFill flip="none" rotWithShape="1">
            <a:gsLst>
              <a:gs pos="0">
                <a:schemeClr val="accent1">
                  <a:alpha val="5000"/>
                </a:schemeClr>
              </a:gs>
              <a:gs pos="68000">
                <a:schemeClr val="accent1">
                  <a:alpha val="15000"/>
                </a:schemeClr>
              </a:gs>
            </a:gsLst>
            <a:lin ang="21594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Рисунок 3" descr="Зображення, що містить текст, Загальні поставки&#10;&#10;Опис створено автоматично">
            <a:extLst>
              <a:ext uri="{FF2B5EF4-FFF2-40B4-BE49-F238E27FC236}">
                <a16:creationId xmlns:a16="http://schemas.microsoft.com/office/drawing/2014/main" id="{2F471F63-9917-0F96-4C0F-A4675802C118}"/>
              </a:ext>
            </a:extLst>
          </p:cNvPr>
          <p:cNvPicPr>
            <a:picLocks noChangeAspect="1"/>
          </p:cNvPicPr>
          <p:nvPr/>
        </p:nvPicPr>
        <p:blipFill>
          <a:blip r:embed="rId2"/>
          <a:srcRect t="7585" r="-1" b="10951"/>
          <a:stretch/>
        </p:blipFill>
        <p:spPr>
          <a:xfrm>
            <a:off x="2343302" y="3351745"/>
            <a:ext cx="7519558" cy="3506255"/>
          </a:xfrm>
          <a:custGeom>
            <a:avLst/>
            <a:gdLst/>
            <a:ahLst/>
            <a:cxnLst/>
            <a:rect l="l" t="t" r="r" b="b"/>
            <a:pathLst>
              <a:path w="7519558" h="3506255">
                <a:moveTo>
                  <a:pt x="3759779" y="0"/>
                </a:moveTo>
                <a:cubicBezTo>
                  <a:pt x="5713450" y="0"/>
                  <a:pt x="7320331" y="1484777"/>
                  <a:pt x="7513560" y="3387468"/>
                </a:cubicBezTo>
                <a:lnTo>
                  <a:pt x="7519558" y="3506255"/>
                </a:lnTo>
                <a:lnTo>
                  <a:pt x="0" y="3506255"/>
                </a:lnTo>
                <a:lnTo>
                  <a:pt x="5998" y="3387468"/>
                </a:lnTo>
                <a:cubicBezTo>
                  <a:pt x="199227" y="1484777"/>
                  <a:pt x="1806109" y="0"/>
                  <a:pt x="3759779" y="0"/>
                </a:cubicBezTo>
                <a:close/>
              </a:path>
            </a:pathLst>
          </a:custGeom>
        </p:spPr>
      </p:pic>
    </p:spTree>
    <p:extLst>
      <p:ext uri="{BB962C8B-B14F-4D97-AF65-F5344CB8AC3E}">
        <p14:creationId xmlns:p14="http://schemas.microsoft.com/office/powerpoint/2010/main" val="39300242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7A453D2-15D8-4403-815F-291FA16340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8161EA6B-09CA-445B-AB0D-8DF76FA92D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1EA1DAFF-CECA-492F-BFA1-22C64956B8D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075420"/>
            <a:ext cx="12048729" cy="4093306"/>
            <a:chOff x="1" y="2075420"/>
            <a:chExt cx="12048729" cy="4093306"/>
          </a:xfrm>
        </p:grpSpPr>
        <p:sp>
          <p:nvSpPr>
            <p:cNvPr id="14" name="Oval 13">
              <a:extLst>
                <a:ext uri="{FF2B5EF4-FFF2-40B4-BE49-F238E27FC236}">
                  <a16:creationId xmlns:a16="http://schemas.microsoft.com/office/drawing/2014/main" id="{5D3D3744-142C-4653-90AB-546FE6B849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7942191" y="2507571"/>
              <a:ext cx="3563871" cy="3563871"/>
            </a:xfrm>
            <a:prstGeom prst="ellipse">
              <a:avLst/>
            </a:prstGeom>
            <a:noFill/>
            <a:ln w="31750">
              <a:gradFill>
                <a:gsLst>
                  <a:gs pos="0">
                    <a:schemeClr val="tx2">
                      <a:lumMod val="60000"/>
                      <a:lumOff val="40000"/>
                      <a:alpha val="1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0BC69CAC-820B-41BA-BFCA-79B4557683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435065" y="4048931"/>
              <a:ext cx="1381607" cy="1381607"/>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3D205E7A-88AB-4C4B-B8D1-5A76AA878B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 y="2075420"/>
              <a:ext cx="3144364" cy="3144364"/>
            </a:xfrm>
            <a:prstGeom prst="ellipse">
              <a:avLst/>
            </a:prstGeom>
            <a:gradFill>
              <a:gsLst>
                <a:gs pos="0">
                  <a:schemeClr val="tx2">
                    <a:lumMod val="75000"/>
                    <a:alpha val="20000"/>
                  </a:schemeClr>
                </a:gs>
                <a:gs pos="100000">
                  <a:schemeClr val="tx2">
                    <a:lumMod val="50000"/>
                    <a:alpha val="1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0D4286E9-8501-4EBF-874C-74897B4B6F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2600000">
              <a:off x="10150845" y="4270841"/>
              <a:ext cx="1897885" cy="1897885"/>
            </a:xfrm>
            <a:prstGeom prst="ellipse">
              <a:avLst/>
            </a:prstGeom>
            <a:gradFill>
              <a:gsLst>
                <a:gs pos="0">
                  <a:schemeClr val="tx2">
                    <a:lumMod val="75000"/>
                    <a:alpha val="10000"/>
                  </a:schemeClr>
                </a:gs>
                <a:gs pos="100000">
                  <a:schemeClr val="tx2">
                    <a:lumMod val="75000"/>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45586ADC-910E-45C9-BAB4-CB0EFBEE5B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046780" y="3040492"/>
              <a:ext cx="2579322" cy="2579322"/>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DAB594C5-5BB0-49AE-8AAC-AE40A6F8A3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224640" y="3193975"/>
              <a:ext cx="2243193" cy="2243193"/>
            </a:xfrm>
            <a:prstGeom prst="ellipse">
              <a:avLst/>
            </a:prstGeom>
            <a:noFill/>
            <a:ln w="31750">
              <a:gradFill>
                <a:gsLst>
                  <a:gs pos="0">
                    <a:schemeClr val="tx2">
                      <a:lumMod val="60000"/>
                      <a:lumOff val="40000"/>
                      <a:alpha val="10000"/>
                    </a:schemeClr>
                  </a:gs>
                  <a:gs pos="100000">
                    <a:schemeClr val="tx2">
                      <a:lumMod val="50000"/>
                      <a:alpha val="1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 name="Rectangle 20">
            <a:extLst>
              <a:ext uri="{FF2B5EF4-FFF2-40B4-BE49-F238E27FC236}">
                <a16:creationId xmlns:a16="http://schemas.microsoft.com/office/drawing/2014/main" id="{B8114C98-A349-4111-A123-E8EAB86ABE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438146" y="1042605"/>
            <a:ext cx="2796461" cy="711252"/>
          </a:xfrm>
          <a:prstGeom prst="rect">
            <a:avLst/>
          </a:prstGeom>
          <a:gradFill flip="none" rotWithShape="1">
            <a:gsLst>
              <a:gs pos="0">
                <a:schemeClr val="tx2">
                  <a:lumMod val="40000"/>
                  <a:lumOff val="60000"/>
                  <a:alpha val="0"/>
                </a:schemeClr>
              </a:gs>
              <a:gs pos="100000">
                <a:schemeClr val="tx2">
                  <a:lumMod val="75000"/>
                  <a:alpha val="1000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670FB431-AE18-414D-92F4-1D12D199115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59539" y="317578"/>
            <a:ext cx="548640" cy="549007"/>
            <a:chOff x="7029447" y="3514725"/>
            <a:chExt cx="1285875" cy="549007"/>
          </a:xfrm>
        </p:grpSpPr>
        <p:cxnSp>
          <p:nvCxnSpPr>
            <p:cNvPr id="24" name="Straight Connector 23">
              <a:extLst>
                <a:ext uri="{FF2B5EF4-FFF2-40B4-BE49-F238E27FC236}">
                  <a16:creationId xmlns:a16="http://schemas.microsoft.com/office/drawing/2014/main" id="{24467063-D74E-4D42-8790-B9F6D69584B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A1D19BAC-1681-47BC-AAF5-92FAFFF6F4C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94347C2B-E846-452C-97AA-7E254FC1CE8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10EA2B35-7959-4C2A-84AA-FF5D94FEDE9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pic>
        <p:nvPicPr>
          <p:cNvPr id="4" name="Рисунок 3" descr="Зображення, що містить мистецтво, графічний дизайн, Графіка, мультфільм&#10;&#10;Опис створено автоматично">
            <a:extLst>
              <a:ext uri="{FF2B5EF4-FFF2-40B4-BE49-F238E27FC236}">
                <a16:creationId xmlns:a16="http://schemas.microsoft.com/office/drawing/2014/main" id="{E3D5017C-42D4-AB51-6024-63002279B904}"/>
              </a:ext>
            </a:extLst>
          </p:cNvPr>
          <p:cNvPicPr>
            <a:picLocks noChangeAspect="1"/>
          </p:cNvPicPr>
          <p:nvPr/>
        </p:nvPicPr>
        <p:blipFill>
          <a:blip r:embed="rId2"/>
          <a:srcRect r="1" b="6958"/>
          <a:stretch/>
        </p:blipFill>
        <p:spPr>
          <a:xfrm>
            <a:off x="626590" y="317578"/>
            <a:ext cx="10851111" cy="3508437"/>
          </a:xfrm>
          <a:prstGeom prst="rect">
            <a:avLst/>
          </a:prstGeom>
        </p:spPr>
      </p:pic>
      <p:grpSp>
        <p:nvGrpSpPr>
          <p:cNvPr id="29" name="Group 28">
            <a:extLst>
              <a:ext uri="{FF2B5EF4-FFF2-40B4-BE49-F238E27FC236}">
                <a16:creationId xmlns:a16="http://schemas.microsoft.com/office/drawing/2014/main" id="{AF19A774-30A5-488B-9BAF-629C6440294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474192" y="482489"/>
            <a:ext cx="304800" cy="429768"/>
            <a:chOff x="215328" y="-46937"/>
            <a:chExt cx="304800" cy="2773841"/>
          </a:xfrm>
        </p:grpSpPr>
        <p:cxnSp>
          <p:nvCxnSpPr>
            <p:cNvPr id="30" name="Straight Connector 29">
              <a:extLst>
                <a:ext uri="{FF2B5EF4-FFF2-40B4-BE49-F238E27FC236}">
                  <a16:creationId xmlns:a16="http://schemas.microsoft.com/office/drawing/2014/main" id="{291EBF88-5B98-4258-A542-14C3AF2E522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5328" y="-46937"/>
              <a:ext cx="0" cy="2773841"/>
            </a:xfrm>
            <a:prstGeom prst="line">
              <a:avLst/>
            </a:prstGeom>
            <a:ln w="25400" cmpd="sng">
              <a:solidFill>
                <a:schemeClr val="bg2">
                  <a:lumMod val="60000"/>
                  <a:lumOff val="40000"/>
                  <a:alpha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8FBC2D58-9E3C-490D-BD7A-61EF07EA79E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6928" y="-46937"/>
              <a:ext cx="0" cy="2773841"/>
            </a:xfrm>
            <a:prstGeom prst="line">
              <a:avLst/>
            </a:prstGeom>
            <a:ln w="25400" cmpd="sng">
              <a:solidFill>
                <a:schemeClr val="bg2">
                  <a:lumMod val="60000"/>
                  <a:lumOff val="40000"/>
                  <a:alpha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B6CF1BB4-1C1D-4EDE-BA26-0243FCF83BB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8528" y="-46937"/>
              <a:ext cx="0" cy="2773841"/>
            </a:xfrm>
            <a:prstGeom prst="line">
              <a:avLst/>
            </a:prstGeom>
            <a:ln w="25400" cmpd="sng">
              <a:solidFill>
                <a:schemeClr val="bg2">
                  <a:lumMod val="60000"/>
                  <a:lumOff val="40000"/>
                  <a:alpha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00C83729-E02F-4512-AFE7-F4792228BDA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20128" y="-46937"/>
              <a:ext cx="0" cy="2773841"/>
            </a:xfrm>
            <a:prstGeom prst="line">
              <a:avLst/>
            </a:prstGeom>
            <a:ln w="25400" cmpd="sng">
              <a:solidFill>
                <a:schemeClr val="bg2">
                  <a:lumMod val="60000"/>
                  <a:lumOff val="40000"/>
                  <a:alpha val="50000"/>
                </a:schemeClr>
              </a:solidFill>
              <a:prstDash val="sysDot"/>
            </a:ln>
          </p:spPr>
          <p:style>
            <a:lnRef idx="1">
              <a:schemeClr val="accent1"/>
            </a:lnRef>
            <a:fillRef idx="0">
              <a:schemeClr val="accent1"/>
            </a:fillRef>
            <a:effectRef idx="0">
              <a:schemeClr val="accent1"/>
            </a:effectRef>
            <a:fontRef idx="minor">
              <a:schemeClr val="tx1"/>
            </a:fontRef>
          </p:style>
        </p:cxnSp>
      </p:grpSp>
      <p:sp>
        <p:nvSpPr>
          <p:cNvPr id="35" name="Rectangle 34">
            <a:extLst>
              <a:ext uri="{FF2B5EF4-FFF2-40B4-BE49-F238E27FC236}">
                <a16:creationId xmlns:a16="http://schemas.microsoft.com/office/drawing/2014/main" id="{E2D3D3F2-ABBB-4453-B1C5-1BEBF7E4DD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6140785"/>
            <a:ext cx="6095997" cy="711252"/>
          </a:xfrm>
          <a:prstGeom prst="rect">
            <a:avLst/>
          </a:prstGeom>
          <a:gradFill flip="none" rotWithShape="1">
            <a:gsLst>
              <a:gs pos="10000">
                <a:schemeClr val="tx2">
                  <a:lumMod val="50000"/>
                  <a:alpha val="10000"/>
                </a:schemeClr>
              </a:gs>
              <a:gs pos="100000">
                <a:schemeClr val="tx2">
                  <a:lumMod val="60000"/>
                  <a:lumOff val="40000"/>
                  <a:alpha val="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36">
            <a:extLst>
              <a:ext uri="{FF2B5EF4-FFF2-40B4-BE49-F238E27FC236}">
                <a16:creationId xmlns:a16="http://schemas.microsoft.com/office/drawing/2014/main" id="{8214E4A5-A0D2-42C4-8D14-D2A7E495F04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616345" y="5940560"/>
            <a:ext cx="1285875" cy="549007"/>
            <a:chOff x="7029447" y="3514725"/>
            <a:chExt cx="1285875" cy="549007"/>
          </a:xfrm>
        </p:grpSpPr>
        <p:cxnSp>
          <p:nvCxnSpPr>
            <p:cNvPr id="38" name="Straight Connector 37">
              <a:extLst>
                <a:ext uri="{FF2B5EF4-FFF2-40B4-BE49-F238E27FC236}">
                  <a16:creationId xmlns:a16="http://schemas.microsoft.com/office/drawing/2014/main" id="{7494D7A0-6B21-41E8-A7D3-0033BBB7915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1E141D7D-32B0-448E-A666-EA8703AFCF2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8D87E268-6345-420F-8B97-B37ED04100E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35E1622E-7FA6-4760-A2BF-A8105EBF7BB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
        <p:nvSpPr>
          <p:cNvPr id="2" name="Заголовок 1">
            <a:extLst>
              <a:ext uri="{FF2B5EF4-FFF2-40B4-BE49-F238E27FC236}">
                <a16:creationId xmlns:a16="http://schemas.microsoft.com/office/drawing/2014/main" id="{8BFFC692-21AE-173E-991A-82B5904B3F4F}"/>
              </a:ext>
            </a:extLst>
          </p:cNvPr>
          <p:cNvSpPr>
            <a:spLocks noGrp="1"/>
          </p:cNvSpPr>
          <p:nvPr>
            <p:ph type="title"/>
          </p:nvPr>
        </p:nvSpPr>
        <p:spPr>
          <a:xfrm>
            <a:off x="630936" y="4018137"/>
            <a:ext cx="4569060" cy="2129586"/>
          </a:xfrm>
          <a:noFill/>
        </p:spPr>
        <p:txBody>
          <a:bodyPr anchor="t">
            <a:normAutofit/>
          </a:bodyPr>
          <a:lstStyle/>
          <a:p>
            <a:r>
              <a:rPr lang="uk" sz="4800" b="1">
                <a:solidFill>
                  <a:schemeClr val="bg1"/>
                </a:solidFill>
                <a:latin typeface="Times New Roman"/>
                <a:cs typeface="Times New Roman"/>
              </a:rPr>
              <a:t>Зміст</a:t>
            </a:r>
            <a:endParaRPr lang="uk-UA" sz="4800">
              <a:solidFill>
                <a:schemeClr val="bg1"/>
              </a:solidFill>
              <a:latin typeface="Times New Roman"/>
              <a:cs typeface="Times New Roman"/>
            </a:endParaRPr>
          </a:p>
          <a:p>
            <a:endParaRPr lang="uk-UA" sz="4800">
              <a:solidFill>
                <a:schemeClr val="bg1"/>
              </a:solidFill>
            </a:endParaRPr>
          </a:p>
        </p:txBody>
      </p:sp>
      <p:sp>
        <p:nvSpPr>
          <p:cNvPr id="3" name="Місце для вмісту 2">
            <a:extLst>
              <a:ext uri="{FF2B5EF4-FFF2-40B4-BE49-F238E27FC236}">
                <a16:creationId xmlns:a16="http://schemas.microsoft.com/office/drawing/2014/main" id="{4CAC8DA8-F640-F489-DB01-A54FED62A941}"/>
              </a:ext>
            </a:extLst>
          </p:cNvPr>
          <p:cNvSpPr>
            <a:spLocks noGrp="1"/>
          </p:cNvSpPr>
          <p:nvPr>
            <p:ph idx="1"/>
          </p:nvPr>
        </p:nvSpPr>
        <p:spPr>
          <a:xfrm>
            <a:off x="2476784" y="4018143"/>
            <a:ext cx="8683402" cy="2129599"/>
          </a:xfrm>
          <a:noFill/>
        </p:spPr>
        <p:txBody>
          <a:bodyPr vert="horz" lIns="91440" tIns="45720" rIns="91440" bIns="45720" rtlCol="0" anchor="t">
            <a:noAutofit/>
          </a:bodyPr>
          <a:lstStyle/>
          <a:p>
            <a:pPr algn="just">
              <a:lnSpc>
                <a:spcPct val="130000"/>
              </a:lnSpc>
              <a:spcAft>
                <a:spcPts val="1000"/>
              </a:spcAft>
            </a:pPr>
            <a:r>
              <a:rPr lang="uk-UA"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 Поняття та ознаки економічної злочинності. Види економічних злочинів</a:t>
            </a:r>
            <a:endParaRPr lang="uk-UA"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30000"/>
              </a:lnSpc>
              <a:spcAft>
                <a:spcPts val="1000"/>
              </a:spcAft>
            </a:pPr>
            <a:r>
              <a:rPr lang="uk-UA"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2. Нелегальний ринок як сфера економічних злочинів</a:t>
            </a:r>
            <a:endParaRPr lang="uk-UA"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30000"/>
              </a:lnSpc>
              <a:spcAft>
                <a:spcPts val="1000"/>
              </a:spcAft>
            </a:pPr>
            <a:r>
              <a:rPr lang="uk-UA"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3. Сутність та типології легалізація (відмивання) доходів, одержаних злочинним шляхом. </a:t>
            </a:r>
            <a:endParaRPr lang="uk-UA"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30000"/>
              </a:lnSpc>
              <a:spcAft>
                <a:spcPts val="1000"/>
              </a:spcAft>
            </a:pPr>
            <a:r>
              <a:rPr lang="uk-UA"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4. Заходи запобігання легалізації доходів, одержаних злочинним шляхом</a:t>
            </a:r>
            <a:endParaRPr lang="uk-UA"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buNone/>
            </a:pPr>
            <a:endParaRPr lang="uk-UA" sz="2000" dirty="0">
              <a:solidFill>
                <a:schemeClr val="bg1"/>
              </a:solidFill>
            </a:endParaRPr>
          </a:p>
          <a:p>
            <a:pPr marL="0" indent="0">
              <a:buNone/>
            </a:pPr>
            <a:endParaRPr lang="uk-UA" sz="2000" dirty="0">
              <a:solidFill>
                <a:schemeClr val="bg1"/>
              </a:solidFill>
            </a:endParaRPr>
          </a:p>
        </p:txBody>
      </p:sp>
    </p:spTree>
    <p:extLst>
      <p:ext uri="{BB962C8B-B14F-4D97-AF65-F5344CB8AC3E}">
        <p14:creationId xmlns:p14="http://schemas.microsoft.com/office/powerpoint/2010/main" val="811981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41C3F5BB-0D11-DBD6-D341-6F846FE61BDC}"/>
              </a:ext>
            </a:extLst>
          </p:cNvPr>
          <p:cNvSpPr>
            <a:spLocks noGrp="1"/>
          </p:cNvSpPr>
          <p:nvPr>
            <p:ph type="title"/>
          </p:nvPr>
        </p:nvSpPr>
        <p:spPr>
          <a:xfrm>
            <a:off x="1136397" y="502020"/>
            <a:ext cx="5323715" cy="1642970"/>
          </a:xfrm>
        </p:spPr>
        <p:txBody>
          <a:bodyPr anchor="b">
            <a:normAutofit/>
          </a:bodyPr>
          <a:lstStyle/>
          <a:p>
            <a:r>
              <a:rPr lang="uk-UA" sz="3100" b="1">
                <a:latin typeface="Times New Roman"/>
                <a:cs typeface="Times New Roman"/>
              </a:rPr>
              <a:t>Поняття та ознаки економічної злочинності. Види економічних злочинів</a:t>
            </a:r>
            <a:endParaRPr lang="uk-UA" sz="3100"/>
          </a:p>
          <a:p>
            <a:endParaRPr lang="uk-UA" sz="3100"/>
          </a:p>
        </p:txBody>
      </p:sp>
      <p:sp>
        <p:nvSpPr>
          <p:cNvPr id="3" name="Місце для вмісту 2">
            <a:extLst>
              <a:ext uri="{FF2B5EF4-FFF2-40B4-BE49-F238E27FC236}">
                <a16:creationId xmlns:a16="http://schemas.microsoft.com/office/drawing/2014/main" id="{96756465-D39D-E969-F7C3-1703A097B634}"/>
              </a:ext>
            </a:extLst>
          </p:cNvPr>
          <p:cNvSpPr>
            <a:spLocks noGrp="1"/>
          </p:cNvSpPr>
          <p:nvPr>
            <p:ph idx="1"/>
          </p:nvPr>
        </p:nvSpPr>
        <p:spPr>
          <a:xfrm>
            <a:off x="1144923" y="2405894"/>
            <a:ext cx="5315189" cy="3535083"/>
          </a:xfrm>
        </p:spPr>
        <p:txBody>
          <a:bodyPr vert="horz" lIns="91440" tIns="45720" rIns="91440" bIns="45720" rtlCol="0" anchor="t">
            <a:normAutofit/>
          </a:bodyPr>
          <a:lstStyle/>
          <a:p>
            <a:pPr>
              <a:buNone/>
            </a:pPr>
            <a:r>
              <a:rPr lang="uk-UA" sz="1100" b="1">
                <a:ea typeface="+mn-lt"/>
                <a:cs typeface="+mn-lt"/>
              </a:rPr>
              <a:t>Економічна злочинність</a:t>
            </a:r>
            <a:r>
              <a:rPr lang="uk-UA" sz="1100">
                <a:ea typeface="+mn-lt"/>
                <a:cs typeface="+mn-lt"/>
              </a:rPr>
              <a:t> – це сукупність умисних корисливих діянь, які вчиняються з метою незаконного заволодіння чужим майном, ухилення від сплати податків та інших обов’язкових платежів, легалізації (відмивання) доходів, одержаних злочинним шляхом, та інших протиправних дій, що завдають шкоди національній економіці, суспільству та окремим громадянам.</a:t>
            </a:r>
            <a:endParaRPr lang="uk-UA" sz="1100"/>
          </a:p>
          <a:p>
            <a:pPr>
              <a:buNone/>
            </a:pPr>
            <a:endParaRPr lang="uk-UA" sz="1100" b="1" dirty="0">
              <a:latin typeface="Aptos Display"/>
            </a:endParaRPr>
          </a:p>
          <a:p>
            <a:pPr>
              <a:buNone/>
            </a:pPr>
            <a:r>
              <a:rPr lang="uk-UA" sz="1100" b="1" dirty="0">
                <a:latin typeface="Aptos Display"/>
              </a:rPr>
              <a:t>Ознаки економічної злочинності:</a:t>
            </a:r>
            <a:endParaRPr lang="uk-UA" sz="1100" dirty="0">
              <a:latin typeface="Aptos Display"/>
            </a:endParaRPr>
          </a:p>
          <a:p>
            <a:pPr>
              <a:buFont typeface="Arial,Sans-Serif"/>
              <a:buChar char="•"/>
            </a:pPr>
            <a:r>
              <a:rPr lang="uk-UA" sz="1100" b="1" dirty="0"/>
              <a:t>Корисливий мотив:</a:t>
            </a:r>
            <a:r>
              <a:rPr lang="uk-UA" sz="1100" dirty="0"/>
              <a:t> Основною рушійною силою економічних злочинів є бажання отримати незаконну вигоду.</a:t>
            </a:r>
          </a:p>
          <a:p>
            <a:pPr>
              <a:buFont typeface="Arial,Sans-Serif"/>
              <a:buChar char="•"/>
            </a:pPr>
            <a:r>
              <a:rPr lang="uk-UA" sz="1100" b="1" dirty="0"/>
              <a:t>Порушення економічного законодавства:</a:t>
            </a:r>
            <a:r>
              <a:rPr lang="uk-UA" sz="1100" dirty="0"/>
              <a:t> Економічні злочини завжди пов’язані з порушенням норм, які регулюють економічні відносини.</a:t>
            </a:r>
          </a:p>
          <a:p>
            <a:pPr>
              <a:buFont typeface="Arial,Sans-Serif"/>
              <a:buChar char="•"/>
            </a:pPr>
            <a:r>
              <a:rPr lang="uk-UA" sz="1100" b="1" dirty="0"/>
              <a:t>Завуальований характер:</a:t>
            </a:r>
            <a:r>
              <a:rPr lang="uk-UA" sz="1100" dirty="0"/>
              <a:t> Економічні злочинці часто намагаються приховати свою протиправну діяльність, використовуючи легальні схеми та фінансові інструменти.</a:t>
            </a:r>
          </a:p>
          <a:p>
            <a:pPr>
              <a:buFont typeface="Arial,Sans-Serif"/>
              <a:buChar char="•"/>
            </a:pPr>
            <a:r>
              <a:rPr lang="uk-UA" sz="1100" b="1" dirty="0"/>
              <a:t>Значна шкода:</a:t>
            </a:r>
            <a:r>
              <a:rPr lang="uk-UA" sz="1100" dirty="0"/>
              <a:t> Економічні злочини завдають значних збитків державному бюджету, підприємствам та громадянам.</a:t>
            </a:r>
          </a:p>
          <a:p>
            <a:pPr marL="0" indent="0">
              <a:buNone/>
            </a:pPr>
            <a:endParaRPr lang="uk-UA" sz="1100"/>
          </a:p>
          <a:p>
            <a:pPr marL="0" indent="0">
              <a:buNone/>
            </a:pPr>
            <a:endParaRPr lang="uk-UA" sz="1100"/>
          </a:p>
        </p:txBody>
      </p:sp>
      <p:sp>
        <p:nvSpPr>
          <p:cNvPr id="11" name="Rectangle 10">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Рисунок 3" descr="Зображення, що містить текст, Готівка, гроші, валюта&#10;&#10;Опис створено автоматично">
            <a:extLst>
              <a:ext uri="{FF2B5EF4-FFF2-40B4-BE49-F238E27FC236}">
                <a16:creationId xmlns:a16="http://schemas.microsoft.com/office/drawing/2014/main" id="{A6D573DB-036C-52B2-9E1B-4A7898A33E68}"/>
              </a:ext>
            </a:extLst>
          </p:cNvPr>
          <p:cNvPicPr>
            <a:picLocks noChangeAspect="1"/>
          </p:cNvPicPr>
          <p:nvPr/>
        </p:nvPicPr>
        <p:blipFill>
          <a:blip r:embed="rId2"/>
          <a:stretch>
            <a:fillRect/>
          </a:stretch>
        </p:blipFill>
        <p:spPr>
          <a:xfrm>
            <a:off x="7075967" y="1995687"/>
            <a:ext cx="4170530" cy="2898518"/>
          </a:xfrm>
          <a:prstGeom prst="rect">
            <a:avLst/>
          </a:prstGeom>
        </p:spPr>
      </p:pic>
    </p:spTree>
    <p:extLst>
      <p:ext uri="{BB962C8B-B14F-4D97-AF65-F5344CB8AC3E}">
        <p14:creationId xmlns:p14="http://schemas.microsoft.com/office/powerpoint/2010/main" val="32343915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3EB041E0-546E-8C57-8877-AF9D95033DE1}"/>
              </a:ext>
            </a:extLst>
          </p:cNvPr>
          <p:cNvSpPr>
            <a:spLocks noGrp="1"/>
          </p:cNvSpPr>
          <p:nvPr>
            <p:ph type="title"/>
          </p:nvPr>
        </p:nvSpPr>
        <p:spPr>
          <a:xfrm>
            <a:off x="1136397" y="502020"/>
            <a:ext cx="5323715" cy="1642970"/>
          </a:xfrm>
        </p:spPr>
        <p:txBody>
          <a:bodyPr anchor="b">
            <a:normAutofit/>
          </a:bodyPr>
          <a:lstStyle/>
          <a:p>
            <a:r>
              <a:rPr lang="uk-UA" sz="4000" b="1">
                <a:ea typeface="+mj-lt"/>
                <a:cs typeface="+mj-lt"/>
              </a:rPr>
              <a:t>Види економічних злочинів:</a:t>
            </a:r>
            <a:endParaRPr lang="uk-UA" sz="4000"/>
          </a:p>
          <a:p>
            <a:endParaRPr lang="uk-UA" sz="4000"/>
          </a:p>
        </p:txBody>
      </p:sp>
      <p:sp>
        <p:nvSpPr>
          <p:cNvPr id="3" name="Місце для вмісту 2">
            <a:extLst>
              <a:ext uri="{FF2B5EF4-FFF2-40B4-BE49-F238E27FC236}">
                <a16:creationId xmlns:a16="http://schemas.microsoft.com/office/drawing/2014/main" id="{538787E8-7289-0002-0486-E6A9F689CBED}"/>
              </a:ext>
            </a:extLst>
          </p:cNvPr>
          <p:cNvSpPr>
            <a:spLocks noGrp="1"/>
          </p:cNvSpPr>
          <p:nvPr>
            <p:ph idx="1"/>
          </p:nvPr>
        </p:nvSpPr>
        <p:spPr>
          <a:xfrm>
            <a:off x="1144923" y="2405894"/>
            <a:ext cx="5315189" cy="3535083"/>
          </a:xfrm>
        </p:spPr>
        <p:txBody>
          <a:bodyPr vert="horz" lIns="91440" tIns="45720" rIns="91440" bIns="45720" rtlCol="0" anchor="t">
            <a:normAutofit/>
          </a:bodyPr>
          <a:lstStyle/>
          <a:p>
            <a:pPr>
              <a:buNone/>
            </a:pPr>
            <a:r>
              <a:rPr lang="uk-UA" sz="1100">
                <a:ea typeface="+mn-lt"/>
                <a:cs typeface="+mn-lt"/>
              </a:rPr>
              <a:t>Економічні злочини є різноманітними та постійно трансформуються. До основних видів відносяться:</a:t>
            </a:r>
            <a:endParaRPr lang="uk-UA" sz="1100"/>
          </a:p>
          <a:p>
            <a:pPr>
              <a:buFont typeface="Arial"/>
              <a:buChar char="•"/>
            </a:pPr>
            <a:r>
              <a:rPr lang="uk-UA" sz="1100" b="1">
                <a:ea typeface="+mn-lt"/>
                <a:cs typeface="+mn-lt"/>
              </a:rPr>
              <a:t>Корупція:</a:t>
            </a:r>
            <a:r>
              <a:rPr lang="uk-UA" sz="1100">
                <a:ea typeface="+mn-lt"/>
                <a:cs typeface="+mn-lt"/>
              </a:rPr>
              <a:t> Зловживання службовим становищем для отримання особистої вигоди.</a:t>
            </a:r>
            <a:endParaRPr lang="uk-UA" sz="1100"/>
          </a:p>
          <a:p>
            <a:pPr>
              <a:buFont typeface="Arial"/>
              <a:buChar char="•"/>
            </a:pPr>
            <a:r>
              <a:rPr lang="uk-UA" sz="1100" b="1">
                <a:ea typeface="+mn-lt"/>
                <a:cs typeface="+mn-lt"/>
              </a:rPr>
              <a:t>Ухилення від сплати податків:</a:t>
            </a:r>
            <a:r>
              <a:rPr lang="uk-UA" sz="1100">
                <a:ea typeface="+mn-lt"/>
                <a:cs typeface="+mn-lt"/>
              </a:rPr>
              <a:t> Незаконне зменшення або повна несплата податків.</a:t>
            </a:r>
            <a:endParaRPr lang="uk-UA" sz="1100"/>
          </a:p>
          <a:p>
            <a:pPr>
              <a:buFont typeface="Arial"/>
              <a:buChar char="•"/>
            </a:pPr>
            <a:r>
              <a:rPr lang="uk-UA" sz="1100" b="1">
                <a:ea typeface="+mn-lt"/>
                <a:cs typeface="+mn-lt"/>
              </a:rPr>
              <a:t>Легалізація (відмивання) доходів:</a:t>
            </a:r>
            <a:r>
              <a:rPr lang="uk-UA" sz="1100">
                <a:ea typeface="+mn-lt"/>
                <a:cs typeface="+mn-lt"/>
              </a:rPr>
              <a:t> Проведення фінансових операцій з метою приховування незаконного походження коштів.</a:t>
            </a:r>
            <a:endParaRPr lang="uk-UA" sz="1100"/>
          </a:p>
          <a:p>
            <a:pPr>
              <a:buFont typeface="Arial"/>
              <a:buChar char="•"/>
            </a:pPr>
            <a:r>
              <a:rPr lang="uk-UA" sz="1100" b="1">
                <a:ea typeface="+mn-lt"/>
                <a:cs typeface="+mn-lt"/>
              </a:rPr>
              <a:t>Шахрайство:</a:t>
            </a:r>
            <a:r>
              <a:rPr lang="uk-UA" sz="1100">
                <a:ea typeface="+mn-lt"/>
                <a:cs typeface="+mn-lt"/>
              </a:rPr>
              <a:t> Обман з метою незаконного заволодіння чужим майном.</a:t>
            </a:r>
            <a:endParaRPr lang="uk-UA" sz="1100"/>
          </a:p>
          <a:p>
            <a:pPr>
              <a:buFont typeface="Arial"/>
              <a:buChar char="•"/>
            </a:pPr>
            <a:r>
              <a:rPr lang="uk-UA" sz="1100" b="1">
                <a:ea typeface="+mn-lt"/>
                <a:cs typeface="+mn-lt"/>
              </a:rPr>
              <a:t>Розкрадання:</a:t>
            </a:r>
            <a:r>
              <a:rPr lang="uk-UA" sz="1100">
                <a:ea typeface="+mn-lt"/>
                <a:cs typeface="+mn-lt"/>
              </a:rPr>
              <a:t> Незаконне заволодіння чужим майном, довіреним злочинцю.</a:t>
            </a:r>
            <a:endParaRPr lang="uk-UA" sz="1100"/>
          </a:p>
          <a:p>
            <a:pPr>
              <a:buFont typeface="Arial"/>
              <a:buChar char="•"/>
            </a:pPr>
            <a:r>
              <a:rPr lang="uk-UA" sz="1100" b="1">
                <a:ea typeface="+mn-lt"/>
                <a:cs typeface="+mn-lt"/>
              </a:rPr>
              <a:t>Контрабанда:</a:t>
            </a:r>
            <a:r>
              <a:rPr lang="uk-UA" sz="1100">
                <a:ea typeface="+mn-lt"/>
                <a:cs typeface="+mn-lt"/>
              </a:rPr>
              <a:t> Незаконне переміщення товарів через митний кордон.</a:t>
            </a:r>
            <a:endParaRPr lang="uk-UA" sz="1100"/>
          </a:p>
          <a:p>
            <a:pPr>
              <a:buFont typeface="Arial"/>
              <a:buChar char="•"/>
            </a:pPr>
            <a:r>
              <a:rPr lang="uk-UA" sz="1100" b="1">
                <a:ea typeface="+mn-lt"/>
                <a:cs typeface="+mn-lt"/>
              </a:rPr>
              <a:t>Незаконне підприємництво:</a:t>
            </a:r>
            <a:r>
              <a:rPr lang="uk-UA" sz="1100">
                <a:ea typeface="+mn-lt"/>
                <a:cs typeface="+mn-lt"/>
              </a:rPr>
              <a:t> Проведення підприємницької діяльності без відповідної ліцензії або з порушенням встановлених вимог.</a:t>
            </a:r>
            <a:endParaRPr lang="uk-UA" sz="1100"/>
          </a:p>
          <a:p>
            <a:pPr marL="0" indent="0">
              <a:buNone/>
            </a:pPr>
            <a:endParaRPr lang="uk-UA" sz="1100"/>
          </a:p>
        </p:txBody>
      </p:sp>
      <p:sp>
        <p:nvSpPr>
          <p:cNvPr id="11" name="Rectangle 10">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Рисунок 3" descr="Зображення, що містить металовироби, гачок, особа, рука&#10;&#10;Опис створено автоматично">
            <a:extLst>
              <a:ext uri="{FF2B5EF4-FFF2-40B4-BE49-F238E27FC236}">
                <a16:creationId xmlns:a16="http://schemas.microsoft.com/office/drawing/2014/main" id="{79EAF94A-4499-F982-71AC-6DE2F71EE550}"/>
              </a:ext>
            </a:extLst>
          </p:cNvPr>
          <p:cNvPicPr>
            <a:picLocks noChangeAspect="1"/>
          </p:cNvPicPr>
          <p:nvPr/>
        </p:nvPicPr>
        <p:blipFill>
          <a:blip r:embed="rId2"/>
          <a:stretch>
            <a:fillRect/>
          </a:stretch>
        </p:blipFill>
        <p:spPr>
          <a:xfrm>
            <a:off x="7075967" y="2141656"/>
            <a:ext cx="4170530" cy="2606581"/>
          </a:xfrm>
          <a:prstGeom prst="rect">
            <a:avLst/>
          </a:prstGeom>
        </p:spPr>
      </p:pic>
    </p:spTree>
    <p:extLst>
      <p:ext uri="{BB962C8B-B14F-4D97-AF65-F5344CB8AC3E}">
        <p14:creationId xmlns:p14="http://schemas.microsoft.com/office/powerpoint/2010/main" val="3415587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67C029CA-429C-55A9-341F-F3C821B37302}"/>
              </a:ext>
            </a:extLst>
          </p:cNvPr>
          <p:cNvSpPr>
            <a:spLocks noGrp="1"/>
          </p:cNvSpPr>
          <p:nvPr>
            <p:ph type="title"/>
          </p:nvPr>
        </p:nvSpPr>
        <p:spPr>
          <a:xfrm>
            <a:off x="1136397" y="502020"/>
            <a:ext cx="5323715" cy="1642970"/>
          </a:xfrm>
        </p:spPr>
        <p:txBody>
          <a:bodyPr anchor="b">
            <a:normAutofit/>
          </a:bodyPr>
          <a:lstStyle/>
          <a:p>
            <a:r>
              <a:rPr lang="uk-UA" sz="3700" b="1">
                <a:ea typeface="+mj-lt"/>
                <a:cs typeface="+mj-lt"/>
              </a:rPr>
              <a:t>Нелегальний ринок як сфера економічних злочинів</a:t>
            </a:r>
            <a:endParaRPr lang="uk-UA" sz="3700"/>
          </a:p>
          <a:p>
            <a:endParaRPr lang="uk-UA" sz="3700"/>
          </a:p>
        </p:txBody>
      </p:sp>
      <p:sp>
        <p:nvSpPr>
          <p:cNvPr id="3" name="Місце для вмісту 2">
            <a:extLst>
              <a:ext uri="{FF2B5EF4-FFF2-40B4-BE49-F238E27FC236}">
                <a16:creationId xmlns:a16="http://schemas.microsoft.com/office/drawing/2014/main" id="{1B4A8FB0-E375-9653-2B60-47A27C55724F}"/>
              </a:ext>
            </a:extLst>
          </p:cNvPr>
          <p:cNvSpPr>
            <a:spLocks noGrp="1"/>
          </p:cNvSpPr>
          <p:nvPr>
            <p:ph idx="1"/>
          </p:nvPr>
        </p:nvSpPr>
        <p:spPr>
          <a:xfrm>
            <a:off x="1144923" y="2405894"/>
            <a:ext cx="5315189" cy="3535083"/>
          </a:xfrm>
        </p:spPr>
        <p:txBody>
          <a:bodyPr vert="horz" lIns="91440" tIns="45720" rIns="91440" bIns="45720" rtlCol="0" anchor="t">
            <a:normAutofit/>
          </a:bodyPr>
          <a:lstStyle/>
          <a:p>
            <a:pPr>
              <a:buNone/>
            </a:pPr>
            <a:r>
              <a:rPr lang="uk-UA" sz="1100" b="1">
                <a:ea typeface="+mn-lt"/>
                <a:cs typeface="+mn-lt"/>
              </a:rPr>
              <a:t>Нелегальний ринок</a:t>
            </a:r>
            <a:r>
              <a:rPr lang="uk-UA" sz="1100">
                <a:ea typeface="+mn-lt"/>
                <a:cs typeface="+mn-lt"/>
              </a:rPr>
              <a:t> – це сукупність економічних відносин, що здійснюються поза межами офіційної економіки та супроводжуються ухиленням від сплати податків, порушенням законодавства та іншими протиправними діями. Він є одним з найбільших джерел економічної злочинності та тіньової економіки.</a:t>
            </a:r>
          </a:p>
          <a:p>
            <a:pPr>
              <a:buNone/>
            </a:pPr>
            <a:endParaRPr lang="uk-UA" sz="1100" b="1">
              <a:latin typeface="Aptos Display"/>
            </a:endParaRPr>
          </a:p>
          <a:p>
            <a:pPr>
              <a:buNone/>
            </a:pPr>
            <a:r>
              <a:rPr lang="uk-UA" sz="1100" b="1">
                <a:latin typeface="Aptos Display"/>
              </a:rPr>
              <a:t>Чому нелегальний ринок є привабливим для злочинців?</a:t>
            </a:r>
            <a:endParaRPr lang="uk-UA" sz="1100">
              <a:latin typeface="Aptos Display"/>
            </a:endParaRPr>
          </a:p>
          <a:p>
            <a:pPr>
              <a:buFont typeface="Arial"/>
              <a:buChar char="•"/>
            </a:pPr>
            <a:r>
              <a:rPr lang="uk-UA" sz="1100" b="1"/>
              <a:t>Висока прибутковість:</a:t>
            </a:r>
            <a:r>
              <a:rPr lang="uk-UA" sz="1100"/>
              <a:t> Завдяки відсутності податків та інших витрат, маржа на нелегальних ринках часто буває значно вищою, ніж на легальних.</a:t>
            </a:r>
          </a:p>
          <a:p>
            <a:pPr>
              <a:buFont typeface="Arial"/>
              <a:buChar char="•"/>
            </a:pPr>
            <a:r>
              <a:rPr lang="uk-UA" sz="1100" b="1"/>
              <a:t>Низькі ризики:</a:t>
            </a:r>
            <a:r>
              <a:rPr lang="uk-UA" sz="1100"/>
              <a:t> Незважаючи на посилення боротьби з економічними злочинами, викриття учасників нелегального ринку все ще залишається складним завданням.</a:t>
            </a:r>
          </a:p>
          <a:p>
            <a:pPr>
              <a:buFont typeface="Arial"/>
              <a:buChar char="•"/>
            </a:pPr>
            <a:r>
              <a:rPr lang="uk-UA" sz="1100" b="1"/>
              <a:t>Попит:</a:t>
            </a:r>
            <a:r>
              <a:rPr lang="uk-UA" sz="1100"/>
              <a:t> Попит на товари та послуги, що пропонуються на нелегальному ринку, часто обумовлений високими цінами на легальних ринках або забороною певних видів діяльності.</a:t>
            </a:r>
          </a:p>
          <a:p>
            <a:pPr marL="0" indent="0">
              <a:buNone/>
            </a:pPr>
            <a:endParaRPr lang="uk-UA" sz="1100"/>
          </a:p>
          <a:p>
            <a:pPr marL="0" indent="0">
              <a:buNone/>
            </a:pPr>
            <a:endParaRPr lang="uk-UA" sz="1100"/>
          </a:p>
        </p:txBody>
      </p:sp>
      <p:sp>
        <p:nvSpPr>
          <p:cNvPr id="11" name="Rectangle 10">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Рисунок 3" descr="Зображення, що містить годинник, у приміщенні&#10;&#10;Опис створено автоматично">
            <a:extLst>
              <a:ext uri="{FF2B5EF4-FFF2-40B4-BE49-F238E27FC236}">
                <a16:creationId xmlns:a16="http://schemas.microsoft.com/office/drawing/2014/main" id="{68D4A45B-7C2B-9061-D44C-925F6C932152}"/>
              </a:ext>
            </a:extLst>
          </p:cNvPr>
          <p:cNvPicPr>
            <a:picLocks noChangeAspect="1"/>
          </p:cNvPicPr>
          <p:nvPr/>
        </p:nvPicPr>
        <p:blipFill>
          <a:blip r:embed="rId2"/>
          <a:stretch>
            <a:fillRect/>
          </a:stretch>
        </p:blipFill>
        <p:spPr>
          <a:xfrm>
            <a:off x="7075967" y="2058245"/>
            <a:ext cx="4170530" cy="2773402"/>
          </a:xfrm>
          <a:prstGeom prst="rect">
            <a:avLst/>
          </a:prstGeom>
        </p:spPr>
      </p:pic>
    </p:spTree>
    <p:extLst>
      <p:ext uri="{BB962C8B-B14F-4D97-AF65-F5344CB8AC3E}">
        <p14:creationId xmlns:p14="http://schemas.microsoft.com/office/powerpoint/2010/main" val="21996736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1F66DE32-D144-D0A4-3C3A-1ED47E10909C}"/>
              </a:ext>
            </a:extLst>
          </p:cNvPr>
          <p:cNvSpPr>
            <a:spLocks noGrp="1"/>
          </p:cNvSpPr>
          <p:nvPr>
            <p:ph type="title"/>
          </p:nvPr>
        </p:nvSpPr>
        <p:spPr>
          <a:xfrm>
            <a:off x="1136397" y="502020"/>
            <a:ext cx="5323715" cy="1642970"/>
          </a:xfrm>
        </p:spPr>
        <p:txBody>
          <a:bodyPr anchor="b">
            <a:normAutofit/>
          </a:bodyPr>
          <a:lstStyle/>
          <a:p>
            <a:r>
              <a:rPr lang="uk-UA" sz="4000" b="1">
                <a:ea typeface="+mj-lt"/>
                <a:cs typeface="+mj-lt"/>
              </a:rPr>
              <a:t>Основні види нелегальних ринків:</a:t>
            </a:r>
            <a:endParaRPr lang="uk-UA" sz="4000"/>
          </a:p>
          <a:p>
            <a:endParaRPr lang="uk-UA" sz="4000"/>
          </a:p>
        </p:txBody>
      </p:sp>
      <p:sp>
        <p:nvSpPr>
          <p:cNvPr id="3" name="Місце для вмісту 2">
            <a:extLst>
              <a:ext uri="{FF2B5EF4-FFF2-40B4-BE49-F238E27FC236}">
                <a16:creationId xmlns:a16="http://schemas.microsoft.com/office/drawing/2014/main" id="{7F892BD0-4112-01F4-3CA0-6412C36CBB9D}"/>
              </a:ext>
            </a:extLst>
          </p:cNvPr>
          <p:cNvSpPr>
            <a:spLocks noGrp="1"/>
          </p:cNvSpPr>
          <p:nvPr>
            <p:ph idx="1"/>
          </p:nvPr>
        </p:nvSpPr>
        <p:spPr>
          <a:xfrm>
            <a:off x="1144923" y="2405894"/>
            <a:ext cx="5315189" cy="3535083"/>
          </a:xfrm>
        </p:spPr>
        <p:txBody>
          <a:bodyPr vert="horz" lIns="91440" tIns="45720" rIns="91440" bIns="45720" rtlCol="0" anchor="t">
            <a:normAutofit/>
          </a:bodyPr>
          <a:lstStyle/>
          <a:p>
            <a:r>
              <a:rPr lang="uk-UA" sz="1600" b="1">
                <a:ea typeface="+mn-lt"/>
                <a:cs typeface="+mn-lt"/>
              </a:rPr>
              <a:t>Ринок контрафактної продукції:</a:t>
            </a:r>
            <a:r>
              <a:rPr lang="uk-UA" sz="1600">
                <a:ea typeface="+mn-lt"/>
                <a:cs typeface="+mn-lt"/>
              </a:rPr>
              <a:t> Виробництво та продаж підроблених товарів відомих брендів.</a:t>
            </a:r>
            <a:endParaRPr lang="uk-UA" sz="1600"/>
          </a:p>
          <a:p>
            <a:r>
              <a:rPr lang="uk-UA" sz="1600" b="1">
                <a:ea typeface="+mn-lt"/>
                <a:cs typeface="+mn-lt"/>
              </a:rPr>
              <a:t>Наркотичний ринок:</a:t>
            </a:r>
            <a:r>
              <a:rPr lang="uk-UA" sz="1600">
                <a:ea typeface="+mn-lt"/>
                <a:cs typeface="+mn-lt"/>
              </a:rPr>
              <a:t> Виробництво, обіг та збут наркотичних засобів.</a:t>
            </a:r>
            <a:endParaRPr lang="uk-UA" sz="1600"/>
          </a:p>
          <a:p>
            <a:r>
              <a:rPr lang="uk-UA" sz="1600" b="1">
                <a:ea typeface="+mn-lt"/>
                <a:cs typeface="+mn-lt"/>
              </a:rPr>
              <a:t>Ринок зброї та боєприпасів:</a:t>
            </a:r>
            <a:r>
              <a:rPr lang="uk-UA" sz="1600">
                <a:ea typeface="+mn-lt"/>
                <a:cs typeface="+mn-lt"/>
              </a:rPr>
              <a:t> Незаконна торгівля зброєю та боєприпасами.</a:t>
            </a:r>
            <a:endParaRPr lang="uk-UA" sz="1600"/>
          </a:p>
          <a:p>
            <a:r>
              <a:rPr lang="uk-UA" sz="1600" b="1">
                <a:ea typeface="+mn-lt"/>
                <a:cs typeface="+mn-lt"/>
              </a:rPr>
              <a:t>Ринок послуг сексуального характеру:</a:t>
            </a:r>
            <a:r>
              <a:rPr lang="uk-UA" sz="1600">
                <a:ea typeface="+mn-lt"/>
                <a:cs typeface="+mn-lt"/>
              </a:rPr>
              <a:t> Проституція та пов’язані з нею послуги.</a:t>
            </a:r>
            <a:endParaRPr lang="uk-UA" sz="1600"/>
          </a:p>
          <a:p>
            <a:r>
              <a:rPr lang="uk-UA" sz="1600" b="1">
                <a:ea typeface="+mn-lt"/>
                <a:cs typeface="+mn-lt"/>
              </a:rPr>
              <a:t>Ринок незаконної міграції:</a:t>
            </a:r>
            <a:r>
              <a:rPr lang="uk-UA" sz="1600">
                <a:ea typeface="+mn-lt"/>
                <a:cs typeface="+mn-lt"/>
              </a:rPr>
              <a:t> Організація незаконного перетину державного кордону.</a:t>
            </a:r>
            <a:endParaRPr lang="uk-UA" sz="1600"/>
          </a:p>
          <a:p>
            <a:r>
              <a:rPr lang="uk-UA" sz="1600" b="1">
                <a:ea typeface="+mn-lt"/>
                <a:cs typeface="+mn-lt"/>
              </a:rPr>
              <a:t>Ринок незаконної видобутку природних ресурсів:</a:t>
            </a:r>
            <a:r>
              <a:rPr lang="uk-UA" sz="1600">
                <a:ea typeface="+mn-lt"/>
                <a:cs typeface="+mn-lt"/>
              </a:rPr>
              <a:t> Незаконний видобуток лісу, корисних копалин тощо.</a:t>
            </a:r>
            <a:endParaRPr lang="uk-UA" sz="1600"/>
          </a:p>
          <a:p>
            <a:endParaRPr lang="uk-UA" sz="1600"/>
          </a:p>
        </p:txBody>
      </p:sp>
      <p:sp>
        <p:nvSpPr>
          <p:cNvPr id="11" name="Rectangle 10">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Рисунок 3" descr="Зображення, що містить Фотографія натюрморту, дерев’яний, натюрморт, у приміщенні&#10;&#10;Опис створено автоматично">
            <a:extLst>
              <a:ext uri="{FF2B5EF4-FFF2-40B4-BE49-F238E27FC236}">
                <a16:creationId xmlns:a16="http://schemas.microsoft.com/office/drawing/2014/main" id="{A192CE74-FAF3-B101-9A3E-E54391307CEC}"/>
              </a:ext>
            </a:extLst>
          </p:cNvPr>
          <p:cNvPicPr>
            <a:picLocks noChangeAspect="1"/>
          </p:cNvPicPr>
          <p:nvPr/>
        </p:nvPicPr>
        <p:blipFill>
          <a:blip r:embed="rId2"/>
          <a:stretch>
            <a:fillRect/>
          </a:stretch>
        </p:blipFill>
        <p:spPr>
          <a:xfrm>
            <a:off x="7075967" y="2157295"/>
            <a:ext cx="4170530" cy="2575302"/>
          </a:xfrm>
          <a:prstGeom prst="rect">
            <a:avLst/>
          </a:prstGeom>
        </p:spPr>
      </p:pic>
    </p:spTree>
    <p:extLst>
      <p:ext uri="{BB962C8B-B14F-4D97-AF65-F5344CB8AC3E}">
        <p14:creationId xmlns:p14="http://schemas.microsoft.com/office/powerpoint/2010/main" val="1799619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4652F88A-DB37-F108-B5AA-4B8C6B066F40}"/>
              </a:ext>
            </a:extLst>
          </p:cNvPr>
          <p:cNvSpPr>
            <a:spLocks noGrp="1"/>
          </p:cNvSpPr>
          <p:nvPr>
            <p:ph type="title"/>
          </p:nvPr>
        </p:nvSpPr>
        <p:spPr>
          <a:xfrm>
            <a:off x="1136397" y="502020"/>
            <a:ext cx="5323715" cy="1642970"/>
          </a:xfrm>
        </p:spPr>
        <p:txBody>
          <a:bodyPr anchor="b">
            <a:normAutofit/>
          </a:bodyPr>
          <a:lstStyle/>
          <a:p>
            <a:r>
              <a:rPr lang="uk-UA" sz="4000" b="1">
                <a:ea typeface="+mj-lt"/>
                <a:cs typeface="+mj-lt"/>
              </a:rPr>
              <a:t>Вплив нелегального ринку на економіку:</a:t>
            </a:r>
            <a:endParaRPr lang="uk-UA" sz="4000"/>
          </a:p>
          <a:p>
            <a:endParaRPr lang="uk-UA" sz="4000"/>
          </a:p>
        </p:txBody>
      </p:sp>
      <p:sp>
        <p:nvSpPr>
          <p:cNvPr id="3" name="Місце для вмісту 2">
            <a:extLst>
              <a:ext uri="{FF2B5EF4-FFF2-40B4-BE49-F238E27FC236}">
                <a16:creationId xmlns:a16="http://schemas.microsoft.com/office/drawing/2014/main" id="{FF4E1288-22F6-A26B-5AD8-235383A7D57A}"/>
              </a:ext>
            </a:extLst>
          </p:cNvPr>
          <p:cNvSpPr>
            <a:spLocks noGrp="1"/>
          </p:cNvSpPr>
          <p:nvPr>
            <p:ph idx="1"/>
          </p:nvPr>
        </p:nvSpPr>
        <p:spPr>
          <a:xfrm>
            <a:off x="1144923" y="2405894"/>
            <a:ext cx="5315189" cy="3535083"/>
          </a:xfrm>
        </p:spPr>
        <p:txBody>
          <a:bodyPr vert="horz" lIns="91440" tIns="45720" rIns="91440" bIns="45720" rtlCol="0" anchor="t">
            <a:normAutofit/>
          </a:bodyPr>
          <a:lstStyle/>
          <a:p>
            <a:pPr>
              <a:buFont typeface="Arial"/>
            </a:pPr>
            <a:r>
              <a:rPr lang="uk-UA" sz="1400" b="1" dirty="0">
                <a:ea typeface="+mn-lt"/>
                <a:cs typeface="+mn-lt"/>
              </a:rPr>
              <a:t>Зменшення податкових надходжень:</a:t>
            </a:r>
            <a:r>
              <a:rPr lang="uk-UA" sz="1400" dirty="0">
                <a:ea typeface="+mn-lt"/>
                <a:cs typeface="+mn-lt"/>
              </a:rPr>
              <a:t> Ухилення від сплати податків суб’єктами нелегального ринку призводить до зменшення доходів державного бюджету.</a:t>
            </a:r>
            <a:endParaRPr lang="uk-UA" sz="1400">
              <a:ea typeface="+mn-lt"/>
              <a:cs typeface="+mn-lt"/>
            </a:endParaRPr>
          </a:p>
          <a:p>
            <a:pPr>
              <a:buFont typeface="Arial"/>
            </a:pPr>
            <a:r>
              <a:rPr lang="uk-UA" sz="1400" b="1" dirty="0">
                <a:ea typeface="+mn-lt"/>
                <a:cs typeface="+mn-lt"/>
              </a:rPr>
              <a:t>Спотворення конкуренції:</a:t>
            </a:r>
            <a:r>
              <a:rPr lang="uk-UA" sz="1400" dirty="0">
                <a:ea typeface="+mn-lt"/>
                <a:cs typeface="+mn-lt"/>
              </a:rPr>
              <a:t> Нелегальні підприємці мають нижчі витрати виробництва, що дозволяє їм пропонувати більш низькі ціни і витісняти легальних виробників з ринку.</a:t>
            </a:r>
            <a:endParaRPr lang="uk-UA" sz="1400">
              <a:ea typeface="+mn-lt"/>
              <a:cs typeface="+mn-lt"/>
            </a:endParaRPr>
          </a:p>
          <a:p>
            <a:pPr>
              <a:buFont typeface="Arial"/>
            </a:pPr>
            <a:r>
              <a:rPr lang="uk-UA" sz="1400" b="1" dirty="0">
                <a:ea typeface="+mn-lt"/>
                <a:cs typeface="+mn-lt"/>
              </a:rPr>
              <a:t>Підрив довіри до державних інституцій:</a:t>
            </a:r>
            <a:r>
              <a:rPr lang="uk-UA" sz="1400" dirty="0">
                <a:ea typeface="+mn-lt"/>
                <a:cs typeface="+mn-lt"/>
              </a:rPr>
              <a:t> Поширення корупції та безкарність економічних злочинців підривають довіру громадян до державних органів.</a:t>
            </a:r>
            <a:endParaRPr lang="uk-UA" sz="1400">
              <a:ea typeface="+mn-lt"/>
              <a:cs typeface="+mn-lt"/>
            </a:endParaRPr>
          </a:p>
          <a:p>
            <a:pPr>
              <a:buFont typeface="Arial"/>
            </a:pPr>
            <a:r>
              <a:rPr lang="uk-UA" sz="1400" b="1" dirty="0">
                <a:ea typeface="+mn-lt"/>
                <a:cs typeface="+mn-lt"/>
              </a:rPr>
              <a:t>Зростання соціальної напруги:</a:t>
            </a:r>
            <a:r>
              <a:rPr lang="uk-UA" sz="1400" dirty="0">
                <a:ea typeface="+mn-lt"/>
                <a:cs typeface="+mn-lt"/>
              </a:rPr>
              <a:t> Нелегальний ринок часто пов’язаний з організованою злочинністю, що призводить до зростання рівня насильства та інших соціальних проблем.</a:t>
            </a:r>
            <a:endParaRPr lang="uk-UA" sz="1400">
              <a:ea typeface="+mn-lt"/>
              <a:cs typeface="+mn-lt"/>
            </a:endParaRPr>
          </a:p>
          <a:p>
            <a:pPr indent="0">
              <a:buNone/>
            </a:pPr>
            <a:endParaRPr lang="uk-UA" sz="1400"/>
          </a:p>
          <a:p>
            <a:pPr marL="0" indent="0">
              <a:buNone/>
            </a:pPr>
            <a:endParaRPr lang="uk-UA" sz="1400"/>
          </a:p>
        </p:txBody>
      </p:sp>
      <p:sp>
        <p:nvSpPr>
          <p:cNvPr id="11" name="Rectangle 10">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Рисунок 3" descr="Зображення, що містить газета, Загальні поставки&#10;&#10;Опис створено автоматично">
            <a:extLst>
              <a:ext uri="{FF2B5EF4-FFF2-40B4-BE49-F238E27FC236}">
                <a16:creationId xmlns:a16="http://schemas.microsoft.com/office/drawing/2014/main" id="{D71B9DC5-DC7D-FDDB-78D8-BD26D2D9F908}"/>
              </a:ext>
            </a:extLst>
          </p:cNvPr>
          <p:cNvPicPr>
            <a:picLocks noChangeAspect="1"/>
          </p:cNvPicPr>
          <p:nvPr/>
        </p:nvPicPr>
        <p:blipFill>
          <a:blip r:embed="rId2"/>
          <a:stretch>
            <a:fillRect/>
          </a:stretch>
        </p:blipFill>
        <p:spPr>
          <a:xfrm>
            <a:off x="7075967" y="2271985"/>
            <a:ext cx="4170530" cy="2345923"/>
          </a:xfrm>
          <a:prstGeom prst="rect">
            <a:avLst/>
          </a:prstGeom>
        </p:spPr>
      </p:pic>
    </p:spTree>
    <p:extLst>
      <p:ext uri="{BB962C8B-B14F-4D97-AF65-F5344CB8AC3E}">
        <p14:creationId xmlns:p14="http://schemas.microsoft.com/office/powerpoint/2010/main" val="2259359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4553BDEF-0D04-55E8-58D2-F796F4410B5B}"/>
              </a:ext>
            </a:extLst>
          </p:cNvPr>
          <p:cNvSpPr>
            <a:spLocks noGrp="1"/>
          </p:cNvSpPr>
          <p:nvPr>
            <p:ph type="title"/>
          </p:nvPr>
        </p:nvSpPr>
        <p:spPr>
          <a:xfrm>
            <a:off x="1136397" y="502020"/>
            <a:ext cx="5323715" cy="1642970"/>
          </a:xfrm>
        </p:spPr>
        <p:txBody>
          <a:bodyPr anchor="b">
            <a:normAutofit/>
          </a:bodyPr>
          <a:lstStyle/>
          <a:p>
            <a:r>
              <a:rPr lang="uk-UA" sz="2800" b="1">
                <a:latin typeface="Times New Roman"/>
                <a:cs typeface="Times New Roman"/>
              </a:rPr>
              <a:t>Сутність та типології легалізації (відмивання) доходів, одержаних злочинним шляхом</a:t>
            </a:r>
            <a:endParaRPr lang="uk-UA" sz="2800"/>
          </a:p>
          <a:p>
            <a:endParaRPr lang="uk-UA" sz="2800"/>
          </a:p>
        </p:txBody>
      </p:sp>
      <p:sp>
        <p:nvSpPr>
          <p:cNvPr id="3" name="Місце для вмісту 2">
            <a:extLst>
              <a:ext uri="{FF2B5EF4-FFF2-40B4-BE49-F238E27FC236}">
                <a16:creationId xmlns:a16="http://schemas.microsoft.com/office/drawing/2014/main" id="{EDB51B9A-90AE-2F5F-41F4-45F24BCD1F72}"/>
              </a:ext>
            </a:extLst>
          </p:cNvPr>
          <p:cNvSpPr>
            <a:spLocks noGrp="1"/>
          </p:cNvSpPr>
          <p:nvPr>
            <p:ph idx="1"/>
          </p:nvPr>
        </p:nvSpPr>
        <p:spPr>
          <a:xfrm>
            <a:off x="1144923" y="2405894"/>
            <a:ext cx="5315189" cy="3535083"/>
          </a:xfrm>
        </p:spPr>
        <p:txBody>
          <a:bodyPr vert="horz" lIns="91440" tIns="45720" rIns="91440" bIns="45720" rtlCol="0" anchor="t">
            <a:normAutofit/>
          </a:bodyPr>
          <a:lstStyle/>
          <a:p>
            <a:pPr>
              <a:buNone/>
            </a:pPr>
            <a:r>
              <a:rPr lang="uk-UA" sz="1100" b="1">
                <a:ea typeface="+mn-lt"/>
                <a:cs typeface="+mn-lt"/>
              </a:rPr>
              <a:t>Легалізація (відмивання) доходів</a:t>
            </a:r>
            <a:r>
              <a:rPr lang="uk-UA" sz="1100">
                <a:ea typeface="+mn-lt"/>
                <a:cs typeface="+mn-lt"/>
              </a:rPr>
              <a:t> – це сукупність фінансових операцій, спрямованих на приховування незаконного походження коштів або іншого майна, надання їм законного статусу та подальше використання. Це один з найпоширеніших видів економічної злочинності, який тісно пов'язаний з іншими злочинами, такими як корупція, контрабанда, торгівля наркотиками тощо.</a:t>
            </a:r>
            <a:endParaRPr lang="uk-UA" sz="1100"/>
          </a:p>
          <a:p>
            <a:pPr marL="0" indent="0">
              <a:buNone/>
            </a:pPr>
            <a:endParaRPr lang="uk-UA" sz="1100"/>
          </a:p>
          <a:p>
            <a:pPr>
              <a:buNone/>
            </a:pPr>
            <a:r>
              <a:rPr lang="uk-UA" sz="1100">
                <a:ea typeface="+mn-lt"/>
                <a:cs typeface="+mn-lt"/>
              </a:rPr>
              <a:t>Процес відмивання коштів зазвичай складається з трьох основних етапів:</a:t>
            </a:r>
            <a:endParaRPr lang="uk-UA" sz="1100"/>
          </a:p>
          <a:p>
            <a:pPr>
              <a:buFont typeface="Arial"/>
              <a:buChar char="•"/>
            </a:pPr>
            <a:r>
              <a:rPr lang="uk-UA" sz="1100" b="1">
                <a:ea typeface="+mn-lt"/>
                <a:cs typeface="+mn-lt"/>
              </a:rPr>
              <a:t>Розміщення:</a:t>
            </a:r>
            <a:r>
              <a:rPr lang="uk-UA" sz="1100">
                <a:ea typeface="+mn-lt"/>
                <a:cs typeface="+mn-lt"/>
              </a:rPr>
              <a:t> Кошти, отримані злочинним шляхом, вводяться в легальну фінансову систему. Це може відбуватися через різноманітні канали: банківські рахунки, казино, обмінні пункти тощо.</a:t>
            </a:r>
            <a:endParaRPr lang="uk-UA" sz="1100"/>
          </a:p>
          <a:p>
            <a:pPr>
              <a:buFont typeface="Arial"/>
              <a:buChar char="•"/>
            </a:pPr>
            <a:r>
              <a:rPr lang="uk-UA" sz="1100" b="1">
                <a:ea typeface="+mn-lt"/>
                <a:cs typeface="+mn-lt"/>
              </a:rPr>
              <a:t>Шарування:</a:t>
            </a:r>
            <a:r>
              <a:rPr lang="uk-UA" sz="1100">
                <a:ea typeface="+mn-lt"/>
                <a:cs typeface="+mn-lt"/>
              </a:rPr>
              <a:t> З метою ускладнення відстеження походження коштів, вони піддаються численним фінансовим операціям. Це можуть бути перекази, обмін валют, купівля цінних паперів тощо.</a:t>
            </a:r>
            <a:endParaRPr lang="uk-UA" sz="1100"/>
          </a:p>
          <a:p>
            <a:pPr>
              <a:buFont typeface="Arial"/>
              <a:buChar char="•"/>
            </a:pPr>
            <a:r>
              <a:rPr lang="uk-UA" sz="1100" b="1">
                <a:ea typeface="+mn-lt"/>
                <a:cs typeface="+mn-lt"/>
              </a:rPr>
              <a:t>Інтеграція:</a:t>
            </a:r>
            <a:r>
              <a:rPr lang="uk-UA" sz="1100">
                <a:ea typeface="+mn-lt"/>
                <a:cs typeface="+mn-lt"/>
              </a:rPr>
              <a:t> Відмиті кошти інтегруються в легальний бізнес або інвестуються в активи, такі як нерухомість, цінні папери, предмети мистецтва тощо.</a:t>
            </a:r>
            <a:endParaRPr lang="uk-UA" sz="1100"/>
          </a:p>
          <a:p>
            <a:pPr marL="0" indent="0">
              <a:buNone/>
            </a:pPr>
            <a:endParaRPr lang="uk-UA" sz="1100"/>
          </a:p>
        </p:txBody>
      </p:sp>
      <p:sp>
        <p:nvSpPr>
          <p:cNvPr id="11" name="Rectangle 10">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Рисунок 3" descr="Зображення, що містить Фотографія натюрморту, у приміщенні&#10;&#10;Опис створено автоматично">
            <a:extLst>
              <a:ext uri="{FF2B5EF4-FFF2-40B4-BE49-F238E27FC236}">
                <a16:creationId xmlns:a16="http://schemas.microsoft.com/office/drawing/2014/main" id="{AA1ACB89-51D6-2CAD-7970-AA3F32A8DCB5}"/>
              </a:ext>
            </a:extLst>
          </p:cNvPr>
          <p:cNvPicPr>
            <a:picLocks noChangeAspect="1"/>
          </p:cNvPicPr>
          <p:nvPr/>
        </p:nvPicPr>
        <p:blipFill>
          <a:blip r:embed="rId2"/>
          <a:stretch>
            <a:fillRect/>
          </a:stretch>
        </p:blipFill>
        <p:spPr>
          <a:xfrm>
            <a:off x="7075967" y="2053032"/>
            <a:ext cx="4170530" cy="2783828"/>
          </a:xfrm>
          <a:prstGeom prst="rect">
            <a:avLst/>
          </a:prstGeom>
        </p:spPr>
      </p:pic>
    </p:spTree>
    <p:extLst>
      <p:ext uri="{BB962C8B-B14F-4D97-AF65-F5344CB8AC3E}">
        <p14:creationId xmlns:p14="http://schemas.microsoft.com/office/powerpoint/2010/main" val="9834122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99B2450F-5654-C76A-D761-462DC137B0B6}"/>
              </a:ext>
            </a:extLst>
          </p:cNvPr>
          <p:cNvSpPr>
            <a:spLocks noGrp="1"/>
          </p:cNvSpPr>
          <p:nvPr>
            <p:ph type="title"/>
          </p:nvPr>
        </p:nvSpPr>
        <p:spPr>
          <a:xfrm>
            <a:off x="1136397" y="502020"/>
            <a:ext cx="5323715" cy="1642970"/>
          </a:xfrm>
        </p:spPr>
        <p:txBody>
          <a:bodyPr anchor="b">
            <a:normAutofit/>
          </a:bodyPr>
          <a:lstStyle/>
          <a:p>
            <a:r>
              <a:rPr lang="uk-UA" sz="1900" b="1">
                <a:latin typeface="Aptos"/>
              </a:rPr>
              <a:t>Існує декілька типологій відмивання коштів, які залежать від різних факторів, таких як вид злочину, розмір відмитих коштів, країна походження коштів тощо. Найбільш поширені типології:</a:t>
            </a:r>
          </a:p>
        </p:txBody>
      </p:sp>
      <p:sp>
        <p:nvSpPr>
          <p:cNvPr id="3" name="Місце для вмісту 2">
            <a:extLst>
              <a:ext uri="{FF2B5EF4-FFF2-40B4-BE49-F238E27FC236}">
                <a16:creationId xmlns:a16="http://schemas.microsoft.com/office/drawing/2014/main" id="{EE6BB6C7-FEDF-694B-534D-FAFA9483FE74}"/>
              </a:ext>
            </a:extLst>
          </p:cNvPr>
          <p:cNvSpPr>
            <a:spLocks noGrp="1"/>
          </p:cNvSpPr>
          <p:nvPr>
            <p:ph idx="1"/>
          </p:nvPr>
        </p:nvSpPr>
        <p:spPr>
          <a:xfrm>
            <a:off x="1144923" y="2405894"/>
            <a:ext cx="5315189" cy="3535083"/>
          </a:xfrm>
        </p:spPr>
        <p:txBody>
          <a:bodyPr vert="horz" lIns="91440" tIns="45720" rIns="91440" bIns="45720" rtlCol="0" anchor="t">
            <a:normAutofit/>
          </a:bodyPr>
          <a:lstStyle/>
          <a:p>
            <a:r>
              <a:rPr lang="uk-UA" sz="1400" b="1" dirty="0">
                <a:ea typeface="+mn-lt"/>
                <a:cs typeface="+mn-lt"/>
              </a:rPr>
              <a:t>Відмивання коштів через казино:</a:t>
            </a:r>
            <a:r>
              <a:rPr lang="uk-UA" sz="1400" dirty="0">
                <a:ea typeface="+mn-lt"/>
                <a:cs typeface="+mn-lt"/>
              </a:rPr>
              <a:t> Злочинні доходи обмінюються на фішки, які потім виграються або програються.</a:t>
            </a:r>
            <a:endParaRPr lang="uk-UA" sz="1400"/>
          </a:p>
          <a:p>
            <a:r>
              <a:rPr lang="uk-UA" sz="1400" b="1" dirty="0">
                <a:ea typeface="+mn-lt"/>
                <a:cs typeface="+mn-lt"/>
              </a:rPr>
              <a:t>Відмивання коштів через нерухомість:</a:t>
            </a:r>
            <a:r>
              <a:rPr lang="uk-UA" sz="1400" dirty="0">
                <a:ea typeface="+mn-lt"/>
                <a:cs typeface="+mn-lt"/>
              </a:rPr>
              <a:t> Кошти інвестуються в купівлю нерухомості, яка потім продається з метою отримання законного доходу.</a:t>
            </a:r>
            <a:endParaRPr lang="uk-UA" sz="1400"/>
          </a:p>
          <a:p>
            <a:r>
              <a:rPr lang="uk-UA" sz="1400" b="1" dirty="0">
                <a:ea typeface="+mn-lt"/>
                <a:cs typeface="+mn-lt"/>
              </a:rPr>
              <a:t>Відмивання коштів через компанії:</a:t>
            </a:r>
            <a:r>
              <a:rPr lang="uk-UA" sz="1400" dirty="0">
                <a:ea typeface="+mn-lt"/>
                <a:cs typeface="+mn-lt"/>
              </a:rPr>
              <a:t> Створюються фіктивні компанії, через які проводяться фінансові операції з метою приховування походження коштів.</a:t>
            </a:r>
            <a:endParaRPr lang="uk-UA" sz="1400"/>
          </a:p>
          <a:p>
            <a:r>
              <a:rPr lang="uk-UA" sz="1400" b="1" dirty="0">
                <a:ea typeface="+mn-lt"/>
                <a:cs typeface="+mn-lt"/>
              </a:rPr>
              <a:t>Відмивання коштів через банки:</a:t>
            </a:r>
            <a:r>
              <a:rPr lang="uk-UA" sz="1400" dirty="0">
                <a:ea typeface="+mn-lt"/>
                <a:cs typeface="+mn-lt"/>
              </a:rPr>
              <a:t> Злочинні доходи вводяться в банківську систему через різноманітні фінансові інструменти.</a:t>
            </a:r>
            <a:endParaRPr lang="uk-UA" sz="1400"/>
          </a:p>
          <a:p>
            <a:r>
              <a:rPr lang="uk-UA" sz="1400" b="1" dirty="0">
                <a:ea typeface="+mn-lt"/>
                <a:cs typeface="+mn-lt"/>
              </a:rPr>
              <a:t>Відмивання коштів через товарні потоки:</a:t>
            </a:r>
            <a:r>
              <a:rPr lang="uk-UA" sz="1400" dirty="0">
                <a:ea typeface="+mn-lt"/>
                <a:cs typeface="+mn-lt"/>
              </a:rPr>
              <a:t> Кошти інвестуються в легальний бізнес, а потім виводяться з нього у вигляді законного прибутку.</a:t>
            </a:r>
            <a:endParaRPr lang="uk-UA" sz="1400"/>
          </a:p>
          <a:p>
            <a:endParaRPr lang="uk-UA" sz="1400"/>
          </a:p>
        </p:txBody>
      </p:sp>
      <p:sp>
        <p:nvSpPr>
          <p:cNvPr id="11" name="Rectangle 10">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Рисунок 3" descr="Зображення, що містить текст, Загальні поставки&#10;&#10;Опис створено автоматично">
            <a:extLst>
              <a:ext uri="{FF2B5EF4-FFF2-40B4-BE49-F238E27FC236}">
                <a16:creationId xmlns:a16="http://schemas.microsoft.com/office/drawing/2014/main" id="{E6F508EA-43AB-F430-ED53-2C9F2AEC1DA8}"/>
              </a:ext>
            </a:extLst>
          </p:cNvPr>
          <p:cNvPicPr>
            <a:picLocks noChangeAspect="1"/>
          </p:cNvPicPr>
          <p:nvPr/>
        </p:nvPicPr>
        <p:blipFill>
          <a:blip r:embed="rId2"/>
          <a:stretch>
            <a:fillRect/>
          </a:stretch>
        </p:blipFill>
        <p:spPr>
          <a:xfrm>
            <a:off x="7075967" y="2251360"/>
            <a:ext cx="4170530" cy="2387172"/>
          </a:xfrm>
          <a:prstGeom prst="rect">
            <a:avLst/>
          </a:prstGeom>
        </p:spPr>
      </p:pic>
    </p:spTree>
    <p:extLst>
      <p:ext uri="{BB962C8B-B14F-4D97-AF65-F5344CB8AC3E}">
        <p14:creationId xmlns:p14="http://schemas.microsoft.com/office/powerpoint/2010/main" val="4019749530"/>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Стандартна">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TotalTime>
  <Words>855</Words>
  <Application>Microsoft Office PowerPoint</Application>
  <PresentationFormat>Широкий екран</PresentationFormat>
  <Paragraphs>55</Paragraphs>
  <Slides>9</Slides>
  <Notes>0</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9</vt:i4>
      </vt:variant>
    </vt:vector>
  </HeadingPairs>
  <TitlesOfParts>
    <vt:vector size="16" baseType="lpstr">
      <vt:lpstr>Aptos</vt:lpstr>
      <vt:lpstr>Aptos Display</vt:lpstr>
      <vt:lpstr>Arial</vt:lpstr>
      <vt:lpstr>Arial,Sans-Serif</vt:lpstr>
      <vt:lpstr>Calibri</vt:lpstr>
      <vt:lpstr>Times New Roman</vt:lpstr>
      <vt:lpstr>Тема Office</vt:lpstr>
      <vt:lpstr> ДЕТІНІЗАЦІЯ ТА БОРОТЬБА ІЗ ЕКОНОМІЧНИМИ ЗЛОЧИНАМИ </vt:lpstr>
      <vt:lpstr>Зміст </vt:lpstr>
      <vt:lpstr>Поняття та ознаки економічної злочинності. Види економічних злочинів </vt:lpstr>
      <vt:lpstr>Види економічних злочинів: </vt:lpstr>
      <vt:lpstr>Нелегальний ринок як сфера економічних злочинів </vt:lpstr>
      <vt:lpstr>Основні види нелегальних ринків: </vt:lpstr>
      <vt:lpstr>Вплив нелегального ринку на економіку: </vt:lpstr>
      <vt:lpstr>Сутність та типології легалізації (відмивання) доходів, одержаних злочинним шляхом </vt:lpstr>
      <vt:lpstr>Існує декілька типологій відмивання коштів, які залежать від різних факторів, таких як вид злочину, розмір відмитих коштів, країна походження коштів тощо. Найбільш поширені типології:</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Михаил Прокопчук</dc:creator>
  <cp:lastModifiedBy>Михаил Прокопчук</cp:lastModifiedBy>
  <cp:revision>118</cp:revision>
  <dcterms:created xsi:type="dcterms:W3CDTF">2024-12-17T18:58:09Z</dcterms:created>
  <dcterms:modified xsi:type="dcterms:W3CDTF">2025-03-03T11:14:56Z</dcterms:modified>
</cp:coreProperties>
</file>