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62" r:id="rId3"/>
    <p:sldId id="363" r:id="rId4"/>
    <p:sldId id="364" r:id="rId5"/>
    <p:sldId id="258" r:id="rId6"/>
    <p:sldId id="367" r:id="rId7"/>
    <p:sldId id="318" r:id="rId8"/>
    <p:sldId id="319" r:id="rId9"/>
    <p:sldId id="320" r:id="rId10"/>
    <p:sldId id="368" r:id="rId11"/>
    <p:sldId id="369" r:id="rId12"/>
    <p:sldId id="370" r:id="rId13"/>
    <p:sldId id="371" r:id="rId14"/>
    <p:sldId id="372" r:id="rId15"/>
    <p:sldId id="259" r:id="rId16"/>
    <p:sldId id="338" r:id="rId17"/>
    <p:sldId id="339" r:id="rId18"/>
    <p:sldId id="378" r:id="rId19"/>
    <p:sldId id="379" r:id="rId20"/>
    <p:sldId id="380" r:id="rId21"/>
    <p:sldId id="381" r:id="rId22"/>
    <p:sldId id="382" r:id="rId23"/>
    <p:sldId id="383" r:id="rId24"/>
  </p:sldIdLst>
  <p:sldSz cx="9144000" cy="5715000" type="screen16x1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507" autoAdjust="0"/>
    <p:restoredTop sz="94660"/>
  </p:normalViewPr>
  <p:slideViewPr>
    <p:cSldViewPr>
      <p:cViewPr varScale="1">
        <p:scale>
          <a:sx n="92" d="100"/>
          <a:sy n="92" d="100"/>
        </p:scale>
        <p:origin x="533" y="62"/>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75355"/>
            <a:ext cx="7772400" cy="1225021"/>
          </a:xfrm>
        </p:spPr>
        <p:txBody>
          <a:bodyPr/>
          <a:lstStyle/>
          <a:p>
            <a:r>
              <a:rPr lang="ru-RU"/>
              <a:t>Образец заголовка</a:t>
            </a:r>
          </a:p>
        </p:txBody>
      </p:sp>
      <p:sp>
        <p:nvSpPr>
          <p:cNvPr id="3" name="Подзаголовок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684473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1636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90500"/>
            <a:ext cx="2057400" cy="40640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190500"/>
            <a:ext cx="6019800" cy="40640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361070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53325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672417"/>
            <a:ext cx="7772400" cy="1135063"/>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570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6941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567347B-B532-4450-95C7-7FC96E3A1B56}" type="datetimeFigureOut">
              <a:rPr lang="ru-RU" smtClean="0"/>
              <a:t>20.02.2026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0340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567347B-B532-4450-95C7-7FC96E3A1B56}" type="datetimeFigureOut">
              <a:rPr lang="ru-RU" smtClean="0"/>
              <a:t>20.02.2026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202579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67347B-B532-4450-95C7-7FC96E3A1B56}" type="datetimeFigureOut">
              <a:rPr lang="ru-RU" smtClean="0"/>
              <a:t>20.02.2026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2678387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27542"/>
            <a:ext cx="3008313" cy="968375"/>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569172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000500"/>
            <a:ext cx="5486400" cy="472282"/>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224522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33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B16DA301-30E3-4338-A71E-7D4580897B67}" type="slidenum">
              <a:rPr lang="ru-RU" smtClean="0"/>
              <a:t>‹#›</a:t>
            </a:fld>
            <a:endParaRPr lang="ru-RU"/>
          </a:p>
        </p:txBody>
      </p:sp>
    </p:spTree>
    <p:extLst>
      <p:ext uri="{BB962C8B-B14F-4D97-AF65-F5344CB8AC3E}">
        <p14:creationId xmlns:p14="http://schemas.microsoft.com/office/powerpoint/2010/main" val="1944981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841276"/>
            <a:ext cx="7772400" cy="1225021"/>
          </a:xfrm>
        </p:spPr>
        <p:txBody>
          <a:bodyPr/>
          <a:lstStyle/>
          <a:p>
            <a:pPr algn="r"/>
            <a:r>
              <a:rPr lang="uk-UA" b="1" dirty="0">
                <a:solidFill>
                  <a:schemeClr val="bg1"/>
                </a:solidFill>
              </a:rPr>
              <a:t>Лекція 10</a:t>
            </a:r>
            <a:endParaRPr lang="ru-RU" dirty="0">
              <a:solidFill>
                <a:schemeClr val="bg1"/>
              </a:solidFill>
            </a:endParaRPr>
          </a:p>
        </p:txBody>
      </p:sp>
      <p:sp>
        <p:nvSpPr>
          <p:cNvPr id="3" name="Подзаголовок 2"/>
          <p:cNvSpPr>
            <a:spLocks noGrp="1"/>
          </p:cNvSpPr>
          <p:nvPr>
            <p:ph type="subTitle" idx="1"/>
          </p:nvPr>
        </p:nvSpPr>
        <p:spPr>
          <a:xfrm>
            <a:off x="611560" y="2137420"/>
            <a:ext cx="7992888" cy="1800200"/>
          </a:xfrm>
        </p:spPr>
        <p:txBody>
          <a:bodyPr>
            <a:noAutofit/>
          </a:bodyPr>
          <a:lstStyle/>
          <a:p>
            <a:r>
              <a:rPr lang="ru-RU" sz="3600" b="1" dirty="0" err="1">
                <a:solidFill>
                  <a:schemeClr val="bg1"/>
                </a:solidFill>
              </a:rPr>
              <a:t>Обробка</a:t>
            </a:r>
            <a:r>
              <a:rPr lang="ru-RU" sz="3600" b="1" dirty="0">
                <a:solidFill>
                  <a:schemeClr val="bg1"/>
                </a:solidFill>
              </a:rPr>
              <a:t> </a:t>
            </a:r>
            <a:r>
              <a:rPr lang="uk-UA" sz="3600" b="1" dirty="0">
                <a:solidFill>
                  <a:schemeClr val="bg1"/>
                </a:solidFill>
              </a:rPr>
              <a:t>різьових поверхонь</a:t>
            </a:r>
            <a:endParaRPr lang="ru-RU" sz="3600" dirty="0">
              <a:solidFill>
                <a:schemeClr val="bg1"/>
              </a:solidFill>
            </a:endParaRPr>
          </a:p>
        </p:txBody>
      </p:sp>
    </p:spTree>
    <p:extLst>
      <p:ext uri="{BB962C8B-B14F-4D97-AF65-F5344CB8AC3E}">
        <p14:creationId xmlns:p14="http://schemas.microsoft.com/office/powerpoint/2010/main" val="3090326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1080120"/>
          </a:xfrm>
        </p:spPr>
        <p:txBody>
          <a:bodyPr>
            <a:noAutofit/>
          </a:bodyPr>
          <a:lstStyle/>
          <a:p>
            <a:pPr marL="0" indent="358775" algn="just">
              <a:spcBef>
                <a:spcPts val="0"/>
              </a:spcBef>
              <a:buNone/>
            </a:pPr>
            <a:r>
              <a:rPr lang="uk-UA" sz="2000" dirty="0">
                <a:solidFill>
                  <a:schemeClr val="bg1"/>
                </a:solidFill>
              </a:rPr>
              <a:t>Переміщення різця </a:t>
            </a:r>
            <a:r>
              <a:rPr lang="uk-UA" sz="2000" b="1" dirty="0">
                <a:solidFill>
                  <a:schemeClr val="bg1"/>
                </a:solidFill>
              </a:rPr>
              <a:t>1</a:t>
            </a:r>
            <a:r>
              <a:rPr lang="uk-UA" sz="2000" dirty="0">
                <a:solidFill>
                  <a:schemeClr val="bg1"/>
                </a:solidFill>
              </a:rPr>
              <a:t> відносно деталі, яка нарізується </a:t>
            </a:r>
            <a:r>
              <a:rPr lang="uk-UA" sz="2000" b="1" dirty="0">
                <a:solidFill>
                  <a:schemeClr val="bg1"/>
                </a:solidFill>
              </a:rPr>
              <a:t>2</a:t>
            </a:r>
            <a:r>
              <a:rPr lang="uk-UA" sz="2000" dirty="0">
                <a:solidFill>
                  <a:schemeClr val="bg1"/>
                </a:solidFill>
              </a:rPr>
              <a:t>, визначається переміщенням маткової гайки </a:t>
            </a:r>
            <a:r>
              <a:rPr lang="uk-UA" sz="2000" b="1" dirty="0">
                <a:solidFill>
                  <a:schemeClr val="bg1"/>
                </a:solidFill>
              </a:rPr>
              <a:t>3</a:t>
            </a:r>
            <a:r>
              <a:rPr lang="uk-UA" sz="2000" dirty="0">
                <a:solidFill>
                  <a:schemeClr val="bg1"/>
                </a:solidFill>
              </a:rPr>
              <a:t> від ходового гвинта </a:t>
            </a:r>
            <a:r>
              <a:rPr lang="uk-UA" sz="2000" b="1" dirty="0">
                <a:solidFill>
                  <a:schemeClr val="bg1"/>
                </a:solidFill>
              </a:rPr>
              <a:t>4</a:t>
            </a:r>
            <a:r>
              <a:rPr lang="uk-UA" sz="2000" dirty="0">
                <a:solidFill>
                  <a:schemeClr val="bg1"/>
                </a:solidFill>
              </a:rPr>
              <a:t> і додатковим поворотом її від корекційної лінійки </a:t>
            </a:r>
            <a:r>
              <a:rPr lang="uk-UA" sz="2000" b="1" dirty="0">
                <a:solidFill>
                  <a:schemeClr val="bg1"/>
                </a:solidFill>
              </a:rPr>
              <a:t>5</a:t>
            </a:r>
            <a:r>
              <a:rPr lang="uk-UA" sz="2000" dirty="0">
                <a:solidFill>
                  <a:schemeClr val="bg1"/>
                </a:solidFill>
              </a:rPr>
              <a:t> через рейку </a:t>
            </a:r>
            <a:r>
              <a:rPr lang="uk-UA" sz="2000" b="1" dirty="0">
                <a:solidFill>
                  <a:schemeClr val="bg1"/>
                </a:solidFill>
              </a:rPr>
              <a:t>6</a:t>
            </a:r>
            <a:r>
              <a:rPr lang="uk-UA" sz="2000" dirty="0">
                <a:solidFill>
                  <a:schemeClr val="bg1"/>
                </a:solidFill>
              </a:rPr>
              <a:t> і зубчасте колесо </a:t>
            </a:r>
            <a:r>
              <a:rPr lang="uk-UA" sz="2000" b="1" dirty="0">
                <a:solidFill>
                  <a:schemeClr val="bg1"/>
                </a:solidFill>
              </a:rPr>
              <a:t>7</a:t>
            </a:r>
            <a:r>
              <a:rPr lang="uk-UA" sz="2000" dirty="0">
                <a:solidFill>
                  <a:schemeClr val="bg1"/>
                </a:solidFill>
              </a:rPr>
              <a:t>.</a:t>
            </a:r>
            <a:endParaRPr lang="ru-RU" sz="2000" dirty="0">
              <a:solidFill>
                <a:schemeClr val="bg1"/>
              </a:solidFill>
            </a:endParaRPr>
          </a:p>
        </p:txBody>
      </p:sp>
      <p:pic>
        <p:nvPicPr>
          <p:cNvPr id="4" name="Рисунок 3"/>
          <p:cNvPicPr/>
          <p:nvPr/>
        </p:nvPicPr>
        <p:blipFill>
          <a:blip r:embed="rId2"/>
          <a:stretch>
            <a:fillRect/>
          </a:stretch>
        </p:blipFill>
        <p:spPr>
          <a:xfrm>
            <a:off x="2627784" y="1489348"/>
            <a:ext cx="3581400" cy="4114800"/>
          </a:xfrm>
          <a:prstGeom prst="rect">
            <a:avLst/>
          </a:prstGeom>
        </p:spPr>
      </p:pic>
    </p:spTree>
    <p:extLst>
      <p:ext uri="{BB962C8B-B14F-4D97-AF65-F5344CB8AC3E}">
        <p14:creationId xmlns:p14="http://schemas.microsoft.com/office/powerpoint/2010/main" val="249936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93204"/>
            <a:ext cx="5760640" cy="5328592"/>
          </a:xfrm>
        </p:spPr>
        <p:txBody>
          <a:bodyPr>
            <a:noAutofit/>
          </a:bodyPr>
          <a:lstStyle/>
          <a:p>
            <a:pPr marL="0" indent="358775" algn="just">
              <a:buNone/>
            </a:pPr>
            <a:r>
              <a:rPr lang="uk-UA" sz="1800" dirty="0">
                <a:solidFill>
                  <a:schemeClr val="bg1"/>
                </a:solidFill>
              </a:rPr>
              <a:t>Нарізання прямокутних і трапецеїдальних різей є більш </a:t>
            </a:r>
            <a:r>
              <a:rPr lang="uk-UA" sz="1800" dirty="0" err="1">
                <a:solidFill>
                  <a:schemeClr val="bg1"/>
                </a:solidFill>
              </a:rPr>
              <a:t>кінематично</a:t>
            </a:r>
            <a:r>
              <a:rPr lang="uk-UA" sz="1800" dirty="0">
                <a:solidFill>
                  <a:schemeClr val="bg1"/>
                </a:solidFill>
              </a:rPr>
              <a:t> та технологічно складною задачею порівняно з нарізанням трикутних різей. Різі прямокутного і трапецеїдального профілю виготовляються як </a:t>
            </a:r>
            <a:r>
              <a:rPr lang="uk-UA" sz="1800" dirty="0" err="1">
                <a:solidFill>
                  <a:schemeClr val="bg1"/>
                </a:solidFill>
              </a:rPr>
              <a:t>однозахідними</a:t>
            </a:r>
            <a:r>
              <a:rPr lang="uk-UA" sz="1800" dirty="0">
                <a:solidFill>
                  <a:schemeClr val="bg1"/>
                </a:solidFill>
              </a:rPr>
              <a:t>, так і </a:t>
            </a:r>
            <a:r>
              <a:rPr lang="uk-UA" sz="1800" dirty="0" err="1">
                <a:solidFill>
                  <a:schemeClr val="bg1"/>
                </a:solidFill>
              </a:rPr>
              <a:t>багатозахідними</a:t>
            </a:r>
            <a:r>
              <a:rPr lang="uk-UA" sz="1800" dirty="0">
                <a:solidFill>
                  <a:schemeClr val="bg1"/>
                </a:solidFill>
              </a:rPr>
              <a:t>. При нарізанні таких різей для встановлення різців на необхідний кут підйому гвинтової лінії в деяких випадках застосовуються спеціальні державки.</a:t>
            </a:r>
          </a:p>
          <a:p>
            <a:pPr marL="0" indent="358775" algn="just">
              <a:buNone/>
            </a:pPr>
            <a:r>
              <a:rPr lang="uk-UA" sz="1800" dirty="0">
                <a:solidFill>
                  <a:schemeClr val="bg1"/>
                </a:solidFill>
              </a:rPr>
              <a:t>На рисунку показана одна з таких державок, що складається з поворотної частини</a:t>
            </a:r>
            <a:r>
              <a:rPr lang="uk-UA" sz="1800" b="1" dirty="0">
                <a:solidFill>
                  <a:schemeClr val="bg1"/>
                </a:solidFill>
              </a:rPr>
              <a:t> 2</a:t>
            </a:r>
            <a:r>
              <a:rPr lang="uk-UA" sz="1800" dirty="0">
                <a:solidFill>
                  <a:schemeClr val="bg1"/>
                </a:solidFill>
              </a:rPr>
              <a:t> і корпусу </a:t>
            </a:r>
            <a:r>
              <a:rPr lang="uk-UA" sz="1800" b="1" dirty="0">
                <a:solidFill>
                  <a:schemeClr val="bg1"/>
                </a:solidFill>
              </a:rPr>
              <a:t>5</a:t>
            </a:r>
            <a:r>
              <a:rPr lang="uk-UA" sz="1800" dirty="0">
                <a:solidFill>
                  <a:schemeClr val="bg1"/>
                </a:solidFill>
              </a:rPr>
              <a:t>. У поворотній частині виконане гніздо для різця </a:t>
            </a:r>
            <a:r>
              <a:rPr lang="uk-UA" sz="1800" b="1" dirty="0">
                <a:solidFill>
                  <a:schemeClr val="bg1"/>
                </a:solidFill>
              </a:rPr>
              <a:t>1</a:t>
            </a:r>
            <a:r>
              <a:rPr lang="uk-UA" sz="1800" dirty="0">
                <a:solidFill>
                  <a:schemeClr val="bg1"/>
                </a:solidFill>
              </a:rPr>
              <a:t>, що закріплюється гвинтом</a:t>
            </a:r>
            <a:r>
              <a:rPr lang="uk-UA" sz="1800" b="1" dirty="0">
                <a:solidFill>
                  <a:schemeClr val="bg1"/>
                </a:solidFill>
              </a:rPr>
              <a:t> 3</a:t>
            </a:r>
            <a:r>
              <a:rPr lang="uk-UA" sz="1800" dirty="0">
                <a:solidFill>
                  <a:schemeClr val="bg1"/>
                </a:solidFill>
              </a:rPr>
              <a:t>. На поворотній частині державки передбачений </a:t>
            </a:r>
            <a:r>
              <a:rPr lang="uk-UA" sz="1800" dirty="0" err="1">
                <a:solidFill>
                  <a:schemeClr val="bg1"/>
                </a:solidFill>
              </a:rPr>
              <a:t>буртик</a:t>
            </a:r>
            <a:r>
              <a:rPr lang="uk-UA" sz="1800" dirty="0">
                <a:solidFill>
                  <a:schemeClr val="bg1"/>
                </a:solidFill>
              </a:rPr>
              <a:t> </a:t>
            </a:r>
            <a:r>
              <a:rPr lang="uk-UA" sz="1800" b="1" dirty="0">
                <a:solidFill>
                  <a:schemeClr val="bg1"/>
                </a:solidFill>
              </a:rPr>
              <a:t>4</a:t>
            </a:r>
            <a:r>
              <a:rPr lang="uk-UA" sz="1800" dirty="0">
                <a:solidFill>
                  <a:schemeClr val="bg1"/>
                </a:solidFill>
              </a:rPr>
              <a:t>, на якому нанесена шкала з градусними поділками. За допомогою цієї шкали відраховується поворот відповідного кута підйому гвинтової лінії різі без спеціального заточування різця. При обертанні болта </a:t>
            </a:r>
            <a:r>
              <a:rPr lang="uk-UA" sz="1800" b="1" dirty="0">
                <a:solidFill>
                  <a:schemeClr val="bg1"/>
                </a:solidFill>
              </a:rPr>
              <a:t>7 </a:t>
            </a:r>
            <a:r>
              <a:rPr lang="uk-UA" sz="1800" dirty="0">
                <a:solidFill>
                  <a:schemeClr val="bg1"/>
                </a:solidFill>
              </a:rPr>
              <a:t>поворотна частина </a:t>
            </a:r>
            <a:r>
              <a:rPr lang="uk-UA" sz="1800" b="1" dirty="0">
                <a:solidFill>
                  <a:schemeClr val="bg1"/>
                </a:solidFill>
              </a:rPr>
              <a:t>2</a:t>
            </a:r>
            <a:r>
              <a:rPr lang="uk-UA" sz="1800" dirty="0">
                <a:solidFill>
                  <a:schemeClr val="bg1"/>
                </a:solidFill>
              </a:rPr>
              <a:t> державки закріплюється гвинтом </a:t>
            </a:r>
            <a:r>
              <a:rPr lang="uk-UA" sz="1800" b="1" dirty="0">
                <a:solidFill>
                  <a:schemeClr val="bg1"/>
                </a:solidFill>
              </a:rPr>
              <a:t>6</a:t>
            </a:r>
            <a:r>
              <a:rPr lang="uk-UA" sz="1800" dirty="0">
                <a:solidFill>
                  <a:schemeClr val="bg1"/>
                </a:solidFill>
              </a:rPr>
              <a:t>.</a:t>
            </a:r>
            <a:endParaRPr lang="ru-RU" sz="1800" dirty="0">
              <a:solidFill>
                <a:schemeClr val="bg1"/>
              </a:solidFill>
            </a:endParaRPr>
          </a:p>
        </p:txBody>
      </p:sp>
      <p:pic>
        <p:nvPicPr>
          <p:cNvPr id="4" name="Рисунок 3"/>
          <p:cNvPicPr/>
          <p:nvPr/>
        </p:nvPicPr>
        <p:blipFill rotWithShape="1">
          <a:blip r:embed="rId2"/>
          <a:srcRect l="6265" r="20642"/>
          <a:stretch/>
        </p:blipFill>
        <p:spPr>
          <a:xfrm>
            <a:off x="6300192" y="439105"/>
            <a:ext cx="2520280" cy="4476750"/>
          </a:xfrm>
          <a:prstGeom prst="rect">
            <a:avLst/>
          </a:prstGeom>
        </p:spPr>
      </p:pic>
    </p:spTree>
    <p:extLst>
      <p:ext uri="{BB962C8B-B14F-4D97-AF65-F5344CB8AC3E}">
        <p14:creationId xmlns:p14="http://schemas.microsoft.com/office/powerpoint/2010/main" val="4028808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1345332"/>
            <a:ext cx="5328592" cy="2016224"/>
          </a:xfrm>
        </p:spPr>
        <p:txBody>
          <a:bodyPr>
            <a:normAutofit/>
          </a:bodyPr>
          <a:lstStyle/>
          <a:p>
            <a:pPr marL="0" indent="358775" algn="just">
              <a:buNone/>
            </a:pPr>
            <a:r>
              <a:rPr lang="uk-UA" sz="2000" dirty="0">
                <a:solidFill>
                  <a:schemeClr val="bg1"/>
                </a:solidFill>
              </a:rPr>
              <a:t>Для підвищення продуктивності праці при нарізанні трапецеїдальних різей з великим кроком застосовуються державки з двома різцями (</a:t>
            </a:r>
            <a:r>
              <a:rPr lang="uk-UA" sz="2000" b="1" dirty="0">
                <a:solidFill>
                  <a:schemeClr val="bg1"/>
                </a:solidFill>
              </a:rPr>
              <a:t>рисунок</a:t>
            </a:r>
            <a:r>
              <a:rPr lang="uk-UA" sz="2000" dirty="0">
                <a:solidFill>
                  <a:schemeClr val="bg1"/>
                </a:solidFill>
              </a:rPr>
              <a:t>): прорізним </a:t>
            </a:r>
            <a:r>
              <a:rPr lang="uk-UA" sz="2000" b="1" dirty="0">
                <a:solidFill>
                  <a:schemeClr val="bg1"/>
                </a:solidFill>
              </a:rPr>
              <a:t>1</a:t>
            </a:r>
            <a:r>
              <a:rPr lang="uk-UA" sz="2000" dirty="0">
                <a:solidFill>
                  <a:schemeClr val="bg1"/>
                </a:solidFill>
              </a:rPr>
              <a:t> і профільним </a:t>
            </a:r>
            <a:r>
              <a:rPr lang="uk-UA" sz="2000" b="1" dirty="0">
                <a:solidFill>
                  <a:schemeClr val="bg1"/>
                </a:solidFill>
              </a:rPr>
              <a:t>2</a:t>
            </a:r>
            <a:r>
              <a:rPr lang="uk-UA" sz="2000" dirty="0">
                <a:solidFill>
                  <a:schemeClr val="bg1"/>
                </a:solidFill>
              </a:rPr>
              <a:t>. Ці різці встановлені один від одного на відстані, що дорівнює кроку різі.</a:t>
            </a:r>
            <a:endParaRPr lang="ru-RU" sz="2000" dirty="0">
              <a:solidFill>
                <a:schemeClr val="bg1"/>
              </a:solidFill>
            </a:endParaRPr>
          </a:p>
        </p:txBody>
      </p:sp>
      <p:pic>
        <p:nvPicPr>
          <p:cNvPr id="4" name="Рисунок 3"/>
          <p:cNvPicPr/>
          <p:nvPr/>
        </p:nvPicPr>
        <p:blipFill>
          <a:blip r:embed="rId2"/>
          <a:stretch>
            <a:fillRect/>
          </a:stretch>
        </p:blipFill>
        <p:spPr>
          <a:xfrm>
            <a:off x="6136412" y="337220"/>
            <a:ext cx="2581275" cy="4438650"/>
          </a:xfrm>
          <a:prstGeom prst="rect">
            <a:avLst/>
          </a:prstGeom>
        </p:spPr>
      </p:pic>
    </p:spTree>
    <p:extLst>
      <p:ext uri="{BB962C8B-B14F-4D97-AF65-F5344CB8AC3E}">
        <p14:creationId xmlns:p14="http://schemas.microsoft.com/office/powerpoint/2010/main" val="2248063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7219"/>
            <a:ext cx="8229600" cy="720081"/>
          </a:xfrm>
        </p:spPr>
        <p:txBody>
          <a:bodyPr>
            <a:normAutofit/>
          </a:bodyPr>
          <a:lstStyle/>
          <a:p>
            <a:pPr marL="0" indent="358775" algn="just">
              <a:buNone/>
            </a:pPr>
            <a:r>
              <a:rPr lang="uk-UA" sz="2000" dirty="0">
                <a:solidFill>
                  <a:schemeClr val="bg1"/>
                </a:solidFill>
              </a:rPr>
              <a:t>На рисунку показані прийоми нарізання прямокутних різей двома і трьома різцями.</a:t>
            </a:r>
            <a:endParaRPr lang="ru-RU" sz="2000" dirty="0">
              <a:solidFill>
                <a:schemeClr val="bg1"/>
              </a:solidFill>
            </a:endParaRPr>
          </a:p>
        </p:txBody>
      </p:sp>
      <p:pic>
        <p:nvPicPr>
          <p:cNvPr id="4" name="Рисунок 3"/>
          <p:cNvPicPr/>
          <p:nvPr/>
        </p:nvPicPr>
        <p:blipFill>
          <a:blip r:embed="rId2"/>
          <a:stretch>
            <a:fillRect/>
          </a:stretch>
        </p:blipFill>
        <p:spPr>
          <a:xfrm>
            <a:off x="2771800" y="1057300"/>
            <a:ext cx="3816424" cy="3888431"/>
          </a:xfrm>
          <a:prstGeom prst="rect">
            <a:avLst/>
          </a:prstGeom>
        </p:spPr>
      </p:pic>
    </p:spTree>
    <p:extLst>
      <p:ext uri="{BB962C8B-B14F-4D97-AF65-F5344CB8AC3E}">
        <p14:creationId xmlns:p14="http://schemas.microsoft.com/office/powerpoint/2010/main" val="369267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7261"/>
            <a:ext cx="7920880" cy="4032448"/>
          </a:xfrm>
        </p:spPr>
        <p:txBody>
          <a:bodyPr>
            <a:noAutofit/>
          </a:bodyPr>
          <a:lstStyle/>
          <a:p>
            <a:pPr marL="0" indent="358775" algn="just">
              <a:buNone/>
            </a:pPr>
            <a:r>
              <a:rPr lang="uk-UA" sz="2000" dirty="0">
                <a:solidFill>
                  <a:schemeClr val="bg1"/>
                </a:solidFill>
              </a:rPr>
              <a:t>Застосування для нарізання різей</a:t>
            </a:r>
            <a:r>
              <a:rPr lang="uk-UA" sz="2000" b="1" dirty="0">
                <a:solidFill>
                  <a:schemeClr val="bg1"/>
                </a:solidFill>
              </a:rPr>
              <a:t> гребінок</a:t>
            </a:r>
            <a:r>
              <a:rPr lang="uk-UA" sz="2000" dirty="0">
                <a:solidFill>
                  <a:schemeClr val="bg1"/>
                </a:solidFill>
              </a:rPr>
              <a:t> скорочує час і збільшує продуктивність </a:t>
            </a:r>
            <a:r>
              <a:rPr lang="uk-UA" sz="2000" dirty="0" err="1">
                <a:solidFill>
                  <a:schemeClr val="bg1"/>
                </a:solidFill>
              </a:rPr>
              <a:t>різенарізання</a:t>
            </a:r>
            <a:r>
              <a:rPr lang="uk-UA" sz="2000" dirty="0">
                <a:solidFill>
                  <a:schemeClr val="bg1"/>
                </a:solidFill>
              </a:rPr>
              <a:t>. При нарізанні різей гребінками робота різання розподіляється між декількома зубами. Для цього кінці зубів сточуються від одного краю гребінки до іншого так, що глибина різання поступово збільшується. Особливо доцільним та економічним є застосування гребінок при виготовленні великих партій однакових деталей. Гребінки не застосовуються при нарізанні різей, що доходять до виступів або </a:t>
            </a:r>
            <a:r>
              <a:rPr lang="uk-UA" sz="2000" dirty="0" err="1">
                <a:solidFill>
                  <a:schemeClr val="bg1"/>
                </a:solidFill>
              </a:rPr>
              <a:t>буртиків</a:t>
            </a:r>
            <a:r>
              <a:rPr lang="uk-UA" sz="2000" dirty="0">
                <a:solidFill>
                  <a:schemeClr val="bg1"/>
                </a:solidFill>
              </a:rPr>
              <a:t>. В цьому випадку частина різі, що знаходиться ближче до </a:t>
            </a:r>
            <a:r>
              <a:rPr lang="uk-UA" sz="2000" dirty="0" err="1">
                <a:solidFill>
                  <a:schemeClr val="bg1"/>
                </a:solidFill>
              </a:rPr>
              <a:t>буртика</a:t>
            </a:r>
            <a:r>
              <a:rPr lang="uk-UA" sz="2000" dirty="0">
                <a:solidFill>
                  <a:schemeClr val="bg1"/>
                </a:solidFill>
              </a:rPr>
              <a:t>, не формується до повного профілю. Для точних різей гребінки також не застосовуються, оскільки не можуть дати високої точності. Їх можна використовувати тільки для попереднього нарізання різей.</a:t>
            </a:r>
            <a:endParaRPr lang="ru-RU" sz="2000" dirty="0">
              <a:solidFill>
                <a:schemeClr val="bg1"/>
              </a:solidFill>
            </a:endParaRPr>
          </a:p>
        </p:txBody>
      </p:sp>
    </p:spTree>
    <p:extLst>
      <p:ext uri="{BB962C8B-B14F-4D97-AF65-F5344CB8AC3E}">
        <p14:creationId xmlns:p14="http://schemas.microsoft.com/office/powerpoint/2010/main" val="2397841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7220"/>
            <a:ext cx="8640960" cy="4464496"/>
          </a:xfrm>
        </p:spPr>
        <p:txBody>
          <a:bodyPr>
            <a:noAutofit/>
          </a:bodyPr>
          <a:lstStyle/>
          <a:p>
            <a:pPr marL="0" indent="358775" algn="just">
              <a:buNone/>
            </a:pPr>
            <a:r>
              <a:rPr lang="uk-UA" sz="2000" dirty="0" err="1">
                <a:solidFill>
                  <a:schemeClr val="bg1"/>
                </a:solidFill>
              </a:rPr>
              <a:t>Конструктивно</a:t>
            </a:r>
            <a:r>
              <a:rPr lang="uk-UA" sz="2000" dirty="0">
                <a:solidFill>
                  <a:schemeClr val="bg1"/>
                </a:solidFill>
              </a:rPr>
              <a:t> гребінки виконуються плоскими, тангенціальним и та дисковими з кільцевими та гвинтовими канавками. Плоскі гребінки застосовуються для нарізання трикутних різей з малим кутом підйому, а тангенціальні – для нарізання трикутних різей з великим кутом підйому. Робочі частини гребінок мають різь, що є зворотною відносно різі заготовки, що обробляється. Якщо на заготовці необхідно нарізати ліву  різь, то різь гребінки – права, і навпаки.</a:t>
            </a:r>
            <a:endParaRPr lang="ru-RU" sz="2000" dirty="0">
              <a:solidFill>
                <a:schemeClr val="bg1"/>
              </a:solidFill>
            </a:endParaRPr>
          </a:p>
          <a:p>
            <a:pPr marL="0" indent="358775" algn="just">
              <a:buNone/>
            </a:pPr>
            <a:r>
              <a:rPr lang="uk-UA" sz="2000" dirty="0">
                <a:solidFill>
                  <a:schemeClr val="bg1"/>
                </a:solidFill>
              </a:rPr>
              <a:t> </a:t>
            </a:r>
            <a:endParaRPr lang="ru-RU" sz="2000" dirty="0">
              <a:solidFill>
                <a:schemeClr val="bg1"/>
              </a:solidFill>
            </a:endParaRPr>
          </a:p>
          <a:p>
            <a:pPr marL="0" indent="358775" algn="just">
              <a:buNone/>
            </a:pPr>
            <a:r>
              <a:rPr lang="uk-UA" sz="2000" dirty="0">
                <a:solidFill>
                  <a:schemeClr val="bg1"/>
                </a:solidFill>
              </a:rPr>
              <a:t>Круглі (дискові) гребінки, як і круглі (дискові) різці, мають перевагу в тому, що заточуються тільки по передній поверхні, допускають велику кількість переточувань і тому мають великий термін служби і зручні в експлуатації.</a:t>
            </a:r>
            <a:endParaRPr lang="ru-RU" sz="2000" dirty="0">
              <a:solidFill>
                <a:schemeClr val="bg1"/>
              </a:solidFill>
            </a:endParaRPr>
          </a:p>
        </p:txBody>
      </p:sp>
    </p:spTree>
    <p:extLst>
      <p:ext uri="{BB962C8B-B14F-4D97-AF65-F5344CB8AC3E}">
        <p14:creationId xmlns:p14="http://schemas.microsoft.com/office/powerpoint/2010/main" val="3255414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540403"/>
          </a:xfrm>
        </p:spPr>
        <p:txBody>
          <a:bodyPr>
            <a:noAutofit/>
          </a:bodyPr>
          <a:lstStyle/>
          <a:p>
            <a:r>
              <a:rPr lang="uk-UA" sz="3200" b="1" dirty="0">
                <a:solidFill>
                  <a:schemeClr val="bg1"/>
                </a:solidFill>
              </a:rPr>
              <a:t>13.3. Нарізання </a:t>
            </a:r>
            <a:r>
              <a:rPr lang="uk-UA" sz="3200" b="1" dirty="0" err="1">
                <a:solidFill>
                  <a:schemeClr val="bg1"/>
                </a:solidFill>
              </a:rPr>
              <a:t>багатозахідних</a:t>
            </a:r>
            <a:r>
              <a:rPr lang="uk-UA" sz="3200" b="1" dirty="0">
                <a:solidFill>
                  <a:schemeClr val="bg1"/>
                </a:solidFill>
              </a:rPr>
              <a:t> різей</a:t>
            </a:r>
            <a:endParaRPr lang="ru-RU" sz="3200" dirty="0">
              <a:solidFill>
                <a:schemeClr val="bg1"/>
              </a:solidFill>
            </a:endParaRPr>
          </a:p>
        </p:txBody>
      </p:sp>
      <p:sp>
        <p:nvSpPr>
          <p:cNvPr id="3" name="Объект 2"/>
          <p:cNvSpPr>
            <a:spLocks noGrp="1"/>
          </p:cNvSpPr>
          <p:nvPr>
            <p:ph idx="1"/>
          </p:nvPr>
        </p:nvSpPr>
        <p:spPr>
          <a:xfrm>
            <a:off x="457200" y="1561356"/>
            <a:ext cx="8229600" cy="3024336"/>
          </a:xfrm>
        </p:spPr>
        <p:txBody>
          <a:bodyPr>
            <a:noAutofit/>
          </a:bodyPr>
          <a:lstStyle/>
          <a:p>
            <a:pPr marL="0" indent="358775" algn="just">
              <a:buNone/>
            </a:pPr>
            <a:r>
              <a:rPr lang="uk-UA" sz="2000" dirty="0">
                <a:solidFill>
                  <a:schemeClr val="bg1"/>
                </a:solidFill>
              </a:rPr>
              <a:t>Нарізання </a:t>
            </a:r>
            <a:r>
              <a:rPr lang="uk-UA" sz="2000" dirty="0" err="1">
                <a:solidFill>
                  <a:schemeClr val="bg1"/>
                </a:solidFill>
              </a:rPr>
              <a:t>багатозахідних</a:t>
            </a:r>
            <a:r>
              <a:rPr lang="uk-UA" sz="2000" dirty="0">
                <a:solidFill>
                  <a:schemeClr val="bg1"/>
                </a:solidFill>
              </a:rPr>
              <a:t> різей будь-якого профілю починається з дій, які необхідно виконувати для нарізання </a:t>
            </a:r>
            <a:r>
              <a:rPr lang="uk-UA" sz="2000" dirty="0" err="1">
                <a:solidFill>
                  <a:schemeClr val="bg1"/>
                </a:solidFill>
              </a:rPr>
              <a:t>однозахідних</a:t>
            </a:r>
            <a:r>
              <a:rPr lang="uk-UA" sz="2000" dirty="0">
                <a:solidFill>
                  <a:schemeClr val="bg1"/>
                </a:solidFill>
              </a:rPr>
              <a:t> різей з кроком, що дорівнює довжині ходу. Після нарізання однієї гвинтової канавки на повний профіль різець відводиться назад (на себе), ходовому гвинту надається зворотний хід і супорт повертається у початкове положення. Після цього при нерухомому ходовому гвинті, а отже, і нерухомому різці заготовка повертається на таку частину кола, скільки заходів має різь: при </a:t>
            </a:r>
            <a:r>
              <a:rPr lang="uk-UA" sz="2000" dirty="0" err="1">
                <a:solidFill>
                  <a:schemeClr val="bg1"/>
                </a:solidFill>
              </a:rPr>
              <a:t>двозахідній</a:t>
            </a:r>
            <a:r>
              <a:rPr lang="uk-UA" sz="2000" dirty="0">
                <a:solidFill>
                  <a:schemeClr val="bg1"/>
                </a:solidFill>
              </a:rPr>
              <a:t> – на половину оберту, при </a:t>
            </a:r>
            <a:r>
              <a:rPr lang="uk-UA" sz="2000" dirty="0" err="1">
                <a:solidFill>
                  <a:schemeClr val="bg1"/>
                </a:solidFill>
              </a:rPr>
              <a:t>тризахідній</a:t>
            </a:r>
            <a:r>
              <a:rPr lang="uk-UA" sz="2000" dirty="0">
                <a:solidFill>
                  <a:schemeClr val="bg1"/>
                </a:solidFill>
              </a:rPr>
              <a:t> – на третину оберту </a:t>
            </a:r>
            <a:br>
              <a:rPr lang="uk-UA" sz="2000" dirty="0">
                <a:solidFill>
                  <a:schemeClr val="bg1"/>
                </a:solidFill>
              </a:rPr>
            </a:br>
            <a:r>
              <a:rPr lang="uk-UA" sz="2000" dirty="0">
                <a:solidFill>
                  <a:schemeClr val="bg1"/>
                </a:solidFill>
              </a:rPr>
              <a:t>і </a:t>
            </a:r>
            <a:r>
              <a:rPr lang="uk-UA" sz="2000" dirty="0" err="1">
                <a:solidFill>
                  <a:schemeClr val="bg1"/>
                </a:solidFill>
              </a:rPr>
              <a:t>т.д</a:t>
            </a:r>
            <a:r>
              <a:rPr lang="uk-UA" sz="2000" dirty="0">
                <a:solidFill>
                  <a:schemeClr val="bg1"/>
                </a:solidFill>
              </a:rPr>
              <a:t>.</a:t>
            </a:r>
            <a:endParaRPr lang="ru-RU" sz="2000" dirty="0">
              <a:solidFill>
                <a:schemeClr val="bg1"/>
              </a:solidFill>
            </a:endParaRPr>
          </a:p>
        </p:txBody>
      </p:sp>
    </p:spTree>
    <p:extLst>
      <p:ext uri="{BB962C8B-B14F-4D97-AF65-F5344CB8AC3E}">
        <p14:creationId xmlns:p14="http://schemas.microsoft.com/office/powerpoint/2010/main" val="1043848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592762"/>
            <a:ext cx="3884972" cy="4401205"/>
          </a:xfrm>
          <a:prstGeom prst="rect">
            <a:avLst/>
          </a:prstGeom>
        </p:spPr>
        <p:txBody>
          <a:bodyPr wrap="square">
            <a:spAutoFit/>
          </a:bodyPr>
          <a:lstStyle/>
          <a:p>
            <a:pPr indent="358775" algn="just"/>
            <a:r>
              <a:rPr lang="uk-UA" sz="2000" dirty="0">
                <a:solidFill>
                  <a:schemeClr val="bg1"/>
                </a:solidFill>
              </a:rPr>
              <a:t>Відносно просто </a:t>
            </a:r>
            <a:r>
              <a:rPr lang="uk-UA" sz="2000" dirty="0" err="1">
                <a:solidFill>
                  <a:schemeClr val="bg1"/>
                </a:solidFill>
              </a:rPr>
              <a:t>нарізається</a:t>
            </a:r>
            <a:r>
              <a:rPr lang="uk-UA" sz="2000" dirty="0">
                <a:solidFill>
                  <a:schemeClr val="bg1"/>
                </a:solidFill>
              </a:rPr>
              <a:t> </a:t>
            </a:r>
            <a:r>
              <a:rPr lang="uk-UA" sz="2000" dirty="0" err="1">
                <a:solidFill>
                  <a:schemeClr val="bg1"/>
                </a:solidFill>
              </a:rPr>
              <a:t>багатозахідна</a:t>
            </a:r>
            <a:r>
              <a:rPr lang="uk-UA" sz="2000" dirty="0">
                <a:solidFill>
                  <a:schemeClr val="bg1"/>
                </a:solidFill>
              </a:rPr>
              <a:t> різь за допомогою повідкового патрона з декількома пазами. Кількість пазів повинна дорівнювати кількості заходів гвинта або бути кратною цій кількості (</a:t>
            </a:r>
            <a:r>
              <a:rPr lang="uk-UA" sz="2000" b="1" dirty="0">
                <a:solidFill>
                  <a:schemeClr val="bg1"/>
                </a:solidFill>
              </a:rPr>
              <a:t>рисунок,</a:t>
            </a:r>
            <a:r>
              <a:rPr lang="uk-UA" sz="2000" dirty="0">
                <a:solidFill>
                  <a:schemeClr val="bg1"/>
                </a:solidFill>
              </a:rPr>
              <a:t> </a:t>
            </a:r>
            <a:r>
              <a:rPr lang="uk-UA" sz="2000" b="1" dirty="0">
                <a:solidFill>
                  <a:schemeClr val="bg1"/>
                </a:solidFill>
              </a:rPr>
              <a:t>а</a:t>
            </a:r>
            <a:r>
              <a:rPr lang="uk-UA" sz="2000" dirty="0">
                <a:solidFill>
                  <a:schemeClr val="bg1"/>
                </a:solidFill>
              </a:rPr>
              <a:t>).</a:t>
            </a:r>
          </a:p>
          <a:p>
            <a:pPr indent="358775" algn="just"/>
            <a:r>
              <a:rPr lang="uk-UA" sz="2000" dirty="0">
                <a:solidFill>
                  <a:schemeClr val="bg1"/>
                </a:solidFill>
              </a:rPr>
              <a:t>Після нарізання кожного заходу деталь знімається з центрів і встановлюється знову на них так, щоб хомутик попадав у наступний паз повідкового патрона. Після цього </a:t>
            </a:r>
            <a:r>
              <a:rPr lang="uk-UA" sz="2000" dirty="0" err="1">
                <a:solidFill>
                  <a:schemeClr val="bg1"/>
                </a:solidFill>
              </a:rPr>
              <a:t>нарізається</a:t>
            </a:r>
            <a:r>
              <a:rPr lang="uk-UA" sz="2000" dirty="0">
                <a:solidFill>
                  <a:schemeClr val="bg1"/>
                </a:solidFill>
              </a:rPr>
              <a:t> наступний захід.</a:t>
            </a:r>
            <a:endParaRPr lang="ru-RU" sz="2000" dirty="0">
              <a:solidFill>
                <a:schemeClr val="bg1"/>
              </a:solidFill>
            </a:endParaRPr>
          </a:p>
        </p:txBody>
      </p:sp>
      <p:pic>
        <p:nvPicPr>
          <p:cNvPr id="3" name="Рисунок 2"/>
          <p:cNvPicPr>
            <a:picLocks noChangeAspect="1"/>
          </p:cNvPicPr>
          <p:nvPr/>
        </p:nvPicPr>
        <p:blipFill>
          <a:blip r:embed="rId2"/>
          <a:stretch>
            <a:fillRect/>
          </a:stretch>
        </p:blipFill>
        <p:spPr>
          <a:xfrm>
            <a:off x="4427984" y="337219"/>
            <a:ext cx="4361547" cy="4912293"/>
          </a:xfrm>
          <a:prstGeom prst="rect">
            <a:avLst/>
          </a:prstGeom>
        </p:spPr>
      </p:pic>
    </p:spTree>
    <p:extLst>
      <p:ext uri="{BB962C8B-B14F-4D97-AF65-F5344CB8AC3E}">
        <p14:creationId xmlns:p14="http://schemas.microsoft.com/office/powerpoint/2010/main" val="1858864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29308"/>
            <a:ext cx="8229600" cy="3168352"/>
          </a:xfrm>
        </p:spPr>
        <p:txBody>
          <a:bodyPr>
            <a:noAutofit/>
          </a:bodyPr>
          <a:lstStyle/>
          <a:p>
            <a:pPr marL="0" indent="358775" algn="just">
              <a:buNone/>
            </a:pPr>
            <a:r>
              <a:rPr lang="uk-UA" sz="2400" dirty="0">
                <a:solidFill>
                  <a:schemeClr val="bg1"/>
                </a:solidFill>
              </a:rPr>
              <a:t>Досить поширеним є метод нарізання </a:t>
            </a:r>
            <a:r>
              <a:rPr lang="uk-UA" sz="2400" dirty="0" err="1">
                <a:solidFill>
                  <a:schemeClr val="bg1"/>
                </a:solidFill>
              </a:rPr>
              <a:t>багатозахідних</a:t>
            </a:r>
            <a:r>
              <a:rPr lang="uk-UA" sz="2400" dirty="0">
                <a:solidFill>
                  <a:schemeClr val="bg1"/>
                </a:solidFill>
              </a:rPr>
              <a:t> гвинтів з використанням спеціальних планшайб з двома дисками (</a:t>
            </a:r>
            <a:r>
              <a:rPr lang="uk-UA" sz="2400" b="1" dirty="0">
                <a:solidFill>
                  <a:schemeClr val="bg1"/>
                </a:solidFill>
              </a:rPr>
              <a:t>рисунок, б</a:t>
            </a:r>
            <a:r>
              <a:rPr lang="uk-UA" sz="2400" dirty="0">
                <a:solidFill>
                  <a:schemeClr val="bg1"/>
                </a:solidFill>
              </a:rPr>
              <a:t>), причому один з цих дисків може повертатись відносно іншого на різні кути в залежності від кількості заходів різей, що нарізуються. На циліндричній поверхні диска, що обертається, нанесені поділки, за допомогою яких один диск встановлюється відносно іншого на певний кут.</a:t>
            </a:r>
            <a:endParaRPr lang="ru-RU" sz="2400" dirty="0">
              <a:solidFill>
                <a:schemeClr val="bg1"/>
              </a:solidFill>
            </a:endParaRPr>
          </a:p>
        </p:txBody>
      </p:sp>
    </p:spTree>
    <p:extLst>
      <p:ext uri="{BB962C8B-B14F-4D97-AF65-F5344CB8AC3E}">
        <p14:creationId xmlns:p14="http://schemas.microsoft.com/office/powerpoint/2010/main" val="3098875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a:solidFill>
                  <a:schemeClr val="bg1"/>
                </a:solidFill>
              </a:rPr>
              <a:t>3.4. Нарізання різей різцями, що обертаються (вихровим методом)</a:t>
            </a:r>
            <a:endParaRPr lang="ru-RU" sz="3200" dirty="0">
              <a:solidFill>
                <a:schemeClr val="bg1"/>
              </a:solidFill>
            </a:endParaRPr>
          </a:p>
        </p:txBody>
      </p:sp>
      <p:sp>
        <p:nvSpPr>
          <p:cNvPr id="3" name="Объект 2"/>
          <p:cNvSpPr>
            <a:spLocks noGrp="1"/>
          </p:cNvSpPr>
          <p:nvPr>
            <p:ph idx="1"/>
          </p:nvPr>
        </p:nvSpPr>
        <p:spPr/>
        <p:txBody>
          <a:bodyPr>
            <a:normAutofit/>
          </a:bodyPr>
          <a:lstStyle/>
          <a:p>
            <a:pPr marL="0" indent="358775" algn="just">
              <a:buNone/>
            </a:pPr>
            <a:r>
              <a:rPr lang="uk-UA" sz="2000" dirty="0">
                <a:solidFill>
                  <a:schemeClr val="bg1"/>
                </a:solidFill>
              </a:rPr>
              <a:t>Нарізання зовнішніх різей так званим вихровим методом здійснюється наступним чином. Заготовка, на якій повинна бути нарізана різь, закріплюється в центрах токарно-гвинторізного верстата або в патроні. У процесі </a:t>
            </a:r>
            <a:r>
              <a:rPr lang="uk-UA" sz="2000" dirty="0" err="1">
                <a:solidFill>
                  <a:schemeClr val="bg1"/>
                </a:solidFill>
              </a:rPr>
              <a:t>різенарізання</a:t>
            </a:r>
            <a:r>
              <a:rPr lang="uk-UA" sz="2000" dirty="0">
                <a:solidFill>
                  <a:schemeClr val="bg1"/>
                </a:solidFill>
              </a:rPr>
              <a:t> заготовка повільно обертається. В спеціальній головці, що встановлюється  на супорті верстата (</a:t>
            </a:r>
            <a:r>
              <a:rPr lang="uk-UA" sz="2000" b="1" dirty="0">
                <a:solidFill>
                  <a:schemeClr val="bg1"/>
                </a:solidFill>
              </a:rPr>
              <a:t>рисунок, а</a:t>
            </a:r>
            <a:r>
              <a:rPr lang="uk-UA" sz="2000" dirty="0">
                <a:solidFill>
                  <a:schemeClr val="bg1"/>
                </a:solidFill>
              </a:rPr>
              <a:t>), закріплюється різець з пластинкою із твердого сплаву. Головка, що обертається від спеціальний приводу, розташована ексцентрично відносно осі деталі. Таким чином, при обертанні головки різець, що закріплений у ній, описує коло, діаметр якого більший за діаметр заготовки. Періодично (один раз за кожен оберт головки) різець стикається по </a:t>
            </a:r>
            <a:r>
              <a:rPr lang="uk-UA" sz="2000" dirty="0" err="1">
                <a:solidFill>
                  <a:schemeClr val="bg1"/>
                </a:solidFill>
              </a:rPr>
              <a:t>дузі</a:t>
            </a:r>
            <a:r>
              <a:rPr lang="uk-UA" sz="2000" dirty="0">
                <a:solidFill>
                  <a:schemeClr val="bg1"/>
                </a:solidFill>
              </a:rPr>
              <a:t> з заготовкою, що обробляється, і за кожен оберт головки прорізає на деталі серпоподібну канавку, що має профіль різі.</a:t>
            </a:r>
            <a:endParaRPr lang="ru-RU" sz="2000" dirty="0">
              <a:solidFill>
                <a:schemeClr val="bg1"/>
              </a:solidFill>
            </a:endParaRPr>
          </a:p>
        </p:txBody>
      </p:sp>
    </p:spTree>
    <p:extLst>
      <p:ext uri="{BB962C8B-B14F-4D97-AF65-F5344CB8AC3E}">
        <p14:creationId xmlns:p14="http://schemas.microsoft.com/office/powerpoint/2010/main" val="846374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337220"/>
            <a:ext cx="8229600" cy="504056"/>
          </a:xfrm>
        </p:spPr>
        <p:txBody>
          <a:bodyPr>
            <a:normAutofit fontScale="92500" lnSpcReduction="10000"/>
          </a:bodyPr>
          <a:lstStyle/>
          <a:p>
            <a:pPr marL="0" indent="358775" algn="just">
              <a:buNone/>
            </a:pPr>
            <a:r>
              <a:rPr lang="uk-UA" b="1" dirty="0">
                <a:solidFill>
                  <a:schemeClr val="bg1"/>
                </a:solidFill>
              </a:rPr>
              <a:t>13.1. Види різей та різьові інструменти</a:t>
            </a:r>
            <a:endParaRPr lang="ru-RU" dirty="0">
              <a:solidFill>
                <a:schemeClr val="bg1"/>
              </a:solidFill>
            </a:endParaRPr>
          </a:p>
        </p:txBody>
      </p:sp>
      <p:sp>
        <p:nvSpPr>
          <p:cNvPr id="2" name="Прямоугольник 1"/>
          <p:cNvSpPr/>
          <p:nvPr/>
        </p:nvSpPr>
        <p:spPr>
          <a:xfrm>
            <a:off x="526849" y="1057300"/>
            <a:ext cx="8136904" cy="4318875"/>
          </a:xfrm>
          <a:prstGeom prst="rect">
            <a:avLst/>
          </a:prstGeom>
        </p:spPr>
        <p:txBody>
          <a:bodyPr wrap="square">
            <a:spAutoFit/>
          </a:bodyPr>
          <a:lstStyle/>
          <a:p>
            <a:pPr indent="358775" algn="just">
              <a:lnSpc>
                <a:spcPct val="115000"/>
              </a:lnSpc>
              <a:spcAft>
                <a:spcPts val="0"/>
              </a:spcAft>
            </a:pPr>
            <a:r>
              <a:rPr lang="uk-UA" sz="2000" dirty="0">
                <a:solidFill>
                  <a:schemeClr val="bg1"/>
                </a:solidFill>
                <a:latin typeface="Calibri" panose="020F0502020204030204" pitchFamily="34" charset="0"/>
                <a:ea typeface="MS Mincho"/>
                <a:cs typeface="Times New Roman" panose="02020603050405020304" pitchFamily="18" charset="0"/>
              </a:rPr>
              <a:t>У машинобудівному виробництві застосовуються циліндричні (кріпильні та ходові) та конічні різі.</a:t>
            </a:r>
            <a:endParaRPr lang="ru-RU" sz="2000" dirty="0">
              <a:solidFill>
                <a:schemeClr val="bg1"/>
              </a:solidFill>
              <a:latin typeface="Calibri" panose="020F0502020204030204" pitchFamily="34" charset="0"/>
              <a:ea typeface="MS Mincho"/>
              <a:cs typeface="Times New Roman" panose="02020603050405020304" pitchFamily="18" charset="0"/>
            </a:endParaRPr>
          </a:p>
          <a:p>
            <a:pPr indent="358775" algn="just">
              <a:lnSpc>
                <a:spcPct val="115000"/>
              </a:lnSpc>
              <a:spcAft>
                <a:spcPts val="0"/>
              </a:spcAft>
            </a:pPr>
            <a:r>
              <a:rPr lang="uk-UA" sz="2000" dirty="0">
                <a:solidFill>
                  <a:schemeClr val="bg1"/>
                </a:solidFill>
                <a:latin typeface="Calibri" panose="020F0502020204030204" pitchFamily="34" charset="0"/>
                <a:ea typeface="MS Mincho"/>
                <a:cs typeface="Times New Roman" panose="02020603050405020304" pitchFamily="18" charset="0"/>
              </a:rPr>
              <a:t>Основним видом кріпильних різей є метричні різі трикутного профілю з кутом 60°. Дюймові різі з кутом профілю 55° також є кріпильними, але в вони у своїй більшості  застосовуються тільки при виготовленні запчастин і ремонті старого або закордонного устаткування. Застосування дюймових різей при проектуванні нових виробів не бажане.</a:t>
            </a:r>
            <a:endParaRPr lang="ru-RU" sz="2000" dirty="0">
              <a:solidFill>
                <a:schemeClr val="bg1"/>
              </a:solidFill>
              <a:latin typeface="Calibri" panose="020F0502020204030204" pitchFamily="34" charset="0"/>
              <a:ea typeface="MS Mincho"/>
              <a:cs typeface="Times New Roman" panose="02020603050405020304" pitchFamily="18" charset="0"/>
            </a:endParaRPr>
          </a:p>
          <a:p>
            <a:pPr indent="358775" algn="just">
              <a:lnSpc>
                <a:spcPct val="115000"/>
              </a:lnSpc>
              <a:spcAft>
                <a:spcPts val="0"/>
              </a:spcAft>
            </a:pPr>
            <a:r>
              <a:rPr lang="uk-UA" sz="2000" dirty="0">
                <a:solidFill>
                  <a:schemeClr val="bg1"/>
                </a:solidFill>
                <a:latin typeface="Calibri" panose="020F0502020204030204" pitchFamily="34" charset="0"/>
                <a:ea typeface="MS Mincho"/>
                <a:cs typeface="Times New Roman" panose="02020603050405020304" pitchFamily="18" charset="0"/>
              </a:rPr>
              <a:t>Ходові різі виготовляються з прямокутним і трапецеїдальним профілем. Останні бувають одно- та </a:t>
            </a:r>
            <a:r>
              <a:rPr lang="uk-UA" sz="2000" dirty="0" err="1">
                <a:solidFill>
                  <a:schemeClr val="bg1"/>
                </a:solidFill>
                <a:latin typeface="Calibri" panose="020F0502020204030204" pitchFamily="34" charset="0"/>
                <a:ea typeface="MS Mincho"/>
                <a:cs typeface="Times New Roman" panose="02020603050405020304" pitchFamily="18" charset="0"/>
              </a:rPr>
              <a:t>багатозахідні</a:t>
            </a:r>
            <a:r>
              <a:rPr lang="uk-UA" sz="2000" dirty="0">
                <a:solidFill>
                  <a:schemeClr val="bg1"/>
                </a:solidFill>
                <a:latin typeface="Calibri" panose="020F0502020204030204" pitchFamily="34" charset="0"/>
                <a:ea typeface="MS Mincho"/>
                <a:cs typeface="Times New Roman" panose="02020603050405020304" pitchFamily="18" charset="0"/>
              </a:rPr>
              <a:t>. </a:t>
            </a:r>
            <a:endParaRPr lang="ru-RU" sz="2000" dirty="0">
              <a:solidFill>
                <a:schemeClr val="bg1"/>
              </a:solidFill>
              <a:latin typeface="Calibri" panose="020F0502020204030204" pitchFamily="34" charset="0"/>
              <a:ea typeface="MS Mincho"/>
              <a:cs typeface="Times New Roman" panose="02020603050405020304" pitchFamily="18" charset="0"/>
            </a:endParaRPr>
          </a:p>
          <a:p>
            <a:pPr indent="358775" algn="just">
              <a:lnSpc>
                <a:spcPct val="115000"/>
              </a:lnSpc>
              <a:spcAft>
                <a:spcPts val="0"/>
              </a:spcAft>
            </a:pPr>
            <a:r>
              <a:rPr lang="uk-UA" sz="2000" dirty="0">
                <a:solidFill>
                  <a:schemeClr val="bg1"/>
                </a:solidFill>
                <a:latin typeface="Calibri" panose="020F0502020204030204" pitchFamily="34" charset="0"/>
                <a:ea typeface="MS Mincho"/>
                <a:cs typeface="Times New Roman" panose="02020603050405020304" pitchFamily="18" charset="0"/>
              </a:rPr>
              <a:t>Розрізняють різі зовнішні (на зовнішніх поверхнях деталей) та внутрішні (на внутрішніх поверхнях деталей).</a:t>
            </a:r>
            <a:endParaRPr lang="ru-RU" sz="2000" dirty="0">
              <a:solidFill>
                <a:schemeClr val="bg1"/>
              </a:solidFill>
              <a:latin typeface="Calibri" panose="020F0502020204030204" pitchFamily="34" charset="0"/>
              <a:ea typeface="MS Mincho"/>
              <a:cs typeface="Times New Roman" panose="02020603050405020304" pitchFamily="18" charset="0"/>
            </a:endParaRPr>
          </a:p>
        </p:txBody>
      </p:sp>
    </p:spTree>
    <p:extLst>
      <p:ext uri="{BB962C8B-B14F-4D97-AF65-F5344CB8AC3E}">
        <p14:creationId xmlns:p14="http://schemas.microsoft.com/office/powerpoint/2010/main" val="1242948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605436"/>
            <a:ext cx="8229600" cy="1499700"/>
          </a:xfrm>
        </p:spPr>
        <p:txBody>
          <a:bodyPr>
            <a:normAutofit fontScale="70000" lnSpcReduction="20000"/>
          </a:bodyPr>
          <a:lstStyle/>
          <a:p>
            <a:pPr marL="0" indent="358775" algn="just">
              <a:buNone/>
            </a:pPr>
            <a:r>
              <a:rPr lang="uk-UA" dirty="0">
                <a:solidFill>
                  <a:schemeClr val="bg1"/>
                </a:solidFill>
              </a:rPr>
              <a:t>За кожен оберт деталі при переміщенні головки, що також обертається, вздовж осі деталі на величину кроку різі на заготовці утворюється один виток різі. При цьому головка повертається відносно осі заготовки на величину кута підйому гвинтової лінії різі.</a:t>
            </a:r>
            <a:endParaRPr lang="ru-RU" dirty="0">
              <a:solidFill>
                <a:schemeClr val="bg1"/>
              </a:solidFill>
            </a:endParaRPr>
          </a:p>
        </p:txBody>
      </p:sp>
      <p:pic>
        <p:nvPicPr>
          <p:cNvPr id="4" name="Рисунок 3"/>
          <p:cNvPicPr/>
          <p:nvPr/>
        </p:nvPicPr>
        <p:blipFill>
          <a:blip r:embed="rId2"/>
          <a:stretch>
            <a:fillRect/>
          </a:stretch>
        </p:blipFill>
        <p:spPr>
          <a:xfrm>
            <a:off x="1957387" y="481236"/>
            <a:ext cx="5229225" cy="3124200"/>
          </a:xfrm>
          <a:prstGeom prst="rect">
            <a:avLst/>
          </a:prstGeom>
        </p:spPr>
      </p:pic>
    </p:spTree>
    <p:extLst>
      <p:ext uri="{BB962C8B-B14F-4D97-AF65-F5344CB8AC3E}">
        <p14:creationId xmlns:p14="http://schemas.microsoft.com/office/powerpoint/2010/main" val="3595031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695908"/>
          </a:xfrm>
        </p:spPr>
        <p:txBody>
          <a:bodyPr>
            <a:normAutofit fontScale="70000" lnSpcReduction="20000"/>
          </a:bodyPr>
          <a:lstStyle/>
          <a:p>
            <a:pPr marL="0" indent="358775" algn="just">
              <a:buNone/>
            </a:pPr>
            <a:r>
              <a:rPr lang="uk-UA" dirty="0">
                <a:solidFill>
                  <a:schemeClr val="bg1"/>
                </a:solidFill>
              </a:rPr>
              <a:t>Вихрове нарізання зовнішніх різей із зовнішнім дотиком виконується і за іншою схемою, зображеною на рисунку (</a:t>
            </a:r>
            <a:r>
              <a:rPr lang="uk-UA" b="1" dirty="0">
                <a:solidFill>
                  <a:schemeClr val="bg1"/>
                </a:solidFill>
              </a:rPr>
              <a:t>б</a:t>
            </a:r>
            <a:r>
              <a:rPr lang="uk-UA" dirty="0">
                <a:solidFill>
                  <a:schemeClr val="bg1"/>
                </a:solidFill>
              </a:rPr>
              <a:t>). На практиці нарізання різей за цією схемою застосовується рідше, ніж за попередньою схемою. Причинами цього є утворення більш короткої та товстої стружки і одержання поверхонь різей із більшою шорсткістю.</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При вихровому нарізанні різей швидкість різання, що відповідає частоті обертання різця, приймається в межах 150–450 м/хв, колова подача – 0,2–0,8 мм за один оберт різця.</a:t>
            </a:r>
          </a:p>
          <a:p>
            <a:pPr marL="0" indent="358775" algn="just">
              <a:buNone/>
            </a:pPr>
            <a:endParaRPr lang="uk-UA" dirty="0">
              <a:solidFill>
                <a:schemeClr val="bg1"/>
              </a:solidFill>
            </a:endParaRPr>
          </a:p>
          <a:p>
            <a:pPr marL="0" indent="358775" algn="just">
              <a:buNone/>
            </a:pPr>
            <a:r>
              <a:rPr lang="uk-UA" dirty="0">
                <a:solidFill>
                  <a:schemeClr val="bg1"/>
                </a:solidFill>
              </a:rPr>
              <a:t>У деяких конструкціях головок для вихрової різі закріплюються не один, а два–чотири різці (</a:t>
            </a:r>
            <a:r>
              <a:rPr lang="uk-UA" b="1" dirty="0">
                <a:solidFill>
                  <a:schemeClr val="bg1"/>
                </a:solidFill>
              </a:rPr>
              <a:t>рисунок, а</a:t>
            </a:r>
            <a:r>
              <a:rPr lang="uk-UA" dirty="0">
                <a:solidFill>
                  <a:schemeClr val="bg1"/>
                </a:solidFill>
              </a:rPr>
              <a:t>). У </a:t>
            </a:r>
            <a:r>
              <a:rPr lang="uk-UA" dirty="0" err="1">
                <a:solidFill>
                  <a:schemeClr val="bg1"/>
                </a:solidFill>
              </a:rPr>
              <a:t>чотирирізцевих</a:t>
            </a:r>
            <a:r>
              <a:rPr lang="uk-UA" dirty="0">
                <a:solidFill>
                  <a:schemeClr val="bg1"/>
                </a:solidFill>
              </a:rPr>
              <a:t> головок два різці прорізають канавку під майбутню різь, третій формує профіль різі, а четвертий видаляє задирки (на рисунку показано один різець, вид </a:t>
            </a:r>
            <a:r>
              <a:rPr lang="uk-UA" b="1" dirty="0">
                <a:solidFill>
                  <a:schemeClr val="bg1"/>
                </a:solidFill>
              </a:rPr>
              <a:t>а</a:t>
            </a:r>
            <a:r>
              <a:rPr lang="uk-UA" dirty="0">
                <a:solidFill>
                  <a:schemeClr val="bg1"/>
                </a:solidFill>
              </a:rPr>
              <a:t>).</a:t>
            </a:r>
            <a:endParaRPr lang="ru-RU" dirty="0">
              <a:solidFill>
                <a:schemeClr val="bg1"/>
              </a:solidFill>
            </a:endParaRPr>
          </a:p>
          <a:p>
            <a:pPr marL="0" indent="358775" algn="just">
              <a:buNone/>
            </a:pPr>
            <a:endParaRPr lang="ru-RU" dirty="0">
              <a:solidFill>
                <a:schemeClr val="bg1"/>
              </a:solidFill>
            </a:endParaRPr>
          </a:p>
        </p:txBody>
      </p:sp>
    </p:spTree>
    <p:extLst>
      <p:ext uri="{BB962C8B-B14F-4D97-AF65-F5344CB8AC3E}">
        <p14:creationId xmlns:p14="http://schemas.microsoft.com/office/powerpoint/2010/main" val="447844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3" y="3937620"/>
            <a:ext cx="8229600" cy="1379984"/>
          </a:xfrm>
        </p:spPr>
        <p:txBody>
          <a:bodyPr>
            <a:normAutofit fontScale="62500" lnSpcReduction="20000"/>
          </a:bodyPr>
          <a:lstStyle/>
          <a:p>
            <a:pPr marL="0" indent="358775" algn="just">
              <a:buNone/>
            </a:pPr>
            <a:r>
              <a:rPr lang="uk-UA" dirty="0">
                <a:solidFill>
                  <a:schemeClr val="bg1"/>
                </a:solidFill>
              </a:rPr>
              <a:t>При нарізанні внутрішніх різей заготовка закріплюється в патроні верстата, а різець – в оправці головки, що встановлюється на супорті верстата (рисунок, вид  </a:t>
            </a:r>
            <a:r>
              <a:rPr lang="uk-UA" b="1" dirty="0">
                <a:solidFill>
                  <a:schemeClr val="bg1"/>
                </a:solidFill>
              </a:rPr>
              <a:t>б</a:t>
            </a:r>
            <a:r>
              <a:rPr lang="uk-UA" dirty="0">
                <a:solidFill>
                  <a:schemeClr val="bg1"/>
                </a:solidFill>
              </a:rPr>
              <a:t>). Нарізання різей вихровим методом можливе також на токарно-гвинторізних, </a:t>
            </a:r>
            <a:r>
              <a:rPr lang="uk-UA" dirty="0" err="1">
                <a:solidFill>
                  <a:schemeClr val="bg1"/>
                </a:solidFill>
              </a:rPr>
              <a:t>різенарізних</a:t>
            </a:r>
            <a:r>
              <a:rPr lang="uk-UA" dirty="0">
                <a:solidFill>
                  <a:schemeClr val="bg1"/>
                </a:solidFill>
              </a:rPr>
              <a:t> та </a:t>
            </a:r>
            <a:r>
              <a:rPr lang="uk-UA" dirty="0" err="1">
                <a:solidFill>
                  <a:schemeClr val="bg1"/>
                </a:solidFill>
              </a:rPr>
              <a:t>різефрезерних</a:t>
            </a:r>
            <a:r>
              <a:rPr lang="uk-UA" dirty="0">
                <a:solidFill>
                  <a:schemeClr val="bg1"/>
                </a:solidFill>
              </a:rPr>
              <a:t> верстатах за допомогою спеціальних пристроїв.</a:t>
            </a:r>
            <a:endParaRPr lang="ru-RU" sz="2000" dirty="0">
              <a:solidFill>
                <a:schemeClr val="bg1"/>
              </a:solidFill>
            </a:endParaRPr>
          </a:p>
        </p:txBody>
      </p:sp>
      <p:pic>
        <p:nvPicPr>
          <p:cNvPr id="4" name="Рисунок 3"/>
          <p:cNvPicPr/>
          <p:nvPr/>
        </p:nvPicPr>
        <p:blipFill>
          <a:blip r:embed="rId2"/>
          <a:stretch>
            <a:fillRect/>
          </a:stretch>
        </p:blipFill>
        <p:spPr>
          <a:xfrm>
            <a:off x="1681981" y="337220"/>
            <a:ext cx="5800725" cy="3381375"/>
          </a:xfrm>
          <a:prstGeom prst="rect">
            <a:avLst/>
          </a:prstGeom>
        </p:spPr>
      </p:pic>
    </p:spTree>
    <p:extLst>
      <p:ext uri="{BB962C8B-B14F-4D97-AF65-F5344CB8AC3E}">
        <p14:creationId xmlns:p14="http://schemas.microsoft.com/office/powerpoint/2010/main" val="19262639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dirty="0">
                <a:solidFill>
                  <a:schemeClr val="bg1"/>
                </a:solidFill>
              </a:rPr>
              <a:t>13.5. Нарізання різей плашками та </a:t>
            </a:r>
            <a:r>
              <a:rPr lang="uk-UA" sz="3200" b="1" dirty="0" err="1">
                <a:solidFill>
                  <a:schemeClr val="bg1"/>
                </a:solidFill>
              </a:rPr>
              <a:t>різенарізними</a:t>
            </a:r>
            <a:r>
              <a:rPr lang="uk-UA" sz="3200" b="1" dirty="0">
                <a:solidFill>
                  <a:schemeClr val="bg1"/>
                </a:solidFill>
              </a:rPr>
              <a:t> </a:t>
            </a:r>
            <a:r>
              <a:rPr lang="uk-UA" sz="3200" b="1" dirty="0" err="1">
                <a:solidFill>
                  <a:schemeClr val="bg1"/>
                </a:solidFill>
              </a:rPr>
              <a:t>саморозкривними</a:t>
            </a:r>
            <a:r>
              <a:rPr lang="uk-UA" sz="3200" b="1" dirty="0">
                <a:solidFill>
                  <a:schemeClr val="bg1"/>
                </a:solidFill>
              </a:rPr>
              <a:t> головками</a:t>
            </a:r>
            <a:endParaRPr lang="ru-RU" sz="3200" dirty="0">
              <a:solidFill>
                <a:schemeClr val="bg1"/>
              </a:solidFill>
            </a:endParaRPr>
          </a:p>
        </p:txBody>
      </p:sp>
      <p:sp>
        <p:nvSpPr>
          <p:cNvPr id="3" name="Объект 2"/>
          <p:cNvSpPr>
            <a:spLocks noGrp="1"/>
          </p:cNvSpPr>
          <p:nvPr>
            <p:ph idx="1"/>
          </p:nvPr>
        </p:nvSpPr>
        <p:spPr/>
        <p:txBody>
          <a:bodyPr>
            <a:normAutofit/>
          </a:bodyPr>
          <a:lstStyle/>
          <a:p>
            <a:pPr marL="0" indent="358775" algn="just">
              <a:buNone/>
            </a:pPr>
            <a:r>
              <a:rPr lang="uk-UA" sz="2000" dirty="0">
                <a:solidFill>
                  <a:schemeClr val="bg1"/>
                </a:solidFill>
              </a:rPr>
              <a:t>Основний недолік усіх типів плашок – інструментів для нарізання зовнішніх різей – це необхідність згвинчування їх після закінчення нарізання. Наслідком цього є значні витрати часу і зниження продуктивності процесу, а також порушення якості оброблюваних поверхонь.</a:t>
            </a:r>
            <a:endParaRPr lang="ru-RU" sz="2000" dirty="0">
              <a:solidFill>
                <a:schemeClr val="bg1"/>
              </a:solidFill>
            </a:endParaRPr>
          </a:p>
        </p:txBody>
      </p:sp>
    </p:spTree>
    <p:extLst>
      <p:ext uri="{BB962C8B-B14F-4D97-AF65-F5344CB8AC3E}">
        <p14:creationId xmlns:p14="http://schemas.microsoft.com/office/powerpoint/2010/main" val="320248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896544"/>
          </a:xfrm>
        </p:spPr>
        <p:txBody>
          <a:bodyPr>
            <a:noAutofit/>
          </a:bodyPr>
          <a:lstStyle/>
          <a:p>
            <a:pPr marL="0" indent="358775" algn="just">
              <a:lnSpc>
                <a:spcPct val="115000"/>
              </a:lnSpc>
              <a:buNone/>
            </a:pPr>
            <a:r>
              <a:rPr lang="uk-UA" sz="2000" dirty="0">
                <a:solidFill>
                  <a:schemeClr val="bg1"/>
                </a:solidFill>
                <a:latin typeface="Calibri" panose="020F0502020204030204" pitchFamily="34" charset="0"/>
                <a:ea typeface="MS Mincho"/>
                <a:cs typeface="Times New Roman" panose="02020603050405020304" pitchFamily="18" charset="0"/>
              </a:rPr>
              <a:t>Зовнішні різі виготовляються різними інструментами: різцями, гребінками, плашками, </a:t>
            </a:r>
            <a:r>
              <a:rPr lang="uk-UA" sz="2000" dirty="0" err="1">
                <a:solidFill>
                  <a:schemeClr val="bg1"/>
                </a:solidFill>
                <a:latin typeface="Calibri" panose="020F0502020204030204" pitchFamily="34" charset="0"/>
                <a:ea typeface="MS Mincho"/>
                <a:cs typeface="Times New Roman" panose="02020603050405020304" pitchFamily="18" charset="0"/>
              </a:rPr>
              <a:t>саморозкривними</a:t>
            </a:r>
            <a:r>
              <a:rPr lang="uk-UA" sz="2000" dirty="0">
                <a:solidFill>
                  <a:schemeClr val="bg1"/>
                </a:solidFill>
                <a:latin typeface="Calibri" panose="020F0502020204030204" pitchFamily="34" charset="0"/>
                <a:ea typeface="MS Mincho"/>
                <a:cs typeface="Times New Roman" panose="02020603050405020304" pitchFamily="18" charset="0"/>
              </a:rPr>
              <a:t> </a:t>
            </a:r>
            <a:r>
              <a:rPr lang="uk-UA" sz="2000" dirty="0" err="1">
                <a:solidFill>
                  <a:schemeClr val="bg1"/>
                </a:solidFill>
                <a:latin typeface="Calibri" panose="020F0502020204030204" pitchFamily="34" charset="0"/>
                <a:ea typeface="MS Mincho"/>
                <a:cs typeface="Times New Roman" panose="02020603050405020304" pitchFamily="18" charset="0"/>
              </a:rPr>
              <a:t>різенарізними</a:t>
            </a:r>
            <a:r>
              <a:rPr lang="uk-UA" sz="2000" dirty="0">
                <a:solidFill>
                  <a:schemeClr val="bg1"/>
                </a:solidFill>
                <a:latin typeface="Calibri" panose="020F0502020204030204" pitchFamily="34" charset="0"/>
                <a:ea typeface="MS Mincho"/>
                <a:cs typeface="Times New Roman" panose="02020603050405020304" pitchFamily="18" charset="0"/>
              </a:rPr>
              <a:t> головками, дисковими та груповими фрезами, шліфувальними кругами, накатними інструментами.</a:t>
            </a:r>
          </a:p>
          <a:p>
            <a:pPr marL="0" indent="358775" algn="just">
              <a:buNone/>
            </a:pPr>
            <a:r>
              <a:rPr lang="uk-UA" sz="2000" dirty="0">
                <a:solidFill>
                  <a:schemeClr val="bg1"/>
                </a:solidFill>
              </a:rPr>
              <a:t>Для виготовлення внутрішніх різей застосовуються різці, мітчики, розсувні мітчики, групові фрези, накатні ролики.</a:t>
            </a:r>
            <a:endParaRPr lang="ru-RU" sz="2000" dirty="0">
              <a:solidFill>
                <a:schemeClr val="bg1"/>
              </a:solidFill>
            </a:endParaRPr>
          </a:p>
          <a:p>
            <a:pPr marL="0" indent="358775" algn="just">
              <a:buNone/>
            </a:pPr>
            <a:r>
              <a:rPr lang="uk-UA" sz="2000" dirty="0">
                <a:solidFill>
                  <a:schemeClr val="bg1"/>
                </a:solidFill>
              </a:rPr>
              <a:t>Той чи інший метод нарізання різей застосовується в залежності від профілю різей, характеру та виду матеріалу виробів, обсягу виробничої програми та необхідної точності.</a:t>
            </a:r>
            <a:endParaRPr lang="ru-RU" sz="2000" dirty="0">
              <a:solidFill>
                <a:schemeClr val="bg1"/>
              </a:solidFill>
            </a:endParaRPr>
          </a:p>
          <a:p>
            <a:pPr marL="0" indent="358775" algn="just">
              <a:buNone/>
            </a:pPr>
            <a:r>
              <a:rPr lang="uk-UA" sz="2000" dirty="0">
                <a:solidFill>
                  <a:schemeClr val="bg1"/>
                </a:solidFill>
              </a:rPr>
              <a:t>При нарізанні різей, крім основного критерію – точності середнього діаметра різей, необхідним є дотримання у визначеному співвідношенні кута профілю та кроку, що значно ускладнює процес нарізання різей. Крім того, поверхні різей повинні мати інші відповідні показники якості: шорсткість та клас точності.</a:t>
            </a:r>
            <a:endParaRPr lang="ru-RU" sz="2000" dirty="0">
              <a:solidFill>
                <a:schemeClr val="bg1"/>
              </a:solidFill>
            </a:endParaRPr>
          </a:p>
        </p:txBody>
      </p:sp>
    </p:spTree>
    <p:extLst>
      <p:ext uri="{BB962C8B-B14F-4D97-AF65-F5344CB8AC3E}">
        <p14:creationId xmlns:p14="http://schemas.microsoft.com/office/powerpoint/2010/main" val="595737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09228"/>
            <a:ext cx="8280920" cy="707886"/>
          </a:xfrm>
          <a:prstGeom prst="rect">
            <a:avLst/>
          </a:prstGeom>
        </p:spPr>
        <p:txBody>
          <a:bodyPr wrap="square">
            <a:spAutoFit/>
          </a:bodyPr>
          <a:lstStyle/>
          <a:p>
            <a:pPr indent="358775" algn="just"/>
            <a:r>
              <a:rPr lang="ru-RU" sz="2000" dirty="0" err="1">
                <a:solidFill>
                  <a:schemeClr val="bg1"/>
                </a:solidFill>
              </a:rPr>
              <a:t>Основні</a:t>
            </a:r>
            <a:r>
              <a:rPr lang="ru-RU" sz="2000" dirty="0">
                <a:solidFill>
                  <a:schemeClr val="bg1"/>
                </a:solidFill>
              </a:rPr>
              <a:t> </a:t>
            </a:r>
            <a:r>
              <a:rPr lang="ru-RU" sz="2000" dirty="0" err="1">
                <a:solidFill>
                  <a:schemeClr val="bg1"/>
                </a:solidFill>
              </a:rPr>
              <a:t>методи</a:t>
            </a:r>
            <a:r>
              <a:rPr lang="ru-RU" sz="2000" dirty="0">
                <a:solidFill>
                  <a:schemeClr val="bg1"/>
                </a:solidFill>
              </a:rPr>
              <a:t> </a:t>
            </a:r>
            <a:r>
              <a:rPr lang="ru-RU" sz="2000" dirty="0" err="1">
                <a:solidFill>
                  <a:schemeClr val="bg1"/>
                </a:solidFill>
              </a:rPr>
              <a:t>формоутворення</a:t>
            </a:r>
            <a:r>
              <a:rPr lang="ru-RU" sz="2000" dirty="0">
                <a:solidFill>
                  <a:schemeClr val="bg1"/>
                </a:solidFill>
              </a:rPr>
              <a:t> </a:t>
            </a:r>
            <a:r>
              <a:rPr lang="ru-RU" sz="2000" dirty="0" err="1">
                <a:solidFill>
                  <a:schemeClr val="bg1"/>
                </a:solidFill>
              </a:rPr>
              <a:t>різьових</a:t>
            </a:r>
            <a:r>
              <a:rPr lang="ru-RU" sz="2000" dirty="0">
                <a:solidFill>
                  <a:schemeClr val="bg1"/>
                </a:solidFill>
              </a:rPr>
              <a:t> </a:t>
            </a:r>
            <a:r>
              <a:rPr lang="ru-RU" sz="2000" dirty="0" err="1">
                <a:solidFill>
                  <a:schemeClr val="bg1"/>
                </a:solidFill>
              </a:rPr>
              <a:t>поверхонь</a:t>
            </a:r>
            <a:r>
              <a:rPr lang="ru-RU" sz="2000" dirty="0">
                <a:solidFill>
                  <a:schemeClr val="bg1"/>
                </a:solidFill>
              </a:rPr>
              <a:t> </a:t>
            </a:r>
            <a:r>
              <a:rPr lang="ru-RU" sz="2000" dirty="0" err="1">
                <a:solidFill>
                  <a:schemeClr val="bg1"/>
                </a:solidFill>
              </a:rPr>
              <a:t>приставлені</a:t>
            </a:r>
            <a:r>
              <a:rPr lang="ru-RU" sz="2000" dirty="0">
                <a:solidFill>
                  <a:schemeClr val="bg1"/>
                </a:solidFill>
              </a:rPr>
              <a:t> на рисунку </a:t>
            </a:r>
            <a:r>
              <a:rPr lang="ru-RU" sz="2000" dirty="0" err="1">
                <a:solidFill>
                  <a:schemeClr val="bg1"/>
                </a:solidFill>
              </a:rPr>
              <a:t>нижче</a:t>
            </a:r>
            <a:r>
              <a:rPr lang="ru-RU" sz="2000" dirty="0">
                <a:solidFill>
                  <a:schemeClr val="bg1"/>
                </a:solidFill>
              </a:rPr>
              <a:t>.</a:t>
            </a:r>
          </a:p>
        </p:txBody>
      </p:sp>
      <p:pic>
        <p:nvPicPr>
          <p:cNvPr id="3" name="Рисунок 2"/>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Lst>
          </a:blip>
          <a:srcRect l="4851" t="5957"/>
          <a:stretch/>
        </p:blipFill>
        <p:spPr>
          <a:xfrm>
            <a:off x="1403648" y="1117114"/>
            <a:ext cx="6298060" cy="4304626"/>
          </a:xfrm>
          <a:prstGeom prst="rect">
            <a:avLst/>
          </a:prstGeom>
        </p:spPr>
      </p:pic>
    </p:spTree>
    <p:extLst>
      <p:ext uri="{BB962C8B-B14F-4D97-AF65-F5344CB8AC3E}">
        <p14:creationId xmlns:p14="http://schemas.microsoft.com/office/powerpoint/2010/main" val="2564232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5212"/>
            <a:ext cx="8640960" cy="504056"/>
          </a:xfrm>
        </p:spPr>
        <p:txBody>
          <a:bodyPr>
            <a:noAutofit/>
          </a:bodyPr>
          <a:lstStyle/>
          <a:p>
            <a:r>
              <a:rPr lang="uk-UA" sz="3200" b="1" dirty="0">
                <a:solidFill>
                  <a:schemeClr val="bg1"/>
                </a:solidFill>
              </a:rPr>
              <a:t>13.2. Нарізання різей різцями та гребінками</a:t>
            </a:r>
            <a:endParaRPr lang="ru-RU" sz="3200" dirty="0">
              <a:solidFill>
                <a:schemeClr val="bg1"/>
              </a:solidFill>
            </a:endParaRPr>
          </a:p>
        </p:txBody>
      </p:sp>
      <p:sp>
        <p:nvSpPr>
          <p:cNvPr id="5" name="Объект 4"/>
          <p:cNvSpPr>
            <a:spLocks noGrp="1"/>
          </p:cNvSpPr>
          <p:nvPr>
            <p:ph idx="1"/>
          </p:nvPr>
        </p:nvSpPr>
        <p:spPr>
          <a:xfrm>
            <a:off x="529208" y="1273324"/>
            <a:ext cx="8229600" cy="3888432"/>
          </a:xfrm>
        </p:spPr>
        <p:txBody>
          <a:bodyPr>
            <a:noAutofit/>
          </a:bodyPr>
          <a:lstStyle/>
          <a:p>
            <a:pPr marL="0" indent="358775" algn="just">
              <a:buNone/>
            </a:pPr>
            <a:r>
              <a:rPr lang="uk-UA" sz="2000" dirty="0">
                <a:solidFill>
                  <a:schemeClr val="bg1"/>
                </a:solidFill>
              </a:rPr>
              <a:t>Трикутні різі часто нарізуються на токарно-гвинторізних верстатах різьовими різцями, тобто різцями звичайного типу, що заточені під кутом 60° для метричних різей, та 55° – для дюймових.        </a:t>
            </a:r>
            <a:endParaRPr lang="ru-RU" sz="2000" dirty="0">
              <a:solidFill>
                <a:schemeClr val="bg1"/>
              </a:solidFill>
            </a:endParaRPr>
          </a:p>
          <a:p>
            <a:pPr marL="0" indent="358775" algn="just">
              <a:buNone/>
            </a:pPr>
            <a:r>
              <a:rPr lang="uk-UA" sz="2000" dirty="0">
                <a:solidFill>
                  <a:schemeClr val="bg1"/>
                </a:solidFill>
              </a:rPr>
              <a:t>Одержання профілів різей забезпечується відповідними профілями різьових різців, які повинні бути заточені з відповідною точністю, і правильним встановленням різців відносно заготовок.</a:t>
            </a:r>
          </a:p>
          <a:p>
            <a:pPr marL="0" indent="358775" algn="just">
              <a:buNone/>
            </a:pPr>
            <a:r>
              <a:rPr lang="uk-UA" sz="2000" dirty="0">
                <a:solidFill>
                  <a:schemeClr val="bg1"/>
                </a:solidFill>
              </a:rPr>
              <a:t>Різці повинні бути розташовані строго перпендикулярно до осі верстата. У протилежному випадку порушується геометрична форма профілю різей («коса» різь). Крім того, передні поверхні різців повинні бути розташовані на висоті центрів верстата, оскільки при іншому їх положенні різі будуть нарізані з неправильним кутом профілю.</a:t>
            </a:r>
            <a:endParaRPr lang="ru-RU" sz="2000" dirty="0">
              <a:solidFill>
                <a:schemeClr val="bg1"/>
              </a:solidFill>
            </a:endParaRPr>
          </a:p>
        </p:txBody>
      </p:sp>
    </p:spTree>
    <p:extLst>
      <p:ext uri="{BB962C8B-B14F-4D97-AF65-F5344CB8AC3E}">
        <p14:creationId xmlns:p14="http://schemas.microsoft.com/office/powerpoint/2010/main" val="3081664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p:nvPr/>
        </p:nvPicPr>
        <p:blipFill>
          <a:blip r:embed="rId2"/>
          <a:stretch>
            <a:fillRect/>
          </a:stretch>
        </p:blipFill>
        <p:spPr>
          <a:xfrm>
            <a:off x="1662112" y="147637"/>
            <a:ext cx="5819775" cy="5419725"/>
          </a:xfrm>
          <a:prstGeom prst="rect">
            <a:avLst/>
          </a:prstGeom>
        </p:spPr>
      </p:pic>
    </p:spTree>
    <p:extLst>
      <p:ext uri="{BB962C8B-B14F-4D97-AF65-F5344CB8AC3E}">
        <p14:creationId xmlns:p14="http://schemas.microsoft.com/office/powerpoint/2010/main" val="1617180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896544"/>
          </a:xfrm>
        </p:spPr>
        <p:txBody>
          <a:bodyPr>
            <a:noAutofit/>
          </a:bodyPr>
          <a:lstStyle/>
          <a:p>
            <a:pPr marL="0" indent="358775" algn="just">
              <a:buNone/>
            </a:pPr>
            <a:r>
              <a:rPr lang="uk-UA" sz="1800" dirty="0">
                <a:solidFill>
                  <a:schemeClr val="bg1"/>
                </a:solidFill>
              </a:rPr>
              <a:t>Високі вимоги, які висувають до заточення різців і збереження правильного профілю, призвели до впровадження у виробництво фасонних різьових різців: призматичних (</a:t>
            </a:r>
            <a:r>
              <a:rPr lang="uk-UA" sz="1800" b="1" dirty="0">
                <a:solidFill>
                  <a:schemeClr val="bg1"/>
                </a:solidFill>
              </a:rPr>
              <a:t>рисунок, а</a:t>
            </a:r>
            <a:r>
              <a:rPr lang="uk-UA" sz="1800" dirty="0">
                <a:solidFill>
                  <a:schemeClr val="bg1"/>
                </a:solidFill>
              </a:rPr>
              <a:t>) і круглих (дискових) (</a:t>
            </a:r>
            <a:r>
              <a:rPr lang="uk-UA" sz="1800" b="1" dirty="0">
                <a:solidFill>
                  <a:schemeClr val="bg1"/>
                </a:solidFill>
              </a:rPr>
              <a:t>рисунок, б</a:t>
            </a:r>
            <a:r>
              <a:rPr lang="uk-UA" sz="1800" dirty="0">
                <a:solidFill>
                  <a:schemeClr val="bg1"/>
                </a:solidFill>
              </a:rPr>
              <a:t>). У цих різців розміри елементів профілю різей витримуються більш точно, ніж у звичайних, оскільки такі різальні різці заточуються по передній поверхні, а відшліфовані при виготовленні задньої (бічної) поверхні зберігають профіль незмінним. Для підвищення якості поверхонь різей часто застосовуються пружинні державки (</a:t>
            </a:r>
            <a:r>
              <a:rPr lang="uk-UA" sz="1800" b="1" dirty="0">
                <a:solidFill>
                  <a:schemeClr val="bg1"/>
                </a:solidFill>
              </a:rPr>
              <a:t>рисунок, в</a:t>
            </a:r>
            <a:r>
              <a:rPr lang="uk-UA" sz="1800" dirty="0">
                <a:solidFill>
                  <a:schemeClr val="bg1"/>
                </a:solidFill>
              </a:rPr>
              <a:t>). Застосовуються також </a:t>
            </a:r>
            <a:r>
              <a:rPr lang="uk-UA" sz="1800" dirty="0" err="1">
                <a:solidFill>
                  <a:schemeClr val="bg1"/>
                </a:solidFill>
              </a:rPr>
              <a:t>багаторізцеві</a:t>
            </a:r>
            <a:r>
              <a:rPr lang="uk-UA" sz="1800" dirty="0">
                <a:solidFill>
                  <a:schemeClr val="bg1"/>
                </a:solidFill>
              </a:rPr>
              <a:t> різальні головки або багатогранні пластини.</a:t>
            </a:r>
          </a:p>
          <a:p>
            <a:pPr marL="0" indent="358775" algn="just">
              <a:buNone/>
            </a:pPr>
            <a:r>
              <a:rPr lang="uk-UA" sz="1800" b="1" dirty="0">
                <a:solidFill>
                  <a:schemeClr val="bg1"/>
                </a:solidFill>
              </a:rPr>
              <a:t>Тригранна головка</a:t>
            </a:r>
            <a:r>
              <a:rPr lang="uk-UA" sz="1800" dirty="0">
                <a:solidFill>
                  <a:schemeClr val="bg1"/>
                </a:solidFill>
              </a:rPr>
              <a:t>, що представлена на рисунку,(</a:t>
            </a:r>
            <a:r>
              <a:rPr lang="uk-UA" sz="1800" b="1" dirty="0">
                <a:solidFill>
                  <a:schemeClr val="bg1"/>
                </a:solidFill>
              </a:rPr>
              <a:t>г</a:t>
            </a:r>
            <a:r>
              <a:rPr lang="uk-UA" sz="1800" dirty="0">
                <a:solidFill>
                  <a:schemeClr val="bg1"/>
                </a:solidFill>
              </a:rPr>
              <a:t>), складається з корпусу </a:t>
            </a:r>
            <a:r>
              <a:rPr lang="uk-UA" sz="1800" b="1" dirty="0">
                <a:solidFill>
                  <a:schemeClr val="bg1"/>
                </a:solidFill>
              </a:rPr>
              <a:t>3</a:t>
            </a:r>
            <a:r>
              <a:rPr lang="uk-UA" sz="1800" dirty="0">
                <a:solidFill>
                  <a:schemeClr val="bg1"/>
                </a:solidFill>
              </a:rPr>
              <a:t>, до якого болтом </a:t>
            </a:r>
            <a:r>
              <a:rPr lang="uk-UA" sz="1800" b="1" dirty="0">
                <a:solidFill>
                  <a:schemeClr val="bg1"/>
                </a:solidFill>
              </a:rPr>
              <a:t>4</a:t>
            </a:r>
            <a:r>
              <a:rPr lang="uk-UA" sz="1800" dirty="0">
                <a:solidFill>
                  <a:schemeClr val="bg1"/>
                </a:solidFill>
              </a:rPr>
              <a:t> прикріплюється тригранна пластина </a:t>
            </a:r>
            <a:r>
              <a:rPr lang="uk-UA" sz="1800" b="1" dirty="0">
                <a:solidFill>
                  <a:schemeClr val="bg1"/>
                </a:solidFill>
              </a:rPr>
              <a:t>1</a:t>
            </a:r>
            <a:r>
              <a:rPr lang="uk-UA" sz="1800" dirty="0">
                <a:solidFill>
                  <a:schemeClr val="bg1"/>
                </a:solidFill>
              </a:rPr>
              <a:t> (окремо показана на рисунку, (</a:t>
            </a:r>
            <a:r>
              <a:rPr lang="uk-UA" sz="1800" b="1" dirty="0">
                <a:solidFill>
                  <a:schemeClr val="bg1"/>
                </a:solidFill>
              </a:rPr>
              <a:t>д</a:t>
            </a:r>
            <a:r>
              <a:rPr lang="uk-UA" sz="1800" dirty="0">
                <a:solidFill>
                  <a:schemeClr val="bg1"/>
                </a:solidFill>
              </a:rPr>
              <a:t>)). При затупленні однієї з граней пластина перекріпляється так, щоб у процесі формоутворення була задіяна нова грань, що не затупилася. Для цього в корпусі передбачений штифт </a:t>
            </a:r>
            <a:r>
              <a:rPr lang="uk-UA" sz="1800" b="1" dirty="0">
                <a:solidFill>
                  <a:schemeClr val="bg1"/>
                </a:solidFill>
              </a:rPr>
              <a:t>2</a:t>
            </a:r>
            <a:r>
              <a:rPr lang="uk-UA" sz="1800" dirty="0">
                <a:solidFill>
                  <a:schemeClr val="bg1"/>
                </a:solidFill>
              </a:rPr>
              <a:t> (рисунок, (</a:t>
            </a:r>
            <a:r>
              <a:rPr lang="uk-UA" sz="1800" b="1" dirty="0">
                <a:solidFill>
                  <a:schemeClr val="bg1"/>
                </a:solidFill>
              </a:rPr>
              <a:t>г</a:t>
            </a:r>
            <a:r>
              <a:rPr lang="uk-UA" sz="1800" dirty="0">
                <a:solidFill>
                  <a:schemeClr val="bg1"/>
                </a:solidFill>
              </a:rPr>
              <a:t>)), по якому пластина фіксується своїми трьома точно розташованими циліндричними отворами. Застосування </a:t>
            </a:r>
            <a:r>
              <a:rPr lang="uk-UA" sz="1800" dirty="0" err="1">
                <a:solidFill>
                  <a:schemeClr val="bg1"/>
                </a:solidFill>
              </a:rPr>
              <a:t>багаторізцевих</a:t>
            </a:r>
            <a:r>
              <a:rPr lang="uk-UA" sz="1800" dirty="0">
                <a:solidFill>
                  <a:schemeClr val="bg1"/>
                </a:solidFill>
              </a:rPr>
              <a:t> головок і багатогранних пластин найбільш доцільне в умовах серійного виробництва.</a:t>
            </a:r>
            <a:endParaRPr lang="ru-RU" sz="1800" dirty="0">
              <a:solidFill>
                <a:schemeClr val="bg1"/>
              </a:solidFill>
            </a:endParaRPr>
          </a:p>
        </p:txBody>
      </p:sp>
    </p:spTree>
    <p:extLst>
      <p:ext uri="{BB962C8B-B14F-4D97-AF65-F5344CB8AC3E}">
        <p14:creationId xmlns:p14="http://schemas.microsoft.com/office/powerpoint/2010/main" val="1125746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81236"/>
            <a:ext cx="8229600" cy="4680520"/>
          </a:xfrm>
        </p:spPr>
        <p:txBody>
          <a:bodyPr>
            <a:normAutofit fontScale="70000" lnSpcReduction="20000"/>
          </a:bodyPr>
          <a:lstStyle/>
          <a:p>
            <a:pPr marL="0" indent="358775" algn="just">
              <a:buNone/>
            </a:pPr>
            <a:r>
              <a:rPr lang="uk-UA" dirty="0">
                <a:solidFill>
                  <a:schemeClr val="bg1"/>
                </a:solidFill>
              </a:rPr>
              <a:t>При нарізанні різей одним різцем його різальна кромка внаслідок швидкого затуплення втрачає форму. Тому рекомендується чорнові ходи виконувати одним різцем з менш точним профілем, а чистові ходи – чистовим різцем. Нарізання різей різцем виконується за багато ходів в залежності від необхідної точності, діаметра різі та твердості матеріалу деталей, на яких нарізуються різі.</a:t>
            </a:r>
            <a:endParaRPr lang="ru-RU" dirty="0">
              <a:solidFill>
                <a:schemeClr val="bg1"/>
              </a:solidFill>
            </a:endParaRPr>
          </a:p>
          <a:p>
            <a:pPr marL="0" indent="358775" algn="just">
              <a:buNone/>
            </a:pPr>
            <a:r>
              <a:rPr lang="uk-UA" dirty="0">
                <a:solidFill>
                  <a:schemeClr val="bg1"/>
                </a:solidFill>
              </a:rPr>
              <a:t> </a:t>
            </a:r>
            <a:endParaRPr lang="ru-RU" dirty="0">
              <a:solidFill>
                <a:schemeClr val="bg1"/>
              </a:solidFill>
            </a:endParaRPr>
          </a:p>
          <a:p>
            <a:pPr marL="0" indent="358775" algn="just">
              <a:buNone/>
            </a:pPr>
            <a:r>
              <a:rPr lang="uk-UA" dirty="0">
                <a:solidFill>
                  <a:schemeClr val="bg1"/>
                </a:solidFill>
              </a:rPr>
              <a:t>Необхідно зауважити, що застосування високих швидкостей різання при нарізанні зовнішніх та внутрішніх різей в упор часто призводить до браку деталей за відсутності на верстатах спеціальних автоматичних упорів, які обмежують хід супорта. Відбувається це тому, що при великій частоті обертання шпинделя робітник не завжди встигає відвести різець після закінчення робочого ходу.</a:t>
            </a:r>
            <a:endParaRPr lang="ru-RU" dirty="0">
              <a:solidFill>
                <a:schemeClr val="bg1"/>
              </a:solidFill>
            </a:endParaRPr>
          </a:p>
        </p:txBody>
      </p:sp>
    </p:spTree>
    <p:extLst>
      <p:ext uri="{BB962C8B-B14F-4D97-AF65-F5344CB8AC3E}">
        <p14:creationId xmlns:p14="http://schemas.microsoft.com/office/powerpoint/2010/main" val="1971878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320480"/>
          </a:xfrm>
        </p:spPr>
        <p:txBody>
          <a:bodyPr>
            <a:noAutofit/>
          </a:bodyPr>
          <a:lstStyle/>
          <a:p>
            <a:pPr marL="0" indent="358775" algn="just">
              <a:buNone/>
            </a:pPr>
            <a:r>
              <a:rPr lang="uk-UA" sz="2000" dirty="0">
                <a:solidFill>
                  <a:schemeClr val="bg1"/>
                </a:solidFill>
              </a:rPr>
              <a:t>У </a:t>
            </a:r>
            <a:r>
              <a:rPr lang="uk-UA" sz="2000" dirty="0" err="1">
                <a:solidFill>
                  <a:schemeClr val="bg1"/>
                </a:solidFill>
              </a:rPr>
              <a:t>великосерійному</a:t>
            </a:r>
            <a:r>
              <a:rPr lang="uk-UA" sz="2000" dirty="0">
                <a:solidFill>
                  <a:schemeClr val="bg1"/>
                </a:solidFill>
              </a:rPr>
              <a:t> та масовому виробництвах, а також і в спеціалізованому серійному виробництві різі часто нарізуються на верстатах, що працюють за автоматичним циклом. В напівавтоматах для швидкісного нарізання різей подача на глибину, робочий і прискорений ходи, відведення різців та їх переміщення у вихідне положення здійснюються системою кулачкових, храпових, важільних та гідравлічних механізмів.</a:t>
            </a:r>
          </a:p>
          <a:p>
            <a:pPr marL="0" indent="358775" algn="just">
              <a:buNone/>
            </a:pPr>
            <a:r>
              <a:rPr lang="uk-UA" sz="2000" dirty="0">
                <a:solidFill>
                  <a:schemeClr val="bg1"/>
                </a:solidFill>
              </a:rPr>
              <a:t>При нарізанні точних різей на верстатах часто застосовуються спеціальні коригуючі пристрої, які компенсують похибки кроку ходових гвинтів верстатів. Ці пристрої автоматично вводять поправку на точність ходових гвинтів додатковим поворотом маткової гайки. Схема такого пристрою показана на рисунку нижче. </a:t>
            </a:r>
            <a:endParaRPr lang="ru-RU" sz="2000" dirty="0">
              <a:solidFill>
                <a:schemeClr val="bg1"/>
              </a:solidFill>
            </a:endParaRPr>
          </a:p>
        </p:txBody>
      </p:sp>
    </p:spTree>
    <p:extLst>
      <p:ext uri="{BB962C8B-B14F-4D97-AF65-F5344CB8AC3E}">
        <p14:creationId xmlns:p14="http://schemas.microsoft.com/office/powerpoint/2010/main" val="245362473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TotalTime>
  <Words>1830</Words>
  <Application>Microsoft Office PowerPoint</Application>
  <PresentationFormat>Экран (16:10)</PresentationFormat>
  <Paragraphs>48</Paragraphs>
  <Slides>23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23</vt:i4>
      </vt:variant>
    </vt:vector>
  </HeadingPairs>
  <TitlesOfParts>
    <vt:vector size="26" baseType="lpstr">
      <vt:lpstr>Arial</vt:lpstr>
      <vt:lpstr>Calibri</vt:lpstr>
      <vt:lpstr>Тема Office</vt:lpstr>
      <vt:lpstr>Лекція 10</vt:lpstr>
      <vt:lpstr>Презентация PowerPoint</vt:lpstr>
      <vt:lpstr>Презентация PowerPoint</vt:lpstr>
      <vt:lpstr>Презентация PowerPoint</vt:lpstr>
      <vt:lpstr>13.2. Нарізання різей різцями та гребінками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13.3. Нарізання багатозахідних різей</vt:lpstr>
      <vt:lpstr>Презентация PowerPoint</vt:lpstr>
      <vt:lpstr>Презентация PowerPoint</vt:lpstr>
      <vt:lpstr>3.4. Нарізання різей різцями, що обертаються (вихровим методом)</vt:lpstr>
      <vt:lpstr>Презентация PowerPoint</vt:lpstr>
      <vt:lpstr>Презентация PowerPoint</vt:lpstr>
      <vt:lpstr>Презентация PowerPoint</vt:lpstr>
      <vt:lpstr>13.5. Нарізання різей плашками та різенарізними саморозкривними головками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dc:title>
  <dc:creator>Глембоцька Лариса Євгеніївна</dc:creator>
  <cp:lastModifiedBy>kovalenkoyana50@gmail.com</cp:lastModifiedBy>
  <cp:revision>82</cp:revision>
  <dcterms:created xsi:type="dcterms:W3CDTF">2020-03-11T11:07:26Z</dcterms:created>
  <dcterms:modified xsi:type="dcterms:W3CDTF">2026-02-20T10:53:36Z</dcterms:modified>
</cp:coreProperties>
</file>