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78" r:id="rId6"/>
    <p:sldId id="279" r:id="rId7"/>
    <p:sldId id="280" r:id="rId8"/>
    <p:sldId id="281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/>
    <p:restoredTop sz="95909"/>
  </p:normalViewPr>
  <p:slideViewPr>
    <p:cSldViewPr snapToGrid="0">
      <p:cViewPr varScale="1">
        <p:scale>
          <a:sx n="113" d="100"/>
          <a:sy n="113" d="100"/>
        </p:scale>
        <p:origin x="5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11/14/24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D7B204-0E58-EA74-6191-BB610756D3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/>
              <a:t>Самоменеджмент</a:t>
            </a:r>
            <a:r>
              <a:rPr lang="uk-UA" dirty="0"/>
              <a:t> </a:t>
            </a: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6000E89-6624-7906-4F59-FC4BE1B0C3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02674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B347D06-BF78-954E-B729-C7D0CA57F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289933"/>
            <a:ext cx="11407697" cy="6099716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рисунку 3.1 показано,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базуватися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 межах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специфічні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розбиваються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–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т. д.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2.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Розробка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критеріїв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завершеності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кількісні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виміри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результату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3.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Визначення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пріоритетів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вирішення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завдань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одночасно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порядок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4.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Оцінювання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потрібних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ресурсів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Даний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з’ясування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придбати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способів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5.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Визначення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термінів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вирішення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завдань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В межах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контрольні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точки.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48775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D6528DF-60BC-031A-75A3-A1D03639A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4" y="434898"/>
            <a:ext cx="11218126" cy="6200077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Приблизнии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вигляд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наведений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вигляді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табл. 3.1. </a:t>
            </a:r>
            <a:endParaRPr lang="ru-RU" dirty="0">
              <a:solidFill>
                <a:schemeClr val="tx1"/>
              </a:solidFill>
            </a:endParaRPr>
          </a:p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першочергові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підлягають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впевнетись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досяжні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впевненим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B84F984-237B-6151-DDFA-683CDA687C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3283" y="1002061"/>
            <a:ext cx="7772400" cy="275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724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012F289-2F8E-A2E7-182F-D126DF2D2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073" y="490654"/>
            <a:ext cx="10827834" cy="5854389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3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Види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літературі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традиційно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усі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поділяють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квартальні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тижневі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Довгострокові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3 до 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тривалии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впорядкувати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Річнии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складовою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містить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року,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відображають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 кварталах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помісячно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розписано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Місячнии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квартальнии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̆) план.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Полягає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конкретизаціі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випливають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рольових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Тижневии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план.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наближати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вас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глобальноі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сміливо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викреслюйте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тижневого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все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приносить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тижневии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вносити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днями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Деннии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тиждень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рекомендується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напередодні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ввечорі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день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розділяти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особисте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постановці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день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поступово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пріоритетитетних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перше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793020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71B5427-733A-58A2-B11A-70A0FD7A4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839" y="390293"/>
            <a:ext cx="11363093" cy="6289287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кар’єри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займатися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регулярно.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розпливчасте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шляхи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способи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Лише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серйозно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займаються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варіантів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осмислені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наповнені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змістом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пам’ятати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служити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Вам, а не Ви – планам.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собою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взаємопов’язані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(табл. 3.2). </a:t>
            </a:r>
          </a:p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78CC675-9B3A-E2FD-72F3-7DE6C41B99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320" y="2453268"/>
            <a:ext cx="8346073" cy="3688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464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A206132-E1C3-7503-3398-BE6CE64EC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446049"/>
            <a:ext cx="11251580" cy="6166624"/>
          </a:xfrm>
        </p:spPr>
        <p:txBody>
          <a:bodyPr>
            <a:normAutofit/>
          </a:bodyPr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Розгляномо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вищенаведені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детально.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Довгострокові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метою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раціонального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враховувати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типи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обмежень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перешкоджають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мети.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типів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обмежань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відносять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1. За часом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а)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поточні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спрогнозувати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обрати тактику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б)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прогнозувати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резервувати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поточні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а)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накладаються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оточенням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перебороти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б)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внутрішні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(як правило,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самою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інколи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достатньо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яка стане стимулом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головноі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14389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83A541E-E319-8E67-154D-074517B21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524107"/>
            <a:ext cx="10905893" cy="5765181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ступенем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переборювання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а)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переборні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тимчасовими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долати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рухатись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наміченоі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враховувати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заходи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б)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непереборні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даний момент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перобороти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враховувати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ми неминуче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зіштовхуємося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обмеженнями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завадами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ставлять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нас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вибором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подолати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рухатись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наміченоі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обійти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затративши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заощадити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сама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характеру,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цілеспрямованості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цінностеи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рухатись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пам’ятати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Приклад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наведено у табл. 3.3.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06820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>
            <a:extLst>
              <a:ext uri="{FF2B5EF4-FFF2-40B4-BE49-F238E27FC236}">
                <a16:creationId xmlns:a16="http://schemas.microsoft.com/office/drawing/2014/main" id="{B5478718-2445-A704-99DA-F241BD378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712" y="669073"/>
            <a:ext cx="11006254" cy="5709425"/>
          </a:xfrm>
        </p:spPr>
        <p:txBody>
          <a:bodyPr/>
          <a:lstStyle/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dirty="0"/>
          </a:p>
        </p:txBody>
      </p:sp>
      <p:pic>
        <p:nvPicPr>
          <p:cNvPr id="8" name="Объект 4">
            <a:extLst>
              <a:ext uri="{FF2B5EF4-FFF2-40B4-BE49-F238E27FC236}">
                <a16:creationId xmlns:a16="http://schemas.microsoft.com/office/drawing/2014/main" id="{B63209FE-C7E0-28C0-320F-C6F5C34C18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948" y="575604"/>
            <a:ext cx="9296400" cy="3093147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96F1442-2807-D27C-CF21-04371AD8F7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6634" y="3429000"/>
            <a:ext cx="8196146" cy="2922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7323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5B54DAD-8775-1CBE-4EC0-54CDE2DC1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678" y="457201"/>
            <a:ext cx="10660566" cy="5865540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основою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те,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спрямовані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найближчі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роки, як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сприятиме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Річнии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плану.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реалізованими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пам’ятати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спрямовані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зарезервувати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рольовими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робота, родина,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дозвілля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вносяться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доцільно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вигляді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лінійного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графіка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розбивати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Приклад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наведено в табл. 3.5.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складеному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так само, як і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рівномірно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року.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CC421-CD3D-E4E6-6EA9-661449EF3F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2112" y="4230172"/>
            <a:ext cx="7772400" cy="2092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0548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1E8631F-01E1-A955-3335-B56D38841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863" y="657923"/>
            <a:ext cx="10627113" cy="5954750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Основою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плану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місяць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рольові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Орієнтовна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форма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наведена в табл. 3.6. </a:t>
            </a:r>
            <a:endParaRPr lang="ru-RU" dirty="0">
              <a:solidFill>
                <a:schemeClr val="tx1"/>
              </a:solidFill>
            </a:endParaRPr>
          </a:p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План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тиждень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саму форму, як і план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тиждень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деталізують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тиждень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напередодні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неділю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ввечорі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понеділок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ранку.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тижневі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давно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лінощів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причин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відкладаєте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даний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Приклад плану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тиждень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наведено в табл. 3.7.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UA" dirty="0">
              <a:solidFill>
                <a:schemeClr val="tx1"/>
              </a:solidFill>
            </a:endParaRPr>
          </a:p>
          <a:p>
            <a:endParaRPr lang="ru-UA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10032BD-3C52-A7AB-0200-58D6349F0D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306905"/>
            <a:ext cx="7772400" cy="2328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6695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1BC866A8-8202-CF66-8D0C-4DF0A40310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86666" y="468313"/>
            <a:ext cx="5056693" cy="6054725"/>
          </a:xfrm>
        </p:spPr>
      </p:pic>
    </p:spTree>
    <p:extLst>
      <p:ext uri="{BB962C8B-B14F-4D97-AF65-F5344CB8AC3E}">
        <p14:creationId xmlns:p14="http://schemas.microsoft.com/office/powerpoint/2010/main" val="173929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DB90A48-EA25-326B-D76E-C35CE2256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771" y="423747"/>
            <a:ext cx="11028556" cy="6055112"/>
          </a:xfrm>
        </p:spPr>
        <p:txBody>
          <a:bodyPr/>
          <a:lstStyle/>
          <a:p>
            <a:pPr algn="ctr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ПЛАНУВАННЯ ДІЯЛЬНОСТІ КЕРІВНИКА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Поняття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принципи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й структура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систематичнии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інформаційно-обрании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кількісного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тимчасового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засобів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методів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Регулярне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коротким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шляхом.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елементом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План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низка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обдуманих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об’єднаних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послідовністю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об’єднані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хронологічною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послідовністю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першу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приступати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Деякі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одночасно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випадку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приступати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наступноі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виконана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перша за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важливістю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Підхід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кожноі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буде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відрізнятися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обумовлено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характером,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цілеспрямованістю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організованістю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кожноі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достатньо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рухатись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кожен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день детально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вказанням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часу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пристосовані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урахуванням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індивідуальних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принципи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b="1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216308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026F35A-56C7-BB55-83B5-35E119C29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921" y="646771"/>
            <a:ext cx="10705171" cy="5887844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Деннии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найскладнішим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абстрактним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Список Ваших справ на день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у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рукою. В списку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розташовується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На початку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першу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поступово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переходячи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 на початку дня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турбувати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день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вводити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стан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умовою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ефективності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денного плану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поєднання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ньому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поточних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справ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елементів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сприяють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досягненню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довгострокових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враховувати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стандартні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часу (сон,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їжа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переміщення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Плануванню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підлягати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абсолютно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й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година,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хвилина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дня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зайняті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певною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роботою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денному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плані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проміжки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часу, то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означає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даний час буде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безповоротно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загублено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на день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стандартних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(практично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елементи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міститися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денному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табл. 3.8.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таблиця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стане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пригоді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групуванні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минулих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097220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1CD4F14D-5F6F-7E2B-905C-810932DC9E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3370" y="914400"/>
            <a:ext cx="7293761" cy="4037012"/>
          </a:xfrm>
        </p:spPr>
      </p:pic>
    </p:spTree>
    <p:extLst>
      <p:ext uri="{BB962C8B-B14F-4D97-AF65-F5344CB8AC3E}">
        <p14:creationId xmlns:p14="http://schemas.microsoft.com/office/powerpoint/2010/main" val="33961410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0F2F6A-41E5-8132-DA95-46D996854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898" y="457200"/>
            <a:ext cx="11140068" cy="5977053"/>
          </a:xfrm>
        </p:spPr>
        <p:txBody>
          <a:bodyPr>
            <a:normAutofit/>
          </a:bodyPr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намагайтесь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одночасно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Концентруйтесь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закінчивши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переходьте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Розпилювання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декількох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одночасно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істотно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погіршити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кінцевого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як справа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викреслити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списку,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дня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списку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залишилось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жодноі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значить Ваш день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пройшов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продуктивно. 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4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Корегування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й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складання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нових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</a:p>
          <a:p>
            <a:endParaRPr lang="ru-RU" sz="1800" b="1" dirty="0">
              <a:solidFill>
                <a:schemeClr val="tx1"/>
              </a:solidFill>
              <a:effectLst/>
              <a:latin typeface="TimesNewRomanPS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чимось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непорушним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обставини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особливо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періодично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переглядати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Редагувати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час, коли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відчуваєте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потребу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корегуванні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спрогнозувати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точністю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особливо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розглядаються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перспективі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безліч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нашу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інколи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спрогнозувати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випадку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істотно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56768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6B14CB6-0B47-B20D-D698-BA148A7F8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334537"/>
            <a:ext cx="11351941" cy="5921297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корегуєте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існуючі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максимально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враховувати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обставини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виходять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втрачаючи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велику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шляхом,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той,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планувався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корегуванні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внесенні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враховувати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періодично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Найбліьшому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корегуванню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підлягають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рекомендують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переглядати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щорічно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одночасно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нового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плану. План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щораз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відчуваєте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відхиляєтеся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наміченого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курсу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Тижневі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правило,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корегуються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тиждень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прогнозувати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ймовірністю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тижневии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закінчується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потреба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нового плану.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рекомендується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минулого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початку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нового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ретельнии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автоматично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переносити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незавершені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потреба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втратила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актуальність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оновлювати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старии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81824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FD86891-8703-EC4D-DA4A-466192E2C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61" y="446049"/>
            <a:ext cx="11195824" cy="5910146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Принципи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яких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дотримуватись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при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складанні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Регулярність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один раз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Так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вийде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середньострокові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означає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кожного дня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план, але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кожен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день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Розробка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реалістичних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ілюзію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хмарах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нереалізовані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мотивують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зникає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досяжні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нехаи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маленька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перемога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перемога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надихає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Вас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пам’ятати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велика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чинників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кінцевии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результат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відрізнятися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запланованого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Гнучкість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таким чином,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випадку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непередбачуваних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легко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замінити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альтернативними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планами.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Установлення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пріоритетів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розробленому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ранжувати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потребують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приділяти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першу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Нормування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робіт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зазначені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тривалість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годинах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тривалості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робіт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враховувати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професіоналізм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кінцевии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результат.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69562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1EB660A-E9DA-0404-2BAB-84DBC69B6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317" y="434898"/>
            <a:ext cx="10961649" cy="5988203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6.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критеріїв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виконання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критеріи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вважатися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завершеною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Критеріі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люди.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7.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Послідовність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послідовно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приступати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завершана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максимальнии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результат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8.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Різноманітність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охоплювати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сумісно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робіт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об’єднання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Усе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позбутися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рутини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втоми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9.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Делегування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самому початку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делегувати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підлеглим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завершити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10.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Письмова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форма.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письмово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впорядкувати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обґрунтувати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структурувати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оптимізувати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письмовоі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Узгодження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запланували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узгоджувати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виконавцями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намірами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05124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E0FCD89-2ECC-D350-3EDE-9CE96F960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384" y="289932"/>
            <a:ext cx="11140069" cy="6055111"/>
          </a:xfrm>
        </p:spPr>
        <p:txBody>
          <a:bodyPr/>
          <a:lstStyle/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ряд авторів, які розширили представлення про принципи планування в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 algn="just">
              <a:tabLst>
                <a:tab pos="457200" algn="l"/>
              </a:tabLst>
            </a:pPr>
            <a:r>
              <a:rPr lang="ru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Основним принципом планування є дотримання співвідношення 60:40. Це означає, що складати план треба лише на визначену частину свого робочого часу, як показує досвід, найкраще на 60%. </a:t>
            </a:r>
          </a:p>
          <a:p>
            <a:pPr marL="457200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Події, що важко передбачити, моменти що відволікають («поглиначі часу»), а також події особистого плану не можуть бути заплановані цілком. Відповідно, свій час треба розподілити між 3-ма блоками. </a:t>
            </a:r>
          </a:p>
          <a:p>
            <a:pPr marL="457200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Основне правило планування часу: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60 % - запланований час;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20 % - непередбачений час (резерви часу на неплановані дії);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20 % - спонтанна активність (управлінська діяльність, творчість).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залежності від виду Вашої діяльності ці величини можуть відхилятися в той  чи інший бік. Більш точно Ви можете їх визначити, виходячи з аналізу окремих видів діяльності і витрат часу, тому що саме такий аналіз є основою всякого планування часу.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наліз видів діяльності і витрат часу, листок «денних перешкод». Сутність цього принципу полягає в документуванні того, як і на що Ви використовуєте свій час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UA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/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Поповнення втрат часу: слід прагнути відразу ж поповнювати втрати часу: наприклад, краще один раз довше попрацювати ввечері, ніж протягом наступного цілого дня наганяти втрачене напередодні. </a:t>
            </a:r>
          </a:p>
          <a:p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8954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16919C5-43E9-CAD6-D9A5-B3925593B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591015"/>
            <a:ext cx="10861287" cy="5776331"/>
          </a:xfrm>
        </p:spPr>
        <p:txBody>
          <a:bodyPr>
            <a:normAutofit lnSpcReduction="10000"/>
          </a:bodyPr>
          <a:lstStyle/>
          <a:p>
            <a:pPr marL="457200" algn="just"/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Перенос незробленого – невиконані задачі переносяться в план наступного періоду. </a:t>
            </a:r>
          </a:p>
          <a:p>
            <a:pPr marL="457200" algn="just"/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Фіксація результатів замість дій, тобто в планах треба записувати результати і цілі (кінцевий стан), а не просто які-небудь дії.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Наприклад, замість: «подзвонити пану Дорошенко» краще записати конкретно: „погодити з паном Дорошенко програму ЕОМ”. </a:t>
            </a:r>
          </a:p>
          <a:p>
            <a:pPr marL="457200" algn="just"/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Установлення часових норм.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Треба встановлювати точні норми, що передбачають рівно стільки часу на визначену роботу, скільки вона того варта.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Досвід показує, що на роботу, як правило, витрачається стільки часу, скільки його є взагалі. Тобто якщо Ви, наприклад, призначили нараду і відвели на цю нараду 2 години, то вона стільки і триватиме, хоча, можливо, що цілі наради можуть бути досягнуті набагато швидше, наприклад, за 1 годину чи 90 хвилин. </a:t>
            </a:r>
          </a:p>
          <a:p>
            <a:pPr marL="457200" algn="just"/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.Обов'язково встановлювати точний термін виконання.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У такий спосіб Ви привчите себе до самодисципліни. Фіксація точних термінів виконання особливо важлива при складанні домовленості з іншою стороною. Тут треба уникати неточних формулювань, наприклад, « Якомога швидше». Що значить: «Якомога швидше ?» - це через годину?, протягом дня?, чи завтра?, через тиждень ?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Обов'язково домовляйтеся, до якого терміну завдання повинно бути виконано. Це дасть вам змогу уникати непорозумінь.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71912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F531D92-8C78-669E-AF0C-EB561D368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390293"/>
            <a:ext cx="10549053" cy="6032809"/>
          </a:xfrm>
        </p:spPr>
        <p:txBody>
          <a:bodyPr/>
          <a:lstStyle/>
          <a:p>
            <a:pPr marL="457200" algn="just"/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Установлення пріоритетів (тобто ступеня важливості справ).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Точно встановлюйте, якій справі якого роду пріоритети Ви віддаєте, тобто що слід виконувати в першу чергу, що – в другу, що – потім. </a:t>
            </a:r>
          </a:p>
          <a:p>
            <a:pPr marL="457200" algn="just"/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 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.Позбавлення „тиранії нагальності”.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Треба учитися відрізняти найважливіше від нагального. Термінова (спішна) справа не завжди буває найважливішою, однак саме нагальні і невідкладні справи займають часто велику частину нашого дорогоцінного часу.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„Тиранія нагальності” виникає внаслідок того, що неважливим справам віддається перевага тільки тому, що через погане планування не важливі справи стають терміновими.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10. „Поглиначі” часу і резерви часу.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Треба залишати визначений відсоток свого часу як резерв для несподіваних відвідувачів, телефонних дзвоників чи на випадок недооцінки тривалості окремих справ і намагатися скоротити кількість «перешкод».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11.Переробка – повторний огляд.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Варто постійно перевіряти і переробляти свій план з погляду – чи можуть бути ті чи інші його пункти виконані цілком у встановлений термін.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11658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F79692A-9511-B989-0256-3DF983B68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712" y="512956"/>
            <a:ext cx="10805532" cy="5977053"/>
          </a:xfrm>
        </p:spPr>
        <p:txBody>
          <a:bodyPr>
            <a:normAutofit/>
          </a:bodyPr>
          <a:lstStyle/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Вільний час. Принцип передбачає планування і використання свого вільного часу, а також часу, що іде на поїздки і очікування.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13.Часові блоки і спокійний час (закриті години). Цей принцип означає, що треба визначати тривалі безперервні періоди часу (блоки) для рішення великих задач (це так званий спокійний час, закриті години) і короткі проміжки - для обробки декількох дрібних справ.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Доцільно при цьому для закритих годин планувати найбільш сприятливі години, з урахуванням біоритмів (це, як правило, ранкові години). </a:t>
            </a:r>
          </a:p>
          <a:p>
            <a:pPr marL="457200" algn="just"/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14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.Час для планування і творчості. Треба резервувати також визначену частину свого часу для планової, підготовчої і творчої роботи, а також для підвищення кваліфікації. Якщо цей час губиться в повсякденних справах, треба подбати про те, щоб найближчим часом заповнити втрати. </a:t>
            </a:r>
          </a:p>
          <a:p>
            <a:pPr marL="457200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15. Рутинної роботи.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16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Непродуктивної діяльності.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17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Піклуватися про різноманітність виконуваних робіт.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18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Треба також погоджувати свої власні часові плани з планами інших людей (своїх колег, начальника, підлеглих).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19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Варто також враховувати можливість альтернативного планування - за принципом: «Завжди можна знайти інший шлях – кращий».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 указаних принципів та правил планування робочого часу слід вибрати і  написати для себе 5 ключових правил - принципів, яких Ви збираєтеся дотримуватися найближчим часом.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49999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8BCDC93-3090-5A41-F0B3-91888B100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524107"/>
            <a:ext cx="11240429" cy="6088566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2 План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реалізаціі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̈ мети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широким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містить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ретельну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значимоі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охоплює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декомпозиція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критеріїв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завершеності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детально.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Декомпозиція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доцільно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побудувати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дерево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відображені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головні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ключові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(рис. 3.1).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7A95668-B28A-698B-D475-D318C4017F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7633" y="2821259"/>
            <a:ext cx="5335227" cy="3643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1866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445</TotalTime>
  <Words>3764</Words>
  <Application>Microsoft Macintosh PowerPoint</Application>
  <PresentationFormat>Широкоэкранный</PresentationFormat>
  <Paragraphs>137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Times New Roman</vt:lpstr>
      <vt:lpstr>TimesNewRomanPS</vt:lpstr>
      <vt:lpstr>TimesNewRomanPSMT</vt:lpstr>
      <vt:lpstr>Trebuchet MS</vt:lpstr>
      <vt:lpstr>Wingdings 3</vt:lpstr>
      <vt:lpstr>Facet</vt:lpstr>
      <vt:lpstr>Самоменеджмент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Самоменеджмент </dc:title>
  <dc:creator>Александр Ткачук</dc:creator>
  <cp:lastModifiedBy>Александр Ткачук</cp:lastModifiedBy>
  <cp:revision>20</cp:revision>
  <dcterms:created xsi:type="dcterms:W3CDTF">2024-02-17T19:40:34Z</dcterms:created>
  <dcterms:modified xsi:type="dcterms:W3CDTF">2024-11-14T14:07:06Z</dcterms:modified>
</cp:coreProperties>
</file>