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5" r:id="rId5"/>
    <p:sldId id="264" r:id="rId6"/>
    <p:sldId id="268" r:id="rId7"/>
    <p:sldId id="277" r:id="rId8"/>
    <p:sldId id="270" r:id="rId9"/>
    <p:sldId id="278" r:id="rId10"/>
    <p:sldId id="279" r:id="rId11"/>
    <p:sldId id="280" r:id="rId12"/>
    <p:sldId id="281" r:id="rId13"/>
    <p:sldId id="282" r:id="rId14"/>
    <p:sldId id="283" r:id="rId15"/>
    <p:sldId id="267" r:id="rId16"/>
    <p:sldId id="284" r:id="rId17"/>
    <p:sldId id="285" r:id="rId18"/>
    <p:sldId id="266" r:id="rId19"/>
    <p:sldId id="258" r:id="rId20"/>
    <p:sldId id="287" r:id="rId21"/>
    <p:sldId id="286" r:id="rId22"/>
    <p:sldId id="259" r:id="rId23"/>
    <p:sldId id="276" r:id="rId24"/>
    <p:sldId id="288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7200" y="457200"/>
            <a:ext cx="8077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комуністичного тоталітарного режиму в СРСР.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Індустріалізація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причини і наслідки.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Колективізація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причини і наслідки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 1932–1933 рр. як геноцид українського народу.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Масові репресії.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культури в Україні. «Розстріляне відродження».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29200" y="762000"/>
            <a:ext cx="365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 Стаханов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обкладинці американського журналу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1935 р. 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894"/>
            <a:ext cx="4433887" cy="604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37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0" y="5545418"/>
            <a:ext cx="7620000" cy="848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Послідовники Стаханова: трактористка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Паша Ангеліна,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залізничник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Петро Кривоніс   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8006"/>
            <a:ext cx="3657600" cy="4920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43" y="465184"/>
            <a:ext cx="3352800" cy="490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27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7" y="1485899"/>
            <a:ext cx="838842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2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9" y="762000"/>
            <a:ext cx="7995140" cy="519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9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576261"/>
            <a:ext cx="75438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86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" y="4572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Наслідки індустріалізації: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головна увага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 важкої промисловості (в Україні побудовані найбільша в Європі гідроелектростанція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Дніпрогес (1932 р.)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Харківський тракторний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завод (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1931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р.),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металургійні заводи Азовсталь, Запоріжсталь, Криворіжсталь).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частка України в промисловості СРСР у видобутку вугілля, сталі, чавуну становила 50 %.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знизився життєвий рівень населення.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влада використовувала трудовий ентузіазм народу.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ліквідовано безробіття.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УСРР перетворилася на індустріально-аграрну республіку.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88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2" y="457200"/>
            <a:ext cx="8337994" cy="457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0600" y="5214939"/>
            <a:ext cx="7239000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здійснення індустріалізації широко залучалися іноземні спеціалісти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4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400049"/>
            <a:ext cx="80772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13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5334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Колективізація: причини і наслідки.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Колективізація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політика об’єднання індивідуальних сільських господарств у спілки (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колгоспи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з колективною власністю на землю і засоби виробництва.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Колективізація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розпочалася </a:t>
            </a:r>
            <a:r>
              <a:rPr lang="uk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</a:t>
            </a:r>
            <a:r>
              <a:rPr lang="uk-UA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першої п’ятирічки.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забезпечити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індустріалізацію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коштами. 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населення дешевими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продуктами.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повний контроль держави над сільським господарством.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колгоспи – зручна форма, щоб викачувати ресурси до державного бюджету.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17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53340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Привід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Хлібозаготівельна криза 1927-1928 рр.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Селяни мали постачати державі зерно за встановленими державою заниженими цінами.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Селяни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бажали здавати зерно за державними цінами. Це призводило до дефіциту хлібопродуктів – тобто хлібозаготівельної кризи.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Тому у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1929 р. ЦК ВКП(б) прийняв рішення про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насильницьку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колективізацію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В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1932 р. в УРСР колективізовано 70 % господарств.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4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" y="381003"/>
            <a:ext cx="84582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Радянська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модернізація в Україні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Сталінська             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насильницька     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культурна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орсована              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колективізація 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індустріалізація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91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4" y="445293"/>
            <a:ext cx="8125069" cy="596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43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962400" cy="5666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95" y="457200"/>
            <a:ext cx="3937389" cy="56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4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3400" y="533400"/>
            <a:ext cx="7848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Колективізація супроводжувалася </a:t>
            </a: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розкуркуленням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ліквідацією заможних господарств, репресіями проти тих, хто не хотів вступати в колгоспи. В Україні розкуркулили 200 тисяч господарств, це 1.5 млн. осіб, майже половину з них виселили в Сибір.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endParaRPr lang="uk-UA" sz="2400" i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Наслідки </a:t>
            </a: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колективізації:</a:t>
            </a:r>
            <a:endParaRPr lang="en-US" sz="2400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одержано кошти для індустріалізації.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ліквідація дрібного селянського господарства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1937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рр.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завершення колективізації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колективізовано 96 % господарств.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колгоспи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оснащувалися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технікою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 мережі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машинно-тракторних станцій МТС.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99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95400" y="57912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Радянські плакати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30-х рр.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431"/>
            <a:ext cx="3743102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59" y="402430"/>
            <a:ext cx="3844767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9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7800" y="5562600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Карикатура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із західноукраїнського часопису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«Комар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». 1933 р.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077200" cy="469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12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1000" y="533399"/>
            <a:ext cx="838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Голодомор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1932–1933 рр. як геноцид українського народу.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завищені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 хлібозаготівель.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насильницька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колективізація.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необхідність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 селянства як національно свідомої верстви, що загрожувала більшовикам.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загинуло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4 до 7 млн.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83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4" y="381000"/>
            <a:ext cx="7143751" cy="49291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47800" y="5486400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з причин Голодомору – завищені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 хлібозаготівель.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33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609600"/>
            <a:ext cx="841248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41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420309"/>
            <a:ext cx="8305800" cy="601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10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448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8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0448" y="5715000"/>
            <a:ext cx="85125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spcAft>
                <a:spcPts val="0"/>
              </a:spcAft>
            </a:pPr>
            <a:endParaRPr lang="uk-UA" sz="2000" b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ctr"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Йосип Сталін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8" y="1828800"/>
            <a:ext cx="5143500" cy="4114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88" y="382570"/>
            <a:ext cx="459036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94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457200"/>
            <a:ext cx="807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1932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Сталін написав закон про охорону соціалістичної та колгоспної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власності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(«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закон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 5 колосків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»). Кара: розстріл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 мінімальне покарання 10 років ув’язнення.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Села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які не виконували норм хлібозаготівель, заносилися на так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зв.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чорні дошки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тобто в списки сіл, куди припинялося постачання, посилювалися репресії, що прирікало населення на неминучу смерть.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Зламано опір селян колективізації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Розпочалося переселення в Україну селян з Росії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86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0" y="5562600"/>
            <a:ext cx="3618401" cy="44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вірінг Еммануїл Йонович — Вікіпе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602978"/>
            <a:ext cx="3542200" cy="47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5801" y="5562600"/>
            <a:ext cx="354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</a:rPr>
              <a:t>Е. Квірінг 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</a:rPr>
              <a:t>(</a:t>
            </a:r>
            <a:r>
              <a:rPr lang="uk-UA" dirty="0">
                <a:latin typeface="Times New Roman" panose="02020603050405020304" pitchFamily="18" charset="0"/>
              </a:rPr>
              <a:t>Керівник КП(б)У </a:t>
            </a:r>
            <a:r>
              <a:rPr lang="uk-UA" dirty="0" smtClean="0">
                <a:latin typeface="Times New Roman" panose="02020603050405020304" pitchFamily="18" charset="0"/>
              </a:rPr>
              <a:t>1923-1925 рр.)</a:t>
            </a:r>
            <a:endParaRPr lang="en-US" dirty="0"/>
          </a:p>
        </p:txBody>
      </p:sp>
      <p:pic>
        <p:nvPicPr>
          <p:cNvPr id="1028" name="Picture 4" descr="Каганович, Лазарь Моисеевич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89" y="602978"/>
            <a:ext cx="3552213" cy="47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00600" y="5562600"/>
            <a:ext cx="3451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</a:rPr>
              <a:t>Л. Каганович </a:t>
            </a:r>
            <a:endParaRPr lang="uk-UA" b="1" dirty="0">
              <a:latin typeface="Times New Roman" panose="02020603050405020304" pitchFamily="18" charset="0"/>
            </a:endParaRPr>
          </a:p>
          <a:p>
            <a:pPr algn="ctr"/>
            <a:r>
              <a:rPr lang="uk-UA" dirty="0">
                <a:latin typeface="Times New Roman" panose="02020603050405020304" pitchFamily="18" charset="0"/>
              </a:rPr>
              <a:t>(Керівник КП(б)У </a:t>
            </a:r>
            <a:r>
              <a:rPr lang="uk-UA" dirty="0" smtClean="0">
                <a:latin typeface="Times New Roman" panose="02020603050405020304" pitchFamily="18" charset="0"/>
              </a:rPr>
              <a:t>1925-1928 </a:t>
            </a:r>
            <a:r>
              <a:rPr lang="uk-UA" dirty="0">
                <a:latin typeface="Times New Roman" panose="02020603050405020304" pitchFamily="18" charset="0"/>
              </a:rPr>
              <a:t>рр.)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26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0" y="5562600"/>
            <a:ext cx="3618401" cy="44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5562600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</a:rPr>
              <a:t>С. Косіор </a:t>
            </a:r>
          </a:p>
          <a:p>
            <a:pPr algn="ctr"/>
            <a:r>
              <a:rPr lang="uk-UA" sz="2000" dirty="0" smtClean="0">
                <a:latin typeface="Times New Roman" panose="02020603050405020304" pitchFamily="18" charset="0"/>
              </a:rPr>
              <a:t>(</a:t>
            </a:r>
            <a:r>
              <a:rPr lang="uk-UA" sz="2000" dirty="0">
                <a:latin typeface="Times New Roman" panose="02020603050405020304" pitchFamily="18" charset="0"/>
              </a:rPr>
              <a:t>Керівник КП(б)У </a:t>
            </a:r>
            <a:r>
              <a:rPr lang="uk-UA" sz="2000" dirty="0" smtClean="0">
                <a:latin typeface="Times New Roman" panose="02020603050405020304" pitchFamily="18" charset="0"/>
              </a:rPr>
              <a:t>1928-1938 рр.)</a:t>
            </a:r>
            <a:endParaRPr lang="en-US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00600" y="5562600"/>
            <a:ext cx="34511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Молотов </a:t>
            </a:r>
          </a:p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(очолював надзвичайну комісію в Україні)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tanislaw Kosio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5" y="602979"/>
            <a:ext cx="3577432" cy="47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ячеслав Михайлович Молотов - биография, информация, личная жиз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11" y="602979"/>
            <a:ext cx="3669141" cy="47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387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" y="381003"/>
            <a:ext cx="8458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spcAft>
                <a:spcPts val="0"/>
              </a:spcAft>
            </a:pPr>
            <a:endParaRPr lang="uk-UA" sz="2000" b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5334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Масові репресії.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1934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столицею став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Київ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Конституція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1937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перейменувала республіку в УРСР – Українську Радянську Соціалістичну республіку.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Фактичним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керівником України в 1933-1937 рр. став другий секретар ЦК КП(б)У П.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Постишев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Змінилася соціальна структура населення. Відбувалася </a:t>
            </a: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урбанізація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1939 р. третина населення України жила у містах. Зникли приватні підприємці і заможні селяни, збільшилася кількість робітників і інтелігенції. В УРСР збільшилася кількість росіян.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16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457200"/>
            <a:ext cx="8229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19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Репресії</a:t>
            </a:r>
            <a:r>
              <a:rPr lang="uk-UA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(з латині «придушення») каральні заходи державних органів. 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1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1928 </a:t>
            </a:r>
            <a:r>
              <a:rPr lang="uk-UA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р. </a:t>
            </a:r>
            <a:r>
              <a:rPr lang="uk-UA" sz="1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сфальсифікована </a:t>
            </a:r>
            <a:r>
              <a:rPr lang="uk-UA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Шахтинська справа </a:t>
            </a:r>
            <a:r>
              <a:rPr lang="uk-UA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проти старих спеціалістів вугільної промисловості Донбасу, яких звинувачували у «шкідництві». </a:t>
            </a:r>
            <a:r>
              <a:rPr lang="uk-UA" sz="1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Мета: залякати </a:t>
            </a:r>
            <a:r>
              <a:rPr lang="uk-UA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дореволюційну технічну інтелігенцію і змусити її працювати на більшовицький режим. За цією справою </a:t>
            </a:r>
            <a:r>
              <a:rPr lang="uk-UA" sz="1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розстріляно </a:t>
            </a:r>
            <a:r>
              <a:rPr lang="uk-UA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осіб. 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1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1930 р. справа </a:t>
            </a:r>
            <a:r>
              <a:rPr lang="uk-UA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СВУ </a:t>
            </a:r>
            <a:r>
              <a:rPr lang="uk-UA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(вигаданої радянськими спецслужбами організації Союзу визволення України) проти української національної інтелігенції. Очолював СВУ нібито академік С. Єфремов. За цією справою </a:t>
            </a:r>
            <a:r>
              <a:rPr lang="uk-UA" sz="1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репресовано </a:t>
            </a:r>
            <a:r>
              <a:rPr lang="uk-UA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500 осіб. 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uk-UA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1933 р. </a:t>
            </a:r>
            <a:r>
              <a:rPr lang="uk-UA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припинилася українізація. Її активних діячів було репресовано, М. Скрипник і М. Хвильовий застрелилися. </a:t>
            </a:r>
            <a:endParaRPr lang="uk-UA" sz="19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1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1937-1938 </a:t>
            </a:r>
            <a:r>
              <a:rPr lang="uk-UA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рр</a:t>
            </a:r>
            <a:r>
              <a:rPr lang="uk-UA" sz="1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19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Великий Терор</a:t>
            </a:r>
            <a:r>
              <a:rPr lang="uk-UA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- репресії охопили всі категорії населення. Справи розглядалися без прокурора і адвоката. Смертну кару могли застосовувати з 12 років. Було створено мережу радянських концтаборів </a:t>
            </a:r>
            <a:r>
              <a:rPr lang="uk-UA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ГУЛАГ</a:t>
            </a:r>
            <a:r>
              <a:rPr lang="uk-UA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(Главное управление лагерей, українською ГУТАБ). 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uk-UA" sz="19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19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Наслідки </a:t>
            </a:r>
            <a:r>
              <a:rPr lang="uk-UA" sz="19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репресій:  </a:t>
            </a:r>
            <a:endParaRPr lang="uk-UA" sz="1900" i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1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Знищення </a:t>
            </a:r>
            <a:r>
              <a:rPr lang="uk-UA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опозиції режиму.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0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457200"/>
            <a:ext cx="8001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Розвиток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 в Україні. «Розстріляне відродження».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Ідеологізація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насаджування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комуністичної ідеології, контроль держави над культурними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діячами.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1930 р. запроваджено обов’язкове 4-класне навчання. Подолано неписьменність серед дорослих.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Незважаючи на репресії, продовжувала розвиватися наука.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(Біохімік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Палладін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електрозварювальник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Патон).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09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533400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Мистецтво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Досягнення художника К. Малевича, режисера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Довженка, поетів П. Тичини, В. Сосюри, М. Рильського.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Розстріляне </a:t>
            </a: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покоління визначних діячів української культури 20-30 рр., репресованих більшовиками (режисер Л. Курбас, літератори М. Куліш, М. Зеров). Всього репресовано 500 діячів культури.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Розпочалася </a:t>
            </a: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антирелігійна кампанія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Методи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репресії проти священників, знищення культових споруд. Знищено Михайлівський Золотоверхий собор, Богоявленський собор та багато інших. 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1935 р.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Україні залишилося лише 9% церков порівняно з 1913 р. Державний атеїзм посилив вплив партії у суспільстві.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Сталінська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модернізація перетворила Україну на індустріально-аграрну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державу,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 іншої сторони, зміцнила тоталітарний режим.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2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" y="381003"/>
            <a:ext cx="84582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spcAft>
                <a:spcPts val="0"/>
              </a:spcAft>
            </a:pPr>
            <a:endParaRPr lang="uk-UA" sz="2000" b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Індустріалізація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створення великого машинобудування.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1928 р. НЕП було припинено, розпочалася радянська модернізація, яка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тривала у 1928-1938 рр.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форсована індустріалізація, насильницька колективізація і культурна революція (ідеологізація суспільного життя).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uk-UA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індустріалізації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подолання економічної відсталості, зміцнення обороноздатності країни.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Курс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індустріалізацію був проголошений більшовиками в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1925 р.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з’їзді ВКП(б).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72200" y="914400"/>
            <a:ext cx="251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Одне з завдань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індустріалізації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переозброєння Червоної армії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9452"/>
            <a:ext cx="4724400" cy="624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2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457200"/>
            <a:ext cx="8001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1929 р.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перехід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uk-UA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форсованої індустріалізації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тобто прискореного створення великої промисловості.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(Й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Сталін у статті «Рік великого перелому» у 1929 р., аналізував підсумки 1-го року курсу на прискорену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індустріалізацію та масову 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колективізацію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Сталін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намагався довести,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що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стався «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Великий перелом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»).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здійснення модернізації влада ухвалювала 5-річні плани розвитку народного господарства.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</a:p>
          <a:p>
            <a:pPr indent="342265"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Перша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п’ятирічка: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1928(29)-1932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рр.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Друга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1933-1937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рр.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9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0" y="55626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Радянські плакати 30-х рр.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67916"/>
            <a:ext cx="6019800" cy="39059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1000"/>
            <a:ext cx="2819400" cy="42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0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" y="457200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Джерела індустріалізації</a:t>
            </a: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ножиці цін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- політика завищення цін на промислові товари і заниження на продукцію сільського господарства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Times New Roman" panose="02020603050405020304" pitchFamily="18" charset="0"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 за кордон сировини, продовольства, церковних цінностей.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пропаганда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патріотизму (суботники, перевиконання плану,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стахановський рух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Стаханов – шахтар, який в 1935 р. за одну зміну видобув 102 т. вугілля при нормі в 7 т., перевиконавши норму в 14 разів.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зростання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продажу алкоголю.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безкоштовної праці в’язнів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концтаборів ГУЛАГ.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7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0" y="55626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 Г. Стаханов, 1935 р. 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0196"/>
            <a:ext cx="3106955" cy="4648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91" y="370196"/>
            <a:ext cx="5357084" cy="35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8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1089</Words>
  <Application>Microsoft Office PowerPoint</Application>
  <PresentationFormat>Экран (4:3)</PresentationFormat>
  <Paragraphs>123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Пользователь</cp:lastModifiedBy>
  <cp:revision>30</cp:revision>
  <dcterms:created xsi:type="dcterms:W3CDTF">2013-10-28T09:18:16Z</dcterms:created>
  <dcterms:modified xsi:type="dcterms:W3CDTF">2022-05-02T16:27:51Z</dcterms:modified>
</cp:coreProperties>
</file>