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10972800"/>
  <p:notesSz cx="10972800" cy="14630400"/>
  <p:embeddedFontLst>
    <p:embeddedFont>
      <p:font typeface="Patrick Hand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44" d="100"/>
          <a:sy n="44" d="100"/>
        </p:scale>
        <p:origin x="12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8676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7F7F7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7F7F7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7F7F7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7F7F7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7F7F7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7F7F7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7F7F7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7F7F7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7F7F7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7F7F7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109728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452473" y="4147780"/>
            <a:ext cx="7211854" cy="13801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Розвиток психології у Франції: Історичний огляд</a:t>
            </a:r>
            <a:endParaRPr lang="en-US" sz="4300" dirty="0"/>
          </a:p>
        </p:txBody>
      </p:sp>
      <p:sp>
        <p:nvSpPr>
          <p:cNvPr id="4" name="Text 1"/>
          <p:cNvSpPr/>
          <p:nvPr/>
        </p:nvSpPr>
        <p:spPr>
          <a:xfrm>
            <a:off x="6452473" y="5941933"/>
            <a:ext cx="7211854" cy="8829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21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Огляд ключових етапів та постатей, що формували французьку психологію.</a:t>
            </a:r>
            <a:endParaRPr lang="en-US" sz="21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109728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966073" y="2047280"/>
            <a:ext cx="4866561" cy="5520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34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Перспективи розвитку</a:t>
            </a:r>
            <a:endParaRPr lang="en-US" sz="3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073" y="2930604"/>
            <a:ext cx="1104067" cy="155662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401372" y="3151346"/>
            <a:ext cx="2319576" cy="275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Міждисциплінарність</a:t>
            </a:r>
            <a:endParaRPr lang="en-US" sz="1700" dirty="0"/>
          </a:p>
        </p:txBody>
      </p:sp>
      <p:sp>
        <p:nvSpPr>
          <p:cNvPr id="6" name="Text 2"/>
          <p:cNvSpPr/>
          <p:nvPr/>
        </p:nvSpPr>
        <p:spPr>
          <a:xfrm>
            <a:off x="2401372" y="3559731"/>
            <a:ext cx="5776555" cy="706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Об'єднання психології з іншими науками для комплексних рішень.</a:t>
            </a:r>
            <a:endParaRPr lang="en-US" sz="1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073" y="4487228"/>
            <a:ext cx="1104067" cy="155662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401372" y="4707969"/>
            <a:ext cx="2208252" cy="275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Технології</a:t>
            </a:r>
            <a:endParaRPr lang="en-US" sz="1700" dirty="0"/>
          </a:p>
        </p:txBody>
      </p:sp>
      <p:sp>
        <p:nvSpPr>
          <p:cNvPr id="9" name="Text 4"/>
          <p:cNvSpPr/>
          <p:nvPr/>
        </p:nvSpPr>
        <p:spPr>
          <a:xfrm>
            <a:off x="2401372" y="5116354"/>
            <a:ext cx="5776555" cy="706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Інтеграція новітніх інструментів в дослідження та практику.</a:t>
            </a:r>
            <a:endParaRPr lang="en-US" sz="17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073" y="6043851"/>
            <a:ext cx="1104067" cy="155662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401372" y="6264592"/>
            <a:ext cx="2208252" cy="275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Соціальні питання</a:t>
            </a:r>
            <a:endParaRPr lang="en-US" sz="1700" dirty="0"/>
          </a:p>
        </p:txBody>
      </p:sp>
      <p:sp>
        <p:nvSpPr>
          <p:cNvPr id="12" name="Text 6"/>
          <p:cNvSpPr/>
          <p:nvPr/>
        </p:nvSpPr>
        <p:spPr>
          <a:xfrm>
            <a:off x="2401372" y="6672977"/>
            <a:ext cx="5776555" cy="706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Вирішення актуальних суспільних проблем через психологію.</a:t>
            </a:r>
            <a:endParaRPr lang="en-US" sz="17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073" y="7600474"/>
            <a:ext cx="1104067" cy="1324928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2401372" y="7821216"/>
            <a:ext cx="2616041" cy="275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Онлайн консультування</a:t>
            </a:r>
            <a:endParaRPr lang="en-US" sz="1700" dirty="0"/>
          </a:p>
        </p:txBody>
      </p:sp>
      <p:sp>
        <p:nvSpPr>
          <p:cNvPr id="15" name="Text 8"/>
          <p:cNvSpPr/>
          <p:nvPr/>
        </p:nvSpPr>
        <p:spPr>
          <a:xfrm>
            <a:off x="2401372" y="8229600"/>
            <a:ext cx="5776555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Розвиток дистанційної психологічної допомоги.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1097756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441281" y="750213"/>
            <a:ext cx="7234238" cy="1295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100"/>
              </a:lnSpc>
              <a:buNone/>
            </a:pPr>
            <a:r>
              <a:rPr lang="en-US" sz="40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Французька психологія: Історичний контекст</a:t>
            </a:r>
            <a:endParaRPr lang="en-US" sz="4050" dirty="0"/>
          </a:p>
        </p:txBody>
      </p:sp>
      <p:sp>
        <p:nvSpPr>
          <p:cNvPr id="4" name="Shape 1"/>
          <p:cNvSpPr/>
          <p:nvPr/>
        </p:nvSpPr>
        <p:spPr>
          <a:xfrm>
            <a:off x="6441281" y="2434828"/>
            <a:ext cx="7234238" cy="1857494"/>
          </a:xfrm>
          <a:prstGeom prst="roundRect">
            <a:avLst>
              <a:gd name="adj" fmla="val 5860"/>
            </a:avLst>
          </a:prstGeom>
          <a:solidFill>
            <a:srgbClr val="E6E6E6"/>
          </a:solidFill>
          <a:ln w="15240">
            <a:solidFill>
              <a:srgbClr val="CCCCCC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715601" y="2709148"/>
            <a:ext cx="3178493" cy="3239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Філософія Просвітництва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6715601" y="3188613"/>
            <a:ext cx="6685598" cy="8293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0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Ідеї розуму та науки впливали на формування психології.</a:t>
            </a:r>
            <a:endParaRPr lang="en-US" sz="2000" dirty="0"/>
          </a:p>
        </p:txBody>
      </p:sp>
      <p:sp>
        <p:nvSpPr>
          <p:cNvPr id="7" name="Shape 4"/>
          <p:cNvSpPr/>
          <p:nvPr/>
        </p:nvSpPr>
        <p:spPr>
          <a:xfrm>
            <a:off x="6441281" y="4551402"/>
            <a:ext cx="7234238" cy="1857494"/>
          </a:xfrm>
          <a:prstGeom prst="roundRect">
            <a:avLst>
              <a:gd name="adj" fmla="val 5860"/>
            </a:avLst>
          </a:prstGeom>
          <a:solidFill>
            <a:srgbClr val="E6E6E6"/>
          </a:solidFill>
          <a:ln w="15240">
            <a:solidFill>
              <a:srgbClr val="CCCCCC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6715601" y="4825722"/>
            <a:ext cx="4490204" cy="3239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Медицина та психіатрія XIX століття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6715601" y="5305187"/>
            <a:ext cx="6685598" cy="8293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0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Розвиток лікарні та наукових досліджень психічних хвороб.</a:t>
            </a:r>
            <a:endParaRPr lang="en-US" sz="2000" dirty="0"/>
          </a:p>
        </p:txBody>
      </p:sp>
      <p:sp>
        <p:nvSpPr>
          <p:cNvPr id="10" name="Shape 7"/>
          <p:cNvSpPr/>
          <p:nvPr/>
        </p:nvSpPr>
        <p:spPr>
          <a:xfrm>
            <a:off x="6441281" y="6667976"/>
            <a:ext cx="7234238" cy="1857494"/>
          </a:xfrm>
          <a:prstGeom prst="roundRect">
            <a:avLst>
              <a:gd name="adj" fmla="val 5860"/>
            </a:avLst>
          </a:prstGeom>
          <a:solidFill>
            <a:srgbClr val="E6E6E6"/>
          </a:solidFill>
          <a:ln w="15240">
            <a:solidFill>
              <a:srgbClr val="CCCCCC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715601" y="6942296"/>
            <a:ext cx="3988237" cy="3239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Перші психологічні лабораторії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6715601" y="7421761"/>
            <a:ext cx="6685598" cy="8293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0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Створення фундаменту для експериментальної психології.</a:t>
            </a:r>
            <a:endParaRPr lang="en-US" sz="2000" dirty="0"/>
          </a:p>
        </p:txBody>
      </p:sp>
      <p:sp>
        <p:nvSpPr>
          <p:cNvPr id="13" name="Shape 10"/>
          <p:cNvSpPr/>
          <p:nvPr/>
        </p:nvSpPr>
        <p:spPr>
          <a:xfrm>
            <a:off x="6441281" y="8784550"/>
            <a:ext cx="7234238" cy="1442799"/>
          </a:xfrm>
          <a:prstGeom prst="roundRect">
            <a:avLst>
              <a:gd name="adj" fmla="val 7545"/>
            </a:avLst>
          </a:prstGeom>
          <a:solidFill>
            <a:srgbClr val="E6E6E6"/>
          </a:solidFill>
          <a:ln w="15240">
            <a:solidFill>
              <a:srgbClr val="CCCCCC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6715601" y="9058870"/>
            <a:ext cx="2591753" cy="3239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Дослідження Шарко</a:t>
            </a: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6715601" y="9538335"/>
            <a:ext cx="6685598" cy="4146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0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Гіпноз та істерія в лікарні Сальпетрієр.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6073" y="3506391"/>
            <a:ext cx="7711559" cy="6900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Ключові постаті: Теодор Рібо</a:t>
            </a:r>
            <a:endParaRPr lang="en-US" sz="4300" dirty="0"/>
          </a:p>
        </p:txBody>
      </p:sp>
      <p:sp>
        <p:nvSpPr>
          <p:cNvPr id="3" name="Text 1"/>
          <p:cNvSpPr/>
          <p:nvPr/>
        </p:nvSpPr>
        <p:spPr>
          <a:xfrm>
            <a:off x="966073" y="4886444"/>
            <a:ext cx="3783330" cy="689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Засновник французької психології</a:t>
            </a:r>
            <a:endParaRPr lang="en-US" sz="2150" dirty="0"/>
          </a:p>
        </p:txBody>
      </p:sp>
      <p:sp>
        <p:nvSpPr>
          <p:cNvPr id="4" name="Text 2"/>
          <p:cNvSpPr/>
          <p:nvPr/>
        </p:nvSpPr>
        <p:spPr>
          <a:xfrm>
            <a:off x="966073" y="5852279"/>
            <a:ext cx="3783330" cy="8829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21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Визнав психологію науковою дисципліною.</a:t>
            </a:r>
            <a:endParaRPr lang="en-US" sz="2150" dirty="0"/>
          </a:p>
        </p:txBody>
      </p:sp>
      <p:sp>
        <p:nvSpPr>
          <p:cNvPr id="5" name="Text 3"/>
          <p:cNvSpPr/>
          <p:nvPr/>
        </p:nvSpPr>
        <p:spPr>
          <a:xfrm>
            <a:off x="5430441" y="4886444"/>
            <a:ext cx="2760345" cy="3449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Визнані праці</a:t>
            </a:r>
            <a:endParaRPr lang="en-US" sz="2150" dirty="0"/>
          </a:p>
        </p:txBody>
      </p:sp>
      <p:sp>
        <p:nvSpPr>
          <p:cNvPr id="6" name="Text 4"/>
          <p:cNvSpPr/>
          <p:nvPr/>
        </p:nvSpPr>
        <p:spPr>
          <a:xfrm>
            <a:off x="5430441" y="5507355"/>
            <a:ext cx="3783330" cy="8829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450"/>
              </a:lnSpc>
              <a:buSzPct val="100000"/>
              <a:buChar char="•"/>
            </a:pPr>
            <a:r>
              <a:rPr lang="en-US" sz="21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"La Psychologie anglaise contemporaine" (1870)</a:t>
            </a:r>
            <a:endParaRPr lang="en-US" sz="2150" dirty="0"/>
          </a:p>
        </p:txBody>
      </p:sp>
      <p:sp>
        <p:nvSpPr>
          <p:cNvPr id="7" name="Text 5"/>
          <p:cNvSpPr/>
          <p:nvPr/>
        </p:nvSpPr>
        <p:spPr>
          <a:xfrm>
            <a:off x="5430441" y="6486882"/>
            <a:ext cx="3783330" cy="8829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450"/>
              </a:lnSpc>
              <a:buSzPct val="100000"/>
              <a:buChar char="•"/>
            </a:pPr>
            <a:r>
              <a:rPr lang="en-US" sz="21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"La Psychologie allemande contemporaine" (1879)</a:t>
            </a:r>
            <a:endParaRPr lang="en-US" sz="2150" dirty="0"/>
          </a:p>
        </p:txBody>
      </p:sp>
      <p:sp>
        <p:nvSpPr>
          <p:cNvPr id="8" name="Text 6"/>
          <p:cNvSpPr/>
          <p:nvPr/>
        </p:nvSpPr>
        <p:spPr>
          <a:xfrm>
            <a:off x="9894808" y="4886444"/>
            <a:ext cx="2760345" cy="3449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Наукові журнали</a:t>
            </a:r>
            <a:endParaRPr lang="en-US" sz="2150" dirty="0"/>
          </a:p>
        </p:txBody>
      </p:sp>
      <p:sp>
        <p:nvSpPr>
          <p:cNvPr id="9" name="Text 7"/>
          <p:cNvSpPr/>
          <p:nvPr/>
        </p:nvSpPr>
        <p:spPr>
          <a:xfrm>
            <a:off x="9894808" y="5507355"/>
            <a:ext cx="3783330" cy="8829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21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Редагував "Revue philosophique de la France et de l'étranger".</a:t>
            </a:r>
            <a:endParaRPr lang="en-US" sz="21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109728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966073" y="2764512"/>
            <a:ext cx="7179469" cy="6900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Ключові постаті: П'єр Жане</a:t>
            </a:r>
            <a:endParaRPr lang="en-US" sz="4300" dirty="0"/>
          </a:p>
        </p:txBody>
      </p:sp>
      <p:sp>
        <p:nvSpPr>
          <p:cNvPr id="4" name="Shape 1"/>
          <p:cNvSpPr/>
          <p:nvPr/>
        </p:nvSpPr>
        <p:spPr>
          <a:xfrm>
            <a:off x="966073" y="4179094"/>
            <a:ext cx="621030" cy="621030"/>
          </a:xfrm>
          <a:prstGeom prst="roundRect">
            <a:avLst>
              <a:gd name="adj" fmla="val 18669"/>
            </a:avLst>
          </a:prstGeom>
          <a:solidFill>
            <a:srgbClr val="5E98F1"/>
          </a:solidFill>
          <a:ln w="15240">
            <a:solidFill>
              <a:srgbClr val="447ED7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863090" y="4179094"/>
            <a:ext cx="3136821" cy="3449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Дослідження дисоціації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1863090" y="4689634"/>
            <a:ext cx="6314837" cy="441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21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Описав механізми підсвідомих станів.</a:t>
            </a:r>
            <a:endParaRPr lang="en-US" sz="2150" dirty="0"/>
          </a:p>
        </p:txBody>
      </p:sp>
      <p:sp>
        <p:nvSpPr>
          <p:cNvPr id="7" name="Shape 4"/>
          <p:cNvSpPr/>
          <p:nvPr/>
        </p:nvSpPr>
        <p:spPr>
          <a:xfrm>
            <a:off x="966073" y="5717619"/>
            <a:ext cx="621030" cy="621030"/>
          </a:xfrm>
          <a:prstGeom prst="roundRect">
            <a:avLst>
              <a:gd name="adj" fmla="val 18669"/>
            </a:avLst>
          </a:prstGeom>
          <a:solidFill>
            <a:srgbClr val="5E98F1"/>
          </a:solidFill>
          <a:ln w="15240">
            <a:solidFill>
              <a:srgbClr val="447ED7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863090" y="5717619"/>
            <a:ext cx="2760345" cy="3449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Теорія травми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1863090" y="6228159"/>
            <a:ext cx="6314837" cy="441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21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Розробив підходи до лікування істерії.</a:t>
            </a:r>
            <a:endParaRPr lang="en-US" sz="2150" dirty="0"/>
          </a:p>
        </p:txBody>
      </p:sp>
      <p:sp>
        <p:nvSpPr>
          <p:cNvPr id="10" name="Shape 7"/>
          <p:cNvSpPr/>
          <p:nvPr/>
        </p:nvSpPr>
        <p:spPr>
          <a:xfrm>
            <a:off x="966073" y="7256145"/>
            <a:ext cx="621030" cy="621030"/>
          </a:xfrm>
          <a:prstGeom prst="roundRect">
            <a:avLst>
              <a:gd name="adj" fmla="val 18669"/>
            </a:avLst>
          </a:prstGeom>
          <a:solidFill>
            <a:srgbClr val="5E98F1"/>
          </a:solidFill>
          <a:ln w="15240">
            <a:solidFill>
              <a:srgbClr val="447ED7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863090" y="7256145"/>
            <a:ext cx="2760345" cy="3449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Класичні праці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1863090" y="7766685"/>
            <a:ext cx="6314837" cy="441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21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"L'Automatisme psychologique" (1889) — важлива робота.</a:t>
            </a:r>
            <a:endParaRPr lang="en-US" sz="21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109728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966073" y="2098834"/>
            <a:ext cx="5520809" cy="6900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Ключові постаті: </a:t>
            </a:r>
            <a:endParaRPr lang="en-US" sz="4300" dirty="0"/>
          </a:p>
        </p:txBody>
      </p:sp>
      <p:sp>
        <p:nvSpPr>
          <p:cNvPr id="4" name="Text 1"/>
          <p:cNvSpPr/>
          <p:nvPr/>
        </p:nvSpPr>
        <p:spPr>
          <a:xfrm>
            <a:off x="966073" y="3202900"/>
            <a:ext cx="5520809" cy="6900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Альфред Біне</a:t>
            </a:r>
            <a:endParaRPr lang="en-US" sz="4300" dirty="0"/>
          </a:p>
        </p:txBody>
      </p:sp>
      <p:sp>
        <p:nvSpPr>
          <p:cNvPr id="5" name="Shape 2"/>
          <p:cNvSpPr/>
          <p:nvPr/>
        </p:nvSpPr>
        <p:spPr>
          <a:xfrm>
            <a:off x="966073" y="4306967"/>
            <a:ext cx="206931" cy="1393508"/>
          </a:xfrm>
          <a:prstGeom prst="roundRect">
            <a:avLst>
              <a:gd name="adj" fmla="val 56028"/>
            </a:avLst>
          </a:prstGeom>
          <a:solidFill>
            <a:srgbClr val="5CC97B"/>
          </a:solidFill>
          <a:ln w="15240">
            <a:solidFill>
              <a:srgbClr val="42AF61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1586984" y="4306967"/>
            <a:ext cx="3415427" cy="3449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Розробка тестів інтелекту</a:t>
            </a:r>
            <a:endParaRPr lang="en-US" sz="2150" dirty="0"/>
          </a:p>
        </p:txBody>
      </p:sp>
      <p:sp>
        <p:nvSpPr>
          <p:cNvPr id="7" name="Text 4"/>
          <p:cNvSpPr/>
          <p:nvPr/>
        </p:nvSpPr>
        <p:spPr>
          <a:xfrm>
            <a:off x="1586984" y="4817507"/>
            <a:ext cx="6590943" cy="8829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21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Створив шкалу Біне-Симона, основу IQ тестування.</a:t>
            </a:r>
            <a:endParaRPr lang="en-US" sz="2150" dirty="0"/>
          </a:p>
        </p:txBody>
      </p:sp>
      <p:sp>
        <p:nvSpPr>
          <p:cNvPr id="8" name="Shape 5"/>
          <p:cNvSpPr/>
          <p:nvPr/>
        </p:nvSpPr>
        <p:spPr>
          <a:xfrm>
            <a:off x="1380053" y="5976461"/>
            <a:ext cx="206931" cy="952024"/>
          </a:xfrm>
          <a:prstGeom prst="roundRect">
            <a:avLst>
              <a:gd name="adj" fmla="val 56028"/>
            </a:avLst>
          </a:prstGeom>
          <a:solidFill>
            <a:srgbClr val="5CC97B"/>
          </a:solidFill>
          <a:ln w="15240">
            <a:solidFill>
              <a:srgbClr val="42AF61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2000964" y="5976461"/>
            <a:ext cx="3121819" cy="3449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Дослідження мислення</a:t>
            </a:r>
            <a:endParaRPr lang="en-US" sz="2150" dirty="0"/>
          </a:p>
        </p:txBody>
      </p:sp>
      <p:sp>
        <p:nvSpPr>
          <p:cNvPr id="10" name="Text 7"/>
          <p:cNvSpPr/>
          <p:nvPr/>
        </p:nvSpPr>
        <p:spPr>
          <a:xfrm>
            <a:off x="2000964" y="6487001"/>
            <a:ext cx="6176963" cy="441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21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Вивчав увагу і пізнавальні процеси.</a:t>
            </a:r>
            <a:endParaRPr lang="en-US" sz="2150" dirty="0"/>
          </a:p>
        </p:txBody>
      </p:sp>
      <p:sp>
        <p:nvSpPr>
          <p:cNvPr id="11" name="Shape 8"/>
          <p:cNvSpPr/>
          <p:nvPr/>
        </p:nvSpPr>
        <p:spPr>
          <a:xfrm>
            <a:off x="1794153" y="7204472"/>
            <a:ext cx="206931" cy="1393508"/>
          </a:xfrm>
          <a:prstGeom prst="roundRect">
            <a:avLst>
              <a:gd name="adj" fmla="val 56028"/>
            </a:avLst>
          </a:prstGeom>
          <a:solidFill>
            <a:srgbClr val="5CC97B"/>
          </a:solidFill>
          <a:ln w="15240">
            <a:solidFill>
              <a:srgbClr val="42AF61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2415064" y="7204472"/>
            <a:ext cx="3155275" cy="3449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Педагогічна психологія</a:t>
            </a:r>
            <a:endParaRPr lang="en-US" sz="2150" dirty="0"/>
          </a:p>
        </p:txBody>
      </p:sp>
      <p:sp>
        <p:nvSpPr>
          <p:cNvPr id="13" name="Text 10"/>
          <p:cNvSpPr/>
          <p:nvPr/>
        </p:nvSpPr>
        <p:spPr>
          <a:xfrm>
            <a:off x="2415064" y="7715012"/>
            <a:ext cx="5762863" cy="8829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21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Вплинув на методи навчання дітей з труднощами.</a:t>
            </a:r>
            <a:endParaRPr lang="en-US" sz="21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6073" y="2643188"/>
            <a:ext cx="8568095" cy="6900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Основні напрямки: Психоаналіз</a:t>
            </a:r>
            <a:endParaRPr lang="en-US" sz="4300" dirty="0"/>
          </a:p>
        </p:txBody>
      </p:sp>
      <p:sp>
        <p:nvSpPr>
          <p:cNvPr id="3" name="Text 1"/>
          <p:cNvSpPr/>
          <p:nvPr/>
        </p:nvSpPr>
        <p:spPr>
          <a:xfrm>
            <a:off x="1780699" y="5410676"/>
            <a:ext cx="2760345" cy="3449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r>
              <a:rPr lang="en-US" sz="21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Вплив Фрейда</a:t>
            </a:r>
            <a:endParaRPr lang="en-US" sz="2150" dirty="0"/>
          </a:p>
        </p:txBody>
      </p:sp>
      <p:sp>
        <p:nvSpPr>
          <p:cNvPr id="4" name="Text 2"/>
          <p:cNvSpPr/>
          <p:nvPr/>
        </p:nvSpPr>
        <p:spPr>
          <a:xfrm>
            <a:off x="966073" y="5921216"/>
            <a:ext cx="3574971" cy="8829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450"/>
              </a:lnSpc>
              <a:buNone/>
            </a:pPr>
            <a:r>
              <a:rPr lang="en-US" sz="21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Психоаналіз став основою французької школи.</a:t>
            </a:r>
            <a:endParaRPr lang="en-US" sz="21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018" y="3885248"/>
            <a:ext cx="4444365" cy="444436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576173" y="5581769"/>
            <a:ext cx="413028" cy="5162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00"/>
              </a:lnSpc>
              <a:buNone/>
            </a:pPr>
            <a:r>
              <a:rPr lang="en-US" sz="3250" dirty="0">
                <a:solidFill>
                  <a:srgbClr val="FFFFFF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1</a:t>
            </a:r>
            <a:endParaRPr lang="en-US" sz="3250" dirty="0"/>
          </a:p>
        </p:txBody>
      </p:sp>
      <p:sp>
        <p:nvSpPr>
          <p:cNvPr id="7" name="Text 4"/>
          <p:cNvSpPr/>
          <p:nvPr/>
        </p:nvSpPr>
        <p:spPr>
          <a:xfrm>
            <a:off x="9951363" y="4085630"/>
            <a:ext cx="2760345" cy="3449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Жак Лакан</a:t>
            </a:r>
            <a:endParaRPr lang="en-US" sz="2150" dirty="0"/>
          </a:p>
        </p:txBody>
      </p:sp>
      <p:sp>
        <p:nvSpPr>
          <p:cNvPr id="8" name="Text 5"/>
          <p:cNvSpPr/>
          <p:nvPr/>
        </p:nvSpPr>
        <p:spPr>
          <a:xfrm>
            <a:off x="9951363" y="4596170"/>
            <a:ext cx="3712964" cy="8829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21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Переосмислив психоаналіз із мовними структурами.</a:t>
            </a:r>
            <a:endParaRPr lang="en-US" sz="215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3018" y="3885248"/>
            <a:ext cx="4444365" cy="4444365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8106370" y="4655939"/>
            <a:ext cx="413028" cy="5162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00"/>
              </a:lnSpc>
              <a:buNone/>
            </a:pPr>
            <a:r>
              <a:rPr lang="en-US" sz="3250" dirty="0">
                <a:solidFill>
                  <a:srgbClr val="FFFFFF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2</a:t>
            </a:r>
            <a:endParaRPr lang="en-US" sz="3250" dirty="0"/>
          </a:p>
        </p:txBody>
      </p:sp>
      <p:sp>
        <p:nvSpPr>
          <p:cNvPr id="11" name="Text 7"/>
          <p:cNvSpPr/>
          <p:nvPr/>
        </p:nvSpPr>
        <p:spPr>
          <a:xfrm>
            <a:off x="9951363" y="6294120"/>
            <a:ext cx="2760345" cy="3449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Франсуаза Дольто</a:t>
            </a:r>
            <a:endParaRPr lang="en-US" sz="2150" dirty="0"/>
          </a:p>
        </p:txBody>
      </p:sp>
      <p:sp>
        <p:nvSpPr>
          <p:cNvPr id="12" name="Text 8"/>
          <p:cNvSpPr/>
          <p:nvPr/>
        </p:nvSpPr>
        <p:spPr>
          <a:xfrm>
            <a:off x="9951363" y="6804660"/>
            <a:ext cx="3712964" cy="1324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21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Орієнтація на дитячий психоаналіз та розвиток здоров'я.</a:t>
            </a:r>
            <a:endParaRPr lang="en-US" sz="215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3018" y="3885248"/>
            <a:ext cx="4444365" cy="4444365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7643098" y="7310080"/>
            <a:ext cx="413028" cy="5162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00"/>
              </a:lnSpc>
              <a:buNone/>
            </a:pPr>
            <a:r>
              <a:rPr lang="en-US" sz="3250" dirty="0">
                <a:solidFill>
                  <a:srgbClr val="FFFFFF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3</a:t>
            </a:r>
            <a:endParaRPr lang="en-US" sz="32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6073" y="2298144"/>
            <a:ext cx="12698254" cy="13801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Основні напрямки: Феноменологічна психологія</a:t>
            </a:r>
            <a:endParaRPr lang="en-US" sz="4300" dirty="0"/>
          </a:p>
        </p:txBody>
      </p:sp>
      <p:sp>
        <p:nvSpPr>
          <p:cNvPr id="3" name="Text 1"/>
          <p:cNvSpPr/>
          <p:nvPr/>
        </p:nvSpPr>
        <p:spPr>
          <a:xfrm>
            <a:off x="2332673" y="4541044"/>
            <a:ext cx="2760345" cy="3449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r>
              <a:rPr lang="en-US" sz="21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Едмунд Гуссерль</a:t>
            </a:r>
            <a:endParaRPr lang="en-US" sz="2150" dirty="0"/>
          </a:p>
        </p:txBody>
      </p:sp>
      <p:sp>
        <p:nvSpPr>
          <p:cNvPr id="4" name="Text 2"/>
          <p:cNvSpPr/>
          <p:nvPr/>
        </p:nvSpPr>
        <p:spPr>
          <a:xfrm>
            <a:off x="966073" y="5051584"/>
            <a:ext cx="4126944" cy="8829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450"/>
              </a:lnSpc>
              <a:buNone/>
            </a:pPr>
            <a:r>
              <a:rPr lang="en-US" sz="21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Основоположник феноменології.</a:t>
            </a:r>
            <a:endParaRPr lang="en-US" sz="21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018" y="4230291"/>
            <a:ext cx="4444365" cy="444436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311860" y="5400556"/>
            <a:ext cx="388144" cy="4851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050" dirty="0">
                <a:solidFill>
                  <a:srgbClr val="000000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1</a:t>
            </a:r>
            <a:endParaRPr lang="en-US" sz="3050" dirty="0"/>
          </a:p>
        </p:txBody>
      </p:sp>
      <p:sp>
        <p:nvSpPr>
          <p:cNvPr id="7" name="Text 4"/>
          <p:cNvSpPr/>
          <p:nvPr/>
        </p:nvSpPr>
        <p:spPr>
          <a:xfrm>
            <a:off x="9537383" y="4541044"/>
            <a:ext cx="2760345" cy="3449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Мартін Гайдеггер</a:t>
            </a:r>
            <a:endParaRPr lang="en-US" sz="2150" dirty="0"/>
          </a:p>
        </p:txBody>
      </p:sp>
      <p:sp>
        <p:nvSpPr>
          <p:cNvPr id="8" name="Text 5"/>
          <p:cNvSpPr/>
          <p:nvPr/>
        </p:nvSpPr>
        <p:spPr>
          <a:xfrm>
            <a:off x="9537383" y="5051584"/>
            <a:ext cx="4126944" cy="8829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21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Розвивав екзистенційний підхід у психології.</a:t>
            </a:r>
            <a:endParaRPr lang="en-US" sz="215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3018" y="4230291"/>
            <a:ext cx="4444365" cy="4444365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7930277" y="5400556"/>
            <a:ext cx="388144" cy="4851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050" dirty="0">
                <a:solidFill>
                  <a:srgbClr val="000000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2</a:t>
            </a:r>
            <a:endParaRPr lang="en-US" sz="3050" dirty="0"/>
          </a:p>
        </p:txBody>
      </p:sp>
      <p:sp>
        <p:nvSpPr>
          <p:cNvPr id="11" name="Text 7"/>
          <p:cNvSpPr/>
          <p:nvPr/>
        </p:nvSpPr>
        <p:spPr>
          <a:xfrm>
            <a:off x="9537383" y="6970276"/>
            <a:ext cx="2760345" cy="3449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Моріс Мерло-Понті</a:t>
            </a:r>
            <a:endParaRPr lang="en-US" sz="2150" dirty="0"/>
          </a:p>
        </p:txBody>
      </p:sp>
      <p:sp>
        <p:nvSpPr>
          <p:cNvPr id="12" name="Text 8"/>
          <p:cNvSpPr/>
          <p:nvPr/>
        </p:nvSpPr>
        <p:spPr>
          <a:xfrm>
            <a:off x="9537383" y="7480816"/>
            <a:ext cx="4126944" cy="8829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21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Ідея тілесності як основи сприйняття світу.</a:t>
            </a:r>
            <a:endParaRPr lang="en-US" sz="215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3018" y="4230291"/>
            <a:ext cx="4444365" cy="4444365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7930277" y="7018973"/>
            <a:ext cx="388144" cy="4851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050" dirty="0">
                <a:solidFill>
                  <a:srgbClr val="000000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3</a:t>
            </a:r>
            <a:endParaRPr lang="en-US" sz="3050" dirty="0"/>
          </a:p>
        </p:txBody>
      </p:sp>
      <p:sp>
        <p:nvSpPr>
          <p:cNvPr id="15" name="Text 10"/>
          <p:cNvSpPr/>
          <p:nvPr/>
        </p:nvSpPr>
        <p:spPr>
          <a:xfrm>
            <a:off x="2332673" y="6970276"/>
            <a:ext cx="2760345" cy="3449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r>
              <a:rPr lang="en-US" sz="21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Медар Босс</a:t>
            </a:r>
            <a:endParaRPr lang="en-US" sz="2150" dirty="0"/>
          </a:p>
        </p:txBody>
      </p:sp>
      <p:sp>
        <p:nvSpPr>
          <p:cNvPr id="16" name="Text 11"/>
          <p:cNvSpPr/>
          <p:nvPr/>
        </p:nvSpPr>
        <p:spPr>
          <a:xfrm>
            <a:off x="966073" y="7480816"/>
            <a:ext cx="4126944" cy="8829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450"/>
              </a:lnSpc>
              <a:buNone/>
            </a:pPr>
            <a:r>
              <a:rPr lang="en-US" sz="21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Психотерапевтична практика з феноменологічним фокусом.</a:t>
            </a:r>
            <a:endParaRPr lang="en-US" sz="2150" dirty="0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3018" y="4230291"/>
            <a:ext cx="4444365" cy="4444365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6311860" y="7018973"/>
            <a:ext cx="388144" cy="4851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050" dirty="0">
                <a:solidFill>
                  <a:srgbClr val="000000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4</a:t>
            </a:r>
            <a:endParaRPr lang="en-US" sz="30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109728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452473" y="767239"/>
            <a:ext cx="7211854" cy="13801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Основні напрямки: Клінічна психологія</a:t>
            </a:r>
            <a:endParaRPr lang="en-US" sz="4300" dirty="0"/>
          </a:p>
        </p:txBody>
      </p:sp>
      <p:sp>
        <p:nvSpPr>
          <p:cNvPr id="4" name="Shape 1"/>
          <p:cNvSpPr/>
          <p:nvPr/>
        </p:nvSpPr>
        <p:spPr>
          <a:xfrm>
            <a:off x="6452473" y="2871907"/>
            <a:ext cx="621030" cy="621030"/>
          </a:xfrm>
          <a:prstGeom prst="roundRect">
            <a:avLst>
              <a:gd name="adj" fmla="val 18669"/>
            </a:avLst>
          </a:prstGeom>
          <a:solidFill>
            <a:srgbClr val="AEE4BD"/>
          </a:solidFill>
          <a:ln w="15240">
            <a:solidFill>
              <a:srgbClr val="94CAA3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7349490" y="2871907"/>
            <a:ext cx="2760345" cy="3449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Психодіагностика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7349490" y="3382447"/>
            <a:ext cx="6314837" cy="8829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21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Складна оцінка та виявлення психічних розладів.</a:t>
            </a:r>
            <a:endParaRPr lang="en-US" sz="2150" dirty="0"/>
          </a:p>
        </p:txBody>
      </p:sp>
      <p:sp>
        <p:nvSpPr>
          <p:cNvPr id="7" name="Shape 4"/>
          <p:cNvSpPr/>
          <p:nvPr/>
        </p:nvSpPr>
        <p:spPr>
          <a:xfrm>
            <a:off x="6452473" y="4851916"/>
            <a:ext cx="621030" cy="621030"/>
          </a:xfrm>
          <a:prstGeom prst="roundRect">
            <a:avLst>
              <a:gd name="adj" fmla="val 18669"/>
            </a:avLst>
          </a:prstGeom>
          <a:solidFill>
            <a:srgbClr val="AEE4BD"/>
          </a:solidFill>
          <a:ln w="15240">
            <a:solidFill>
              <a:srgbClr val="94CAA3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349490" y="4851916"/>
            <a:ext cx="2760345" cy="3449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Психотерапія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7349490" y="5362456"/>
            <a:ext cx="6314837" cy="8829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21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Різноманітні методи лікування впливних розладів.</a:t>
            </a:r>
            <a:endParaRPr lang="en-US" sz="2150" dirty="0"/>
          </a:p>
        </p:txBody>
      </p:sp>
      <p:sp>
        <p:nvSpPr>
          <p:cNvPr id="10" name="Shape 7"/>
          <p:cNvSpPr/>
          <p:nvPr/>
        </p:nvSpPr>
        <p:spPr>
          <a:xfrm>
            <a:off x="6452473" y="6831925"/>
            <a:ext cx="621030" cy="621030"/>
          </a:xfrm>
          <a:prstGeom prst="roundRect">
            <a:avLst>
              <a:gd name="adj" fmla="val 18669"/>
            </a:avLst>
          </a:prstGeom>
          <a:solidFill>
            <a:srgbClr val="AEE4BD"/>
          </a:solidFill>
          <a:ln w="15240">
            <a:solidFill>
              <a:srgbClr val="94CAA3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7349490" y="6831925"/>
            <a:ext cx="2760345" cy="3449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Інтеграція підходів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7349490" y="7342465"/>
            <a:ext cx="6314837" cy="8829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21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Поєднання когнітивних, гуманістичних та інших теорій.</a:t>
            </a:r>
            <a:endParaRPr lang="en-US" sz="2150" dirty="0"/>
          </a:p>
        </p:txBody>
      </p:sp>
      <p:sp>
        <p:nvSpPr>
          <p:cNvPr id="13" name="Shape 10"/>
          <p:cNvSpPr/>
          <p:nvPr/>
        </p:nvSpPr>
        <p:spPr>
          <a:xfrm>
            <a:off x="6452473" y="8811935"/>
            <a:ext cx="621030" cy="621030"/>
          </a:xfrm>
          <a:prstGeom prst="roundRect">
            <a:avLst>
              <a:gd name="adj" fmla="val 18669"/>
            </a:avLst>
          </a:prstGeom>
          <a:solidFill>
            <a:srgbClr val="AEE4BD"/>
          </a:solidFill>
          <a:ln w="15240">
            <a:solidFill>
              <a:srgbClr val="94CAA3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7349490" y="8811935"/>
            <a:ext cx="2848213" cy="3449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Гуманістичний підхід</a:t>
            </a:r>
            <a:endParaRPr lang="en-US" sz="2150" dirty="0"/>
          </a:p>
        </p:txBody>
      </p:sp>
      <p:sp>
        <p:nvSpPr>
          <p:cNvPr id="15" name="Text 12"/>
          <p:cNvSpPr/>
          <p:nvPr/>
        </p:nvSpPr>
        <p:spPr>
          <a:xfrm>
            <a:off x="7349490" y="9322475"/>
            <a:ext cx="6314837" cy="8829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21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Фокус на особистісному зростанні й самореалізації.</a:t>
            </a:r>
            <a:endParaRPr lang="en-US" sz="21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6073" y="3354586"/>
            <a:ext cx="9347002" cy="6900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Сучасний стан психології у Франції</a:t>
            </a:r>
            <a:endParaRPr lang="en-US" sz="4300" dirty="0"/>
          </a:p>
        </p:txBody>
      </p:sp>
      <p:sp>
        <p:nvSpPr>
          <p:cNvPr id="3" name="Text 1"/>
          <p:cNvSpPr/>
          <p:nvPr/>
        </p:nvSpPr>
        <p:spPr>
          <a:xfrm>
            <a:off x="966073" y="4734639"/>
            <a:ext cx="2669500" cy="689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Різноманітність напрямків</a:t>
            </a:r>
            <a:endParaRPr lang="en-US" sz="2150" dirty="0"/>
          </a:p>
        </p:txBody>
      </p:sp>
      <p:sp>
        <p:nvSpPr>
          <p:cNvPr id="4" name="Text 2"/>
          <p:cNvSpPr/>
          <p:nvPr/>
        </p:nvSpPr>
        <p:spPr>
          <a:xfrm>
            <a:off x="966073" y="5700474"/>
            <a:ext cx="2669500" cy="1324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21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Від класичних теорій до новітніх досліджень.</a:t>
            </a:r>
            <a:endParaRPr lang="en-US" sz="2150" dirty="0"/>
          </a:p>
        </p:txBody>
      </p:sp>
      <p:sp>
        <p:nvSpPr>
          <p:cNvPr id="5" name="Text 3"/>
          <p:cNvSpPr/>
          <p:nvPr/>
        </p:nvSpPr>
        <p:spPr>
          <a:xfrm>
            <a:off x="4316611" y="4734639"/>
            <a:ext cx="2669500" cy="10347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Нейронауки і когнітивна психологія</a:t>
            </a:r>
            <a:endParaRPr lang="en-US" sz="2150" dirty="0"/>
          </a:p>
        </p:txBody>
      </p:sp>
      <p:sp>
        <p:nvSpPr>
          <p:cNvPr id="6" name="Text 4"/>
          <p:cNvSpPr/>
          <p:nvPr/>
        </p:nvSpPr>
        <p:spPr>
          <a:xfrm>
            <a:off x="4316611" y="6045398"/>
            <a:ext cx="2669500" cy="1324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21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Вивчаються механізми мозку та пізнання.</a:t>
            </a:r>
            <a:endParaRPr lang="en-US" sz="2150" dirty="0"/>
          </a:p>
        </p:txBody>
      </p:sp>
      <p:sp>
        <p:nvSpPr>
          <p:cNvPr id="7" name="Text 5"/>
          <p:cNvSpPr/>
          <p:nvPr/>
        </p:nvSpPr>
        <p:spPr>
          <a:xfrm>
            <a:off x="7667149" y="4734639"/>
            <a:ext cx="2669500" cy="689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Соціальна психологія</a:t>
            </a:r>
            <a:endParaRPr lang="en-US" sz="2150" dirty="0"/>
          </a:p>
        </p:txBody>
      </p:sp>
      <p:sp>
        <p:nvSpPr>
          <p:cNvPr id="8" name="Text 6"/>
          <p:cNvSpPr/>
          <p:nvPr/>
        </p:nvSpPr>
        <p:spPr>
          <a:xfrm>
            <a:off x="7667149" y="5700474"/>
            <a:ext cx="2669500" cy="1324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21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Дослідження впливу суспільства на особистість.</a:t>
            </a:r>
            <a:endParaRPr lang="en-US" sz="2150" dirty="0"/>
          </a:p>
        </p:txBody>
      </p:sp>
      <p:sp>
        <p:nvSpPr>
          <p:cNvPr id="9" name="Text 7"/>
          <p:cNvSpPr/>
          <p:nvPr/>
        </p:nvSpPr>
        <p:spPr>
          <a:xfrm>
            <a:off x="11017687" y="4734639"/>
            <a:ext cx="2669500" cy="3449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Освіта і медицина</a:t>
            </a:r>
            <a:endParaRPr lang="en-US" sz="2150" dirty="0"/>
          </a:p>
        </p:txBody>
      </p:sp>
      <p:sp>
        <p:nvSpPr>
          <p:cNvPr id="10" name="Text 8"/>
          <p:cNvSpPr/>
          <p:nvPr/>
        </p:nvSpPr>
        <p:spPr>
          <a:xfrm>
            <a:off x="11017687" y="5355550"/>
            <a:ext cx="2669500" cy="17659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21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Інновації впливають на системи освіти та охорони здоров'я.</a:t>
            </a:r>
            <a:endParaRPr lang="en-US" sz="21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380</Words>
  <Application>Microsoft Office PowerPoint</Application>
  <PresentationFormat>Довільний</PresentationFormat>
  <Paragraphs>94</Paragraphs>
  <Slides>10</Slides>
  <Notes>10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4" baseType="lpstr">
      <vt:lpstr>Patrick Hand</vt:lpstr>
      <vt:lpstr>Calibri</vt:lpstr>
      <vt:lpstr>Arial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Kharytonov Nikita</cp:lastModifiedBy>
  <cp:revision>1</cp:revision>
  <dcterms:created xsi:type="dcterms:W3CDTF">2025-04-21T14:05:55Z</dcterms:created>
  <dcterms:modified xsi:type="dcterms:W3CDTF">2025-04-21T14:07:41Z</dcterms:modified>
</cp:coreProperties>
</file>