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14.02.2025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22891A-BDD8-3996-E15C-F0A021C7113F}"/>
              </a:ext>
            </a:extLst>
          </p:cNvPr>
          <p:cNvSpPr>
            <a:spLocks noGrp="1"/>
          </p:cNvSpPr>
          <p:nvPr>
            <p:ph type="title"/>
          </p:nvPr>
        </p:nvSpPr>
        <p:spPr>
          <a:xfrm>
            <a:off x="0" y="1253067"/>
            <a:ext cx="12279086" cy="4986866"/>
          </a:xfrm>
        </p:spPr>
        <p:txBody>
          <a:bodyPr>
            <a:normAutofit/>
          </a:bodyPr>
          <a:lstStyle/>
          <a:p>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2200" b="1" i="1" u="sng" dirty="0">
                <a:latin typeface="Times New Roman" pitchFamily="18" charset="0"/>
                <a:cs typeface="Times New Roman" pitchFamily="18" charset="0"/>
              </a:rPr>
              <a:t>Тема 2. Міжнародне законодавство з питань сталого розвитку</a:t>
            </a:r>
            <a:r>
              <a:rPr lang="uk-UA" sz="2200" dirty="0">
                <a:latin typeface="Times New Roman" pitchFamily="18" charset="0"/>
                <a:cs typeface="Times New Roman" pitchFamily="18" charset="0"/>
              </a:rPr>
              <a:t/>
            </a:r>
            <a:br>
              <a:rPr lang="uk-UA" sz="2200" dirty="0">
                <a:latin typeface="Times New Roman" pitchFamily="18" charset="0"/>
                <a:cs typeface="Times New Roman" pitchFamily="18" charset="0"/>
              </a:rPr>
            </a:b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1</a:t>
            </a:r>
            <a:r>
              <a:rPr lang="uk-UA" sz="1800" dirty="0">
                <a:latin typeface="Times New Roman" pitchFamily="18" charset="0"/>
                <a:cs typeface="Times New Roman" pitchFamily="18" charset="0"/>
              </a:rPr>
              <a:t>. Хронологія прийняття міжнародних документів зі сталого розвитку.</a:t>
            </a:r>
            <a:br>
              <a:rPr lang="uk-UA" sz="1800" dirty="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2</a:t>
            </a:r>
            <a:r>
              <a:rPr lang="uk-UA" sz="1800" dirty="0">
                <a:latin typeface="Times New Roman" pitchFamily="18" charset="0"/>
                <a:cs typeface="Times New Roman" pitchFamily="18" charset="0"/>
              </a:rPr>
              <a:t>. Цілі розвитку тисячоліття в Декларації тисячоліття ООН 2000 року.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b="1" dirty="0">
                <a:solidFill>
                  <a:srgbClr val="FF0000"/>
                </a:solidFill>
                <a:latin typeface="Times New Roman" pitchFamily="18" charset="0"/>
                <a:cs typeface="Times New Roman" pitchFamily="18" charset="0"/>
              </a:rPr>
              <a:t/>
            </a:r>
            <a:br>
              <a:rPr lang="uk-UA" sz="1800" b="1" dirty="0">
                <a:solidFill>
                  <a:srgbClr val="FF0000"/>
                </a:solidFill>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endParaRPr lang="uk-UA" sz="1800" dirty="0">
              <a:latin typeface="Times New Roman" pitchFamily="18" charset="0"/>
              <a:cs typeface="Times New Roman" pitchFamily="18" charset="0"/>
            </a:endParaRPr>
          </a:p>
        </p:txBody>
      </p:sp>
      <p:sp>
        <p:nvSpPr>
          <p:cNvPr id="3" name="Заголовок 1">
            <a:extLst>
              <a:ext uri="{FF2B5EF4-FFF2-40B4-BE49-F238E27FC236}">
                <a16:creationId xmlns=""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72" y="135996"/>
            <a:ext cx="6383337"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50" y="148696"/>
            <a:ext cx="5259917" cy="295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9" y="2700866"/>
            <a:ext cx="4710472"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521" y="3376347"/>
            <a:ext cx="53816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64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94" y="238034"/>
            <a:ext cx="5282405" cy="212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68" y="238034"/>
            <a:ext cx="5469132" cy="364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330" y="2440781"/>
            <a:ext cx="4808859" cy="381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836" y="3887233"/>
            <a:ext cx="5063595" cy="189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39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3" y="152401"/>
            <a:ext cx="6166840" cy="226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216" y="152401"/>
            <a:ext cx="5249188"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42" y="2607733"/>
            <a:ext cx="5063076"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629" y="2932376"/>
            <a:ext cx="54387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72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21" y="160867"/>
            <a:ext cx="6109831" cy="23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019" y="261938"/>
            <a:ext cx="577373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21" y="2927880"/>
            <a:ext cx="53054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418" y="2462213"/>
            <a:ext cx="5378450" cy="293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6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9334"/>
            <a:ext cx="6390746" cy="241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370" y="378479"/>
            <a:ext cx="5499630" cy="19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71" y="3078692"/>
            <a:ext cx="5572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546" y="2667366"/>
            <a:ext cx="5241925" cy="25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28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31" y="484918"/>
            <a:ext cx="5579002" cy="215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465" y="74609"/>
            <a:ext cx="5198535" cy="315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31" y="2819400"/>
            <a:ext cx="4708565" cy="34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465" y="3115525"/>
            <a:ext cx="4813027"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3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96850"/>
            <a:ext cx="6027737" cy="21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196850"/>
            <a:ext cx="5099801" cy="622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4" y="3128433"/>
            <a:ext cx="53054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9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8533" y="211668"/>
            <a:ext cx="11738505" cy="5558896"/>
          </a:xfrm>
        </p:spPr>
        <p:txBody>
          <a:bodyPr/>
          <a:lstStyle/>
          <a:p>
            <a:pPr marL="457200" indent="-457200" algn="ctr">
              <a:buAutoNum type="arabicPeriod"/>
            </a:pPr>
            <a:r>
              <a:rPr lang="uk-UA" sz="2400" dirty="0" smtClean="0">
                <a:latin typeface="Times New Roman" pitchFamily="18" charset="0"/>
                <a:cs typeface="Times New Roman" pitchFamily="18" charset="0"/>
              </a:rPr>
              <a:t>Хронологія </a:t>
            </a:r>
            <a:r>
              <a:rPr lang="uk-UA" sz="2400" dirty="0">
                <a:latin typeface="Times New Roman" pitchFamily="18" charset="0"/>
                <a:cs typeface="Times New Roman" pitchFamily="18" charset="0"/>
              </a:rPr>
              <a:t>прийняття міжнародних документів зі сталого розвитку</a:t>
            </a:r>
            <a:r>
              <a:rPr lang="uk-UA" sz="2400" dirty="0" smtClean="0">
                <a:latin typeface="Times New Roman" pitchFamily="18" charset="0"/>
                <a:cs typeface="Times New Roman" pitchFamily="18" charset="0"/>
              </a:rPr>
              <a:t>.</a:t>
            </a:r>
          </a:p>
          <a:p>
            <a:pPr marL="0" indent="457200" algn="just">
              <a:lnSpc>
                <a:spcPct val="100000"/>
              </a:lnSpc>
              <a:spcBef>
                <a:spcPts val="0"/>
              </a:spcBef>
              <a:buNone/>
            </a:pPr>
            <a:r>
              <a:rPr lang="uk-UA" sz="1500" b="0" dirty="0">
                <a:solidFill>
                  <a:srgbClr val="000000"/>
                </a:solidFill>
                <a:latin typeface="Times New Roman" pitchFamily="18" charset="0"/>
                <a:cs typeface="Times New Roman" pitchFamily="18" charset="0"/>
              </a:rPr>
              <a:t>У 1967 р. Генеральна асамблея ООН виступила з ініціативою проведення міжнародної конференції, на якій були б вироблені міжнародні заходи з обмеження та припинення забруднення довкілля. Перша конференція ООН з проблем навколишнього середовища (КОНСР-1) </a:t>
            </a:r>
            <a:r>
              <a:rPr lang="uk-UA" sz="1500" i="1" u="sng" dirty="0">
                <a:solidFill>
                  <a:srgbClr val="000000"/>
                </a:solidFill>
                <a:latin typeface="Times New Roman" pitchFamily="18" charset="0"/>
                <a:cs typeface="Times New Roman" pitchFamily="18" charset="0"/>
              </a:rPr>
              <a:t>відбулась у червні 1972 р. в Стокгольмі. </a:t>
            </a:r>
            <a:endParaRPr lang="uk-UA" sz="1500" i="1" u="sng"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rgbClr val="000000"/>
                </a:solidFill>
                <a:latin typeface="Times New Roman" pitchFamily="18" charset="0"/>
                <a:cs typeface="Times New Roman" pitchFamily="18" charset="0"/>
              </a:rPr>
              <a:t>На </a:t>
            </a:r>
            <a:r>
              <a:rPr lang="uk-UA" sz="1500" b="0" dirty="0">
                <a:solidFill>
                  <a:srgbClr val="000000"/>
                </a:solidFill>
                <a:latin typeface="Times New Roman" pitchFamily="18" charset="0"/>
                <a:cs typeface="Times New Roman" pitchFamily="18" charset="0"/>
              </a:rPr>
              <a:t>конференції прийнято Декларацію принципів і План дії, які поклали початок регулярній міжнародній діяльності з охорони довкілля с рамках ООН. Стокгольмська Декларація принципів містить керівні положення, на які повинні спиратись держави у своїх діях, що впливають, чи можуть впливати на стан довкілля. У Декларації підкреслено глобальний характер проблем охорони довкілля. У першому ж принципі наголошується, що </a:t>
            </a:r>
            <a:r>
              <a:rPr lang="uk-UA" sz="1500" b="0" dirty="0" smtClean="0">
                <a:solidFill>
                  <a:srgbClr val="000000"/>
                </a:solidFill>
                <a:latin typeface="Times New Roman" pitchFamily="18" charset="0"/>
                <a:cs typeface="Times New Roman" pitchFamily="18" charset="0"/>
              </a:rPr>
              <a:t>«кожна </a:t>
            </a:r>
            <a:r>
              <a:rPr lang="uk-UA" sz="1500" b="0" dirty="0">
                <a:solidFill>
                  <a:srgbClr val="000000"/>
                </a:solidFill>
                <a:latin typeface="Times New Roman" pitchFamily="18" charset="0"/>
                <a:cs typeface="Times New Roman" pitchFamily="18" charset="0"/>
              </a:rPr>
              <a:t>людина має право на свободу і сприятливі умови життя у навколишньому середовищі, якість якого дозволяє вести гідне і процвітаюче життя і несе повну відповідальність за охорону та покращення довкілля в ім’я теперішнього і майбутніх </a:t>
            </a:r>
            <a:r>
              <a:rPr lang="uk-UA" sz="1500" b="0" dirty="0" smtClean="0">
                <a:solidFill>
                  <a:srgbClr val="000000"/>
                </a:solidFill>
                <a:latin typeface="Times New Roman" pitchFamily="18" charset="0"/>
                <a:cs typeface="Times New Roman" pitchFamily="18" charset="0"/>
              </a:rPr>
              <a:t>поколінь». </a:t>
            </a:r>
          </a:p>
          <a:p>
            <a:pPr marL="0" indent="457200" algn="just">
              <a:lnSpc>
                <a:spcPct val="100000"/>
              </a:lnSpc>
              <a:spcBef>
                <a:spcPts val="0"/>
              </a:spcBef>
              <a:buNone/>
            </a:pPr>
            <a:r>
              <a:rPr lang="uk-UA" sz="1500" b="0" dirty="0" smtClean="0">
                <a:solidFill>
                  <a:srgbClr val="000000"/>
                </a:solidFill>
                <a:latin typeface="Times New Roman" pitchFamily="18" charset="0"/>
                <a:cs typeface="Times New Roman" pitchFamily="18" charset="0"/>
              </a:rPr>
              <a:t>Стокгольмська </a:t>
            </a:r>
            <a:r>
              <a:rPr lang="uk-UA" sz="1500" b="0" dirty="0">
                <a:solidFill>
                  <a:srgbClr val="000000"/>
                </a:solidFill>
                <a:latin typeface="Times New Roman" pitchFamily="18" charset="0"/>
                <a:cs typeface="Times New Roman" pitchFamily="18" charset="0"/>
              </a:rPr>
              <a:t>декларація мала великий вплив на формування екологічних прав людини. як у національному, так і в міжнародному контексті - Конституції близько 70 країн, прийняті або переглянуті після 1972 р., закріплюють право людини на сприятливе довкілля. Так стаття 50 Конституції України проголошує право кожної людини на безпечне для життя і здоров’я довкілля та на відшкодування завданої порушенням цього права шкоди. </a:t>
            </a:r>
            <a:endParaRPr lang="uk-UA" sz="15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500" i="1" u="sng" dirty="0" smtClean="0">
                <a:solidFill>
                  <a:srgbClr val="000000"/>
                </a:solidFill>
                <a:latin typeface="Times New Roman" pitchFamily="18" charset="0"/>
                <a:cs typeface="Times New Roman" pitchFamily="18" charset="0"/>
              </a:rPr>
              <a:t>План </a:t>
            </a:r>
            <a:r>
              <a:rPr lang="uk-UA" sz="1500" i="1" u="sng" dirty="0">
                <a:solidFill>
                  <a:srgbClr val="000000"/>
                </a:solidFill>
                <a:latin typeface="Times New Roman" pitchFamily="18" charset="0"/>
                <a:cs typeface="Times New Roman" pitchFamily="18" charset="0"/>
              </a:rPr>
              <a:t>дій містить 109 рекомендацій, які стосуються: </a:t>
            </a:r>
            <a:endParaRPr lang="uk-UA" sz="1500" i="1" u="sng" dirty="0" smtClean="0">
              <a:solidFill>
                <a:srgbClr val="000000"/>
              </a:solidFill>
              <a:latin typeface="Times New Roman" pitchFamily="18" charset="0"/>
              <a:cs typeface="Times New Roman" pitchFamily="18" charset="0"/>
            </a:endParaRPr>
          </a:p>
          <a:p>
            <a:pPr marL="0" indent="457200" algn="just">
              <a:lnSpc>
                <a:spcPct val="100000"/>
              </a:lnSpc>
              <a:spcBef>
                <a:spcPts val="0"/>
              </a:spcBef>
              <a:buFontTx/>
              <a:buChar char="-"/>
            </a:pPr>
            <a:r>
              <a:rPr lang="uk-UA" sz="1500" b="0" dirty="0" smtClean="0">
                <a:solidFill>
                  <a:srgbClr val="000000"/>
                </a:solidFill>
                <a:latin typeface="Times New Roman" pitchFamily="18" charset="0"/>
                <a:cs typeface="Times New Roman" pitchFamily="18" charset="0"/>
              </a:rPr>
              <a:t>планування </a:t>
            </a:r>
            <a:r>
              <a:rPr lang="uk-UA" sz="1500" b="0" dirty="0">
                <a:solidFill>
                  <a:srgbClr val="000000"/>
                </a:solidFill>
                <a:latin typeface="Times New Roman" pitchFamily="18" charset="0"/>
                <a:cs typeface="Times New Roman" pitchFamily="18" charset="0"/>
              </a:rPr>
              <a:t>населених пунктів з врахуванням якості довкілля; </a:t>
            </a:r>
            <a:endParaRPr lang="uk-UA" sz="15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FontTx/>
              <a:buChar char="-"/>
            </a:pPr>
            <a:r>
              <a:rPr lang="uk-UA" sz="1500" b="0" dirty="0" smtClean="0">
                <a:solidFill>
                  <a:srgbClr val="000000"/>
                </a:solidFill>
                <a:latin typeface="Times New Roman" pitchFamily="18" charset="0"/>
                <a:cs typeface="Times New Roman" pitchFamily="18" charset="0"/>
              </a:rPr>
              <a:t>управління </a:t>
            </a:r>
            <a:r>
              <a:rPr lang="uk-UA" sz="1500" b="0" dirty="0">
                <a:solidFill>
                  <a:srgbClr val="000000"/>
                </a:solidFill>
                <a:latin typeface="Times New Roman" pitchFamily="18" charset="0"/>
                <a:cs typeface="Times New Roman" pitchFamily="18" charset="0"/>
              </a:rPr>
              <a:t>природними ресурсами; </a:t>
            </a:r>
            <a:endParaRPr lang="uk-UA" sz="15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FontTx/>
              <a:buChar char="-"/>
            </a:pPr>
            <a:r>
              <a:rPr lang="uk-UA" sz="1500" b="0" dirty="0" smtClean="0">
                <a:solidFill>
                  <a:srgbClr val="000000"/>
                </a:solidFill>
                <a:latin typeface="Times New Roman" pitchFamily="18" charset="0"/>
                <a:cs typeface="Times New Roman" pitchFamily="18" charset="0"/>
              </a:rPr>
              <a:t>визначення </a:t>
            </a:r>
            <a:r>
              <a:rPr lang="uk-UA" sz="1500" b="0" dirty="0">
                <a:solidFill>
                  <a:srgbClr val="000000"/>
                </a:solidFill>
                <a:latin typeface="Times New Roman" pitchFamily="18" charset="0"/>
                <a:cs typeface="Times New Roman" pitchFamily="18" charset="0"/>
              </a:rPr>
              <a:t>пріоритетних забруднювальних речовин; </a:t>
            </a:r>
            <a:endParaRPr lang="uk-UA" sz="15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FontTx/>
              <a:buChar char="-"/>
            </a:pPr>
            <a:r>
              <a:rPr lang="uk-UA" sz="1500" b="0" dirty="0" smtClean="0">
                <a:solidFill>
                  <a:srgbClr val="000000"/>
                </a:solidFill>
                <a:latin typeface="Times New Roman" pitchFamily="18" charset="0"/>
                <a:cs typeface="Times New Roman" pitchFamily="18" charset="0"/>
              </a:rPr>
              <a:t>освітніх</a:t>
            </a:r>
            <a:r>
              <a:rPr lang="uk-UA" sz="1500" b="0" dirty="0">
                <a:solidFill>
                  <a:srgbClr val="000000"/>
                </a:solidFill>
                <a:latin typeface="Times New Roman" pitchFamily="18" charset="0"/>
                <a:cs typeface="Times New Roman" pitchFamily="18" charset="0"/>
              </a:rPr>
              <a:t>, інформаційних, соціальних і культурних аспектів проблем охорони і розвитку навколишнього середовища. </a:t>
            </a:r>
            <a:endParaRPr lang="uk-UA" sz="15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rgbClr val="000000"/>
                </a:solidFill>
                <a:latin typeface="Times New Roman" pitchFamily="18" charset="0"/>
                <a:cs typeface="Times New Roman" pitchFamily="18" charset="0"/>
              </a:rPr>
              <a:t>Більшість </a:t>
            </a:r>
            <a:r>
              <a:rPr lang="uk-UA" sz="1500" b="0" dirty="0">
                <a:solidFill>
                  <a:srgbClr val="000000"/>
                </a:solidFill>
                <a:latin typeface="Times New Roman" pitchFamily="18" charset="0"/>
                <a:cs typeface="Times New Roman" pitchFamily="18" charset="0"/>
              </a:rPr>
              <a:t>рекомендацій Плану дій звернені до ООН та міжнародних організацій з метою консолідувати міжнародну діяльність з охорони довкілля та підвищити її ефективність. Стокгольмська конференція сприяла початку численних міжнародних угод, конвенцій та досліджень в галузі охорони довкілля. Важливим результатом стало прийняття Резолюції про організацію Програми ООН з навколишнього середовища (ЮНЕП-</a:t>
            </a:r>
            <a:r>
              <a:rPr lang="en-US" sz="1500" b="0" dirty="0">
                <a:solidFill>
                  <a:srgbClr val="000000"/>
                </a:solidFill>
                <a:latin typeface="Times New Roman" pitchFamily="18" charset="0"/>
                <a:cs typeface="Times New Roman" pitchFamily="18" charset="0"/>
              </a:rPr>
              <a:t>UNEP).</a:t>
            </a:r>
            <a:endParaRPr lang="uk-UA" sz="1500" b="0" dirty="0" smtClean="0">
              <a:solidFill>
                <a:srgbClr val="000000"/>
              </a:solidFill>
              <a:latin typeface="Times New Roman" pitchFamily="18" charset="0"/>
              <a:cs typeface="Times New Roman" pitchFamily="18" charset="0"/>
            </a:endParaRPr>
          </a:p>
          <a:p>
            <a:pPr marL="0" indent="0" algn="just">
              <a:buNone/>
            </a:pPr>
            <a:endParaRPr lang="uk-UA" sz="140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308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177800"/>
            <a:ext cx="11713105" cy="5592763"/>
          </a:xfrm>
        </p:spPr>
        <p:txBody>
          <a:bodyPr/>
          <a:lstStyle/>
          <a:p>
            <a:pPr marL="0" indent="457200" algn="just">
              <a:lnSpc>
                <a:spcPct val="100000"/>
              </a:lnSpc>
              <a:spcBef>
                <a:spcPts val="0"/>
              </a:spcBef>
              <a:buNone/>
            </a:pPr>
            <a:r>
              <a:rPr lang="uk-UA" sz="1700" b="0" i="1" u="sng" dirty="0">
                <a:solidFill>
                  <a:srgbClr val="000000"/>
                </a:solidFill>
                <a:latin typeface="Times New Roman" pitchFamily="18" charset="0"/>
                <a:cs typeface="Times New Roman" pitchFamily="18" charset="0"/>
              </a:rPr>
              <a:t>У 1984 р. Генеральна Асамблея ООН створила Міжнародну комісію з довкілля і розвитку з метою розробки стратегій його охорони</a:t>
            </a:r>
            <a:r>
              <a:rPr lang="uk-UA" sz="1700" b="0" dirty="0">
                <a:solidFill>
                  <a:srgbClr val="000000"/>
                </a:solidFill>
                <a:latin typeface="Times New Roman" pitchFamily="18" charset="0"/>
                <a:cs typeface="Times New Roman" pitchFamily="18" charset="0"/>
              </a:rPr>
              <a:t>, які б забезпечили збалансований розвиток людства до 2000 р. і на більш тривалий період. Комісія представила у 1987 р. фундаментальну працю </a:t>
            </a:r>
            <a:r>
              <a:rPr lang="uk-UA" sz="1700" b="0" dirty="0" smtClean="0">
                <a:solidFill>
                  <a:srgbClr val="000000"/>
                </a:solidFill>
                <a:latin typeface="Times New Roman" pitchFamily="18" charset="0"/>
                <a:cs typeface="Times New Roman" pitchFamily="18" charset="0"/>
              </a:rPr>
              <a:t>«Наше </a:t>
            </a:r>
            <a:r>
              <a:rPr lang="uk-UA" sz="1700" b="0" dirty="0">
                <a:solidFill>
                  <a:srgbClr val="000000"/>
                </a:solidFill>
                <a:latin typeface="Times New Roman" pitchFamily="18" charset="0"/>
                <a:cs typeface="Times New Roman" pitchFamily="18" charset="0"/>
              </a:rPr>
              <a:t>спільне </a:t>
            </a:r>
            <a:r>
              <a:rPr lang="uk-UA" sz="1700" b="0" dirty="0" smtClean="0">
                <a:solidFill>
                  <a:srgbClr val="000000"/>
                </a:solidFill>
                <a:latin typeface="Times New Roman" pitchFamily="18" charset="0"/>
                <a:cs typeface="Times New Roman" pitchFamily="18" charset="0"/>
              </a:rPr>
              <a:t>майбутнє», </a:t>
            </a:r>
            <a:r>
              <a:rPr lang="uk-UA" sz="1700" b="0" dirty="0">
                <a:solidFill>
                  <a:srgbClr val="000000"/>
                </a:solidFill>
                <a:latin typeface="Times New Roman" pitchFamily="18" charset="0"/>
                <a:cs typeface="Times New Roman" pitchFamily="18" charset="0"/>
              </a:rPr>
              <a:t>основним висновком якої було те, що для досягнення сталого розвитку, необхідно, щоб управлінські рішення на всіх рівнях приймалися з урахуванням екологічних факторів, а результати управлінських дій не ставили під загрозу здатність майбутніх поколінь задовольняти свої потреби. </a:t>
            </a:r>
            <a:endParaRPr lang="uk-UA" sz="17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700" b="0" dirty="0" smtClean="0">
                <a:solidFill>
                  <a:srgbClr val="000000"/>
                </a:solidFill>
                <a:latin typeface="Times New Roman" pitchFamily="18" charset="0"/>
                <a:cs typeface="Times New Roman" pitchFamily="18" charset="0"/>
              </a:rPr>
              <a:t>Конференція </a:t>
            </a:r>
            <a:r>
              <a:rPr lang="uk-UA" sz="1700" b="0" dirty="0">
                <a:solidFill>
                  <a:srgbClr val="000000"/>
                </a:solidFill>
                <a:latin typeface="Times New Roman" pitchFamily="18" charset="0"/>
                <a:cs typeface="Times New Roman" pitchFamily="18" charset="0"/>
              </a:rPr>
              <a:t>ООН з навколишнього середовища й розвитку (КОНСР-2) відбулася 3-14 червня 1992 р. у Ріо-де-Жанейро. В її роботі взяли участь 178 країн, 1600 неурядових організацій, величезне число журналістів. На Конференції були схвалені п'ять основних документів, в яких зафіксовано неможливість руху країн, що розвиваються, тим шляхом, яким прийшли до свого благополуччя розвинені країни, оскільки в сучасних умовах такий шлях неминуче призведе до катастрофи. У зв'язку із цим проголошена необхідність переходу на нову стратегію, яка отримала назву “Стратегія сталого розвитку”. </a:t>
            </a:r>
            <a:endParaRPr lang="uk-UA" sz="17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700" dirty="0" smtClean="0">
                <a:solidFill>
                  <a:srgbClr val="000000"/>
                </a:solidFill>
                <a:latin typeface="Times New Roman" pitchFamily="18" charset="0"/>
                <a:cs typeface="Times New Roman" pitchFamily="18" charset="0"/>
              </a:rPr>
              <a:t>Червень </a:t>
            </a:r>
            <a:r>
              <a:rPr lang="uk-UA" sz="1700" dirty="0">
                <a:solidFill>
                  <a:srgbClr val="000000"/>
                </a:solidFill>
                <a:latin typeface="Times New Roman" pitchFamily="18" charset="0"/>
                <a:cs typeface="Times New Roman" pitchFamily="18" charset="0"/>
              </a:rPr>
              <a:t>1992 р. і Конференція в </a:t>
            </a:r>
            <a:r>
              <a:rPr lang="uk-UA" sz="1700" dirty="0" err="1">
                <a:solidFill>
                  <a:srgbClr val="000000"/>
                </a:solidFill>
                <a:latin typeface="Times New Roman" pitchFamily="18" charset="0"/>
                <a:cs typeface="Times New Roman" pitchFamily="18" charset="0"/>
              </a:rPr>
              <a:t>Ріо</a:t>
            </a:r>
            <a:r>
              <a:rPr lang="uk-UA" sz="1700" dirty="0">
                <a:solidFill>
                  <a:srgbClr val="000000"/>
                </a:solidFill>
                <a:latin typeface="Times New Roman" pitchFamily="18" charset="0"/>
                <a:cs typeface="Times New Roman" pitchFamily="18" charset="0"/>
              </a:rPr>
              <a:t> ввійшли в історію як віхи, що відзначають початок свідомого повороту нашої цивілізації на новий шлях розвитку. В </a:t>
            </a:r>
            <a:r>
              <a:rPr lang="uk-UA" sz="1700" dirty="0" err="1">
                <a:solidFill>
                  <a:srgbClr val="000000"/>
                </a:solidFill>
                <a:latin typeface="Times New Roman" pitchFamily="18" charset="0"/>
                <a:cs typeface="Times New Roman" pitchFamily="18" charset="0"/>
              </a:rPr>
              <a:t>Ріо</a:t>
            </a:r>
            <a:r>
              <a:rPr lang="uk-UA" sz="1700" dirty="0">
                <a:solidFill>
                  <a:srgbClr val="000000"/>
                </a:solidFill>
                <a:latin typeface="Times New Roman" pitchFamily="18" charset="0"/>
                <a:cs typeface="Times New Roman" pitchFamily="18" charset="0"/>
              </a:rPr>
              <a:t> було задекларовано усвідомлення того, що: </a:t>
            </a:r>
            <a:r>
              <a:rPr lang="uk-UA" sz="1700" dirty="0" smtClean="0">
                <a:solidFill>
                  <a:srgbClr val="000000"/>
                </a:solidFill>
                <a:latin typeface="Times New Roman" pitchFamily="18" charset="0"/>
                <a:cs typeface="Times New Roman" pitchFamily="18" charset="0"/>
              </a:rPr>
              <a:t> </a:t>
            </a:r>
          </a:p>
          <a:p>
            <a:pPr marL="0" indent="457200" algn="just">
              <a:lnSpc>
                <a:spcPct val="100000"/>
              </a:lnSpc>
              <a:spcBef>
                <a:spcPts val="0"/>
              </a:spcBef>
            </a:pPr>
            <a:r>
              <a:rPr lang="uk-UA" sz="1700" b="0" dirty="0" smtClean="0">
                <a:solidFill>
                  <a:srgbClr val="000000"/>
                </a:solidFill>
                <a:latin typeface="Times New Roman" pitchFamily="18" charset="0"/>
                <a:cs typeface="Times New Roman" pitchFamily="18" charset="0"/>
              </a:rPr>
              <a:t>промисловий </a:t>
            </a:r>
            <a:r>
              <a:rPr lang="uk-UA" sz="1700" b="0" dirty="0">
                <a:solidFill>
                  <a:srgbClr val="000000"/>
                </a:solidFill>
                <a:latin typeface="Times New Roman" pitchFamily="18" charset="0"/>
                <a:cs typeface="Times New Roman" pitchFamily="18" charset="0"/>
              </a:rPr>
              <a:t>розвиток є основою економічного розвитку, а отже, і підйому соціально-економічного рівня життя суспільства; </a:t>
            </a:r>
            <a:endParaRPr lang="uk-UA" sz="17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pPr>
            <a:r>
              <a:rPr lang="uk-UA" sz="1700" b="0" dirty="0" smtClean="0">
                <a:solidFill>
                  <a:srgbClr val="000000"/>
                </a:solidFill>
                <a:latin typeface="Times New Roman" pitchFamily="18" charset="0"/>
                <a:cs typeface="Times New Roman" pitchFamily="18" charset="0"/>
              </a:rPr>
              <a:t>масований </a:t>
            </a:r>
            <a:r>
              <a:rPr lang="uk-UA" sz="1700" b="0" dirty="0">
                <a:solidFill>
                  <a:srgbClr val="000000"/>
                </a:solidFill>
                <a:latin typeface="Times New Roman" pitchFamily="18" charset="0"/>
                <a:cs typeface="Times New Roman" pitchFamily="18" charset="0"/>
              </a:rPr>
              <a:t>вплив на довкілля - характерна риса промислової революції; </a:t>
            </a:r>
            <a:endParaRPr lang="uk-UA" sz="17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pPr>
            <a:r>
              <a:rPr lang="uk-UA" sz="1700" b="0" dirty="0" smtClean="0">
                <a:solidFill>
                  <a:srgbClr val="000000"/>
                </a:solidFill>
                <a:latin typeface="Times New Roman" pitchFamily="18" charset="0"/>
                <a:cs typeface="Times New Roman" pitchFamily="18" charset="0"/>
              </a:rPr>
              <a:t>світовий </a:t>
            </a:r>
            <a:r>
              <a:rPr lang="uk-UA" sz="1700" b="0" dirty="0">
                <a:solidFill>
                  <a:srgbClr val="000000"/>
                </a:solidFill>
                <a:latin typeface="Times New Roman" pitchFamily="18" charset="0"/>
                <a:cs typeface="Times New Roman" pitchFamily="18" charset="0"/>
              </a:rPr>
              <a:t>промисловий розвиток йшов без врахування вичерпності природних ресурсів і розуміння того, що </a:t>
            </a:r>
            <a:r>
              <a:rPr lang="uk-UA" sz="1700" b="0" dirty="0" err="1" smtClean="0">
                <a:solidFill>
                  <a:srgbClr val="000000"/>
                </a:solidFill>
                <a:latin typeface="Times New Roman" pitchFamily="18" charset="0"/>
                <a:cs typeface="Times New Roman" pitchFamily="18" charset="0"/>
              </a:rPr>
              <a:t>відновлюючі</a:t>
            </a:r>
            <a:r>
              <a:rPr lang="uk-UA" sz="1700" b="0" dirty="0" smtClean="0">
                <a:solidFill>
                  <a:srgbClr val="000000"/>
                </a:solidFill>
                <a:latin typeface="Times New Roman" pitchFamily="18" charset="0"/>
                <a:cs typeface="Times New Roman" pitchFamily="18" charset="0"/>
              </a:rPr>
              <a:t> </a:t>
            </a:r>
            <a:r>
              <a:rPr lang="uk-UA" sz="1700" b="0" dirty="0">
                <a:solidFill>
                  <a:srgbClr val="000000"/>
                </a:solidFill>
                <a:latin typeface="Times New Roman" pitchFamily="18" charset="0"/>
                <a:cs typeface="Times New Roman" pitchFamily="18" charset="0"/>
              </a:rPr>
              <a:t>можливості живої природи не безмежні; </a:t>
            </a:r>
            <a:endParaRPr lang="uk-UA" sz="17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pPr>
            <a:r>
              <a:rPr lang="uk-UA" sz="1700" b="0" dirty="0" smtClean="0">
                <a:solidFill>
                  <a:srgbClr val="000000"/>
                </a:solidFill>
                <a:latin typeface="Times New Roman" pitchFamily="18" charset="0"/>
                <a:cs typeface="Times New Roman" pitchFamily="18" charset="0"/>
              </a:rPr>
              <a:t>сьогодні </a:t>
            </a:r>
            <a:r>
              <a:rPr lang="uk-UA" sz="1700" b="0" dirty="0">
                <a:solidFill>
                  <a:srgbClr val="000000"/>
                </a:solidFill>
                <a:latin typeface="Times New Roman" pitchFamily="18" charset="0"/>
                <a:cs typeface="Times New Roman" pitchFamily="18" charset="0"/>
              </a:rPr>
              <a:t>загроза виживанню прийшло з боку довкілля, що швидко деградує під тиском людської діяльності. </a:t>
            </a:r>
            <a:endParaRPr lang="uk-UA" sz="17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700" b="0" i="1" u="sng" dirty="0" smtClean="0">
                <a:solidFill>
                  <a:srgbClr val="000000"/>
                </a:solidFill>
                <a:latin typeface="Times New Roman" pitchFamily="18" charset="0"/>
                <a:cs typeface="Times New Roman" pitchFamily="18" charset="0"/>
              </a:rPr>
              <a:t>Ця </a:t>
            </a:r>
            <a:r>
              <a:rPr lang="uk-UA" sz="1700" b="0" i="1" u="sng" dirty="0">
                <a:solidFill>
                  <a:srgbClr val="000000"/>
                </a:solidFill>
                <a:latin typeface="Times New Roman" pitchFamily="18" charset="0"/>
                <a:cs typeface="Times New Roman" pitchFamily="18" charset="0"/>
              </a:rPr>
              <a:t>загроза носить глобальний характер і стосується всіх країн, всієї нашої цивілізації. </a:t>
            </a:r>
          </a:p>
        </p:txBody>
      </p:sp>
    </p:spTree>
    <p:extLst>
      <p:ext uri="{BB962C8B-B14F-4D97-AF65-F5344CB8AC3E}">
        <p14:creationId xmlns:p14="http://schemas.microsoft.com/office/powerpoint/2010/main" val="242983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7001" y="186268"/>
            <a:ext cx="11730038" cy="5584296"/>
          </a:xfrm>
        </p:spPr>
        <p:txBody>
          <a:bodyPr/>
          <a:lstStyle/>
          <a:p>
            <a:pPr marL="0" indent="457200" algn="just">
              <a:lnSpc>
                <a:spcPct val="100000"/>
              </a:lnSpc>
              <a:spcBef>
                <a:spcPts val="0"/>
              </a:spcBef>
              <a:buNone/>
            </a:pPr>
            <a:r>
              <a:rPr lang="uk-UA" sz="1700" i="1" u="sng" dirty="0">
                <a:solidFill>
                  <a:srgbClr val="000000"/>
                </a:solidFill>
                <a:latin typeface="Times New Roman" pitchFamily="18" charset="0"/>
                <a:cs typeface="Times New Roman" pitchFamily="18" charset="0"/>
              </a:rPr>
              <a:t>До головних міжнародних документів з проблем сталого розвитку можна віднести наступні: </a:t>
            </a:r>
            <a:endParaRPr lang="uk-UA" sz="1700" i="1" u="sng" dirty="0" smtClean="0">
              <a:solidFill>
                <a:srgbClr val="000000"/>
              </a:solidFill>
              <a:latin typeface="Times New Roman" pitchFamily="18" charset="0"/>
              <a:cs typeface="Times New Roman" pitchFamily="18" charset="0"/>
            </a:endParaRPr>
          </a:p>
          <a:p>
            <a:pPr marL="0" indent="432000" algn="just">
              <a:lnSpc>
                <a:spcPct val="100000"/>
              </a:lnSpc>
              <a:spcBef>
                <a:spcPts val="0"/>
              </a:spcBef>
              <a:buAutoNum type="arabicPeriod"/>
            </a:pPr>
            <a:r>
              <a:rPr lang="uk-UA" sz="1700" b="0" dirty="0" smtClean="0">
                <a:solidFill>
                  <a:srgbClr val="000000"/>
                </a:solidFill>
                <a:latin typeface="Times New Roman" pitchFamily="18" charset="0"/>
                <a:cs typeface="Times New Roman" pitchFamily="18" charset="0"/>
              </a:rPr>
              <a:t>Програма </a:t>
            </a:r>
            <a:r>
              <a:rPr lang="uk-UA" sz="1700" b="0" dirty="0">
                <a:solidFill>
                  <a:srgbClr val="000000"/>
                </a:solidFill>
                <a:latin typeface="Times New Roman" pitchFamily="18" charset="0"/>
                <a:cs typeface="Times New Roman" pitchFamily="18" charset="0"/>
              </a:rPr>
              <a:t>дій “Порядок денний на 21 століття”, ухвалена в </a:t>
            </a:r>
            <a:r>
              <a:rPr lang="uk-UA" sz="1700" b="0" dirty="0" err="1">
                <a:solidFill>
                  <a:srgbClr val="000000"/>
                </a:solidFill>
                <a:latin typeface="Times New Roman" pitchFamily="18" charset="0"/>
                <a:cs typeface="Times New Roman" pitchFamily="18" charset="0"/>
              </a:rPr>
              <a:t>Ріо-деЖанейро</a:t>
            </a:r>
            <a:r>
              <a:rPr lang="uk-UA" sz="1700" b="0" dirty="0">
                <a:solidFill>
                  <a:srgbClr val="000000"/>
                </a:solidFill>
                <a:latin typeface="Times New Roman" pitchFamily="18" charset="0"/>
                <a:cs typeface="Times New Roman" pitchFamily="18" charset="0"/>
              </a:rPr>
              <a:t> у 1992 р. Документ втілює згоду 178 країн світу діяти в дусі глобального партнерства з метою активації спільних зусиль задля справедливого задоволення потреб нинішнього і майбутнього поколінь. Забезпечення переходу до сталого розвитку є насамперед обов’язком урядів згідно з принципом спільної, але диференційованої відповідальності, потребує розроблення національних програм та відповідної політики. </a:t>
            </a:r>
            <a:endParaRPr lang="uk-UA" sz="1700" b="0" dirty="0" smtClean="0">
              <a:solidFill>
                <a:srgbClr val="000000"/>
              </a:solidFill>
              <a:latin typeface="Times New Roman" pitchFamily="18" charset="0"/>
              <a:cs typeface="Times New Roman" pitchFamily="18" charset="0"/>
            </a:endParaRPr>
          </a:p>
          <a:p>
            <a:pPr marL="0" indent="432000" algn="just">
              <a:lnSpc>
                <a:spcPct val="100000"/>
              </a:lnSpc>
              <a:spcBef>
                <a:spcPts val="0"/>
              </a:spcBef>
              <a:buAutoNum type="arabicPeriod"/>
            </a:pPr>
            <a:r>
              <a:rPr lang="uk-UA" sz="1700" b="0" dirty="0" err="1" smtClean="0">
                <a:solidFill>
                  <a:srgbClr val="000000"/>
                </a:solidFill>
                <a:latin typeface="Times New Roman" pitchFamily="18" charset="0"/>
                <a:cs typeface="Times New Roman" pitchFamily="18" charset="0"/>
              </a:rPr>
              <a:t>Ольборзька</a:t>
            </a:r>
            <a:r>
              <a:rPr lang="uk-UA" sz="1700" b="0" dirty="0" smtClean="0">
                <a:solidFill>
                  <a:srgbClr val="000000"/>
                </a:solidFill>
                <a:latin typeface="Times New Roman" pitchFamily="18" charset="0"/>
                <a:cs typeface="Times New Roman" pitchFamily="18" charset="0"/>
              </a:rPr>
              <a:t> </a:t>
            </a:r>
            <a:r>
              <a:rPr lang="uk-UA" sz="1700" b="0" dirty="0">
                <a:solidFill>
                  <a:srgbClr val="000000"/>
                </a:solidFill>
                <a:latin typeface="Times New Roman" pitchFamily="18" charset="0"/>
                <a:cs typeface="Times New Roman" pitchFamily="18" charset="0"/>
              </a:rPr>
              <a:t>хартія “Міста Європи на шляху до сталого розвитку”, схвалена учасниками Європейської конференції зі сталого розвитку великих і малих міст Європи в м. </a:t>
            </a:r>
            <a:r>
              <a:rPr lang="uk-UA" sz="1700" b="0" dirty="0" err="1">
                <a:solidFill>
                  <a:srgbClr val="000000"/>
                </a:solidFill>
                <a:latin typeface="Times New Roman" pitchFamily="18" charset="0"/>
                <a:cs typeface="Times New Roman" pitchFamily="18" charset="0"/>
              </a:rPr>
              <a:t>Ольборг</a:t>
            </a:r>
            <a:r>
              <a:rPr lang="uk-UA" sz="1700" b="0" dirty="0">
                <a:solidFill>
                  <a:srgbClr val="000000"/>
                </a:solidFill>
                <a:latin typeface="Times New Roman" pitchFamily="18" charset="0"/>
                <a:cs typeface="Times New Roman" pitchFamily="18" charset="0"/>
              </a:rPr>
              <a:t>, Данія у 1994 р. Хартія зобов’язує представників великих і малих міст Європи розпочати процес підготовки місцевого “Порядку денного на 21 століття” та розробити довгострокові плани дій переходу до сталого розвитку. Було засновано мережу організацій “Сталий розвиток міст Європи”, яка заохочує до розробки місцевих планів дій на 21 століття та поширює його результати серед членів організації. Організація об’єднує понад 400 місцевих урядів, які представляють інтереси понад 300 млн. людей (серед них 30 міст України, зокрема, Київ, Вінниця, Донецьк, Івано-Франківськ, Одеса, Севастополь, Суми, Чернівці, Ужгород). </a:t>
            </a:r>
            <a:endParaRPr lang="uk-UA" sz="1700" b="0" dirty="0" smtClean="0">
              <a:solidFill>
                <a:srgbClr val="000000"/>
              </a:solidFill>
              <a:latin typeface="Times New Roman" pitchFamily="18" charset="0"/>
              <a:cs typeface="Times New Roman" pitchFamily="18" charset="0"/>
            </a:endParaRPr>
          </a:p>
          <a:p>
            <a:pPr marL="0" indent="432000" algn="just">
              <a:lnSpc>
                <a:spcPct val="100000"/>
              </a:lnSpc>
              <a:spcBef>
                <a:spcPts val="0"/>
              </a:spcBef>
              <a:buAutoNum type="arabicPeriod"/>
            </a:pPr>
            <a:r>
              <a:rPr lang="uk-UA" sz="1700" b="0" dirty="0" smtClean="0">
                <a:solidFill>
                  <a:srgbClr val="000000"/>
                </a:solidFill>
                <a:latin typeface="Times New Roman" pitchFamily="18" charset="0"/>
                <a:cs typeface="Times New Roman" pitchFamily="18" charset="0"/>
              </a:rPr>
              <a:t>Принципи </a:t>
            </a:r>
            <a:r>
              <a:rPr lang="uk-UA" sz="1700" b="0" dirty="0">
                <a:solidFill>
                  <a:srgbClr val="000000"/>
                </a:solidFill>
                <a:latin typeface="Times New Roman" pitchFamily="18" charset="0"/>
                <a:cs typeface="Times New Roman" pitchFamily="18" charset="0"/>
              </a:rPr>
              <a:t>сталого розвитку населених пунктів проголошено у </a:t>
            </a:r>
            <a:r>
              <a:rPr lang="ru-RU" sz="1700" b="0" dirty="0" err="1">
                <a:solidFill>
                  <a:srgbClr val="000000"/>
                </a:solidFill>
                <a:latin typeface="Times New Roman" pitchFamily="18" charset="0"/>
                <a:cs typeface="Times New Roman" pitchFamily="18" charset="0"/>
              </a:rPr>
              <a:t>заключних</a:t>
            </a:r>
            <a:r>
              <a:rPr lang="ru-RU" sz="1700" b="0" dirty="0">
                <a:solidFill>
                  <a:srgbClr val="000000"/>
                </a:solidFill>
                <a:latin typeface="Times New Roman" pitchFamily="18" charset="0"/>
                <a:cs typeface="Times New Roman" pitchFamily="18" charset="0"/>
              </a:rPr>
              <a:t> документах </a:t>
            </a:r>
            <a:r>
              <a:rPr lang="ru-RU" sz="1700" b="0" dirty="0" err="1">
                <a:solidFill>
                  <a:srgbClr val="000000"/>
                </a:solidFill>
                <a:latin typeface="Times New Roman" pitchFamily="18" charset="0"/>
                <a:cs typeface="Times New Roman" pitchFamily="18" charset="0"/>
              </a:rPr>
              <a:t>Конференції</a:t>
            </a:r>
            <a:r>
              <a:rPr lang="ru-RU" sz="1700" b="0" dirty="0">
                <a:solidFill>
                  <a:srgbClr val="000000"/>
                </a:solidFill>
                <a:latin typeface="Times New Roman" pitchFamily="18" charset="0"/>
                <a:cs typeface="Times New Roman" pitchFamily="18" charset="0"/>
              </a:rPr>
              <a:t> ООН з </a:t>
            </a:r>
            <a:r>
              <a:rPr lang="ru-RU" sz="1700" b="0" dirty="0" err="1">
                <a:solidFill>
                  <a:srgbClr val="000000"/>
                </a:solidFill>
                <a:latin typeface="Times New Roman" pitchFamily="18" charset="0"/>
                <a:cs typeface="Times New Roman" pitchFamily="18" charset="0"/>
              </a:rPr>
              <a:t>населених</a:t>
            </a:r>
            <a:r>
              <a:rPr lang="ru-RU" sz="1700" b="0" dirty="0">
                <a:solidFill>
                  <a:srgbClr val="000000"/>
                </a:solidFill>
                <a:latin typeface="Times New Roman" pitchFamily="18" charset="0"/>
                <a:cs typeface="Times New Roman" pitchFamily="18" charset="0"/>
              </a:rPr>
              <a:t> </a:t>
            </a:r>
            <a:r>
              <a:rPr lang="ru-RU" sz="1700" b="0" dirty="0" err="1">
                <a:solidFill>
                  <a:srgbClr val="000000"/>
                </a:solidFill>
                <a:latin typeface="Times New Roman" pitchFamily="18" charset="0"/>
                <a:cs typeface="Times New Roman" pitchFamily="18" charset="0"/>
              </a:rPr>
              <a:t>пунктів</a:t>
            </a:r>
            <a:r>
              <a:rPr lang="ru-RU" sz="1700" b="0" dirty="0">
                <a:solidFill>
                  <a:srgbClr val="000000"/>
                </a:solidFill>
                <a:latin typeface="Times New Roman" pitchFamily="18" charset="0"/>
                <a:cs typeface="Times New Roman" pitchFamily="18" charset="0"/>
              </a:rPr>
              <a:t> (ХА- </a:t>
            </a:r>
            <a:r>
              <a:rPr lang="ru-RU" sz="1700" b="0" dirty="0" err="1">
                <a:solidFill>
                  <a:srgbClr val="000000"/>
                </a:solidFill>
                <a:latin typeface="Times New Roman" pitchFamily="18" charset="0"/>
                <a:cs typeface="Times New Roman" pitchFamily="18" charset="0"/>
              </a:rPr>
              <a:t>БіТАТ</a:t>
            </a:r>
            <a:r>
              <a:rPr lang="ru-RU" sz="1700" b="0" dirty="0">
                <a:solidFill>
                  <a:srgbClr val="000000"/>
                </a:solidFill>
                <a:latin typeface="Times New Roman" pitchFamily="18" charset="0"/>
                <a:cs typeface="Times New Roman" pitchFamily="18" charset="0"/>
              </a:rPr>
              <a:t>-ІІ), яка </a:t>
            </a:r>
            <a:r>
              <a:rPr lang="ru-RU" sz="1700" b="0" dirty="0" err="1">
                <a:solidFill>
                  <a:srgbClr val="000000"/>
                </a:solidFill>
                <a:latin typeface="Times New Roman" pitchFamily="18" charset="0"/>
                <a:cs typeface="Times New Roman" pitchFamily="18" charset="0"/>
              </a:rPr>
              <a:t>відбулась</a:t>
            </a:r>
            <a:r>
              <a:rPr lang="ru-RU" sz="1700" b="0" dirty="0">
                <a:solidFill>
                  <a:srgbClr val="000000"/>
                </a:solidFill>
                <a:latin typeface="Times New Roman" pitchFamily="18" charset="0"/>
                <a:cs typeface="Times New Roman" pitchFamily="18" charset="0"/>
              </a:rPr>
              <a:t> у 1996 </a:t>
            </a:r>
            <a:r>
              <a:rPr lang="ru-RU" sz="1700" b="0" dirty="0" err="1">
                <a:solidFill>
                  <a:srgbClr val="000000"/>
                </a:solidFill>
                <a:latin typeface="Times New Roman" pitchFamily="18" charset="0"/>
                <a:cs typeface="Times New Roman" pitchFamily="18" charset="0"/>
              </a:rPr>
              <a:t>році</a:t>
            </a:r>
            <a:r>
              <a:rPr lang="ru-RU" sz="1700" b="0" dirty="0">
                <a:solidFill>
                  <a:srgbClr val="000000"/>
                </a:solidFill>
                <a:latin typeface="Times New Roman" pitchFamily="18" charset="0"/>
                <a:cs typeface="Times New Roman" pitchFamily="18" charset="0"/>
              </a:rPr>
              <a:t> в м. Стамбул (</a:t>
            </a:r>
            <a:r>
              <a:rPr lang="ru-RU" sz="1700" b="0" dirty="0" err="1">
                <a:solidFill>
                  <a:srgbClr val="000000"/>
                </a:solidFill>
                <a:latin typeface="Times New Roman" pitchFamily="18" charset="0"/>
                <a:cs typeface="Times New Roman" pitchFamily="18" charset="0"/>
              </a:rPr>
              <a:t>Туреччина</a:t>
            </a:r>
            <a:r>
              <a:rPr lang="ru-RU" sz="1700" b="0" dirty="0" smtClean="0">
                <a:solidFill>
                  <a:srgbClr val="000000"/>
                </a:solidFill>
                <a:latin typeface="Times New Roman" pitchFamily="18" charset="0"/>
                <a:cs typeface="Times New Roman" pitchFamily="18" charset="0"/>
              </a:rPr>
              <a:t>).</a:t>
            </a:r>
          </a:p>
          <a:p>
            <a:pPr marL="0" indent="432000" algn="just">
              <a:lnSpc>
                <a:spcPct val="100000"/>
              </a:lnSpc>
              <a:spcBef>
                <a:spcPts val="0"/>
              </a:spcBef>
              <a:buAutoNum type="arabicPeriod"/>
            </a:pPr>
            <a:r>
              <a:rPr lang="uk-UA" sz="1700" b="0" dirty="0" smtClean="0">
                <a:solidFill>
                  <a:srgbClr val="000000"/>
                </a:solidFill>
                <a:latin typeface="Times New Roman" pitchFamily="18" charset="0"/>
                <a:cs typeface="Times New Roman" pitchFamily="18" charset="0"/>
              </a:rPr>
              <a:t>Програма </a:t>
            </a:r>
            <a:r>
              <a:rPr lang="uk-UA" sz="1700" b="0" dirty="0">
                <a:solidFill>
                  <a:srgbClr val="000000"/>
                </a:solidFill>
                <a:latin typeface="Times New Roman" pitchFamily="18" charset="0"/>
                <a:cs typeface="Times New Roman" pitchFamily="18" charset="0"/>
              </a:rPr>
              <a:t>дій з подальшого впровадження “Порядку денного на 21 століття” («Ріо+5»), ухвалена Генеральною Асамблеєю ООН на спеціальній сесії “Планета Земля+5” у 1997 р. У документі наголошується, що досягнення сталого розвитку вимагає узгодження та інтеграції економічних, екологічних та соціальних цілей. Економічний і соціальний розвиток та охорона довкілля є взаємозалежними та взаємодоповнюючими компонентами. </a:t>
            </a:r>
          </a:p>
        </p:txBody>
      </p:sp>
    </p:spTree>
    <p:extLst>
      <p:ext uri="{BB962C8B-B14F-4D97-AF65-F5344CB8AC3E}">
        <p14:creationId xmlns:p14="http://schemas.microsoft.com/office/powerpoint/2010/main" val="31402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186268"/>
            <a:ext cx="11687705" cy="5584296"/>
          </a:xfrm>
        </p:spPr>
        <p:txBody>
          <a:bodyPr/>
          <a:lstStyle/>
          <a:p>
            <a:pPr marL="0" indent="457200" algn="just">
              <a:lnSpc>
                <a:spcPct val="100000"/>
              </a:lnSpc>
              <a:spcBef>
                <a:spcPts val="0"/>
              </a:spcBef>
              <a:buNone/>
            </a:pPr>
            <a:r>
              <a:rPr lang="uk-UA" sz="1800" b="0" dirty="0">
                <a:solidFill>
                  <a:srgbClr val="000000"/>
                </a:solidFill>
                <a:latin typeface="Times New Roman" pitchFamily="18" charset="0"/>
                <a:cs typeface="Times New Roman" pitchFamily="18" charset="0"/>
              </a:rPr>
              <a:t>5. </a:t>
            </a:r>
            <a:r>
              <a:rPr lang="uk-UA" sz="1800" b="0" dirty="0" err="1">
                <a:solidFill>
                  <a:srgbClr val="000000"/>
                </a:solidFill>
                <a:latin typeface="Times New Roman" pitchFamily="18" charset="0"/>
                <a:cs typeface="Times New Roman" pitchFamily="18" charset="0"/>
              </a:rPr>
              <a:t>Оргуська</a:t>
            </a:r>
            <a:r>
              <a:rPr lang="uk-UA" sz="1800" b="0" dirty="0">
                <a:solidFill>
                  <a:srgbClr val="000000"/>
                </a:solidFill>
                <a:latin typeface="Times New Roman" pitchFamily="18" charset="0"/>
                <a:cs typeface="Times New Roman" pitchFamily="18" charset="0"/>
              </a:rPr>
              <a:t> конвенція, підписана на 4-й </a:t>
            </a:r>
            <a:r>
              <a:rPr lang="uk-UA" sz="1800" b="0" dirty="0" err="1">
                <a:solidFill>
                  <a:srgbClr val="000000"/>
                </a:solidFill>
                <a:latin typeface="Times New Roman" pitchFamily="18" charset="0"/>
                <a:cs typeface="Times New Roman" pitchFamily="18" charset="0"/>
              </a:rPr>
              <a:t>Пан-Європейській</a:t>
            </a:r>
            <a:r>
              <a:rPr lang="uk-UA" sz="1800" b="0" dirty="0">
                <a:solidFill>
                  <a:srgbClr val="000000"/>
                </a:solidFill>
                <a:latin typeface="Times New Roman" pitchFamily="18" charset="0"/>
                <a:cs typeface="Times New Roman" pitchFamily="18" charset="0"/>
              </a:rPr>
              <a:t> конференції міністрів охорони навколишнього природного середовища «Довкілля для Європи» в м. </a:t>
            </a:r>
            <a:r>
              <a:rPr lang="uk-UA" sz="1800" b="0" dirty="0" err="1">
                <a:solidFill>
                  <a:srgbClr val="000000"/>
                </a:solidFill>
                <a:latin typeface="Times New Roman" pitchFamily="18" charset="0"/>
                <a:cs typeface="Times New Roman" pitchFamily="18" charset="0"/>
              </a:rPr>
              <a:t>Оргус</a:t>
            </a:r>
            <a:r>
              <a:rPr lang="uk-UA" sz="1800" b="0" dirty="0">
                <a:solidFill>
                  <a:srgbClr val="000000"/>
                </a:solidFill>
                <a:latin typeface="Times New Roman" pitchFamily="18" charset="0"/>
                <a:cs typeface="Times New Roman" pitchFamily="18" charset="0"/>
              </a:rPr>
              <a:t>, Данія, 1998 р. Конвенція визначає напрями демократизації доступу громадян до інформації і участі у процесі прийняття рішень. Конвенцію розроблено на виконання 10-го принципу Декларації </a:t>
            </a:r>
            <a:r>
              <a:rPr lang="uk-UA" sz="1800" b="0" dirty="0" err="1">
                <a:solidFill>
                  <a:srgbClr val="000000"/>
                </a:solidFill>
                <a:latin typeface="Times New Roman" pitchFamily="18" charset="0"/>
                <a:cs typeface="Times New Roman" pitchFamily="18" charset="0"/>
              </a:rPr>
              <a:t>Ріо</a:t>
            </a:r>
            <a:r>
              <a:rPr lang="uk-UA" sz="1800" b="0" dirty="0">
                <a:solidFill>
                  <a:srgbClr val="000000"/>
                </a:solidFill>
                <a:latin typeface="Times New Roman" pitchFamily="18" charset="0"/>
                <a:cs typeface="Times New Roman" pitchFamily="18" charset="0"/>
              </a:rPr>
              <a:t>, який проголошує необхідність участі громадськості у розв’язанні екологічних проблем та сприяння доступу до екологічної інформації, що перебуває у розпорядженні державних органів. Україна ратифікувала </a:t>
            </a:r>
            <a:r>
              <a:rPr lang="uk-UA" sz="1800" b="0" dirty="0" err="1">
                <a:solidFill>
                  <a:srgbClr val="000000"/>
                </a:solidFill>
                <a:latin typeface="Times New Roman" pitchFamily="18" charset="0"/>
                <a:cs typeface="Times New Roman" pitchFamily="18" charset="0"/>
              </a:rPr>
              <a:t>Оргуську</a:t>
            </a:r>
            <a:r>
              <a:rPr lang="uk-UA" sz="1800" b="0" dirty="0">
                <a:solidFill>
                  <a:srgbClr val="000000"/>
                </a:solidFill>
                <a:latin typeface="Times New Roman" pitchFamily="18" charset="0"/>
                <a:cs typeface="Times New Roman" pitchFamily="18" charset="0"/>
              </a:rPr>
              <a:t> конвенцію у 1999 р. визнавши її невід’ємною складовою національного законодавства. У 2002 р. були внесені зміни до законів “Про охорону навколишнього природного середовища”, “Про екологічну експертизу” та Кодексу про адміністративні порушення України. У 2004 р. прийняті Положення “Про порядок надання екологічної </a:t>
            </a:r>
            <a:r>
              <a:rPr lang="uk-UA" sz="1800" b="0" dirty="0" err="1">
                <a:solidFill>
                  <a:srgbClr val="000000"/>
                </a:solidFill>
                <a:latin typeface="Times New Roman" pitchFamily="18" charset="0"/>
                <a:cs typeface="Times New Roman" pitchFamily="18" charset="0"/>
              </a:rPr>
              <a:t>інформації-</a:t>
            </a:r>
            <a:r>
              <a:rPr lang="uk-UA" sz="1800" b="0" dirty="0">
                <a:solidFill>
                  <a:srgbClr val="000000"/>
                </a:solidFill>
                <a:latin typeface="Times New Roman" pitchFamily="18" charset="0"/>
                <a:cs typeface="Times New Roman" pitchFamily="18" charset="0"/>
              </a:rPr>
              <a:t>” та “Про участь громадськості у прийнятті рішень у сфері охорони довкілля”. </a:t>
            </a:r>
            <a:endParaRPr lang="uk-UA" sz="18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rgbClr val="000000"/>
                </a:solidFill>
                <a:latin typeface="Times New Roman" pitchFamily="18" charset="0"/>
                <a:cs typeface="Times New Roman" pitchFamily="18" charset="0"/>
              </a:rPr>
              <a:t>6</a:t>
            </a:r>
            <a:r>
              <a:rPr lang="uk-UA" sz="1800" b="0" dirty="0">
                <a:solidFill>
                  <a:srgbClr val="000000"/>
                </a:solidFill>
                <a:latin typeface="Times New Roman" pitchFamily="18" charset="0"/>
                <a:cs typeface="Times New Roman" pitchFamily="18" charset="0"/>
              </a:rPr>
              <a:t>. Декларація тисячоліття, ухвалена на «</a:t>
            </a:r>
            <a:r>
              <a:rPr lang="uk-UA" sz="1800" b="0" dirty="0" err="1">
                <a:solidFill>
                  <a:srgbClr val="000000"/>
                </a:solidFill>
                <a:latin typeface="Times New Roman" pitchFamily="18" charset="0"/>
                <a:cs typeface="Times New Roman" pitchFamily="18" charset="0"/>
              </a:rPr>
              <a:t>Самміті</a:t>
            </a:r>
            <a:r>
              <a:rPr lang="uk-UA" sz="1800" b="0" dirty="0">
                <a:solidFill>
                  <a:srgbClr val="000000"/>
                </a:solidFill>
                <a:latin typeface="Times New Roman" pitchFamily="18" charset="0"/>
                <a:cs typeface="Times New Roman" pitchFamily="18" charset="0"/>
              </a:rPr>
              <a:t> тисячоліття» у вересні 2000 року, містить окремий розділ, присвячений охороні довкілля і серед 8 головних цілей розвитку виділяє забезпечення екологічної стійкості природних екосистем і біосфери в цілому. </a:t>
            </a:r>
            <a:endParaRPr lang="uk-UA" sz="18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rgbClr val="000000"/>
                </a:solidFill>
                <a:latin typeface="Times New Roman" pitchFamily="18" charset="0"/>
                <a:cs typeface="Times New Roman" pitchFamily="18" charset="0"/>
              </a:rPr>
              <a:t>7</a:t>
            </a:r>
            <a:r>
              <a:rPr lang="uk-UA" sz="1800" b="0" dirty="0">
                <a:solidFill>
                  <a:srgbClr val="000000"/>
                </a:solidFill>
                <a:latin typeface="Times New Roman" pitchFamily="18" charset="0"/>
                <a:cs typeface="Times New Roman" pitchFamily="18" charset="0"/>
              </a:rPr>
              <a:t>. План дій «Ріо+10», ухвалений на Всесвітньому </a:t>
            </a:r>
            <a:r>
              <a:rPr lang="uk-UA" sz="1800" b="0" dirty="0" err="1">
                <a:solidFill>
                  <a:srgbClr val="000000"/>
                </a:solidFill>
                <a:latin typeface="Times New Roman" pitchFamily="18" charset="0"/>
                <a:cs typeface="Times New Roman" pitchFamily="18" charset="0"/>
              </a:rPr>
              <a:t>самміті</a:t>
            </a:r>
            <a:r>
              <a:rPr lang="uk-UA" sz="1800" b="0" dirty="0">
                <a:solidFill>
                  <a:srgbClr val="000000"/>
                </a:solidFill>
                <a:latin typeface="Times New Roman" pitchFamily="18" charset="0"/>
                <a:cs typeface="Times New Roman" pitchFamily="18" charset="0"/>
              </a:rPr>
              <a:t> зі сталого розвитку в Йоганнесбурзі у вересні 2002 року. У Плані дій визначено пріоритети та подальші кроки в напрямку прискореного досягнення цілей та виконання завдань, визначених попередніми документами. Зазначено, що необхідно створити системи науки і освіти для сталого розвитку на всіх рівнях з метою обміну знаннями, досвідом і створення відповідного наукового потенціалу. Згідно з рекомендаціями </a:t>
            </a:r>
            <a:r>
              <a:rPr lang="uk-UA" sz="1800" b="0" dirty="0" err="1">
                <a:solidFill>
                  <a:srgbClr val="000000"/>
                </a:solidFill>
                <a:latin typeface="Times New Roman" pitchFamily="18" charset="0"/>
                <a:cs typeface="Times New Roman" pitchFamily="18" charset="0"/>
              </a:rPr>
              <a:t>самміту</a:t>
            </a:r>
            <a:r>
              <a:rPr lang="uk-UA" sz="1800" b="0" dirty="0">
                <a:solidFill>
                  <a:srgbClr val="000000"/>
                </a:solidFill>
                <a:latin typeface="Times New Roman" pitchFamily="18" charset="0"/>
                <a:cs typeface="Times New Roman" pitchFamily="18" charset="0"/>
              </a:rPr>
              <a:t> Генеральна Асамблея ООН доручила ЮНЕСКО підготувати і очолити проведення з 2005 р. “Десятиліття освіти для сталого розвитку”. </a:t>
            </a:r>
          </a:p>
        </p:txBody>
      </p:sp>
    </p:spTree>
    <p:extLst>
      <p:ext uri="{BB962C8B-B14F-4D97-AF65-F5344CB8AC3E}">
        <p14:creationId xmlns:p14="http://schemas.microsoft.com/office/powerpoint/2010/main" val="178264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7001" y="127000"/>
            <a:ext cx="11730038" cy="5643563"/>
          </a:xfrm>
        </p:spPr>
        <p:txBody>
          <a:bodyPr/>
          <a:lstStyle/>
          <a:p>
            <a:pPr marL="0" indent="457200" algn="just">
              <a:lnSpc>
                <a:spcPct val="100000"/>
              </a:lnSpc>
              <a:spcBef>
                <a:spcPts val="0"/>
              </a:spcBef>
              <a:buNone/>
            </a:pPr>
            <a:r>
              <a:rPr lang="uk-UA" sz="2000" b="0" dirty="0">
                <a:solidFill>
                  <a:srgbClr val="000000"/>
                </a:solidFill>
                <a:latin typeface="Times New Roman" pitchFamily="18" charset="0"/>
                <a:cs typeface="Times New Roman" pitchFamily="18" charset="0"/>
              </a:rPr>
              <a:t>8. У вересні 2010 р. пройшло засідання генеральної Асамблеї ООН з питань виконання Цілей розвитку тисячоліття. У реалізації ЦРТ до 2008 р. спостерігалися сприятливі тенденції, в результаті економічного спаду 2008-2009 рр. ситуація серйозно погіршилась. Потрібні нові широкомасштабні заходи, інакше можливе подальше уповільнення прогресу або навіть підрив досягнутих раніше результатів. Саміт завершився прийняттям глобального плану дій, спрямованого на досягнення ЦРТ до 2015 р., а також оголошенням нових зобов’язань та інших ініціатив проти бідності, голоду, хвороб. У резолюції ГА ООН було відмічено, що найважливіше значення в процесі розвитку мають національна відповідальність та ключова роль самих країн. Кожна країна несе відповідальність за економічний і соціальний розвиток, розробку та реалізацію національної політики та стратегій розвитку. У той же час зростає значення глобального партнерства та солідарності між народами світу. Лише спільними зусиллями вони можуть подолати глобальні проблеми і забезпечити сталий розвиток. </a:t>
            </a:r>
            <a:endParaRPr lang="uk-UA" sz="20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rgbClr val="000000"/>
                </a:solidFill>
                <a:latin typeface="Times New Roman" pitchFamily="18" charset="0"/>
                <a:cs typeface="Times New Roman" pitchFamily="18" charset="0"/>
              </a:rPr>
              <a:t>9</a:t>
            </a:r>
            <a:r>
              <a:rPr lang="uk-UA" sz="2000" b="0" dirty="0">
                <a:solidFill>
                  <a:srgbClr val="000000"/>
                </a:solidFill>
                <a:latin typeface="Times New Roman" pitchFamily="18" charset="0"/>
                <a:cs typeface="Times New Roman" pitchFamily="18" charset="0"/>
              </a:rPr>
              <a:t>. Порядок денний «Період після 2015 року» і документ «Цілі сталого розвитку», що розглядався під час ювілейної 70-ї сесії Генеральної Асамблеї ООН (25-27 вересня 2015 року) на Саміті зі збалансованого розвитку ООН (2015 рік, Нью-Йорк, США). На Саміті країни світу прийняли 17 цілей, щоб подолати бідність, захистити планету і забезпечити процвітання для всіх в рамках нової програми збалансованого розвитку. </a:t>
            </a:r>
          </a:p>
        </p:txBody>
      </p:sp>
    </p:spTree>
    <p:extLst>
      <p:ext uri="{BB962C8B-B14F-4D97-AF65-F5344CB8AC3E}">
        <p14:creationId xmlns:p14="http://schemas.microsoft.com/office/powerpoint/2010/main" val="179323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533" y="188914"/>
            <a:ext cx="11484503" cy="522286"/>
          </a:xfrm>
        </p:spPr>
        <p:txBody>
          <a:bodyPr>
            <a:normAutofit/>
          </a:bodyPr>
          <a:lstStyle/>
          <a:p>
            <a:pPr algn="ctr"/>
            <a:r>
              <a:rPr lang="uk-UA" sz="2500" b="1" i="1" u="sng" dirty="0">
                <a:latin typeface="Times New Roman" pitchFamily="18" charset="0"/>
                <a:cs typeface="Times New Roman" pitchFamily="18" charset="0"/>
              </a:rPr>
              <a:t>2. Цілі розвитку тисячоліття в Декларації тисячоліття ООН 2000 року.</a:t>
            </a:r>
          </a:p>
        </p:txBody>
      </p:sp>
      <p:sp>
        <p:nvSpPr>
          <p:cNvPr id="3" name="Місце для тексту 2"/>
          <p:cNvSpPr>
            <a:spLocks noGrp="1"/>
          </p:cNvSpPr>
          <p:nvPr>
            <p:ph type="body" sz="quarter" idx="10"/>
          </p:nvPr>
        </p:nvSpPr>
        <p:spPr>
          <a:xfrm>
            <a:off x="254001" y="762000"/>
            <a:ext cx="11603038" cy="5008563"/>
          </a:xfrm>
        </p:spPr>
        <p:txBody>
          <a:bodyPr/>
          <a:lstStyle/>
          <a:p>
            <a:pPr marL="0" indent="457200" algn="just">
              <a:lnSpc>
                <a:spcPct val="100000"/>
              </a:lnSpc>
              <a:spcBef>
                <a:spcPts val="0"/>
              </a:spcBef>
              <a:buNone/>
            </a:pPr>
            <a:r>
              <a:rPr lang="uk-UA" sz="1600" b="0" dirty="0">
                <a:solidFill>
                  <a:srgbClr val="000000"/>
                </a:solidFill>
                <a:latin typeface="Times New Roman" pitchFamily="18" charset="0"/>
                <a:cs typeface="Times New Roman" pitchFamily="18" charset="0"/>
              </a:rPr>
              <a:t>Декларація Тисячоліття ООН, затверджена 189-ма державами світу у 2000 році </a:t>
            </a:r>
            <a:r>
              <a:rPr lang="uk-UA" sz="1600" b="0" dirty="0" smtClean="0">
                <a:solidFill>
                  <a:srgbClr val="000000"/>
                </a:solidFill>
                <a:latin typeface="Times New Roman" pitchFamily="18" charset="0"/>
                <a:cs typeface="Times New Roman" pitchFamily="18" charset="0"/>
              </a:rPr>
              <a:t>на Саміті </a:t>
            </a:r>
            <a:r>
              <a:rPr lang="uk-UA" sz="1600" b="0" dirty="0">
                <a:solidFill>
                  <a:srgbClr val="000000"/>
                </a:solidFill>
                <a:latin typeface="Times New Roman" pitchFamily="18" charset="0"/>
                <a:cs typeface="Times New Roman" pitchFamily="18" charset="0"/>
              </a:rPr>
              <a:t>Тисячоліття ООН, започаткувала процес досягнення до 2015 року </a:t>
            </a:r>
            <a:r>
              <a:rPr lang="uk-UA" sz="1600" b="0" dirty="0" smtClean="0">
                <a:solidFill>
                  <a:srgbClr val="000000"/>
                </a:solidFill>
                <a:latin typeface="Times New Roman" pitchFamily="18" charset="0"/>
                <a:cs typeface="Times New Roman" pitchFamily="18" charset="0"/>
              </a:rPr>
              <a:t>світовою спільнотою </a:t>
            </a:r>
            <a:r>
              <a:rPr lang="uk-UA" sz="1600" b="0" dirty="0">
                <a:solidFill>
                  <a:srgbClr val="000000"/>
                </a:solidFill>
                <a:latin typeface="Times New Roman" pitchFamily="18" charset="0"/>
                <a:cs typeface="Times New Roman" pitchFamily="18" charset="0"/>
              </a:rPr>
              <a:t>результатів у тих сферах, де нерівномірність глобального </a:t>
            </a:r>
            <a:r>
              <a:rPr lang="uk-UA" sz="1600" b="0" dirty="0" smtClean="0">
                <a:solidFill>
                  <a:srgbClr val="000000"/>
                </a:solidFill>
                <a:latin typeface="Times New Roman" pitchFamily="18" charset="0"/>
                <a:cs typeface="Times New Roman" pitchFamily="18" charset="0"/>
              </a:rPr>
              <a:t>людського розвитку </a:t>
            </a:r>
            <a:r>
              <a:rPr lang="uk-UA" sz="1600" b="0" dirty="0">
                <a:solidFill>
                  <a:srgbClr val="000000"/>
                </a:solidFill>
                <a:latin typeface="Times New Roman" pitchFamily="18" charset="0"/>
                <a:cs typeface="Times New Roman" pitchFamily="18" charset="0"/>
              </a:rPr>
              <a:t>виявилася найгострішою. Цілі Розвитку Тисячоліття (далі – ЦРТ) </a:t>
            </a:r>
            <a:r>
              <a:rPr lang="uk-UA" sz="1600" b="0" dirty="0" smtClean="0">
                <a:solidFill>
                  <a:srgbClr val="000000"/>
                </a:solidFill>
                <a:latin typeface="Times New Roman" pitchFamily="18" charset="0"/>
                <a:cs typeface="Times New Roman" pitchFamily="18" charset="0"/>
              </a:rPr>
              <a:t>визначили стратегічні </a:t>
            </a:r>
            <a:r>
              <a:rPr lang="uk-UA" sz="1600" b="0" dirty="0">
                <a:solidFill>
                  <a:srgbClr val="000000"/>
                </a:solidFill>
                <a:latin typeface="Times New Roman" pitchFamily="18" charset="0"/>
                <a:cs typeface="Times New Roman" pitchFamily="18" charset="0"/>
              </a:rPr>
              <a:t>напрями розвитку, серед яких: </a:t>
            </a:r>
            <a:r>
              <a:rPr lang="uk-UA" sz="1600" b="0" i="1" u="sng" dirty="0" smtClean="0">
                <a:solidFill>
                  <a:srgbClr val="000000"/>
                </a:solidFill>
                <a:latin typeface="Times New Roman" pitchFamily="18" charset="0"/>
                <a:cs typeface="Times New Roman" pitchFamily="18" charset="0"/>
              </a:rPr>
              <a:t>боротьба </a:t>
            </a:r>
            <a:r>
              <a:rPr lang="uk-UA" sz="1600" b="0" i="1" u="sng" dirty="0">
                <a:solidFill>
                  <a:srgbClr val="000000"/>
                </a:solidFill>
                <a:latin typeface="Times New Roman" pitchFamily="18" charset="0"/>
                <a:cs typeface="Times New Roman" pitchFamily="18" charset="0"/>
              </a:rPr>
              <a:t>з голодом і </a:t>
            </a:r>
            <a:r>
              <a:rPr lang="uk-UA" sz="1600" b="0" i="1" u="sng" dirty="0" smtClean="0">
                <a:solidFill>
                  <a:srgbClr val="000000"/>
                </a:solidFill>
                <a:latin typeface="Times New Roman" pitchFamily="18" charset="0"/>
                <a:cs typeface="Times New Roman" pitchFamily="18" charset="0"/>
              </a:rPr>
              <a:t>злиденністю, забезпечення </a:t>
            </a:r>
            <a:r>
              <a:rPr lang="uk-UA" sz="1600" b="0" i="1" u="sng" dirty="0">
                <a:solidFill>
                  <a:srgbClr val="000000"/>
                </a:solidFill>
                <a:latin typeface="Times New Roman" pitchFamily="18" charset="0"/>
                <a:cs typeface="Times New Roman" pitchFamily="18" charset="0"/>
              </a:rPr>
              <a:t>доступу до освіти, досягнення гендерної рівності, зниження </a:t>
            </a:r>
            <a:r>
              <a:rPr lang="uk-UA" sz="1600" b="0" i="1" u="sng" dirty="0" smtClean="0">
                <a:solidFill>
                  <a:srgbClr val="000000"/>
                </a:solidFill>
                <a:latin typeface="Times New Roman" pitchFamily="18" charset="0"/>
                <a:cs typeface="Times New Roman" pitchFamily="18" charset="0"/>
              </a:rPr>
              <a:t>рівня материнської </a:t>
            </a:r>
            <a:r>
              <a:rPr lang="uk-UA" sz="1600" b="0" i="1" u="sng" dirty="0">
                <a:solidFill>
                  <a:srgbClr val="000000"/>
                </a:solidFill>
                <a:latin typeface="Times New Roman" pitchFamily="18" charset="0"/>
                <a:cs typeface="Times New Roman" pitchFamily="18" charset="0"/>
              </a:rPr>
              <a:t>та дитячої смертності, скорочення масштабів поширення ВІЛ/</a:t>
            </a:r>
            <a:r>
              <a:rPr lang="uk-UA" sz="1600" b="0" i="1" u="sng" dirty="0" err="1">
                <a:solidFill>
                  <a:srgbClr val="000000"/>
                </a:solidFill>
                <a:latin typeface="Times New Roman" pitchFamily="18" charset="0"/>
                <a:cs typeface="Times New Roman" pitchFamily="18" charset="0"/>
              </a:rPr>
              <a:t>СНІДу</a:t>
            </a:r>
            <a:r>
              <a:rPr lang="uk-UA" sz="1600" b="0" i="1" u="sng" dirty="0">
                <a:solidFill>
                  <a:srgbClr val="000000"/>
                </a:solidFill>
                <a:latin typeface="Times New Roman" pitchFamily="18" charset="0"/>
                <a:cs typeface="Times New Roman" pitchFamily="18" charset="0"/>
              </a:rPr>
              <a:t> </a:t>
            </a:r>
            <a:r>
              <a:rPr lang="uk-UA" sz="1600" b="0" i="1" u="sng" dirty="0" smtClean="0">
                <a:solidFill>
                  <a:srgbClr val="000000"/>
                </a:solidFill>
                <a:latin typeface="Times New Roman" pitchFamily="18" charset="0"/>
                <a:cs typeface="Times New Roman" pitchFamily="18" charset="0"/>
              </a:rPr>
              <a:t>та інших </a:t>
            </a:r>
            <a:r>
              <a:rPr lang="uk-UA" sz="1600" b="0" i="1" u="sng" dirty="0">
                <a:solidFill>
                  <a:srgbClr val="000000"/>
                </a:solidFill>
                <a:latin typeface="Times New Roman" pitchFamily="18" charset="0"/>
                <a:cs typeface="Times New Roman" pitchFamily="18" charset="0"/>
              </a:rPr>
              <a:t>захворювань, досягнення екологічної сталості, а також гармонізація зовнішньої допомоги </a:t>
            </a:r>
            <a:r>
              <a:rPr lang="uk-UA" sz="1600" b="0" i="1" u="sng" dirty="0" smtClean="0">
                <a:solidFill>
                  <a:srgbClr val="000000"/>
                </a:solidFill>
                <a:latin typeface="Times New Roman" pitchFamily="18" charset="0"/>
                <a:cs typeface="Times New Roman" pitchFamily="18" charset="0"/>
              </a:rPr>
              <a:t>для країн</a:t>
            </a:r>
            <a:r>
              <a:rPr lang="uk-UA" sz="1600" b="0" i="1" u="sng" dirty="0">
                <a:solidFill>
                  <a:srgbClr val="000000"/>
                </a:solidFill>
                <a:latin typeface="Times New Roman" pitchFamily="18" charset="0"/>
                <a:cs typeface="Times New Roman" pitchFamily="18" charset="0"/>
              </a:rPr>
              <a:t>, що розвиваються.</a:t>
            </a:r>
          </a:p>
          <a:p>
            <a:pPr marL="0" indent="457200" algn="just">
              <a:lnSpc>
                <a:spcPct val="100000"/>
              </a:lnSpc>
              <a:spcBef>
                <a:spcPts val="0"/>
              </a:spcBef>
              <a:buNone/>
            </a:pPr>
            <a:r>
              <a:rPr lang="uk-UA" sz="1600" b="0" dirty="0">
                <a:solidFill>
                  <a:srgbClr val="000000"/>
                </a:solidFill>
                <a:latin typeface="Times New Roman" pitchFamily="18" charset="0"/>
                <a:cs typeface="Times New Roman" pitchFamily="18" charset="0"/>
              </a:rPr>
              <a:t>ЦРТ стали однією з найбільш успішних інновацій людства. Про це заявив Генеральний секретар </a:t>
            </a:r>
            <a:r>
              <a:rPr lang="uk-UA" sz="1600" b="0" dirty="0" smtClean="0">
                <a:solidFill>
                  <a:srgbClr val="000000"/>
                </a:solidFill>
                <a:latin typeface="Times New Roman" pitchFamily="18" charset="0"/>
                <a:cs typeface="Times New Roman" pitchFamily="18" charset="0"/>
              </a:rPr>
              <a:t>ООН </a:t>
            </a:r>
            <a:r>
              <a:rPr lang="uk-UA" sz="1600" b="0" dirty="0" err="1" smtClean="0">
                <a:solidFill>
                  <a:srgbClr val="000000"/>
                </a:solidFill>
                <a:latin typeface="Times New Roman" pitchFamily="18" charset="0"/>
                <a:cs typeface="Times New Roman" pitchFamily="18" charset="0"/>
              </a:rPr>
              <a:t>Бан</a:t>
            </a:r>
            <a:r>
              <a:rPr lang="uk-UA" sz="1600" b="0" dirty="0" smtClean="0">
                <a:solidFill>
                  <a:srgbClr val="000000"/>
                </a:solidFill>
                <a:latin typeface="Times New Roman" pitchFamily="18" charset="0"/>
                <a:cs typeface="Times New Roman" pitchFamily="18" charset="0"/>
              </a:rPr>
              <a:t> </a:t>
            </a:r>
            <a:r>
              <a:rPr lang="uk-UA" sz="1600" b="0" dirty="0" err="1">
                <a:solidFill>
                  <a:srgbClr val="000000"/>
                </a:solidFill>
                <a:latin typeface="Times New Roman" pitchFamily="18" charset="0"/>
                <a:cs typeface="Times New Roman" pitchFamily="18" charset="0"/>
              </a:rPr>
              <a:t>Кі-мун</a:t>
            </a:r>
            <a:r>
              <a:rPr lang="uk-UA" sz="1600" b="0" dirty="0">
                <a:solidFill>
                  <a:srgbClr val="000000"/>
                </a:solidFill>
                <a:latin typeface="Times New Roman" pitchFamily="18" charset="0"/>
                <a:cs typeface="Times New Roman" pitchFamily="18" charset="0"/>
              </a:rPr>
              <a:t>, представляючи глобальну Доповідь «ЦРТ – 2013» 1 липня 2013 року на щорічній </a:t>
            </a:r>
            <a:r>
              <a:rPr lang="uk-UA" sz="1600" b="0" dirty="0" smtClean="0">
                <a:solidFill>
                  <a:srgbClr val="000000"/>
                </a:solidFill>
                <a:latin typeface="Times New Roman" pitchFamily="18" charset="0"/>
                <a:cs typeface="Times New Roman" pitchFamily="18" charset="0"/>
              </a:rPr>
              <a:t>сесії Економічної </a:t>
            </a:r>
            <a:r>
              <a:rPr lang="uk-UA" sz="1600" b="0" dirty="0">
                <a:solidFill>
                  <a:srgbClr val="000000"/>
                </a:solidFill>
                <a:latin typeface="Times New Roman" pitchFamily="18" charset="0"/>
                <a:cs typeface="Times New Roman" pitchFamily="18" charset="0"/>
              </a:rPr>
              <a:t>та Соціальної Ради ООН. Ця Доповідь надає оцінку прогресу на шляху досягнення ЦРТ </a:t>
            </a:r>
            <a:r>
              <a:rPr lang="uk-UA" sz="1600" b="0" dirty="0" smtClean="0">
                <a:solidFill>
                  <a:srgbClr val="000000"/>
                </a:solidFill>
                <a:latin typeface="Times New Roman" pitchFamily="18" charset="0"/>
                <a:cs typeface="Times New Roman" pitchFamily="18" charset="0"/>
              </a:rPr>
              <a:t>та містить </a:t>
            </a:r>
            <a:r>
              <a:rPr lang="uk-UA" sz="1600" b="0" dirty="0">
                <a:solidFill>
                  <a:srgbClr val="000000"/>
                </a:solidFill>
                <a:latin typeface="Times New Roman" pitchFamily="18" charset="0"/>
                <a:cs typeface="Times New Roman" pitchFamily="18" charset="0"/>
              </a:rPr>
              <a:t>підсумки моніторингу стану виконання завдань ЦРТ. </a:t>
            </a:r>
            <a:endParaRPr lang="uk-UA" sz="16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rgbClr val="000000"/>
                </a:solidFill>
                <a:latin typeface="Times New Roman" pitchFamily="18" charset="0"/>
                <a:cs typeface="Times New Roman" pitchFamily="18" charset="0"/>
              </a:rPr>
              <a:t>У </a:t>
            </a:r>
            <a:r>
              <a:rPr lang="uk-UA" sz="1600" b="0" dirty="0">
                <a:solidFill>
                  <a:srgbClr val="000000"/>
                </a:solidFill>
                <a:latin typeface="Times New Roman" pitchFamily="18" charset="0"/>
                <a:cs typeface="Times New Roman" pitchFamily="18" charset="0"/>
              </a:rPr>
              <a:t>Доповіді зазначено, що з 2000 </a:t>
            </a:r>
            <a:r>
              <a:rPr lang="uk-UA" sz="1600" b="0" dirty="0" smtClean="0">
                <a:solidFill>
                  <a:srgbClr val="000000"/>
                </a:solidFill>
                <a:latin typeface="Times New Roman" pitchFamily="18" charset="0"/>
                <a:cs typeface="Times New Roman" pitchFamily="18" charset="0"/>
              </a:rPr>
              <a:t>року вдалося </a:t>
            </a:r>
            <a:r>
              <a:rPr lang="uk-UA" sz="1600" b="0" dirty="0">
                <a:solidFill>
                  <a:srgbClr val="000000"/>
                </a:solidFill>
                <a:latin typeface="Times New Roman" pitchFamily="18" charset="0"/>
                <a:cs typeface="Times New Roman" pitchFamily="18" charset="0"/>
              </a:rPr>
              <a:t>вдвічі скоротити частку людей, які живуть у крайній убогості, 2,1 мільярда людей </a:t>
            </a:r>
            <a:r>
              <a:rPr lang="uk-UA" sz="1600" b="0" dirty="0" smtClean="0">
                <a:solidFill>
                  <a:srgbClr val="000000"/>
                </a:solidFill>
                <a:latin typeface="Times New Roman" pitchFamily="18" charset="0"/>
                <a:cs typeface="Times New Roman" pitchFamily="18" charset="0"/>
              </a:rPr>
              <a:t>отримали доступ </a:t>
            </a:r>
            <a:r>
              <a:rPr lang="uk-UA" sz="1600" b="0" dirty="0">
                <a:solidFill>
                  <a:srgbClr val="000000"/>
                </a:solidFill>
                <a:latin typeface="Times New Roman" pitchFamily="18" charset="0"/>
                <a:cs typeface="Times New Roman" pitchFamily="18" charset="0"/>
              </a:rPr>
              <a:t>до чистої води, було досягнуто успіхів у боротьбі з малярією й туберкульозом. </a:t>
            </a:r>
            <a:r>
              <a:rPr lang="uk-UA" sz="1600" b="0" dirty="0" err="1">
                <a:solidFill>
                  <a:srgbClr val="000000"/>
                </a:solidFill>
                <a:latin typeface="Times New Roman" pitchFamily="18" charset="0"/>
                <a:cs typeface="Times New Roman" pitchFamily="18" charset="0"/>
              </a:rPr>
              <a:t>Бан</a:t>
            </a:r>
            <a:r>
              <a:rPr lang="uk-UA" sz="1600" b="0" dirty="0">
                <a:solidFill>
                  <a:srgbClr val="000000"/>
                </a:solidFill>
                <a:latin typeface="Times New Roman" pitchFamily="18" charset="0"/>
                <a:cs typeface="Times New Roman" pitchFamily="18" charset="0"/>
              </a:rPr>
              <a:t> </a:t>
            </a:r>
            <a:r>
              <a:rPr lang="uk-UA" sz="1600" b="0" dirty="0" err="1">
                <a:solidFill>
                  <a:srgbClr val="000000"/>
                </a:solidFill>
                <a:latin typeface="Times New Roman" pitchFamily="18" charset="0"/>
                <a:cs typeface="Times New Roman" pitchFamily="18" charset="0"/>
              </a:rPr>
              <a:t>Кі-мун</a:t>
            </a:r>
            <a:r>
              <a:rPr lang="uk-UA" sz="1600" b="0" dirty="0">
                <a:solidFill>
                  <a:srgbClr val="000000"/>
                </a:solidFill>
                <a:latin typeface="Times New Roman" pitchFamily="18" charset="0"/>
                <a:cs typeface="Times New Roman" pitchFamily="18" charset="0"/>
              </a:rPr>
              <a:t> </a:t>
            </a:r>
            <a:r>
              <a:rPr lang="uk-UA" sz="1600" b="0" dirty="0" smtClean="0">
                <a:solidFill>
                  <a:srgbClr val="000000"/>
                </a:solidFill>
                <a:latin typeface="Times New Roman" pitchFamily="18" charset="0"/>
                <a:cs typeface="Times New Roman" pitchFamily="18" charset="0"/>
              </a:rPr>
              <a:t>також зазначив</a:t>
            </a:r>
            <a:r>
              <a:rPr lang="uk-UA" sz="1600" b="0" dirty="0">
                <a:solidFill>
                  <a:srgbClr val="000000"/>
                </a:solidFill>
                <a:latin typeface="Times New Roman" pitchFamily="18" charset="0"/>
                <a:cs typeface="Times New Roman" pitchFamily="18" charset="0"/>
              </a:rPr>
              <a:t>, що прогрес у реалізації завдань у галузі розвитку був нерівномірним: у доповіді </a:t>
            </a:r>
            <a:r>
              <a:rPr lang="uk-UA" sz="1600" b="0" dirty="0" smtClean="0">
                <a:solidFill>
                  <a:srgbClr val="000000"/>
                </a:solidFill>
                <a:latin typeface="Times New Roman" pitchFamily="18" charset="0"/>
                <a:cs typeface="Times New Roman" pitchFamily="18" charset="0"/>
              </a:rPr>
              <a:t>привернуто увагу </a:t>
            </a:r>
            <a:r>
              <a:rPr lang="uk-UA" sz="1600" b="0" dirty="0">
                <a:solidFill>
                  <a:srgbClr val="000000"/>
                </a:solidFill>
                <a:latin typeface="Times New Roman" pitchFamily="18" charset="0"/>
                <a:cs typeface="Times New Roman" pitchFamily="18" charset="0"/>
              </a:rPr>
              <a:t>до питань нерівності між регіонами і між групами населення всередині країн, між </a:t>
            </a:r>
            <a:r>
              <a:rPr lang="uk-UA" sz="1600" b="0" dirty="0" smtClean="0">
                <a:solidFill>
                  <a:srgbClr val="000000"/>
                </a:solidFill>
                <a:latin typeface="Times New Roman" pitchFamily="18" charset="0"/>
                <a:cs typeface="Times New Roman" pitchFamily="18" charset="0"/>
              </a:rPr>
              <a:t>мешканцями міст </a:t>
            </a:r>
            <a:r>
              <a:rPr lang="uk-UA" sz="1600" b="0" dirty="0">
                <a:solidFill>
                  <a:srgbClr val="000000"/>
                </a:solidFill>
                <a:latin typeface="Times New Roman" pitchFamily="18" charset="0"/>
                <a:cs typeface="Times New Roman" pitchFamily="18" charset="0"/>
              </a:rPr>
              <a:t>і сільської місцевості. У доповіді наголошується, що глобальна економічна криза призвела </a:t>
            </a:r>
            <a:r>
              <a:rPr lang="uk-UA" sz="1600" b="0" dirty="0" smtClean="0">
                <a:solidFill>
                  <a:srgbClr val="000000"/>
                </a:solidFill>
                <a:latin typeface="Times New Roman" pitchFamily="18" charset="0"/>
                <a:cs typeface="Times New Roman" pitchFamily="18" charset="0"/>
              </a:rPr>
              <a:t>до зростання </a:t>
            </a:r>
            <a:r>
              <a:rPr lang="uk-UA" sz="1600" b="0" dirty="0">
                <a:solidFill>
                  <a:srgbClr val="000000"/>
                </a:solidFill>
                <a:latin typeface="Times New Roman" pitchFamily="18" charset="0"/>
                <a:cs typeface="Times New Roman" pitchFamily="18" charset="0"/>
              </a:rPr>
              <a:t>кількості безробітних і скорочення міжнародної допомоги на цілі розвитку. «…Настав </a:t>
            </a:r>
            <a:r>
              <a:rPr lang="uk-UA" sz="1600" b="0" dirty="0" smtClean="0">
                <a:solidFill>
                  <a:srgbClr val="000000"/>
                </a:solidFill>
                <a:latin typeface="Times New Roman" pitchFamily="18" charset="0"/>
                <a:cs typeface="Times New Roman" pitchFamily="18" charset="0"/>
              </a:rPr>
              <a:t>час активізувати </a:t>
            </a:r>
            <a:r>
              <a:rPr lang="uk-UA" sz="1600" b="0" dirty="0">
                <a:solidFill>
                  <a:srgbClr val="000000"/>
                </a:solidFill>
                <a:latin typeface="Times New Roman" pitchFamily="18" charset="0"/>
                <a:cs typeface="Times New Roman" pitchFamily="18" charset="0"/>
              </a:rPr>
              <a:t>наші зусилля для створення більш справедливого, безпечного і сталого майбутнього </a:t>
            </a:r>
            <a:r>
              <a:rPr lang="uk-UA" sz="1600" b="0" dirty="0" smtClean="0">
                <a:solidFill>
                  <a:srgbClr val="000000"/>
                </a:solidFill>
                <a:latin typeface="Times New Roman" pitchFamily="18" charset="0"/>
                <a:cs typeface="Times New Roman" pitchFamily="18" charset="0"/>
              </a:rPr>
              <a:t>для всіх</a:t>
            </a:r>
            <a:r>
              <a:rPr lang="uk-UA" sz="1600" b="0" dirty="0">
                <a:solidFill>
                  <a:srgbClr val="000000"/>
                </a:solidFill>
                <a:latin typeface="Times New Roman" pitchFamily="18" charset="0"/>
                <a:cs typeface="Times New Roman" pitchFamily="18" charset="0"/>
              </a:rPr>
              <a:t>», – підкреслив Генеральний секретар ООН.</a:t>
            </a:r>
          </a:p>
          <a:p>
            <a:pPr marL="0" indent="457200" algn="just">
              <a:lnSpc>
                <a:spcPct val="100000"/>
              </a:lnSpc>
              <a:spcBef>
                <a:spcPts val="0"/>
              </a:spcBef>
              <a:buNone/>
            </a:pPr>
            <a:r>
              <a:rPr lang="uk-UA" sz="1600" b="0" i="1" u="sng" dirty="0">
                <a:solidFill>
                  <a:srgbClr val="000000"/>
                </a:solidFill>
                <a:latin typeface="Times New Roman" pitchFamily="18" charset="0"/>
                <a:cs typeface="Times New Roman" pitchFamily="18" charset="0"/>
              </a:rPr>
              <a:t>У 2000 році Україна взяла на себе зобов’язання виконати завдання по досягненню до 2015 року </a:t>
            </a:r>
            <a:r>
              <a:rPr lang="uk-UA" sz="1600" b="0" i="1" u="sng" dirty="0" smtClean="0">
                <a:solidFill>
                  <a:srgbClr val="000000"/>
                </a:solidFill>
                <a:latin typeface="Times New Roman" pitchFamily="18" charset="0"/>
                <a:cs typeface="Times New Roman" pitchFamily="18" charset="0"/>
              </a:rPr>
              <a:t>Цілей Розвитку </a:t>
            </a:r>
            <a:r>
              <a:rPr lang="uk-UA" sz="1600" b="0" i="1" u="sng" dirty="0">
                <a:solidFill>
                  <a:srgbClr val="000000"/>
                </a:solidFill>
                <a:latin typeface="Times New Roman" pitchFamily="18" charset="0"/>
                <a:cs typeface="Times New Roman" pitchFamily="18" charset="0"/>
              </a:rPr>
              <a:t>Тисячоліття. Приєднання України до Декларації Тисячоліття ініціювало </a:t>
            </a:r>
            <a:r>
              <a:rPr lang="uk-UA" sz="1600" b="0" i="1" u="sng" dirty="0" smtClean="0">
                <a:solidFill>
                  <a:srgbClr val="000000"/>
                </a:solidFill>
                <a:latin typeface="Times New Roman" pitchFamily="18" charset="0"/>
                <a:cs typeface="Times New Roman" pitchFamily="18" charset="0"/>
              </a:rPr>
              <a:t>процеси переосмислення </a:t>
            </a:r>
            <a:r>
              <a:rPr lang="uk-UA" sz="1600" b="0" i="1" u="sng" dirty="0">
                <a:solidFill>
                  <a:srgbClr val="000000"/>
                </a:solidFill>
                <a:latin typeface="Times New Roman" pitchFamily="18" charset="0"/>
                <a:cs typeface="Times New Roman" pitchFamily="18" charset="0"/>
              </a:rPr>
              <a:t>пріоритетів суспільного розвитку. Україна стала першою на </a:t>
            </a:r>
            <a:r>
              <a:rPr lang="uk-UA" sz="1600" b="0" i="1" u="sng" dirty="0" smtClean="0">
                <a:solidFill>
                  <a:srgbClr val="000000"/>
                </a:solidFill>
                <a:latin typeface="Times New Roman" pitchFamily="18" charset="0"/>
                <a:cs typeface="Times New Roman" pitchFamily="18" charset="0"/>
              </a:rPr>
              <a:t>пострадянському просторі </a:t>
            </a:r>
            <a:r>
              <a:rPr lang="uk-UA" sz="1600" b="0" i="1" u="sng" dirty="0">
                <a:solidFill>
                  <a:srgbClr val="000000"/>
                </a:solidFill>
                <a:latin typeface="Times New Roman" pitchFamily="18" charset="0"/>
                <a:cs typeface="Times New Roman" pitchFamily="18" charset="0"/>
              </a:rPr>
              <a:t>країною, яка у 2003 році адаптувала глобальні ЦРТ та встановила національні цілі </a:t>
            </a:r>
            <a:r>
              <a:rPr lang="uk-UA" sz="1600" b="0" i="1" u="sng" dirty="0" smtClean="0">
                <a:solidFill>
                  <a:srgbClr val="000000"/>
                </a:solidFill>
                <a:latin typeface="Times New Roman" pitchFamily="18" charset="0"/>
                <a:cs typeface="Times New Roman" pitchFamily="18" charset="0"/>
              </a:rPr>
              <a:t>та завдання</a:t>
            </a:r>
            <a:r>
              <a:rPr lang="uk-UA" sz="1600" b="0" i="1" u="sng"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3923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143934"/>
            <a:ext cx="11713105" cy="5626630"/>
          </a:xfrm>
        </p:spPr>
        <p:txBody>
          <a:bodyPr/>
          <a:lstStyle/>
          <a:p>
            <a:pPr marL="0" indent="432000" algn="just">
              <a:lnSpc>
                <a:spcPct val="100000"/>
              </a:lnSpc>
              <a:spcBef>
                <a:spcPts val="0"/>
              </a:spcBef>
            </a:pPr>
            <a:r>
              <a:rPr lang="uk-UA" sz="2000" b="0" dirty="0">
                <a:solidFill>
                  <a:srgbClr val="000000"/>
                </a:solidFill>
                <a:latin typeface="Times New Roman" pitchFamily="18" charset="0"/>
                <a:cs typeface="Times New Roman" pitchFamily="18" charset="0"/>
              </a:rPr>
              <a:t>Рух до цілей відбувається нерівномірно. У той час, як одні країни вже досягли багатьох із них, інші не приступали ще ні до жодної. До числа великих країн, що досягли значного прогресу на цьому шляху, Китай (де кількість бідного населення знизилося з 452 до 278 </a:t>
            </a:r>
            <a:r>
              <a:rPr lang="uk-UA" sz="2000" b="0" dirty="0" err="1">
                <a:solidFill>
                  <a:srgbClr val="000000"/>
                </a:solidFill>
                <a:latin typeface="Times New Roman" pitchFamily="18" charset="0"/>
                <a:cs typeface="Times New Roman" pitchFamily="18" charset="0"/>
              </a:rPr>
              <a:t>млн</a:t>
            </a:r>
            <a:r>
              <a:rPr lang="uk-UA" sz="2000" b="0" dirty="0">
                <a:solidFill>
                  <a:srgbClr val="000000"/>
                </a:solidFill>
                <a:latin typeface="Times New Roman" pitchFamily="18" charset="0"/>
                <a:cs typeface="Times New Roman" pitchFamily="18" charset="0"/>
              </a:rPr>
              <a:t>) і Індія, які мають потужні внутрішні і зовнішні фактори розвитку. Регіони ж, які найбільш потребують змін, такі, як </a:t>
            </a:r>
            <a:r>
              <a:rPr lang="uk-UA" sz="2000" b="0" dirty="0" err="1">
                <a:solidFill>
                  <a:srgbClr val="000000"/>
                </a:solidFill>
                <a:latin typeface="Times New Roman" pitchFamily="18" charset="0"/>
                <a:cs typeface="Times New Roman" pitchFamily="18" charset="0"/>
              </a:rPr>
              <a:t>країни Аф</a:t>
            </a:r>
            <a:r>
              <a:rPr lang="uk-UA" sz="2000" b="0" dirty="0">
                <a:solidFill>
                  <a:srgbClr val="000000"/>
                </a:solidFill>
                <a:latin typeface="Times New Roman" pitchFamily="18" charset="0"/>
                <a:cs typeface="Times New Roman" pitchFamily="18" charset="0"/>
              </a:rPr>
              <a:t>рики на південь від Сахари, все ще повинні здійснити радикальні зміни для підвищення якості життя населення. За той же термін, що і Китай, країни Африки на південь від Сахари понизили рівень бідності приблизно на 1 % і серйозно ризикують не прийти до ЦРТ до 2015 р. Основні питання, такі як гендерна рівність, розбіжність між гуманітарними і розвиваючими програмами, а також економічне зростання, покажуть, досягнуті ЦРТ чи ні, стверджує Інститут </a:t>
            </a:r>
            <a:r>
              <a:rPr lang="uk-UA" sz="2000" b="0" dirty="0" smtClean="0">
                <a:solidFill>
                  <a:srgbClr val="000000"/>
                </a:solidFill>
                <a:latin typeface="Times New Roman" pitchFamily="18" charset="0"/>
                <a:cs typeface="Times New Roman" pitchFamily="18" charset="0"/>
              </a:rPr>
              <a:t>міжнародного </a:t>
            </a:r>
            <a:r>
              <a:rPr lang="uk-UA" sz="2000" b="0" dirty="0">
                <a:solidFill>
                  <a:srgbClr val="000000"/>
                </a:solidFill>
                <a:latin typeface="Times New Roman" pitchFamily="18" charset="0"/>
                <a:cs typeface="Times New Roman" pitchFamily="18" charset="0"/>
              </a:rPr>
              <a:t>розвитку Великої Британії.</a:t>
            </a:r>
          </a:p>
          <a:p>
            <a:pPr marL="0" indent="432000" algn="just">
              <a:lnSpc>
                <a:spcPct val="100000"/>
              </a:lnSpc>
              <a:spcBef>
                <a:spcPts val="0"/>
              </a:spcBef>
            </a:pPr>
            <a:r>
              <a:rPr lang="uk-UA" sz="2000" b="0" dirty="0">
                <a:solidFill>
                  <a:srgbClr val="000000"/>
                </a:solidFill>
                <a:latin typeface="Times New Roman" pitchFamily="18" charset="0"/>
                <a:cs typeface="Times New Roman" pitchFamily="18" charset="0"/>
              </a:rPr>
              <a:t>У 2014 р. ОЕСР випустив доповідь «Більш ефективна співпраця з метою розвитку: звіт 2014 року», що характеризує значущі питання Першої зустрічі високого рівня Глобального партнерства для ефективного співробітництва щодо сприяння розвитку, яка пройшла в Мехіко 15-16 квітня 2014 року, і є важливим етапом в обговоренні цілей міжнародного розвитку після Форуму в </a:t>
            </a:r>
            <a:r>
              <a:rPr lang="uk-UA" sz="2000" b="0" dirty="0" err="1">
                <a:solidFill>
                  <a:srgbClr val="000000"/>
                </a:solidFill>
                <a:latin typeface="Times New Roman" pitchFamily="18" charset="0"/>
                <a:cs typeface="Times New Roman" pitchFamily="18" charset="0"/>
              </a:rPr>
              <a:t>Пусані</a:t>
            </a:r>
            <a:r>
              <a:rPr lang="uk-UA" sz="2000" b="0" dirty="0">
                <a:solidFill>
                  <a:srgbClr val="000000"/>
                </a:solidFill>
                <a:latin typeface="Times New Roman" pitchFamily="18" charset="0"/>
                <a:cs typeface="Times New Roman" pitchFamily="18" charset="0"/>
              </a:rPr>
              <a:t> в 2011 році. Доповідь, заснована на даних 46 країн, демонструє, що, незважаючи на світову економічну кризу, прагнення до продовження реформ в області СМР залишається значимим і донорам вдалося досягти прогресу в критичних зобов'язаннях. Міжнародні організації та уряди стають більш відкритими, фінансові потоки допомоги більш прозорими, але потрібно ще багато зробити для ЦРТ після 2015 року.</a:t>
            </a:r>
          </a:p>
          <a:p>
            <a:pPr marL="0" indent="0">
              <a:buNone/>
            </a:pPr>
            <a:endParaRPr lang="uk-UA" sz="200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9277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1" y="127000"/>
            <a:ext cx="11679238" cy="5643563"/>
          </a:xfrm>
        </p:spPr>
        <p:txBody>
          <a:bodyPr/>
          <a:lstStyle/>
          <a:p>
            <a:pPr marL="0" indent="432000" algn="just">
              <a:lnSpc>
                <a:spcPct val="100000"/>
              </a:lnSpc>
              <a:spcBef>
                <a:spcPts val="0"/>
              </a:spcBef>
            </a:pPr>
            <a:r>
              <a:rPr lang="uk-UA" sz="1800" b="0" dirty="0">
                <a:solidFill>
                  <a:srgbClr val="000000"/>
                </a:solidFill>
                <a:latin typeface="Times New Roman" pitchFamily="18" charset="0"/>
                <a:cs typeface="Times New Roman" pitchFamily="18" charset="0"/>
              </a:rPr>
              <a:t>Робота над виконанням країнами – учасницями ООН Цілей розвитку тисячоліття (ЦРТ) завершилася у 2015 році. Прогрес у досягненні восьми Цілей розвитку тисячоліття оцінювався за допомогою 21 задачі і 60 офіційних показників</a:t>
            </a:r>
            <a:r>
              <a:rPr lang="uk-UA" sz="1800" b="0" dirty="0" smtClean="0">
                <a:solidFill>
                  <a:srgbClr val="000000"/>
                </a:solidFill>
                <a:latin typeface="Times New Roman" pitchFamily="18" charset="0"/>
                <a:cs typeface="Times New Roman" pitchFamily="18" charset="0"/>
              </a:rPr>
              <a:t>.</a:t>
            </a:r>
            <a:endParaRPr lang="uk-UA" sz="1800" b="0" dirty="0">
              <a:solidFill>
                <a:srgbClr val="000000"/>
              </a:solidFill>
              <a:latin typeface="Times New Roman" pitchFamily="18" charset="0"/>
              <a:cs typeface="Times New Roman" pitchFamily="18" charset="0"/>
            </a:endParaRPr>
          </a:p>
          <a:p>
            <a:pPr marL="0" indent="432000" algn="just">
              <a:lnSpc>
                <a:spcPct val="100000"/>
              </a:lnSpc>
              <a:spcBef>
                <a:spcPts val="0"/>
              </a:spcBef>
            </a:pPr>
            <a:r>
              <a:rPr lang="uk-UA" sz="1800" b="0" dirty="0">
                <a:solidFill>
                  <a:srgbClr val="000000"/>
                </a:solidFill>
                <a:latin typeface="Times New Roman" pitchFamily="18" charset="0"/>
                <a:cs typeface="Times New Roman" pitchFamily="18" charset="0"/>
              </a:rPr>
              <a:t>25 вересня 2015 року Генеральна Асамблея ООН підбила підсумки виконання ЦРТ та прийняла резолюцію, яка затвердила новий проект «Перетворення нашого світу: Порядок денний в області сталого розвитку на період до 2030 </a:t>
            </a:r>
            <a:r>
              <a:rPr lang="uk-UA" sz="1800" b="0" dirty="0" smtClean="0">
                <a:solidFill>
                  <a:srgbClr val="000000"/>
                </a:solidFill>
                <a:latin typeface="Times New Roman" pitchFamily="18" charset="0"/>
                <a:cs typeface="Times New Roman" pitchFamily="18" charset="0"/>
              </a:rPr>
              <a:t>року»</a:t>
            </a:r>
            <a:r>
              <a:rPr lang="uk-UA" sz="1800" b="0" dirty="0">
                <a:solidFill>
                  <a:srgbClr val="000000"/>
                </a:solidFill>
                <a:latin typeface="Times New Roman" pitchFamily="18" charset="0"/>
                <a:cs typeface="Times New Roman" pitchFamily="18" charset="0"/>
              </a:rPr>
              <a:t>.</a:t>
            </a:r>
            <a:endParaRPr lang="uk-UA" sz="1800" b="0" dirty="0">
              <a:solidFill>
                <a:srgbClr val="000000"/>
              </a:solidFill>
              <a:latin typeface="Times New Roman" pitchFamily="18" charset="0"/>
              <a:cs typeface="Times New Roman" pitchFamily="18" charset="0"/>
            </a:endParaRPr>
          </a:p>
          <a:p>
            <a:pPr marL="0" indent="432000" algn="just">
              <a:lnSpc>
                <a:spcPct val="100000"/>
              </a:lnSpc>
              <a:spcBef>
                <a:spcPts val="0"/>
              </a:spcBef>
            </a:pPr>
            <a:r>
              <a:rPr lang="uk-UA" sz="1800" b="0" dirty="0">
                <a:solidFill>
                  <a:srgbClr val="000000"/>
                </a:solidFill>
                <a:latin typeface="Times New Roman" pitchFamily="18" charset="0"/>
                <a:cs typeface="Times New Roman" pitchFamily="18" charset="0"/>
              </a:rPr>
              <a:t>Генеральний секретар Організації Об'єднаних Націй Пан Гі </a:t>
            </a:r>
            <a:r>
              <a:rPr lang="uk-UA" sz="1800" b="0" dirty="0" err="1">
                <a:solidFill>
                  <a:srgbClr val="000000"/>
                </a:solidFill>
                <a:latin typeface="Times New Roman" pitchFamily="18" charset="0"/>
                <a:cs typeface="Times New Roman" pitchFamily="18" charset="0"/>
              </a:rPr>
              <a:t>Мун</a:t>
            </a:r>
            <a:r>
              <a:rPr lang="uk-UA" sz="1800" b="0" dirty="0">
                <a:solidFill>
                  <a:srgbClr val="000000"/>
                </a:solidFill>
                <a:latin typeface="Times New Roman" pitchFamily="18" charset="0"/>
                <a:cs typeface="Times New Roman" pitchFamily="18" charset="0"/>
              </a:rPr>
              <a:t>, підсумовуючи роботу над виконанням Цілей розвитку тисячоліття (ЦРТ), зазначав, що «ЦРТ допомогли вирватися з крайньої бідності більш ніж одному мільярду людей, вжити активних заходів по боротьбі з голодом, дати можливість відвідувати школу більшому ніж будь-коли числу дівчаток, а також захистити нашу планету. Вони дозволили створити нові передові партнерства, сколихнули громадську думку і продемонстрували величезне значення постановки широкомасштабних цілей. ЦРТ, в яких люди і їхні нагальні потреби поставлені на перший план, змінили процес прийняття рішень як в розвинених країнах, так і в країнах, що розвиваються... Практичний досвід і фактичні дані, отримані в результаті зусиль по досягненню ЦРТ, показують, що ми знаємо, що ми робимо. Але подальший прогрес вимагатиме прояви непохитної політичної волі і колективних довгострокових дій. Нам необхідно усунути корінні причини і рішучіше займатися інтеграцією економічних, соціальних і екологічних вимірів сталого розвитку. Новий порядок денний в галузі розвитку на період після 2015 року, включаючи комплекс цілей сталого розвитку, орієнтований на те, щоб відобразити засвоєні уроки, нарощувати наші успіхи і, діючи спільно, незмінно націлювати всі країни на побудову більш успішного, стійкого і рівноправного світу.».</a:t>
            </a:r>
          </a:p>
          <a:p>
            <a:pPr marL="0" indent="432000" algn="just">
              <a:lnSpc>
                <a:spcPct val="100000"/>
              </a:lnSpc>
              <a:spcBef>
                <a:spcPts val="0"/>
              </a:spcBef>
              <a:buNone/>
            </a:pPr>
            <a:endParaRPr lang="uk-UA" sz="180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1018128"/>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1851</Words>
  <Application>Microsoft Office PowerPoint</Application>
  <PresentationFormat>Довільний</PresentationFormat>
  <Paragraphs>40</Paragraphs>
  <Slides>16</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16</vt:i4>
      </vt:variant>
    </vt:vector>
  </HeadingPairs>
  <TitlesOfParts>
    <vt:vector size="17" baseType="lpstr">
      <vt:lpstr>Тема Office</vt:lpstr>
      <vt:lpstr> Тема 2. Міжнародне законодавство з питань сталого розвитку  1. Хронологія прийняття міжнародних документів зі сталого розвитку.  2. Цілі розвитку тисячоліття в Декларації тисячоліття ООН 2000 року.     </vt:lpstr>
      <vt:lpstr>Презентація PowerPoint</vt:lpstr>
      <vt:lpstr>Презентація PowerPoint</vt:lpstr>
      <vt:lpstr>Презентація PowerPoint</vt:lpstr>
      <vt:lpstr>Презентація PowerPoint</vt:lpstr>
      <vt:lpstr>Презентація PowerPoint</vt:lpstr>
      <vt:lpstr>2. Цілі розвитку тисячоліття в Декларації тисячоліття ООН 2000 року.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166</cp:revision>
  <dcterms:created xsi:type="dcterms:W3CDTF">2023-01-12T09:20:21Z</dcterms:created>
  <dcterms:modified xsi:type="dcterms:W3CDTF">2025-02-14T13:18:50Z</dcterms:modified>
</cp:coreProperties>
</file>