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3"/>
  </p:notesMasterIdLst>
  <p:handoutMasterIdLst>
    <p:handoutMasterId r:id="rId94"/>
  </p:handoutMasterIdLst>
  <p:sldIdLst>
    <p:sldId id="256" r:id="rId2"/>
    <p:sldId id="257" r:id="rId3"/>
    <p:sldId id="291" r:id="rId4"/>
    <p:sldId id="286" r:id="rId5"/>
    <p:sldId id="258" r:id="rId6"/>
    <p:sldId id="364" r:id="rId7"/>
    <p:sldId id="358" r:id="rId8"/>
    <p:sldId id="259" r:id="rId9"/>
    <p:sldId id="359" r:id="rId10"/>
    <p:sldId id="264" r:id="rId11"/>
    <p:sldId id="360" r:id="rId12"/>
    <p:sldId id="261" r:id="rId13"/>
    <p:sldId id="262" r:id="rId14"/>
    <p:sldId id="263" r:id="rId15"/>
    <p:sldId id="361" r:id="rId16"/>
    <p:sldId id="260" r:id="rId17"/>
    <p:sldId id="266" r:id="rId18"/>
    <p:sldId id="265" r:id="rId19"/>
    <p:sldId id="267" r:id="rId20"/>
    <p:sldId id="292" r:id="rId21"/>
    <p:sldId id="268" r:id="rId22"/>
    <p:sldId id="278" r:id="rId23"/>
    <p:sldId id="269" r:id="rId24"/>
    <p:sldId id="328" r:id="rId25"/>
    <p:sldId id="273" r:id="rId26"/>
    <p:sldId id="271" r:id="rId27"/>
    <p:sldId id="272" r:id="rId28"/>
    <p:sldId id="333" r:id="rId29"/>
    <p:sldId id="280" r:id="rId30"/>
    <p:sldId id="331" r:id="rId31"/>
    <p:sldId id="332" r:id="rId32"/>
    <p:sldId id="329" r:id="rId33"/>
    <p:sldId id="282" r:id="rId34"/>
    <p:sldId id="283" r:id="rId35"/>
    <p:sldId id="284" r:id="rId36"/>
    <p:sldId id="285" r:id="rId37"/>
    <p:sldId id="279" r:id="rId38"/>
    <p:sldId id="288" r:id="rId39"/>
    <p:sldId id="289" r:id="rId40"/>
    <p:sldId id="290" r:id="rId41"/>
    <p:sldId id="335" r:id="rId42"/>
    <p:sldId id="327" r:id="rId43"/>
    <p:sldId id="336" r:id="rId44"/>
    <p:sldId id="337" r:id="rId45"/>
    <p:sldId id="338" r:id="rId46"/>
    <p:sldId id="339" r:id="rId47"/>
    <p:sldId id="340" r:id="rId48"/>
    <p:sldId id="341" r:id="rId49"/>
    <p:sldId id="342" r:id="rId50"/>
    <p:sldId id="351" r:id="rId51"/>
    <p:sldId id="355" r:id="rId52"/>
    <p:sldId id="356" r:id="rId53"/>
    <p:sldId id="334" r:id="rId54"/>
    <p:sldId id="343" r:id="rId55"/>
    <p:sldId id="344" r:id="rId56"/>
    <p:sldId id="345" r:id="rId57"/>
    <p:sldId id="346" r:id="rId58"/>
    <p:sldId id="347" r:id="rId59"/>
    <p:sldId id="349" r:id="rId60"/>
    <p:sldId id="354" r:id="rId61"/>
    <p:sldId id="365" r:id="rId62"/>
    <p:sldId id="366" r:id="rId63"/>
    <p:sldId id="367" r:id="rId64"/>
    <p:sldId id="368" r:id="rId65"/>
    <p:sldId id="369" r:id="rId66"/>
    <p:sldId id="370" r:id="rId67"/>
    <p:sldId id="371" r:id="rId68"/>
    <p:sldId id="372" r:id="rId69"/>
    <p:sldId id="373" r:id="rId70"/>
    <p:sldId id="375" r:id="rId71"/>
    <p:sldId id="376" r:id="rId72"/>
    <p:sldId id="377" r:id="rId73"/>
    <p:sldId id="378" r:id="rId74"/>
    <p:sldId id="379" r:id="rId75"/>
    <p:sldId id="380" r:id="rId76"/>
    <p:sldId id="381" r:id="rId77"/>
    <p:sldId id="382" r:id="rId78"/>
    <p:sldId id="383" r:id="rId79"/>
    <p:sldId id="384" r:id="rId80"/>
    <p:sldId id="385" r:id="rId81"/>
    <p:sldId id="386" r:id="rId82"/>
    <p:sldId id="387" r:id="rId83"/>
    <p:sldId id="388" r:id="rId84"/>
    <p:sldId id="389" r:id="rId85"/>
    <p:sldId id="390" r:id="rId86"/>
    <p:sldId id="391" r:id="rId87"/>
    <p:sldId id="392" r:id="rId88"/>
    <p:sldId id="396" r:id="rId89"/>
    <p:sldId id="397" r:id="rId90"/>
    <p:sldId id="409" r:id="rId91"/>
    <p:sldId id="410" r:id="rId92"/>
  </p:sldIdLst>
  <p:sldSz cx="9144000" cy="6858000" type="screen4x3"/>
  <p:notesSz cx="9942513" cy="676116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103" d="100"/>
          <a:sy n="103" d="100"/>
        </p:scale>
        <p:origin x="204" y="90"/>
      </p:cViewPr>
      <p:guideLst>
        <p:guide orient="horz" pos="2160"/>
        <p:guide pos="2880"/>
      </p:guideLst>
    </p:cSldViewPr>
  </p:slideViewPr>
  <p:outlineViewPr>
    <p:cViewPr>
      <p:scale>
        <a:sx n="33" d="100"/>
        <a:sy n="33" d="100"/>
      </p:scale>
      <p:origin x="0" y="88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8422" cy="33805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5631790" y="0"/>
            <a:ext cx="4308422" cy="338058"/>
          </a:xfrm>
          <a:prstGeom prst="rect">
            <a:avLst/>
          </a:prstGeom>
        </p:spPr>
        <p:txBody>
          <a:bodyPr vert="horz" lIns="91440" tIns="45720" rIns="91440" bIns="45720" rtlCol="0"/>
          <a:lstStyle>
            <a:lvl1pPr algn="r">
              <a:defRPr sz="1200"/>
            </a:lvl1pPr>
          </a:lstStyle>
          <a:p>
            <a:fld id="{A5B743C6-1086-4282-9F15-976028A4B3AF}" type="datetimeFigureOut">
              <a:rPr lang="uk-UA" smtClean="0"/>
              <a:t>07.11.2023</a:t>
            </a:fld>
            <a:endParaRPr lang="uk-UA"/>
          </a:p>
        </p:txBody>
      </p:sp>
      <p:sp>
        <p:nvSpPr>
          <p:cNvPr id="4" name="Нижний колонтитул 3"/>
          <p:cNvSpPr>
            <a:spLocks noGrp="1"/>
          </p:cNvSpPr>
          <p:nvPr>
            <p:ph type="ftr" sz="quarter" idx="2"/>
          </p:nvPr>
        </p:nvSpPr>
        <p:spPr>
          <a:xfrm>
            <a:off x="0" y="6421932"/>
            <a:ext cx="4308422" cy="338058"/>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5631790" y="6421932"/>
            <a:ext cx="4308422" cy="338058"/>
          </a:xfrm>
          <a:prstGeom prst="rect">
            <a:avLst/>
          </a:prstGeom>
        </p:spPr>
        <p:txBody>
          <a:bodyPr vert="horz" lIns="91440" tIns="45720" rIns="91440" bIns="45720" rtlCol="0" anchor="b"/>
          <a:lstStyle>
            <a:lvl1pPr algn="r">
              <a:defRPr sz="1200"/>
            </a:lvl1pPr>
          </a:lstStyle>
          <a:p>
            <a:fld id="{A00484D5-9AF6-42DD-856D-EB315E638A08}" type="slidenum">
              <a:rPr lang="uk-UA" smtClean="0"/>
              <a:t>‹#›</a:t>
            </a:fld>
            <a:endParaRPr lang="uk-UA"/>
          </a:p>
        </p:txBody>
      </p:sp>
    </p:spTree>
    <p:extLst>
      <p:ext uri="{BB962C8B-B14F-4D97-AF65-F5344CB8AC3E}">
        <p14:creationId xmlns:p14="http://schemas.microsoft.com/office/powerpoint/2010/main" val="305877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8422" cy="33805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5631790" y="0"/>
            <a:ext cx="4308422" cy="338058"/>
          </a:xfrm>
          <a:prstGeom prst="rect">
            <a:avLst/>
          </a:prstGeom>
        </p:spPr>
        <p:txBody>
          <a:bodyPr vert="horz" lIns="91440" tIns="45720" rIns="91440" bIns="45720" rtlCol="0"/>
          <a:lstStyle>
            <a:lvl1pPr algn="r">
              <a:defRPr sz="1200"/>
            </a:lvl1pPr>
          </a:lstStyle>
          <a:p>
            <a:fld id="{E53C3AFF-4E7C-46C1-B2AF-FDC5BF4DACB0}" type="datetimeFigureOut">
              <a:rPr lang="uk-UA" smtClean="0"/>
              <a:t>07.11.2023</a:t>
            </a:fld>
            <a:endParaRPr lang="uk-UA"/>
          </a:p>
        </p:txBody>
      </p:sp>
      <p:sp>
        <p:nvSpPr>
          <p:cNvPr id="4" name="Образ слайда 3"/>
          <p:cNvSpPr>
            <a:spLocks noGrp="1" noRot="1" noChangeAspect="1"/>
          </p:cNvSpPr>
          <p:nvPr>
            <p:ph type="sldImg" idx="2"/>
          </p:nvPr>
        </p:nvSpPr>
        <p:spPr>
          <a:xfrm>
            <a:off x="3279775" y="506413"/>
            <a:ext cx="3382963" cy="2536825"/>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994252" y="3211553"/>
            <a:ext cx="7954010" cy="3042523"/>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6421932"/>
            <a:ext cx="4308422" cy="338058"/>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5631790" y="6421932"/>
            <a:ext cx="4308422" cy="338058"/>
          </a:xfrm>
          <a:prstGeom prst="rect">
            <a:avLst/>
          </a:prstGeom>
        </p:spPr>
        <p:txBody>
          <a:bodyPr vert="horz" lIns="91440" tIns="45720" rIns="91440" bIns="45720" rtlCol="0" anchor="b"/>
          <a:lstStyle>
            <a:lvl1pPr algn="r">
              <a:defRPr sz="1200"/>
            </a:lvl1pPr>
          </a:lstStyle>
          <a:p>
            <a:fld id="{2AFDEC43-ED6A-41E9-B3B6-7B0BE1CDCC85}" type="slidenum">
              <a:rPr lang="uk-UA" smtClean="0"/>
              <a:t>‹#›</a:t>
            </a:fld>
            <a:endParaRPr lang="uk-UA"/>
          </a:p>
        </p:txBody>
      </p:sp>
    </p:spTree>
    <p:extLst>
      <p:ext uri="{BB962C8B-B14F-4D97-AF65-F5344CB8AC3E}">
        <p14:creationId xmlns:p14="http://schemas.microsoft.com/office/powerpoint/2010/main" val="3324266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uk-UA" altLang="uk-UA" dirty="0" smtClean="0"/>
          </a:p>
        </p:txBody>
      </p:sp>
    </p:spTree>
    <p:extLst>
      <p:ext uri="{BB962C8B-B14F-4D97-AF65-F5344CB8AC3E}">
        <p14:creationId xmlns:p14="http://schemas.microsoft.com/office/powerpoint/2010/main" val="2984145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203AC069-C804-460F-8E4E-F4675062D4BF}" type="datetimeFigureOut">
              <a:rPr lang="uk-UA" smtClean="0"/>
              <a:t>07.11.2023</a:t>
            </a:fld>
            <a:endParaRPr lang="uk-UA"/>
          </a:p>
        </p:txBody>
      </p:sp>
      <p:sp>
        <p:nvSpPr>
          <p:cNvPr id="19" name="Footer Placeholder 18"/>
          <p:cNvSpPr>
            <a:spLocks noGrp="1"/>
          </p:cNvSpPr>
          <p:nvPr>
            <p:ph type="ftr" sz="quarter" idx="11"/>
          </p:nvPr>
        </p:nvSpPr>
        <p:spPr/>
        <p:txBody>
          <a:bodyPr/>
          <a:lstStyle/>
          <a:p>
            <a:endParaRPr lang="uk-UA"/>
          </a:p>
        </p:txBody>
      </p:sp>
      <p:sp>
        <p:nvSpPr>
          <p:cNvPr id="27" name="Slide Number Placeholder 26"/>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203AC069-C804-460F-8E4E-F4675062D4BF}" type="datetimeFigureOut">
              <a:rPr lang="uk-UA" smtClean="0"/>
              <a:t>07.11.2023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203AC069-C804-460F-8E4E-F4675062D4BF}" type="datetimeFigureOut">
              <a:rPr lang="uk-UA" smtClean="0"/>
              <a:t>07.11.2023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203AC069-C804-460F-8E4E-F4675062D4BF}" type="datetimeFigureOut">
              <a:rPr lang="uk-UA" smtClean="0"/>
              <a:t>07.11.2023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203AC069-C804-460F-8E4E-F4675062D4BF}" type="datetimeFigureOut">
              <a:rPr lang="uk-UA" smtClean="0"/>
              <a:t>07.11.2023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203AC069-C804-460F-8E4E-F4675062D4BF}" type="datetimeFigureOut">
              <a:rPr lang="uk-UA" smtClean="0"/>
              <a:t>07.11.2023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203AC069-C804-460F-8E4E-F4675062D4BF}" type="datetimeFigureOut">
              <a:rPr lang="uk-UA" smtClean="0"/>
              <a:t>07.11.2023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203AC069-C804-460F-8E4E-F4675062D4BF}" type="datetimeFigureOut">
              <a:rPr lang="uk-UA" smtClean="0"/>
              <a:t>07.11.2023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AC069-C804-460F-8E4E-F4675062D4BF}" type="datetimeFigureOut">
              <a:rPr lang="uk-UA" smtClean="0"/>
              <a:t>07.11.2023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203AC069-C804-460F-8E4E-F4675062D4BF}" type="datetimeFigureOut">
              <a:rPr lang="uk-UA" smtClean="0"/>
              <a:t>07.11.2023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666E5B0-FD4B-4F1B-B1FF-DE52C4896987}"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203AC069-C804-460F-8E4E-F4675062D4BF}" type="datetimeFigureOut">
              <a:rPr lang="uk-UA" smtClean="0"/>
              <a:t>07.11.2023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a:xfrm>
            <a:off x="8077200" y="6356350"/>
            <a:ext cx="609600" cy="365125"/>
          </a:xfrm>
        </p:spPr>
        <p:txBody>
          <a:bodyPr/>
          <a:lstStyle/>
          <a:p>
            <a:fld id="{3666E5B0-FD4B-4F1B-B1FF-DE52C4896987}" type="slidenum">
              <a:rPr lang="uk-UA" smtClean="0"/>
              <a:t>‹#›</a:t>
            </a:fld>
            <a:endParaRPr lang="uk-U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03AC069-C804-460F-8E4E-F4675062D4BF}" type="datetimeFigureOut">
              <a:rPr lang="uk-UA" smtClean="0"/>
              <a:t>07.11.2023</a:t>
            </a:fld>
            <a:endParaRPr lang="uk-U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666E5B0-FD4B-4F1B-B1FF-DE52C4896987}" type="slidenum">
              <a:rPr lang="uk-UA" smtClean="0"/>
              <a:t>‹#›</a:t>
            </a:fld>
            <a:endParaRPr lang="uk-U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4793704"/>
          </a:xfrm>
        </p:spPr>
        <p:txBody>
          <a:bodyPr>
            <a:normAutofit fontScale="90000"/>
          </a:bodyPr>
          <a:lstStyle/>
          <a:p>
            <a:r>
              <a:rPr lang="uk-UA" dirty="0">
                <a:solidFill>
                  <a:schemeClr val="tx1"/>
                </a:solidFill>
                <a:effectLst/>
              </a:rPr>
              <a:t>Тема </a:t>
            </a:r>
            <a:r>
              <a:rPr lang="en-US" dirty="0" smtClean="0">
                <a:solidFill>
                  <a:schemeClr val="tx1"/>
                </a:solidFill>
                <a:effectLst/>
              </a:rPr>
              <a:t>4</a:t>
            </a:r>
            <a:r>
              <a:rPr lang="en-US" dirty="0" smtClean="0">
                <a:solidFill>
                  <a:schemeClr val="tx1"/>
                </a:solidFill>
                <a:effectLst/>
              </a:rPr>
              <a:t/>
            </a:r>
            <a:br>
              <a:rPr lang="en-US" dirty="0" smtClean="0">
                <a:solidFill>
                  <a:schemeClr val="tx1"/>
                </a:solidFill>
                <a:effectLst/>
              </a:rPr>
            </a:br>
            <a:r>
              <a:rPr lang="uk-UA" dirty="0" smtClean="0">
                <a:solidFill>
                  <a:schemeClr val="tx1"/>
                </a:solidFill>
                <a:effectLst/>
              </a:rPr>
              <a:t>Облік </a:t>
            </a:r>
            <a:r>
              <a:rPr lang="uk-UA" dirty="0">
                <a:solidFill>
                  <a:schemeClr val="tx1"/>
                </a:solidFill>
                <a:effectLst/>
              </a:rPr>
              <a:t>процесу придбання та використання активів підприємства</a:t>
            </a:r>
            <a:br>
              <a:rPr lang="uk-UA" dirty="0">
                <a:solidFill>
                  <a:schemeClr val="tx1"/>
                </a:solidFill>
                <a:effectLst/>
              </a:rPr>
            </a:br>
            <a:endParaRPr lang="uk-UA" dirty="0">
              <a:solidFill>
                <a:schemeClr val="tx1"/>
              </a:solidFill>
            </a:endParaRPr>
          </a:p>
        </p:txBody>
      </p:sp>
    </p:spTree>
    <p:extLst>
      <p:ext uri="{BB962C8B-B14F-4D97-AF65-F5344CB8AC3E}">
        <p14:creationId xmlns:p14="http://schemas.microsoft.com/office/powerpoint/2010/main" val="1452502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b="1" dirty="0"/>
              <a:t>Строк корисного використання (експлуатації)</a:t>
            </a:r>
            <a:endParaRPr lang="uk-UA" sz="3200" dirty="0"/>
          </a:p>
        </p:txBody>
      </p:sp>
      <p:sp>
        <p:nvSpPr>
          <p:cNvPr id="3" name="Объект 2"/>
          <p:cNvSpPr>
            <a:spLocks noGrp="1"/>
          </p:cNvSpPr>
          <p:nvPr>
            <p:ph idx="1"/>
          </p:nvPr>
        </p:nvSpPr>
        <p:spPr>
          <a:xfrm>
            <a:off x="457200" y="1935480"/>
            <a:ext cx="8229600" cy="2645648"/>
          </a:xfrm>
        </p:spPr>
        <p:txBody>
          <a:bodyPr/>
          <a:lstStyle/>
          <a:p>
            <a:pPr marL="0" indent="0" algn="ctr">
              <a:buNone/>
            </a:pPr>
            <a:r>
              <a:rPr lang="uk-UA" dirty="0" smtClean="0"/>
              <a:t>очікуваний </a:t>
            </a:r>
            <a:r>
              <a:rPr lang="uk-UA" dirty="0"/>
              <a:t>період часу, протягом якого необоротні активи будуть використовуватися підприємством/установою або з їх використанням буде виготовлено (виконано) очікуваний підприємством/установою обсяг продукції (робіт, послуг</a:t>
            </a:r>
            <a:r>
              <a:rPr lang="uk-UA" dirty="0" smtClean="0"/>
              <a:t>)</a:t>
            </a:r>
            <a:endParaRPr lang="uk-UA" dirty="0"/>
          </a:p>
          <a:p>
            <a:endParaRPr lang="uk-UA" dirty="0"/>
          </a:p>
        </p:txBody>
      </p:sp>
    </p:spTree>
    <p:extLst>
      <p:ext uri="{BB962C8B-B14F-4D97-AF65-F5344CB8AC3E}">
        <p14:creationId xmlns:p14="http://schemas.microsoft.com/office/powerpoint/2010/main" val="2485734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415880"/>
          </a:xfrm>
        </p:spPr>
        <p:txBody>
          <a:bodyPr>
            <a:normAutofit fontScale="85000" lnSpcReduction="10000"/>
          </a:bodyPr>
          <a:lstStyle/>
          <a:p>
            <a:pPr marL="0" indent="0">
              <a:buNone/>
            </a:pPr>
            <a:r>
              <a:rPr lang="uk-UA" dirty="0"/>
              <a:t>Більшість підприємств самостійно визначає строк корисної експлуатації необоротних активів. Відбувається це, як правило, у момент їхнього придбання (зарахування на баланс) і надалі не переглядається. Визначення строку корисної експлуатації здійснюється комісією, створеною за наказом керівника, з урахуванням </a:t>
            </a:r>
          </a:p>
          <a:p>
            <a:pPr lvl="0"/>
            <a:r>
              <a:rPr lang="uk-UA" dirty="0"/>
              <a:t>технічних характеристик об’єкта, зазначених у його паспорті, </a:t>
            </a:r>
          </a:p>
          <a:p>
            <a:pPr lvl="0"/>
            <a:r>
              <a:rPr lang="uk-UA" dirty="0"/>
              <a:t>практики використання аналогічних об’єктів, </a:t>
            </a:r>
          </a:p>
          <a:p>
            <a:pPr lvl="0"/>
            <a:r>
              <a:rPr lang="uk-UA" dirty="0"/>
              <a:t>передбачуваної інтенсивності експлуатації об’єкта в даній установі </a:t>
            </a:r>
          </a:p>
          <a:p>
            <a:pPr lvl="0"/>
            <a:r>
              <a:rPr lang="uk-UA" dirty="0"/>
              <a:t>фізичний і моральний знос, що передбачається; </a:t>
            </a:r>
          </a:p>
          <a:p>
            <a:pPr lvl="0"/>
            <a:r>
              <a:rPr lang="uk-UA" dirty="0"/>
              <a:t>правових або інших обмежень щодо строків використання об’єкта та інших факторів.</a:t>
            </a:r>
          </a:p>
          <a:p>
            <a:pPr marL="0" indent="0">
              <a:buNone/>
            </a:pPr>
            <a:r>
              <a:rPr lang="uk-UA" dirty="0"/>
              <a:t>Визначившись з тим, чи є той чи інший об’єкт необоротним активом, переходимо до складу необоротних активів.</a:t>
            </a:r>
          </a:p>
          <a:p>
            <a:endParaRPr lang="uk-UA" dirty="0"/>
          </a:p>
        </p:txBody>
      </p:sp>
    </p:spTree>
    <p:extLst>
      <p:ext uri="{BB962C8B-B14F-4D97-AF65-F5344CB8AC3E}">
        <p14:creationId xmlns:p14="http://schemas.microsoft.com/office/powerpoint/2010/main" val="1093577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DCA0E92-8B41-4DC9-A47B-181C40F7AAE9}" type="slidenum">
              <a:rPr lang="uk-UA" smtClean="0"/>
              <a:t>12</a:t>
            </a:fld>
            <a:endParaRPr lang="uk-UA"/>
          </a:p>
        </p:txBody>
      </p:sp>
      <p:graphicFrame>
        <p:nvGraphicFramePr>
          <p:cNvPr id="3" name="Таблица 2"/>
          <p:cNvGraphicFramePr>
            <a:graphicFrameLocks noGrp="1"/>
          </p:cNvGraphicFramePr>
          <p:nvPr>
            <p:extLst>
              <p:ext uri="{D42A27DB-BD31-4B8C-83A1-F6EECF244321}">
                <p14:modId xmlns:p14="http://schemas.microsoft.com/office/powerpoint/2010/main" val="2665621955"/>
              </p:ext>
            </p:extLst>
          </p:nvPr>
        </p:nvGraphicFramePr>
        <p:xfrm>
          <a:off x="467544" y="1340768"/>
          <a:ext cx="8280920" cy="4516120"/>
        </p:xfrm>
        <a:graphic>
          <a:graphicData uri="http://schemas.openxmlformats.org/drawingml/2006/table">
            <a:tbl>
              <a:tblPr firstRow="1" bandRow="1">
                <a:tableStyleId>{5940675A-B579-460E-94D1-54222C63F5DA}</a:tableStyleId>
              </a:tblPr>
              <a:tblGrid>
                <a:gridCol w="1728192">
                  <a:extLst>
                    <a:ext uri="{9D8B030D-6E8A-4147-A177-3AD203B41FA5}">
                      <a16:colId xmlns:a16="http://schemas.microsoft.com/office/drawing/2014/main" xmlns="" val="20000"/>
                    </a:ext>
                  </a:extLst>
                </a:gridCol>
                <a:gridCol w="6552728">
                  <a:extLst>
                    <a:ext uri="{9D8B030D-6E8A-4147-A177-3AD203B41FA5}">
                      <a16:colId xmlns:a16="http://schemas.microsoft.com/office/drawing/2014/main" xmlns="" val="20001"/>
                    </a:ext>
                  </a:extLst>
                </a:gridCol>
              </a:tblGrid>
              <a:tr h="370840">
                <a:tc gridSpan="2">
                  <a:txBody>
                    <a:bodyPr/>
                    <a:lstStyle/>
                    <a:p>
                      <a:pPr algn="ctr"/>
                      <a:r>
                        <a:rPr lang="uk-UA" b="1" dirty="0" smtClean="0"/>
                        <a:t>Клас 1. НЕОБОРОТНІ АКТИВИ</a:t>
                      </a:r>
                      <a:endParaRPr lang="uk-UA" b="1" dirty="0"/>
                    </a:p>
                  </a:txBody>
                  <a:tcPr/>
                </a:tc>
                <a:tc hMerge="1">
                  <a:txBody>
                    <a:bodyPr/>
                    <a:lstStyle/>
                    <a:p>
                      <a:endParaRPr lang="uk-UA" dirty="0"/>
                    </a:p>
                  </a:txBody>
                  <a:tcPr/>
                </a:tc>
                <a:extLst>
                  <a:ext uri="{0D108BD9-81ED-4DB2-BD59-A6C34878D82A}">
                    <a16:rowId xmlns:a16="http://schemas.microsoft.com/office/drawing/2014/main" xmlns="" val="10000"/>
                  </a:ext>
                </a:extLst>
              </a:tr>
              <a:tr h="370840">
                <a:tc rowSpan="9">
                  <a:txBody>
                    <a:bodyPr/>
                    <a:lstStyle/>
                    <a:p>
                      <a:r>
                        <a:rPr lang="uk-UA" b="1" dirty="0" smtClean="0"/>
                        <a:t>10 «Основні засоби»</a:t>
                      </a:r>
                      <a:endParaRPr lang="uk-UA" b="1" dirty="0"/>
                    </a:p>
                  </a:txBody>
                  <a:tcPr>
                    <a:solidFill>
                      <a:schemeClr val="accent6">
                        <a:lumMod val="40000"/>
                        <a:lumOff val="60000"/>
                      </a:schemeClr>
                    </a:solidFill>
                  </a:tcPr>
                </a:tc>
                <a:tc>
                  <a:txBody>
                    <a:bodyPr/>
                    <a:lstStyle/>
                    <a:p>
                      <a:r>
                        <a:rPr lang="en-US" dirty="0" smtClean="0"/>
                        <a:t>____ </a:t>
                      </a:r>
                      <a:r>
                        <a:rPr lang="uk-UA" dirty="0" smtClean="0"/>
                        <a:t>Земельні ділянки</a:t>
                      </a:r>
                      <a:endParaRPr lang="uk-UA" dirty="0"/>
                    </a:p>
                  </a:txBody>
                  <a:tcPr/>
                </a:tc>
                <a:extLst>
                  <a:ext uri="{0D108BD9-81ED-4DB2-BD59-A6C34878D82A}">
                    <a16:rowId xmlns:a16="http://schemas.microsoft.com/office/drawing/2014/main" xmlns="" val="10001"/>
                  </a:ext>
                </a:extLst>
              </a:tr>
              <a:tr h="370840">
                <a:tc vMerge="1">
                  <a:txBody>
                    <a:bodyPr/>
                    <a:lstStyle/>
                    <a:p>
                      <a:endParaRPr lang="uk-UA" dirty="0"/>
                    </a:p>
                  </a:txBody>
                  <a:tcPr/>
                </a:tc>
                <a:tc>
                  <a:txBody>
                    <a:bodyPr/>
                    <a:lstStyle/>
                    <a:p>
                      <a:r>
                        <a:rPr lang="en-US" dirty="0" smtClean="0"/>
                        <a:t>____</a:t>
                      </a:r>
                      <a:r>
                        <a:rPr lang="ru-RU" dirty="0" err="1" smtClean="0"/>
                        <a:t>Капітальні</a:t>
                      </a:r>
                      <a:r>
                        <a:rPr lang="ru-RU" dirty="0" smtClean="0"/>
                        <a:t> </a:t>
                      </a:r>
                      <a:r>
                        <a:rPr lang="ru-RU" dirty="0" err="1" smtClean="0"/>
                        <a:t>витрати</a:t>
                      </a:r>
                      <a:r>
                        <a:rPr lang="ru-RU" dirty="0" smtClean="0"/>
                        <a:t> на </a:t>
                      </a:r>
                      <a:r>
                        <a:rPr lang="ru-RU" dirty="0" err="1" smtClean="0"/>
                        <a:t>поліпшення</a:t>
                      </a:r>
                      <a:r>
                        <a:rPr lang="ru-RU" dirty="0" smtClean="0"/>
                        <a:t> земель </a:t>
                      </a:r>
                      <a:r>
                        <a:rPr lang="uk-UA" dirty="0" smtClean="0"/>
                        <a:t>(меліоративні, осушувальні, іригаційні та інші роботи)</a:t>
                      </a:r>
                      <a:endParaRPr lang="uk-UA" dirty="0"/>
                    </a:p>
                  </a:txBody>
                  <a:tcPr/>
                </a:tc>
                <a:extLst>
                  <a:ext uri="{0D108BD9-81ED-4DB2-BD59-A6C34878D82A}">
                    <a16:rowId xmlns:a16="http://schemas.microsoft.com/office/drawing/2014/main" xmlns="" val="10002"/>
                  </a:ext>
                </a:extLst>
              </a:tr>
              <a:tr h="370840">
                <a:tc vMerge="1">
                  <a:txBody>
                    <a:bodyPr/>
                    <a:lstStyle/>
                    <a:p>
                      <a:endParaRPr lang="uk-UA" dirty="0"/>
                    </a:p>
                  </a:txBody>
                  <a:tcPr/>
                </a:tc>
                <a:tc>
                  <a:txBody>
                    <a:bodyPr/>
                    <a:lstStyle/>
                    <a:p>
                      <a:r>
                        <a:rPr lang="en-US" dirty="0" smtClean="0"/>
                        <a:t>____</a:t>
                      </a:r>
                      <a:r>
                        <a:rPr lang="uk-UA" dirty="0" smtClean="0"/>
                        <a:t>Будинки та споруди</a:t>
                      </a:r>
                      <a:endParaRPr lang="uk-UA" dirty="0"/>
                    </a:p>
                  </a:txBody>
                  <a:tcPr/>
                </a:tc>
                <a:extLst>
                  <a:ext uri="{0D108BD9-81ED-4DB2-BD59-A6C34878D82A}">
                    <a16:rowId xmlns:a16="http://schemas.microsoft.com/office/drawing/2014/main" xmlns="" val="10003"/>
                  </a:ext>
                </a:extLst>
              </a:tr>
              <a:tr h="370840">
                <a:tc vMerge="1">
                  <a:txBody>
                    <a:bodyPr/>
                    <a:lstStyle/>
                    <a:p>
                      <a:endParaRPr lang="uk-UA" dirty="0"/>
                    </a:p>
                  </a:txBody>
                  <a:tcPr/>
                </a:tc>
                <a:tc>
                  <a:txBody>
                    <a:bodyPr/>
                    <a:lstStyle/>
                    <a:p>
                      <a:r>
                        <a:rPr lang="en-US" dirty="0" smtClean="0"/>
                        <a:t>____</a:t>
                      </a:r>
                      <a:r>
                        <a:rPr lang="uk-UA" dirty="0" smtClean="0"/>
                        <a:t>Машини та обладнання</a:t>
                      </a:r>
                      <a:endParaRPr lang="uk-UA" dirty="0"/>
                    </a:p>
                  </a:txBody>
                  <a:tcPr/>
                </a:tc>
                <a:extLst>
                  <a:ext uri="{0D108BD9-81ED-4DB2-BD59-A6C34878D82A}">
                    <a16:rowId xmlns:a16="http://schemas.microsoft.com/office/drawing/2014/main" xmlns="" val="10004"/>
                  </a:ext>
                </a:extLst>
              </a:tr>
              <a:tr h="370840">
                <a:tc vMerge="1">
                  <a:txBody>
                    <a:bodyPr/>
                    <a:lstStyle/>
                    <a:p>
                      <a:endParaRPr lang="uk-UA" dirty="0"/>
                    </a:p>
                  </a:txBody>
                  <a:tcPr/>
                </a:tc>
                <a:tc>
                  <a:txBody>
                    <a:bodyPr/>
                    <a:lstStyle/>
                    <a:p>
                      <a:r>
                        <a:rPr lang="en-US" dirty="0" smtClean="0"/>
                        <a:t>____</a:t>
                      </a:r>
                      <a:r>
                        <a:rPr lang="uk-UA" dirty="0" smtClean="0"/>
                        <a:t>Транспортні засоби</a:t>
                      </a:r>
                      <a:endParaRPr lang="uk-UA" dirty="0"/>
                    </a:p>
                  </a:txBody>
                  <a:tcPr/>
                </a:tc>
                <a:extLst>
                  <a:ext uri="{0D108BD9-81ED-4DB2-BD59-A6C34878D82A}">
                    <a16:rowId xmlns:a16="http://schemas.microsoft.com/office/drawing/2014/main" xmlns="" val="10005"/>
                  </a:ext>
                </a:extLst>
              </a:tr>
              <a:tr h="370840">
                <a:tc vMerge="1">
                  <a:txBody>
                    <a:bodyPr/>
                    <a:lstStyle/>
                    <a:p>
                      <a:endParaRPr lang="uk-UA" dirty="0"/>
                    </a:p>
                  </a:txBody>
                  <a:tcPr/>
                </a:tc>
                <a:tc>
                  <a:txBody>
                    <a:bodyPr/>
                    <a:lstStyle/>
                    <a:p>
                      <a:r>
                        <a:rPr lang="en-US" dirty="0" smtClean="0"/>
                        <a:t>____</a:t>
                      </a:r>
                      <a:r>
                        <a:rPr lang="uk-UA" dirty="0" smtClean="0"/>
                        <a:t>Інструменти, прилади та інвентар</a:t>
                      </a:r>
                      <a:endParaRPr lang="uk-UA" dirty="0"/>
                    </a:p>
                  </a:txBody>
                  <a:tcPr/>
                </a:tc>
                <a:extLst>
                  <a:ext uri="{0D108BD9-81ED-4DB2-BD59-A6C34878D82A}">
                    <a16:rowId xmlns:a16="http://schemas.microsoft.com/office/drawing/2014/main" xmlns="" val="10006"/>
                  </a:ext>
                </a:extLst>
              </a:tr>
              <a:tr h="370840">
                <a:tc vMerge="1">
                  <a:txBody>
                    <a:bodyPr/>
                    <a:lstStyle/>
                    <a:p>
                      <a:endParaRPr lang="uk-U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____</a:t>
                      </a:r>
                      <a:r>
                        <a:rPr lang="uk-UA" dirty="0" smtClean="0"/>
                        <a:t>Тварини (не пов’язані з сільськогосподарською діяльністю)</a:t>
                      </a:r>
                    </a:p>
                  </a:txBody>
                  <a:tcPr/>
                </a:tc>
                <a:extLst>
                  <a:ext uri="{0D108BD9-81ED-4DB2-BD59-A6C34878D82A}">
                    <a16:rowId xmlns:a16="http://schemas.microsoft.com/office/drawing/2014/main" xmlns="" val="10007"/>
                  </a:ext>
                </a:extLst>
              </a:tr>
              <a:tr h="370840">
                <a:tc vMerge="1">
                  <a:txBody>
                    <a:bodyPr/>
                    <a:lstStyle/>
                    <a:p>
                      <a:endParaRPr lang="uk-UA" dirty="0"/>
                    </a:p>
                  </a:txBody>
                  <a:tcPr/>
                </a:tc>
                <a:tc>
                  <a:txBody>
                    <a:bodyPr/>
                    <a:lstStyle/>
                    <a:p>
                      <a:r>
                        <a:rPr lang="en-US" dirty="0" smtClean="0"/>
                        <a:t>____</a:t>
                      </a:r>
                      <a:r>
                        <a:rPr lang="uk-UA" dirty="0" smtClean="0"/>
                        <a:t>Багаторічні насадження (не пов’язані з сільськогосподарською діяльністю)</a:t>
                      </a:r>
                      <a:endParaRPr lang="uk-UA" dirty="0"/>
                    </a:p>
                  </a:txBody>
                  <a:tcPr/>
                </a:tc>
                <a:extLst>
                  <a:ext uri="{0D108BD9-81ED-4DB2-BD59-A6C34878D82A}">
                    <a16:rowId xmlns:a16="http://schemas.microsoft.com/office/drawing/2014/main" xmlns="" val="10008"/>
                  </a:ext>
                </a:extLst>
              </a:tr>
              <a:tr h="370840">
                <a:tc vMerge="1">
                  <a:txBody>
                    <a:bodyPr/>
                    <a:lstStyle/>
                    <a:p>
                      <a:endParaRPr lang="uk-UA" dirty="0"/>
                    </a:p>
                  </a:txBody>
                  <a:tcPr/>
                </a:tc>
                <a:tc>
                  <a:txBody>
                    <a:bodyPr/>
                    <a:lstStyle/>
                    <a:p>
                      <a:r>
                        <a:rPr lang="en-US" dirty="0" smtClean="0"/>
                        <a:t>____</a:t>
                      </a:r>
                      <a:r>
                        <a:rPr lang="uk-UA" dirty="0" smtClean="0"/>
                        <a:t>Інші основні засоби</a:t>
                      </a:r>
                      <a:endParaRPr lang="uk-UA" dirty="0"/>
                    </a:p>
                  </a:txBody>
                  <a:tcPr/>
                </a:tc>
                <a:extLst>
                  <a:ext uri="{0D108BD9-81ED-4DB2-BD59-A6C34878D82A}">
                    <a16:rowId xmlns:a16="http://schemas.microsoft.com/office/drawing/2014/main" xmlns="" val="10009"/>
                  </a:ext>
                </a:extLst>
              </a:tr>
            </a:tbl>
          </a:graphicData>
        </a:graphic>
      </p:graphicFrame>
      <p:sp>
        <p:nvSpPr>
          <p:cNvPr id="6" name="Прямоугольник 5"/>
          <p:cNvSpPr/>
          <p:nvPr/>
        </p:nvSpPr>
        <p:spPr>
          <a:xfrm>
            <a:off x="323528" y="-27384"/>
            <a:ext cx="8496944" cy="1384995"/>
          </a:xfrm>
          <a:prstGeom prst="rect">
            <a:avLst/>
          </a:prstGeom>
        </p:spPr>
        <p:txBody>
          <a:bodyPr wrap="square">
            <a:spAutoFit/>
          </a:bodyPr>
          <a:lstStyle/>
          <a:p>
            <a:pPr algn="ctr"/>
            <a:r>
              <a:rPr lang="uk-UA" sz="2800" b="1" dirty="0" smtClean="0"/>
              <a:t>План рахунків бухгалтерського обліку активів, капіталу, зобов'язань і господарських операцій підприємств і організацій</a:t>
            </a:r>
            <a:endParaRPr lang="uk-UA" sz="2800" dirty="0"/>
          </a:p>
        </p:txBody>
      </p:sp>
    </p:spTree>
    <p:extLst>
      <p:ext uri="{BB962C8B-B14F-4D97-AF65-F5344CB8AC3E}">
        <p14:creationId xmlns:p14="http://schemas.microsoft.com/office/powerpoint/2010/main" val="3881506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186259349"/>
              </p:ext>
            </p:extLst>
          </p:nvPr>
        </p:nvGraphicFramePr>
        <p:xfrm>
          <a:off x="395536" y="548680"/>
          <a:ext cx="8280920" cy="5176520"/>
        </p:xfrm>
        <a:graphic>
          <a:graphicData uri="http://schemas.openxmlformats.org/drawingml/2006/table">
            <a:tbl>
              <a:tblPr firstRow="1" bandRow="1">
                <a:tableStyleId>{5940675A-B579-460E-94D1-54222C63F5DA}</a:tableStyleId>
              </a:tblPr>
              <a:tblGrid>
                <a:gridCol w="1728192">
                  <a:extLst>
                    <a:ext uri="{9D8B030D-6E8A-4147-A177-3AD203B41FA5}">
                      <a16:colId xmlns:a16="http://schemas.microsoft.com/office/drawing/2014/main" xmlns="" val="20000"/>
                    </a:ext>
                  </a:extLst>
                </a:gridCol>
                <a:gridCol w="6552728">
                  <a:extLst>
                    <a:ext uri="{9D8B030D-6E8A-4147-A177-3AD203B41FA5}">
                      <a16:colId xmlns:a16="http://schemas.microsoft.com/office/drawing/2014/main" xmlns="" val="20001"/>
                    </a:ext>
                  </a:extLst>
                </a:gridCol>
              </a:tblGrid>
              <a:tr h="370840">
                <a:tc rowSpan="7">
                  <a:txBody>
                    <a:bodyPr/>
                    <a:lstStyle/>
                    <a:p>
                      <a:r>
                        <a:rPr lang="uk-UA" b="1" dirty="0" smtClean="0"/>
                        <a:t>11 «Інші необоротні матеріальні активи»</a:t>
                      </a:r>
                      <a:endParaRPr lang="uk-UA" b="1" dirty="0"/>
                    </a:p>
                  </a:txBody>
                  <a:tcPr>
                    <a:solidFill>
                      <a:schemeClr val="accent6">
                        <a:lumMod val="40000"/>
                        <a:lumOff val="60000"/>
                      </a:schemeClr>
                    </a:solidFill>
                  </a:tcPr>
                </a:tc>
                <a:tc>
                  <a:txBody>
                    <a:bodyPr/>
                    <a:lstStyle/>
                    <a:p>
                      <a:pPr algn="just">
                        <a:spcAft>
                          <a:spcPts val="0"/>
                        </a:spcAft>
                      </a:pPr>
                      <a:r>
                        <a:rPr lang="en-US" dirty="0" smtClean="0"/>
                        <a:t>____</a:t>
                      </a:r>
                      <a:r>
                        <a:rPr lang="uk-UA" sz="1800" kern="1200" dirty="0" smtClean="0"/>
                        <a:t>Бібліотечні фонди</a:t>
                      </a:r>
                      <a:endParaRPr lang="uk-UA" sz="1800" b="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0"/>
                  </a:ext>
                </a:extLst>
              </a:tr>
              <a:tr h="370840">
                <a:tc vMerge="1">
                  <a:txBody>
                    <a:bodyPr/>
                    <a:lstStyle/>
                    <a:p>
                      <a:endParaRPr lang="uk-UA" dirty="0"/>
                    </a:p>
                  </a:txBody>
                  <a:tcPr/>
                </a:tc>
                <a:tc>
                  <a:txBody>
                    <a:bodyPr/>
                    <a:lstStyle/>
                    <a:p>
                      <a:pPr algn="just">
                        <a:spcAft>
                          <a:spcPts val="0"/>
                        </a:spcAft>
                      </a:pPr>
                      <a:r>
                        <a:rPr lang="en-US" dirty="0" smtClean="0"/>
                        <a:t>____</a:t>
                      </a:r>
                      <a:r>
                        <a:rPr lang="uk-UA" sz="1800" kern="1200" dirty="0" smtClean="0"/>
                        <a:t>Малоцінні </a:t>
                      </a:r>
                      <a:r>
                        <a:rPr lang="uk-UA" sz="1800" kern="1200" dirty="0"/>
                        <a:t>необоротні матеріальні </a:t>
                      </a:r>
                      <a:r>
                        <a:rPr lang="uk-UA" sz="1800" kern="1200" dirty="0" smtClean="0"/>
                        <a:t>активи (зокрема, </a:t>
                      </a:r>
                      <a:r>
                        <a:rPr lang="ru-RU" dirty="0" err="1" smtClean="0"/>
                        <a:t>спеціальні</a:t>
                      </a:r>
                      <a:r>
                        <a:rPr lang="ru-RU" dirty="0" smtClean="0"/>
                        <a:t> </a:t>
                      </a:r>
                      <a:r>
                        <a:rPr lang="ru-RU" dirty="0" err="1" smtClean="0"/>
                        <a:t>інструменти</a:t>
                      </a:r>
                      <a:r>
                        <a:rPr lang="ru-RU" dirty="0" smtClean="0"/>
                        <a:t> і </a:t>
                      </a:r>
                      <a:r>
                        <a:rPr lang="ru-RU" dirty="0" err="1" smtClean="0"/>
                        <a:t>спеціальні</a:t>
                      </a:r>
                      <a:r>
                        <a:rPr lang="ru-RU" dirty="0" smtClean="0"/>
                        <a:t> </a:t>
                      </a:r>
                      <a:r>
                        <a:rPr lang="ru-RU" dirty="0" err="1" smtClean="0"/>
                        <a:t>пристосування</a:t>
                      </a:r>
                      <a:r>
                        <a:rPr lang="ru-RU" dirty="0" smtClean="0"/>
                        <a:t>)</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1"/>
                  </a:ext>
                </a:extLst>
              </a:tr>
              <a:tr h="370840">
                <a:tc vMerge="1">
                  <a:txBody>
                    <a:bodyPr/>
                    <a:lstStyle/>
                    <a:p>
                      <a:endParaRPr lang="uk-UA" dirty="0"/>
                    </a:p>
                  </a:txBody>
                  <a:tcPr/>
                </a:tc>
                <a:tc>
                  <a:txBody>
                    <a:bodyPr/>
                    <a:lstStyle/>
                    <a:p>
                      <a:pPr algn="just">
                        <a:spcAft>
                          <a:spcPts val="0"/>
                        </a:spcAft>
                      </a:pPr>
                      <a:r>
                        <a:rPr lang="en-US" dirty="0" smtClean="0"/>
                        <a:t>____</a:t>
                      </a:r>
                      <a:r>
                        <a:rPr lang="uk-UA" sz="1800" kern="1200" dirty="0" smtClean="0"/>
                        <a:t>Тимчасові </a:t>
                      </a:r>
                      <a:r>
                        <a:rPr lang="uk-UA" sz="1800" kern="1200" dirty="0"/>
                        <a:t>(</a:t>
                      </a:r>
                      <a:r>
                        <a:rPr lang="uk-UA" sz="1800" kern="1200" dirty="0" err="1"/>
                        <a:t>нетитульні</a:t>
                      </a:r>
                      <a:r>
                        <a:rPr lang="uk-UA" sz="1800" kern="1200" dirty="0"/>
                        <a:t>) </a:t>
                      </a:r>
                      <a:r>
                        <a:rPr lang="uk-UA" sz="1800" kern="1200" dirty="0" smtClean="0"/>
                        <a:t>споруди</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2"/>
                  </a:ext>
                </a:extLst>
              </a:tr>
              <a:tr h="370840">
                <a:tc vMerge="1">
                  <a:txBody>
                    <a:bodyPr/>
                    <a:lstStyle/>
                    <a:p>
                      <a:endParaRPr lang="uk-UA" dirty="0"/>
                    </a:p>
                  </a:txBody>
                  <a:tcPr/>
                </a:tc>
                <a:tc>
                  <a:txBody>
                    <a:bodyPr/>
                    <a:lstStyle/>
                    <a:p>
                      <a:pPr algn="just">
                        <a:spcAft>
                          <a:spcPts val="0"/>
                        </a:spcAft>
                      </a:pPr>
                      <a:r>
                        <a:rPr lang="en-US" dirty="0" smtClean="0"/>
                        <a:t>____</a:t>
                      </a:r>
                      <a:r>
                        <a:rPr lang="uk-UA" sz="1800" kern="1200" dirty="0" smtClean="0"/>
                        <a:t>Природні ресурси (</a:t>
                      </a:r>
                      <a:r>
                        <a:rPr lang="ru-RU" dirty="0" smtClean="0"/>
                        <a:t>для </a:t>
                      </a:r>
                      <a:r>
                        <a:rPr lang="ru-RU" dirty="0" err="1" smtClean="0"/>
                        <a:t>наступного</a:t>
                      </a:r>
                      <a:r>
                        <a:rPr lang="ru-RU" dirty="0" smtClean="0"/>
                        <a:t> </a:t>
                      </a:r>
                      <a:r>
                        <a:rPr lang="ru-RU" dirty="0" err="1" smtClean="0"/>
                        <a:t>видобутку</a:t>
                      </a:r>
                      <a:r>
                        <a:rPr lang="ru-RU" dirty="0" smtClean="0"/>
                        <a:t> (</a:t>
                      </a:r>
                      <a:r>
                        <a:rPr lang="ru-RU" dirty="0" err="1" smtClean="0"/>
                        <a:t>нафти</a:t>
                      </a:r>
                      <a:r>
                        <a:rPr lang="ru-RU" dirty="0" smtClean="0"/>
                        <a:t>, газу </a:t>
                      </a:r>
                      <a:r>
                        <a:rPr lang="ru-RU" dirty="0" err="1" smtClean="0"/>
                        <a:t>тощо</a:t>
                      </a:r>
                      <a:r>
                        <a:rPr lang="ru-RU" dirty="0" smtClean="0"/>
                        <a:t>))</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3"/>
                  </a:ext>
                </a:extLst>
              </a:tr>
              <a:tr h="370840">
                <a:tc vMerge="1">
                  <a:txBody>
                    <a:bodyPr/>
                    <a:lstStyle/>
                    <a:p>
                      <a:endParaRPr lang="uk-UA" dirty="0"/>
                    </a:p>
                  </a:txBody>
                  <a:tcPr/>
                </a:tc>
                <a:tc>
                  <a:txBody>
                    <a:bodyPr/>
                    <a:lstStyle/>
                    <a:p>
                      <a:pPr algn="just">
                        <a:spcAft>
                          <a:spcPts val="0"/>
                        </a:spcAft>
                      </a:pPr>
                      <a:r>
                        <a:rPr lang="en-US" dirty="0" smtClean="0"/>
                        <a:t>____</a:t>
                      </a:r>
                      <a:r>
                        <a:rPr lang="uk-UA" sz="1800" kern="1200" dirty="0" smtClean="0"/>
                        <a:t>Інвентарна тара</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4"/>
                  </a:ext>
                </a:extLst>
              </a:tr>
              <a:tr h="370840">
                <a:tc vMerge="1">
                  <a:txBody>
                    <a:bodyPr/>
                    <a:lstStyle/>
                    <a:p>
                      <a:endParaRPr lang="uk-UA" dirty="0"/>
                    </a:p>
                  </a:txBody>
                  <a:tcPr/>
                </a:tc>
                <a:tc>
                  <a:txBody>
                    <a:bodyPr/>
                    <a:lstStyle/>
                    <a:p>
                      <a:pPr algn="just">
                        <a:spcAft>
                          <a:spcPts val="0"/>
                        </a:spcAft>
                      </a:pPr>
                      <a:r>
                        <a:rPr lang="en-US" dirty="0" smtClean="0"/>
                        <a:t>____</a:t>
                      </a:r>
                      <a:r>
                        <a:rPr lang="uk-UA" sz="1800" kern="1200" dirty="0" smtClean="0"/>
                        <a:t>Предмети прокату</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5"/>
                  </a:ext>
                </a:extLst>
              </a:tr>
              <a:tr h="370840">
                <a:tc vMerge="1">
                  <a:txBody>
                    <a:bodyPr/>
                    <a:lstStyle/>
                    <a:p>
                      <a:endParaRPr lang="uk-UA" dirty="0"/>
                    </a:p>
                  </a:txBody>
                  <a:tcPr/>
                </a:tc>
                <a:tc>
                  <a:txBody>
                    <a:bodyPr/>
                    <a:lstStyle/>
                    <a:p>
                      <a:pPr algn="just">
                        <a:spcAft>
                          <a:spcPts val="0"/>
                        </a:spcAft>
                      </a:pPr>
                      <a:r>
                        <a:rPr lang="en-US" dirty="0" smtClean="0"/>
                        <a:t>____</a:t>
                      </a:r>
                      <a:r>
                        <a:rPr lang="uk-UA" sz="1800" kern="1200" dirty="0" smtClean="0"/>
                        <a:t>Інші </a:t>
                      </a:r>
                      <a:r>
                        <a:rPr lang="uk-UA" sz="1800" kern="1200" dirty="0"/>
                        <a:t>необоротні матеріальні </a:t>
                      </a:r>
                      <a:r>
                        <a:rPr lang="uk-UA" sz="1800" kern="1200" dirty="0" smtClean="0"/>
                        <a:t>активи</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6"/>
                  </a:ext>
                </a:extLst>
              </a:tr>
              <a:tr h="370840">
                <a:tc rowSpan="6">
                  <a:txBody>
                    <a:bodyPr/>
                    <a:lstStyle/>
                    <a:p>
                      <a:r>
                        <a:rPr lang="uk-UA" b="1" dirty="0" smtClean="0"/>
                        <a:t>12 «</a:t>
                      </a:r>
                      <a:r>
                        <a:rPr lang="uk-UA" b="1" dirty="0" err="1" smtClean="0"/>
                        <a:t>Нематері-альні</a:t>
                      </a:r>
                      <a:r>
                        <a:rPr lang="uk-UA" b="1" dirty="0" smtClean="0"/>
                        <a:t> активи»</a:t>
                      </a:r>
                      <a:endParaRPr lang="uk-UA" b="1" dirty="0"/>
                    </a:p>
                  </a:txBody>
                  <a:tcPr>
                    <a:solidFill>
                      <a:schemeClr val="accent6">
                        <a:lumMod val="40000"/>
                        <a:lumOff val="60000"/>
                      </a:schemeClr>
                    </a:solidFill>
                  </a:tcPr>
                </a:tc>
                <a:tc>
                  <a:txBody>
                    <a:bodyPr/>
                    <a:lstStyle/>
                    <a:p>
                      <a:r>
                        <a:rPr lang="en-US" dirty="0" smtClean="0"/>
                        <a:t>____</a:t>
                      </a:r>
                      <a:r>
                        <a:rPr lang="uk-UA" dirty="0" smtClean="0"/>
                        <a:t>Права користування природними ресурсами</a:t>
                      </a:r>
                      <a:endParaRPr lang="uk-UA" dirty="0"/>
                    </a:p>
                  </a:txBody>
                  <a:tcPr/>
                </a:tc>
                <a:extLst>
                  <a:ext uri="{0D108BD9-81ED-4DB2-BD59-A6C34878D82A}">
                    <a16:rowId xmlns:a16="http://schemas.microsoft.com/office/drawing/2014/main" xmlns="" val="10007"/>
                  </a:ext>
                </a:extLst>
              </a:tr>
              <a:tr h="370840">
                <a:tc vMerge="1">
                  <a:txBody>
                    <a:bodyPr/>
                    <a:lstStyle/>
                    <a:p>
                      <a:endParaRPr lang="uk-UA" dirty="0"/>
                    </a:p>
                  </a:txBody>
                  <a:tcPr/>
                </a:tc>
                <a:tc>
                  <a:txBody>
                    <a:bodyPr/>
                    <a:lstStyle/>
                    <a:p>
                      <a:r>
                        <a:rPr lang="en-US" dirty="0" smtClean="0"/>
                        <a:t>____</a:t>
                      </a:r>
                      <a:r>
                        <a:rPr lang="uk-UA" dirty="0" smtClean="0"/>
                        <a:t>Права користування майном</a:t>
                      </a:r>
                      <a:endParaRPr lang="uk-UA" dirty="0"/>
                    </a:p>
                  </a:txBody>
                  <a:tcPr/>
                </a:tc>
                <a:extLst>
                  <a:ext uri="{0D108BD9-81ED-4DB2-BD59-A6C34878D82A}">
                    <a16:rowId xmlns:a16="http://schemas.microsoft.com/office/drawing/2014/main" xmlns="" val="10008"/>
                  </a:ext>
                </a:extLst>
              </a:tr>
              <a:tr h="370840">
                <a:tc vMerge="1">
                  <a:txBody>
                    <a:bodyPr/>
                    <a:lstStyle/>
                    <a:p>
                      <a:endParaRPr lang="uk-UA" dirty="0"/>
                    </a:p>
                  </a:txBody>
                  <a:tcPr/>
                </a:tc>
                <a:tc>
                  <a:txBody>
                    <a:bodyPr/>
                    <a:lstStyle/>
                    <a:p>
                      <a:r>
                        <a:rPr lang="en-US" dirty="0" smtClean="0"/>
                        <a:t>____</a:t>
                      </a:r>
                      <a:r>
                        <a:rPr lang="uk-UA" sz="1800" kern="1200" dirty="0" smtClean="0"/>
                        <a:t>Права на комерційні позначення</a:t>
                      </a:r>
                      <a:endParaRPr lang="uk-UA" sz="1800" kern="1200" dirty="0">
                        <a:solidFill>
                          <a:schemeClr val="tx1"/>
                        </a:solidFill>
                        <a:latin typeface="+mn-lt"/>
                        <a:ea typeface="+mn-ea"/>
                        <a:cs typeface="+mn-cs"/>
                      </a:endParaRPr>
                    </a:p>
                  </a:txBody>
                  <a:tcPr/>
                </a:tc>
                <a:extLst>
                  <a:ext uri="{0D108BD9-81ED-4DB2-BD59-A6C34878D82A}">
                    <a16:rowId xmlns:a16="http://schemas.microsoft.com/office/drawing/2014/main" xmlns="" val="10009"/>
                  </a:ext>
                </a:extLst>
              </a:tr>
              <a:tr h="370840">
                <a:tc vMerge="1">
                  <a:txBody>
                    <a:bodyPr/>
                    <a:lstStyle/>
                    <a:p>
                      <a:endParaRPr lang="uk-UA" dirty="0"/>
                    </a:p>
                  </a:txBody>
                  <a:tcPr/>
                </a:tc>
                <a:tc>
                  <a:txBody>
                    <a:bodyPr/>
                    <a:lstStyle/>
                    <a:p>
                      <a:r>
                        <a:rPr lang="en-US" dirty="0" smtClean="0"/>
                        <a:t>____</a:t>
                      </a:r>
                      <a:r>
                        <a:rPr lang="ru-RU" dirty="0" smtClean="0"/>
                        <a:t>Права на </a:t>
                      </a:r>
                      <a:r>
                        <a:rPr lang="ru-RU" dirty="0" err="1" smtClean="0"/>
                        <a:t>об'єкти</a:t>
                      </a:r>
                      <a:r>
                        <a:rPr lang="ru-RU" dirty="0" smtClean="0"/>
                        <a:t> </a:t>
                      </a:r>
                      <a:r>
                        <a:rPr lang="ru-RU" dirty="0" err="1" smtClean="0"/>
                        <a:t>промислової</a:t>
                      </a:r>
                      <a:r>
                        <a:rPr lang="ru-RU" dirty="0" smtClean="0"/>
                        <a:t> </a:t>
                      </a:r>
                      <a:r>
                        <a:rPr lang="ru-RU" dirty="0" err="1" smtClean="0"/>
                        <a:t>власності</a:t>
                      </a:r>
                      <a:endParaRPr lang="uk-UA" dirty="0"/>
                    </a:p>
                  </a:txBody>
                  <a:tcPr/>
                </a:tc>
                <a:extLst>
                  <a:ext uri="{0D108BD9-81ED-4DB2-BD59-A6C34878D82A}">
                    <a16:rowId xmlns:a16="http://schemas.microsoft.com/office/drawing/2014/main" xmlns="" val="10010"/>
                  </a:ext>
                </a:extLst>
              </a:tr>
              <a:tr h="370840">
                <a:tc vMerge="1">
                  <a:txBody>
                    <a:bodyPr/>
                    <a:lstStyle/>
                    <a:p>
                      <a:endParaRPr lang="uk-UA" dirty="0"/>
                    </a:p>
                  </a:txBody>
                  <a:tcPr/>
                </a:tc>
                <a:tc>
                  <a:txBody>
                    <a:bodyPr/>
                    <a:lstStyle/>
                    <a:p>
                      <a:r>
                        <a:rPr lang="en-US" dirty="0" smtClean="0"/>
                        <a:t>____</a:t>
                      </a:r>
                      <a:r>
                        <a:rPr lang="uk-UA" dirty="0" smtClean="0"/>
                        <a:t>Авторські права</a:t>
                      </a:r>
                      <a:endParaRPr lang="uk-UA" dirty="0"/>
                    </a:p>
                  </a:txBody>
                  <a:tcPr/>
                </a:tc>
                <a:extLst>
                  <a:ext uri="{0D108BD9-81ED-4DB2-BD59-A6C34878D82A}">
                    <a16:rowId xmlns:a16="http://schemas.microsoft.com/office/drawing/2014/main" xmlns="" val="10011"/>
                  </a:ext>
                </a:extLst>
              </a:tr>
              <a:tr h="370840">
                <a:tc vMerge="1">
                  <a:txBody>
                    <a:bodyPr/>
                    <a:lstStyle/>
                    <a:p>
                      <a:endParaRPr lang="uk-UA" dirty="0"/>
                    </a:p>
                  </a:txBody>
                  <a:tcPr/>
                </a:tc>
                <a:tc>
                  <a:txBody>
                    <a:bodyPr/>
                    <a:lstStyle/>
                    <a:p>
                      <a:r>
                        <a:rPr lang="en-US" dirty="0" smtClean="0"/>
                        <a:t>____</a:t>
                      </a:r>
                      <a:r>
                        <a:rPr lang="uk-UA" dirty="0" smtClean="0"/>
                        <a:t>Інші нематеріальні активи</a:t>
                      </a:r>
                      <a:endParaRPr lang="uk-UA" dirty="0"/>
                    </a:p>
                  </a:txBody>
                  <a:tcPr/>
                </a:tc>
                <a:extLst>
                  <a:ext uri="{0D108BD9-81ED-4DB2-BD59-A6C34878D82A}">
                    <a16:rowId xmlns:a16="http://schemas.microsoft.com/office/drawing/2014/main" xmlns="" val="10012"/>
                  </a:ext>
                </a:extLst>
              </a:tr>
            </a:tbl>
          </a:graphicData>
        </a:graphic>
      </p:graphicFrame>
      <p:sp>
        <p:nvSpPr>
          <p:cNvPr id="2" name="Номер слайда 1"/>
          <p:cNvSpPr>
            <a:spLocks noGrp="1"/>
          </p:cNvSpPr>
          <p:nvPr>
            <p:ph type="sldNum" sz="quarter" idx="12"/>
          </p:nvPr>
        </p:nvSpPr>
        <p:spPr/>
        <p:txBody>
          <a:bodyPr/>
          <a:lstStyle/>
          <a:p>
            <a:fld id="{3DCA0E92-8B41-4DC9-A47B-181C40F7AAE9}" type="slidenum">
              <a:rPr lang="uk-UA" smtClean="0"/>
              <a:t>13</a:t>
            </a:fld>
            <a:endParaRPr lang="uk-UA"/>
          </a:p>
        </p:txBody>
      </p:sp>
    </p:spTree>
    <p:extLst>
      <p:ext uri="{BB962C8B-B14F-4D97-AF65-F5344CB8AC3E}">
        <p14:creationId xmlns:p14="http://schemas.microsoft.com/office/powerpoint/2010/main" val="8149149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854471777"/>
              </p:ext>
            </p:extLst>
          </p:nvPr>
        </p:nvGraphicFramePr>
        <p:xfrm>
          <a:off x="323528" y="573458"/>
          <a:ext cx="8280920" cy="5511800"/>
        </p:xfrm>
        <a:graphic>
          <a:graphicData uri="http://schemas.openxmlformats.org/drawingml/2006/table">
            <a:tbl>
              <a:tblPr firstRow="1" bandRow="1">
                <a:tableStyleId>{5940675A-B579-460E-94D1-54222C63F5DA}</a:tableStyleId>
              </a:tblPr>
              <a:tblGrid>
                <a:gridCol w="1872208">
                  <a:extLst>
                    <a:ext uri="{9D8B030D-6E8A-4147-A177-3AD203B41FA5}">
                      <a16:colId xmlns:a16="http://schemas.microsoft.com/office/drawing/2014/main" xmlns="" val="20000"/>
                    </a:ext>
                  </a:extLst>
                </a:gridCol>
                <a:gridCol w="6408712">
                  <a:extLst>
                    <a:ext uri="{9D8B030D-6E8A-4147-A177-3AD203B41FA5}">
                      <a16:colId xmlns:a16="http://schemas.microsoft.com/office/drawing/2014/main" xmlns="" val="20001"/>
                    </a:ext>
                  </a:extLst>
                </a:gridCol>
              </a:tblGrid>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b="0" dirty="0" smtClean="0"/>
                        <a:t>14</a:t>
                      </a:r>
                      <a:r>
                        <a:rPr lang="uk-UA" b="0" baseline="0" dirty="0" smtClean="0"/>
                        <a:t> «</a:t>
                      </a:r>
                      <a:r>
                        <a:rPr lang="uk-UA" b="1" dirty="0" smtClean="0"/>
                        <a:t>Довгострокові фінансові інвестиції»</a:t>
                      </a:r>
                      <a:endParaRPr lang="uk-UA" sz="1800" b="1" kern="1200" dirty="0" smtClean="0">
                        <a:solidFill>
                          <a:schemeClr val="tx1"/>
                        </a:solidFill>
                        <a:latin typeface="+mn-lt"/>
                        <a:ea typeface="+mn-ea"/>
                        <a:cs typeface="+mn-cs"/>
                      </a:endParaRPr>
                    </a:p>
                  </a:txBody>
                  <a:tcPr>
                    <a:solidFill>
                      <a:schemeClr val="accent6">
                        <a:lumMod val="40000"/>
                        <a:lumOff val="60000"/>
                      </a:schemeClr>
                    </a:solidFill>
                  </a:tcPr>
                </a:tc>
                <a:tc hMerge="1">
                  <a:txBody>
                    <a:bodyPr/>
                    <a:lstStyle/>
                    <a:p>
                      <a:pPr algn="just">
                        <a:spcAft>
                          <a:spcPts val="0"/>
                        </a:spcAft>
                      </a:pPr>
                      <a:endParaRPr lang="uk-UA" sz="1800" b="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0"/>
                  </a:ext>
                </a:extLst>
              </a:tr>
              <a:tr h="370840">
                <a:tc rowSpan="5">
                  <a:txBody>
                    <a:bodyPr/>
                    <a:lstStyle/>
                    <a:p>
                      <a:r>
                        <a:rPr lang="uk-UA" b="0" dirty="0" smtClean="0"/>
                        <a:t>15</a:t>
                      </a:r>
                      <a:r>
                        <a:rPr lang="uk-UA" b="0" baseline="0" dirty="0" smtClean="0"/>
                        <a:t> «</a:t>
                      </a:r>
                      <a:r>
                        <a:rPr lang="uk-UA" b="1" dirty="0" smtClean="0"/>
                        <a:t>Капітальні інвестиції»</a:t>
                      </a:r>
                      <a:endParaRPr lang="uk-UA" b="1" dirty="0"/>
                    </a:p>
                  </a:txBody>
                  <a:tcPr>
                    <a:solidFill>
                      <a:schemeClr val="accent6">
                        <a:lumMod val="40000"/>
                        <a:lumOff val="60000"/>
                      </a:schemeClr>
                    </a:solidFill>
                  </a:tcPr>
                </a:tc>
                <a:tc>
                  <a:txBody>
                    <a:bodyPr/>
                    <a:lstStyle/>
                    <a:p>
                      <a:pPr algn="just">
                        <a:spcAft>
                          <a:spcPts val="0"/>
                        </a:spcAft>
                      </a:pPr>
                      <a:r>
                        <a:rPr lang="uk-UA" dirty="0" smtClean="0"/>
                        <a:t>151 «Капітальне будівництво»</a:t>
                      </a:r>
                      <a:endParaRPr lang="uk-UA" sz="1800" b="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1"/>
                  </a:ext>
                </a:extLst>
              </a:tr>
              <a:tr h="370840">
                <a:tc vMerge="1">
                  <a:txBody>
                    <a:bodyPr/>
                    <a:lstStyle/>
                    <a:p>
                      <a:endParaRPr lang="uk-UA" dirty="0"/>
                    </a:p>
                  </a:txBody>
                  <a:tcPr/>
                </a:tc>
                <a:tc>
                  <a:txBody>
                    <a:bodyPr/>
                    <a:lstStyle/>
                    <a:p>
                      <a:pPr algn="just">
                        <a:spcAft>
                          <a:spcPts val="0"/>
                        </a:spcAft>
                      </a:pPr>
                      <a:r>
                        <a:rPr lang="uk-UA" dirty="0" smtClean="0"/>
                        <a:t>152 «Придбання (виготовлення) основних засобів»</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2"/>
                  </a:ext>
                </a:extLst>
              </a:tr>
              <a:tr h="370840">
                <a:tc vMerge="1">
                  <a:txBody>
                    <a:bodyPr/>
                    <a:lstStyle/>
                    <a:p>
                      <a:endParaRPr lang="uk-UA" dirty="0"/>
                    </a:p>
                  </a:txBody>
                  <a:tcPr/>
                </a:tc>
                <a:tc>
                  <a:txBody>
                    <a:bodyPr/>
                    <a:lstStyle/>
                    <a:p>
                      <a:pPr algn="just">
                        <a:spcAft>
                          <a:spcPts val="0"/>
                        </a:spcAft>
                      </a:pPr>
                      <a:r>
                        <a:rPr lang="uk-UA" dirty="0" smtClean="0"/>
                        <a:t>153 «</a:t>
                      </a:r>
                      <a:r>
                        <a:rPr lang="ru-RU" dirty="0" err="1" smtClean="0"/>
                        <a:t>Придбання</a:t>
                      </a:r>
                      <a:r>
                        <a:rPr lang="ru-RU" dirty="0" smtClean="0"/>
                        <a:t> (</a:t>
                      </a:r>
                      <a:r>
                        <a:rPr lang="ru-RU" dirty="0" err="1" smtClean="0"/>
                        <a:t>виготовлення</a:t>
                      </a:r>
                      <a:r>
                        <a:rPr lang="ru-RU" dirty="0" smtClean="0"/>
                        <a:t>) </a:t>
                      </a:r>
                      <a:r>
                        <a:rPr lang="ru-RU" dirty="0" err="1" smtClean="0"/>
                        <a:t>інших</a:t>
                      </a:r>
                      <a:r>
                        <a:rPr lang="ru-RU" dirty="0" smtClean="0"/>
                        <a:t> </a:t>
                      </a:r>
                      <a:r>
                        <a:rPr lang="ru-RU" dirty="0" err="1" smtClean="0"/>
                        <a:t>необоротних</a:t>
                      </a:r>
                      <a:r>
                        <a:rPr lang="ru-RU" dirty="0" smtClean="0"/>
                        <a:t> </a:t>
                      </a:r>
                      <a:r>
                        <a:rPr lang="ru-RU" dirty="0" err="1" smtClean="0"/>
                        <a:t>матеріальних</a:t>
                      </a:r>
                      <a:r>
                        <a:rPr lang="ru-RU" dirty="0" smtClean="0"/>
                        <a:t> </a:t>
                      </a:r>
                      <a:r>
                        <a:rPr lang="ru-RU" dirty="0" err="1" smtClean="0"/>
                        <a:t>активів</a:t>
                      </a:r>
                      <a:r>
                        <a:rPr lang="ru-RU" dirty="0" smtClean="0"/>
                        <a:t>»</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3"/>
                  </a:ext>
                </a:extLst>
              </a:tr>
              <a:tr h="370840">
                <a:tc vMerge="1">
                  <a:txBody>
                    <a:bodyPr/>
                    <a:lstStyle/>
                    <a:p>
                      <a:endParaRPr lang="uk-UA" dirty="0"/>
                    </a:p>
                  </a:txBody>
                  <a:tcPr/>
                </a:tc>
                <a:tc>
                  <a:txBody>
                    <a:bodyPr/>
                    <a:lstStyle/>
                    <a:p>
                      <a:pPr algn="just">
                        <a:spcAft>
                          <a:spcPts val="0"/>
                        </a:spcAft>
                      </a:pPr>
                      <a:r>
                        <a:rPr lang="uk-UA" dirty="0" smtClean="0"/>
                        <a:t>154 «Придбання (створення) нематеріальних активів»</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4"/>
                  </a:ext>
                </a:extLst>
              </a:tr>
              <a:tr h="370840">
                <a:tc vMerge="1">
                  <a:txBody>
                    <a:bodyPr/>
                    <a:lstStyle/>
                    <a:p>
                      <a:endParaRPr lang="uk-UA" dirty="0"/>
                    </a:p>
                  </a:txBody>
                  <a:tcPr/>
                </a:tc>
                <a:tc>
                  <a:txBody>
                    <a:bodyPr/>
                    <a:lstStyle/>
                    <a:p>
                      <a:pPr algn="just">
                        <a:spcAft>
                          <a:spcPts val="0"/>
                        </a:spcAft>
                      </a:pPr>
                      <a:r>
                        <a:rPr lang="uk-UA" dirty="0" smtClean="0"/>
                        <a:t>155 «</a:t>
                      </a:r>
                      <a:r>
                        <a:rPr lang="uk-UA" sz="1800" kern="1200" dirty="0" smtClean="0"/>
                        <a:t>Придбання(вирощування) довгострокових</a:t>
                      </a:r>
                      <a:r>
                        <a:rPr lang="uk-UA" sz="1800" kern="1200" baseline="0" dirty="0" smtClean="0"/>
                        <a:t> біологічних активів»</a:t>
                      </a: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5"/>
                  </a:ext>
                </a:extLst>
              </a:tr>
              <a:tr h="370840">
                <a:tc gridSpan="2">
                  <a:txBody>
                    <a:bodyPr/>
                    <a:lstStyle/>
                    <a:p>
                      <a:pPr algn="just">
                        <a:spcAft>
                          <a:spcPts val="0"/>
                        </a:spcAft>
                      </a:pPr>
                      <a:r>
                        <a:rPr lang="uk-UA" dirty="0" smtClean="0"/>
                        <a:t>16 «</a:t>
                      </a:r>
                      <a:r>
                        <a:rPr lang="uk-UA" sz="1800" b="1" kern="1200" dirty="0" smtClean="0"/>
                        <a:t>Довгострокові біологічні активи»</a:t>
                      </a:r>
                      <a:endParaRPr lang="uk-UA" sz="1800" b="1" kern="1200" dirty="0">
                        <a:solidFill>
                          <a:schemeClr val="tx1"/>
                        </a:solidFill>
                        <a:latin typeface="+mn-lt"/>
                        <a:ea typeface="+mn-ea"/>
                        <a:cs typeface="+mn-cs"/>
                      </a:endParaRPr>
                    </a:p>
                  </a:txBody>
                  <a:tcPr marL="68580" marR="68580" marT="0" marB="0"/>
                </a:tc>
                <a:tc hMerge="1">
                  <a:txBody>
                    <a:bodyPr/>
                    <a:lstStyle/>
                    <a:p>
                      <a:pPr algn="just">
                        <a:spcAft>
                          <a:spcPts val="0"/>
                        </a:spcAft>
                      </a:pP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6"/>
                  </a:ext>
                </a:extLst>
              </a:tr>
              <a:tr h="370840">
                <a:tc gridSpan="2">
                  <a:txBody>
                    <a:bodyPr/>
                    <a:lstStyle/>
                    <a:p>
                      <a:pPr algn="just">
                        <a:spcAft>
                          <a:spcPts val="0"/>
                        </a:spcAft>
                      </a:pPr>
                      <a:r>
                        <a:rPr lang="uk-UA" dirty="0" smtClean="0"/>
                        <a:t>18 «</a:t>
                      </a:r>
                      <a:r>
                        <a:rPr lang="uk-UA" sz="1800" b="1" kern="1200" dirty="0" smtClean="0"/>
                        <a:t>Довгострокова дебіторська заборгованість та інші необоротні активи»</a:t>
                      </a:r>
                      <a:endParaRPr lang="uk-UA" sz="1800" b="1" kern="1200" dirty="0">
                        <a:solidFill>
                          <a:schemeClr val="tx1"/>
                        </a:solidFill>
                        <a:latin typeface="+mn-lt"/>
                        <a:ea typeface="+mn-ea"/>
                        <a:cs typeface="+mn-cs"/>
                      </a:endParaRPr>
                    </a:p>
                  </a:txBody>
                  <a:tcPr marL="68580" marR="68580" marT="0" marB="0"/>
                </a:tc>
                <a:tc hMerge="1">
                  <a:txBody>
                    <a:bodyPr/>
                    <a:lstStyle/>
                    <a:p>
                      <a:pPr algn="just">
                        <a:spcAft>
                          <a:spcPts val="0"/>
                        </a:spcAft>
                      </a:pPr>
                      <a:endParaRPr lang="uk-UA"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xmlns="" val="10007"/>
                  </a:ext>
                </a:extLst>
              </a:tr>
              <a:tr h="370840">
                <a:tc gridSpan="2">
                  <a:txBody>
                    <a:bodyPr/>
                    <a:lstStyle/>
                    <a:p>
                      <a:pPr algn="just">
                        <a:spcAft>
                          <a:spcPts val="0"/>
                        </a:spcAft>
                      </a:pPr>
                      <a:r>
                        <a:rPr lang="uk-UA" dirty="0" smtClean="0"/>
                        <a:t>19 «</a:t>
                      </a:r>
                      <a:r>
                        <a:rPr lang="uk-UA" sz="1800" b="1" kern="1200" dirty="0" smtClean="0"/>
                        <a:t>Гудвіл» </a:t>
                      </a:r>
                    </a:p>
                    <a:p>
                      <a:pPr algn="just">
                        <a:spcAft>
                          <a:spcPts val="0"/>
                        </a:spcAft>
                      </a:pPr>
                      <a:endParaRPr lang="uk-UA" sz="1800" b="1" i="1" kern="1200" dirty="0" smtClean="0"/>
                    </a:p>
                    <a:p>
                      <a:pPr algn="just">
                        <a:spcAft>
                          <a:spcPts val="0"/>
                        </a:spcAft>
                      </a:pPr>
                      <a:r>
                        <a:rPr lang="uk-UA" sz="2400" b="1" i="1" dirty="0" smtClean="0"/>
                        <a:t>Гудвіл</a:t>
                      </a:r>
                      <a:r>
                        <a:rPr lang="uk-UA" sz="2400" dirty="0" smtClean="0"/>
                        <a:t> - перевищення вартості придбання над часткою покупця у справедливій вартості придбаних ідентифікованих активів, зобов’язань</a:t>
                      </a:r>
                      <a:r>
                        <a:rPr lang="uk-UA" sz="2400" baseline="0" dirty="0" smtClean="0"/>
                        <a:t> і непередбачених зобов’язань </a:t>
                      </a:r>
                      <a:r>
                        <a:rPr lang="uk-UA" sz="2400" dirty="0" smtClean="0"/>
                        <a:t>на дату придбання.</a:t>
                      </a:r>
                      <a:endParaRPr lang="uk-UA" sz="2400" b="1" kern="1200" dirty="0">
                        <a:solidFill>
                          <a:schemeClr val="tx1"/>
                        </a:solidFill>
                        <a:latin typeface="+mn-lt"/>
                        <a:ea typeface="+mn-ea"/>
                        <a:cs typeface="+mn-cs"/>
                      </a:endParaRPr>
                    </a:p>
                  </a:txBody>
                  <a:tcPr marL="68580" marR="68580" marT="0" marB="0"/>
                </a:tc>
                <a:tc hMerge="1">
                  <a:txBody>
                    <a:bodyPr/>
                    <a:lstStyle/>
                    <a:p>
                      <a:endParaRPr lang="uk-UA"/>
                    </a:p>
                  </a:txBody>
                  <a:tcPr/>
                </a:tc>
                <a:extLst>
                  <a:ext uri="{0D108BD9-81ED-4DB2-BD59-A6C34878D82A}">
                    <a16:rowId xmlns:a16="http://schemas.microsoft.com/office/drawing/2014/main" xmlns="" val="10008"/>
                  </a:ext>
                </a:extLst>
              </a:tr>
            </a:tbl>
          </a:graphicData>
        </a:graphic>
      </p:graphicFrame>
      <p:sp>
        <p:nvSpPr>
          <p:cNvPr id="2" name="Номер слайда 1"/>
          <p:cNvSpPr>
            <a:spLocks noGrp="1"/>
          </p:cNvSpPr>
          <p:nvPr>
            <p:ph type="sldNum" sz="quarter" idx="12"/>
          </p:nvPr>
        </p:nvSpPr>
        <p:spPr/>
        <p:txBody>
          <a:bodyPr/>
          <a:lstStyle/>
          <a:p>
            <a:fld id="{3DCA0E92-8B41-4DC9-A47B-181C40F7AAE9}" type="slidenum">
              <a:rPr lang="uk-UA" smtClean="0"/>
              <a:t>14</a:t>
            </a:fld>
            <a:endParaRPr lang="uk-UA"/>
          </a:p>
        </p:txBody>
      </p:sp>
    </p:spTree>
    <p:extLst>
      <p:ext uri="{BB962C8B-B14F-4D97-AF65-F5344CB8AC3E}">
        <p14:creationId xmlns:p14="http://schemas.microsoft.com/office/powerpoint/2010/main" val="1640934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908721"/>
            <a:ext cx="8352928" cy="5693866"/>
          </a:xfrm>
          <a:prstGeom prst="rect">
            <a:avLst/>
          </a:prstGeom>
        </p:spPr>
        <p:txBody>
          <a:bodyPr wrap="square">
            <a:spAutoFit/>
          </a:bodyPr>
          <a:lstStyle/>
          <a:p>
            <a:pPr algn="just"/>
            <a:r>
              <a:rPr lang="uk-UA" sz="2800" dirty="0"/>
              <a:t>Сьогодні ми з Вами поговоримо лише про деякі з них, зокрема, основні засоби, інші необоротні матеріальні активи, та капітальні інвестиції, порядок відображення в обліку яких врегульовано П(С)БО 7 «Основні засоби», та нематеріальні активи, порядок відображення в обліку яких врегульовано П(С)БО 8 «Нематеріальні активи».</a:t>
            </a:r>
          </a:p>
          <a:p>
            <a:pPr algn="just"/>
            <a:r>
              <a:rPr lang="uk-UA" sz="2800" dirty="0"/>
              <a:t> </a:t>
            </a:r>
          </a:p>
          <a:p>
            <a:pPr algn="just"/>
            <a:r>
              <a:rPr lang="uk-UA" sz="2800" dirty="0"/>
              <a:t>Як визначається належність певного ресурсу до необоротних активів ми з’ясували – за строком корисного використання. А як визначити, до якої групи повинен бути віднесений конкретний необоротний актив?</a:t>
            </a:r>
          </a:p>
        </p:txBody>
      </p:sp>
    </p:spTree>
    <p:extLst>
      <p:ext uri="{BB962C8B-B14F-4D97-AF65-F5344CB8AC3E}">
        <p14:creationId xmlns:p14="http://schemas.microsoft.com/office/powerpoint/2010/main" val="36421553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4400" b="1" dirty="0" smtClean="0"/>
              <a:t>Визначення класифікаційної групи необоротного активу</a:t>
            </a:r>
            <a:endParaRPr lang="uk-UA" sz="4000" dirty="0"/>
          </a:p>
        </p:txBody>
      </p:sp>
      <p:sp>
        <p:nvSpPr>
          <p:cNvPr id="3" name="Объект 2"/>
          <p:cNvSpPr>
            <a:spLocks noGrp="1"/>
          </p:cNvSpPr>
          <p:nvPr>
            <p:ph idx="1"/>
          </p:nvPr>
        </p:nvSpPr>
        <p:spPr/>
        <p:txBody>
          <a:bodyPr/>
          <a:lstStyle/>
          <a:p>
            <a:pPr marL="0" indent="0" algn="just">
              <a:buNone/>
            </a:pPr>
            <a:r>
              <a:rPr lang="uk-UA" dirty="0" smtClean="0"/>
              <a:t>1. Є </a:t>
            </a:r>
            <a:r>
              <a:rPr lang="uk-UA" dirty="0"/>
              <a:t>актив </a:t>
            </a:r>
            <a:r>
              <a:rPr lang="uk-UA" dirty="0" smtClean="0"/>
              <a:t>матеріальним чи нематеріальним?</a:t>
            </a:r>
          </a:p>
          <a:p>
            <a:pPr marL="0" indent="0" algn="just">
              <a:buNone/>
            </a:pPr>
            <a:r>
              <a:rPr lang="uk-UA" dirty="0" smtClean="0"/>
              <a:t>2. Якщо об’єкт матеріальний, визначити</a:t>
            </a:r>
            <a:r>
              <a:rPr lang="uk-UA" dirty="0"/>
              <a:t>, </a:t>
            </a:r>
            <a:r>
              <a:rPr lang="uk-UA" dirty="0" smtClean="0"/>
              <a:t>відноситься </a:t>
            </a:r>
            <a:r>
              <a:rPr lang="uk-UA" dirty="0"/>
              <a:t>він до основних засобів чи до інших необоротних матеріальних </a:t>
            </a:r>
            <a:r>
              <a:rPr lang="uk-UA" dirty="0" smtClean="0"/>
              <a:t>активів?</a:t>
            </a:r>
            <a:endParaRPr lang="uk-UA" dirty="0"/>
          </a:p>
        </p:txBody>
      </p:sp>
    </p:spTree>
    <p:extLst>
      <p:ext uri="{BB962C8B-B14F-4D97-AF65-F5344CB8AC3E}">
        <p14:creationId xmlns:p14="http://schemas.microsoft.com/office/powerpoint/2010/main" val="1098800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err="1"/>
              <a:t>Нематеріальний</a:t>
            </a:r>
            <a:r>
              <a:rPr lang="ru-RU" b="1" i="1" dirty="0"/>
              <a:t> актив</a:t>
            </a:r>
            <a:endParaRPr lang="uk-UA" dirty="0"/>
          </a:p>
        </p:txBody>
      </p:sp>
      <p:sp>
        <p:nvSpPr>
          <p:cNvPr id="3" name="Объект 2"/>
          <p:cNvSpPr>
            <a:spLocks noGrp="1"/>
          </p:cNvSpPr>
          <p:nvPr>
            <p:ph idx="1"/>
          </p:nvPr>
        </p:nvSpPr>
        <p:spPr>
          <a:xfrm>
            <a:off x="395536" y="1935480"/>
            <a:ext cx="8229600" cy="2861672"/>
          </a:xfrm>
        </p:spPr>
        <p:txBody>
          <a:bodyPr>
            <a:normAutofit/>
          </a:bodyPr>
          <a:lstStyle/>
          <a:p>
            <a:pPr marL="0" indent="0" algn="ctr">
              <a:buNone/>
            </a:pPr>
            <a:r>
              <a:rPr lang="ru-RU" sz="3200" dirty="0" err="1" smtClean="0"/>
              <a:t>немонетарний</a:t>
            </a:r>
            <a:r>
              <a:rPr lang="ru-RU" sz="3200" dirty="0" smtClean="0"/>
              <a:t> </a:t>
            </a:r>
            <a:r>
              <a:rPr lang="ru-RU" sz="3200" dirty="0"/>
              <a:t>актив, </a:t>
            </a:r>
            <a:r>
              <a:rPr lang="ru-RU" sz="3200" dirty="0" err="1"/>
              <a:t>який</a:t>
            </a:r>
            <a:r>
              <a:rPr lang="ru-RU" sz="3200" dirty="0"/>
              <a:t> не </a:t>
            </a:r>
            <a:r>
              <a:rPr lang="ru-RU" sz="3200" dirty="0" err="1"/>
              <a:t>має</a:t>
            </a:r>
            <a:r>
              <a:rPr lang="ru-RU" sz="3200" dirty="0"/>
              <a:t> </a:t>
            </a:r>
            <a:r>
              <a:rPr lang="ru-RU" sz="3200" dirty="0" err="1"/>
              <a:t>матеріальної</a:t>
            </a:r>
            <a:r>
              <a:rPr lang="ru-RU" sz="3200" dirty="0"/>
              <a:t> </a:t>
            </a:r>
            <a:r>
              <a:rPr lang="ru-RU" sz="3200" dirty="0" err="1"/>
              <a:t>форми</a:t>
            </a:r>
            <a:r>
              <a:rPr lang="ru-RU" sz="3200" dirty="0"/>
              <a:t> та </a:t>
            </a:r>
            <a:r>
              <a:rPr lang="ru-RU" sz="3200" dirty="0" err="1"/>
              <a:t>може</a:t>
            </a:r>
            <a:r>
              <a:rPr lang="ru-RU" sz="3200" dirty="0"/>
              <a:t> бути </a:t>
            </a:r>
            <a:r>
              <a:rPr lang="ru-RU" sz="3200" dirty="0" err="1" smtClean="0"/>
              <a:t>ідентифікований</a:t>
            </a:r>
            <a:endParaRPr lang="ru-RU" sz="3200" dirty="0" smtClean="0"/>
          </a:p>
          <a:p>
            <a:pPr marL="0" indent="0" algn="ctr">
              <a:buNone/>
            </a:pPr>
            <a:endParaRPr lang="ru-RU" sz="3200" dirty="0" smtClean="0"/>
          </a:p>
          <a:p>
            <a:pPr marL="0" indent="0" algn="ctr">
              <a:buNone/>
            </a:pPr>
            <a:r>
              <a:rPr lang="ru-RU" sz="2800" i="1" dirty="0" smtClean="0"/>
              <a:t>(П(С)БО 8 «</a:t>
            </a:r>
            <a:r>
              <a:rPr lang="ru-RU" sz="2800" i="1" dirty="0" err="1" smtClean="0"/>
              <a:t>Нематеріальні</a:t>
            </a:r>
            <a:r>
              <a:rPr lang="ru-RU" sz="2800" i="1" dirty="0" smtClean="0"/>
              <a:t> </a:t>
            </a:r>
            <a:r>
              <a:rPr lang="ru-RU" sz="2800" i="1" dirty="0" err="1" smtClean="0"/>
              <a:t>активи</a:t>
            </a:r>
            <a:r>
              <a:rPr lang="ru-RU" sz="2800" i="1" dirty="0" smtClean="0"/>
              <a:t>»)</a:t>
            </a:r>
            <a:endParaRPr lang="uk-UA" sz="2800" i="1" dirty="0"/>
          </a:p>
        </p:txBody>
      </p:sp>
      <p:sp>
        <p:nvSpPr>
          <p:cNvPr id="4" name="Прямоугольник 3"/>
          <p:cNvSpPr/>
          <p:nvPr/>
        </p:nvSpPr>
        <p:spPr>
          <a:xfrm>
            <a:off x="2267744" y="5424875"/>
            <a:ext cx="4536504" cy="504056"/>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solidFill>
                  <a:schemeClr val="tx1"/>
                </a:solidFill>
              </a:rPr>
              <a:t>12 «Нематеріальні активи»</a:t>
            </a:r>
            <a:endParaRPr lang="uk-UA" sz="2400" b="1" dirty="0">
              <a:solidFill>
                <a:schemeClr val="tx1"/>
              </a:solidFill>
            </a:endParaRPr>
          </a:p>
        </p:txBody>
      </p:sp>
      <p:cxnSp>
        <p:nvCxnSpPr>
          <p:cNvPr id="7" name="Прямая со стрелкой 6"/>
          <p:cNvCxnSpPr>
            <a:stCxn id="3" idx="2"/>
            <a:endCxn id="4" idx="0"/>
          </p:cNvCxnSpPr>
          <p:nvPr/>
        </p:nvCxnSpPr>
        <p:spPr>
          <a:xfrm>
            <a:off x="4510336" y="4797152"/>
            <a:ext cx="25660" cy="6277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6561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708688"/>
          </a:xfrm>
        </p:spPr>
        <p:txBody>
          <a:bodyPr>
            <a:normAutofit fontScale="90000"/>
          </a:bodyPr>
          <a:lstStyle/>
          <a:p>
            <a:pPr algn="ctr"/>
            <a:r>
              <a:rPr lang="uk-UA" b="1" dirty="0"/>
              <a:t>Основні засоби</a:t>
            </a:r>
            <a:endParaRPr lang="uk-UA" dirty="0"/>
          </a:p>
        </p:txBody>
      </p:sp>
      <p:sp>
        <p:nvSpPr>
          <p:cNvPr id="3" name="Объект 2"/>
          <p:cNvSpPr>
            <a:spLocks noGrp="1"/>
          </p:cNvSpPr>
          <p:nvPr>
            <p:ph idx="1"/>
          </p:nvPr>
        </p:nvSpPr>
        <p:spPr>
          <a:xfrm>
            <a:off x="323528" y="908720"/>
            <a:ext cx="8568952" cy="3528392"/>
          </a:xfrm>
        </p:spPr>
        <p:txBody>
          <a:bodyPr>
            <a:normAutofit lnSpcReduction="10000"/>
          </a:bodyPr>
          <a:lstStyle/>
          <a:p>
            <a:pPr marL="0" indent="0" algn="just">
              <a:buNone/>
            </a:pPr>
            <a:r>
              <a:rPr lang="uk-UA" sz="2700" dirty="0" smtClean="0"/>
              <a:t>матеріальні </a:t>
            </a:r>
            <a:r>
              <a:rPr lang="uk-UA" sz="2700" dirty="0"/>
              <a:t>активи, які </a:t>
            </a:r>
            <a:r>
              <a:rPr lang="uk-UA" sz="2700" dirty="0" smtClean="0"/>
              <a:t>підприємство утримує </a:t>
            </a:r>
            <a:r>
              <a:rPr lang="uk-UA" sz="2700" dirty="0"/>
              <a:t>з метою використання їх у процесі виробництва/діяльності або постачання товарів, надання послуг, здавання в оренду іншим особам або для здійснення адміністративних і соціально-культурних функцій, очікуваний строк корисного використання (експлуатації) яких більше одного року (або операційного циклу, якщо він довший за рік). </a:t>
            </a:r>
            <a:endParaRPr lang="uk-UA" sz="2700" dirty="0" smtClean="0"/>
          </a:p>
          <a:p>
            <a:pPr marL="0" indent="0" algn="ctr">
              <a:buNone/>
            </a:pPr>
            <a:r>
              <a:rPr lang="uk-UA" sz="2700" i="1" dirty="0" smtClean="0"/>
              <a:t>П(С)БО 7 «Основні засоби»</a:t>
            </a:r>
            <a:endParaRPr lang="uk-UA" sz="2700" i="1" dirty="0"/>
          </a:p>
          <a:p>
            <a:pPr algn="just"/>
            <a:endParaRPr lang="uk-UA" sz="2800" dirty="0"/>
          </a:p>
        </p:txBody>
      </p:sp>
      <p:sp>
        <p:nvSpPr>
          <p:cNvPr id="4" name="Прямоугольник 3"/>
          <p:cNvSpPr/>
          <p:nvPr/>
        </p:nvSpPr>
        <p:spPr>
          <a:xfrm>
            <a:off x="179512" y="4653136"/>
            <a:ext cx="3672408" cy="504056"/>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solidFill>
                  <a:schemeClr val="tx1"/>
                </a:solidFill>
              </a:rPr>
              <a:t>ВАРТІСТЬ БІЛЬШЕ 20 000 грн.</a:t>
            </a:r>
            <a:endParaRPr lang="uk-UA" b="1" dirty="0">
              <a:solidFill>
                <a:schemeClr val="tx1"/>
              </a:solidFill>
            </a:endParaRPr>
          </a:p>
        </p:txBody>
      </p:sp>
      <p:sp>
        <p:nvSpPr>
          <p:cNvPr id="6" name="Прямоугольник 5"/>
          <p:cNvSpPr/>
          <p:nvPr/>
        </p:nvSpPr>
        <p:spPr>
          <a:xfrm>
            <a:off x="5220072" y="4653136"/>
            <a:ext cx="3672408" cy="504056"/>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solidFill>
                  <a:schemeClr val="tx1"/>
                </a:solidFill>
              </a:rPr>
              <a:t>ВАРТІСТЬ МЕНШЕ 20 000 грн.</a:t>
            </a:r>
            <a:endParaRPr lang="uk-UA" b="1" dirty="0">
              <a:solidFill>
                <a:schemeClr val="tx1"/>
              </a:solidFill>
            </a:endParaRPr>
          </a:p>
        </p:txBody>
      </p:sp>
      <p:cxnSp>
        <p:nvCxnSpPr>
          <p:cNvPr id="8" name="Прямая со стрелкой 7"/>
          <p:cNvCxnSpPr>
            <a:stCxn id="3" idx="2"/>
          </p:cNvCxnSpPr>
          <p:nvPr/>
        </p:nvCxnSpPr>
        <p:spPr>
          <a:xfrm flipH="1">
            <a:off x="2591780" y="4437112"/>
            <a:ext cx="20162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stCxn id="3" idx="2"/>
            <a:endCxn id="6" idx="0"/>
          </p:cNvCxnSpPr>
          <p:nvPr/>
        </p:nvCxnSpPr>
        <p:spPr>
          <a:xfrm>
            <a:off x="4608004" y="4437112"/>
            <a:ext cx="24482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707904" y="4437112"/>
            <a:ext cx="1512168" cy="923330"/>
          </a:xfrm>
          <a:prstGeom prst="rect">
            <a:avLst/>
          </a:prstGeom>
          <a:noFill/>
        </p:spPr>
        <p:txBody>
          <a:bodyPr wrap="square" rtlCol="0">
            <a:spAutoFit/>
          </a:bodyPr>
          <a:lstStyle/>
          <a:p>
            <a:pPr algn="ctr"/>
            <a:r>
              <a:rPr lang="uk-UA" i="1" dirty="0" smtClean="0"/>
              <a:t>Податковий кодекс України</a:t>
            </a:r>
            <a:endParaRPr lang="uk-UA" i="1" dirty="0"/>
          </a:p>
        </p:txBody>
      </p:sp>
      <p:sp>
        <p:nvSpPr>
          <p:cNvPr id="17" name="Прямоугольник 16"/>
          <p:cNvSpPr/>
          <p:nvPr/>
        </p:nvSpPr>
        <p:spPr>
          <a:xfrm>
            <a:off x="323528" y="5517232"/>
            <a:ext cx="3384376" cy="504056"/>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solidFill>
                  <a:schemeClr val="tx1"/>
                </a:solidFill>
              </a:rPr>
              <a:t>10 «Основні засоби»</a:t>
            </a:r>
            <a:endParaRPr lang="uk-UA" b="1" dirty="0">
              <a:solidFill>
                <a:schemeClr val="tx1"/>
              </a:solidFill>
            </a:endParaRPr>
          </a:p>
        </p:txBody>
      </p:sp>
      <p:sp>
        <p:nvSpPr>
          <p:cNvPr id="18" name="Прямоугольник 17"/>
          <p:cNvSpPr/>
          <p:nvPr/>
        </p:nvSpPr>
        <p:spPr>
          <a:xfrm>
            <a:off x="5364088" y="5517232"/>
            <a:ext cx="3528392" cy="648072"/>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dirty="0" smtClean="0">
                <a:solidFill>
                  <a:schemeClr val="tx1"/>
                </a:solidFill>
              </a:rPr>
              <a:t>11 «Інші необоротні матеріальні активи»</a:t>
            </a:r>
            <a:endParaRPr lang="uk-UA" sz="2000" b="1" dirty="0">
              <a:solidFill>
                <a:schemeClr val="tx1"/>
              </a:solidFill>
            </a:endParaRPr>
          </a:p>
        </p:txBody>
      </p:sp>
      <p:cxnSp>
        <p:nvCxnSpPr>
          <p:cNvPr id="20" name="Прямая со стрелкой 19"/>
          <p:cNvCxnSpPr>
            <a:stCxn id="4" idx="2"/>
            <a:endCxn id="17" idx="0"/>
          </p:cNvCxnSpPr>
          <p:nvPr/>
        </p:nvCxnSpPr>
        <p:spPr>
          <a:xfrm>
            <a:off x="2015716" y="515719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a:stCxn id="6" idx="2"/>
            <a:endCxn id="18" idx="0"/>
          </p:cNvCxnSpPr>
          <p:nvPr/>
        </p:nvCxnSpPr>
        <p:spPr>
          <a:xfrm>
            <a:off x="7056276" y="5157192"/>
            <a:ext cx="7200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7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4000" b="1" dirty="0" smtClean="0"/>
              <a:t>Шляхи надходження необоротних активів на підприємство</a:t>
            </a:r>
            <a:endParaRPr lang="uk-UA" sz="4000" b="1" dirty="0"/>
          </a:p>
        </p:txBody>
      </p:sp>
      <p:sp>
        <p:nvSpPr>
          <p:cNvPr id="3" name="Объект 2"/>
          <p:cNvSpPr>
            <a:spLocks noGrp="1"/>
          </p:cNvSpPr>
          <p:nvPr>
            <p:ph idx="1"/>
          </p:nvPr>
        </p:nvSpPr>
        <p:spPr/>
        <p:txBody>
          <a:bodyPr/>
          <a:lstStyle/>
          <a:p>
            <a:r>
              <a:rPr lang="uk-UA" b="1" dirty="0" smtClean="0"/>
              <a:t>придбання, </a:t>
            </a:r>
          </a:p>
          <a:p>
            <a:r>
              <a:rPr lang="ru-RU" dirty="0" err="1" smtClean="0"/>
              <a:t>безоплатне</a:t>
            </a:r>
            <a:r>
              <a:rPr lang="ru-RU" dirty="0" smtClean="0"/>
              <a:t> </a:t>
            </a:r>
            <a:r>
              <a:rPr lang="ru-RU" dirty="0" err="1" smtClean="0"/>
              <a:t>одержання</a:t>
            </a:r>
            <a:r>
              <a:rPr lang="ru-RU" dirty="0" smtClean="0"/>
              <a:t>,</a:t>
            </a:r>
            <a:endParaRPr lang="uk-UA" dirty="0"/>
          </a:p>
          <a:p>
            <a:pPr lvl="0"/>
            <a:r>
              <a:rPr lang="ru-RU" dirty="0" err="1" smtClean="0"/>
              <a:t>внесок</a:t>
            </a:r>
            <a:r>
              <a:rPr lang="ru-RU" dirty="0" smtClean="0"/>
              <a:t> </a:t>
            </a:r>
            <a:r>
              <a:rPr lang="ru-RU" dirty="0"/>
              <a:t>до статутного </a:t>
            </a:r>
            <a:r>
              <a:rPr lang="ru-RU" dirty="0" err="1"/>
              <a:t>капіталу</a:t>
            </a:r>
            <a:r>
              <a:rPr lang="ru-RU" dirty="0"/>
              <a:t>, </a:t>
            </a:r>
            <a:endParaRPr lang="uk-UA" dirty="0"/>
          </a:p>
          <a:p>
            <a:pPr lvl="0"/>
            <a:r>
              <a:rPr lang="uk-UA" dirty="0"/>
              <a:t>в результаті </a:t>
            </a:r>
            <a:r>
              <a:rPr lang="ru-RU" dirty="0" err="1"/>
              <a:t>переведення</a:t>
            </a:r>
            <a:r>
              <a:rPr lang="ru-RU" dirty="0"/>
              <a:t> </a:t>
            </a:r>
            <a:r>
              <a:rPr lang="ru-RU" dirty="0" err="1" smtClean="0"/>
              <a:t>зі</a:t>
            </a:r>
            <a:r>
              <a:rPr lang="ru-RU" dirty="0" smtClean="0"/>
              <a:t> </a:t>
            </a:r>
            <a:r>
              <a:rPr lang="ru-RU" dirty="0"/>
              <a:t>складу </a:t>
            </a:r>
            <a:r>
              <a:rPr lang="ru-RU" dirty="0" err="1"/>
              <a:t>оборотних</a:t>
            </a:r>
            <a:r>
              <a:rPr lang="ru-RU" dirty="0"/>
              <a:t> </a:t>
            </a:r>
            <a:r>
              <a:rPr lang="ru-RU" dirty="0" err="1"/>
              <a:t>активів</a:t>
            </a:r>
            <a:r>
              <a:rPr lang="ru-RU" dirty="0"/>
              <a:t> (</a:t>
            </a:r>
            <a:r>
              <a:rPr lang="ru-RU" dirty="0" err="1"/>
              <a:t>товарів</a:t>
            </a:r>
            <a:r>
              <a:rPr lang="ru-RU" dirty="0"/>
              <a:t>, </a:t>
            </a:r>
            <a:r>
              <a:rPr lang="ru-RU" dirty="0" err="1"/>
              <a:t>готової</a:t>
            </a:r>
            <a:r>
              <a:rPr lang="ru-RU" dirty="0"/>
              <a:t> </a:t>
            </a:r>
            <a:r>
              <a:rPr lang="ru-RU" dirty="0" err="1"/>
              <a:t>продукції</a:t>
            </a:r>
            <a:r>
              <a:rPr lang="ru-RU" dirty="0"/>
              <a:t>)</a:t>
            </a:r>
            <a:r>
              <a:rPr lang="uk-UA" dirty="0" smtClean="0"/>
              <a:t>;</a:t>
            </a:r>
          </a:p>
          <a:p>
            <a:r>
              <a:rPr lang="uk-UA" altLang="uk-UA" dirty="0"/>
              <a:t>придбання в результаті обміну;</a:t>
            </a:r>
          </a:p>
          <a:p>
            <a:pPr lvl="0"/>
            <a:r>
              <a:rPr lang="uk-UA" dirty="0" smtClean="0"/>
              <a:t>шляхом </a:t>
            </a:r>
            <a:r>
              <a:rPr lang="uk-UA" dirty="0"/>
              <a:t>самостійного виготовлення (будівництва</a:t>
            </a:r>
            <a:r>
              <a:rPr lang="uk-UA" dirty="0" smtClean="0"/>
              <a:t>).</a:t>
            </a:r>
            <a:endParaRPr lang="uk-UA" dirty="0"/>
          </a:p>
        </p:txBody>
      </p:sp>
    </p:spTree>
    <p:extLst>
      <p:ext uri="{BB962C8B-B14F-4D97-AF65-F5344CB8AC3E}">
        <p14:creationId xmlns:p14="http://schemas.microsoft.com/office/powerpoint/2010/main" val="2447434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340768"/>
            <a:ext cx="8229600" cy="4983832"/>
          </a:xfrm>
        </p:spPr>
        <p:txBody>
          <a:bodyPr>
            <a:normAutofit/>
          </a:bodyPr>
          <a:lstStyle/>
          <a:p>
            <a:pPr marL="393192" lvl="1" indent="0" algn="just">
              <a:buNone/>
            </a:pPr>
            <a:r>
              <a:rPr lang="en-US" sz="3600" dirty="0" smtClean="0"/>
              <a:t>4.1</a:t>
            </a:r>
            <a:r>
              <a:rPr lang="en-US" sz="3600" dirty="0" smtClean="0"/>
              <a:t>. </a:t>
            </a:r>
            <a:r>
              <a:rPr lang="uk-UA" sz="3600" dirty="0" smtClean="0"/>
              <a:t>Облік </a:t>
            </a:r>
            <a:r>
              <a:rPr lang="uk-UA" sz="3600" dirty="0"/>
              <a:t>процесу придбання необоротних активів та нарахування </a:t>
            </a:r>
            <a:r>
              <a:rPr lang="uk-UA" sz="3600" dirty="0" smtClean="0"/>
              <a:t>амортизації</a:t>
            </a:r>
          </a:p>
          <a:p>
            <a:pPr marL="393192" lvl="1" indent="0" algn="just">
              <a:buNone/>
            </a:pPr>
            <a:r>
              <a:rPr lang="en-US" altLang="uk-UA" sz="3600" dirty="0" smtClean="0"/>
              <a:t>4</a:t>
            </a:r>
            <a:r>
              <a:rPr lang="uk-UA" altLang="uk-UA" sz="3600" dirty="0" smtClean="0"/>
              <a:t>.2</a:t>
            </a:r>
            <a:r>
              <a:rPr lang="uk-UA" altLang="uk-UA" sz="3600" dirty="0"/>
              <a:t>. Облік процесу придбання та використання оборотних активів</a:t>
            </a:r>
            <a:endParaRPr lang="ru-RU" altLang="ru-RU" sz="3600" dirty="0"/>
          </a:p>
          <a:p>
            <a:pPr marL="393192" lvl="1" indent="0" algn="just">
              <a:buNone/>
            </a:pPr>
            <a:endParaRPr lang="uk-UA" sz="3200" dirty="0"/>
          </a:p>
        </p:txBody>
      </p:sp>
    </p:spTree>
    <p:extLst>
      <p:ext uri="{BB962C8B-B14F-4D97-AF65-F5344CB8AC3E}">
        <p14:creationId xmlns:p14="http://schemas.microsoft.com/office/powerpoint/2010/main" val="3024066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normAutofit fontScale="90000"/>
          </a:bodyPr>
          <a:lstStyle/>
          <a:p>
            <a:r>
              <a:rPr lang="uk-UA" altLang="uk-UA" sz="4600" u="sng" smtClean="0"/>
              <a:t>Завданнями </a:t>
            </a:r>
            <a:r>
              <a:rPr lang="uk-UA" altLang="uk-UA" sz="4600" smtClean="0"/>
              <a:t>бухгалтерського обліку </a:t>
            </a:r>
            <a:r>
              <a:rPr lang="uk-UA" altLang="uk-UA" sz="4600" u="sng" smtClean="0"/>
              <a:t>процесу придбання</a:t>
            </a:r>
            <a:r>
              <a:rPr lang="uk-UA" altLang="uk-UA" sz="4600" smtClean="0"/>
              <a:t>  є:</a:t>
            </a:r>
          </a:p>
        </p:txBody>
      </p:sp>
      <p:sp>
        <p:nvSpPr>
          <p:cNvPr id="76803" name="Rectangle 3"/>
          <p:cNvSpPr>
            <a:spLocks noGrp="1"/>
          </p:cNvSpPr>
          <p:nvPr>
            <p:ph type="body" idx="1"/>
          </p:nvPr>
        </p:nvSpPr>
        <p:spPr/>
        <p:txBody>
          <a:bodyPr/>
          <a:lstStyle/>
          <a:p>
            <a:pPr algn="just">
              <a:buFont typeface="Wingdings 2" pitchFamily="18" charset="2"/>
              <a:buNone/>
            </a:pPr>
            <a:r>
              <a:rPr lang="uk-UA" altLang="uk-UA" smtClean="0"/>
              <a:t>  1) визначення кількості придбаних засобів  виробництва у натуральному та грошовому  вимірах;</a:t>
            </a:r>
          </a:p>
          <a:p>
            <a:pPr algn="just">
              <a:buFont typeface="Wingdings 2" pitchFamily="18" charset="2"/>
              <a:buNone/>
            </a:pPr>
            <a:r>
              <a:rPr lang="uk-UA" altLang="uk-UA" smtClean="0"/>
              <a:t>  2) визначення фактичної собівартості придбання засобів виробництва;</a:t>
            </a:r>
          </a:p>
          <a:p>
            <a:pPr algn="just">
              <a:buFont typeface="Wingdings 2" pitchFamily="18" charset="2"/>
              <a:buNone/>
            </a:pPr>
            <a:r>
              <a:rPr lang="uk-UA" altLang="uk-UA" smtClean="0"/>
              <a:t>  3) контроль за збереженням придбаних засобів виробництва;</a:t>
            </a:r>
          </a:p>
        </p:txBody>
      </p:sp>
    </p:spTree>
    <p:extLst>
      <p:ext uri="{BB962C8B-B14F-4D97-AF65-F5344CB8AC3E}">
        <p14:creationId xmlns:p14="http://schemas.microsoft.com/office/powerpoint/2010/main" val="90308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708688"/>
          </a:xfrm>
          <a:ln>
            <a:solidFill>
              <a:schemeClr val="accent1">
                <a:shade val="50000"/>
              </a:schemeClr>
            </a:solidFill>
          </a:ln>
        </p:spPr>
        <p:txBody>
          <a:bodyPr>
            <a:normAutofit fontScale="90000"/>
          </a:bodyPr>
          <a:lstStyle/>
          <a:p>
            <a:pPr algn="ctr"/>
            <a:r>
              <a:rPr lang="uk-UA" sz="4800" b="1" i="1" dirty="0" smtClean="0"/>
              <a:t>Об’єкти необоротних активів</a:t>
            </a:r>
            <a:endParaRPr lang="uk-UA" sz="4800" b="1" i="1" dirty="0"/>
          </a:p>
        </p:txBody>
      </p:sp>
      <p:sp>
        <p:nvSpPr>
          <p:cNvPr id="3" name="Объект 2"/>
          <p:cNvSpPr>
            <a:spLocks noGrp="1"/>
          </p:cNvSpPr>
          <p:nvPr>
            <p:ph idx="1"/>
          </p:nvPr>
        </p:nvSpPr>
        <p:spPr>
          <a:xfrm>
            <a:off x="107504" y="1935480"/>
            <a:ext cx="2844316" cy="1277496"/>
          </a:xfrm>
          <a:ln>
            <a:solidFill>
              <a:schemeClr val="accent1"/>
            </a:solidFill>
          </a:ln>
        </p:spPr>
        <p:txBody>
          <a:bodyPr>
            <a:normAutofit fontScale="92500" lnSpcReduction="20000"/>
          </a:bodyPr>
          <a:lstStyle/>
          <a:p>
            <a:pPr marL="0" indent="0" algn="ctr">
              <a:buNone/>
            </a:pPr>
            <a:r>
              <a:rPr lang="uk-UA" b="1" dirty="0" smtClean="0"/>
              <a:t>не потребують </a:t>
            </a:r>
            <a:r>
              <a:rPr lang="uk-UA" dirty="0" smtClean="0"/>
              <a:t>додаткових витрат для введення їх в експлуатацію</a:t>
            </a:r>
            <a:endParaRPr lang="uk-UA" dirty="0"/>
          </a:p>
        </p:txBody>
      </p:sp>
      <p:sp>
        <p:nvSpPr>
          <p:cNvPr id="4" name="Объект 2"/>
          <p:cNvSpPr txBox="1">
            <a:spLocks/>
          </p:cNvSpPr>
          <p:nvPr/>
        </p:nvSpPr>
        <p:spPr>
          <a:xfrm>
            <a:off x="3131840" y="1935480"/>
            <a:ext cx="5832648" cy="3365728"/>
          </a:xfrm>
          <a:prstGeom prst="rect">
            <a:avLst/>
          </a:prstGeom>
          <a:ln>
            <a:solidFill>
              <a:schemeClr val="accent1"/>
            </a:solidFill>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spcBef>
                <a:spcPts val="0"/>
              </a:spcBef>
              <a:buFont typeface="Wingdings 2"/>
              <a:buNone/>
            </a:pPr>
            <a:r>
              <a:rPr lang="uk-UA" sz="2200" b="1" dirty="0"/>
              <a:t>потребують додаткових витрат на:</a:t>
            </a:r>
          </a:p>
          <a:p>
            <a:pPr algn="just">
              <a:spcBef>
                <a:spcPts val="0"/>
              </a:spcBef>
            </a:pPr>
            <a:r>
              <a:rPr lang="ru-RU" sz="2200" dirty="0" smtClean="0"/>
              <a:t>оплату </a:t>
            </a:r>
            <a:r>
              <a:rPr lang="ru-RU" sz="2200" dirty="0" err="1" smtClean="0"/>
              <a:t>реєстраційних</a:t>
            </a:r>
            <a:r>
              <a:rPr lang="ru-RU" sz="2200" dirty="0" smtClean="0"/>
              <a:t> </a:t>
            </a:r>
            <a:r>
              <a:rPr lang="ru-RU" sz="2200" dirty="0" err="1" smtClean="0"/>
              <a:t>зборів</a:t>
            </a:r>
            <a:r>
              <a:rPr lang="ru-RU" sz="2200" dirty="0" smtClean="0"/>
              <a:t>, державного </a:t>
            </a:r>
            <a:r>
              <a:rPr lang="ru-RU" sz="2200" dirty="0" err="1" smtClean="0"/>
              <a:t>мита</a:t>
            </a:r>
            <a:r>
              <a:rPr lang="ru-RU" sz="2200" dirty="0" smtClean="0"/>
              <a:t> </a:t>
            </a:r>
            <a:r>
              <a:rPr lang="ru-RU" sz="2200" dirty="0"/>
              <a:t>та </a:t>
            </a:r>
            <a:r>
              <a:rPr lang="ru-RU" sz="2200" dirty="0" err="1" smtClean="0"/>
              <a:t>інших</a:t>
            </a:r>
            <a:r>
              <a:rPr lang="ru-RU" sz="2200" dirty="0" smtClean="0"/>
              <a:t> </a:t>
            </a:r>
            <a:r>
              <a:rPr lang="ru-RU" sz="2200" dirty="0" err="1" smtClean="0"/>
              <a:t>аналогічних</a:t>
            </a:r>
            <a:r>
              <a:rPr lang="ru-RU" sz="2200" dirty="0" smtClean="0"/>
              <a:t> </a:t>
            </a:r>
            <a:r>
              <a:rPr lang="ru-RU" sz="2200" dirty="0" err="1" smtClean="0"/>
              <a:t>платежів</a:t>
            </a:r>
            <a:r>
              <a:rPr lang="ru-RU" sz="2200" dirty="0" smtClean="0"/>
              <a:t>, </a:t>
            </a:r>
            <a:r>
              <a:rPr lang="ru-RU" sz="2200" dirty="0" err="1"/>
              <a:t>що</a:t>
            </a:r>
            <a:r>
              <a:rPr lang="ru-RU" sz="2200" dirty="0"/>
              <a:t> </a:t>
            </a:r>
            <a:r>
              <a:rPr lang="ru-RU" sz="2200" dirty="0" err="1"/>
              <a:t>здійснюються</a:t>
            </a:r>
            <a:r>
              <a:rPr lang="ru-RU" sz="2200" dirty="0"/>
              <a:t> </a:t>
            </a:r>
            <a:r>
              <a:rPr lang="ru-RU" sz="2200" dirty="0" smtClean="0"/>
              <a:t>у </a:t>
            </a:r>
            <a:r>
              <a:rPr lang="ru-RU" sz="2200" dirty="0" err="1"/>
              <a:t>зв’язку</a:t>
            </a:r>
            <a:r>
              <a:rPr lang="ru-RU" sz="2200" dirty="0"/>
              <a:t> з </a:t>
            </a:r>
            <a:r>
              <a:rPr lang="ru-RU" sz="2200" dirty="0" err="1" smtClean="0"/>
              <a:t>придбанням</a:t>
            </a:r>
            <a:r>
              <a:rPr lang="ru-RU" sz="2200" dirty="0" smtClean="0"/>
              <a:t> </a:t>
            </a:r>
            <a:r>
              <a:rPr lang="ru-RU" sz="2200" dirty="0"/>
              <a:t>прав на </a:t>
            </a:r>
            <a:r>
              <a:rPr lang="ru-RU" sz="2200" dirty="0" err="1"/>
              <a:t>об’єкт</a:t>
            </a:r>
            <a:r>
              <a:rPr lang="ru-RU" sz="2200" dirty="0"/>
              <a:t> </a:t>
            </a:r>
            <a:r>
              <a:rPr lang="ru-RU" sz="2200" dirty="0" smtClean="0"/>
              <a:t>необоротного активу; </a:t>
            </a:r>
            <a:endParaRPr lang="ru-RU" sz="2200" dirty="0"/>
          </a:p>
          <a:p>
            <a:pPr algn="just">
              <a:spcBef>
                <a:spcPts val="0"/>
              </a:spcBef>
            </a:pPr>
            <a:r>
              <a:rPr lang="ru-RU" sz="2200" dirty="0" err="1" smtClean="0"/>
              <a:t>витрати</a:t>
            </a:r>
            <a:r>
              <a:rPr lang="ru-RU" sz="2200" dirty="0" smtClean="0"/>
              <a:t> </a:t>
            </a:r>
            <a:r>
              <a:rPr lang="ru-RU" sz="2200" dirty="0" err="1"/>
              <a:t>зі</a:t>
            </a:r>
            <a:r>
              <a:rPr lang="ru-RU" sz="2200" dirty="0"/>
              <a:t> </a:t>
            </a:r>
            <a:r>
              <a:rPr lang="ru-RU" sz="2200" dirty="0" err="1"/>
              <a:t>страхування</a:t>
            </a:r>
            <a:r>
              <a:rPr lang="ru-RU" sz="2200" dirty="0"/>
              <a:t> </a:t>
            </a:r>
            <a:r>
              <a:rPr lang="ru-RU" sz="2200" dirty="0" err="1"/>
              <a:t>ризиків</a:t>
            </a:r>
            <a:r>
              <a:rPr lang="ru-RU" sz="2200" dirty="0"/>
              <a:t> доставки </a:t>
            </a:r>
            <a:r>
              <a:rPr lang="ru-RU" sz="2200" dirty="0" smtClean="0"/>
              <a:t>необоротного активу; </a:t>
            </a:r>
            <a:endParaRPr lang="ru-RU" sz="2200" dirty="0"/>
          </a:p>
          <a:p>
            <a:pPr algn="just">
              <a:spcBef>
                <a:spcPts val="0"/>
              </a:spcBef>
            </a:pPr>
            <a:r>
              <a:rPr lang="ru-RU" sz="2200" dirty="0" err="1"/>
              <a:t>витрати</a:t>
            </a:r>
            <a:r>
              <a:rPr lang="ru-RU" sz="2200" dirty="0"/>
              <a:t> на </a:t>
            </a:r>
            <a:r>
              <a:rPr lang="ru-RU" sz="2200" dirty="0" err="1"/>
              <a:t>транспортування</a:t>
            </a:r>
            <a:r>
              <a:rPr lang="ru-RU" sz="2200" dirty="0"/>
              <a:t>, </a:t>
            </a:r>
            <a:endParaRPr lang="ru-RU" sz="2200" dirty="0" smtClean="0"/>
          </a:p>
          <a:p>
            <a:pPr algn="just">
              <a:spcBef>
                <a:spcPts val="0"/>
              </a:spcBef>
            </a:pPr>
            <a:r>
              <a:rPr lang="ru-RU" sz="2200" dirty="0" err="1"/>
              <a:t>витрати</a:t>
            </a:r>
            <a:r>
              <a:rPr lang="ru-RU" sz="2200" dirty="0"/>
              <a:t> на </a:t>
            </a:r>
            <a:r>
              <a:rPr lang="ru-RU" sz="2200" dirty="0" smtClean="0"/>
              <a:t>установку</a:t>
            </a:r>
            <a:r>
              <a:rPr lang="ru-RU" sz="2200" dirty="0"/>
              <a:t>, монтаж, </a:t>
            </a:r>
            <a:r>
              <a:rPr lang="ru-RU" sz="2200" dirty="0" err="1"/>
              <a:t>налагодження</a:t>
            </a:r>
            <a:r>
              <a:rPr lang="ru-RU" sz="2200" dirty="0"/>
              <a:t> </a:t>
            </a:r>
            <a:r>
              <a:rPr lang="ru-RU" sz="2200" dirty="0" smtClean="0"/>
              <a:t>необоротного активу </a:t>
            </a:r>
            <a:endParaRPr lang="ru-RU" sz="2200" dirty="0"/>
          </a:p>
          <a:p>
            <a:pPr marL="0" indent="0" algn="just">
              <a:spcBef>
                <a:spcPts val="0"/>
              </a:spcBef>
              <a:buFont typeface="Wingdings 2"/>
              <a:buNone/>
            </a:pPr>
            <a:endParaRPr lang="uk-UA" sz="2200" dirty="0"/>
          </a:p>
        </p:txBody>
      </p:sp>
      <p:cxnSp>
        <p:nvCxnSpPr>
          <p:cNvPr id="6" name="Прямая со стрелкой 5"/>
          <p:cNvCxnSpPr>
            <a:stCxn id="2" idx="2"/>
          </p:cNvCxnSpPr>
          <p:nvPr/>
        </p:nvCxnSpPr>
        <p:spPr>
          <a:xfrm flipH="1">
            <a:off x="1475656" y="1412776"/>
            <a:ext cx="3096344" cy="522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stCxn id="2" idx="2"/>
            <a:endCxn id="4" idx="0"/>
          </p:cNvCxnSpPr>
          <p:nvPr/>
        </p:nvCxnSpPr>
        <p:spPr>
          <a:xfrm>
            <a:off x="4572000" y="1412776"/>
            <a:ext cx="1476164" cy="522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Объект 2"/>
          <p:cNvSpPr txBox="1">
            <a:spLocks/>
          </p:cNvSpPr>
          <p:nvPr/>
        </p:nvSpPr>
        <p:spPr>
          <a:xfrm>
            <a:off x="179512" y="5013176"/>
            <a:ext cx="2880320" cy="84544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Font typeface="Wingdings 2"/>
              <a:buNone/>
            </a:pPr>
            <a:endParaRPr lang="uk-UA" sz="2400" i="1" dirty="0"/>
          </a:p>
        </p:txBody>
      </p:sp>
      <p:sp>
        <p:nvSpPr>
          <p:cNvPr id="11" name="Объект 2"/>
          <p:cNvSpPr txBox="1">
            <a:spLocks/>
          </p:cNvSpPr>
          <p:nvPr/>
        </p:nvSpPr>
        <p:spPr>
          <a:xfrm>
            <a:off x="3275856" y="5373216"/>
            <a:ext cx="5544616" cy="792088"/>
          </a:xfrm>
          <a:prstGeom prst="rect">
            <a:avLst/>
          </a:prstGeom>
          <a:ln>
            <a:solidFill>
              <a:schemeClr val="accent1"/>
            </a:solidFill>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spcBef>
                <a:spcPts val="0"/>
              </a:spcBef>
              <a:buNone/>
            </a:pPr>
            <a:r>
              <a:rPr lang="uk-UA" sz="2400" i="1" dirty="0"/>
              <a:t>Договір </a:t>
            </a:r>
            <a:r>
              <a:rPr lang="uk-UA" sz="2400" i="1" dirty="0" smtClean="0"/>
              <a:t>купівлі-продажу, накладна</a:t>
            </a:r>
            <a:r>
              <a:rPr lang="uk-UA" sz="2400" i="1" dirty="0"/>
              <a:t>, рахунок-фактура </a:t>
            </a:r>
          </a:p>
        </p:txBody>
      </p:sp>
      <p:cxnSp>
        <p:nvCxnSpPr>
          <p:cNvPr id="13" name="Прямая со стрелкой 12"/>
          <p:cNvCxnSpPr>
            <a:stCxn id="3" idx="2"/>
            <a:endCxn id="40" idx="0"/>
          </p:cNvCxnSpPr>
          <p:nvPr/>
        </p:nvCxnSpPr>
        <p:spPr>
          <a:xfrm>
            <a:off x="1529662" y="3212976"/>
            <a:ext cx="1800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4" idx="2"/>
            <a:endCxn id="11" idx="0"/>
          </p:cNvCxnSpPr>
          <p:nvPr/>
        </p:nvCxnSpPr>
        <p:spPr>
          <a:xfrm>
            <a:off x="6048164" y="5301208"/>
            <a:ext cx="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Прямоугольник 15"/>
          <p:cNvSpPr/>
          <p:nvPr/>
        </p:nvSpPr>
        <p:spPr>
          <a:xfrm>
            <a:off x="179512" y="6381328"/>
            <a:ext cx="720080" cy="40466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solidFill>
                  <a:schemeClr val="tx1"/>
                </a:solidFill>
              </a:rPr>
              <a:t>10</a:t>
            </a:r>
            <a:endParaRPr lang="uk-UA" b="1" dirty="0">
              <a:solidFill>
                <a:schemeClr val="tx1"/>
              </a:solidFill>
            </a:endParaRPr>
          </a:p>
        </p:txBody>
      </p:sp>
      <p:sp>
        <p:nvSpPr>
          <p:cNvPr id="17" name="Прямоугольник 16"/>
          <p:cNvSpPr/>
          <p:nvPr/>
        </p:nvSpPr>
        <p:spPr>
          <a:xfrm>
            <a:off x="1115616" y="6381328"/>
            <a:ext cx="720080" cy="40466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solidFill>
                  <a:schemeClr val="tx1"/>
                </a:solidFill>
              </a:rPr>
              <a:t>11</a:t>
            </a:r>
            <a:endParaRPr lang="uk-UA" b="1" dirty="0">
              <a:solidFill>
                <a:schemeClr val="tx1"/>
              </a:solidFill>
            </a:endParaRPr>
          </a:p>
        </p:txBody>
      </p:sp>
      <p:sp>
        <p:nvSpPr>
          <p:cNvPr id="18" name="Прямоугольник 17"/>
          <p:cNvSpPr/>
          <p:nvPr/>
        </p:nvSpPr>
        <p:spPr>
          <a:xfrm>
            <a:off x="1979712" y="6381328"/>
            <a:ext cx="720080" cy="40466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solidFill>
                  <a:schemeClr val="tx1"/>
                </a:solidFill>
              </a:rPr>
              <a:t>12</a:t>
            </a:r>
            <a:endParaRPr lang="uk-UA" b="1" dirty="0">
              <a:solidFill>
                <a:schemeClr val="tx1"/>
              </a:solidFill>
            </a:endParaRPr>
          </a:p>
        </p:txBody>
      </p:sp>
      <p:cxnSp>
        <p:nvCxnSpPr>
          <p:cNvPr id="22" name="Прямая со стрелкой 21"/>
          <p:cNvCxnSpPr>
            <a:stCxn id="10" idx="2"/>
            <a:endCxn id="16" idx="0"/>
          </p:cNvCxnSpPr>
          <p:nvPr/>
        </p:nvCxnSpPr>
        <p:spPr>
          <a:xfrm flipH="1">
            <a:off x="539552" y="5858624"/>
            <a:ext cx="1080120" cy="522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10" idx="2"/>
            <a:endCxn id="17" idx="0"/>
          </p:cNvCxnSpPr>
          <p:nvPr/>
        </p:nvCxnSpPr>
        <p:spPr>
          <a:xfrm flipH="1">
            <a:off x="1475656" y="5858624"/>
            <a:ext cx="144016" cy="522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10" idx="2"/>
            <a:endCxn id="18" idx="0"/>
          </p:cNvCxnSpPr>
          <p:nvPr/>
        </p:nvCxnSpPr>
        <p:spPr>
          <a:xfrm>
            <a:off x="1619672" y="5858624"/>
            <a:ext cx="720080" cy="522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Прямоугольник 27"/>
          <p:cNvSpPr/>
          <p:nvPr/>
        </p:nvSpPr>
        <p:spPr>
          <a:xfrm>
            <a:off x="3563888" y="6381328"/>
            <a:ext cx="720080" cy="40466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solidFill>
                  <a:schemeClr val="tx1"/>
                </a:solidFill>
              </a:rPr>
              <a:t>152</a:t>
            </a:r>
            <a:endParaRPr lang="uk-UA" b="1" dirty="0">
              <a:solidFill>
                <a:schemeClr val="tx1"/>
              </a:solidFill>
            </a:endParaRPr>
          </a:p>
        </p:txBody>
      </p:sp>
      <p:sp>
        <p:nvSpPr>
          <p:cNvPr id="29" name="Прямоугольник 28"/>
          <p:cNvSpPr/>
          <p:nvPr/>
        </p:nvSpPr>
        <p:spPr>
          <a:xfrm>
            <a:off x="5688124" y="6381328"/>
            <a:ext cx="720080" cy="40466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solidFill>
                  <a:schemeClr val="tx1"/>
                </a:solidFill>
              </a:rPr>
              <a:t>153</a:t>
            </a:r>
            <a:endParaRPr lang="uk-UA" b="1" dirty="0">
              <a:solidFill>
                <a:schemeClr val="tx1"/>
              </a:solidFill>
            </a:endParaRPr>
          </a:p>
        </p:txBody>
      </p:sp>
      <p:sp>
        <p:nvSpPr>
          <p:cNvPr id="30" name="Прямоугольник 29"/>
          <p:cNvSpPr/>
          <p:nvPr/>
        </p:nvSpPr>
        <p:spPr>
          <a:xfrm>
            <a:off x="7740352" y="6381328"/>
            <a:ext cx="720080" cy="40466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solidFill>
                  <a:schemeClr val="tx1"/>
                </a:solidFill>
              </a:rPr>
              <a:t>154</a:t>
            </a:r>
            <a:endParaRPr lang="uk-UA" b="1" dirty="0">
              <a:solidFill>
                <a:schemeClr val="tx1"/>
              </a:solidFill>
            </a:endParaRPr>
          </a:p>
        </p:txBody>
      </p:sp>
      <p:cxnSp>
        <p:nvCxnSpPr>
          <p:cNvPr id="35" name="Прямая со стрелкой 34"/>
          <p:cNvCxnSpPr>
            <a:stCxn id="11" idx="2"/>
            <a:endCxn id="28" idx="0"/>
          </p:cNvCxnSpPr>
          <p:nvPr/>
        </p:nvCxnSpPr>
        <p:spPr>
          <a:xfrm flipH="1">
            <a:off x="3923928" y="6165304"/>
            <a:ext cx="212423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a:stCxn id="11" idx="2"/>
            <a:endCxn id="29" idx="0"/>
          </p:cNvCxnSpPr>
          <p:nvPr/>
        </p:nvCxnSpPr>
        <p:spPr>
          <a:xfrm>
            <a:off x="6048164" y="6165304"/>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a:stCxn id="11" idx="2"/>
          </p:cNvCxnSpPr>
          <p:nvPr/>
        </p:nvCxnSpPr>
        <p:spPr>
          <a:xfrm>
            <a:off x="6048164" y="6165304"/>
            <a:ext cx="219624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Прямоугольник 39"/>
          <p:cNvSpPr/>
          <p:nvPr/>
        </p:nvSpPr>
        <p:spPr>
          <a:xfrm>
            <a:off x="35496" y="3573016"/>
            <a:ext cx="3024336" cy="2308324"/>
          </a:xfrm>
          <a:prstGeom prst="rect">
            <a:avLst/>
          </a:prstGeom>
          <a:ln>
            <a:solidFill>
              <a:schemeClr val="accent1"/>
            </a:solidFill>
          </a:ln>
        </p:spPr>
        <p:txBody>
          <a:bodyPr wrap="square">
            <a:spAutoFit/>
          </a:bodyPr>
          <a:lstStyle/>
          <a:p>
            <a:pPr algn="ctr"/>
            <a:r>
              <a:rPr lang="uk-UA" sz="2400" i="1" dirty="0" smtClean="0"/>
              <a:t>Договір купівлі-продажу, акт приймання-передачі основних засобів, нематеріальних активів </a:t>
            </a:r>
            <a:endParaRPr lang="uk-UA" sz="2400" i="1" dirty="0"/>
          </a:p>
        </p:txBody>
      </p:sp>
    </p:spTree>
    <p:extLst>
      <p:ext uri="{BB962C8B-B14F-4D97-AF65-F5344CB8AC3E}">
        <p14:creationId xmlns:p14="http://schemas.microsoft.com/office/powerpoint/2010/main" val="3817121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3"/>
          <p:cNvSpPr>
            <a:spLocks noGrp="1"/>
          </p:cNvSpPr>
          <p:nvPr>
            <p:ph type="sldNum" sz="quarter" idx="12"/>
          </p:nvPr>
        </p:nvSpPr>
        <p:spPr/>
        <p:txBody>
          <a:bodyPr/>
          <a:lstStyle/>
          <a:p>
            <a:pPr>
              <a:defRPr/>
            </a:pPr>
            <a:fld id="{71F357FA-16EF-48F2-9065-2C4380900889}" type="slidenum">
              <a:rPr lang="ru-RU" altLang="en-US"/>
              <a:pPr>
                <a:defRPr/>
              </a:pPr>
              <a:t>22</a:t>
            </a:fld>
            <a:endParaRPr lang="ru-RU" altLang="en-US"/>
          </a:p>
        </p:txBody>
      </p:sp>
      <p:sp>
        <p:nvSpPr>
          <p:cNvPr id="47107" name="Text Box 6"/>
          <p:cNvSpPr txBox="1">
            <a:spLocks noChangeArrowheads="1"/>
          </p:cNvSpPr>
          <p:nvPr/>
        </p:nvSpPr>
        <p:spPr bwMode="auto">
          <a:xfrm>
            <a:off x="685800" y="304800"/>
            <a:ext cx="815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50000"/>
              </a:spcBef>
              <a:buClrTx/>
              <a:buSzTx/>
              <a:buFontTx/>
              <a:buNone/>
            </a:pPr>
            <a:endParaRPr lang="uk-UA" altLang="uk-UA" sz="1800">
              <a:latin typeface="Tahoma" pitchFamily="34" charset="0"/>
            </a:endParaRPr>
          </a:p>
        </p:txBody>
      </p:sp>
      <p:graphicFrame>
        <p:nvGraphicFramePr>
          <p:cNvPr id="80960" name="Group 64"/>
          <p:cNvGraphicFramePr>
            <a:graphicFrameLocks noGrp="1"/>
          </p:cNvGraphicFramePr>
          <p:nvPr>
            <p:extLst>
              <p:ext uri="{D42A27DB-BD31-4B8C-83A1-F6EECF244321}">
                <p14:modId xmlns:p14="http://schemas.microsoft.com/office/powerpoint/2010/main" val="2631975064"/>
              </p:ext>
            </p:extLst>
          </p:nvPr>
        </p:nvGraphicFramePr>
        <p:xfrm>
          <a:off x="357981" y="1556792"/>
          <a:ext cx="8462491" cy="5036332"/>
        </p:xfrm>
        <a:graphic>
          <a:graphicData uri="http://schemas.openxmlformats.org/drawingml/2006/table">
            <a:tbl>
              <a:tblPr/>
              <a:tblGrid>
                <a:gridCol w="469603">
                  <a:extLst>
                    <a:ext uri="{9D8B030D-6E8A-4147-A177-3AD203B41FA5}">
                      <a16:colId xmlns:a16="http://schemas.microsoft.com/office/drawing/2014/main" xmlns="" val="20000"/>
                    </a:ext>
                  </a:extLst>
                </a:gridCol>
                <a:gridCol w="3240360">
                  <a:extLst>
                    <a:ext uri="{9D8B030D-6E8A-4147-A177-3AD203B41FA5}">
                      <a16:colId xmlns:a16="http://schemas.microsoft.com/office/drawing/2014/main" xmlns="" val="20001"/>
                    </a:ext>
                  </a:extLst>
                </a:gridCol>
                <a:gridCol w="3024336">
                  <a:extLst>
                    <a:ext uri="{9D8B030D-6E8A-4147-A177-3AD203B41FA5}">
                      <a16:colId xmlns:a16="http://schemas.microsoft.com/office/drawing/2014/main" xmlns="" val="20002"/>
                    </a:ext>
                  </a:extLst>
                </a:gridCol>
                <a:gridCol w="792088">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579189">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№оп</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smtClean="0">
                          <a:ln>
                            <a:noFill/>
                          </a:ln>
                          <a:solidFill>
                            <a:schemeClr val="tx1"/>
                          </a:solidFill>
                          <a:effectLst>
                            <a:outerShdw blurRad="38100" dist="38100" dir="2700000" algn="tl">
                              <a:srgbClr val="C0C0C0"/>
                            </a:outerShdw>
                          </a:effectLst>
                          <a:latin typeface="Arial" charset="0"/>
                        </a:rPr>
                        <a:t>Первинний документ</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smtClean="0">
                          <a:ln>
                            <a:noFill/>
                          </a:ln>
                          <a:solidFill>
                            <a:schemeClr val="tx1"/>
                          </a:solidFill>
                          <a:effectLst>
                            <a:outerShdw blurRad="38100" dist="38100" dir="2700000" algn="tl">
                              <a:srgbClr val="C0C0C0"/>
                            </a:outerShdw>
                          </a:effectLst>
                          <a:latin typeface="Arial" charset="0"/>
                        </a:rPr>
                        <a:t>Зміст операції</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600" b="0" i="0" u="none" strike="noStrike" cap="none" normalizeH="0" baseline="0" dirty="0" smtClean="0">
                          <a:ln>
                            <a:noFill/>
                          </a:ln>
                          <a:solidFill>
                            <a:schemeClr val="tx1"/>
                          </a:solidFill>
                          <a:effectLst>
                            <a:outerShdw blurRad="38100" dist="38100" dir="2700000" algn="tl">
                              <a:srgbClr val="C0C0C0"/>
                            </a:outerShdw>
                          </a:effectLst>
                          <a:latin typeface="Arial" charset="0"/>
                        </a:rPr>
                        <a:t>Кореспонденція рахунків</a:t>
                      </a:r>
                      <a:endParaRPr kumimoji="0" lang="ru-RU" sz="16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xmlns="" val="10000"/>
                  </a:ext>
                </a:extLst>
              </a:tr>
              <a:tr h="403273">
                <a:tc vMerge="1">
                  <a:txBody>
                    <a:bodyPr/>
                    <a:lstStyle/>
                    <a:p>
                      <a:endParaRPr lang="ru-RU"/>
                    </a:p>
                  </a:txBody>
                  <a:tcPr/>
                </a:tc>
                <a:tc vMerge="1">
                  <a:txBody>
                    <a:bodyPr/>
                    <a:lstStyle/>
                    <a:p>
                      <a:endParaRPr lang="uk-UA"/>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Дт</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Кт</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smtClean="0">
                          <a:ln>
                            <a:noFill/>
                          </a:ln>
                          <a:solidFill>
                            <a:schemeClr val="tx1"/>
                          </a:solidFill>
                          <a:effectLst>
                            <a:outerShdw blurRad="38100" dist="38100" dir="2700000" algn="tl">
                              <a:srgbClr val="C0C0C0"/>
                            </a:outerShdw>
                          </a:effectLst>
                          <a:latin typeface="Arial" charset="0"/>
                        </a:rPr>
                        <a:t>1.</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lang="uk-UA" sz="1800" b="0" i="1" dirty="0" smtClean="0"/>
                        <a:t>Акт приймання-передачі (внутрішнього переміщення) основних засобів (ф.ОЗ-1)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000" b="0" i="0" kern="1200" dirty="0" err="1" smtClean="0">
                          <a:solidFill>
                            <a:schemeClr val="tx1"/>
                          </a:solidFill>
                          <a:latin typeface="+mn-lt"/>
                          <a:ea typeface="+mn-ea"/>
                          <a:cs typeface="+mn-cs"/>
                        </a:rPr>
                        <a:t>Оприбутковано</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від</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постачальника</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об’єкти</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основних</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засобів</a:t>
                      </a:r>
                      <a:endParaRPr kumimoji="0" lang="ru-RU" sz="2000" b="0" i="0" kern="1200" dirty="0" smtClean="0">
                        <a:solidFill>
                          <a:schemeClr val="tx1"/>
                        </a:solidFill>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10</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63</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2.</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lang="uk-UA" sz="1800" b="0" i="1" dirty="0" smtClean="0"/>
                        <a:t>Акт приймання-передачі (внутрішнього переміщення) основних засобів (ф.ОЗ-1)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000" b="0" i="0" kern="1200" dirty="0" err="1" smtClean="0">
                          <a:solidFill>
                            <a:schemeClr val="tx1"/>
                          </a:solidFill>
                          <a:latin typeface="+mn-lt"/>
                          <a:ea typeface="+mn-ea"/>
                          <a:cs typeface="+mn-cs"/>
                        </a:rPr>
                        <a:t>Оприбутковано</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від</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постачальника</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об’єкти</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інших</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необоротних</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матеріальних</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активів</a:t>
                      </a:r>
                      <a:endParaRPr kumimoji="0" lang="ru-RU" sz="2000" b="0" i="0" kern="1200" dirty="0" smtClean="0">
                        <a:solidFill>
                          <a:schemeClr val="tx1"/>
                        </a:solidFill>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11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63</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3.</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uk-UA" sz="1800" b="0" i="1" kern="1200" dirty="0" smtClean="0">
                          <a:solidFill>
                            <a:schemeClr val="tx1"/>
                          </a:solidFill>
                          <a:latin typeface="+mn-lt"/>
                          <a:ea typeface="+mn-ea"/>
                          <a:cs typeface="+mn-cs"/>
                        </a:rPr>
                        <a:t>Акт введення в господарський</a:t>
                      </a:r>
                    </a:p>
                    <a:p>
                      <a:r>
                        <a:rPr kumimoji="0" lang="uk-UA" sz="1800" b="0" i="1" kern="1200" dirty="0" smtClean="0">
                          <a:solidFill>
                            <a:schemeClr val="tx1"/>
                          </a:solidFill>
                          <a:latin typeface="+mn-lt"/>
                          <a:ea typeface="+mn-ea"/>
                          <a:cs typeface="+mn-cs"/>
                        </a:rPr>
                        <a:t>обіг об'єкта права інтелектуальної власності у</a:t>
                      </a:r>
                    </a:p>
                    <a:p>
                      <a:r>
                        <a:rPr kumimoji="0" lang="uk-UA" sz="1800" b="0" i="1" kern="1200" dirty="0" smtClean="0">
                          <a:solidFill>
                            <a:schemeClr val="tx1"/>
                          </a:solidFill>
                          <a:latin typeface="+mn-lt"/>
                          <a:ea typeface="+mn-ea"/>
                          <a:cs typeface="+mn-cs"/>
                        </a:rPr>
                        <a:t>складі нематеріальних активів  (ф. НА-1)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kumimoji="0" lang="ru-RU" sz="2000" b="0" i="0" kern="1200" dirty="0" err="1" smtClean="0">
                          <a:solidFill>
                            <a:schemeClr val="tx1"/>
                          </a:solidFill>
                          <a:latin typeface="+mn-lt"/>
                          <a:ea typeface="+mn-ea"/>
                          <a:cs typeface="+mn-cs"/>
                        </a:rPr>
                        <a:t>Оприбутковано</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від</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постачальника</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об’єкти</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інших</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нематеріальних</a:t>
                      </a:r>
                      <a:r>
                        <a:rPr kumimoji="0" lang="ru-RU" sz="2000" b="0" i="0" kern="1200" dirty="0" smtClean="0">
                          <a:solidFill>
                            <a:schemeClr val="tx1"/>
                          </a:solidFill>
                          <a:latin typeface="+mn-lt"/>
                          <a:ea typeface="+mn-ea"/>
                          <a:cs typeface="+mn-cs"/>
                        </a:rPr>
                        <a:t> </a:t>
                      </a:r>
                      <a:r>
                        <a:rPr kumimoji="0" lang="ru-RU" sz="2000" b="0" i="0" kern="1200" dirty="0" err="1" smtClean="0">
                          <a:solidFill>
                            <a:schemeClr val="tx1"/>
                          </a:solidFill>
                          <a:latin typeface="+mn-lt"/>
                          <a:ea typeface="+mn-ea"/>
                          <a:cs typeface="+mn-cs"/>
                        </a:rPr>
                        <a:t>активів</a:t>
                      </a:r>
                      <a:endParaRPr kumimoji="0" lang="ru-RU" sz="2000" b="0" i="0" kern="1200" dirty="0" smtClean="0">
                        <a:solidFill>
                          <a:schemeClr val="tx1"/>
                        </a:solidFill>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12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63</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
        <p:nvSpPr>
          <p:cNvPr id="47158" name="Text Box 147"/>
          <p:cNvSpPr txBox="1">
            <a:spLocks noChangeArrowheads="1"/>
          </p:cNvSpPr>
          <p:nvPr/>
        </p:nvSpPr>
        <p:spPr bwMode="auto">
          <a:xfrm>
            <a:off x="395536" y="332656"/>
            <a:ext cx="83529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spcBef>
                <a:spcPct val="50000"/>
              </a:spcBef>
              <a:buClrTx/>
              <a:buSzTx/>
              <a:buFontTx/>
              <a:buNone/>
            </a:pPr>
            <a:r>
              <a:rPr lang="uk-UA" altLang="uk-UA" sz="2400" i="1" dirty="0">
                <a:solidFill>
                  <a:schemeClr val="tx2"/>
                </a:solidFill>
                <a:latin typeface="+mj-lt"/>
                <a:ea typeface="+mj-ea"/>
                <a:cs typeface="+mj-cs"/>
              </a:rPr>
              <a:t>Типова кореспонденція рахунків при оприбуткуванні об’єктів необоротних активів, що </a:t>
            </a:r>
            <a:r>
              <a:rPr lang="uk-UA" altLang="uk-UA" sz="2400" b="1" i="1" dirty="0">
                <a:solidFill>
                  <a:schemeClr val="tx2"/>
                </a:solidFill>
                <a:latin typeface="+mj-lt"/>
                <a:ea typeface="+mj-ea"/>
                <a:cs typeface="+mj-cs"/>
              </a:rPr>
              <a:t>не потребують </a:t>
            </a:r>
            <a:r>
              <a:rPr lang="uk-UA" altLang="uk-UA" sz="2400" i="1" dirty="0">
                <a:solidFill>
                  <a:schemeClr val="tx2"/>
                </a:solidFill>
                <a:latin typeface="+mj-lt"/>
                <a:ea typeface="+mj-ea"/>
                <a:cs typeface="+mj-cs"/>
              </a:rPr>
              <a:t>додаткових витрат на введення в експлуатацію</a:t>
            </a:r>
            <a:endParaRPr lang="ru-RU" altLang="uk-UA" sz="2400" i="1" dirty="0">
              <a:solidFill>
                <a:schemeClr val="tx2"/>
              </a:solidFill>
              <a:latin typeface="+mj-lt"/>
              <a:ea typeface="+mj-ea"/>
              <a:cs typeface="+mj-cs"/>
            </a:endParaRPr>
          </a:p>
        </p:txBody>
      </p:sp>
    </p:spTree>
    <p:extLst>
      <p:ext uri="{BB962C8B-B14F-4D97-AF65-F5344CB8AC3E}">
        <p14:creationId xmlns:p14="http://schemas.microsoft.com/office/powerpoint/2010/main" val="297543942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600" b="1" dirty="0"/>
              <a:t>Акт </a:t>
            </a:r>
            <a:r>
              <a:rPr lang="uk-UA" sz="3600" b="1" dirty="0" smtClean="0"/>
              <a:t>приймання-передачі </a:t>
            </a:r>
            <a:r>
              <a:rPr lang="uk-UA" sz="3600" b="1" dirty="0"/>
              <a:t>(внутрішнього переміщення)</a:t>
            </a:r>
            <a:r>
              <a:rPr lang="uk-UA" sz="3600" dirty="0"/>
              <a:t> </a:t>
            </a:r>
            <a:r>
              <a:rPr lang="uk-UA" sz="3600" b="1" dirty="0"/>
              <a:t>основних засобів</a:t>
            </a:r>
            <a:r>
              <a:rPr lang="uk-UA" sz="3600" dirty="0"/>
              <a:t> (</a:t>
            </a:r>
            <a:r>
              <a:rPr lang="uk-UA" sz="3600" dirty="0" smtClean="0"/>
              <a:t>ф.ОЗ-1</a:t>
            </a:r>
            <a:r>
              <a:rPr lang="uk-UA" sz="3600" dirty="0"/>
              <a:t>)</a:t>
            </a:r>
          </a:p>
        </p:txBody>
      </p:sp>
      <p:sp>
        <p:nvSpPr>
          <p:cNvPr id="3" name="Объект 2"/>
          <p:cNvSpPr>
            <a:spLocks noGrp="1"/>
          </p:cNvSpPr>
          <p:nvPr>
            <p:ph idx="1"/>
          </p:nvPr>
        </p:nvSpPr>
        <p:spPr/>
        <p:txBody>
          <a:bodyPr>
            <a:normAutofit lnSpcReduction="10000"/>
          </a:bodyPr>
          <a:lstStyle/>
          <a:p>
            <a:pPr marL="0" indent="0" algn="just">
              <a:buNone/>
            </a:pPr>
            <a:r>
              <a:rPr lang="uk-UA" dirty="0" smtClean="0"/>
              <a:t>застосовується </a:t>
            </a:r>
            <a:r>
              <a:rPr lang="uk-UA" dirty="0"/>
              <a:t>для оформлення зарахування до складу основних засобів окремих </a:t>
            </a:r>
            <a:r>
              <a:rPr lang="uk-UA" dirty="0" smtClean="0"/>
              <a:t>об’єктів</a:t>
            </a:r>
            <a:r>
              <a:rPr lang="uk-UA" dirty="0"/>
              <a:t>, для обліку введення їх в експлуатацію, при оформленні внутрішнього переміщення, а також для виведення із складу основних засобів, внаслідок їх передачі іншому підприємству. Він оформляється комісією в одному примірнику в момент поступлення чи вибуття основних засобів. Після цього, акт прийому-передачі (внутрішнього переміщення) основних засобів (ф. ОЗ-1) з даного технічного документу передається в бухгалтерію, підписується керівником та головним бухгалтером. </a:t>
            </a:r>
            <a:endParaRPr lang="uk-UA" dirty="0" smtClean="0"/>
          </a:p>
        </p:txBody>
      </p:sp>
    </p:spTree>
    <p:extLst>
      <p:ext uri="{BB962C8B-B14F-4D97-AF65-F5344CB8AC3E}">
        <p14:creationId xmlns:p14="http://schemas.microsoft.com/office/powerpoint/2010/main" val="16765381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04088"/>
            <a:ext cx="8712968" cy="1143000"/>
          </a:xfrm>
        </p:spPr>
        <p:txBody>
          <a:bodyPr>
            <a:noAutofit/>
          </a:bodyPr>
          <a:lstStyle/>
          <a:p>
            <a:pPr algn="ctr"/>
            <a:r>
              <a:rPr lang="uk-UA" sz="3200" b="1" dirty="0">
                <a:latin typeface="Arial" panose="020B0604020202020204" pitchFamily="34" charset="0"/>
                <a:ea typeface="Times New Roman"/>
                <a:cs typeface="Arial" panose="020B0604020202020204" pitchFamily="34" charset="0"/>
              </a:rPr>
              <a:t>Акт введення в господарський обіг об'єкта права інтелектуальної власності у складі нематеріальних активів (ф. НА-1 )</a:t>
            </a:r>
            <a:endParaRPr lang="uk-UA" sz="3200" dirty="0"/>
          </a:p>
        </p:txBody>
      </p:sp>
      <p:sp>
        <p:nvSpPr>
          <p:cNvPr id="3" name="Объект 2"/>
          <p:cNvSpPr>
            <a:spLocks noGrp="1"/>
          </p:cNvSpPr>
          <p:nvPr>
            <p:ph idx="1"/>
          </p:nvPr>
        </p:nvSpPr>
        <p:spPr>
          <a:xfrm>
            <a:off x="457200" y="1935480"/>
            <a:ext cx="8363272" cy="4517856"/>
          </a:xfrm>
        </p:spPr>
        <p:txBody>
          <a:bodyPr>
            <a:normAutofit/>
          </a:bodyPr>
          <a:lstStyle/>
          <a:p>
            <a:pPr marL="0" indent="536575" algn="just">
              <a:lnSpc>
                <a:spcPct val="115000"/>
              </a:lnSpc>
              <a:buNone/>
            </a:pPr>
            <a:r>
              <a:rPr lang="uk-UA" dirty="0"/>
              <a:t>Застосовується для оформлення опера</a:t>
            </a:r>
            <a:r>
              <a:rPr lang="ru-RU" dirty="0" err="1"/>
              <a:t>цій</a:t>
            </a:r>
            <a:r>
              <a:rPr lang="ru-RU" dirty="0"/>
              <a:t> </a:t>
            </a:r>
            <a:r>
              <a:rPr lang="ru-RU" dirty="0" err="1"/>
              <a:t>із</a:t>
            </a:r>
            <a:r>
              <a:rPr lang="ru-RU" dirty="0"/>
              <a:t> </a:t>
            </a:r>
            <a:r>
              <a:rPr lang="ru-RU" dirty="0" err="1"/>
              <a:t>введення</a:t>
            </a:r>
            <a:r>
              <a:rPr lang="ru-RU" dirty="0"/>
              <a:t> в </a:t>
            </a:r>
            <a:r>
              <a:rPr lang="ru-RU" dirty="0" err="1"/>
              <a:t>госпо</a:t>
            </a:r>
            <a:r>
              <a:rPr lang="uk-UA" dirty="0" err="1"/>
              <a:t>дарський</a:t>
            </a:r>
            <a:r>
              <a:rPr lang="uk-UA" dirty="0"/>
              <a:t> обіг і використання окремих придбаних об'єктів права інтелектуальної власності підприємств незалежно від форм власності. </a:t>
            </a:r>
            <a:r>
              <a:rPr lang="ru-RU" dirty="0" err="1"/>
              <a:t>Підставою</a:t>
            </a:r>
            <a:r>
              <a:rPr lang="ru-RU" dirty="0"/>
              <a:t> для </a:t>
            </a:r>
            <a:r>
              <a:rPr lang="ru-RU" dirty="0" err="1"/>
              <a:t>оформлення</a:t>
            </a:r>
            <a:r>
              <a:rPr lang="ru-RU" dirty="0"/>
              <a:t>  є т</a:t>
            </a:r>
            <a:r>
              <a:rPr lang="uk-UA" dirty="0" err="1"/>
              <a:t>ехнічна</a:t>
            </a:r>
            <a:r>
              <a:rPr lang="uk-UA" dirty="0"/>
              <a:t>, науково-технічна та інша документація (ліцензійний договір, авторський договір, патент). Складає приймальна комісія на кожний окремий об'єкт в одному примірнику</a:t>
            </a:r>
            <a:r>
              <a:rPr lang="uk-UA" dirty="0" smtClean="0"/>
              <a:t>.</a:t>
            </a:r>
          </a:p>
          <a:p>
            <a:pPr marL="0" indent="0">
              <a:lnSpc>
                <a:spcPct val="115000"/>
              </a:lnSpc>
              <a:buNone/>
            </a:pPr>
            <a:endParaRPr lang="uk-UA" dirty="0"/>
          </a:p>
          <a:p>
            <a:pPr marL="0" indent="0">
              <a:lnSpc>
                <a:spcPct val="115000"/>
              </a:lnSpc>
              <a:buNone/>
            </a:pPr>
            <a:endParaRPr lang="uk-UA" sz="2800" i="1" dirty="0">
              <a:latin typeface="Arial" panose="020B0604020202020204" pitchFamily="34" charset="0"/>
              <a:cs typeface="Arial" panose="020B0604020202020204" pitchFamily="34" charset="0"/>
            </a:endParaRPr>
          </a:p>
          <a:p>
            <a:pPr marL="0" indent="0">
              <a:lnSpc>
                <a:spcPct val="115000"/>
              </a:lnSpc>
              <a:buNone/>
            </a:pPr>
            <a:endParaRPr lang="uk-UA" dirty="0"/>
          </a:p>
        </p:txBody>
      </p:sp>
    </p:spTree>
    <p:extLst>
      <p:ext uri="{BB962C8B-B14F-4D97-AF65-F5344CB8AC3E}">
        <p14:creationId xmlns:p14="http://schemas.microsoft.com/office/powerpoint/2010/main" val="4249755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3"/>
          <p:cNvSpPr>
            <a:spLocks noGrp="1"/>
          </p:cNvSpPr>
          <p:nvPr>
            <p:ph type="sldNum" sz="quarter" idx="12"/>
          </p:nvPr>
        </p:nvSpPr>
        <p:spPr/>
        <p:txBody>
          <a:bodyPr/>
          <a:lstStyle/>
          <a:p>
            <a:pPr>
              <a:defRPr/>
            </a:pPr>
            <a:fld id="{71F357FA-16EF-48F2-9065-2C4380900889}" type="slidenum">
              <a:rPr lang="ru-RU" altLang="en-US"/>
              <a:pPr>
                <a:defRPr/>
              </a:pPr>
              <a:t>25</a:t>
            </a:fld>
            <a:endParaRPr lang="ru-RU" altLang="en-US"/>
          </a:p>
        </p:txBody>
      </p:sp>
      <p:sp>
        <p:nvSpPr>
          <p:cNvPr id="47107" name="Text Box 6"/>
          <p:cNvSpPr txBox="1">
            <a:spLocks noChangeArrowheads="1"/>
          </p:cNvSpPr>
          <p:nvPr/>
        </p:nvSpPr>
        <p:spPr bwMode="auto">
          <a:xfrm>
            <a:off x="685800" y="304800"/>
            <a:ext cx="815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50000"/>
              </a:spcBef>
              <a:buClrTx/>
              <a:buSzTx/>
              <a:buFontTx/>
              <a:buNone/>
            </a:pPr>
            <a:endParaRPr lang="uk-UA" altLang="uk-UA" sz="1800">
              <a:latin typeface="Tahoma" pitchFamily="34" charset="0"/>
            </a:endParaRPr>
          </a:p>
        </p:txBody>
      </p:sp>
      <p:graphicFrame>
        <p:nvGraphicFramePr>
          <p:cNvPr id="80960" name="Group 64"/>
          <p:cNvGraphicFramePr>
            <a:graphicFrameLocks noGrp="1"/>
          </p:cNvGraphicFramePr>
          <p:nvPr>
            <p:extLst>
              <p:ext uri="{D42A27DB-BD31-4B8C-83A1-F6EECF244321}">
                <p14:modId xmlns:p14="http://schemas.microsoft.com/office/powerpoint/2010/main" val="1915015847"/>
              </p:ext>
            </p:extLst>
          </p:nvPr>
        </p:nvGraphicFramePr>
        <p:xfrm>
          <a:off x="395536" y="1556792"/>
          <a:ext cx="8305800" cy="3695133"/>
        </p:xfrm>
        <a:graphic>
          <a:graphicData uri="http://schemas.openxmlformats.org/drawingml/2006/table">
            <a:tbl>
              <a:tblPr/>
              <a:tblGrid>
                <a:gridCol w="576064">
                  <a:extLst>
                    <a:ext uri="{9D8B030D-6E8A-4147-A177-3AD203B41FA5}">
                      <a16:colId xmlns:a16="http://schemas.microsoft.com/office/drawing/2014/main" xmlns="" val="20000"/>
                    </a:ext>
                  </a:extLst>
                </a:gridCol>
                <a:gridCol w="1094656">
                  <a:extLst>
                    <a:ext uri="{9D8B030D-6E8A-4147-A177-3AD203B41FA5}">
                      <a16:colId xmlns:a16="http://schemas.microsoft.com/office/drawing/2014/main" xmlns="" val="20001"/>
                    </a:ext>
                  </a:extLst>
                </a:gridCol>
                <a:gridCol w="3418087">
                  <a:extLst>
                    <a:ext uri="{9D8B030D-6E8A-4147-A177-3AD203B41FA5}">
                      <a16:colId xmlns:a16="http://schemas.microsoft.com/office/drawing/2014/main" xmlns="" val="20002"/>
                    </a:ext>
                  </a:extLst>
                </a:gridCol>
                <a:gridCol w="959865">
                  <a:extLst>
                    <a:ext uri="{9D8B030D-6E8A-4147-A177-3AD203B41FA5}">
                      <a16:colId xmlns:a16="http://schemas.microsoft.com/office/drawing/2014/main" xmlns="" val="20003"/>
                    </a:ext>
                  </a:extLst>
                </a:gridCol>
                <a:gridCol w="994707">
                  <a:extLst>
                    <a:ext uri="{9D8B030D-6E8A-4147-A177-3AD203B41FA5}">
                      <a16:colId xmlns:a16="http://schemas.microsoft.com/office/drawing/2014/main" xmlns="" val="20004"/>
                    </a:ext>
                  </a:extLst>
                </a:gridCol>
                <a:gridCol w="1262421">
                  <a:extLst>
                    <a:ext uri="{9D8B030D-6E8A-4147-A177-3AD203B41FA5}">
                      <a16:colId xmlns:a16="http://schemas.microsoft.com/office/drawing/2014/main" xmlns="" val="20005"/>
                    </a:ext>
                  </a:extLst>
                </a:gridCol>
              </a:tblGrid>
              <a:tr h="579189">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№оп</a:t>
                      </a:r>
                      <a:r>
                        <a:rPr kumimoji="0" lang="uk-UA" sz="2000" b="0" i="0" u="none" strike="noStrike" cap="none" normalizeH="0" baseline="0" dirty="0" smtClean="0">
                          <a:ln>
                            <a:noFill/>
                          </a:ln>
                          <a:solidFill>
                            <a:schemeClr val="tx1"/>
                          </a:solidFill>
                          <a:effectLst>
                            <a:outerShdw blurRad="38100" dist="38100" dir="2700000" algn="tl">
                              <a:srgbClr val="C0C0C0"/>
                            </a:outerShdw>
                          </a:effectLst>
                          <a:latin typeface="Arial" charset="0"/>
                        </a:rPr>
                        <a:t>.</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Дата</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2000" b="0" i="0" u="none" strike="noStrike" cap="none" normalizeH="0" baseline="0" dirty="0" smtClean="0">
                          <a:ln>
                            <a:noFill/>
                          </a:ln>
                          <a:solidFill>
                            <a:schemeClr val="tx1"/>
                          </a:solidFill>
                          <a:effectLst>
                            <a:outerShdw blurRad="38100" dist="38100" dir="2700000" algn="tl">
                              <a:srgbClr val="C0C0C0"/>
                            </a:outerShdw>
                          </a:effectLst>
                          <a:latin typeface="Arial" charset="0"/>
                        </a:rPr>
                        <a:t>Зміст операції та первинний документ</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2000" b="0" i="0" u="none" strike="noStrike" cap="none" normalizeH="0" baseline="0" dirty="0" smtClean="0">
                          <a:ln>
                            <a:noFill/>
                          </a:ln>
                          <a:solidFill>
                            <a:schemeClr val="tx1"/>
                          </a:solidFill>
                          <a:effectLst>
                            <a:outerShdw blurRad="38100" dist="38100" dir="2700000" algn="tl">
                              <a:srgbClr val="C0C0C0"/>
                            </a:outerShdw>
                          </a:effectLst>
                          <a:latin typeface="Arial" charset="0"/>
                        </a:rPr>
                        <a:t>Сума, грн.</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2000" b="0" i="0" u="none" strike="noStrike" cap="none" normalizeH="0" baseline="0" dirty="0" smtClean="0">
                          <a:ln>
                            <a:noFill/>
                          </a:ln>
                          <a:solidFill>
                            <a:schemeClr val="tx1"/>
                          </a:solidFill>
                          <a:effectLst>
                            <a:outerShdw blurRad="38100" dist="38100" dir="2700000" algn="tl">
                              <a:srgbClr val="C0C0C0"/>
                            </a:outerShdw>
                          </a:effectLst>
                          <a:latin typeface="Arial" charset="0"/>
                        </a:rPr>
                        <a:t>Кореспонденція рахунків</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xmlns="" val="10000"/>
                  </a:ext>
                </a:extLst>
              </a:tr>
              <a:tr h="403273">
                <a:tc vMerge="1">
                  <a:txBody>
                    <a:bodyPr/>
                    <a:lstStyle/>
                    <a:p>
                      <a:endParaRPr lang="ru-RU"/>
                    </a:p>
                  </a:txBody>
                  <a:tcPr/>
                </a:tc>
                <a:tc vMerge="1">
                  <a:txBody>
                    <a:bodyPr/>
                    <a:lstStyle/>
                    <a:p>
                      <a:endParaRPr lang="uk-UA"/>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Дт</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Кт</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2000" b="0" i="0" u="none" strike="noStrike" cap="none" normalizeH="0" baseline="0" dirty="0" smtClean="0">
                          <a:ln>
                            <a:noFill/>
                          </a:ln>
                          <a:solidFill>
                            <a:schemeClr val="tx1"/>
                          </a:solidFill>
                          <a:effectLst>
                            <a:outerShdw blurRad="38100" dist="38100" dir="2700000" algn="tl">
                              <a:srgbClr val="C0C0C0"/>
                            </a:outerShdw>
                          </a:effectLst>
                          <a:latin typeface="Arial" charset="0"/>
                        </a:rPr>
                        <a:t>1.</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31.01.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20</a:t>
                      </a:r>
                      <a:r>
                        <a:rPr kumimoji="0" lang="en-US" sz="2000" b="0" i="0" u="none" strike="noStrike" cap="none" normalizeH="0" baseline="0" dirty="0" smtClean="0">
                          <a:ln>
                            <a:noFill/>
                          </a:ln>
                          <a:solidFill>
                            <a:schemeClr val="tx1"/>
                          </a:solidFill>
                          <a:effectLst>
                            <a:outerShdw blurRad="38100" dist="38100" dir="2700000" algn="tl">
                              <a:srgbClr val="C0C0C0"/>
                            </a:outerShdw>
                          </a:effectLst>
                          <a:latin typeface="Arial" charset="0"/>
                        </a:rPr>
                        <a:t>23</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lang="uk-UA" sz="2000" b="0" i="1" dirty="0" smtClean="0"/>
                        <a:t>Акт приймання-передачі (внутрішнього переміщення) основних засобів (ф.ОЗ-1)</a:t>
                      </a:r>
                    </a:p>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Оприбутковано</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від</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ТзОВ</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Галикон</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вітрини</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демонстраційні</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як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внесок</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до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статуного</a:t>
                      </a: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 </a:t>
                      </a:r>
                      <a:r>
                        <a:rPr kumimoji="0" lang="ru-RU" sz="20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капіталу</a:t>
                      </a:r>
                      <a:endPar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24000</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10</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2000" b="0" i="0" u="none" strike="noStrike" cap="none" normalizeH="0" baseline="0" dirty="0" smtClean="0">
                          <a:ln>
                            <a:noFill/>
                          </a:ln>
                          <a:solidFill>
                            <a:schemeClr val="tx1"/>
                          </a:solidFill>
                          <a:effectLst>
                            <a:outerShdw blurRad="38100" dist="38100" dir="2700000" algn="tl">
                              <a:srgbClr val="C0C0C0"/>
                            </a:outerShdw>
                          </a:effectLst>
                          <a:latin typeface="Arial" charset="0"/>
                        </a:rPr>
                        <a:t>46</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47158" name="Text Box 147"/>
          <p:cNvSpPr txBox="1">
            <a:spLocks noChangeArrowheads="1"/>
          </p:cNvSpPr>
          <p:nvPr/>
        </p:nvSpPr>
        <p:spPr bwMode="auto">
          <a:xfrm>
            <a:off x="685800" y="653787"/>
            <a:ext cx="765016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spcBef>
                <a:spcPct val="50000"/>
              </a:spcBef>
              <a:buClrTx/>
              <a:buSzTx/>
              <a:buFontTx/>
              <a:buNone/>
            </a:pPr>
            <a:r>
              <a:rPr lang="uk-UA" altLang="uk-UA" sz="2800" b="1" dirty="0">
                <a:solidFill>
                  <a:schemeClr val="tx2"/>
                </a:solidFill>
                <a:latin typeface="+mj-lt"/>
                <a:ea typeface="+mj-ea"/>
                <a:cs typeface="+mj-cs"/>
              </a:rPr>
              <a:t>Журнал реєстрації господарських операцій </a:t>
            </a:r>
            <a:r>
              <a:rPr lang="uk-UA" altLang="uk-UA" sz="2800" b="1" dirty="0" err="1">
                <a:solidFill>
                  <a:schemeClr val="tx2"/>
                </a:solidFill>
                <a:latin typeface="+mj-lt"/>
                <a:ea typeface="+mj-ea"/>
                <a:cs typeface="+mj-cs"/>
              </a:rPr>
              <a:t>ТзОВ</a:t>
            </a:r>
            <a:r>
              <a:rPr lang="uk-UA" altLang="uk-UA" sz="2800" b="1" dirty="0">
                <a:solidFill>
                  <a:schemeClr val="tx2"/>
                </a:solidFill>
                <a:latin typeface="+mj-lt"/>
                <a:ea typeface="+mj-ea"/>
                <a:cs typeface="+mj-cs"/>
              </a:rPr>
              <a:t> «</a:t>
            </a:r>
            <a:r>
              <a:rPr lang="uk-UA" altLang="uk-UA" sz="2800" b="1" dirty="0" err="1">
                <a:solidFill>
                  <a:schemeClr val="tx2"/>
                </a:solidFill>
                <a:latin typeface="+mj-lt"/>
                <a:ea typeface="+mj-ea"/>
                <a:cs typeface="+mj-cs"/>
              </a:rPr>
              <a:t>Галикон</a:t>
            </a:r>
            <a:r>
              <a:rPr lang="uk-UA" altLang="uk-UA" sz="2400" b="1" dirty="0" smtClean="0">
                <a:solidFill>
                  <a:srgbClr val="0033CC"/>
                </a:solidFill>
                <a:latin typeface="Bookman Old Style" pitchFamily="18" charset="0"/>
              </a:rPr>
              <a:t>»</a:t>
            </a:r>
            <a:endParaRPr lang="ru-RU" altLang="uk-UA" sz="1800" b="1" i="1" dirty="0">
              <a:latin typeface="Arial" charset="0"/>
            </a:endParaRPr>
          </a:p>
        </p:txBody>
      </p:sp>
    </p:spTree>
    <p:extLst>
      <p:ext uri="{BB962C8B-B14F-4D97-AF65-F5344CB8AC3E}">
        <p14:creationId xmlns:p14="http://schemas.microsoft.com/office/powerpoint/2010/main" val="186466898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5400" b="1" dirty="0" err="1"/>
              <a:t>Аналітичний</a:t>
            </a:r>
            <a:r>
              <a:rPr lang="ru-RU" sz="5400" b="1" dirty="0"/>
              <a:t> </a:t>
            </a:r>
            <a:r>
              <a:rPr lang="ru-RU" sz="5400" b="1" dirty="0" err="1"/>
              <a:t>облік</a:t>
            </a:r>
            <a:endParaRPr lang="uk-UA" b="1" dirty="0"/>
          </a:p>
        </p:txBody>
      </p:sp>
      <p:sp>
        <p:nvSpPr>
          <p:cNvPr id="3" name="Объект 2"/>
          <p:cNvSpPr>
            <a:spLocks noGrp="1"/>
          </p:cNvSpPr>
          <p:nvPr>
            <p:ph idx="1"/>
          </p:nvPr>
        </p:nvSpPr>
        <p:spPr/>
        <p:txBody>
          <a:bodyPr>
            <a:normAutofit lnSpcReduction="10000"/>
          </a:bodyPr>
          <a:lstStyle/>
          <a:p>
            <a:pPr marL="0" indent="354013" algn="just">
              <a:buNone/>
            </a:pPr>
            <a:r>
              <a:rPr lang="ru-RU" sz="2800" dirty="0" err="1"/>
              <a:t>Аналітичний</a:t>
            </a:r>
            <a:r>
              <a:rPr lang="ru-RU" sz="2800" dirty="0"/>
              <a:t> </a:t>
            </a:r>
            <a:r>
              <a:rPr lang="ru-RU" sz="2800" dirty="0" err="1" smtClean="0"/>
              <a:t>облік</a:t>
            </a:r>
            <a:r>
              <a:rPr lang="ru-RU" sz="2800" dirty="0" smtClean="0"/>
              <a:t> </a:t>
            </a:r>
            <a:r>
              <a:rPr lang="ru-RU" sz="2800" b="1" dirty="0" err="1" smtClean="0"/>
              <a:t>основних</a:t>
            </a:r>
            <a:r>
              <a:rPr lang="ru-RU" sz="2800" b="1" dirty="0" smtClean="0"/>
              <a:t> </a:t>
            </a:r>
            <a:r>
              <a:rPr lang="ru-RU" sz="2800" b="1" dirty="0" err="1" smtClean="0"/>
              <a:t>засобів</a:t>
            </a:r>
            <a:r>
              <a:rPr lang="ru-RU" sz="2800" b="1" dirty="0" smtClean="0"/>
              <a:t> </a:t>
            </a:r>
            <a:r>
              <a:rPr lang="ru-RU" sz="2800" dirty="0" err="1" smtClean="0"/>
              <a:t>ведеться</a:t>
            </a:r>
            <a:r>
              <a:rPr lang="ru-RU" sz="2800" dirty="0" smtClean="0"/>
              <a:t> </a:t>
            </a:r>
            <a:r>
              <a:rPr lang="ru-RU" sz="2800" dirty="0"/>
              <a:t>за </a:t>
            </a:r>
            <a:r>
              <a:rPr lang="ru-RU" sz="2800" dirty="0" err="1"/>
              <a:t>інвентарними</a:t>
            </a:r>
            <a:r>
              <a:rPr lang="ru-RU" sz="2800" dirty="0"/>
              <a:t> </a:t>
            </a:r>
            <a:r>
              <a:rPr lang="ru-RU" sz="2800" dirty="0" err="1"/>
              <a:t>об’єтами</a:t>
            </a:r>
            <a:r>
              <a:rPr lang="ru-RU" sz="2800" dirty="0"/>
              <a:t>, </a:t>
            </a:r>
            <a:r>
              <a:rPr lang="ru-RU" sz="2800" dirty="0" err="1" smtClean="0"/>
              <a:t>групами</a:t>
            </a:r>
            <a:r>
              <a:rPr lang="ru-RU" sz="2800" dirty="0" smtClean="0"/>
              <a:t> </a:t>
            </a:r>
            <a:r>
              <a:rPr lang="ru-RU" sz="2800" dirty="0" err="1" smtClean="0"/>
              <a:t>основних</a:t>
            </a:r>
            <a:r>
              <a:rPr lang="ru-RU" sz="2800" dirty="0" smtClean="0"/>
              <a:t> </a:t>
            </a:r>
            <a:r>
              <a:rPr lang="ru-RU" sz="2800" dirty="0" err="1"/>
              <a:t>засобів</a:t>
            </a:r>
            <a:r>
              <a:rPr lang="ru-RU" sz="2800" dirty="0"/>
              <a:t>, </a:t>
            </a:r>
            <a:r>
              <a:rPr lang="ru-RU" sz="2800" dirty="0" err="1"/>
              <a:t>місцями</a:t>
            </a:r>
            <a:r>
              <a:rPr lang="ru-RU" sz="2800" dirty="0"/>
              <a:t> </a:t>
            </a:r>
            <a:r>
              <a:rPr lang="ru-RU" sz="2800" dirty="0" err="1"/>
              <a:t>експлуатації</a:t>
            </a:r>
            <a:r>
              <a:rPr lang="ru-RU" sz="2800" dirty="0"/>
              <a:t>, за </a:t>
            </a:r>
            <a:r>
              <a:rPr lang="ru-RU" sz="2800" dirty="0" err="1" smtClean="0"/>
              <a:t>матеріально-відповідальними</a:t>
            </a:r>
            <a:r>
              <a:rPr lang="ru-RU" sz="2800" dirty="0" smtClean="0"/>
              <a:t> </a:t>
            </a:r>
            <a:r>
              <a:rPr lang="uk-UA" sz="2800" dirty="0" smtClean="0"/>
              <a:t>особами.</a:t>
            </a:r>
          </a:p>
          <a:p>
            <a:pPr marL="0" indent="354013" algn="just">
              <a:buNone/>
            </a:pPr>
            <a:r>
              <a:rPr lang="ru-RU" sz="2800" dirty="0" err="1" smtClean="0"/>
              <a:t>Тобто</a:t>
            </a:r>
            <a:r>
              <a:rPr lang="ru-RU" sz="2800" dirty="0" smtClean="0"/>
              <a:t> </a:t>
            </a:r>
            <a:r>
              <a:rPr lang="ru-RU" sz="2800" dirty="0" err="1" smtClean="0"/>
              <a:t>об'єктом</a:t>
            </a:r>
            <a:r>
              <a:rPr lang="ru-RU" sz="2800" dirty="0" smtClean="0"/>
              <a:t> </a:t>
            </a:r>
            <a:r>
              <a:rPr lang="ru-RU" sz="2800" dirty="0" err="1"/>
              <a:t>аналітичного</a:t>
            </a:r>
            <a:r>
              <a:rPr lang="ru-RU" sz="2800" dirty="0"/>
              <a:t> </a:t>
            </a:r>
            <a:r>
              <a:rPr lang="ru-RU" sz="2800" dirty="0" err="1"/>
              <a:t>обліку</a:t>
            </a:r>
            <a:r>
              <a:rPr lang="ru-RU" sz="2800" dirty="0"/>
              <a:t> </a:t>
            </a:r>
            <a:r>
              <a:rPr lang="ru-RU" sz="2800" dirty="0" err="1"/>
              <a:t>основних</a:t>
            </a:r>
            <a:r>
              <a:rPr lang="ru-RU" sz="2800" dirty="0"/>
              <a:t> </a:t>
            </a:r>
            <a:r>
              <a:rPr lang="ru-RU" sz="2800" dirty="0" err="1"/>
              <a:t>засобів</a:t>
            </a:r>
            <a:r>
              <a:rPr lang="ru-RU" sz="2800" dirty="0"/>
              <a:t> та </a:t>
            </a:r>
            <a:r>
              <a:rPr lang="ru-RU" sz="2800" dirty="0" err="1"/>
              <a:t>інших</a:t>
            </a:r>
            <a:r>
              <a:rPr lang="ru-RU" sz="2800" dirty="0"/>
              <a:t> </a:t>
            </a:r>
            <a:r>
              <a:rPr lang="ru-RU" sz="2800" dirty="0" err="1"/>
              <a:t>необоротних</a:t>
            </a:r>
            <a:r>
              <a:rPr lang="ru-RU" sz="2800" dirty="0"/>
              <a:t> </a:t>
            </a:r>
            <a:r>
              <a:rPr lang="ru-RU" sz="2800" dirty="0" err="1"/>
              <a:t>матеріальних</a:t>
            </a:r>
            <a:r>
              <a:rPr lang="ru-RU" sz="2800" dirty="0"/>
              <a:t> </a:t>
            </a:r>
            <a:r>
              <a:rPr lang="ru-RU" sz="2800" dirty="0" err="1"/>
              <a:t>активів</a:t>
            </a:r>
            <a:r>
              <a:rPr lang="ru-RU" sz="2800" dirty="0"/>
              <a:t> є </a:t>
            </a:r>
            <a:r>
              <a:rPr lang="ru-RU" sz="2800" dirty="0" err="1"/>
              <a:t>окремий</a:t>
            </a:r>
            <a:r>
              <a:rPr lang="ru-RU" sz="2800" dirty="0"/>
              <a:t> </a:t>
            </a:r>
            <a:r>
              <a:rPr lang="ru-RU" sz="2800" dirty="0" err="1"/>
              <a:t>об'єкт</a:t>
            </a:r>
            <a:r>
              <a:rPr lang="ru-RU" sz="2800" dirty="0"/>
              <a:t>.</a:t>
            </a:r>
            <a:endParaRPr lang="uk-UA" sz="2800" dirty="0" smtClean="0"/>
          </a:p>
          <a:p>
            <a:pPr marL="0" indent="354013" algn="just">
              <a:buNone/>
            </a:pPr>
            <a:r>
              <a:rPr lang="ru-RU" sz="2800" dirty="0" err="1"/>
              <a:t>Аналітичний</a:t>
            </a:r>
            <a:r>
              <a:rPr lang="ru-RU" sz="2800" dirty="0"/>
              <a:t> </a:t>
            </a:r>
            <a:r>
              <a:rPr lang="ru-RU" sz="2800" dirty="0" err="1"/>
              <a:t>облік</a:t>
            </a:r>
            <a:r>
              <a:rPr lang="ru-RU" sz="2800" dirty="0"/>
              <a:t> </a:t>
            </a:r>
            <a:r>
              <a:rPr lang="ru-RU" sz="2800" b="1" dirty="0" err="1"/>
              <a:t>нематеріальних</a:t>
            </a:r>
            <a:r>
              <a:rPr lang="ru-RU" sz="2800" b="1" dirty="0"/>
              <a:t> </a:t>
            </a:r>
            <a:r>
              <a:rPr lang="ru-RU" sz="2800" b="1" dirty="0" err="1"/>
              <a:t>активів</a:t>
            </a:r>
            <a:r>
              <a:rPr lang="ru-RU" sz="2800" b="1" dirty="0"/>
              <a:t> </a:t>
            </a:r>
            <a:r>
              <a:rPr lang="ru-RU" sz="2800" dirty="0" err="1"/>
              <a:t>ведеться</a:t>
            </a:r>
            <a:r>
              <a:rPr lang="ru-RU" sz="2800" dirty="0"/>
              <a:t> за видами та </a:t>
            </a:r>
            <a:r>
              <a:rPr lang="ru-RU" sz="2800" dirty="0" err="1"/>
              <a:t>окремими</a:t>
            </a:r>
            <a:r>
              <a:rPr lang="ru-RU" sz="2800" dirty="0"/>
              <a:t> </a:t>
            </a:r>
            <a:r>
              <a:rPr lang="ru-RU" sz="2800" dirty="0" err="1"/>
              <a:t>інвентарними</a:t>
            </a:r>
            <a:r>
              <a:rPr lang="ru-RU" sz="2800" dirty="0"/>
              <a:t> </a:t>
            </a:r>
            <a:r>
              <a:rPr lang="ru-RU" sz="2800" dirty="0" err="1" smtClean="0"/>
              <a:t>одиницями</a:t>
            </a:r>
            <a:r>
              <a:rPr lang="uk-UA" sz="2800" dirty="0" smtClean="0"/>
              <a:t>.</a:t>
            </a:r>
          </a:p>
        </p:txBody>
      </p:sp>
    </p:spTree>
    <p:extLst>
      <p:ext uri="{BB962C8B-B14F-4D97-AF65-F5344CB8AC3E}">
        <p14:creationId xmlns:p14="http://schemas.microsoft.com/office/powerpoint/2010/main" val="4143605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564672"/>
          </a:xfrm>
        </p:spPr>
        <p:txBody>
          <a:bodyPr>
            <a:normAutofit fontScale="90000"/>
          </a:bodyPr>
          <a:lstStyle/>
          <a:p>
            <a:pPr algn="ctr"/>
            <a:r>
              <a:rPr lang="uk-UA" b="1" dirty="0"/>
              <a:t>Об’єкт основних засобів</a:t>
            </a:r>
            <a:endParaRPr lang="uk-UA" dirty="0"/>
          </a:p>
        </p:txBody>
      </p:sp>
      <p:sp>
        <p:nvSpPr>
          <p:cNvPr id="3" name="Объект 2"/>
          <p:cNvSpPr>
            <a:spLocks noGrp="1"/>
          </p:cNvSpPr>
          <p:nvPr>
            <p:ph idx="1"/>
          </p:nvPr>
        </p:nvSpPr>
        <p:spPr>
          <a:xfrm>
            <a:off x="323528" y="1196752"/>
            <a:ext cx="8568952" cy="5400600"/>
          </a:xfrm>
        </p:spPr>
        <p:txBody>
          <a:bodyPr>
            <a:noAutofit/>
          </a:bodyPr>
          <a:lstStyle/>
          <a:p>
            <a:pPr algn="just"/>
            <a:r>
              <a:rPr lang="ru-RU" sz="2400" dirty="0" err="1" smtClean="0"/>
              <a:t>закінчений</a:t>
            </a:r>
            <a:r>
              <a:rPr lang="ru-RU" sz="2400" dirty="0" smtClean="0"/>
              <a:t> </a:t>
            </a:r>
            <a:r>
              <a:rPr lang="ru-RU" sz="2400" dirty="0" err="1"/>
              <a:t>пристрій</a:t>
            </a:r>
            <a:r>
              <a:rPr lang="ru-RU" sz="2400" dirty="0"/>
              <a:t> з </a:t>
            </a:r>
            <a:r>
              <a:rPr lang="ru-RU" sz="2400" dirty="0" err="1"/>
              <a:t>усіма</a:t>
            </a:r>
            <a:r>
              <a:rPr lang="ru-RU" sz="2400" dirty="0"/>
              <a:t> </a:t>
            </a:r>
            <a:r>
              <a:rPr lang="ru-RU" sz="2400" dirty="0" err="1"/>
              <a:t>пристосуваннями</a:t>
            </a:r>
            <a:r>
              <a:rPr lang="ru-RU" sz="2400" dirty="0"/>
              <a:t> і </a:t>
            </a:r>
            <a:r>
              <a:rPr lang="ru-RU" sz="2400" dirty="0" err="1"/>
              <a:t>приладдям</a:t>
            </a:r>
            <a:r>
              <a:rPr lang="ru-RU" sz="2400" dirty="0"/>
              <a:t> до </a:t>
            </a:r>
            <a:r>
              <a:rPr lang="ru-RU" sz="2400" dirty="0" err="1"/>
              <a:t>нього</a:t>
            </a:r>
            <a:r>
              <a:rPr lang="ru-RU" sz="2400" dirty="0"/>
              <a:t>;</a:t>
            </a:r>
          </a:p>
          <a:p>
            <a:pPr algn="just"/>
            <a:r>
              <a:rPr lang="ru-RU" sz="2400" dirty="0"/>
              <a:t>конструктивно </a:t>
            </a:r>
            <a:r>
              <a:rPr lang="ru-RU" sz="2400" dirty="0" err="1"/>
              <a:t>відокремлений</a:t>
            </a:r>
            <a:r>
              <a:rPr lang="ru-RU" sz="2400" dirty="0"/>
              <a:t> предмет, </a:t>
            </a:r>
            <a:r>
              <a:rPr lang="ru-RU" sz="2400" dirty="0" err="1"/>
              <a:t>призначений</a:t>
            </a:r>
            <a:r>
              <a:rPr lang="ru-RU" sz="2400" dirty="0"/>
              <a:t> для </a:t>
            </a:r>
            <a:r>
              <a:rPr lang="ru-RU" sz="2400" dirty="0" err="1"/>
              <a:t>виконання</a:t>
            </a:r>
            <a:r>
              <a:rPr lang="ru-RU" sz="2400" dirty="0"/>
              <a:t> </a:t>
            </a:r>
            <a:r>
              <a:rPr lang="ru-RU" sz="2400" dirty="0" err="1"/>
              <a:t>певних</a:t>
            </a:r>
            <a:r>
              <a:rPr lang="ru-RU" sz="2400" dirty="0"/>
              <a:t> </a:t>
            </a:r>
            <a:r>
              <a:rPr lang="ru-RU" sz="2400" dirty="0" err="1"/>
              <a:t>функцій</a:t>
            </a:r>
            <a:r>
              <a:rPr lang="ru-RU" sz="2400" dirty="0"/>
              <a:t>;</a:t>
            </a:r>
          </a:p>
          <a:p>
            <a:pPr algn="just"/>
            <a:r>
              <a:rPr lang="ru-RU" sz="2400" dirty="0" err="1"/>
              <a:t>відокремлений</a:t>
            </a:r>
            <a:r>
              <a:rPr lang="ru-RU" sz="2400" dirty="0"/>
              <a:t> комплекс конструктивно </a:t>
            </a:r>
            <a:r>
              <a:rPr lang="ru-RU" sz="2400" dirty="0" err="1"/>
              <a:t>з'єднаних</a:t>
            </a:r>
            <a:r>
              <a:rPr lang="ru-RU" sz="2400" dirty="0"/>
              <a:t> </a:t>
            </a:r>
            <a:r>
              <a:rPr lang="ru-RU" sz="2400" dirty="0" err="1"/>
              <a:t>предметів</a:t>
            </a:r>
            <a:r>
              <a:rPr lang="ru-RU" sz="2400" dirty="0"/>
              <a:t>, </a:t>
            </a:r>
            <a:r>
              <a:rPr lang="ru-RU" sz="2400" dirty="0" err="1"/>
              <a:t>вузлів</a:t>
            </a:r>
            <a:r>
              <a:rPr lang="ru-RU" sz="2400" dirty="0"/>
              <a:t> </a:t>
            </a:r>
            <a:r>
              <a:rPr lang="ru-RU" sz="2400" dirty="0" err="1"/>
              <a:t>однакового</a:t>
            </a:r>
            <a:r>
              <a:rPr lang="ru-RU" sz="2400" dirty="0"/>
              <a:t> </a:t>
            </a:r>
            <a:r>
              <a:rPr lang="ru-RU" sz="2400" dirty="0" err="1"/>
              <a:t>або</a:t>
            </a:r>
            <a:r>
              <a:rPr lang="ru-RU" sz="2400" dirty="0"/>
              <a:t> </a:t>
            </a:r>
            <a:r>
              <a:rPr lang="ru-RU" sz="2400" dirty="0" err="1"/>
              <a:t>різного</a:t>
            </a:r>
            <a:r>
              <a:rPr lang="ru-RU" sz="2400" dirty="0"/>
              <a:t> </a:t>
            </a:r>
            <a:r>
              <a:rPr lang="ru-RU" sz="2400" dirty="0" err="1"/>
              <a:t>призначення</a:t>
            </a:r>
            <a:r>
              <a:rPr lang="ru-RU" sz="2400" dirty="0"/>
              <a:t>, </a:t>
            </a:r>
            <a:r>
              <a:rPr lang="ru-RU" sz="2400" dirty="0" err="1"/>
              <a:t>що</a:t>
            </a:r>
            <a:r>
              <a:rPr lang="ru-RU" sz="2400" dirty="0"/>
              <a:t> </a:t>
            </a:r>
            <a:r>
              <a:rPr lang="ru-RU" sz="2400" dirty="0" err="1"/>
              <a:t>мають</a:t>
            </a:r>
            <a:r>
              <a:rPr lang="ru-RU" sz="2400" dirty="0"/>
              <a:t> для </a:t>
            </a:r>
            <a:r>
              <a:rPr lang="ru-RU" sz="2400" dirty="0" err="1"/>
              <a:t>їх</a:t>
            </a:r>
            <a:r>
              <a:rPr lang="ru-RU" sz="2400" dirty="0"/>
              <a:t> </a:t>
            </a:r>
            <a:r>
              <a:rPr lang="ru-RU" sz="2400" dirty="0" err="1"/>
              <a:t>обслуговування</a:t>
            </a:r>
            <a:r>
              <a:rPr lang="ru-RU" sz="2400" dirty="0"/>
              <a:t> </a:t>
            </a:r>
            <a:r>
              <a:rPr lang="ru-RU" sz="2400" dirty="0" err="1"/>
              <a:t>загальні</a:t>
            </a:r>
            <a:r>
              <a:rPr lang="ru-RU" sz="2400" dirty="0"/>
              <a:t> </a:t>
            </a:r>
            <a:r>
              <a:rPr lang="ru-RU" sz="2400" dirty="0" err="1"/>
              <a:t>пристосування</a:t>
            </a:r>
            <a:r>
              <a:rPr lang="ru-RU" sz="2400" dirty="0"/>
              <a:t>, </a:t>
            </a:r>
            <a:r>
              <a:rPr lang="ru-RU" sz="2400" dirty="0" err="1"/>
              <a:t>приладдя</a:t>
            </a:r>
            <a:r>
              <a:rPr lang="ru-RU" sz="2400" dirty="0"/>
              <a:t>, </a:t>
            </a:r>
            <a:r>
              <a:rPr lang="ru-RU" sz="2400" dirty="0" err="1"/>
              <a:t>загальне</a:t>
            </a:r>
            <a:r>
              <a:rPr lang="ru-RU" sz="2400" dirty="0"/>
              <a:t> </a:t>
            </a:r>
            <a:r>
              <a:rPr lang="ru-RU" sz="2400" dirty="0" err="1"/>
              <a:t>управління</a:t>
            </a:r>
            <a:r>
              <a:rPr lang="ru-RU" sz="2400" dirty="0"/>
              <a:t> та </a:t>
            </a:r>
            <a:r>
              <a:rPr lang="ru-RU" sz="2400" dirty="0" err="1"/>
              <a:t>єдиний</a:t>
            </a:r>
            <a:r>
              <a:rPr lang="ru-RU" sz="2400" dirty="0"/>
              <a:t> фундамент, </a:t>
            </a:r>
            <a:r>
              <a:rPr lang="ru-RU" sz="2400" dirty="0" err="1"/>
              <a:t>унаслідок</a:t>
            </a:r>
            <a:r>
              <a:rPr lang="ru-RU" sz="2400" dirty="0"/>
              <a:t> </a:t>
            </a:r>
            <a:r>
              <a:rPr lang="ru-RU" sz="2400" dirty="0" err="1"/>
              <a:t>чого</a:t>
            </a:r>
            <a:r>
              <a:rPr lang="ru-RU" sz="2400" dirty="0"/>
              <a:t> </a:t>
            </a:r>
            <a:r>
              <a:rPr lang="ru-RU" sz="2400" dirty="0" err="1"/>
              <a:t>кожен</a:t>
            </a:r>
            <a:r>
              <a:rPr lang="ru-RU" sz="2400" dirty="0"/>
              <a:t> предмет </a:t>
            </a:r>
            <a:r>
              <a:rPr lang="ru-RU" sz="2400" dirty="0" err="1"/>
              <a:t>може</a:t>
            </a:r>
            <a:r>
              <a:rPr lang="ru-RU" sz="2400" dirty="0"/>
              <a:t> </a:t>
            </a:r>
            <a:r>
              <a:rPr lang="ru-RU" sz="2400" dirty="0" err="1"/>
              <a:t>виконувати</a:t>
            </a:r>
            <a:r>
              <a:rPr lang="ru-RU" sz="2400" dirty="0"/>
              <a:t> </a:t>
            </a:r>
            <a:r>
              <a:rPr lang="ru-RU" sz="2400" dirty="0" err="1"/>
              <a:t>свої</a:t>
            </a:r>
            <a:r>
              <a:rPr lang="ru-RU" sz="2400" dirty="0"/>
              <a:t> </a:t>
            </a:r>
            <a:r>
              <a:rPr lang="ru-RU" sz="2400" dirty="0" err="1"/>
              <a:t>функції</a:t>
            </a:r>
            <a:r>
              <a:rPr lang="ru-RU" sz="2400" dirty="0"/>
              <a:t>, а комплекс </a:t>
            </a:r>
            <a:r>
              <a:rPr lang="ru-RU" sz="2400" dirty="0" err="1"/>
              <a:t>виконувати</a:t>
            </a:r>
            <a:r>
              <a:rPr lang="ru-RU" sz="2400" dirty="0"/>
              <a:t> </a:t>
            </a:r>
            <a:r>
              <a:rPr lang="ru-RU" sz="2400" dirty="0" err="1"/>
              <a:t>передбачену</a:t>
            </a:r>
            <a:r>
              <a:rPr lang="ru-RU" sz="2400" dirty="0"/>
              <a:t> роботу </a:t>
            </a:r>
            <a:r>
              <a:rPr lang="ru-RU" sz="2400" dirty="0" err="1"/>
              <a:t>тільки</a:t>
            </a:r>
            <a:r>
              <a:rPr lang="ru-RU" sz="2400" dirty="0"/>
              <a:t> в </a:t>
            </a:r>
            <a:r>
              <a:rPr lang="ru-RU" sz="2400" dirty="0" err="1"/>
              <a:t>складі</a:t>
            </a:r>
            <a:r>
              <a:rPr lang="ru-RU" sz="2400" dirty="0"/>
              <a:t> комплексу, а не </a:t>
            </a:r>
            <a:r>
              <a:rPr lang="ru-RU" sz="2400" dirty="0" err="1"/>
              <a:t>самостійно</a:t>
            </a:r>
            <a:r>
              <a:rPr lang="ru-RU" sz="2400" dirty="0"/>
              <a:t>;</a:t>
            </a:r>
          </a:p>
          <a:p>
            <a:pPr algn="just"/>
            <a:r>
              <a:rPr lang="ru-RU" sz="2400" dirty="0" err="1"/>
              <a:t>інший</a:t>
            </a:r>
            <a:r>
              <a:rPr lang="ru-RU" sz="2400" dirty="0"/>
              <a:t> предмет, </a:t>
            </a:r>
            <a:r>
              <a:rPr lang="ru-RU" sz="2400" dirty="0" err="1"/>
              <a:t>що</a:t>
            </a:r>
            <a:r>
              <a:rPr lang="ru-RU" sz="2400" dirty="0"/>
              <a:t> </a:t>
            </a:r>
            <a:r>
              <a:rPr lang="ru-RU" sz="2400" dirty="0" err="1"/>
              <a:t>відповідає</a:t>
            </a:r>
            <a:r>
              <a:rPr lang="ru-RU" sz="2400" dirty="0"/>
              <a:t> </a:t>
            </a:r>
            <a:r>
              <a:rPr lang="ru-RU" sz="2400" dirty="0" err="1"/>
              <a:t>визначенням</a:t>
            </a:r>
            <a:r>
              <a:rPr lang="ru-RU" sz="2400" dirty="0"/>
              <a:t> активу та </a:t>
            </a:r>
            <a:r>
              <a:rPr lang="ru-RU" sz="2400" dirty="0" err="1"/>
              <a:t>основних</a:t>
            </a:r>
            <a:r>
              <a:rPr lang="ru-RU" sz="2400" dirty="0"/>
              <a:t> </a:t>
            </a:r>
            <a:r>
              <a:rPr lang="ru-RU" sz="2400" dirty="0" err="1"/>
              <a:t>засобів</a:t>
            </a:r>
            <a:r>
              <a:rPr lang="ru-RU" sz="2400" dirty="0"/>
              <a:t>, </a:t>
            </a:r>
            <a:r>
              <a:rPr lang="ru-RU" sz="2400" dirty="0" err="1"/>
              <a:t>або</a:t>
            </a:r>
            <a:r>
              <a:rPr lang="ru-RU" sz="2400" dirty="0"/>
              <a:t> </a:t>
            </a:r>
            <a:r>
              <a:rPr lang="ru-RU" sz="2400" dirty="0" err="1"/>
              <a:t>частина</a:t>
            </a:r>
            <a:r>
              <a:rPr lang="ru-RU" sz="2400" dirty="0"/>
              <a:t> такого предмета, </a:t>
            </a:r>
            <a:r>
              <a:rPr lang="ru-RU" sz="2400" dirty="0" err="1"/>
              <a:t>що</a:t>
            </a:r>
            <a:r>
              <a:rPr lang="ru-RU" sz="2400" dirty="0"/>
              <a:t> </a:t>
            </a:r>
            <a:r>
              <a:rPr lang="ru-RU" sz="2400" dirty="0" err="1"/>
              <a:t>контролюється</a:t>
            </a:r>
            <a:r>
              <a:rPr lang="ru-RU" sz="2400" dirty="0"/>
              <a:t> </a:t>
            </a:r>
            <a:r>
              <a:rPr lang="ru-RU" sz="2400" dirty="0" err="1"/>
              <a:t>підприємством</a:t>
            </a:r>
            <a:r>
              <a:rPr lang="ru-RU" sz="2400" dirty="0"/>
              <a:t>.</a:t>
            </a:r>
          </a:p>
          <a:p>
            <a:pPr algn="just"/>
            <a:endParaRPr lang="uk-UA" sz="2400" dirty="0"/>
          </a:p>
        </p:txBody>
      </p:sp>
    </p:spTree>
    <p:extLst>
      <p:ext uri="{BB962C8B-B14F-4D97-AF65-F5344CB8AC3E}">
        <p14:creationId xmlns:p14="http://schemas.microsoft.com/office/powerpoint/2010/main" val="29150619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Група основних засобів</a:t>
            </a:r>
            <a:endParaRPr lang="uk-UA" dirty="0"/>
          </a:p>
        </p:txBody>
      </p:sp>
      <p:sp>
        <p:nvSpPr>
          <p:cNvPr id="3" name="Объект 2"/>
          <p:cNvSpPr>
            <a:spLocks noGrp="1"/>
          </p:cNvSpPr>
          <p:nvPr>
            <p:ph idx="1"/>
          </p:nvPr>
        </p:nvSpPr>
        <p:spPr>
          <a:xfrm>
            <a:off x="457200" y="1935480"/>
            <a:ext cx="8229600" cy="2213600"/>
          </a:xfrm>
        </p:spPr>
        <p:txBody>
          <a:bodyPr>
            <a:normAutofit/>
          </a:bodyPr>
          <a:lstStyle/>
          <a:p>
            <a:pPr marL="0" indent="0" algn="ctr">
              <a:buNone/>
            </a:pPr>
            <a:r>
              <a:rPr lang="uk-UA" sz="3200" dirty="0" smtClean="0"/>
              <a:t>сукупність </a:t>
            </a:r>
            <a:r>
              <a:rPr lang="uk-UA" sz="3200" dirty="0"/>
              <a:t>однотипних за технічними характеристиками, призначенням та умовами використання необоротних матеріальних активів. </a:t>
            </a:r>
          </a:p>
          <a:p>
            <a:pPr algn="just"/>
            <a:endParaRPr lang="uk-UA" sz="3200" dirty="0"/>
          </a:p>
        </p:txBody>
      </p:sp>
    </p:spTree>
    <p:extLst>
      <p:ext uri="{BB962C8B-B14F-4D97-AF65-F5344CB8AC3E}">
        <p14:creationId xmlns:p14="http://schemas.microsoft.com/office/powerpoint/2010/main" val="3141661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1143000"/>
          </a:xfrm>
        </p:spPr>
        <p:txBody>
          <a:bodyPr>
            <a:noAutofit/>
          </a:bodyPr>
          <a:lstStyle/>
          <a:p>
            <a:pPr algn="ctr"/>
            <a:r>
              <a:rPr lang="uk-UA" sz="4400" b="1" dirty="0" smtClean="0"/>
              <a:t>Інвентарна </a:t>
            </a:r>
            <a:r>
              <a:rPr lang="uk-UA" sz="4400" b="1" dirty="0"/>
              <a:t>карта обліку засобів </a:t>
            </a:r>
            <a:r>
              <a:rPr lang="uk-UA" sz="4400" dirty="0"/>
              <a:t>(ф. ОЗ-6)</a:t>
            </a:r>
          </a:p>
        </p:txBody>
      </p:sp>
      <p:sp>
        <p:nvSpPr>
          <p:cNvPr id="3" name="Объект 2"/>
          <p:cNvSpPr>
            <a:spLocks noGrp="1"/>
          </p:cNvSpPr>
          <p:nvPr>
            <p:ph idx="1"/>
          </p:nvPr>
        </p:nvSpPr>
        <p:spPr>
          <a:xfrm>
            <a:off x="251520" y="1484784"/>
            <a:ext cx="8712968" cy="4824536"/>
          </a:xfrm>
        </p:spPr>
        <p:txBody>
          <a:bodyPr>
            <a:noAutofit/>
          </a:bodyPr>
          <a:lstStyle/>
          <a:p>
            <a:pPr marL="0" indent="0" algn="just">
              <a:buNone/>
            </a:pPr>
            <a:r>
              <a:rPr lang="uk-UA" dirty="0" smtClean="0"/>
              <a:t>Відкривається </a:t>
            </a:r>
            <a:r>
              <a:rPr lang="uk-UA" dirty="0"/>
              <a:t>на кожен об’єкт основних засобів</a:t>
            </a:r>
            <a:r>
              <a:rPr lang="uk-UA" dirty="0" smtClean="0"/>
              <a:t> на </a:t>
            </a:r>
            <a:r>
              <a:rPr lang="uk-UA" dirty="0"/>
              <a:t>підставі акту прийому-передачі (внутрішнього переміщення) основних засобів (ф. ОЗ-1), технічної та іншої </a:t>
            </a:r>
            <a:r>
              <a:rPr lang="uk-UA" dirty="0" smtClean="0"/>
              <a:t>документації. </a:t>
            </a:r>
            <a:r>
              <a:rPr lang="uk-UA" dirty="0"/>
              <a:t>В інвентарній картці записується тільки основні якісні та кількісні характеристики основного засобу (назву підприємства, місце знаходження, рахунок, субрахунок, код аналітичного обліку, первісну вартість, норму амортизаційних відрахувань, рік випуску, суму зносу, дату введення в експлуатацію, номер техпаспорту тощо). Всі зміни, що відбуваються з основними засобами, </a:t>
            </a:r>
            <a:r>
              <a:rPr lang="uk-UA" dirty="0" smtClean="0"/>
              <a:t>обов’язково </a:t>
            </a:r>
            <a:r>
              <a:rPr lang="uk-UA" dirty="0"/>
              <a:t>реєструються в інвентарній картці.</a:t>
            </a:r>
          </a:p>
        </p:txBody>
      </p:sp>
    </p:spTree>
    <p:extLst>
      <p:ext uri="{BB962C8B-B14F-4D97-AF65-F5344CB8AC3E}">
        <p14:creationId xmlns:p14="http://schemas.microsoft.com/office/powerpoint/2010/main" val="817208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p:cNvSpPr>
          <p:nvPr>
            <p:ph type="body" idx="1"/>
          </p:nvPr>
        </p:nvSpPr>
        <p:spPr>
          <a:xfrm>
            <a:off x="468313" y="1125538"/>
            <a:ext cx="8229600" cy="4389437"/>
          </a:xfrm>
        </p:spPr>
        <p:txBody>
          <a:bodyPr/>
          <a:lstStyle/>
          <a:p>
            <a:pPr algn="just">
              <a:buFont typeface="Wingdings 2" pitchFamily="18" charset="2"/>
              <a:buNone/>
            </a:pPr>
            <a:r>
              <a:rPr lang="uk-UA" altLang="uk-UA" dirty="0" smtClean="0"/>
              <a:t>		Діяльність будь-якого підприємства складається </a:t>
            </a:r>
            <a:r>
              <a:rPr lang="uk-UA" altLang="uk-UA" b="1" u="sng" dirty="0" smtClean="0"/>
              <a:t>з</a:t>
            </a:r>
            <a:r>
              <a:rPr lang="uk-UA" altLang="uk-UA" b="1" dirty="0" smtClean="0"/>
              <a:t> </a:t>
            </a:r>
            <a:r>
              <a:rPr lang="uk-UA" altLang="uk-UA" b="1" u="sng" dirty="0" smtClean="0"/>
              <a:t>трьох</a:t>
            </a:r>
            <a:r>
              <a:rPr lang="uk-UA" altLang="uk-UA" dirty="0" smtClean="0"/>
              <a:t> основних безперервних та взаємопов'язаних господарських </a:t>
            </a:r>
            <a:r>
              <a:rPr lang="uk-UA" altLang="uk-UA" b="1" u="sng" dirty="0" smtClean="0"/>
              <a:t>процесів</a:t>
            </a:r>
            <a:r>
              <a:rPr lang="uk-UA" altLang="uk-UA" dirty="0" smtClean="0"/>
              <a:t>:</a:t>
            </a:r>
          </a:p>
          <a:p>
            <a:pPr>
              <a:buFont typeface="Wingdings 2" pitchFamily="18" charset="2"/>
              <a:buNone/>
            </a:pPr>
            <a:r>
              <a:rPr lang="uk-UA" altLang="uk-UA" dirty="0" smtClean="0"/>
              <a:t>		1) процес постачання (придбання);</a:t>
            </a:r>
          </a:p>
          <a:p>
            <a:pPr>
              <a:buFont typeface="Wingdings 2" pitchFamily="18" charset="2"/>
              <a:buNone/>
            </a:pPr>
            <a:r>
              <a:rPr lang="uk-UA" altLang="uk-UA" dirty="0" smtClean="0"/>
              <a:t>		2) виробництво;</a:t>
            </a:r>
          </a:p>
          <a:p>
            <a:pPr>
              <a:buFont typeface="Wingdings 2" pitchFamily="18" charset="2"/>
              <a:buNone/>
            </a:pPr>
            <a:r>
              <a:rPr lang="uk-UA" altLang="uk-UA" dirty="0" smtClean="0"/>
              <a:t>		3) реалізація (продаж)</a:t>
            </a:r>
            <a:endParaRPr lang="ru-RU" altLang="uk-UA" dirty="0" smtClean="0"/>
          </a:p>
        </p:txBody>
      </p:sp>
      <p:sp>
        <p:nvSpPr>
          <p:cNvPr id="77828" name="Rectangle 4"/>
          <p:cNvSpPr>
            <a:spLocks noChangeArrowheads="1"/>
          </p:cNvSpPr>
          <p:nvPr/>
        </p:nvSpPr>
        <p:spPr bwMode="auto">
          <a:xfrm>
            <a:off x="684213" y="4868863"/>
            <a:ext cx="2303462"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uk-UA" altLang="uk-UA" dirty="0"/>
              <a:t>Придбання</a:t>
            </a:r>
            <a:endParaRPr lang="ru-RU" altLang="uk-UA" dirty="0"/>
          </a:p>
        </p:txBody>
      </p:sp>
      <p:sp>
        <p:nvSpPr>
          <p:cNvPr id="77829" name="Rectangle 5"/>
          <p:cNvSpPr>
            <a:spLocks noChangeArrowheads="1"/>
          </p:cNvSpPr>
          <p:nvPr/>
        </p:nvSpPr>
        <p:spPr bwMode="auto">
          <a:xfrm>
            <a:off x="6156325" y="4868863"/>
            <a:ext cx="2303463"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uk-UA" altLang="uk-UA" dirty="0"/>
              <a:t>Реалізація</a:t>
            </a:r>
            <a:endParaRPr lang="ru-RU" altLang="uk-UA" dirty="0"/>
          </a:p>
        </p:txBody>
      </p:sp>
      <p:sp>
        <p:nvSpPr>
          <p:cNvPr id="77830" name="Rectangle 6"/>
          <p:cNvSpPr>
            <a:spLocks noChangeArrowheads="1"/>
          </p:cNvSpPr>
          <p:nvPr/>
        </p:nvSpPr>
        <p:spPr bwMode="auto">
          <a:xfrm>
            <a:off x="3419475" y="4868863"/>
            <a:ext cx="2303463"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uk-UA" altLang="uk-UA" dirty="0"/>
              <a:t>Виробництво</a:t>
            </a:r>
            <a:endParaRPr lang="ru-RU" altLang="uk-UA" dirty="0"/>
          </a:p>
        </p:txBody>
      </p:sp>
      <p:sp>
        <p:nvSpPr>
          <p:cNvPr id="77831" name="Line 7"/>
          <p:cNvSpPr>
            <a:spLocks noChangeShapeType="1"/>
          </p:cNvSpPr>
          <p:nvPr/>
        </p:nvSpPr>
        <p:spPr bwMode="auto">
          <a:xfrm>
            <a:off x="2987675" y="5229225"/>
            <a:ext cx="431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uk-UA" dirty="0"/>
          </a:p>
        </p:txBody>
      </p:sp>
      <p:sp>
        <p:nvSpPr>
          <p:cNvPr id="77832" name="Line 8"/>
          <p:cNvSpPr>
            <a:spLocks noChangeShapeType="1"/>
          </p:cNvSpPr>
          <p:nvPr/>
        </p:nvSpPr>
        <p:spPr bwMode="auto">
          <a:xfrm>
            <a:off x="5724525" y="5229225"/>
            <a:ext cx="431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uk-UA" dirty="0"/>
          </a:p>
        </p:txBody>
      </p:sp>
      <p:cxnSp>
        <p:nvCxnSpPr>
          <p:cNvPr id="5" name="Соединительная линия уступом 4"/>
          <p:cNvCxnSpPr/>
          <p:nvPr/>
        </p:nvCxnSpPr>
        <p:spPr>
          <a:xfrm rot="10800000" flipV="1">
            <a:off x="1812120" y="5589587"/>
            <a:ext cx="5495938" cy="647377"/>
          </a:xfrm>
          <a:prstGeom prst="bentConnector3">
            <a:avLst>
              <a:gd name="adj1" fmla="val -44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flipV="1">
            <a:off x="1812120" y="5589588"/>
            <a:ext cx="0" cy="64737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8351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271864"/>
          </a:xfrm>
        </p:spPr>
        <p:txBody>
          <a:bodyPr>
            <a:normAutofit/>
          </a:bodyPr>
          <a:lstStyle/>
          <a:p>
            <a:pPr marL="0" indent="363538" algn="just">
              <a:buNone/>
            </a:pPr>
            <a:r>
              <a:rPr lang="ru-RU" dirty="0"/>
              <a:t>У </a:t>
            </a:r>
            <a:r>
              <a:rPr lang="ru-RU" dirty="0" err="1"/>
              <a:t>первинних</a:t>
            </a:r>
            <a:r>
              <a:rPr lang="ru-RU" dirty="0"/>
              <a:t> документах на </a:t>
            </a:r>
            <a:r>
              <a:rPr lang="ru-RU" dirty="0" err="1"/>
              <a:t>введення</a:t>
            </a:r>
            <a:r>
              <a:rPr lang="ru-RU" dirty="0"/>
              <a:t> в </a:t>
            </a:r>
            <a:r>
              <a:rPr lang="ru-RU" dirty="0" err="1"/>
              <a:t>експлуатацію</a:t>
            </a:r>
            <a:r>
              <a:rPr lang="ru-RU" dirty="0"/>
              <a:t> </a:t>
            </a:r>
            <a:r>
              <a:rPr lang="ru-RU" dirty="0" err="1"/>
              <a:t>об'єкта</a:t>
            </a:r>
            <a:r>
              <a:rPr lang="ru-RU" dirty="0"/>
              <a:t> </a:t>
            </a:r>
            <a:r>
              <a:rPr lang="ru-RU" dirty="0" err="1"/>
              <a:t>основних</a:t>
            </a:r>
            <a:r>
              <a:rPr lang="ru-RU" dirty="0"/>
              <a:t> </a:t>
            </a:r>
            <a:r>
              <a:rPr lang="ru-RU" dirty="0" err="1"/>
              <a:t>засобів</a:t>
            </a:r>
            <a:r>
              <a:rPr lang="ru-RU" dirty="0"/>
              <a:t> </a:t>
            </a:r>
            <a:r>
              <a:rPr lang="ru-RU" dirty="0" err="1"/>
              <a:t>має</a:t>
            </a:r>
            <a:r>
              <a:rPr lang="ru-RU" dirty="0"/>
              <a:t> </a:t>
            </a:r>
            <a:r>
              <a:rPr lang="ru-RU" dirty="0" err="1"/>
              <a:t>зазначатися</a:t>
            </a:r>
            <a:r>
              <a:rPr lang="ru-RU" dirty="0"/>
              <a:t> склад комплексу як </a:t>
            </a:r>
            <a:r>
              <a:rPr lang="ru-RU" dirty="0" err="1"/>
              <a:t>одиниці</a:t>
            </a:r>
            <a:r>
              <a:rPr lang="ru-RU" dirty="0"/>
              <a:t> </a:t>
            </a:r>
            <a:r>
              <a:rPr lang="ru-RU" dirty="0" err="1"/>
              <a:t>обліку</a:t>
            </a:r>
            <a:r>
              <a:rPr lang="ru-RU" dirty="0"/>
              <a:t> </a:t>
            </a:r>
            <a:r>
              <a:rPr lang="ru-RU" dirty="0" err="1"/>
              <a:t>об'єкта</a:t>
            </a:r>
            <a:r>
              <a:rPr lang="ru-RU" dirty="0"/>
              <a:t> (</a:t>
            </a:r>
            <a:r>
              <a:rPr lang="ru-RU" dirty="0" err="1"/>
              <a:t>предмети</a:t>
            </a:r>
            <a:r>
              <a:rPr lang="ru-RU" dirty="0"/>
              <a:t>, </a:t>
            </a:r>
            <a:r>
              <a:rPr lang="ru-RU" dirty="0" err="1"/>
              <a:t>пристосування</a:t>
            </a:r>
            <a:r>
              <a:rPr lang="ru-RU" dirty="0"/>
              <a:t> і </a:t>
            </a:r>
            <a:r>
              <a:rPr lang="ru-RU" dirty="0" err="1"/>
              <a:t>приладдя</a:t>
            </a:r>
            <a:r>
              <a:rPr lang="ru-RU" dirty="0"/>
              <a:t>, </a:t>
            </a:r>
            <a:r>
              <a:rPr lang="ru-RU" dirty="0" err="1"/>
              <a:t>що</a:t>
            </a:r>
            <a:r>
              <a:rPr lang="ru-RU" dirty="0"/>
              <a:t> </a:t>
            </a:r>
            <a:r>
              <a:rPr lang="ru-RU" dirty="0" err="1"/>
              <a:t>входять</a:t>
            </a:r>
            <a:r>
              <a:rPr lang="ru-RU" dirty="0"/>
              <a:t> до складу комплексу (комплекту)), </a:t>
            </a:r>
            <a:r>
              <a:rPr lang="ru-RU" dirty="0" err="1"/>
              <a:t>вартість</a:t>
            </a:r>
            <a:r>
              <a:rPr lang="ru-RU" dirty="0"/>
              <a:t> </a:t>
            </a:r>
            <a:r>
              <a:rPr lang="ru-RU" dirty="0" err="1"/>
              <a:t>кожної</a:t>
            </a:r>
            <a:r>
              <a:rPr lang="ru-RU" dirty="0"/>
              <a:t> </a:t>
            </a:r>
            <a:r>
              <a:rPr lang="ru-RU" dirty="0" err="1"/>
              <a:t>такої</a:t>
            </a:r>
            <a:r>
              <a:rPr lang="ru-RU" dirty="0"/>
              <a:t> </a:t>
            </a:r>
            <a:r>
              <a:rPr lang="ru-RU" dirty="0" err="1"/>
              <a:t>частини</a:t>
            </a:r>
            <a:r>
              <a:rPr lang="ru-RU" dirty="0"/>
              <a:t>, </a:t>
            </a:r>
            <a:r>
              <a:rPr lang="ru-RU" dirty="0" err="1"/>
              <a:t>технічна</a:t>
            </a:r>
            <a:r>
              <a:rPr lang="ru-RU" dirty="0"/>
              <a:t> характеристика </a:t>
            </a:r>
            <a:r>
              <a:rPr lang="ru-RU" dirty="0" err="1"/>
              <a:t>об'єкта</a:t>
            </a:r>
            <a:r>
              <a:rPr lang="ru-RU" dirty="0"/>
              <a:t> (</a:t>
            </a:r>
            <a:r>
              <a:rPr lang="ru-RU" dirty="0" err="1"/>
              <a:t>потужність</a:t>
            </a:r>
            <a:r>
              <a:rPr lang="ru-RU" dirty="0"/>
              <a:t>, </a:t>
            </a:r>
            <a:r>
              <a:rPr lang="ru-RU" dirty="0" err="1"/>
              <a:t>площа</a:t>
            </a:r>
            <a:r>
              <a:rPr lang="ru-RU" dirty="0"/>
              <a:t>, </a:t>
            </a:r>
            <a:r>
              <a:rPr lang="ru-RU" dirty="0" err="1"/>
              <a:t>обсяг</a:t>
            </a:r>
            <a:r>
              <a:rPr lang="ru-RU" dirty="0"/>
              <a:t>, </a:t>
            </a:r>
            <a:r>
              <a:rPr lang="ru-RU" dirty="0" err="1"/>
              <a:t>місткість</a:t>
            </a:r>
            <a:r>
              <a:rPr lang="ru-RU" dirty="0"/>
              <a:t>) з </a:t>
            </a:r>
            <a:r>
              <a:rPr lang="ru-RU" dirty="0" err="1"/>
              <a:t>перенесенням</a:t>
            </a:r>
            <a:r>
              <a:rPr lang="ru-RU" dirty="0"/>
              <a:t> таких </a:t>
            </a:r>
            <a:r>
              <a:rPr lang="ru-RU" dirty="0" err="1"/>
              <a:t>даних</a:t>
            </a:r>
            <a:r>
              <a:rPr lang="ru-RU" dirty="0"/>
              <a:t> до </a:t>
            </a:r>
            <a:r>
              <a:rPr lang="ru-RU" dirty="0" err="1"/>
              <a:t>регістрів</a:t>
            </a:r>
            <a:r>
              <a:rPr lang="ru-RU" dirty="0"/>
              <a:t> </a:t>
            </a:r>
            <a:r>
              <a:rPr lang="ru-RU" dirty="0" err="1"/>
              <a:t>аналітичного</a:t>
            </a:r>
            <a:r>
              <a:rPr lang="ru-RU" dirty="0"/>
              <a:t> </a:t>
            </a:r>
            <a:r>
              <a:rPr lang="ru-RU" dirty="0" err="1"/>
              <a:t>обліку</a:t>
            </a:r>
            <a:r>
              <a:rPr lang="ru-RU" dirty="0"/>
              <a:t> </a:t>
            </a:r>
            <a:r>
              <a:rPr lang="ru-RU" dirty="0" err="1"/>
              <a:t>основних</a:t>
            </a:r>
            <a:r>
              <a:rPr lang="ru-RU" dirty="0"/>
              <a:t> </a:t>
            </a:r>
            <a:r>
              <a:rPr lang="ru-RU" dirty="0" err="1"/>
              <a:t>засобів</a:t>
            </a:r>
            <a:r>
              <a:rPr lang="ru-RU" dirty="0"/>
              <a:t>. </a:t>
            </a:r>
            <a:endParaRPr lang="ru-RU" dirty="0" smtClean="0"/>
          </a:p>
          <a:p>
            <a:pPr marL="0" indent="363538" algn="just">
              <a:buNone/>
            </a:pPr>
            <a:r>
              <a:rPr lang="ru-RU" dirty="0" smtClean="0"/>
              <a:t>У</a:t>
            </a:r>
            <a:r>
              <a:rPr lang="ru-RU" dirty="0"/>
              <a:t> </a:t>
            </a:r>
            <a:r>
              <a:rPr lang="ru-RU" dirty="0" err="1"/>
              <a:t>цих</a:t>
            </a:r>
            <a:r>
              <a:rPr lang="ru-RU" dirty="0"/>
              <a:t> документах </a:t>
            </a:r>
            <a:r>
              <a:rPr lang="ru-RU" dirty="0" err="1"/>
              <a:t>також</a:t>
            </a:r>
            <a:r>
              <a:rPr lang="ru-RU" dirty="0"/>
              <a:t> </a:t>
            </a:r>
            <a:r>
              <a:rPr lang="ru-RU" dirty="0" err="1"/>
              <a:t>зазначаються</a:t>
            </a:r>
            <a:r>
              <a:rPr lang="ru-RU" dirty="0"/>
              <a:t> </a:t>
            </a:r>
            <a:r>
              <a:rPr lang="ru-RU" dirty="0" err="1"/>
              <a:t>дані</a:t>
            </a:r>
            <a:r>
              <a:rPr lang="ru-RU" dirty="0"/>
              <a:t> про </a:t>
            </a:r>
            <a:r>
              <a:rPr lang="ru-RU" dirty="0" err="1"/>
              <a:t>ліквідаційну</a:t>
            </a:r>
            <a:r>
              <a:rPr lang="ru-RU" dirty="0"/>
              <a:t> </a:t>
            </a:r>
            <a:r>
              <a:rPr lang="ru-RU" dirty="0" err="1" smtClean="0"/>
              <a:t>вартість</a:t>
            </a:r>
            <a:r>
              <a:rPr lang="ru-RU" dirty="0" smtClean="0"/>
              <a:t>.</a:t>
            </a:r>
            <a:endParaRPr lang="uk-UA" dirty="0"/>
          </a:p>
        </p:txBody>
      </p:sp>
    </p:spTree>
    <p:extLst>
      <p:ext uri="{BB962C8B-B14F-4D97-AF65-F5344CB8AC3E}">
        <p14:creationId xmlns:p14="http://schemas.microsoft.com/office/powerpoint/2010/main" val="34166795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Ліквідаційна вартість</a:t>
            </a:r>
            <a:endParaRPr lang="uk-UA" dirty="0"/>
          </a:p>
        </p:txBody>
      </p:sp>
      <p:sp>
        <p:nvSpPr>
          <p:cNvPr id="3" name="Объект 2"/>
          <p:cNvSpPr>
            <a:spLocks noGrp="1"/>
          </p:cNvSpPr>
          <p:nvPr>
            <p:ph idx="1"/>
          </p:nvPr>
        </p:nvSpPr>
        <p:spPr>
          <a:xfrm>
            <a:off x="457200" y="1935480"/>
            <a:ext cx="8229600" cy="2861672"/>
          </a:xfrm>
        </p:spPr>
        <p:txBody>
          <a:bodyPr>
            <a:normAutofit/>
          </a:bodyPr>
          <a:lstStyle/>
          <a:p>
            <a:pPr marL="0" indent="363538" algn="just">
              <a:buNone/>
            </a:pPr>
            <a:r>
              <a:rPr lang="uk-UA" sz="2800" dirty="0" smtClean="0"/>
              <a:t>Сума </a:t>
            </a:r>
            <a:r>
              <a:rPr lang="uk-UA" sz="2800" dirty="0"/>
              <a:t>коштів або вартість інших активів, яку підприємство/установа очікує отримати від реалізації (ліквідації) необоротних активів після закінчення строку їх корисного використання (експлуатації), за вирахуванням витрат, пов’язаних з продажем (ліквідацією). </a:t>
            </a:r>
          </a:p>
          <a:p>
            <a:endParaRPr lang="uk-UA" sz="2800" dirty="0"/>
          </a:p>
        </p:txBody>
      </p:sp>
    </p:spTree>
    <p:extLst>
      <p:ext uri="{BB962C8B-B14F-4D97-AF65-F5344CB8AC3E}">
        <p14:creationId xmlns:p14="http://schemas.microsoft.com/office/powerpoint/2010/main" val="25705083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1143000"/>
          </a:xfrm>
        </p:spPr>
        <p:txBody>
          <a:bodyPr>
            <a:noAutofit/>
          </a:bodyPr>
          <a:lstStyle/>
          <a:p>
            <a:pPr algn="ctr">
              <a:spcAft>
                <a:spcPts val="0"/>
              </a:spcAft>
            </a:pPr>
            <a:r>
              <a:rPr lang="uk-UA" sz="3600" b="1" dirty="0" smtClean="0"/>
              <a:t>Інвентарна </a:t>
            </a:r>
            <a:r>
              <a:rPr lang="uk-UA" sz="3600" b="1" dirty="0"/>
              <a:t>карта обліку об'єкта права інтелектуальної власності у складі нематеріальних </a:t>
            </a:r>
            <a:r>
              <a:rPr lang="uk-UA" sz="3600" b="1" dirty="0" smtClean="0"/>
              <a:t>активів (ф. НА-2)</a:t>
            </a:r>
            <a:endParaRPr lang="uk-UA" sz="3600" b="1" dirty="0"/>
          </a:p>
        </p:txBody>
      </p:sp>
      <p:sp>
        <p:nvSpPr>
          <p:cNvPr id="3" name="Объект 2"/>
          <p:cNvSpPr>
            <a:spLocks noGrp="1"/>
          </p:cNvSpPr>
          <p:nvPr>
            <p:ph idx="1"/>
          </p:nvPr>
        </p:nvSpPr>
        <p:spPr>
          <a:xfrm>
            <a:off x="251520" y="1628800"/>
            <a:ext cx="8712968" cy="4824536"/>
          </a:xfrm>
        </p:spPr>
        <p:txBody>
          <a:bodyPr>
            <a:noAutofit/>
          </a:bodyPr>
          <a:lstStyle/>
          <a:p>
            <a:pPr marL="0" indent="536575" algn="just">
              <a:buNone/>
            </a:pPr>
            <a:r>
              <a:rPr lang="uk-UA" sz="2800" dirty="0"/>
              <a:t>Відкривається на кожен об’єкт права інтелектуальної власності на підставі акту введення в господарський обіг об'єкта права інтелектуальної власності у складі нематеріальних активів (ф. НА-1 ). Призначений для аналітичного обліку об'єктів права інтелектуальної </a:t>
            </a:r>
            <a:r>
              <a:rPr lang="uk-UA" sz="2800" dirty="0" smtClean="0"/>
              <a:t>власності. </a:t>
            </a:r>
            <a:r>
              <a:rPr lang="uk-UA" sz="2800" dirty="0"/>
              <a:t>Заповнює бухгалтер в одному </a:t>
            </a:r>
            <a:r>
              <a:rPr lang="uk-UA" sz="2800" dirty="0" smtClean="0"/>
              <a:t>примірнику.</a:t>
            </a:r>
            <a:endParaRPr lang="uk-UA" sz="2800" dirty="0"/>
          </a:p>
          <a:p>
            <a:pPr marL="0" indent="0" algn="just">
              <a:buNone/>
            </a:pPr>
            <a:endParaRPr lang="uk-UA" sz="2800" dirty="0"/>
          </a:p>
        </p:txBody>
      </p:sp>
    </p:spTree>
    <p:extLst>
      <p:ext uri="{BB962C8B-B14F-4D97-AF65-F5344CB8AC3E}">
        <p14:creationId xmlns:p14="http://schemas.microsoft.com/office/powerpoint/2010/main" val="8791740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3"/>
          <p:cNvSpPr>
            <a:spLocks noGrp="1"/>
          </p:cNvSpPr>
          <p:nvPr>
            <p:ph type="sldNum" sz="quarter" idx="12"/>
          </p:nvPr>
        </p:nvSpPr>
        <p:spPr/>
        <p:txBody>
          <a:bodyPr/>
          <a:lstStyle/>
          <a:p>
            <a:pPr>
              <a:defRPr/>
            </a:pPr>
            <a:fld id="{71F357FA-16EF-48F2-9065-2C4380900889}" type="slidenum">
              <a:rPr lang="ru-RU" altLang="en-US"/>
              <a:pPr>
                <a:defRPr/>
              </a:pPr>
              <a:t>33</a:t>
            </a:fld>
            <a:endParaRPr lang="ru-RU" altLang="en-US"/>
          </a:p>
        </p:txBody>
      </p:sp>
      <p:sp>
        <p:nvSpPr>
          <p:cNvPr id="47107" name="Text Box 6"/>
          <p:cNvSpPr txBox="1">
            <a:spLocks noChangeArrowheads="1"/>
          </p:cNvSpPr>
          <p:nvPr/>
        </p:nvSpPr>
        <p:spPr bwMode="auto">
          <a:xfrm>
            <a:off x="685800" y="304800"/>
            <a:ext cx="815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50000"/>
              </a:spcBef>
              <a:buClrTx/>
              <a:buSzTx/>
              <a:buFontTx/>
              <a:buNone/>
            </a:pPr>
            <a:endParaRPr lang="uk-UA" altLang="uk-UA" sz="1800">
              <a:latin typeface="Tahoma" pitchFamily="34" charset="0"/>
            </a:endParaRPr>
          </a:p>
        </p:txBody>
      </p:sp>
      <p:graphicFrame>
        <p:nvGraphicFramePr>
          <p:cNvPr id="80960" name="Group 64"/>
          <p:cNvGraphicFramePr>
            <a:graphicFrameLocks noGrp="1"/>
          </p:cNvGraphicFramePr>
          <p:nvPr>
            <p:extLst>
              <p:ext uri="{D42A27DB-BD31-4B8C-83A1-F6EECF244321}">
                <p14:modId xmlns:p14="http://schemas.microsoft.com/office/powerpoint/2010/main" val="115764142"/>
              </p:ext>
            </p:extLst>
          </p:nvPr>
        </p:nvGraphicFramePr>
        <p:xfrm>
          <a:off x="357981" y="1484784"/>
          <a:ext cx="8462491" cy="5292993"/>
        </p:xfrm>
        <a:graphic>
          <a:graphicData uri="http://schemas.openxmlformats.org/drawingml/2006/table">
            <a:tbl>
              <a:tblPr/>
              <a:tblGrid>
                <a:gridCol w="469603">
                  <a:extLst>
                    <a:ext uri="{9D8B030D-6E8A-4147-A177-3AD203B41FA5}">
                      <a16:colId xmlns:a16="http://schemas.microsoft.com/office/drawing/2014/main" xmlns="" val="20000"/>
                    </a:ext>
                  </a:extLst>
                </a:gridCol>
                <a:gridCol w="1944216">
                  <a:extLst>
                    <a:ext uri="{9D8B030D-6E8A-4147-A177-3AD203B41FA5}">
                      <a16:colId xmlns:a16="http://schemas.microsoft.com/office/drawing/2014/main" xmlns="" val="20001"/>
                    </a:ext>
                  </a:extLst>
                </a:gridCol>
                <a:gridCol w="4320480">
                  <a:extLst>
                    <a:ext uri="{9D8B030D-6E8A-4147-A177-3AD203B41FA5}">
                      <a16:colId xmlns:a16="http://schemas.microsoft.com/office/drawing/2014/main" xmlns="" val="20002"/>
                    </a:ext>
                  </a:extLst>
                </a:gridCol>
                <a:gridCol w="792088">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579189">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№оп</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smtClean="0">
                          <a:ln>
                            <a:noFill/>
                          </a:ln>
                          <a:solidFill>
                            <a:schemeClr val="tx1"/>
                          </a:solidFill>
                          <a:effectLst>
                            <a:outerShdw blurRad="38100" dist="38100" dir="2700000" algn="tl">
                              <a:srgbClr val="C0C0C0"/>
                            </a:outerShdw>
                          </a:effectLst>
                          <a:latin typeface="Arial" charset="0"/>
                        </a:rPr>
                        <a:t>Первинний документ</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smtClean="0">
                          <a:ln>
                            <a:noFill/>
                          </a:ln>
                          <a:solidFill>
                            <a:schemeClr val="tx1"/>
                          </a:solidFill>
                          <a:effectLst>
                            <a:outerShdw blurRad="38100" dist="38100" dir="2700000" algn="tl">
                              <a:srgbClr val="C0C0C0"/>
                            </a:outerShdw>
                          </a:effectLst>
                          <a:latin typeface="Arial" charset="0"/>
                        </a:rPr>
                        <a:t>Зміст операції</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600" b="0" i="0" u="none" strike="noStrike" cap="none" normalizeH="0" baseline="0" dirty="0" smtClean="0">
                          <a:ln>
                            <a:noFill/>
                          </a:ln>
                          <a:solidFill>
                            <a:schemeClr val="tx1"/>
                          </a:solidFill>
                          <a:effectLst>
                            <a:outerShdw blurRad="38100" dist="38100" dir="2700000" algn="tl">
                              <a:srgbClr val="C0C0C0"/>
                            </a:outerShdw>
                          </a:effectLst>
                          <a:latin typeface="Arial" charset="0"/>
                        </a:rPr>
                        <a:t>Кореспонденція рахунків</a:t>
                      </a:r>
                      <a:endParaRPr kumimoji="0" lang="ru-RU" sz="16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xmlns="" val="10000"/>
                  </a:ext>
                </a:extLst>
              </a:tr>
              <a:tr h="284907">
                <a:tc vMerge="1">
                  <a:txBody>
                    <a:bodyPr/>
                    <a:lstStyle/>
                    <a:p>
                      <a:endParaRPr lang="ru-RU"/>
                    </a:p>
                  </a:txBody>
                  <a:tcPr/>
                </a:tc>
                <a:tc vMerge="1">
                  <a:txBody>
                    <a:bodyPr/>
                    <a:lstStyle/>
                    <a:p>
                      <a:endParaRPr lang="uk-UA"/>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Дт</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err="1" smtClean="0">
                          <a:ln>
                            <a:noFill/>
                          </a:ln>
                          <a:solidFill>
                            <a:schemeClr val="tx1"/>
                          </a:solidFill>
                          <a:effectLst>
                            <a:outerShdw blurRad="38100" dist="38100" dir="2700000" algn="tl">
                              <a:srgbClr val="C0C0C0"/>
                            </a:outerShdw>
                          </a:effectLst>
                          <a:latin typeface="Arial" charset="0"/>
                        </a:rPr>
                        <a:t>Кт</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b="0" i="0" u="none" strike="noStrike" cap="none" normalizeH="0" baseline="0" dirty="0" smtClean="0">
                          <a:ln>
                            <a:noFill/>
                          </a:ln>
                          <a:solidFill>
                            <a:schemeClr val="tx1"/>
                          </a:solidFill>
                          <a:effectLst>
                            <a:outerShdw blurRad="38100" dist="38100" dir="2700000" algn="tl">
                              <a:srgbClr val="C0C0C0"/>
                            </a:outerShdw>
                          </a:effectLst>
                          <a:latin typeface="Arial" charset="0"/>
                        </a:rPr>
                        <a:t>1.</a:t>
                      </a:r>
                      <a:endPar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lang="uk-UA" sz="1800" b="0" i="1" dirty="0" smtClean="0"/>
                        <a:t>Накладна</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kern="1200" dirty="0" smtClean="0">
                          <a:solidFill>
                            <a:schemeClr val="tx1"/>
                          </a:solidFill>
                          <a:effectLst/>
                          <a:latin typeface="+mn-lt"/>
                          <a:ea typeface="+mn-ea"/>
                          <a:cs typeface="+mn-cs"/>
                        </a:rPr>
                        <a:t>Надійшов від постачальника автонавантажувач</a:t>
                      </a:r>
                      <a:endParaRPr kumimoji="0" lang="ru-RU" sz="2000" b="0" i="0" kern="1200" dirty="0" smtClean="0">
                        <a:solidFill>
                          <a:schemeClr val="tx1"/>
                        </a:solidFill>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accent5">
                              <a:lumMod val="75000"/>
                            </a:schemeClr>
                          </a:solidFill>
                          <a:effectLst>
                            <a:outerShdw blurRad="38100" dist="38100" dir="2700000" algn="tl">
                              <a:srgbClr val="C0C0C0"/>
                            </a:outerShdw>
                          </a:effectLst>
                          <a:latin typeface="Arial" charset="0"/>
                        </a:rPr>
                        <a:t>152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63</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2.</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lang="uk-UA" sz="1800" b="0" i="1" dirty="0" smtClean="0"/>
                        <a:t>Акт виконаних робіт</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sz="1800" kern="1200" dirty="0" smtClean="0">
                          <a:solidFill>
                            <a:schemeClr val="tx1"/>
                          </a:solidFill>
                          <a:effectLst/>
                          <a:latin typeface="+mn-lt"/>
                          <a:ea typeface="+mn-ea"/>
                          <a:cs typeface="+mn-cs"/>
                        </a:rPr>
                        <a:t>Акцептовано пред’явлений до оплати рахунок транспортної організації за перевезення автонавантажувачу</a:t>
                      </a:r>
                      <a:endParaRPr kumimoji="0" lang="ru-RU" sz="2000" b="0" i="0" kern="1200" dirty="0" smtClean="0">
                        <a:solidFill>
                          <a:schemeClr val="tx1"/>
                        </a:solidFill>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accent5">
                              <a:lumMod val="75000"/>
                            </a:schemeClr>
                          </a:solidFill>
                          <a:effectLst>
                            <a:outerShdw blurRad="38100" dist="38100" dir="2700000" algn="tl">
                              <a:srgbClr val="C0C0C0"/>
                            </a:outerShdw>
                          </a:effectLst>
                          <a:latin typeface="Arial" charset="0"/>
                        </a:rPr>
                        <a:t>152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685</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3.</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r>
                        <a:rPr kumimoji="0" lang="uk-UA" sz="1800" b="0" i="1" kern="1200" dirty="0" smtClean="0">
                          <a:solidFill>
                            <a:schemeClr val="tx1"/>
                          </a:solidFill>
                          <a:latin typeface="+mn-lt"/>
                          <a:ea typeface="+mn-ea"/>
                          <a:cs typeface="+mn-cs"/>
                        </a:rPr>
                        <a:t>РПВ</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kumimoji="0" lang="ru-RU" sz="1800" kern="1200" dirty="0" err="1" smtClean="0">
                          <a:solidFill>
                            <a:schemeClr val="tx1"/>
                          </a:solidFill>
                          <a:effectLst/>
                          <a:latin typeface="+mn-lt"/>
                          <a:ea typeface="+mn-ea"/>
                          <a:cs typeface="+mn-cs"/>
                        </a:rPr>
                        <a:t>Нараховано</a:t>
                      </a:r>
                      <a:r>
                        <a:rPr kumimoji="0" lang="ru-RU" sz="1800" kern="1200" dirty="0" smtClean="0">
                          <a:solidFill>
                            <a:schemeClr val="tx1"/>
                          </a:solidFill>
                          <a:effectLst/>
                          <a:latin typeface="+mn-lt"/>
                          <a:ea typeface="+mn-ea"/>
                          <a:cs typeface="+mn-cs"/>
                        </a:rPr>
                        <a:t> </a:t>
                      </a:r>
                      <a:r>
                        <a:rPr kumimoji="0" lang="ru-RU" sz="1800" kern="1200" dirty="0" err="1" smtClean="0">
                          <a:solidFill>
                            <a:schemeClr val="tx1"/>
                          </a:solidFill>
                          <a:effectLst/>
                          <a:latin typeface="+mn-lt"/>
                          <a:ea typeface="+mn-ea"/>
                          <a:cs typeface="+mn-cs"/>
                        </a:rPr>
                        <a:t>заробітну</a:t>
                      </a:r>
                      <a:r>
                        <a:rPr kumimoji="0" lang="ru-RU" sz="1800" kern="1200" dirty="0" smtClean="0">
                          <a:solidFill>
                            <a:schemeClr val="tx1"/>
                          </a:solidFill>
                          <a:effectLst/>
                          <a:latin typeface="+mn-lt"/>
                          <a:ea typeface="+mn-ea"/>
                          <a:cs typeface="+mn-cs"/>
                        </a:rPr>
                        <a:t> плату </a:t>
                      </a:r>
                      <a:r>
                        <a:rPr kumimoji="0" lang="ru-RU" sz="1800" kern="1200" dirty="0" err="1" smtClean="0">
                          <a:solidFill>
                            <a:schemeClr val="tx1"/>
                          </a:solidFill>
                          <a:effectLst/>
                          <a:latin typeface="+mn-lt"/>
                          <a:ea typeface="+mn-ea"/>
                          <a:cs typeface="+mn-cs"/>
                        </a:rPr>
                        <a:t>працівникам</a:t>
                      </a:r>
                      <a:r>
                        <a:rPr kumimoji="0" lang="ru-RU" sz="1800" kern="1200" dirty="0" smtClean="0">
                          <a:solidFill>
                            <a:schemeClr val="tx1"/>
                          </a:solidFill>
                          <a:effectLst/>
                          <a:latin typeface="+mn-lt"/>
                          <a:ea typeface="+mn-ea"/>
                          <a:cs typeface="+mn-cs"/>
                        </a:rPr>
                        <a:t> </a:t>
                      </a:r>
                      <a:r>
                        <a:rPr kumimoji="0" lang="ru-RU" sz="1800" kern="1200" dirty="0" err="1" smtClean="0">
                          <a:solidFill>
                            <a:schemeClr val="tx1"/>
                          </a:solidFill>
                          <a:effectLst/>
                          <a:latin typeface="+mn-lt"/>
                          <a:ea typeface="+mn-ea"/>
                          <a:cs typeface="+mn-cs"/>
                        </a:rPr>
                        <a:t>підприємства</a:t>
                      </a:r>
                      <a:r>
                        <a:rPr kumimoji="0" lang="ru-RU" sz="1800" kern="1200" dirty="0" smtClean="0">
                          <a:solidFill>
                            <a:schemeClr val="tx1"/>
                          </a:solidFill>
                          <a:effectLst/>
                          <a:latin typeface="+mn-lt"/>
                          <a:ea typeface="+mn-ea"/>
                          <a:cs typeface="+mn-cs"/>
                        </a:rPr>
                        <a:t> за </a:t>
                      </a:r>
                      <a:r>
                        <a:rPr kumimoji="0" lang="ru-RU" sz="1800" kern="1200" dirty="0" err="1" smtClean="0">
                          <a:solidFill>
                            <a:schemeClr val="tx1"/>
                          </a:solidFill>
                          <a:effectLst/>
                          <a:latin typeface="+mn-lt"/>
                          <a:ea typeface="+mn-ea"/>
                          <a:cs typeface="+mn-cs"/>
                        </a:rPr>
                        <a:t>вантажно-розвантажувальні</a:t>
                      </a:r>
                      <a:r>
                        <a:rPr kumimoji="0" lang="ru-RU" sz="1800" kern="1200" dirty="0" smtClean="0">
                          <a:solidFill>
                            <a:schemeClr val="tx1"/>
                          </a:solidFill>
                          <a:effectLst/>
                          <a:latin typeface="+mn-lt"/>
                          <a:ea typeface="+mn-ea"/>
                          <a:cs typeface="+mn-cs"/>
                        </a:rPr>
                        <a:t> </a:t>
                      </a:r>
                      <a:r>
                        <a:rPr kumimoji="0" lang="ru-RU" sz="1800" kern="1200" dirty="0" err="1" smtClean="0">
                          <a:solidFill>
                            <a:schemeClr val="tx1"/>
                          </a:solidFill>
                          <a:effectLst/>
                          <a:latin typeface="+mn-lt"/>
                          <a:ea typeface="+mn-ea"/>
                          <a:cs typeface="+mn-cs"/>
                        </a:rPr>
                        <a:t>роботи</a:t>
                      </a:r>
                      <a:endParaRPr kumimoji="0" lang="ru-RU" sz="2000" b="0" i="0" kern="1200" dirty="0" smtClean="0">
                        <a:solidFill>
                          <a:schemeClr val="tx1"/>
                        </a:solidFill>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accent5">
                              <a:lumMod val="75000"/>
                            </a:schemeClr>
                          </a:solidFill>
                          <a:effectLst>
                            <a:outerShdw blurRad="38100" dist="38100" dir="2700000" algn="tl">
                              <a:srgbClr val="C0C0C0"/>
                            </a:outerShdw>
                          </a:effectLst>
                          <a:latin typeface="Arial" charset="0"/>
                        </a:rPr>
                        <a:t>152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66</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4.</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r>
                        <a:rPr kumimoji="0" lang="uk-UA" sz="1800" b="0" i="1" kern="1200" dirty="0" smtClean="0">
                          <a:solidFill>
                            <a:schemeClr val="tx1"/>
                          </a:solidFill>
                          <a:latin typeface="+mn-lt"/>
                          <a:ea typeface="+mn-ea"/>
                          <a:cs typeface="+mn-cs"/>
                        </a:rPr>
                        <a:t>РПВ</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kumimoji="0" lang="ru-RU" sz="1800" kern="1200" dirty="0" smtClean="0">
                          <a:solidFill>
                            <a:schemeClr val="tx1"/>
                          </a:solidFill>
                          <a:effectLst/>
                          <a:latin typeface="+mn-lt"/>
                          <a:ea typeface="+mn-ea"/>
                          <a:cs typeface="+mn-cs"/>
                        </a:rPr>
                        <a:t>Проведено </a:t>
                      </a:r>
                      <a:r>
                        <a:rPr kumimoji="0" lang="ru-RU" sz="1800" kern="1200" dirty="0" err="1" smtClean="0">
                          <a:solidFill>
                            <a:schemeClr val="tx1"/>
                          </a:solidFill>
                          <a:effectLst/>
                          <a:latin typeface="+mn-lt"/>
                          <a:ea typeface="+mn-ea"/>
                          <a:cs typeface="+mn-cs"/>
                        </a:rPr>
                        <a:t>відрахування</a:t>
                      </a:r>
                      <a:r>
                        <a:rPr kumimoji="0" lang="ru-RU" sz="1800" kern="1200" dirty="0" smtClean="0">
                          <a:solidFill>
                            <a:schemeClr val="tx1"/>
                          </a:solidFill>
                          <a:effectLst/>
                          <a:latin typeface="+mn-lt"/>
                          <a:ea typeface="+mn-ea"/>
                          <a:cs typeface="+mn-cs"/>
                        </a:rPr>
                        <a:t> на </a:t>
                      </a:r>
                      <a:r>
                        <a:rPr kumimoji="0" lang="ru-RU" sz="1800" kern="1200" dirty="0" err="1" smtClean="0">
                          <a:solidFill>
                            <a:schemeClr val="tx1"/>
                          </a:solidFill>
                          <a:effectLst/>
                          <a:latin typeface="+mn-lt"/>
                          <a:ea typeface="+mn-ea"/>
                          <a:cs typeface="+mn-cs"/>
                        </a:rPr>
                        <a:t>соціальні</a:t>
                      </a:r>
                      <a:r>
                        <a:rPr kumimoji="0" lang="ru-RU" sz="1800" kern="1200" dirty="0" smtClean="0">
                          <a:solidFill>
                            <a:schemeClr val="tx1"/>
                          </a:solidFill>
                          <a:effectLst/>
                          <a:latin typeface="+mn-lt"/>
                          <a:ea typeface="+mn-ea"/>
                          <a:cs typeface="+mn-cs"/>
                        </a:rPr>
                        <a:t> заходи </a:t>
                      </a:r>
                      <a:r>
                        <a:rPr kumimoji="0" lang="ru-RU" sz="1800" kern="1200" dirty="0" err="1" smtClean="0">
                          <a:solidFill>
                            <a:schemeClr val="tx1"/>
                          </a:solidFill>
                          <a:effectLst/>
                          <a:latin typeface="+mn-lt"/>
                          <a:ea typeface="+mn-ea"/>
                          <a:cs typeface="+mn-cs"/>
                        </a:rPr>
                        <a:t>від</a:t>
                      </a:r>
                      <a:r>
                        <a:rPr kumimoji="0" lang="ru-RU" sz="1800" kern="1200" dirty="0" smtClean="0">
                          <a:solidFill>
                            <a:schemeClr val="tx1"/>
                          </a:solidFill>
                          <a:effectLst/>
                          <a:latin typeface="+mn-lt"/>
                          <a:ea typeface="+mn-ea"/>
                          <a:cs typeface="+mn-cs"/>
                        </a:rPr>
                        <a:t> </a:t>
                      </a:r>
                      <a:r>
                        <a:rPr kumimoji="0" lang="ru-RU" sz="1800" kern="1200" dirty="0" err="1" smtClean="0">
                          <a:solidFill>
                            <a:schemeClr val="tx1"/>
                          </a:solidFill>
                          <a:effectLst/>
                          <a:latin typeface="+mn-lt"/>
                          <a:ea typeface="+mn-ea"/>
                          <a:cs typeface="+mn-cs"/>
                        </a:rPr>
                        <a:t>заробітної</a:t>
                      </a:r>
                      <a:r>
                        <a:rPr kumimoji="0" lang="ru-RU" sz="1800" kern="1200" dirty="0" smtClean="0">
                          <a:solidFill>
                            <a:schemeClr val="tx1"/>
                          </a:solidFill>
                          <a:effectLst/>
                          <a:latin typeface="+mn-lt"/>
                          <a:ea typeface="+mn-ea"/>
                          <a:cs typeface="+mn-cs"/>
                        </a:rPr>
                        <a:t> плати </a:t>
                      </a:r>
                      <a:r>
                        <a:rPr kumimoji="0" lang="ru-RU" sz="1800" kern="1200" dirty="0" err="1" smtClean="0">
                          <a:solidFill>
                            <a:schemeClr val="tx1"/>
                          </a:solidFill>
                          <a:effectLst/>
                          <a:latin typeface="+mn-lt"/>
                          <a:ea typeface="+mn-ea"/>
                          <a:cs typeface="+mn-cs"/>
                        </a:rPr>
                        <a:t>працівників</a:t>
                      </a:r>
                      <a:r>
                        <a:rPr kumimoji="0" lang="ru-RU" sz="1800" kern="1200" dirty="0" smtClean="0">
                          <a:solidFill>
                            <a:schemeClr val="tx1"/>
                          </a:solidFill>
                          <a:effectLst/>
                          <a:latin typeface="+mn-lt"/>
                          <a:ea typeface="+mn-ea"/>
                          <a:cs typeface="+mn-cs"/>
                        </a:rPr>
                        <a:t> </a:t>
                      </a:r>
                      <a:r>
                        <a:rPr kumimoji="0" lang="ru-RU" sz="1800" kern="1200" dirty="0" err="1" smtClean="0">
                          <a:solidFill>
                            <a:schemeClr val="tx1"/>
                          </a:solidFill>
                          <a:effectLst/>
                          <a:latin typeface="+mn-lt"/>
                          <a:ea typeface="+mn-ea"/>
                          <a:cs typeface="+mn-cs"/>
                        </a:rPr>
                        <a:t>згідно</a:t>
                      </a:r>
                      <a:r>
                        <a:rPr kumimoji="0" lang="ru-RU" sz="1800" kern="1200" dirty="0" smtClean="0">
                          <a:solidFill>
                            <a:schemeClr val="tx1"/>
                          </a:solidFill>
                          <a:effectLst/>
                          <a:latin typeface="+mn-lt"/>
                          <a:ea typeface="+mn-ea"/>
                          <a:cs typeface="+mn-cs"/>
                        </a:rPr>
                        <a:t> з </a:t>
                      </a:r>
                      <a:r>
                        <a:rPr kumimoji="0" lang="ru-RU" sz="1800" kern="1200" dirty="0" err="1" smtClean="0">
                          <a:solidFill>
                            <a:schemeClr val="tx1"/>
                          </a:solidFill>
                          <a:effectLst/>
                          <a:latin typeface="+mn-lt"/>
                          <a:ea typeface="+mn-ea"/>
                          <a:cs typeface="+mn-cs"/>
                        </a:rPr>
                        <a:t>чинними</a:t>
                      </a:r>
                      <a:r>
                        <a:rPr kumimoji="0" lang="ru-RU" sz="1800" kern="1200" dirty="0" smtClean="0">
                          <a:solidFill>
                            <a:schemeClr val="tx1"/>
                          </a:solidFill>
                          <a:effectLst/>
                          <a:latin typeface="+mn-lt"/>
                          <a:ea typeface="+mn-ea"/>
                          <a:cs typeface="+mn-cs"/>
                        </a:rPr>
                        <a:t> </a:t>
                      </a:r>
                      <a:r>
                        <a:rPr kumimoji="0" lang="ru-RU" sz="1800" kern="1200" dirty="0" err="1" smtClean="0">
                          <a:solidFill>
                            <a:schemeClr val="tx1"/>
                          </a:solidFill>
                          <a:effectLst/>
                          <a:latin typeface="+mn-lt"/>
                          <a:ea typeface="+mn-ea"/>
                          <a:cs typeface="+mn-cs"/>
                        </a:rPr>
                        <a:t>законодавством</a:t>
                      </a:r>
                      <a:r>
                        <a:rPr kumimoji="0" lang="ru-RU" sz="1800" kern="1200" dirty="0" smtClean="0">
                          <a:solidFill>
                            <a:schemeClr val="tx1"/>
                          </a:solidFill>
                          <a:effectLst/>
                          <a:latin typeface="+mn-lt"/>
                          <a:ea typeface="+mn-ea"/>
                          <a:cs typeface="+mn-cs"/>
                        </a:rPr>
                        <a:t> </a:t>
                      </a:r>
                      <a:endParaRPr kumimoji="0" lang="ru-RU" sz="2000" b="0" i="0" kern="1200" dirty="0" smtClean="0">
                        <a:solidFill>
                          <a:schemeClr val="tx1"/>
                        </a:solidFill>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accent5">
                              <a:lumMod val="75000"/>
                            </a:schemeClr>
                          </a:solidFill>
                          <a:effectLst>
                            <a:outerShdw blurRad="38100" dist="38100" dir="2700000" algn="tl">
                              <a:srgbClr val="C0C0C0"/>
                            </a:outerShdw>
                          </a:effectLst>
                          <a:latin typeface="Arial" charset="0"/>
                        </a:rPr>
                        <a:t>152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65</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6524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5.</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b="0" i="1" dirty="0" smtClean="0"/>
                        <a:t>ОЗ-1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kumimoji="0" lang="ru-RU" sz="1800" kern="1200" dirty="0" smtClean="0">
                          <a:solidFill>
                            <a:schemeClr val="tx1"/>
                          </a:solidFill>
                          <a:effectLst/>
                          <a:latin typeface="+mn-lt"/>
                          <a:ea typeface="+mn-ea"/>
                          <a:cs typeface="+mn-cs"/>
                        </a:rPr>
                        <a:t>Введено </a:t>
                      </a:r>
                      <a:r>
                        <a:rPr kumimoji="0" lang="uk-UA" sz="1800" kern="1200" dirty="0" smtClean="0">
                          <a:solidFill>
                            <a:schemeClr val="tx1"/>
                          </a:solidFill>
                          <a:effectLst/>
                          <a:latin typeface="+mn-lt"/>
                          <a:ea typeface="+mn-ea"/>
                          <a:cs typeface="+mn-cs"/>
                        </a:rPr>
                        <a:t>автонавантажувач  в експлуатацію</a:t>
                      </a:r>
                      <a:endParaRPr kumimoji="0" lang="ru-RU" sz="1800" kern="1200" dirty="0" smtClean="0">
                        <a:solidFill>
                          <a:schemeClr val="tx1"/>
                        </a:solidFill>
                        <a:effectLst/>
                        <a:latin typeface="+mn-lt"/>
                        <a:ea typeface="+mn-ea"/>
                        <a:cs typeface="+mn-cs"/>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tx1"/>
                          </a:solidFill>
                          <a:effectLst>
                            <a:outerShdw blurRad="38100" dist="38100" dir="2700000" algn="tl">
                              <a:srgbClr val="C0C0C0"/>
                            </a:outerShdw>
                          </a:effectLst>
                          <a:latin typeface="Arial" charset="0"/>
                        </a:rPr>
                        <a:t>10</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ru-RU" sz="1800" b="0" i="0" u="none" strike="noStrike" cap="none" normalizeH="0" baseline="0" dirty="0" smtClean="0">
                          <a:ln>
                            <a:noFill/>
                          </a:ln>
                          <a:solidFill>
                            <a:schemeClr val="accent5">
                              <a:lumMod val="75000"/>
                            </a:schemeClr>
                          </a:solidFill>
                          <a:effectLst>
                            <a:outerShdw blurRad="38100" dist="38100" dir="2700000" algn="tl">
                              <a:srgbClr val="C0C0C0"/>
                            </a:outerShdw>
                          </a:effectLst>
                          <a:latin typeface="Arial" charset="0"/>
                        </a:rPr>
                        <a:t>152</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47158" name="Text Box 147"/>
          <p:cNvSpPr txBox="1">
            <a:spLocks noChangeArrowheads="1"/>
          </p:cNvSpPr>
          <p:nvPr/>
        </p:nvSpPr>
        <p:spPr bwMode="auto">
          <a:xfrm>
            <a:off x="395536" y="332656"/>
            <a:ext cx="83529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spcBef>
                <a:spcPct val="50000"/>
              </a:spcBef>
              <a:buClrTx/>
              <a:buSzTx/>
              <a:buFontTx/>
              <a:buNone/>
            </a:pPr>
            <a:r>
              <a:rPr lang="uk-UA" altLang="uk-UA" sz="2400" i="1" dirty="0">
                <a:solidFill>
                  <a:schemeClr val="tx2"/>
                </a:solidFill>
                <a:latin typeface="+mj-lt"/>
                <a:ea typeface="+mj-ea"/>
                <a:cs typeface="+mj-cs"/>
              </a:rPr>
              <a:t>Типова кореспонденція рахунків при оприбуткуванні об’єктів необоротних активів, що </a:t>
            </a:r>
            <a:r>
              <a:rPr lang="uk-UA" altLang="uk-UA" sz="2400" b="1" i="1" dirty="0" smtClean="0">
                <a:solidFill>
                  <a:schemeClr val="tx2"/>
                </a:solidFill>
                <a:latin typeface="+mj-lt"/>
                <a:ea typeface="+mj-ea"/>
                <a:cs typeface="+mj-cs"/>
              </a:rPr>
              <a:t>потребують</a:t>
            </a:r>
            <a:r>
              <a:rPr lang="uk-UA" altLang="uk-UA" sz="2400" i="1" dirty="0" smtClean="0">
                <a:solidFill>
                  <a:schemeClr val="tx2"/>
                </a:solidFill>
                <a:latin typeface="+mj-lt"/>
                <a:ea typeface="+mj-ea"/>
                <a:cs typeface="+mj-cs"/>
              </a:rPr>
              <a:t> </a:t>
            </a:r>
            <a:r>
              <a:rPr lang="uk-UA" altLang="uk-UA" sz="2400" i="1" dirty="0">
                <a:solidFill>
                  <a:schemeClr val="tx2"/>
                </a:solidFill>
                <a:latin typeface="+mj-lt"/>
                <a:ea typeface="+mj-ea"/>
                <a:cs typeface="+mj-cs"/>
              </a:rPr>
              <a:t>додаткових витрат на введення в експлуатацію</a:t>
            </a:r>
            <a:endParaRPr lang="ru-RU" altLang="uk-UA" sz="2400" i="1" dirty="0">
              <a:solidFill>
                <a:schemeClr val="tx2"/>
              </a:solidFill>
              <a:latin typeface="+mj-lt"/>
              <a:ea typeface="+mj-ea"/>
              <a:cs typeface="+mj-cs"/>
            </a:endParaRPr>
          </a:p>
        </p:txBody>
      </p:sp>
    </p:spTree>
    <p:extLst>
      <p:ext uri="{BB962C8B-B14F-4D97-AF65-F5344CB8AC3E}">
        <p14:creationId xmlns:p14="http://schemas.microsoft.com/office/powerpoint/2010/main" val="387819761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704088"/>
            <a:ext cx="8640960" cy="564672"/>
          </a:xfrm>
        </p:spPr>
        <p:txBody>
          <a:bodyPr>
            <a:noAutofit/>
          </a:bodyPr>
          <a:lstStyle/>
          <a:p>
            <a:pPr algn="ctr"/>
            <a:r>
              <a:rPr lang="uk-UA" sz="3600" b="1" i="1" dirty="0" smtClean="0"/>
              <a:t>Первісна вартість необоротного активу</a:t>
            </a:r>
            <a:endParaRPr lang="uk-UA" sz="3600" b="1" i="1" dirty="0"/>
          </a:p>
        </p:txBody>
      </p:sp>
      <p:sp>
        <p:nvSpPr>
          <p:cNvPr id="3" name="Объект 2"/>
          <p:cNvSpPr>
            <a:spLocks noGrp="1"/>
          </p:cNvSpPr>
          <p:nvPr>
            <p:ph idx="1"/>
          </p:nvPr>
        </p:nvSpPr>
        <p:spPr>
          <a:xfrm>
            <a:off x="251520" y="1196752"/>
            <a:ext cx="8435280" cy="4911824"/>
          </a:xfrm>
        </p:spPr>
        <p:txBody>
          <a:bodyPr>
            <a:noAutofit/>
          </a:bodyPr>
          <a:lstStyle/>
          <a:p>
            <a:pPr algn="just">
              <a:spcBef>
                <a:spcPts val="0"/>
              </a:spcBef>
            </a:pPr>
            <a:r>
              <a:rPr lang="ru-RU" sz="2200" dirty="0" err="1" smtClean="0"/>
              <a:t>суми</a:t>
            </a:r>
            <a:r>
              <a:rPr lang="ru-RU" sz="2200" dirty="0"/>
              <a:t>, </a:t>
            </a:r>
            <a:r>
              <a:rPr lang="ru-RU" sz="2200" dirty="0" err="1"/>
              <a:t>що</a:t>
            </a:r>
            <a:r>
              <a:rPr lang="ru-RU" sz="2200" dirty="0"/>
              <a:t> </a:t>
            </a:r>
            <a:r>
              <a:rPr lang="ru-RU" sz="2200" dirty="0" err="1"/>
              <a:t>сплачують</a:t>
            </a:r>
            <a:r>
              <a:rPr lang="ru-RU" sz="2200" dirty="0"/>
              <a:t> </a:t>
            </a:r>
            <a:r>
              <a:rPr lang="ru-RU" sz="2200" dirty="0" err="1"/>
              <a:t>постачальникам</a:t>
            </a:r>
            <a:r>
              <a:rPr lang="ru-RU" sz="2200" dirty="0"/>
              <a:t> </a:t>
            </a:r>
            <a:r>
              <a:rPr lang="ru-RU" sz="2200" dirty="0" err="1"/>
              <a:t>активів</a:t>
            </a:r>
            <a:r>
              <a:rPr lang="ru-RU" sz="2200" dirty="0"/>
              <a:t> та </a:t>
            </a:r>
            <a:r>
              <a:rPr lang="ru-RU" sz="2200" dirty="0" err="1"/>
              <a:t>підрядникам</a:t>
            </a:r>
            <a:r>
              <a:rPr lang="ru-RU" sz="2200" dirty="0"/>
              <a:t> </a:t>
            </a:r>
            <a:r>
              <a:rPr lang="ru-RU" sz="2200" dirty="0" smtClean="0"/>
              <a:t>(</a:t>
            </a:r>
            <a:r>
              <a:rPr lang="ru-RU" sz="2200" dirty="0"/>
              <a:t>без </a:t>
            </a:r>
            <a:r>
              <a:rPr lang="ru-RU" sz="2200" dirty="0" err="1"/>
              <a:t>непрямих</a:t>
            </a:r>
            <a:r>
              <a:rPr lang="ru-RU" sz="2200" dirty="0"/>
              <a:t> </a:t>
            </a:r>
            <a:r>
              <a:rPr lang="ru-RU" sz="2200" dirty="0" err="1"/>
              <a:t>податків</a:t>
            </a:r>
            <a:r>
              <a:rPr lang="ru-RU" sz="2200" dirty="0"/>
              <a:t>); </a:t>
            </a:r>
          </a:p>
          <a:p>
            <a:pPr algn="just">
              <a:spcBef>
                <a:spcPts val="0"/>
              </a:spcBef>
            </a:pPr>
            <a:r>
              <a:rPr lang="ru-RU" sz="2200" dirty="0" err="1"/>
              <a:t>реєстраційні</a:t>
            </a:r>
            <a:r>
              <a:rPr lang="ru-RU" sz="2200" dirty="0"/>
              <a:t> </a:t>
            </a:r>
            <a:r>
              <a:rPr lang="ru-RU" sz="2200" dirty="0" err="1"/>
              <a:t>збори</a:t>
            </a:r>
            <a:r>
              <a:rPr lang="ru-RU" sz="2200" dirty="0"/>
              <a:t>, </a:t>
            </a:r>
            <a:r>
              <a:rPr lang="ru-RU" sz="2200" dirty="0" err="1"/>
              <a:t>державне</a:t>
            </a:r>
            <a:r>
              <a:rPr lang="ru-RU" sz="2200" dirty="0"/>
              <a:t> </a:t>
            </a:r>
            <a:r>
              <a:rPr lang="ru-RU" sz="2200" dirty="0" err="1"/>
              <a:t>мито</a:t>
            </a:r>
            <a:r>
              <a:rPr lang="ru-RU" sz="2200" dirty="0"/>
              <a:t> та </a:t>
            </a:r>
            <a:r>
              <a:rPr lang="ru-RU" sz="2200" dirty="0" err="1"/>
              <a:t>аналогічні</a:t>
            </a:r>
            <a:r>
              <a:rPr lang="ru-RU" sz="2200" dirty="0"/>
              <a:t> </a:t>
            </a:r>
            <a:r>
              <a:rPr lang="ru-RU" sz="2200" dirty="0" err="1"/>
              <a:t>платежі</a:t>
            </a:r>
            <a:r>
              <a:rPr lang="ru-RU" sz="2200" dirty="0"/>
              <a:t>, </a:t>
            </a:r>
            <a:r>
              <a:rPr lang="ru-RU" sz="2200" dirty="0" err="1"/>
              <a:t>що</a:t>
            </a:r>
            <a:r>
              <a:rPr lang="ru-RU" sz="2200" dirty="0"/>
              <a:t> </a:t>
            </a:r>
            <a:r>
              <a:rPr lang="ru-RU" sz="2200" dirty="0" err="1"/>
              <a:t>здійснюються</a:t>
            </a:r>
            <a:r>
              <a:rPr lang="ru-RU" sz="2200" dirty="0"/>
              <a:t> в </a:t>
            </a:r>
            <a:r>
              <a:rPr lang="ru-RU" sz="2200" dirty="0" err="1"/>
              <a:t>зв’язку</a:t>
            </a:r>
            <a:r>
              <a:rPr lang="ru-RU" sz="2200" dirty="0"/>
              <a:t> з </a:t>
            </a:r>
            <a:r>
              <a:rPr lang="ru-RU" sz="2200" dirty="0" err="1"/>
              <a:t>придбанням</a:t>
            </a:r>
            <a:r>
              <a:rPr lang="ru-RU" sz="2200" dirty="0"/>
              <a:t> (</a:t>
            </a:r>
            <a:r>
              <a:rPr lang="ru-RU" sz="2200" dirty="0" err="1"/>
              <a:t>отриманням</a:t>
            </a:r>
            <a:r>
              <a:rPr lang="ru-RU" sz="2200" dirty="0"/>
              <a:t>) прав на </a:t>
            </a:r>
            <a:r>
              <a:rPr lang="ru-RU" sz="2200" dirty="0" err="1" smtClean="0"/>
              <a:t>об’єкт</a:t>
            </a:r>
            <a:r>
              <a:rPr lang="ru-RU" sz="2200" dirty="0" smtClean="0"/>
              <a:t>; </a:t>
            </a:r>
            <a:endParaRPr lang="ru-RU" sz="2200" dirty="0"/>
          </a:p>
          <a:p>
            <a:pPr algn="just">
              <a:spcBef>
                <a:spcPts val="0"/>
              </a:spcBef>
            </a:pPr>
            <a:r>
              <a:rPr lang="ru-RU" sz="2200" dirty="0" err="1"/>
              <a:t>суми</a:t>
            </a:r>
            <a:r>
              <a:rPr lang="ru-RU" sz="2200" dirty="0"/>
              <a:t> </a:t>
            </a:r>
            <a:r>
              <a:rPr lang="ru-RU" sz="2200" dirty="0" err="1"/>
              <a:t>ввізного</a:t>
            </a:r>
            <a:r>
              <a:rPr lang="ru-RU" sz="2200" dirty="0"/>
              <a:t> </a:t>
            </a:r>
            <a:r>
              <a:rPr lang="ru-RU" sz="2200" dirty="0" err="1"/>
              <a:t>мита</a:t>
            </a:r>
            <a:r>
              <a:rPr lang="ru-RU" sz="2200" dirty="0"/>
              <a:t>; </a:t>
            </a:r>
          </a:p>
          <a:p>
            <a:pPr algn="just">
              <a:spcBef>
                <a:spcPts val="0"/>
              </a:spcBef>
            </a:pPr>
            <a:r>
              <a:rPr lang="ru-RU" sz="2200" dirty="0" err="1"/>
              <a:t>суми</a:t>
            </a:r>
            <a:r>
              <a:rPr lang="ru-RU" sz="2200" dirty="0"/>
              <a:t> </a:t>
            </a:r>
            <a:r>
              <a:rPr lang="ru-RU" sz="2200" dirty="0" err="1"/>
              <a:t>непрямих</a:t>
            </a:r>
            <a:r>
              <a:rPr lang="ru-RU" sz="2200" dirty="0"/>
              <a:t> </a:t>
            </a:r>
            <a:r>
              <a:rPr lang="ru-RU" sz="2200" dirty="0" err="1"/>
              <a:t>податків</a:t>
            </a:r>
            <a:r>
              <a:rPr lang="ru-RU" sz="2200" dirty="0"/>
              <a:t> у </a:t>
            </a:r>
            <a:r>
              <a:rPr lang="ru-RU" sz="2200" dirty="0" err="1"/>
              <a:t>зв’язку</a:t>
            </a:r>
            <a:r>
              <a:rPr lang="ru-RU" sz="2200" dirty="0"/>
              <a:t> з </a:t>
            </a:r>
            <a:r>
              <a:rPr lang="ru-RU" sz="2200" dirty="0" err="1"/>
              <a:t>придбанням</a:t>
            </a:r>
            <a:r>
              <a:rPr lang="ru-RU" sz="2200" dirty="0"/>
              <a:t> (</a:t>
            </a:r>
            <a:r>
              <a:rPr lang="ru-RU" sz="2200" dirty="0" err="1"/>
              <a:t>створенням</a:t>
            </a:r>
            <a:r>
              <a:rPr lang="ru-RU" sz="2200" dirty="0"/>
              <a:t>) </a:t>
            </a:r>
            <a:r>
              <a:rPr lang="ru-RU" sz="2200" dirty="0" err="1"/>
              <a:t>основних</a:t>
            </a:r>
            <a:r>
              <a:rPr lang="ru-RU" sz="2200" dirty="0"/>
              <a:t> </a:t>
            </a:r>
            <a:r>
              <a:rPr lang="ru-RU" sz="2200" dirty="0" err="1"/>
              <a:t>засобів</a:t>
            </a:r>
            <a:r>
              <a:rPr lang="ru-RU" sz="2200" dirty="0"/>
              <a:t> (</a:t>
            </a:r>
            <a:r>
              <a:rPr lang="ru-RU" sz="2200" dirty="0" err="1"/>
              <a:t>якщо</a:t>
            </a:r>
            <a:r>
              <a:rPr lang="ru-RU" sz="2200" dirty="0"/>
              <a:t> вони не </a:t>
            </a:r>
            <a:r>
              <a:rPr lang="ru-RU" sz="2200" dirty="0" err="1"/>
              <a:t>відшкодовуються</a:t>
            </a:r>
            <a:r>
              <a:rPr lang="ru-RU" sz="2200" dirty="0"/>
              <a:t> </a:t>
            </a:r>
            <a:r>
              <a:rPr lang="ru-RU" sz="2200" dirty="0" err="1" smtClean="0"/>
              <a:t>підприємству</a:t>
            </a:r>
            <a:r>
              <a:rPr lang="ru-RU" sz="2200" dirty="0" smtClean="0"/>
              <a:t>); </a:t>
            </a:r>
            <a:endParaRPr lang="ru-RU" sz="2200" dirty="0"/>
          </a:p>
          <a:p>
            <a:pPr algn="just">
              <a:spcBef>
                <a:spcPts val="0"/>
              </a:spcBef>
            </a:pPr>
            <a:r>
              <a:rPr lang="ru-RU" sz="2200" dirty="0" err="1"/>
              <a:t>витрати</a:t>
            </a:r>
            <a:r>
              <a:rPr lang="ru-RU" sz="2200" dirty="0"/>
              <a:t> </a:t>
            </a:r>
            <a:r>
              <a:rPr lang="ru-RU" sz="2200" dirty="0" err="1"/>
              <a:t>зі</a:t>
            </a:r>
            <a:r>
              <a:rPr lang="ru-RU" sz="2200" dirty="0"/>
              <a:t> </a:t>
            </a:r>
            <a:r>
              <a:rPr lang="ru-RU" sz="2200" dirty="0" err="1"/>
              <a:t>страхування</a:t>
            </a:r>
            <a:r>
              <a:rPr lang="ru-RU" sz="2200" dirty="0"/>
              <a:t> </a:t>
            </a:r>
            <a:r>
              <a:rPr lang="ru-RU" sz="2200" dirty="0" err="1"/>
              <a:t>ризиків</a:t>
            </a:r>
            <a:r>
              <a:rPr lang="ru-RU" sz="2200" dirty="0"/>
              <a:t> </a:t>
            </a:r>
            <a:r>
              <a:rPr lang="ru-RU" sz="2200" dirty="0" smtClean="0"/>
              <a:t>доставки; </a:t>
            </a:r>
            <a:endParaRPr lang="ru-RU" sz="2200" dirty="0"/>
          </a:p>
          <a:p>
            <a:pPr algn="just">
              <a:spcBef>
                <a:spcPts val="0"/>
              </a:spcBef>
            </a:pPr>
            <a:r>
              <a:rPr lang="ru-RU" sz="2200" dirty="0" err="1"/>
              <a:t>витрати</a:t>
            </a:r>
            <a:r>
              <a:rPr lang="ru-RU" sz="2200" dirty="0"/>
              <a:t> на </a:t>
            </a:r>
            <a:r>
              <a:rPr lang="ru-RU" sz="2200" dirty="0" err="1"/>
              <a:t>транспортування</a:t>
            </a:r>
            <a:r>
              <a:rPr lang="ru-RU" sz="2200" dirty="0"/>
              <a:t>, </a:t>
            </a:r>
            <a:endParaRPr lang="ru-RU" sz="2200" dirty="0" smtClean="0"/>
          </a:p>
          <a:p>
            <a:pPr algn="just">
              <a:spcBef>
                <a:spcPts val="0"/>
              </a:spcBef>
            </a:pPr>
            <a:r>
              <a:rPr lang="ru-RU" sz="2200" dirty="0" err="1"/>
              <a:t>витрати</a:t>
            </a:r>
            <a:r>
              <a:rPr lang="ru-RU" sz="2200" dirty="0"/>
              <a:t> на </a:t>
            </a:r>
            <a:r>
              <a:rPr lang="ru-RU" sz="2200" dirty="0" smtClean="0"/>
              <a:t>установку</a:t>
            </a:r>
            <a:r>
              <a:rPr lang="ru-RU" sz="2200" dirty="0"/>
              <a:t>, монтаж, </a:t>
            </a:r>
            <a:r>
              <a:rPr lang="ru-RU" sz="2200" dirty="0" err="1"/>
              <a:t>налагодження</a:t>
            </a:r>
            <a:r>
              <a:rPr lang="ru-RU" sz="2200" dirty="0"/>
              <a:t> </a:t>
            </a:r>
            <a:r>
              <a:rPr lang="ru-RU" sz="2200" dirty="0" err="1"/>
              <a:t>основних</a:t>
            </a:r>
            <a:r>
              <a:rPr lang="ru-RU" sz="2200" dirty="0"/>
              <a:t> </a:t>
            </a:r>
            <a:r>
              <a:rPr lang="ru-RU" sz="2200" dirty="0" err="1"/>
              <a:t>засобів</a:t>
            </a:r>
            <a:r>
              <a:rPr lang="ru-RU" sz="2200" dirty="0"/>
              <a:t>; </a:t>
            </a:r>
          </a:p>
          <a:p>
            <a:pPr algn="just">
              <a:spcBef>
                <a:spcPts val="0"/>
              </a:spcBef>
            </a:pPr>
            <a:r>
              <a:rPr lang="ru-RU" sz="2200" dirty="0" err="1"/>
              <a:t>інші</a:t>
            </a:r>
            <a:r>
              <a:rPr lang="ru-RU" sz="2200" dirty="0"/>
              <a:t> </a:t>
            </a:r>
            <a:r>
              <a:rPr lang="ru-RU" sz="2200" dirty="0" err="1"/>
              <a:t>витрати</a:t>
            </a:r>
            <a:r>
              <a:rPr lang="ru-RU" sz="2200" dirty="0"/>
              <a:t>, </a:t>
            </a:r>
            <a:r>
              <a:rPr lang="ru-RU" sz="2200" dirty="0" err="1"/>
              <a:t>безпосередньо</a:t>
            </a:r>
            <a:r>
              <a:rPr lang="ru-RU" sz="2200" dirty="0"/>
              <a:t> </a:t>
            </a:r>
            <a:r>
              <a:rPr lang="ru-RU" sz="2200" dirty="0" err="1"/>
              <a:t>пов’язані</a:t>
            </a:r>
            <a:r>
              <a:rPr lang="ru-RU" sz="2200" dirty="0"/>
              <a:t> з </a:t>
            </a:r>
            <a:r>
              <a:rPr lang="ru-RU" sz="2200" dirty="0" err="1"/>
              <a:t>доведенням</a:t>
            </a:r>
            <a:r>
              <a:rPr lang="ru-RU" sz="2200" dirty="0"/>
              <a:t> </a:t>
            </a:r>
            <a:r>
              <a:rPr lang="ru-RU" sz="2200" dirty="0" err="1"/>
              <a:t>основних</a:t>
            </a:r>
            <a:r>
              <a:rPr lang="ru-RU" sz="2200" dirty="0"/>
              <a:t> </a:t>
            </a:r>
            <a:r>
              <a:rPr lang="ru-RU" sz="2200" dirty="0" err="1"/>
              <a:t>засобів</a:t>
            </a:r>
            <a:r>
              <a:rPr lang="ru-RU" sz="2200" dirty="0"/>
              <a:t> до стану, у </a:t>
            </a:r>
            <a:r>
              <a:rPr lang="ru-RU" sz="2200" dirty="0" err="1"/>
              <a:t>якому</a:t>
            </a:r>
            <a:r>
              <a:rPr lang="ru-RU" sz="2200" dirty="0"/>
              <a:t> вони </a:t>
            </a:r>
            <a:r>
              <a:rPr lang="ru-RU" sz="2200" dirty="0" err="1"/>
              <a:t>придатні</a:t>
            </a:r>
            <a:r>
              <a:rPr lang="ru-RU" sz="2200" dirty="0"/>
              <a:t> для </a:t>
            </a:r>
            <a:r>
              <a:rPr lang="ru-RU" sz="2200" dirty="0" err="1"/>
              <a:t>використання</a:t>
            </a:r>
            <a:r>
              <a:rPr lang="ru-RU" sz="2200" dirty="0"/>
              <a:t> </a:t>
            </a:r>
            <a:r>
              <a:rPr lang="ru-RU" sz="2200" dirty="0" err="1"/>
              <a:t>із</a:t>
            </a:r>
            <a:r>
              <a:rPr lang="ru-RU" sz="2200" dirty="0"/>
              <a:t> </a:t>
            </a:r>
            <a:r>
              <a:rPr lang="ru-RU" sz="2200" dirty="0" err="1"/>
              <a:t>запланованою</a:t>
            </a:r>
            <a:r>
              <a:rPr lang="ru-RU" sz="2200" dirty="0"/>
              <a:t> метою. </a:t>
            </a:r>
          </a:p>
          <a:p>
            <a:pPr algn="just">
              <a:spcBef>
                <a:spcPts val="0"/>
              </a:spcBef>
            </a:pPr>
            <a:endParaRPr lang="uk-UA" sz="2200" dirty="0"/>
          </a:p>
        </p:txBody>
      </p:sp>
    </p:spTree>
    <p:extLst>
      <p:ext uri="{BB962C8B-B14F-4D97-AF65-F5344CB8AC3E}">
        <p14:creationId xmlns:p14="http://schemas.microsoft.com/office/powerpoint/2010/main" val="35617293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Не </a:t>
            </a:r>
            <a:r>
              <a:rPr lang="ru-RU" b="1" dirty="0" err="1"/>
              <a:t>включаються</a:t>
            </a:r>
            <a:r>
              <a:rPr lang="ru-RU" b="1" dirty="0"/>
              <a:t> до </a:t>
            </a:r>
            <a:r>
              <a:rPr lang="ru-RU" b="1" dirty="0" err="1"/>
              <a:t>первісної</a:t>
            </a:r>
            <a:r>
              <a:rPr lang="ru-RU" b="1" dirty="0"/>
              <a:t> </a:t>
            </a:r>
            <a:r>
              <a:rPr lang="ru-RU" b="1" dirty="0" err="1"/>
              <a:t>вартості</a:t>
            </a:r>
            <a:r>
              <a:rPr lang="ru-RU" b="1" dirty="0"/>
              <a:t> </a:t>
            </a:r>
            <a:r>
              <a:rPr lang="ru-RU" b="1" dirty="0" err="1" smtClean="0"/>
              <a:t>необоротних</a:t>
            </a:r>
            <a:r>
              <a:rPr lang="ru-RU" b="1" dirty="0" smtClean="0"/>
              <a:t> </a:t>
            </a:r>
            <a:r>
              <a:rPr lang="ru-RU" b="1" dirty="0" err="1" smtClean="0"/>
              <a:t>активів</a:t>
            </a:r>
            <a:endParaRPr lang="uk-UA" b="1" dirty="0"/>
          </a:p>
        </p:txBody>
      </p:sp>
      <p:sp>
        <p:nvSpPr>
          <p:cNvPr id="3" name="Объект 2"/>
          <p:cNvSpPr>
            <a:spLocks noGrp="1"/>
          </p:cNvSpPr>
          <p:nvPr>
            <p:ph idx="1"/>
          </p:nvPr>
        </p:nvSpPr>
        <p:spPr/>
        <p:txBody>
          <a:bodyPr>
            <a:normAutofit/>
          </a:bodyPr>
          <a:lstStyle/>
          <a:p>
            <a:pPr marL="0" indent="363538" algn="just">
              <a:buNone/>
            </a:pPr>
            <a:r>
              <a:rPr lang="ru-RU" sz="3200" dirty="0" err="1" smtClean="0"/>
              <a:t>Відсотки</a:t>
            </a:r>
            <a:r>
              <a:rPr lang="ru-RU" sz="3200" dirty="0" smtClean="0"/>
              <a:t> за </a:t>
            </a:r>
            <a:r>
              <a:rPr lang="ru-RU" sz="3200" dirty="0" err="1" smtClean="0"/>
              <a:t>користування</a:t>
            </a:r>
            <a:r>
              <a:rPr lang="ru-RU" sz="3200" dirty="0" smtClean="0"/>
              <a:t> кредитами та </a:t>
            </a:r>
            <a:r>
              <a:rPr lang="ru-RU" sz="3200" dirty="0" err="1" smtClean="0"/>
              <a:t>позиками</a:t>
            </a:r>
            <a:r>
              <a:rPr lang="ru-RU" sz="3200" dirty="0" smtClean="0"/>
              <a:t>, </a:t>
            </a:r>
            <a:r>
              <a:rPr lang="ru-RU" sz="3200" dirty="0" err="1" smtClean="0"/>
              <a:t>одержанами</a:t>
            </a:r>
            <a:r>
              <a:rPr lang="ru-RU" sz="3200" dirty="0" smtClean="0"/>
              <a:t> </a:t>
            </a:r>
            <a:r>
              <a:rPr lang="ru-RU" sz="3200" dirty="0" err="1" smtClean="0"/>
              <a:t>задля</a:t>
            </a:r>
            <a:r>
              <a:rPr lang="ru-RU" sz="3200" dirty="0" smtClean="0"/>
              <a:t> </a:t>
            </a:r>
            <a:r>
              <a:rPr lang="ru-RU" sz="3200" dirty="0" err="1" smtClean="0"/>
              <a:t>придбання</a:t>
            </a:r>
            <a:r>
              <a:rPr lang="ru-RU" sz="3200" dirty="0" smtClean="0"/>
              <a:t> </a:t>
            </a:r>
            <a:r>
              <a:rPr lang="ru-RU" sz="3200" dirty="0" err="1" smtClean="0"/>
              <a:t>відповідних</a:t>
            </a:r>
            <a:r>
              <a:rPr lang="ru-RU" sz="3200" dirty="0" smtClean="0"/>
              <a:t> </a:t>
            </a:r>
            <a:r>
              <a:rPr lang="ru-RU" sz="3200" dirty="0" err="1" smtClean="0"/>
              <a:t>необоротних</a:t>
            </a:r>
            <a:r>
              <a:rPr lang="ru-RU" sz="3200" dirty="0" smtClean="0"/>
              <a:t> </a:t>
            </a:r>
            <a:r>
              <a:rPr lang="ru-RU" sz="3200" dirty="0" err="1" smtClean="0"/>
              <a:t>активів</a:t>
            </a:r>
            <a:endParaRPr lang="en-US" sz="3200" dirty="0" smtClean="0"/>
          </a:p>
          <a:p>
            <a:pPr marL="514350" indent="-514350" algn="just">
              <a:buAutoNum type="arabicPeriod"/>
            </a:pPr>
            <a:r>
              <a:rPr lang="uk-UA" sz="3200" dirty="0" smtClean="0"/>
              <a:t>Д 311 К 60, 50</a:t>
            </a:r>
          </a:p>
          <a:p>
            <a:pPr marL="514350" indent="-514350" algn="just">
              <a:buAutoNum type="arabicPeriod"/>
            </a:pPr>
            <a:r>
              <a:rPr lang="uk-UA" sz="3200" dirty="0" smtClean="0"/>
              <a:t>Д 95 К 684</a:t>
            </a:r>
          </a:p>
          <a:p>
            <a:pPr marL="514350" indent="-514350" algn="just">
              <a:buAutoNum type="arabicPeriod"/>
            </a:pPr>
            <a:r>
              <a:rPr lang="uk-UA" sz="3200" dirty="0" smtClean="0"/>
              <a:t>Д 684 К 311</a:t>
            </a:r>
          </a:p>
          <a:p>
            <a:pPr marL="514350" indent="-514350" algn="just">
              <a:buAutoNum type="arabicPeriod"/>
            </a:pPr>
            <a:r>
              <a:rPr lang="uk-UA" sz="3200" dirty="0" smtClean="0"/>
              <a:t>Д 60, 50 К 311</a:t>
            </a:r>
            <a:endParaRPr lang="ru-RU" sz="3200" dirty="0"/>
          </a:p>
          <a:p>
            <a:pPr algn="just"/>
            <a:endParaRPr lang="uk-UA" sz="3200" dirty="0"/>
          </a:p>
        </p:txBody>
      </p:sp>
    </p:spTree>
    <p:extLst>
      <p:ext uri="{BB962C8B-B14F-4D97-AF65-F5344CB8AC3E}">
        <p14:creationId xmlns:p14="http://schemas.microsoft.com/office/powerpoint/2010/main" val="6116088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852704"/>
          </a:xfrm>
        </p:spPr>
        <p:txBody>
          <a:bodyPr>
            <a:normAutofit fontScale="90000"/>
          </a:bodyPr>
          <a:lstStyle/>
          <a:p>
            <a:pPr algn="ctr"/>
            <a:r>
              <a:rPr lang="uk-UA" b="1" i="1" dirty="0" smtClean="0"/>
              <a:t>Податок на додану вартість</a:t>
            </a:r>
            <a:endParaRPr lang="uk-UA" b="1" i="1" dirty="0"/>
          </a:p>
        </p:txBody>
      </p:sp>
      <p:sp>
        <p:nvSpPr>
          <p:cNvPr id="3" name="Объект 2"/>
          <p:cNvSpPr>
            <a:spLocks noGrp="1"/>
          </p:cNvSpPr>
          <p:nvPr>
            <p:ph idx="1"/>
          </p:nvPr>
        </p:nvSpPr>
        <p:spPr/>
        <p:txBody>
          <a:bodyPr>
            <a:normAutofit/>
          </a:bodyPr>
          <a:lstStyle/>
          <a:p>
            <a:pPr marL="0" indent="363538" algn="just">
              <a:buNone/>
            </a:pPr>
            <a:r>
              <a:rPr lang="uk-UA" sz="2800" dirty="0" smtClean="0"/>
              <a:t>При придбанні необоротного активу, який використовуватиметься для господарської діяльності, постачальнику сплачується, окрім вартості об’єкта, сума податку на додану вартість (ПДВ), ставка якого становить </a:t>
            </a:r>
            <a:r>
              <a:rPr lang="uk-UA" sz="2800" b="1" dirty="0" smtClean="0"/>
              <a:t>20 %.</a:t>
            </a:r>
          </a:p>
          <a:p>
            <a:pPr marL="0" indent="363538" algn="just">
              <a:buNone/>
            </a:pPr>
            <a:endParaRPr lang="uk-UA" altLang="uk-UA" sz="2800" i="1" dirty="0" smtClean="0">
              <a:latin typeface="Bookman Old Style" pitchFamily="18" charset="0"/>
            </a:endParaRPr>
          </a:p>
        </p:txBody>
      </p:sp>
    </p:spTree>
    <p:extLst>
      <p:ext uri="{BB962C8B-B14F-4D97-AF65-F5344CB8AC3E}">
        <p14:creationId xmlns:p14="http://schemas.microsoft.com/office/powerpoint/2010/main" val="5201980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780696"/>
          </a:xfrm>
        </p:spPr>
        <p:txBody>
          <a:bodyPr>
            <a:normAutofit/>
          </a:bodyPr>
          <a:lstStyle/>
          <a:p>
            <a:pPr algn="ctr"/>
            <a:r>
              <a:rPr lang="uk-UA" altLang="uk-UA" sz="4500" b="1" i="1" dirty="0"/>
              <a:t>Порядок розрахунку ПДВ</a:t>
            </a:r>
            <a:endParaRPr lang="uk-UA" sz="4500" b="1" i="1" dirty="0"/>
          </a:p>
        </p:txBody>
      </p:sp>
      <p:sp>
        <p:nvSpPr>
          <p:cNvPr id="3" name="TextBox 9"/>
          <p:cNvSpPr txBox="1">
            <a:spLocks noChangeArrowheads="1"/>
          </p:cNvSpPr>
          <p:nvPr/>
        </p:nvSpPr>
        <p:spPr bwMode="auto">
          <a:xfrm>
            <a:off x="701544" y="1844824"/>
            <a:ext cx="7974912" cy="3785652"/>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altLang="uk-UA" sz="2400" b="1" dirty="0" smtClean="0">
                <a:latin typeface="+mn-lt"/>
              </a:rPr>
              <a:t>Вартість необоротних активів згідно з документами постачальника = 100 000 </a:t>
            </a:r>
            <a:r>
              <a:rPr lang="uk-UA" altLang="uk-UA" sz="2400" b="1" dirty="0">
                <a:latin typeface="+mn-lt"/>
              </a:rPr>
              <a:t>грн</a:t>
            </a:r>
            <a:r>
              <a:rPr lang="uk-UA" altLang="uk-UA" sz="2400" b="1" dirty="0" smtClean="0">
                <a:latin typeface="+mn-lt"/>
              </a:rPr>
              <a:t>.</a:t>
            </a:r>
          </a:p>
          <a:p>
            <a:pPr algn="ctr" eaLnBrk="1" hangingPunct="1"/>
            <a:endParaRPr lang="uk-UA" altLang="uk-UA" sz="2400" b="1" dirty="0">
              <a:latin typeface="+mn-lt"/>
            </a:endParaRPr>
          </a:p>
          <a:p>
            <a:pPr algn="ctr" eaLnBrk="1" hangingPunct="1"/>
            <a:r>
              <a:rPr lang="uk-UA" altLang="uk-UA" sz="2400" b="1" i="1" dirty="0">
                <a:latin typeface="+mn-lt"/>
              </a:rPr>
              <a:t>ПДВ – 20</a:t>
            </a:r>
            <a:r>
              <a:rPr lang="uk-UA" altLang="uk-UA" sz="2400" b="1" i="1" dirty="0" smtClean="0">
                <a:latin typeface="+mn-lt"/>
              </a:rPr>
              <a:t>%</a:t>
            </a:r>
          </a:p>
          <a:p>
            <a:pPr algn="ctr" eaLnBrk="1" hangingPunct="1"/>
            <a:endParaRPr lang="uk-UA" altLang="uk-UA" sz="2400" b="1" i="1" dirty="0">
              <a:latin typeface="+mn-lt"/>
            </a:endParaRPr>
          </a:p>
          <a:p>
            <a:pPr algn="ctr" eaLnBrk="1" hangingPunct="1"/>
            <a:r>
              <a:rPr lang="uk-UA" altLang="uk-UA" sz="2400" b="1" i="1" dirty="0" smtClean="0">
                <a:latin typeface="+mn-lt"/>
              </a:rPr>
              <a:t>ПДВ = 100000 х 20 % / 100 % = 20000 грн.</a:t>
            </a:r>
            <a:endParaRPr lang="uk-UA" altLang="uk-UA" sz="2400" b="1" i="1" dirty="0">
              <a:latin typeface="+mn-lt"/>
            </a:endParaRPr>
          </a:p>
          <a:p>
            <a:pPr algn="ctr" eaLnBrk="1" hangingPunct="1"/>
            <a:r>
              <a:rPr lang="uk-UA" altLang="uk-UA" sz="2400" b="1" i="1" dirty="0">
                <a:latin typeface="+mn-lt"/>
              </a:rPr>
              <a:t>        </a:t>
            </a:r>
            <a:endParaRPr lang="uk-UA" altLang="uk-UA" sz="2400" b="1" i="1" dirty="0" smtClean="0">
              <a:latin typeface="+mn-lt"/>
            </a:endParaRPr>
          </a:p>
          <a:p>
            <a:pPr algn="ctr" eaLnBrk="1" hangingPunct="1"/>
            <a:r>
              <a:rPr lang="uk-UA" altLang="uk-UA" sz="2400" b="1" i="1" dirty="0" smtClean="0">
                <a:latin typeface="+mn-lt"/>
              </a:rPr>
              <a:t>Сума, яку підприємство сплатить постачальнику = 100 000 грн. + 20 000 грн. = 120 000 грн.</a:t>
            </a:r>
            <a:endParaRPr lang="uk-UA" altLang="uk-UA" sz="2400" b="1" i="1" dirty="0">
              <a:latin typeface="+mn-lt"/>
            </a:endParaRPr>
          </a:p>
          <a:p>
            <a:pPr eaLnBrk="1" hangingPunct="1"/>
            <a:endParaRPr lang="uk-UA" altLang="uk-UA" sz="2400" b="1" i="1" dirty="0">
              <a:latin typeface="+mn-lt"/>
            </a:endParaRPr>
          </a:p>
        </p:txBody>
      </p:sp>
    </p:spTree>
    <p:extLst>
      <p:ext uri="{BB962C8B-B14F-4D97-AF65-F5344CB8AC3E}">
        <p14:creationId xmlns:p14="http://schemas.microsoft.com/office/powerpoint/2010/main" val="29585308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780696"/>
          </a:xfrm>
        </p:spPr>
        <p:txBody>
          <a:bodyPr>
            <a:normAutofit/>
          </a:bodyPr>
          <a:lstStyle/>
          <a:p>
            <a:pPr algn="ctr"/>
            <a:r>
              <a:rPr lang="uk-UA" altLang="uk-UA" sz="4500" b="1" i="1" dirty="0"/>
              <a:t>Порядок розрахунку ПДВ</a:t>
            </a:r>
            <a:endParaRPr lang="uk-UA" sz="4500" b="1" i="1" dirty="0"/>
          </a:p>
        </p:txBody>
      </p:sp>
      <p:sp>
        <p:nvSpPr>
          <p:cNvPr id="3" name="TextBox 9"/>
          <p:cNvSpPr txBox="1">
            <a:spLocks noChangeArrowheads="1"/>
          </p:cNvSpPr>
          <p:nvPr/>
        </p:nvSpPr>
        <p:spPr bwMode="auto">
          <a:xfrm>
            <a:off x="701544" y="1556792"/>
            <a:ext cx="7974912" cy="83099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altLang="uk-UA" sz="2400" b="1" dirty="0" smtClean="0">
                <a:latin typeface="+mn-lt"/>
              </a:rPr>
              <a:t>Якщо в накладній зазначено, що придбано об’єкт за 100 000 грн., </a:t>
            </a:r>
            <a:r>
              <a:rPr lang="uk-UA" altLang="uk-UA" sz="2400" b="1" dirty="0" smtClean="0">
                <a:solidFill>
                  <a:schemeClr val="accent5">
                    <a:lumMod val="75000"/>
                  </a:schemeClr>
                </a:solidFill>
                <a:latin typeface="+mn-lt"/>
              </a:rPr>
              <a:t>крім того ПДВ</a:t>
            </a:r>
            <a:endParaRPr lang="uk-UA" altLang="uk-UA" sz="2400" b="1" i="1" dirty="0">
              <a:solidFill>
                <a:schemeClr val="accent5">
                  <a:lumMod val="75000"/>
                </a:schemeClr>
              </a:solidFill>
              <a:latin typeface="+mn-lt"/>
            </a:endParaRPr>
          </a:p>
        </p:txBody>
      </p:sp>
      <p:sp>
        <p:nvSpPr>
          <p:cNvPr id="4" name="TextBox 9"/>
          <p:cNvSpPr txBox="1">
            <a:spLocks noChangeArrowheads="1"/>
          </p:cNvSpPr>
          <p:nvPr/>
        </p:nvSpPr>
        <p:spPr bwMode="auto">
          <a:xfrm>
            <a:off x="395536" y="2852936"/>
            <a:ext cx="3150376" cy="83099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altLang="uk-UA" sz="2400" b="1" dirty="0" smtClean="0">
                <a:latin typeface="+mn-lt"/>
              </a:rPr>
              <a:t>Вартість об’єкта 100000 грн.</a:t>
            </a:r>
            <a:endParaRPr lang="uk-UA" altLang="uk-UA" sz="2400" b="1" i="1" dirty="0">
              <a:latin typeface="+mn-lt"/>
            </a:endParaRPr>
          </a:p>
        </p:txBody>
      </p:sp>
      <p:sp>
        <p:nvSpPr>
          <p:cNvPr id="5" name="TextBox 9"/>
          <p:cNvSpPr txBox="1">
            <a:spLocks noChangeArrowheads="1"/>
          </p:cNvSpPr>
          <p:nvPr/>
        </p:nvSpPr>
        <p:spPr bwMode="auto">
          <a:xfrm>
            <a:off x="3905952" y="2886035"/>
            <a:ext cx="5130544" cy="83099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altLang="uk-UA" sz="2400" b="1" dirty="0">
                <a:latin typeface="+mn-lt"/>
              </a:rPr>
              <a:t>Сума ПДВ = </a:t>
            </a:r>
            <a:r>
              <a:rPr lang="uk-UA" altLang="uk-UA" sz="2400" b="1" dirty="0" smtClean="0">
                <a:latin typeface="+mn-lt"/>
              </a:rPr>
              <a:t>100 000 </a:t>
            </a:r>
            <a:r>
              <a:rPr lang="uk-UA" altLang="uk-UA" sz="2400" b="1" dirty="0">
                <a:latin typeface="+mn-lt"/>
              </a:rPr>
              <a:t>х </a:t>
            </a:r>
            <a:r>
              <a:rPr lang="uk-UA" altLang="uk-UA" sz="2400" b="1" dirty="0">
                <a:solidFill>
                  <a:schemeClr val="accent5">
                    <a:lumMod val="75000"/>
                  </a:schemeClr>
                </a:solidFill>
                <a:latin typeface="+mn-lt"/>
              </a:rPr>
              <a:t>20 % / 100 % </a:t>
            </a:r>
            <a:r>
              <a:rPr lang="uk-UA" altLang="uk-UA" sz="2400" b="1" dirty="0">
                <a:latin typeface="+mn-lt"/>
              </a:rPr>
              <a:t>= </a:t>
            </a:r>
            <a:r>
              <a:rPr lang="uk-UA" altLang="uk-UA" sz="2400" b="1" dirty="0" smtClean="0">
                <a:latin typeface="+mn-lt"/>
              </a:rPr>
              <a:t>20 000 </a:t>
            </a:r>
            <a:r>
              <a:rPr lang="uk-UA" altLang="uk-UA" sz="2400" b="1" dirty="0">
                <a:latin typeface="+mn-lt"/>
              </a:rPr>
              <a:t>грн</a:t>
            </a:r>
            <a:r>
              <a:rPr lang="uk-UA" altLang="uk-UA" sz="2400" b="1" dirty="0" smtClean="0">
                <a:latin typeface="+mn-lt"/>
              </a:rPr>
              <a:t>.</a:t>
            </a:r>
            <a:endParaRPr lang="uk-UA" altLang="uk-UA" sz="2400" b="1" dirty="0">
              <a:latin typeface="+mn-lt"/>
            </a:endParaRPr>
          </a:p>
        </p:txBody>
      </p:sp>
      <p:cxnSp>
        <p:nvCxnSpPr>
          <p:cNvPr id="7" name="Прямая со стрелкой 6"/>
          <p:cNvCxnSpPr>
            <a:stCxn id="3" idx="2"/>
            <a:endCxn id="4" idx="0"/>
          </p:cNvCxnSpPr>
          <p:nvPr/>
        </p:nvCxnSpPr>
        <p:spPr>
          <a:xfrm flipH="1">
            <a:off x="1970724" y="2387789"/>
            <a:ext cx="2718276" cy="4651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a:stCxn id="3" idx="2"/>
            <a:endCxn id="5" idx="0"/>
          </p:cNvCxnSpPr>
          <p:nvPr/>
        </p:nvCxnSpPr>
        <p:spPr>
          <a:xfrm>
            <a:off x="4689000" y="2387789"/>
            <a:ext cx="1782224" cy="4982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53944" y="4110171"/>
            <a:ext cx="7974912" cy="83099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altLang="uk-UA" sz="2400" b="1" dirty="0" smtClean="0">
                <a:latin typeface="+mn-lt"/>
              </a:rPr>
              <a:t>Якщо в накладній зазначено, що придбано об’єкт за 100 000 грн., </a:t>
            </a:r>
            <a:r>
              <a:rPr lang="uk-UA" altLang="uk-UA" sz="2400" b="1" dirty="0" smtClean="0">
                <a:solidFill>
                  <a:srgbClr val="0070C0"/>
                </a:solidFill>
                <a:latin typeface="+mn-lt"/>
              </a:rPr>
              <a:t>в тому числі ПДВ</a:t>
            </a:r>
            <a:endParaRPr lang="uk-UA" altLang="uk-UA" sz="2400" b="1" i="1" dirty="0">
              <a:solidFill>
                <a:srgbClr val="0070C0"/>
              </a:solidFill>
              <a:latin typeface="+mn-lt"/>
            </a:endParaRPr>
          </a:p>
        </p:txBody>
      </p:sp>
      <p:sp>
        <p:nvSpPr>
          <p:cNvPr id="12" name="TextBox 9"/>
          <p:cNvSpPr txBox="1">
            <a:spLocks noChangeArrowheads="1"/>
          </p:cNvSpPr>
          <p:nvPr/>
        </p:nvSpPr>
        <p:spPr bwMode="auto">
          <a:xfrm>
            <a:off x="395536" y="5229200"/>
            <a:ext cx="3150376" cy="1200329"/>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altLang="uk-UA" sz="2400" b="1" dirty="0" smtClean="0">
                <a:latin typeface="+mn-lt"/>
              </a:rPr>
              <a:t>Вартість об’єкта 100000-16 666,67  = 83333,33 грн.</a:t>
            </a:r>
            <a:endParaRPr lang="uk-UA" altLang="uk-UA" sz="2400" b="1" i="1" dirty="0">
              <a:latin typeface="+mn-lt"/>
            </a:endParaRPr>
          </a:p>
        </p:txBody>
      </p:sp>
      <p:sp>
        <p:nvSpPr>
          <p:cNvPr id="15" name="TextBox 9"/>
          <p:cNvSpPr txBox="1">
            <a:spLocks noChangeArrowheads="1"/>
          </p:cNvSpPr>
          <p:nvPr/>
        </p:nvSpPr>
        <p:spPr bwMode="auto">
          <a:xfrm>
            <a:off x="3905952" y="5373216"/>
            <a:ext cx="5130544" cy="83099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altLang="uk-UA" sz="2400" b="1" dirty="0">
                <a:latin typeface="+mn-lt"/>
              </a:rPr>
              <a:t>Сума ПДВ = </a:t>
            </a:r>
            <a:r>
              <a:rPr lang="uk-UA" altLang="uk-UA" sz="2400" b="1" dirty="0" smtClean="0">
                <a:latin typeface="+mn-lt"/>
              </a:rPr>
              <a:t>100 000 </a:t>
            </a:r>
            <a:r>
              <a:rPr lang="uk-UA" altLang="uk-UA" sz="2400" b="1" dirty="0">
                <a:latin typeface="+mn-lt"/>
              </a:rPr>
              <a:t>х </a:t>
            </a:r>
            <a:r>
              <a:rPr lang="uk-UA" altLang="uk-UA" sz="2400" b="1" dirty="0">
                <a:solidFill>
                  <a:srgbClr val="0070C0"/>
                </a:solidFill>
                <a:latin typeface="+mn-lt"/>
              </a:rPr>
              <a:t>20 % / </a:t>
            </a:r>
            <a:r>
              <a:rPr lang="uk-UA" altLang="uk-UA" sz="2400" b="1" dirty="0" smtClean="0">
                <a:solidFill>
                  <a:srgbClr val="0070C0"/>
                </a:solidFill>
                <a:latin typeface="+mn-lt"/>
              </a:rPr>
              <a:t>120 </a:t>
            </a:r>
            <a:r>
              <a:rPr lang="uk-UA" altLang="uk-UA" sz="2400" b="1" dirty="0">
                <a:solidFill>
                  <a:srgbClr val="0070C0"/>
                </a:solidFill>
                <a:latin typeface="+mn-lt"/>
              </a:rPr>
              <a:t>% </a:t>
            </a:r>
            <a:r>
              <a:rPr lang="uk-UA" altLang="uk-UA" sz="2400" b="1" dirty="0">
                <a:latin typeface="+mn-lt"/>
              </a:rPr>
              <a:t>= </a:t>
            </a:r>
            <a:r>
              <a:rPr lang="uk-UA" altLang="uk-UA" sz="2400" b="1" dirty="0" smtClean="0">
                <a:latin typeface="+mn-lt"/>
              </a:rPr>
              <a:t>16 666,67 </a:t>
            </a:r>
            <a:r>
              <a:rPr lang="uk-UA" altLang="uk-UA" sz="2400" b="1" dirty="0">
                <a:latin typeface="+mn-lt"/>
              </a:rPr>
              <a:t>грн</a:t>
            </a:r>
            <a:r>
              <a:rPr lang="uk-UA" altLang="uk-UA" sz="2400" b="1" dirty="0" smtClean="0">
                <a:latin typeface="+mn-lt"/>
              </a:rPr>
              <a:t>.</a:t>
            </a:r>
            <a:endParaRPr lang="uk-UA" altLang="uk-UA" sz="2400" b="1" dirty="0">
              <a:latin typeface="+mn-lt"/>
            </a:endParaRPr>
          </a:p>
        </p:txBody>
      </p:sp>
      <p:cxnSp>
        <p:nvCxnSpPr>
          <p:cNvPr id="17" name="Прямая со стрелкой 16"/>
          <p:cNvCxnSpPr>
            <a:stCxn id="10" idx="2"/>
            <a:endCxn id="12" idx="0"/>
          </p:cNvCxnSpPr>
          <p:nvPr/>
        </p:nvCxnSpPr>
        <p:spPr>
          <a:xfrm flipH="1">
            <a:off x="1970724" y="4941168"/>
            <a:ext cx="28706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10" idx="2"/>
            <a:endCxn id="15" idx="0"/>
          </p:cNvCxnSpPr>
          <p:nvPr/>
        </p:nvCxnSpPr>
        <p:spPr>
          <a:xfrm>
            <a:off x="4841400" y="4941168"/>
            <a:ext cx="162982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701544" y="3861048"/>
            <a:ext cx="7758888"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38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8229600" cy="5112568"/>
          </a:xfrm>
        </p:spPr>
        <p:txBody>
          <a:bodyPr>
            <a:normAutofit/>
          </a:bodyPr>
          <a:lstStyle/>
          <a:p>
            <a:pPr marL="0" indent="0" algn="ctr">
              <a:buNone/>
            </a:pPr>
            <a:endParaRPr lang="uk-UA" sz="3600" dirty="0" smtClean="0"/>
          </a:p>
          <a:p>
            <a:pPr marL="0" indent="0" algn="ctr">
              <a:buNone/>
            </a:pPr>
            <a:r>
              <a:rPr lang="uk-UA" sz="3600" dirty="0" smtClean="0"/>
              <a:t>Сума ПДВ, сплачена постачальнику, відшкодовується підприємстві-покупцю з бюджету, тому відображається як дебіторська заборгованість бюджету перед підприємством.</a:t>
            </a:r>
          </a:p>
          <a:p>
            <a:pPr marL="0" indent="0" algn="ctr">
              <a:buNone/>
            </a:pPr>
            <a:endParaRPr lang="uk-UA" altLang="uk-UA" sz="3600" i="1" dirty="0"/>
          </a:p>
          <a:p>
            <a:pPr marL="0" indent="0" algn="ctr">
              <a:buNone/>
            </a:pPr>
            <a:endParaRPr lang="uk-UA" sz="3600" dirty="0"/>
          </a:p>
        </p:txBody>
      </p:sp>
    </p:spTree>
    <p:extLst>
      <p:ext uri="{BB962C8B-B14F-4D97-AF65-F5344CB8AC3E}">
        <p14:creationId xmlns:p14="http://schemas.microsoft.com/office/powerpoint/2010/main" val="2870374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uk-UA" altLang="uk-UA" dirty="0">
              <a:latin typeface="Calibri" pitchFamily="34" charset="0"/>
            </a:endParaRPr>
          </a:p>
        </p:txBody>
      </p:sp>
      <p:sp>
        <p:nvSpPr>
          <p:cNvPr id="10" name="TextBox 9"/>
          <p:cNvSpPr txBox="1"/>
          <p:nvPr/>
        </p:nvSpPr>
        <p:spPr>
          <a:xfrm>
            <a:off x="539750" y="647700"/>
            <a:ext cx="8208963" cy="5894388"/>
          </a:xfrm>
          <a:prstGeom prst="rect">
            <a:avLst/>
          </a:prstGeom>
          <a:noFill/>
        </p:spPr>
        <p:txBody>
          <a:bodyPr>
            <a:spAutoFit/>
          </a:bodyPr>
          <a:lstStyle/>
          <a:p>
            <a:pPr algn="just">
              <a:defRPr/>
            </a:pPr>
            <a:r>
              <a:rPr lang="uk-UA" sz="2900" b="1" dirty="0">
                <a:effectLst>
                  <a:outerShdw blurRad="38100" dist="38100" dir="2700000" algn="tl">
                    <a:srgbClr val="FFFFFF"/>
                  </a:outerShdw>
                </a:effectLst>
                <a:latin typeface="Constantia" panose="02030602050306030303" pitchFamily="18" charset="0"/>
              </a:rPr>
              <a:t>Процес</a:t>
            </a:r>
            <a:r>
              <a:rPr lang="uk-UA" sz="2900" dirty="0">
                <a:effectLst>
                  <a:outerShdw blurRad="38100" dist="38100" dir="2700000" algn="tl">
                    <a:srgbClr val="FFFFFF"/>
                  </a:outerShdw>
                </a:effectLst>
                <a:latin typeface="Constantia" panose="02030602050306030303" pitchFamily="18" charset="0"/>
              </a:rPr>
              <a:t> </a:t>
            </a:r>
            <a:r>
              <a:rPr lang="uk-UA" sz="2900" b="1" dirty="0">
                <a:effectLst>
                  <a:outerShdw blurRad="38100" dist="38100" dir="2700000" algn="tl">
                    <a:srgbClr val="FFFFFF"/>
                  </a:outerShdw>
                </a:effectLst>
                <a:latin typeface="Constantia" panose="02030602050306030303" pitchFamily="18" charset="0"/>
              </a:rPr>
              <a:t>придбання</a:t>
            </a:r>
            <a:r>
              <a:rPr lang="uk-UA" sz="2900" dirty="0">
                <a:effectLst>
                  <a:outerShdw blurRad="38100" dist="38100" dir="2700000" algn="tl">
                    <a:srgbClr val="FFFFFF"/>
                  </a:outerShdw>
                </a:effectLst>
                <a:latin typeface="Constantia" panose="02030602050306030303" pitchFamily="18" charset="0"/>
              </a:rPr>
              <a:t> – сукупність операцій із забезпечення підприємства засобами і предметами праці, необхідними для здійснення господарської діяльності.</a:t>
            </a:r>
            <a:endParaRPr lang="uk-UA" sz="2900" i="1" dirty="0">
              <a:effectLst>
                <a:outerShdw blurRad="38100" dist="38100" dir="2700000" algn="tl">
                  <a:srgbClr val="FFFFFF"/>
                </a:outerShdw>
              </a:effectLst>
              <a:latin typeface="Constantia" panose="02030602050306030303" pitchFamily="18" charset="0"/>
            </a:endParaRPr>
          </a:p>
          <a:p>
            <a:pPr algn="just">
              <a:defRPr/>
            </a:pPr>
            <a:endParaRPr lang="uk-UA" sz="2900" i="1" dirty="0">
              <a:effectLst>
                <a:outerShdw blurRad="38100" dist="38100" dir="2700000" algn="tl">
                  <a:srgbClr val="FFFFFF"/>
                </a:outerShdw>
              </a:effectLst>
              <a:latin typeface="Constantia" panose="02030602050306030303" pitchFamily="18" charset="0"/>
            </a:endParaRPr>
          </a:p>
          <a:p>
            <a:pPr algn="just">
              <a:defRPr/>
            </a:pPr>
            <a:r>
              <a:rPr lang="uk-UA" sz="2900" i="1" dirty="0">
                <a:effectLst>
                  <a:outerShdw blurRad="38100" dist="38100" dir="2700000" algn="tl">
                    <a:srgbClr val="FFFFFF"/>
                  </a:outerShdw>
                </a:effectLst>
                <a:latin typeface="Constantia" panose="02030602050306030303" pitchFamily="18" charset="0"/>
              </a:rPr>
              <a:t>Процес придбання </a:t>
            </a:r>
            <a:r>
              <a:rPr lang="uk-UA" sz="2900" dirty="0">
                <a:effectLst>
                  <a:outerShdw blurRad="38100" dist="38100" dir="2700000" algn="tl">
                    <a:srgbClr val="FFFFFF"/>
                  </a:outerShdw>
                </a:effectLst>
                <a:latin typeface="Constantia" panose="02030602050306030303" pitchFamily="18" charset="0"/>
              </a:rPr>
              <a:t>є невід’ємною умовою забезпечення господарської діяльності підприємства у цілому, а також її наступного етапу – процесу виробництва. Він складається із сукупності операцій по забезпеченню підприємства необхідними для виробництва матеріальними ресурсами (виробничими запасами).</a:t>
            </a:r>
            <a:r>
              <a:rPr lang="ru-RU" sz="2900" dirty="0">
                <a:latin typeface="Constantia" panose="02030602050306030303" pitchFamily="18" charset="0"/>
              </a:rPr>
              <a:t> </a:t>
            </a:r>
            <a:endParaRPr lang="uk-UA" sz="2900" dirty="0">
              <a:latin typeface="Constantia" panose="02030602050306030303" pitchFamily="18" charset="0"/>
            </a:endParaRPr>
          </a:p>
        </p:txBody>
      </p:sp>
    </p:spTree>
    <p:extLst>
      <p:ext uri="{BB962C8B-B14F-4D97-AF65-F5344CB8AC3E}">
        <p14:creationId xmlns:p14="http://schemas.microsoft.com/office/powerpoint/2010/main" val="22861682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415880"/>
          </a:xfrm>
        </p:spPr>
        <p:txBody>
          <a:bodyPr>
            <a:normAutofit lnSpcReduction="10000"/>
          </a:bodyPr>
          <a:lstStyle/>
          <a:p>
            <a:pPr marL="0" indent="0" algn="just">
              <a:buNone/>
            </a:pPr>
            <a:r>
              <a:rPr lang="uk-UA" sz="3600" b="1" dirty="0"/>
              <a:t>Наприклад, </a:t>
            </a:r>
            <a:r>
              <a:rPr lang="uk-UA" altLang="uk-UA" sz="3600" dirty="0"/>
              <a:t>придбано об’єкт основного засобу за </a:t>
            </a:r>
            <a:r>
              <a:rPr lang="uk-UA" altLang="uk-UA" sz="3600" b="1" dirty="0" smtClean="0"/>
              <a:t>100000</a:t>
            </a:r>
            <a:r>
              <a:rPr lang="uk-UA" altLang="uk-UA" sz="3600" dirty="0" smtClean="0"/>
              <a:t> </a:t>
            </a:r>
            <a:r>
              <a:rPr lang="uk-UA" altLang="uk-UA" sz="3600" dirty="0"/>
              <a:t>грн., в тому числі ПДВ.</a:t>
            </a:r>
          </a:p>
          <a:p>
            <a:pPr marL="0" indent="0" algn="just">
              <a:buNone/>
            </a:pPr>
            <a:r>
              <a:rPr lang="uk-UA" altLang="uk-UA" sz="2800" i="1" dirty="0">
                <a:latin typeface="Arial" panose="020B0604020202020204" pitchFamily="34" charset="0"/>
                <a:cs typeface="Arial" panose="020B0604020202020204" pitchFamily="34" charset="0"/>
              </a:rPr>
              <a:t>Д 152 К 63      </a:t>
            </a:r>
            <a:r>
              <a:rPr lang="uk-UA" altLang="uk-UA" sz="2800" dirty="0" smtClean="0">
                <a:latin typeface="Arial" panose="020B0604020202020204" pitchFamily="34" charset="0"/>
                <a:cs typeface="Arial" panose="020B0604020202020204" pitchFamily="34" charset="0"/>
              </a:rPr>
              <a:t>83333,33</a:t>
            </a:r>
            <a:endParaRPr lang="uk-UA" altLang="uk-UA" sz="2800" dirty="0">
              <a:latin typeface="Arial" panose="020B0604020202020204" pitchFamily="34" charset="0"/>
              <a:cs typeface="Arial" panose="020B0604020202020204" pitchFamily="34" charset="0"/>
            </a:endParaRPr>
          </a:p>
          <a:p>
            <a:pPr marL="0" indent="0" algn="just">
              <a:buNone/>
            </a:pPr>
            <a:r>
              <a:rPr lang="uk-UA" altLang="uk-UA" sz="2800" i="1" dirty="0">
                <a:latin typeface="Arial" panose="020B0604020202020204" pitchFamily="34" charset="0"/>
                <a:cs typeface="Arial" panose="020B0604020202020204" pitchFamily="34" charset="0"/>
              </a:rPr>
              <a:t>Д 641 К 63       </a:t>
            </a:r>
            <a:r>
              <a:rPr lang="uk-UA" altLang="uk-UA" sz="2800" i="1" dirty="0" smtClean="0">
                <a:latin typeface="Arial" panose="020B0604020202020204" pitchFamily="34" charset="0"/>
                <a:cs typeface="Arial" panose="020B0604020202020204" pitchFamily="34" charset="0"/>
              </a:rPr>
              <a:t>16666,67</a:t>
            </a:r>
          </a:p>
          <a:p>
            <a:pPr marL="0" indent="0" algn="just">
              <a:buNone/>
            </a:pPr>
            <a:r>
              <a:rPr lang="uk-UA" altLang="uk-UA" sz="2800" i="1" dirty="0" smtClean="0">
                <a:latin typeface="Arial" panose="020B0604020202020204" pitchFamily="34" charset="0"/>
                <a:cs typeface="Arial" panose="020B0604020202020204" pitchFamily="34" charset="0"/>
              </a:rPr>
              <a:t>Д 63  К 31       100000,00</a:t>
            </a:r>
          </a:p>
          <a:p>
            <a:pPr marL="0" indent="0" algn="just">
              <a:buNone/>
            </a:pPr>
            <a:r>
              <a:rPr lang="uk-UA" sz="2800" b="1" dirty="0"/>
              <a:t>Наприклад, </a:t>
            </a:r>
            <a:r>
              <a:rPr lang="uk-UA" altLang="uk-UA" sz="2800" dirty="0"/>
              <a:t>придбано об’єкт основного засобу за </a:t>
            </a:r>
            <a:r>
              <a:rPr lang="uk-UA" altLang="uk-UA" sz="2800" b="1" dirty="0" smtClean="0"/>
              <a:t>100000</a:t>
            </a:r>
            <a:r>
              <a:rPr lang="uk-UA" altLang="uk-UA" sz="2800" dirty="0" smtClean="0"/>
              <a:t> </a:t>
            </a:r>
            <a:r>
              <a:rPr lang="uk-UA" altLang="uk-UA" sz="2800" dirty="0"/>
              <a:t>грн., </a:t>
            </a:r>
            <a:r>
              <a:rPr lang="uk-UA" altLang="uk-UA" sz="2800" dirty="0" smtClean="0"/>
              <a:t>крім того ПДВ.</a:t>
            </a:r>
            <a:endParaRPr lang="uk-UA" altLang="uk-UA" sz="2800" i="1" dirty="0">
              <a:latin typeface="Arial" panose="020B0604020202020204" pitchFamily="34" charset="0"/>
              <a:cs typeface="Arial" panose="020B0604020202020204" pitchFamily="34" charset="0"/>
            </a:endParaRPr>
          </a:p>
          <a:p>
            <a:pPr marL="0" indent="0" algn="just">
              <a:buNone/>
            </a:pPr>
            <a:r>
              <a:rPr lang="uk-UA" altLang="uk-UA" sz="2800" i="1" dirty="0">
                <a:latin typeface="Arial" panose="020B0604020202020204" pitchFamily="34" charset="0"/>
                <a:cs typeface="Arial" panose="020B0604020202020204" pitchFamily="34" charset="0"/>
              </a:rPr>
              <a:t>Д 152 К 63      </a:t>
            </a:r>
            <a:r>
              <a:rPr lang="uk-UA" altLang="uk-UA" sz="2800" i="1" dirty="0" smtClean="0">
                <a:latin typeface="Arial" panose="020B0604020202020204" pitchFamily="34" charset="0"/>
                <a:cs typeface="Arial" panose="020B0604020202020204" pitchFamily="34" charset="0"/>
              </a:rPr>
              <a:t>100000,00</a:t>
            </a:r>
            <a:endParaRPr lang="uk-UA" altLang="uk-UA" sz="2800" dirty="0">
              <a:latin typeface="Arial" panose="020B0604020202020204" pitchFamily="34" charset="0"/>
              <a:cs typeface="Arial" panose="020B0604020202020204" pitchFamily="34" charset="0"/>
            </a:endParaRPr>
          </a:p>
          <a:p>
            <a:pPr marL="0" indent="0" algn="just">
              <a:buNone/>
            </a:pPr>
            <a:r>
              <a:rPr lang="uk-UA" altLang="uk-UA" sz="2800" i="1" dirty="0">
                <a:latin typeface="Arial" panose="020B0604020202020204" pitchFamily="34" charset="0"/>
                <a:cs typeface="Arial" panose="020B0604020202020204" pitchFamily="34" charset="0"/>
              </a:rPr>
              <a:t>Д 641 К 63       </a:t>
            </a:r>
            <a:r>
              <a:rPr lang="uk-UA" altLang="uk-UA" sz="2800" i="1" dirty="0" smtClean="0">
                <a:latin typeface="Arial" panose="020B0604020202020204" pitchFamily="34" charset="0"/>
                <a:cs typeface="Arial" panose="020B0604020202020204" pitchFamily="34" charset="0"/>
              </a:rPr>
              <a:t>20000,00</a:t>
            </a:r>
            <a:endParaRPr lang="uk-UA" altLang="uk-UA" sz="2800" i="1" dirty="0">
              <a:latin typeface="Arial" panose="020B0604020202020204" pitchFamily="34" charset="0"/>
              <a:cs typeface="Arial" panose="020B0604020202020204" pitchFamily="34" charset="0"/>
            </a:endParaRPr>
          </a:p>
          <a:p>
            <a:pPr marL="0" indent="0" algn="just">
              <a:buNone/>
            </a:pPr>
            <a:r>
              <a:rPr lang="uk-UA" altLang="uk-UA" sz="2800" i="1" dirty="0">
                <a:latin typeface="Arial" panose="020B0604020202020204" pitchFamily="34" charset="0"/>
                <a:cs typeface="Arial" panose="020B0604020202020204" pitchFamily="34" charset="0"/>
              </a:rPr>
              <a:t>Д 63  К 31       </a:t>
            </a:r>
            <a:r>
              <a:rPr lang="uk-UA" altLang="uk-UA" sz="2800" i="1" dirty="0" smtClean="0">
                <a:latin typeface="Arial" panose="020B0604020202020204" pitchFamily="34" charset="0"/>
                <a:cs typeface="Arial" panose="020B0604020202020204" pitchFamily="34" charset="0"/>
              </a:rPr>
              <a:t>120000,00</a:t>
            </a:r>
            <a:endParaRPr lang="uk-UA" altLang="uk-UA" sz="2800" i="1" dirty="0">
              <a:latin typeface="Arial" panose="020B0604020202020204" pitchFamily="34" charset="0"/>
              <a:cs typeface="Arial" panose="020B0604020202020204" pitchFamily="34" charset="0"/>
            </a:endParaRPr>
          </a:p>
        </p:txBody>
      </p:sp>
      <p:sp>
        <p:nvSpPr>
          <p:cNvPr id="4" name="Правая фигурная скобка 3"/>
          <p:cNvSpPr/>
          <p:nvPr/>
        </p:nvSpPr>
        <p:spPr>
          <a:xfrm>
            <a:off x="4067944" y="2492896"/>
            <a:ext cx="720080" cy="936104"/>
          </a:xfrm>
          <a:prstGeom prst="rightBrace">
            <a:avLst>
              <a:gd name="adj1" fmla="val 2647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uk-UA"/>
          </a:p>
        </p:txBody>
      </p:sp>
      <p:sp>
        <p:nvSpPr>
          <p:cNvPr id="5" name="Прямоугольник 4"/>
          <p:cNvSpPr/>
          <p:nvPr/>
        </p:nvSpPr>
        <p:spPr>
          <a:xfrm>
            <a:off x="4809728" y="2600908"/>
            <a:ext cx="2232248" cy="72008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i="1" dirty="0" smtClean="0">
                <a:solidFill>
                  <a:schemeClr val="tx1"/>
                </a:solidFill>
                <a:latin typeface="Arial" panose="020B0604020202020204" pitchFamily="34" charset="0"/>
                <a:cs typeface="Arial" panose="020B0604020202020204" pitchFamily="34" charset="0"/>
              </a:rPr>
              <a:t>100000  грн.</a:t>
            </a:r>
            <a:endParaRPr lang="uk-UA" sz="2800" b="1" i="1" dirty="0">
              <a:solidFill>
                <a:schemeClr val="tx1"/>
              </a:solidFill>
              <a:latin typeface="Arial" panose="020B0604020202020204" pitchFamily="34" charset="0"/>
              <a:cs typeface="Arial" panose="020B0604020202020204" pitchFamily="34" charset="0"/>
            </a:endParaRPr>
          </a:p>
        </p:txBody>
      </p:sp>
      <p:sp>
        <p:nvSpPr>
          <p:cNvPr id="6" name="Правая фигурная скобка 5"/>
          <p:cNvSpPr/>
          <p:nvPr/>
        </p:nvSpPr>
        <p:spPr>
          <a:xfrm>
            <a:off x="4427984" y="4725144"/>
            <a:ext cx="720080" cy="936104"/>
          </a:xfrm>
          <a:prstGeom prst="rightBrace">
            <a:avLst>
              <a:gd name="adj1" fmla="val 12364"/>
              <a:gd name="adj2" fmla="val 4845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uk-UA"/>
          </a:p>
        </p:txBody>
      </p:sp>
      <p:sp>
        <p:nvSpPr>
          <p:cNvPr id="7" name="Прямоугольник 6"/>
          <p:cNvSpPr/>
          <p:nvPr/>
        </p:nvSpPr>
        <p:spPr>
          <a:xfrm>
            <a:off x="5153000" y="4833156"/>
            <a:ext cx="2232248" cy="72008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i="1" dirty="0" smtClean="0">
                <a:solidFill>
                  <a:schemeClr val="tx1"/>
                </a:solidFill>
                <a:latin typeface="Arial" panose="020B0604020202020204" pitchFamily="34" charset="0"/>
                <a:cs typeface="Arial" panose="020B0604020202020204" pitchFamily="34" charset="0"/>
              </a:rPr>
              <a:t>120000  грн.</a:t>
            </a:r>
            <a:endParaRPr lang="uk-UA" sz="2800" b="1"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477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908720"/>
            <a:ext cx="8229600" cy="4389120"/>
          </a:xfrm>
        </p:spPr>
        <p:txBody>
          <a:bodyPr>
            <a:normAutofit fontScale="92500" lnSpcReduction="20000"/>
          </a:bodyPr>
          <a:lstStyle/>
          <a:p>
            <a:pPr marL="0" indent="0" algn="ctr">
              <a:buNone/>
            </a:pPr>
            <a:r>
              <a:rPr lang="uk-UA" sz="3000" dirty="0"/>
              <a:t>У ході виробничого процесу будівлі, машини </a:t>
            </a:r>
            <a:r>
              <a:rPr lang="uk-UA" sz="3000" dirty="0" smtClean="0"/>
              <a:t>та </a:t>
            </a:r>
            <a:r>
              <a:rPr lang="uk-UA" sz="3000" dirty="0"/>
              <a:t>інші засоби праці поступово втрачають частину своїх корисних властивостей, інакше кажучи відбувається </a:t>
            </a:r>
            <a:r>
              <a:rPr lang="uk-UA" sz="3000" dirty="0" smtClean="0"/>
              <a:t>їх </a:t>
            </a:r>
            <a:r>
              <a:rPr lang="uk-UA" sz="3000" dirty="0"/>
              <a:t>знос</a:t>
            </a:r>
            <a:r>
              <a:rPr lang="uk-UA" sz="3000" dirty="0" smtClean="0"/>
              <a:t>.</a:t>
            </a:r>
          </a:p>
          <a:p>
            <a:pPr marL="0" indent="711200" algn="just">
              <a:buNone/>
            </a:pPr>
            <a:r>
              <a:rPr lang="uk-UA" dirty="0"/>
              <a:t/>
            </a:r>
            <a:br>
              <a:rPr lang="uk-UA" dirty="0"/>
            </a:br>
            <a:r>
              <a:rPr lang="uk-UA" dirty="0" smtClean="0"/>
              <a:t>       </a:t>
            </a:r>
            <a:r>
              <a:rPr lang="uk-UA" sz="3200" b="1" dirty="0" smtClean="0"/>
              <a:t>Знос</a:t>
            </a:r>
            <a:r>
              <a:rPr lang="uk-UA" sz="3200" dirty="0" smtClean="0"/>
              <a:t> – втрата частини корисних властивостей об’єкта матеріального необоротного </a:t>
            </a:r>
            <a:r>
              <a:rPr lang="uk-UA" sz="3200" dirty="0"/>
              <a:t>активу внаслідок </a:t>
            </a:r>
            <a:r>
              <a:rPr lang="uk-UA" sz="3200" dirty="0" smtClean="0"/>
              <a:t> його експлуатації (</a:t>
            </a:r>
            <a:r>
              <a:rPr lang="uk-UA" sz="3200" b="1" dirty="0" smtClean="0"/>
              <a:t>фізичний знос</a:t>
            </a:r>
            <a:r>
              <a:rPr lang="uk-UA" sz="3200" dirty="0" smtClean="0"/>
              <a:t>) або </a:t>
            </a:r>
            <a:r>
              <a:rPr lang="ru-RU" sz="3200" dirty="0" err="1"/>
              <a:t>внаслідок</a:t>
            </a:r>
            <a:r>
              <a:rPr lang="ru-RU" sz="3200" dirty="0"/>
              <a:t> </a:t>
            </a:r>
            <a:r>
              <a:rPr lang="ru-RU" sz="3200" dirty="0" err="1"/>
              <a:t>створення</a:t>
            </a:r>
            <a:r>
              <a:rPr lang="ru-RU" sz="3200" dirty="0"/>
              <a:t> </a:t>
            </a:r>
            <a:r>
              <a:rPr lang="ru-RU" sz="3200" dirty="0" err="1"/>
              <a:t>нових</a:t>
            </a:r>
            <a:r>
              <a:rPr lang="ru-RU" sz="3200" dirty="0"/>
              <a:t>, </a:t>
            </a:r>
            <a:r>
              <a:rPr lang="ru-RU" sz="3200" dirty="0" err="1"/>
              <a:t>більш</a:t>
            </a:r>
            <a:r>
              <a:rPr lang="ru-RU" sz="3200" dirty="0"/>
              <a:t> </a:t>
            </a:r>
            <a:r>
              <a:rPr lang="ru-RU" sz="3200" dirty="0" err="1"/>
              <a:t>прогресивних</a:t>
            </a:r>
            <a:r>
              <a:rPr lang="ru-RU" sz="3200" dirty="0"/>
              <a:t> і </a:t>
            </a:r>
            <a:r>
              <a:rPr lang="ru-RU" sz="3200" dirty="0" err="1"/>
              <a:t>економічно</a:t>
            </a:r>
            <a:r>
              <a:rPr lang="ru-RU" sz="3200" dirty="0"/>
              <a:t> </a:t>
            </a:r>
            <a:r>
              <a:rPr lang="ru-RU" sz="3200" dirty="0" err="1"/>
              <a:t>ефективних</a:t>
            </a:r>
            <a:r>
              <a:rPr lang="ru-RU" sz="3200" dirty="0"/>
              <a:t> машин та </a:t>
            </a:r>
            <a:r>
              <a:rPr lang="ru-RU" sz="3200" dirty="0" err="1" smtClean="0"/>
              <a:t>устаткування</a:t>
            </a:r>
            <a:r>
              <a:rPr lang="ru-RU" sz="3200" dirty="0" smtClean="0"/>
              <a:t> (</a:t>
            </a:r>
            <a:r>
              <a:rPr lang="ru-RU" sz="3200" b="1" dirty="0" err="1" smtClean="0"/>
              <a:t>моральний</a:t>
            </a:r>
            <a:r>
              <a:rPr lang="ru-RU" sz="3200" b="1" dirty="0" smtClean="0"/>
              <a:t> </a:t>
            </a:r>
            <a:r>
              <a:rPr lang="ru-RU" sz="3200" b="1" dirty="0" err="1" smtClean="0"/>
              <a:t>знос</a:t>
            </a:r>
            <a:r>
              <a:rPr lang="ru-RU" sz="3200" dirty="0" smtClean="0"/>
              <a:t>).</a:t>
            </a:r>
            <a:endParaRPr lang="uk-UA" sz="3200" dirty="0"/>
          </a:p>
        </p:txBody>
      </p:sp>
    </p:spTree>
    <p:extLst>
      <p:ext uri="{BB962C8B-B14F-4D97-AF65-F5344CB8AC3E}">
        <p14:creationId xmlns:p14="http://schemas.microsoft.com/office/powerpoint/2010/main" val="39086671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271864"/>
          </a:xfrm>
        </p:spPr>
        <p:txBody>
          <a:bodyPr>
            <a:normAutofit/>
          </a:bodyPr>
          <a:lstStyle/>
          <a:p>
            <a:pPr marL="0" indent="711200" algn="just">
              <a:buNone/>
            </a:pPr>
            <a:r>
              <a:rPr lang="uk-UA" sz="3200" dirty="0"/>
              <a:t>Необхідною умовою відновлення засобів праці у натуральному вигляді є їх відшкодування у вартісній формі, яке здійснюється через амортизацію</a:t>
            </a:r>
            <a:r>
              <a:rPr lang="uk-UA" sz="3200" dirty="0" smtClean="0"/>
              <a:t>.</a:t>
            </a:r>
          </a:p>
          <a:p>
            <a:pPr marL="0" indent="711200" algn="just">
              <a:buNone/>
            </a:pPr>
            <a:r>
              <a:rPr lang="uk-UA" sz="3200" b="1" dirty="0" smtClean="0"/>
              <a:t>Амортизація </a:t>
            </a:r>
            <a:r>
              <a:rPr lang="uk-UA" sz="3200" dirty="0"/>
              <a:t>— систематичний розподіл вартості, яка амортизується, необоротних активів протягом строку їх корисного використання (експлуатації). </a:t>
            </a:r>
          </a:p>
          <a:p>
            <a:pPr marL="0" indent="711200" algn="just">
              <a:buNone/>
            </a:pPr>
            <a:endParaRPr lang="uk-UA" sz="3200" dirty="0" smtClean="0"/>
          </a:p>
        </p:txBody>
      </p:sp>
    </p:spTree>
    <p:extLst>
      <p:ext uri="{BB962C8B-B14F-4D97-AF65-F5344CB8AC3E}">
        <p14:creationId xmlns:p14="http://schemas.microsoft.com/office/powerpoint/2010/main" val="27408450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13 «Знос (амортизація» необоротних активів</a:t>
            </a:r>
            <a:endParaRPr lang="uk-UA" b="1" dirty="0"/>
          </a:p>
        </p:txBody>
      </p:sp>
      <p:sp>
        <p:nvSpPr>
          <p:cNvPr id="3" name="Объект 2"/>
          <p:cNvSpPr>
            <a:spLocks noGrp="1"/>
          </p:cNvSpPr>
          <p:nvPr>
            <p:ph idx="1"/>
          </p:nvPr>
        </p:nvSpPr>
        <p:spPr/>
        <p:txBody>
          <a:bodyPr>
            <a:normAutofit/>
          </a:bodyPr>
          <a:lstStyle/>
          <a:p>
            <a:pPr algn="just"/>
            <a:r>
              <a:rPr lang="uk-UA" sz="2800" b="1" dirty="0" smtClean="0"/>
              <a:t>131 «Знос </a:t>
            </a:r>
            <a:r>
              <a:rPr lang="uk-UA" sz="2800" b="1" dirty="0"/>
              <a:t>основних </a:t>
            </a:r>
            <a:r>
              <a:rPr lang="uk-UA" sz="2800" b="1" dirty="0" smtClean="0"/>
              <a:t>засобів»</a:t>
            </a:r>
            <a:endParaRPr lang="uk-UA" sz="2800" b="1" dirty="0"/>
          </a:p>
          <a:p>
            <a:pPr algn="just"/>
            <a:r>
              <a:rPr lang="uk-UA" sz="2800" b="1" dirty="0"/>
              <a:t>132 </a:t>
            </a:r>
            <a:r>
              <a:rPr lang="uk-UA" sz="2800" b="1" dirty="0" smtClean="0"/>
              <a:t>«Знос </a:t>
            </a:r>
            <a:r>
              <a:rPr lang="uk-UA" sz="2800" b="1" dirty="0"/>
              <a:t>інших необоротних матеріальних </a:t>
            </a:r>
            <a:r>
              <a:rPr lang="uk-UA" sz="2800" b="1" dirty="0" smtClean="0"/>
              <a:t>активів»</a:t>
            </a:r>
          </a:p>
          <a:p>
            <a:pPr algn="just"/>
            <a:r>
              <a:rPr lang="uk-UA" sz="2800" b="1" dirty="0" smtClean="0"/>
              <a:t>133 «Накопичена амортизація нематеріальних активів»</a:t>
            </a:r>
          </a:p>
          <a:p>
            <a:pPr algn="just"/>
            <a:r>
              <a:rPr lang="uk-UA" sz="2800" dirty="0" smtClean="0"/>
              <a:t>134 «</a:t>
            </a:r>
            <a:r>
              <a:rPr lang="uk-UA" sz="2800" dirty="0"/>
              <a:t>Накопичена амортизація </a:t>
            </a:r>
            <a:r>
              <a:rPr lang="uk-UA" sz="2800" dirty="0" smtClean="0"/>
              <a:t> довгострокових біологічних активів»</a:t>
            </a:r>
          </a:p>
          <a:p>
            <a:pPr algn="just"/>
            <a:r>
              <a:rPr lang="uk-UA" sz="2800" dirty="0" smtClean="0"/>
              <a:t>135 «Знос інвестиційної нерухомості»</a:t>
            </a:r>
            <a:endParaRPr lang="uk-UA" sz="2800" dirty="0"/>
          </a:p>
        </p:txBody>
      </p:sp>
    </p:spTree>
    <p:extLst>
      <p:ext uri="{BB962C8B-B14F-4D97-AF65-F5344CB8AC3E}">
        <p14:creationId xmlns:p14="http://schemas.microsoft.com/office/powerpoint/2010/main" val="3197479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199856"/>
          </a:xfrm>
        </p:spPr>
        <p:txBody>
          <a:bodyPr>
            <a:normAutofit/>
          </a:bodyPr>
          <a:lstStyle/>
          <a:p>
            <a:pPr marL="0" indent="0" algn="ctr">
              <a:buNone/>
            </a:pPr>
            <a:endParaRPr lang="ru-RU" sz="3200" b="1" dirty="0" smtClean="0"/>
          </a:p>
          <a:p>
            <a:pPr marL="0" indent="0" algn="ctr">
              <a:buNone/>
            </a:pPr>
            <a:r>
              <a:rPr lang="ru-RU" sz="3200" b="1" dirty="0" err="1" smtClean="0"/>
              <a:t>Амортизація</a:t>
            </a:r>
            <a:r>
              <a:rPr lang="ru-RU" sz="3200" b="1" dirty="0" smtClean="0"/>
              <a:t> </a:t>
            </a:r>
            <a:r>
              <a:rPr lang="ru-RU" sz="3200" b="1" dirty="0" err="1" smtClean="0"/>
              <a:t>необоротних</a:t>
            </a:r>
            <a:r>
              <a:rPr lang="ru-RU" sz="3200" b="1" dirty="0" smtClean="0"/>
              <a:t> </a:t>
            </a:r>
            <a:r>
              <a:rPr lang="ru-RU" sz="3200" b="1" dirty="0" err="1" smtClean="0"/>
              <a:t>матеріальних</a:t>
            </a:r>
            <a:r>
              <a:rPr lang="ru-RU" sz="3200" b="1" dirty="0" smtClean="0"/>
              <a:t> та </a:t>
            </a:r>
            <a:r>
              <a:rPr lang="ru-RU" sz="3200" b="1" dirty="0" err="1" smtClean="0"/>
              <a:t>нематеріальних</a:t>
            </a:r>
            <a:r>
              <a:rPr lang="ru-RU" sz="3200" b="1" dirty="0" smtClean="0"/>
              <a:t> </a:t>
            </a:r>
            <a:r>
              <a:rPr lang="ru-RU" sz="3200" b="1" dirty="0" err="1" smtClean="0"/>
              <a:t>активів</a:t>
            </a:r>
            <a:r>
              <a:rPr lang="ru-RU" sz="3200" b="1" dirty="0" smtClean="0"/>
              <a:t> </a:t>
            </a:r>
            <a:r>
              <a:rPr lang="ru-RU" sz="3200" dirty="0" err="1" smtClean="0"/>
              <a:t>може</a:t>
            </a:r>
            <a:r>
              <a:rPr lang="ru-RU" sz="3200" dirty="0" smtClean="0"/>
              <a:t> </a:t>
            </a:r>
            <a:r>
              <a:rPr lang="ru-RU" sz="3200" dirty="0" err="1"/>
              <a:t>нараховуватися</a:t>
            </a:r>
            <a:r>
              <a:rPr lang="ru-RU" sz="3200" dirty="0"/>
              <a:t> за нормами і в порядку, </a:t>
            </a:r>
            <a:r>
              <a:rPr lang="ru-RU" sz="3200" dirty="0" err="1"/>
              <a:t>передбаченому</a:t>
            </a:r>
            <a:r>
              <a:rPr lang="ru-RU" sz="3200" dirty="0"/>
              <a:t> </a:t>
            </a:r>
            <a:r>
              <a:rPr lang="ru-RU" sz="3200" dirty="0" err="1"/>
              <a:t>податковим</a:t>
            </a:r>
            <a:r>
              <a:rPr lang="ru-RU" sz="3200" dirty="0"/>
              <a:t> </a:t>
            </a:r>
            <a:r>
              <a:rPr lang="ru-RU" sz="3200" dirty="0" err="1"/>
              <a:t>законодавством</a:t>
            </a:r>
            <a:r>
              <a:rPr lang="ru-RU" sz="3200" dirty="0"/>
              <a:t>, </a:t>
            </a:r>
            <a:r>
              <a:rPr lang="ru-RU" sz="3200" dirty="0" err="1"/>
              <a:t>або</a:t>
            </a:r>
            <a:r>
              <a:rPr lang="ru-RU" sz="3200" dirty="0"/>
              <a:t> за </a:t>
            </a:r>
            <a:r>
              <a:rPr lang="ru-RU" sz="3200" dirty="0" smtClean="0"/>
              <a:t>методами, </a:t>
            </a:r>
            <a:r>
              <a:rPr lang="ru-RU" sz="3200" dirty="0" err="1" smtClean="0"/>
              <a:t>передбаченими</a:t>
            </a:r>
            <a:r>
              <a:rPr lang="ru-RU" sz="3200" dirty="0" smtClean="0"/>
              <a:t> у П(С)БО 7 та 8.</a:t>
            </a:r>
            <a:endParaRPr lang="uk-UA" sz="3200" dirty="0"/>
          </a:p>
        </p:txBody>
      </p:sp>
    </p:spTree>
    <p:extLst>
      <p:ext uri="{BB962C8B-B14F-4D97-AF65-F5344CB8AC3E}">
        <p14:creationId xmlns:p14="http://schemas.microsoft.com/office/powerpoint/2010/main" val="40212112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52736"/>
            <a:ext cx="8229600" cy="4389120"/>
          </a:xfrm>
        </p:spPr>
        <p:txBody>
          <a:bodyPr>
            <a:normAutofit fontScale="92500" lnSpcReduction="20000"/>
          </a:bodyPr>
          <a:lstStyle/>
          <a:p>
            <a:pPr marL="0" indent="711200" algn="just">
              <a:buNone/>
            </a:pPr>
            <a:r>
              <a:rPr lang="uk-UA" b="1" dirty="0"/>
              <a:t>Прямолінійний </a:t>
            </a:r>
            <a:r>
              <a:rPr lang="uk-UA" b="1" dirty="0" smtClean="0"/>
              <a:t>метод - </a:t>
            </a:r>
            <a:r>
              <a:rPr lang="uk-UA" dirty="0" err="1"/>
              <a:t>метод</a:t>
            </a:r>
            <a:r>
              <a:rPr lang="uk-UA" dirty="0"/>
              <a:t> нарахування амортизації, згідно з яким щомісячна сума амортизації визначається діленням вартості об'єкта, що амортизується (первісна </a:t>
            </a:r>
            <a:r>
              <a:rPr lang="uk-UA" dirty="0" smtClean="0"/>
              <a:t>вартість за</a:t>
            </a:r>
            <a:r>
              <a:rPr lang="uk-UA" dirty="0"/>
              <a:t> вирахуванням </a:t>
            </a:r>
            <a:r>
              <a:rPr lang="uk-UA" dirty="0" smtClean="0"/>
              <a:t>ліквідаційної вартості), </a:t>
            </a:r>
            <a:r>
              <a:rPr lang="uk-UA" dirty="0"/>
              <a:t>на кількість місяців очікуваного корисного використання об'єкта</a:t>
            </a:r>
            <a:r>
              <a:rPr lang="uk-UA" dirty="0" smtClean="0"/>
              <a:t>.</a:t>
            </a:r>
          </a:p>
          <a:p>
            <a:pPr marL="0" indent="0" algn="just">
              <a:buNone/>
            </a:pPr>
            <a:endParaRPr lang="uk-UA" dirty="0"/>
          </a:p>
          <a:p>
            <a:pPr marL="0" indent="711200" algn="just">
              <a:buNone/>
            </a:pPr>
            <a:r>
              <a:rPr lang="uk-UA" b="1" dirty="0"/>
              <a:t>Нарахування амортизації проводиться </a:t>
            </a:r>
            <a:r>
              <a:rPr lang="uk-UA" b="1" dirty="0" smtClean="0"/>
              <a:t>щомісяця.</a:t>
            </a:r>
            <a:r>
              <a:rPr lang="uk-UA" dirty="0" smtClean="0"/>
              <a:t> </a:t>
            </a:r>
          </a:p>
          <a:p>
            <a:pPr marL="0" indent="711200" algn="just">
              <a:buNone/>
            </a:pPr>
            <a:r>
              <a:rPr lang="uk-UA" dirty="0" smtClean="0"/>
              <a:t>Наприклад, введено в експлуатацію об'єкт первісною вартістю 120 000 грн., ліквідаційна вартість 5000 грн., строк корисної експлуатації – 5 років.</a:t>
            </a:r>
          </a:p>
          <a:p>
            <a:pPr marL="0" indent="711200" algn="just">
              <a:buNone/>
            </a:pPr>
            <a:r>
              <a:rPr lang="uk-UA" dirty="0" smtClean="0"/>
              <a:t>(120000-5000)/(5*12) = 115000/60=1916,67 грн. </a:t>
            </a:r>
          </a:p>
        </p:txBody>
      </p:sp>
    </p:spTree>
    <p:extLst>
      <p:ext uri="{BB962C8B-B14F-4D97-AF65-F5344CB8AC3E}">
        <p14:creationId xmlns:p14="http://schemas.microsoft.com/office/powerpoint/2010/main" val="39843156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373616" cy="5847928"/>
          </a:xfrm>
        </p:spPr>
        <p:txBody>
          <a:bodyPr>
            <a:noAutofit/>
          </a:bodyPr>
          <a:lstStyle/>
          <a:p>
            <a:pPr marL="0" indent="0" algn="just">
              <a:buNone/>
            </a:pPr>
            <a:r>
              <a:rPr lang="ru-RU" sz="2400" b="1" dirty="0" err="1"/>
              <a:t>Відповідно</a:t>
            </a:r>
            <a:r>
              <a:rPr lang="ru-RU" sz="2400" b="1" dirty="0"/>
              <a:t> </a:t>
            </a:r>
            <a:r>
              <a:rPr lang="ru-RU" sz="2400" b="1" dirty="0" smtClean="0"/>
              <a:t>до </a:t>
            </a:r>
            <a:r>
              <a:rPr lang="ru-RU" sz="2400" b="1" dirty="0" err="1" smtClean="0"/>
              <a:t>Податкового</a:t>
            </a:r>
            <a:r>
              <a:rPr lang="ru-RU" sz="2400" b="1" dirty="0" smtClean="0"/>
              <a:t> кодексу </a:t>
            </a:r>
            <a:r>
              <a:rPr lang="ru-RU" sz="2400" b="1" dirty="0" err="1" smtClean="0"/>
              <a:t>України</a:t>
            </a:r>
            <a:r>
              <a:rPr lang="ru-RU" sz="2400" b="1" dirty="0"/>
              <a:t>  </a:t>
            </a:r>
            <a:r>
              <a:rPr lang="ru-RU" sz="2400" b="1" dirty="0" err="1"/>
              <a:t>основні</a:t>
            </a:r>
            <a:r>
              <a:rPr lang="ru-RU" sz="2400" b="1" dirty="0"/>
              <a:t> </a:t>
            </a:r>
            <a:r>
              <a:rPr lang="ru-RU" sz="2400" b="1" dirty="0" err="1"/>
              <a:t>засоби</a:t>
            </a:r>
            <a:r>
              <a:rPr lang="ru-RU" sz="2400" b="1" dirty="0"/>
              <a:t> та </a:t>
            </a:r>
            <a:r>
              <a:rPr lang="ru-RU" sz="2400" b="1" dirty="0" err="1"/>
              <a:t>інші</a:t>
            </a:r>
            <a:r>
              <a:rPr lang="ru-RU" sz="2400" b="1" dirty="0"/>
              <a:t> </a:t>
            </a:r>
            <a:r>
              <a:rPr lang="ru-RU" sz="2400" b="1" dirty="0" err="1"/>
              <a:t>необоротні</a:t>
            </a:r>
            <a:r>
              <a:rPr lang="ru-RU" sz="2400" b="1" dirty="0"/>
              <a:t> </a:t>
            </a:r>
            <a:r>
              <a:rPr lang="ru-RU" sz="2400" b="1" dirty="0" err="1"/>
              <a:t>активи</a:t>
            </a:r>
            <a:r>
              <a:rPr lang="ru-RU" sz="2400" b="1" dirty="0"/>
              <a:t> </a:t>
            </a:r>
            <a:r>
              <a:rPr lang="ru-RU" sz="2400" b="1" dirty="0" err="1"/>
              <a:t>поділяються</a:t>
            </a:r>
            <a:r>
              <a:rPr lang="ru-RU" sz="2400" b="1" dirty="0"/>
              <a:t> на </a:t>
            </a:r>
            <a:r>
              <a:rPr lang="ru-RU" sz="2400" b="1" dirty="0" err="1" smtClean="0"/>
              <a:t>групи</a:t>
            </a:r>
            <a:r>
              <a:rPr lang="ru-RU" sz="2400" b="1" dirty="0" smtClean="0"/>
              <a:t>, для </a:t>
            </a:r>
            <a:r>
              <a:rPr lang="ru-RU" sz="2400" b="1" dirty="0" err="1" smtClean="0"/>
              <a:t>яких</a:t>
            </a:r>
            <a:r>
              <a:rPr lang="ru-RU" sz="2400" b="1" dirty="0" smtClean="0"/>
              <a:t> </a:t>
            </a:r>
            <a:r>
              <a:rPr lang="ru-RU" sz="2400" b="1" dirty="0" err="1" smtClean="0"/>
              <a:t>виділено</a:t>
            </a:r>
            <a:r>
              <a:rPr lang="ru-RU" sz="2400" b="1" dirty="0" smtClean="0"/>
              <a:t> </a:t>
            </a:r>
            <a:r>
              <a:rPr lang="ru-RU" sz="2400" b="1" dirty="0" err="1"/>
              <a:t>мінімально</a:t>
            </a:r>
            <a:r>
              <a:rPr lang="ru-RU" sz="2400" b="1" dirty="0"/>
              <a:t> </a:t>
            </a:r>
            <a:r>
              <a:rPr lang="ru-RU" sz="2400" b="1" dirty="0" err="1"/>
              <a:t>допустимі</a:t>
            </a:r>
            <a:r>
              <a:rPr lang="ru-RU" sz="2400" b="1" dirty="0"/>
              <a:t> строки </a:t>
            </a:r>
            <a:r>
              <a:rPr lang="ru-RU" sz="2400" b="1" dirty="0" err="1"/>
              <a:t>корисного</a:t>
            </a:r>
            <a:r>
              <a:rPr lang="ru-RU" sz="2400" b="1" dirty="0"/>
              <a:t> </a:t>
            </a:r>
            <a:r>
              <a:rPr lang="ru-RU" sz="2400" b="1" dirty="0" err="1"/>
              <a:t>використання</a:t>
            </a:r>
            <a:r>
              <a:rPr lang="ru-RU" sz="2400" b="1" dirty="0"/>
              <a:t> </a:t>
            </a:r>
            <a:r>
              <a:rPr lang="ru-RU" sz="2400" b="1" dirty="0" smtClean="0"/>
              <a:t>: </a:t>
            </a:r>
            <a:endParaRPr lang="ru-RU" sz="2400" b="1" dirty="0"/>
          </a:p>
          <a:p>
            <a:pPr algn="just"/>
            <a:r>
              <a:rPr lang="ru-RU" sz="2400" dirty="0" err="1"/>
              <a:t>група</a:t>
            </a:r>
            <a:r>
              <a:rPr lang="ru-RU" sz="2400" dirty="0"/>
              <a:t> 1 - </a:t>
            </a:r>
            <a:r>
              <a:rPr lang="ru-RU" sz="2400" dirty="0" err="1"/>
              <a:t>земельні</a:t>
            </a:r>
            <a:r>
              <a:rPr lang="ru-RU" sz="2400" dirty="0"/>
              <a:t> </a:t>
            </a:r>
            <a:r>
              <a:rPr lang="ru-RU" sz="2400" dirty="0" err="1"/>
              <a:t>ділянки</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не </a:t>
            </a:r>
            <a:r>
              <a:rPr lang="ru-RU" sz="2400" dirty="0" err="1"/>
              <a:t>встановлені</a:t>
            </a:r>
            <a:r>
              <a:rPr lang="ru-RU" sz="2400" dirty="0"/>
              <a:t>);</a:t>
            </a:r>
            <a:br>
              <a:rPr lang="ru-RU" sz="2400" dirty="0"/>
            </a:br>
            <a:r>
              <a:rPr lang="ru-RU" sz="2400" dirty="0" err="1"/>
              <a:t>група</a:t>
            </a:r>
            <a:r>
              <a:rPr lang="ru-RU" sz="2400" dirty="0"/>
              <a:t> 2 - </a:t>
            </a:r>
            <a:r>
              <a:rPr lang="ru-RU" sz="2400" dirty="0" err="1"/>
              <a:t>капітальні</a:t>
            </a:r>
            <a:r>
              <a:rPr lang="ru-RU" sz="2400" dirty="0"/>
              <a:t> </a:t>
            </a:r>
            <a:r>
              <a:rPr lang="ru-RU" sz="2400" dirty="0" err="1"/>
              <a:t>витрати</a:t>
            </a:r>
            <a:r>
              <a:rPr lang="ru-RU" sz="2400" dirty="0"/>
              <a:t> на </a:t>
            </a:r>
            <a:r>
              <a:rPr lang="ru-RU" sz="2400" dirty="0" err="1"/>
              <a:t>поліпшення</a:t>
            </a:r>
            <a:r>
              <a:rPr lang="ru-RU" sz="2400" dirty="0"/>
              <a:t> земель, не </a:t>
            </a:r>
            <a:r>
              <a:rPr lang="ru-RU" sz="2400" dirty="0" err="1"/>
              <a:t>пов’язані</a:t>
            </a:r>
            <a:r>
              <a:rPr lang="ru-RU" sz="2400" dirty="0"/>
              <a:t> з </a:t>
            </a:r>
            <a:r>
              <a:rPr lang="ru-RU" sz="2400" dirty="0" err="1"/>
              <a:t>будівництвом</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- 15 </a:t>
            </a:r>
            <a:r>
              <a:rPr lang="ru-RU" sz="2400" dirty="0" err="1"/>
              <a:t>років</a:t>
            </a:r>
            <a:r>
              <a:rPr lang="ru-RU" sz="2400" dirty="0"/>
              <a:t>);      </a:t>
            </a:r>
          </a:p>
          <a:p>
            <a:pPr algn="just"/>
            <a:r>
              <a:rPr lang="ru-RU" sz="2400" dirty="0" err="1"/>
              <a:t>група</a:t>
            </a:r>
            <a:r>
              <a:rPr lang="ru-RU" sz="2400" dirty="0"/>
              <a:t> 3 – </a:t>
            </a:r>
            <a:r>
              <a:rPr lang="ru-RU" sz="2400" dirty="0" err="1"/>
              <a:t>будівлі</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- 20 </a:t>
            </a:r>
            <a:r>
              <a:rPr lang="ru-RU" sz="2400" dirty="0" err="1"/>
              <a:t>років</a:t>
            </a:r>
            <a:r>
              <a:rPr lang="ru-RU" sz="2400" dirty="0"/>
              <a:t>), </a:t>
            </a:r>
            <a:r>
              <a:rPr lang="ru-RU" sz="2400" dirty="0" err="1"/>
              <a:t>споруди</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- 15 </a:t>
            </a:r>
            <a:r>
              <a:rPr lang="ru-RU" sz="2400" dirty="0" err="1"/>
              <a:t>років</a:t>
            </a:r>
            <a:r>
              <a:rPr lang="ru-RU" sz="2400" dirty="0"/>
              <a:t>), </a:t>
            </a:r>
            <a:r>
              <a:rPr lang="ru-RU" sz="2400" dirty="0" err="1"/>
              <a:t>передавальні</a:t>
            </a:r>
            <a:r>
              <a:rPr lang="ru-RU" sz="2400" dirty="0"/>
              <a:t> </a:t>
            </a:r>
            <a:r>
              <a:rPr lang="ru-RU" sz="2400" dirty="0" err="1"/>
              <a:t>пристрої</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- 10 </a:t>
            </a:r>
            <a:r>
              <a:rPr lang="ru-RU" sz="2400" dirty="0" err="1"/>
              <a:t>років</a:t>
            </a:r>
            <a:r>
              <a:rPr lang="ru-RU" sz="2400" dirty="0" smtClean="0"/>
              <a:t>);</a:t>
            </a:r>
            <a:endParaRPr lang="ru-RU" sz="2400" dirty="0"/>
          </a:p>
        </p:txBody>
      </p:sp>
    </p:spTree>
    <p:extLst>
      <p:ext uri="{BB962C8B-B14F-4D97-AF65-F5344CB8AC3E}">
        <p14:creationId xmlns:p14="http://schemas.microsoft.com/office/powerpoint/2010/main" val="14238877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47928"/>
          </a:xfrm>
        </p:spPr>
        <p:txBody>
          <a:bodyPr>
            <a:noAutofit/>
          </a:bodyPr>
          <a:lstStyle/>
          <a:p>
            <a:pPr algn="just"/>
            <a:r>
              <a:rPr lang="ru-RU" sz="2500" dirty="0" err="1"/>
              <a:t>група</a:t>
            </a:r>
            <a:r>
              <a:rPr lang="ru-RU" sz="2500" dirty="0"/>
              <a:t> 4 - </a:t>
            </a:r>
            <a:r>
              <a:rPr lang="ru-RU" sz="2500" dirty="0" err="1"/>
              <a:t>машини</a:t>
            </a:r>
            <a:r>
              <a:rPr lang="ru-RU" sz="2500" dirty="0"/>
              <a:t> та </a:t>
            </a:r>
            <a:r>
              <a:rPr lang="ru-RU" sz="2500" dirty="0" err="1"/>
              <a:t>обладнання</a:t>
            </a:r>
            <a:r>
              <a:rPr lang="ru-RU" sz="2500" dirty="0"/>
              <a:t> (</a:t>
            </a:r>
            <a:r>
              <a:rPr lang="ru-RU" sz="2500" dirty="0" err="1"/>
              <a:t>мінімально</a:t>
            </a:r>
            <a:r>
              <a:rPr lang="ru-RU" sz="2500" dirty="0"/>
              <a:t> </a:t>
            </a:r>
            <a:r>
              <a:rPr lang="ru-RU" sz="2500" dirty="0" err="1"/>
              <a:t>допустимі</a:t>
            </a:r>
            <a:r>
              <a:rPr lang="ru-RU" sz="2500" dirty="0"/>
              <a:t> строки </a:t>
            </a:r>
            <a:r>
              <a:rPr lang="ru-RU" sz="2500" dirty="0" err="1"/>
              <a:t>корисного</a:t>
            </a:r>
            <a:r>
              <a:rPr lang="ru-RU" sz="2500" dirty="0"/>
              <a:t> </a:t>
            </a:r>
            <a:r>
              <a:rPr lang="ru-RU" sz="2500" dirty="0" err="1"/>
              <a:t>використання</a:t>
            </a:r>
            <a:r>
              <a:rPr lang="ru-RU" sz="2500" dirty="0"/>
              <a:t> - 5 </a:t>
            </a:r>
            <a:r>
              <a:rPr lang="ru-RU" sz="2500" dirty="0" err="1"/>
              <a:t>років</a:t>
            </a:r>
            <a:r>
              <a:rPr lang="ru-RU" sz="2500" dirty="0"/>
              <a:t>). З них: </a:t>
            </a:r>
            <a:r>
              <a:rPr lang="ru-RU" sz="2500" dirty="0" err="1"/>
              <a:t>електронно-обчислювальні</a:t>
            </a:r>
            <a:r>
              <a:rPr lang="ru-RU" sz="2500" dirty="0"/>
              <a:t> </a:t>
            </a:r>
            <a:r>
              <a:rPr lang="ru-RU" sz="2500" dirty="0" err="1"/>
              <a:t>машини</a:t>
            </a:r>
            <a:r>
              <a:rPr lang="ru-RU" sz="2500" dirty="0"/>
              <a:t>, </a:t>
            </a:r>
            <a:r>
              <a:rPr lang="ru-RU" sz="2500" dirty="0" err="1"/>
              <a:t>інші</a:t>
            </a:r>
            <a:r>
              <a:rPr lang="ru-RU" sz="2500" dirty="0"/>
              <a:t> </a:t>
            </a:r>
            <a:r>
              <a:rPr lang="ru-RU" sz="2500" dirty="0" err="1"/>
              <a:t>машини</a:t>
            </a:r>
            <a:r>
              <a:rPr lang="ru-RU" sz="2500" dirty="0"/>
              <a:t> для автоматичного </a:t>
            </a:r>
            <a:r>
              <a:rPr lang="ru-RU" sz="2500" dirty="0" err="1"/>
              <a:t>оброблення</a:t>
            </a:r>
            <a:r>
              <a:rPr lang="ru-RU" sz="2500" dirty="0"/>
              <a:t> </a:t>
            </a:r>
            <a:r>
              <a:rPr lang="ru-RU" sz="2500" dirty="0" err="1"/>
              <a:t>інформації</a:t>
            </a:r>
            <a:r>
              <a:rPr lang="ru-RU" sz="2500" dirty="0"/>
              <a:t>, </a:t>
            </a:r>
            <a:r>
              <a:rPr lang="ru-RU" sz="2500" dirty="0" err="1"/>
              <a:t>пов’язані</a:t>
            </a:r>
            <a:r>
              <a:rPr lang="ru-RU" sz="2500" dirty="0"/>
              <a:t> з ними </a:t>
            </a:r>
            <a:r>
              <a:rPr lang="ru-RU" sz="2500" dirty="0" err="1"/>
              <a:t>засоби</a:t>
            </a:r>
            <a:r>
              <a:rPr lang="ru-RU" sz="2500" dirty="0"/>
              <a:t> </a:t>
            </a:r>
            <a:r>
              <a:rPr lang="ru-RU" sz="2500" dirty="0" err="1"/>
              <a:t>зчитування</a:t>
            </a:r>
            <a:r>
              <a:rPr lang="ru-RU" sz="2500" dirty="0"/>
              <a:t> </a:t>
            </a:r>
            <a:r>
              <a:rPr lang="ru-RU" sz="2500" dirty="0" err="1"/>
              <a:t>або</a:t>
            </a:r>
            <a:r>
              <a:rPr lang="ru-RU" sz="2500" dirty="0"/>
              <a:t> </a:t>
            </a:r>
            <a:r>
              <a:rPr lang="ru-RU" sz="2500" dirty="0" err="1"/>
              <a:t>друку</a:t>
            </a:r>
            <a:r>
              <a:rPr lang="ru-RU" sz="2500" dirty="0"/>
              <a:t> </a:t>
            </a:r>
            <a:r>
              <a:rPr lang="ru-RU" sz="2500" dirty="0" err="1"/>
              <a:t>інформації</a:t>
            </a:r>
            <a:r>
              <a:rPr lang="ru-RU" sz="2500" dirty="0"/>
              <a:t>, </a:t>
            </a:r>
            <a:r>
              <a:rPr lang="ru-RU" sz="2500" dirty="0" err="1"/>
              <a:t>пов’язані</a:t>
            </a:r>
            <a:r>
              <a:rPr lang="ru-RU" sz="2500" dirty="0"/>
              <a:t> з ними </a:t>
            </a:r>
            <a:r>
              <a:rPr lang="ru-RU" sz="2500" dirty="0" err="1"/>
              <a:t>комп’ютерні</a:t>
            </a:r>
            <a:r>
              <a:rPr lang="ru-RU" sz="2500" dirty="0"/>
              <a:t> </a:t>
            </a:r>
            <a:r>
              <a:rPr lang="ru-RU" sz="2500" dirty="0" err="1"/>
              <a:t>програми</a:t>
            </a:r>
            <a:r>
              <a:rPr lang="ru-RU" sz="2500" dirty="0"/>
              <a:t> (</a:t>
            </a:r>
            <a:r>
              <a:rPr lang="ru-RU" sz="2500" dirty="0" err="1"/>
              <a:t>крім</a:t>
            </a:r>
            <a:r>
              <a:rPr lang="ru-RU" sz="2500" dirty="0"/>
              <a:t> </a:t>
            </a:r>
            <a:r>
              <a:rPr lang="ru-RU" sz="2500" dirty="0" err="1"/>
              <a:t>програм</a:t>
            </a:r>
            <a:r>
              <a:rPr lang="ru-RU" sz="2500" dirty="0"/>
              <a:t>, </a:t>
            </a:r>
            <a:r>
              <a:rPr lang="ru-RU" sz="2500" dirty="0" err="1"/>
              <a:t>витрати</a:t>
            </a:r>
            <a:r>
              <a:rPr lang="ru-RU" sz="2500" dirty="0"/>
              <a:t> на </a:t>
            </a:r>
            <a:r>
              <a:rPr lang="ru-RU" sz="2500" dirty="0" err="1"/>
              <a:t>придбання</a:t>
            </a:r>
            <a:r>
              <a:rPr lang="ru-RU" sz="2500" dirty="0"/>
              <a:t> </a:t>
            </a:r>
            <a:r>
              <a:rPr lang="ru-RU" sz="2500" dirty="0" err="1"/>
              <a:t>яких</a:t>
            </a:r>
            <a:r>
              <a:rPr lang="ru-RU" sz="2500" dirty="0"/>
              <a:t> </a:t>
            </a:r>
            <a:r>
              <a:rPr lang="ru-RU" sz="2500" dirty="0" err="1"/>
              <a:t>визнаються</a:t>
            </a:r>
            <a:r>
              <a:rPr lang="ru-RU" sz="2500" dirty="0"/>
              <a:t> </a:t>
            </a:r>
            <a:r>
              <a:rPr lang="ru-RU" sz="2500" dirty="0" err="1"/>
              <a:t>роялті</a:t>
            </a:r>
            <a:r>
              <a:rPr lang="ru-RU" sz="2500" dirty="0"/>
              <a:t>, та/</a:t>
            </a:r>
            <a:r>
              <a:rPr lang="ru-RU" sz="2500" dirty="0" err="1"/>
              <a:t>або</a:t>
            </a:r>
            <a:r>
              <a:rPr lang="ru-RU" sz="2500" dirty="0"/>
              <a:t> </a:t>
            </a:r>
            <a:r>
              <a:rPr lang="ru-RU" sz="2500" dirty="0" err="1"/>
              <a:t>програм</a:t>
            </a:r>
            <a:r>
              <a:rPr lang="ru-RU" sz="2500" dirty="0"/>
              <a:t>, </a:t>
            </a:r>
            <a:r>
              <a:rPr lang="ru-RU" sz="2500" dirty="0" err="1"/>
              <a:t>які</a:t>
            </a:r>
            <a:r>
              <a:rPr lang="ru-RU" sz="2500" dirty="0"/>
              <a:t> </a:t>
            </a:r>
            <a:r>
              <a:rPr lang="ru-RU" sz="2500" dirty="0" err="1"/>
              <a:t>визнаються</a:t>
            </a:r>
            <a:r>
              <a:rPr lang="ru-RU" sz="2500" dirty="0"/>
              <a:t> </a:t>
            </a:r>
            <a:r>
              <a:rPr lang="ru-RU" sz="2500" dirty="0" err="1"/>
              <a:t>нематеріальним</a:t>
            </a:r>
            <a:r>
              <a:rPr lang="ru-RU" sz="2500" dirty="0"/>
              <a:t> активом), </a:t>
            </a:r>
            <a:r>
              <a:rPr lang="ru-RU" sz="2500" dirty="0" err="1"/>
              <a:t>інші</a:t>
            </a:r>
            <a:r>
              <a:rPr lang="ru-RU" sz="2500" dirty="0"/>
              <a:t> </a:t>
            </a:r>
            <a:r>
              <a:rPr lang="ru-RU" sz="2500" dirty="0" err="1"/>
              <a:t>інформаційні</a:t>
            </a:r>
            <a:r>
              <a:rPr lang="ru-RU" sz="2500" dirty="0"/>
              <a:t> </a:t>
            </a:r>
            <a:r>
              <a:rPr lang="ru-RU" sz="2500" dirty="0" err="1"/>
              <a:t>системи</a:t>
            </a:r>
            <a:r>
              <a:rPr lang="ru-RU" sz="2500" dirty="0"/>
              <a:t>, </a:t>
            </a:r>
            <a:r>
              <a:rPr lang="ru-RU" sz="2500" dirty="0" err="1"/>
              <a:t>комутатори</a:t>
            </a:r>
            <a:r>
              <a:rPr lang="ru-RU" sz="2500" dirty="0"/>
              <a:t>, </a:t>
            </a:r>
            <a:r>
              <a:rPr lang="ru-RU" sz="2500" dirty="0" err="1"/>
              <a:t>маршрутизатори</a:t>
            </a:r>
            <a:r>
              <a:rPr lang="ru-RU" sz="2500" dirty="0"/>
              <a:t>, </a:t>
            </a:r>
            <a:r>
              <a:rPr lang="ru-RU" sz="2500" dirty="0" err="1"/>
              <a:t>модулі</a:t>
            </a:r>
            <a:r>
              <a:rPr lang="ru-RU" sz="2500" dirty="0"/>
              <a:t>, </a:t>
            </a:r>
            <a:r>
              <a:rPr lang="ru-RU" sz="2500" dirty="0" err="1"/>
              <a:t>модеми</a:t>
            </a:r>
            <a:r>
              <a:rPr lang="ru-RU" sz="2500" dirty="0"/>
              <a:t>, </a:t>
            </a:r>
            <a:r>
              <a:rPr lang="ru-RU" sz="2500" dirty="0" err="1"/>
              <a:t>джерела</a:t>
            </a:r>
            <a:r>
              <a:rPr lang="ru-RU" sz="2500" dirty="0"/>
              <a:t> </a:t>
            </a:r>
            <a:r>
              <a:rPr lang="ru-RU" sz="2500" dirty="0" err="1"/>
              <a:t>безперебійного</a:t>
            </a:r>
            <a:r>
              <a:rPr lang="ru-RU" sz="2500" dirty="0"/>
              <a:t> </a:t>
            </a:r>
            <a:r>
              <a:rPr lang="ru-RU" sz="2500" dirty="0" err="1"/>
              <a:t>живлення</a:t>
            </a:r>
            <a:r>
              <a:rPr lang="ru-RU" sz="2500" dirty="0"/>
              <a:t> та </a:t>
            </a:r>
            <a:r>
              <a:rPr lang="ru-RU" sz="2500" dirty="0" err="1"/>
              <a:t>засоби</a:t>
            </a:r>
            <a:r>
              <a:rPr lang="ru-RU" sz="2500" dirty="0"/>
              <a:t> </a:t>
            </a:r>
            <a:r>
              <a:rPr lang="ru-RU" sz="2500" dirty="0" err="1"/>
              <a:t>їх</a:t>
            </a:r>
            <a:r>
              <a:rPr lang="ru-RU" sz="2500" dirty="0"/>
              <a:t> </a:t>
            </a:r>
            <a:r>
              <a:rPr lang="ru-RU" sz="2500" dirty="0" err="1"/>
              <a:t>підключення</a:t>
            </a:r>
            <a:r>
              <a:rPr lang="ru-RU" sz="2500" dirty="0"/>
              <a:t> до </a:t>
            </a:r>
            <a:r>
              <a:rPr lang="ru-RU" sz="2500" dirty="0" err="1"/>
              <a:t>телекомунікаційних</a:t>
            </a:r>
            <a:r>
              <a:rPr lang="ru-RU" sz="2500" dirty="0"/>
              <a:t> мереж, </a:t>
            </a:r>
            <a:r>
              <a:rPr lang="ru-RU" sz="2500" dirty="0" err="1"/>
              <a:t>телефони</a:t>
            </a:r>
            <a:r>
              <a:rPr lang="ru-RU" sz="2500" dirty="0"/>
              <a:t> (в тому </a:t>
            </a:r>
            <a:r>
              <a:rPr lang="ru-RU" sz="2500" dirty="0" err="1"/>
              <a:t>числі</a:t>
            </a:r>
            <a:r>
              <a:rPr lang="ru-RU" sz="2500" dirty="0"/>
              <a:t> </a:t>
            </a:r>
            <a:r>
              <a:rPr lang="ru-RU" sz="2500" dirty="0" err="1"/>
              <a:t>стільникові</a:t>
            </a:r>
            <a:r>
              <a:rPr lang="ru-RU" sz="2500" dirty="0"/>
              <a:t>), </a:t>
            </a:r>
            <a:r>
              <a:rPr lang="ru-RU" sz="2500" dirty="0" err="1"/>
              <a:t>мікрофони</a:t>
            </a:r>
            <a:r>
              <a:rPr lang="ru-RU" sz="2500" dirty="0"/>
              <a:t> і </a:t>
            </a:r>
            <a:r>
              <a:rPr lang="ru-RU" sz="2500" dirty="0" err="1"/>
              <a:t>рації</a:t>
            </a:r>
            <a:r>
              <a:rPr lang="ru-RU" sz="2500" dirty="0"/>
              <a:t>, </a:t>
            </a:r>
            <a:r>
              <a:rPr lang="ru-RU" sz="2500" dirty="0" err="1"/>
              <a:t>вартість</a:t>
            </a:r>
            <a:r>
              <a:rPr lang="ru-RU" sz="2500" dirty="0"/>
              <a:t> </a:t>
            </a:r>
            <a:r>
              <a:rPr lang="ru-RU" sz="2500" dirty="0" err="1"/>
              <a:t>яких</a:t>
            </a:r>
            <a:r>
              <a:rPr lang="ru-RU" sz="2500" dirty="0"/>
              <a:t> </a:t>
            </a:r>
            <a:r>
              <a:rPr lang="ru-RU" sz="2500" dirty="0" err="1"/>
              <a:t>перевищує</a:t>
            </a:r>
            <a:r>
              <a:rPr lang="ru-RU" sz="2500" dirty="0"/>
              <a:t> 2500 </a:t>
            </a:r>
            <a:r>
              <a:rPr lang="ru-RU" sz="2500" dirty="0" err="1"/>
              <a:t>гривень</a:t>
            </a:r>
            <a:r>
              <a:rPr lang="ru-RU" sz="2500" dirty="0"/>
              <a:t> (</a:t>
            </a:r>
            <a:r>
              <a:rPr lang="ru-RU" sz="2500" dirty="0" err="1"/>
              <a:t>мінімально</a:t>
            </a:r>
            <a:r>
              <a:rPr lang="ru-RU" sz="2500" dirty="0"/>
              <a:t> </a:t>
            </a:r>
            <a:r>
              <a:rPr lang="ru-RU" sz="2500" dirty="0" err="1"/>
              <a:t>допустимі</a:t>
            </a:r>
            <a:r>
              <a:rPr lang="ru-RU" sz="2500" dirty="0"/>
              <a:t> строки </a:t>
            </a:r>
            <a:r>
              <a:rPr lang="ru-RU" sz="2500" dirty="0" err="1"/>
              <a:t>корисного</a:t>
            </a:r>
            <a:r>
              <a:rPr lang="ru-RU" sz="2500" dirty="0"/>
              <a:t> </a:t>
            </a:r>
            <a:r>
              <a:rPr lang="ru-RU" sz="2500" dirty="0" err="1"/>
              <a:t>використання</a:t>
            </a:r>
            <a:r>
              <a:rPr lang="ru-RU" sz="2500" dirty="0"/>
              <a:t> - 2 роки</a:t>
            </a:r>
            <a:r>
              <a:rPr lang="ru-RU" sz="2500" dirty="0" smtClean="0"/>
              <a:t>)</a:t>
            </a:r>
            <a:endParaRPr lang="uk-UA" sz="2500" dirty="0"/>
          </a:p>
          <a:p>
            <a:pPr algn="just"/>
            <a:endParaRPr lang="uk-UA" sz="2500" dirty="0"/>
          </a:p>
        </p:txBody>
      </p:sp>
    </p:spTree>
    <p:extLst>
      <p:ext uri="{BB962C8B-B14F-4D97-AF65-F5344CB8AC3E}">
        <p14:creationId xmlns:p14="http://schemas.microsoft.com/office/powerpoint/2010/main" val="37709992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Autofit/>
          </a:bodyPr>
          <a:lstStyle/>
          <a:p>
            <a:pPr algn="just"/>
            <a:r>
              <a:rPr lang="ru-RU" sz="2400" dirty="0" err="1"/>
              <a:t>група</a:t>
            </a:r>
            <a:r>
              <a:rPr lang="ru-RU" sz="2400" dirty="0"/>
              <a:t> 5 - </a:t>
            </a:r>
            <a:r>
              <a:rPr lang="ru-RU" sz="2400" dirty="0" err="1"/>
              <a:t>транспортні</a:t>
            </a:r>
            <a:r>
              <a:rPr lang="ru-RU" sz="2400" dirty="0"/>
              <a:t> </a:t>
            </a:r>
            <a:r>
              <a:rPr lang="ru-RU" sz="2400" dirty="0" err="1"/>
              <a:t>засоби</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- 5 </a:t>
            </a:r>
            <a:r>
              <a:rPr lang="ru-RU" sz="2400" dirty="0" err="1"/>
              <a:t>років</a:t>
            </a:r>
            <a:r>
              <a:rPr lang="ru-RU" sz="2400" dirty="0"/>
              <a:t>);       </a:t>
            </a:r>
          </a:p>
          <a:p>
            <a:pPr algn="just"/>
            <a:r>
              <a:rPr lang="ru-RU" sz="2400" dirty="0" err="1"/>
              <a:t>група</a:t>
            </a:r>
            <a:r>
              <a:rPr lang="ru-RU" sz="2400" dirty="0"/>
              <a:t> 6 - </a:t>
            </a:r>
            <a:r>
              <a:rPr lang="ru-RU" sz="2400" dirty="0" err="1"/>
              <a:t>інструменти</a:t>
            </a:r>
            <a:r>
              <a:rPr lang="ru-RU" sz="2400" dirty="0"/>
              <a:t>, </a:t>
            </a:r>
            <a:r>
              <a:rPr lang="ru-RU" sz="2400" dirty="0" err="1"/>
              <a:t>прилади</a:t>
            </a:r>
            <a:r>
              <a:rPr lang="ru-RU" sz="2400" dirty="0"/>
              <a:t>, </a:t>
            </a:r>
            <a:r>
              <a:rPr lang="ru-RU" sz="2400" dirty="0" err="1"/>
              <a:t>інвентар</a:t>
            </a:r>
            <a:r>
              <a:rPr lang="ru-RU" sz="2400" dirty="0"/>
              <a:t> (</a:t>
            </a:r>
            <a:r>
              <a:rPr lang="ru-RU" sz="2400" dirty="0" err="1"/>
              <a:t>меблі</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- 4 роки); </a:t>
            </a:r>
          </a:p>
          <a:p>
            <a:pPr algn="just"/>
            <a:r>
              <a:rPr lang="ru-RU" sz="2400" dirty="0" err="1"/>
              <a:t>група</a:t>
            </a:r>
            <a:r>
              <a:rPr lang="ru-RU" sz="2400" dirty="0"/>
              <a:t> 7 – </a:t>
            </a:r>
            <a:r>
              <a:rPr lang="ru-RU" sz="2400" dirty="0" err="1"/>
              <a:t>тварини</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- 6 </a:t>
            </a:r>
            <a:r>
              <a:rPr lang="ru-RU" sz="2400" dirty="0" err="1"/>
              <a:t>років</a:t>
            </a:r>
            <a:r>
              <a:rPr lang="ru-RU" sz="2400" dirty="0"/>
              <a:t>);      </a:t>
            </a:r>
          </a:p>
          <a:p>
            <a:pPr algn="just"/>
            <a:r>
              <a:rPr lang="ru-RU" sz="2400" dirty="0" err="1"/>
              <a:t>група</a:t>
            </a:r>
            <a:r>
              <a:rPr lang="ru-RU" sz="2400" dirty="0"/>
              <a:t> 8 - </a:t>
            </a:r>
            <a:r>
              <a:rPr lang="ru-RU" sz="2400" dirty="0" err="1"/>
              <a:t>багаторічні</a:t>
            </a:r>
            <a:r>
              <a:rPr lang="ru-RU" sz="2400" dirty="0"/>
              <a:t> </a:t>
            </a:r>
            <a:r>
              <a:rPr lang="ru-RU" sz="2400" dirty="0" err="1"/>
              <a:t>насадження</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- 10 </a:t>
            </a:r>
            <a:r>
              <a:rPr lang="ru-RU" sz="2400" dirty="0" err="1"/>
              <a:t>років</a:t>
            </a:r>
            <a:r>
              <a:rPr lang="ru-RU" sz="2400" dirty="0"/>
              <a:t>);      </a:t>
            </a:r>
          </a:p>
          <a:p>
            <a:pPr algn="just"/>
            <a:r>
              <a:rPr lang="ru-RU" sz="2400" dirty="0" err="1"/>
              <a:t>група</a:t>
            </a:r>
            <a:r>
              <a:rPr lang="ru-RU" sz="2400" dirty="0"/>
              <a:t> 9 - </a:t>
            </a:r>
            <a:r>
              <a:rPr lang="ru-RU" sz="2400" dirty="0" err="1"/>
              <a:t>інші</a:t>
            </a:r>
            <a:r>
              <a:rPr lang="ru-RU" sz="2400" dirty="0"/>
              <a:t> </a:t>
            </a:r>
            <a:r>
              <a:rPr lang="ru-RU" sz="2400" dirty="0" err="1"/>
              <a:t>основні</a:t>
            </a:r>
            <a:r>
              <a:rPr lang="ru-RU" sz="2400" dirty="0"/>
              <a:t> </a:t>
            </a:r>
            <a:r>
              <a:rPr lang="ru-RU" sz="2400" dirty="0" err="1"/>
              <a:t>засоби</a:t>
            </a:r>
            <a:r>
              <a:rPr lang="ru-RU" sz="2400" dirty="0"/>
              <a:t> (</a:t>
            </a:r>
            <a:r>
              <a:rPr lang="ru-RU" sz="2400" dirty="0" err="1"/>
              <a:t>мінімально</a:t>
            </a:r>
            <a:r>
              <a:rPr lang="ru-RU" sz="2400" dirty="0"/>
              <a:t> </a:t>
            </a:r>
            <a:r>
              <a:rPr lang="ru-RU" sz="2400" dirty="0" err="1"/>
              <a:t>допустимі</a:t>
            </a:r>
            <a:r>
              <a:rPr lang="ru-RU" sz="2400" dirty="0"/>
              <a:t> строки </a:t>
            </a:r>
            <a:r>
              <a:rPr lang="ru-RU" sz="2400" dirty="0" err="1"/>
              <a:t>корисного</a:t>
            </a:r>
            <a:r>
              <a:rPr lang="ru-RU" sz="2400" dirty="0"/>
              <a:t> </a:t>
            </a:r>
            <a:r>
              <a:rPr lang="ru-RU" sz="2400" dirty="0" err="1"/>
              <a:t>використання</a:t>
            </a:r>
            <a:r>
              <a:rPr lang="ru-RU" sz="2400" dirty="0"/>
              <a:t> – 12 </a:t>
            </a:r>
            <a:r>
              <a:rPr lang="ru-RU" sz="2400" dirty="0" err="1"/>
              <a:t>років</a:t>
            </a:r>
            <a:r>
              <a:rPr lang="ru-RU" sz="2400" dirty="0"/>
              <a:t>);    </a:t>
            </a:r>
          </a:p>
        </p:txBody>
      </p:sp>
    </p:spTree>
    <p:extLst>
      <p:ext uri="{BB962C8B-B14F-4D97-AF65-F5344CB8AC3E}">
        <p14:creationId xmlns:p14="http://schemas.microsoft.com/office/powerpoint/2010/main" val="21146550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fontScale="85000" lnSpcReduction="20000"/>
          </a:bodyPr>
          <a:lstStyle/>
          <a:p>
            <a:pPr algn="just"/>
            <a:r>
              <a:rPr lang="ru-RU" sz="2800" dirty="0" err="1"/>
              <a:t>група</a:t>
            </a:r>
            <a:r>
              <a:rPr lang="ru-RU" sz="2800" dirty="0"/>
              <a:t> 10 - </a:t>
            </a:r>
            <a:r>
              <a:rPr lang="ru-RU" sz="2800" dirty="0" err="1"/>
              <a:t>бібліотечні</a:t>
            </a:r>
            <a:r>
              <a:rPr lang="ru-RU" sz="2800" dirty="0"/>
              <a:t> </a:t>
            </a:r>
            <a:r>
              <a:rPr lang="ru-RU" sz="2800" dirty="0" err="1"/>
              <a:t>фонди</a:t>
            </a:r>
            <a:r>
              <a:rPr lang="ru-RU" sz="2800" dirty="0"/>
              <a:t> (</a:t>
            </a:r>
            <a:r>
              <a:rPr lang="ru-RU" sz="2800" dirty="0" err="1"/>
              <a:t>мінімально</a:t>
            </a:r>
            <a:r>
              <a:rPr lang="ru-RU" sz="2800" dirty="0"/>
              <a:t> </a:t>
            </a:r>
            <a:r>
              <a:rPr lang="ru-RU" sz="2800" dirty="0" err="1"/>
              <a:t>допустимі</a:t>
            </a:r>
            <a:r>
              <a:rPr lang="ru-RU" sz="2800" dirty="0"/>
              <a:t> строки </a:t>
            </a:r>
            <a:r>
              <a:rPr lang="ru-RU" sz="2800" dirty="0" err="1"/>
              <a:t>корисного</a:t>
            </a:r>
            <a:r>
              <a:rPr lang="ru-RU" sz="2800" dirty="0"/>
              <a:t> </a:t>
            </a:r>
            <a:r>
              <a:rPr lang="ru-RU" sz="2800" dirty="0" err="1"/>
              <a:t>використання</a:t>
            </a:r>
            <a:r>
              <a:rPr lang="ru-RU" sz="2800" dirty="0"/>
              <a:t> не </a:t>
            </a:r>
            <a:r>
              <a:rPr lang="ru-RU" sz="2800" dirty="0" err="1"/>
              <a:t>встановлені</a:t>
            </a:r>
            <a:r>
              <a:rPr lang="ru-RU" sz="2800" dirty="0"/>
              <a:t>);      </a:t>
            </a:r>
          </a:p>
          <a:p>
            <a:pPr algn="just"/>
            <a:r>
              <a:rPr lang="ru-RU" sz="2800" dirty="0" err="1"/>
              <a:t>група</a:t>
            </a:r>
            <a:r>
              <a:rPr lang="ru-RU" sz="2800" dirty="0"/>
              <a:t> 11 - </a:t>
            </a:r>
            <a:r>
              <a:rPr lang="ru-RU" sz="2800" dirty="0" err="1"/>
              <a:t>малоцінні</a:t>
            </a:r>
            <a:r>
              <a:rPr lang="ru-RU" sz="2800" dirty="0"/>
              <a:t> </a:t>
            </a:r>
            <a:r>
              <a:rPr lang="ru-RU" sz="2800" dirty="0" err="1"/>
              <a:t>необоротні</a:t>
            </a:r>
            <a:r>
              <a:rPr lang="ru-RU" sz="2800" dirty="0"/>
              <a:t> </a:t>
            </a:r>
            <a:r>
              <a:rPr lang="ru-RU" sz="2800" dirty="0" err="1"/>
              <a:t>матеріальні</a:t>
            </a:r>
            <a:r>
              <a:rPr lang="ru-RU" sz="2800" dirty="0"/>
              <a:t> </a:t>
            </a:r>
            <a:r>
              <a:rPr lang="ru-RU" sz="2800" dirty="0" err="1"/>
              <a:t>активи</a:t>
            </a:r>
            <a:r>
              <a:rPr lang="ru-RU" sz="2800" dirty="0"/>
              <a:t> (</a:t>
            </a:r>
            <a:r>
              <a:rPr lang="ru-RU" sz="2800" dirty="0" err="1"/>
              <a:t>мінімально</a:t>
            </a:r>
            <a:r>
              <a:rPr lang="ru-RU" sz="2800" dirty="0"/>
              <a:t> </a:t>
            </a:r>
            <a:r>
              <a:rPr lang="ru-RU" sz="2800" dirty="0" err="1"/>
              <a:t>допустимі</a:t>
            </a:r>
            <a:r>
              <a:rPr lang="ru-RU" sz="2800" dirty="0"/>
              <a:t> строки </a:t>
            </a:r>
            <a:r>
              <a:rPr lang="ru-RU" sz="2800" dirty="0" err="1"/>
              <a:t>корисного</a:t>
            </a:r>
            <a:r>
              <a:rPr lang="ru-RU" sz="2800" dirty="0"/>
              <a:t> </a:t>
            </a:r>
            <a:r>
              <a:rPr lang="ru-RU" sz="2800" dirty="0" err="1"/>
              <a:t>використання</a:t>
            </a:r>
            <a:r>
              <a:rPr lang="ru-RU" sz="2800" dirty="0"/>
              <a:t> не </a:t>
            </a:r>
            <a:r>
              <a:rPr lang="ru-RU" sz="2800" dirty="0" err="1"/>
              <a:t>встановлені</a:t>
            </a:r>
            <a:r>
              <a:rPr lang="ru-RU" sz="2800" dirty="0"/>
              <a:t>);    </a:t>
            </a:r>
          </a:p>
          <a:p>
            <a:pPr algn="just"/>
            <a:r>
              <a:rPr lang="ru-RU" sz="2800" dirty="0" err="1"/>
              <a:t>група</a:t>
            </a:r>
            <a:r>
              <a:rPr lang="ru-RU" sz="2800" dirty="0"/>
              <a:t> 12 - </a:t>
            </a:r>
            <a:r>
              <a:rPr lang="ru-RU" sz="2800" dirty="0" err="1"/>
              <a:t>тимчасові</a:t>
            </a:r>
            <a:r>
              <a:rPr lang="ru-RU" sz="2800" dirty="0"/>
              <a:t> (</a:t>
            </a:r>
            <a:r>
              <a:rPr lang="ru-RU" sz="2800" dirty="0" err="1"/>
              <a:t>нетитульні</a:t>
            </a:r>
            <a:r>
              <a:rPr lang="ru-RU" sz="2800" dirty="0"/>
              <a:t>) </a:t>
            </a:r>
            <a:r>
              <a:rPr lang="ru-RU" sz="2800" dirty="0" err="1"/>
              <a:t>споруди</a:t>
            </a:r>
            <a:r>
              <a:rPr lang="ru-RU" sz="2800" dirty="0"/>
              <a:t> (</a:t>
            </a:r>
            <a:r>
              <a:rPr lang="ru-RU" sz="2800" dirty="0" err="1"/>
              <a:t>мінімально</a:t>
            </a:r>
            <a:r>
              <a:rPr lang="ru-RU" sz="2800" dirty="0"/>
              <a:t> </a:t>
            </a:r>
            <a:r>
              <a:rPr lang="ru-RU" sz="2800" dirty="0" err="1"/>
              <a:t>допустимі</a:t>
            </a:r>
            <a:r>
              <a:rPr lang="ru-RU" sz="2800" dirty="0"/>
              <a:t> строки </a:t>
            </a:r>
            <a:r>
              <a:rPr lang="ru-RU" sz="2800" dirty="0" err="1"/>
              <a:t>корисного</a:t>
            </a:r>
            <a:r>
              <a:rPr lang="ru-RU" sz="2800" dirty="0"/>
              <a:t> </a:t>
            </a:r>
            <a:r>
              <a:rPr lang="ru-RU" sz="2800" dirty="0" err="1"/>
              <a:t>використання</a:t>
            </a:r>
            <a:r>
              <a:rPr lang="ru-RU" sz="2800" dirty="0"/>
              <a:t> - 5 </a:t>
            </a:r>
            <a:r>
              <a:rPr lang="ru-RU" sz="2800" dirty="0" err="1"/>
              <a:t>років</a:t>
            </a:r>
            <a:r>
              <a:rPr lang="ru-RU" sz="2800" dirty="0"/>
              <a:t>);      </a:t>
            </a:r>
          </a:p>
          <a:p>
            <a:pPr algn="just"/>
            <a:r>
              <a:rPr lang="ru-RU" sz="2800" dirty="0" err="1"/>
              <a:t>група</a:t>
            </a:r>
            <a:r>
              <a:rPr lang="ru-RU" sz="2800" dirty="0"/>
              <a:t> 13 - </a:t>
            </a:r>
            <a:r>
              <a:rPr lang="ru-RU" sz="2800" dirty="0" err="1"/>
              <a:t>природні</a:t>
            </a:r>
            <a:r>
              <a:rPr lang="ru-RU" sz="2800" dirty="0"/>
              <a:t> </a:t>
            </a:r>
            <a:r>
              <a:rPr lang="ru-RU" sz="2800" dirty="0" err="1"/>
              <a:t>ресурси</a:t>
            </a:r>
            <a:r>
              <a:rPr lang="ru-RU" sz="2800" dirty="0"/>
              <a:t> (</a:t>
            </a:r>
            <a:r>
              <a:rPr lang="ru-RU" sz="2800" dirty="0" err="1"/>
              <a:t>мінімально</a:t>
            </a:r>
            <a:r>
              <a:rPr lang="ru-RU" sz="2800" dirty="0"/>
              <a:t> </a:t>
            </a:r>
            <a:r>
              <a:rPr lang="ru-RU" sz="2800" dirty="0" err="1"/>
              <a:t>допустимі</a:t>
            </a:r>
            <a:r>
              <a:rPr lang="ru-RU" sz="2800" dirty="0"/>
              <a:t> строки </a:t>
            </a:r>
            <a:r>
              <a:rPr lang="ru-RU" sz="2800" dirty="0" err="1"/>
              <a:t>корисного</a:t>
            </a:r>
            <a:r>
              <a:rPr lang="ru-RU" sz="2800" dirty="0"/>
              <a:t> </a:t>
            </a:r>
            <a:r>
              <a:rPr lang="ru-RU" sz="2800" dirty="0" err="1"/>
              <a:t>використання</a:t>
            </a:r>
            <a:r>
              <a:rPr lang="ru-RU" sz="2800" dirty="0"/>
              <a:t> не </a:t>
            </a:r>
            <a:r>
              <a:rPr lang="ru-RU" sz="2800" dirty="0" err="1"/>
              <a:t>встановлені</a:t>
            </a:r>
            <a:r>
              <a:rPr lang="ru-RU" sz="2800" dirty="0"/>
              <a:t>);      </a:t>
            </a:r>
          </a:p>
          <a:p>
            <a:pPr algn="just"/>
            <a:r>
              <a:rPr lang="ru-RU" sz="2800" dirty="0" err="1"/>
              <a:t>група</a:t>
            </a:r>
            <a:r>
              <a:rPr lang="ru-RU" sz="2800" dirty="0"/>
              <a:t> 14 - </a:t>
            </a:r>
            <a:r>
              <a:rPr lang="ru-RU" sz="2800" dirty="0" err="1"/>
              <a:t>інвентарна</a:t>
            </a:r>
            <a:r>
              <a:rPr lang="ru-RU" sz="2800" dirty="0"/>
              <a:t> тара (</a:t>
            </a:r>
            <a:r>
              <a:rPr lang="ru-RU" sz="2800" dirty="0" err="1"/>
              <a:t>мінімально</a:t>
            </a:r>
            <a:r>
              <a:rPr lang="ru-RU" sz="2800" dirty="0"/>
              <a:t> </a:t>
            </a:r>
            <a:r>
              <a:rPr lang="ru-RU" sz="2800" dirty="0" err="1"/>
              <a:t>допустимі</a:t>
            </a:r>
            <a:r>
              <a:rPr lang="ru-RU" sz="2800" dirty="0"/>
              <a:t> строки </a:t>
            </a:r>
            <a:r>
              <a:rPr lang="ru-RU" sz="2800" dirty="0" err="1"/>
              <a:t>корисного</a:t>
            </a:r>
            <a:r>
              <a:rPr lang="ru-RU" sz="2800" dirty="0"/>
              <a:t> </a:t>
            </a:r>
            <a:r>
              <a:rPr lang="ru-RU" sz="2800" dirty="0" err="1"/>
              <a:t>використання</a:t>
            </a:r>
            <a:r>
              <a:rPr lang="ru-RU" sz="2800" dirty="0"/>
              <a:t> – 6 </a:t>
            </a:r>
            <a:r>
              <a:rPr lang="ru-RU" sz="2800" dirty="0" err="1"/>
              <a:t>років</a:t>
            </a:r>
            <a:r>
              <a:rPr lang="ru-RU" sz="2800" dirty="0"/>
              <a:t>);      </a:t>
            </a:r>
          </a:p>
          <a:p>
            <a:pPr algn="just"/>
            <a:r>
              <a:rPr lang="ru-RU" sz="2800" dirty="0" err="1"/>
              <a:t>група</a:t>
            </a:r>
            <a:r>
              <a:rPr lang="ru-RU" sz="2800" dirty="0"/>
              <a:t> 15 - </a:t>
            </a:r>
            <a:r>
              <a:rPr lang="ru-RU" sz="2800" dirty="0" err="1"/>
              <a:t>предмети</a:t>
            </a:r>
            <a:r>
              <a:rPr lang="ru-RU" sz="2800" dirty="0"/>
              <a:t> прокату (</a:t>
            </a:r>
            <a:r>
              <a:rPr lang="ru-RU" sz="2800" dirty="0" err="1"/>
              <a:t>мінімально</a:t>
            </a:r>
            <a:r>
              <a:rPr lang="ru-RU" sz="2800" dirty="0"/>
              <a:t> </a:t>
            </a:r>
            <a:r>
              <a:rPr lang="ru-RU" sz="2800" dirty="0" err="1"/>
              <a:t>допустимі</a:t>
            </a:r>
            <a:r>
              <a:rPr lang="ru-RU" sz="2800" dirty="0"/>
              <a:t> строки </a:t>
            </a:r>
            <a:r>
              <a:rPr lang="ru-RU" sz="2800" dirty="0" err="1"/>
              <a:t>корисного</a:t>
            </a:r>
            <a:r>
              <a:rPr lang="ru-RU" sz="2800" dirty="0"/>
              <a:t> </a:t>
            </a:r>
            <a:r>
              <a:rPr lang="ru-RU" sz="2800" dirty="0" err="1"/>
              <a:t>використання</a:t>
            </a:r>
            <a:r>
              <a:rPr lang="ru-RU" sz="2800" dirty="0"/>
              <a:t> – 5 </a:t>
            </a:r>
            <a:r>
              <a:rPr lang="ru-RU" sz="2800" dirty="0" err="1"/>
              <a:t>років</a:t>
            </a:r>
            <a:r>
              <a:rPr lang="ru-RU" sz="2800" dirty="0"/>
              <a:t>);      </a:t>
            </a:r>
          </a:p>
          <a:p>
            <a:pPr algn="just"/>
            <a:r>
              <a:rPr lang="ru-RU" sz="2800" dirty="0" err="1"/>
              <a:t>група</a:t>
            </a:r>
            <a:r>
              <a:rPr lang="ru-RU" sz="2800" dirty="0"/>
              <a:t> 16 - </a:t>
            </a:r>
            <a:r>
              <a:rPr lang="ru-RU" sz="2800" dirty="0" err="1"/>
              <a:t>довгострокові</a:t>
            </a:r>
            <a:r>
              <a:rPr lang="ru-RU" sz="2800" dirty="0"/>
              <a:t> </a:t>
            </a:r>
            <a:r>
              <a:rPr lang="ru-RU" sz="2800" dirty="0" err="1"/>
              <a:t>біологічні</a:t>
            </a:r>
            <a:r>
              <a:rPr lang="ru-RU" sz="2800" dirty="0"/>
              <a:t> </a:t>
            </a:r>
            <a:r>
              <a:rPr lang="ru-RU" sz="2800" dirty="0" err="1"/>
              <a:t>активи</a:t>
            </a:r>
            <a:r>
              <a:rPr lang="ru-RU" sz="2800" dirty="0"/>
              <a:t> 7 (</a:t>
            </a:r>
            <a:r>
              <a:rPr lang="ru-RU" sz="2800" dirty="0" err="1"/>
              <a:t>мінімально</a:t>
            </a:r>
            <a:r>
              <a:rPr lang="ru-RU" sz="2800" dirty="0"/>
              <a:t> </a:t>
            </a:r>
            <a:r>
              <a:rPr lang="ru-RU" sz="2800" dirty="0" err="1"/>
              <a:t>допустимі</a:t>
            </a:r>
            <a:r>
              <a:rPr lang="ru-RU" sz="2800" dirty="0"/>
              <a:t> строки </a:t>
            </a:r>
            <a:r>
              <a:rPr lang="ru-RU" sz="2800" dirty="0" err="1"/>
              <a:t>корисного</a:t>
            </a:r>
            <a:r>
              <a:rPr lang="ru-RU" sz="2800" dirty="0"/>
              <a:t> </a:t>
            </a:r>
            <a:r>
              <a:rPr lang="ru-RU" sz="2800" dirty="0" err="1"/>
              <a:t>використання</a:t>
            </a:r>
            <a:r>
              <a:rPr lang="ru-RU" sz="2800" dirty="0"/>
              <a:t> – 7 </a:t>
            </a:r>
            <a:r>
              <a:rPr lang="ru-RU" sz="2800" dirty="0" err="1"/>
              <a:t>років</a:t>
            </a:r>
            <a:r>
              <a:rPr lang="ru-RU" sz="2800" dirty="0"/>
              <a:t>).</a:t>
            </a:r>
          </a:p>
          <a:p>
            <a:pPr algn="just"/>
            <a:endParaRPr lang="uk-UA" dirty="0"/>
          </a:p>
        </p:txBody>
      </p:sp>
    </p:spTree>
    <p:extLst>
      <p:ext uri="{BB962C8B-B14F-4D97-AF65-F5344CB8AC3E}">
        <p14:creationId xmlns:p14="http://schemas.microsoft.com/office/powerpoint/2010/main" val="503998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36680"/>
          </a:xfrm>
        </p:spPr>
        <p:txBody>
          <a:bodyPr>
            <a:noAutofit/>
          </a:bodyPr>
          <a:lstStyle/>
          <a:p>
            <a:pPr algn="ctr"/>
            <a:r>
              <a:rPr lang="uk-UA" sz="2400" i="1" dirty="0">
                <a:solidFill>
                  <a:schemeClr val="tx1"/>
                </a:solidFill>
              </a:rPr>
              <a:t>Національне положення (стандарт) бухгалтерського обліку 1 «Загальні вимоги до фінансової звітності»</a:t>
            </a:r>
          </a:p>
        </p:txBody>
      </p:sp>
      <p:sp>
        <p:nvSpPr>
          <p:cNvPr id="3" name="Объект 2"/>
          <p:cNvSpPr>
            <a:spLocks noGrp="1"/>
          </p:cNvSpPr>
          <p:nvPr>
            <p:ph idx="1"/>
          </p:nvPr>
        </p:nvSpPr>
        <p:spPr>
          <a:xfrm>
            <a:off x="251520" y="1412776"/>
            <a:ext cx="8640960" cy="4911824"/>
          </a:xfrm>
        </p:spPr>
        <p:txBody>
          <a:bodyPr>
            <a:noAutofit/>
          </a:bodyPr>
          <a:lstStyle/>
          <a:p>
            <a:pPr algn="just"/>
            <a:r>
              <a:rPr lang="ru-RU" sz="2400" b="1" dirty="0" err="1"/>
              <a:t>активи</a:t>
            </a:r>
            <a:r>
              <a:rPr lang="ru-RU" sz="2400" dirty="0"/>
              <a:t> — </a:t>
            </a:r>
            <a:r>
              <a:rPr lang="ru-RU" sz="2400" dirty="0" err="1"/>
              <a:t>ресурси</a:t>
            </a:r>
            <a:r>
              <a:rPr lang="ru-RU" sz="2400" dirty="0"/>
              <a:t>, </a:t>
            </a:r>
            <a:r>
              <a:rPr lang="ru-RU" sz="2400" dirty="0" err="1"/>
              <a:t>контрольовані</a:t>
            </a:r>
            <a:r>
              <a:rPr lang="ru-RU" sz="2400" dirty="0"/>
              <a:t> </a:t>
            </a:r>
            <a:r>
              <a:rPr lang="ru-RU" sz="2400" dirty="0" err="1"/>
              <a:t>підприємством</a:t>
            </a:r>
            <a:r>
              <a:rPr lang="ru-RU" sz="2400" dirty="0"/>
              <a:t> у </a:t>
            </a:r>
            <a:r>
              <a:rPr lang="ru-RU" sz="2400" dirty="0" err="1"/>
              <a:t>результаті</a:t>
            </a:r>
            <a:r>
              <a:rPr lang="ru-RU" sz="2400" dirty="0"/>
              <a:t> </a:t>
            </a:r>
            <a:r>
              <a:rPr lang="ru-RU" sz="2400" dirty="0" err="1"/>
              <a:t>минулих</a:t>
            </a:r>
            <a:r>
              <a:rPr lang="ru-RU" sz="2400" dirty="0"/>
              <a:t> </a:t>
            </a:r>
            <a:r>
              <a:rPr lang="ru-RU" sz="2400" dirty="0" err="1"/>
              <a:t>подій</a:t>
            </a:r>
            <a:r>
              <a:rPr lang="ru-RU" sz="2400" dirty="0"/>
              <a:t>, </a:t>
            </a:r>
            <a:r>
              <a:rPr lang="ru-RU" sz="2400" dirty="0" err="1"/>
              <a:t>використання</a:t>
            </a:r>
            <a:r>
              <a:rPr lang="ru-RU" sz="2400" dirty="0"/>
              <a:t> </a:t>
            </a:r>
            <a:r>
              <a:rPr lang="ru-RU" sz="2400" dirty="0" err="1"/>
              <a:t>яких</a:t>
            </a:r>
            <a:r>
              <a:rPr lang="ru-RU" sz="2400" dirty="0"/>
              <a:t>, як </a:t>
            </a:r>
            <a:r>
              <a:rPr lang="ru-RU" sz="2400" dirty="0" err="1"/>
              <a:t>очікується</a:t>
            </a:r>
            <a:r>
              <a:rPr lang="ru-RU" sz="2400" dirty="0"/>
              <a:t>, </a:t>
            </a:r>
            <a:r>
              <a:rPr lang="ru-RU" sz="2400" dirty="0" err="1"/>
              <a:t>призведе</a:t>
            </a:r>
            <a:r>
              <a:rPr lang="ru-RU" sz="2400" dirty="0"/>
              <a:t> до </a:t>
            </a:r>
            <a:r>
              <a:rPr lang="ru-RU" sz="2400" dirty="0" err="1"/>
              <a:t>отримання</a:t>
            </a:r>
            <a:r>
              <a:rPr lang="ru-RU" sz="2400" dirty="0"/>
              <a:t> </a:t>
            </a:r>
            <a:r>
              <a:rPr lang="ru-RU" sz="2400" dirty="0" err="1"/>
              <a:t>економічних</a:t>
            </a:r>
            <a:r>
              <a:rPr lang="ru-RU" sz="2400" dirty="0"/>
              <a:t> </a:t>
            </a:r>
            <a:r>
              <a:rPr lang="ru-RU" sz="2400" dirty="0" err="1"/>
              <a:t>вигод</a:t>
            </a:r>
            <a:r>
              <a:rPr lang="ru-RU" sz="2400" dirty="0"/>
              <a:t> у </a:t>
            </a:r>
            <a:r>
              <a:rPr lang="ru-RU" sz="2400" dirty="0" err="1"/>
              <a:t>майбутньому</a:t>
            </a:r>
            <a:r>
              <a:rPr lang="ru-RU" sz="2400" dirty="0"/>
              <a:t>;</a:t>
            </a:r>
            <a:endParaRPr lang="uk-UA" sz="2400" dirty="0"/>
          </a:p>
          <a:p>
            <a:pPr algn="just"/>
            <a:r>
              <a:rPr lang="uk-UA" sz="2400" b="1" dirty="0"/>
              <a:t>оборотні активи</a:t>
            </a:r>
            <a:r>
              <a:rPr lang="uk-UA" sz="2400" dirty="0"/>
              <a:t> — гроші та їх еквіваленти, що не обмежені у використанні, а також інші активи, призначені для реалізації чи споживання протягом операційного циклу чи протягом дванадцяти місяців з дати балансу</a:t>
            </a:r>
          </a:p>
          <a:p>
            <a:pPr algn="just"/>
            <a:r>
              <a:rPr lang="ru-RU" sz="2400" b="1" dirty="0" err="1"/>
              <a:t>необоротні</a:t>
            </a:r>
            <a:r>
              <a:rPr lang="ru-RU" sz="2400" b="1" dirty="0"/>
              <a:t> </a:t>
            </a:r>
            <a:r>
              <a:rPr lang="ru-RU" sz="2400" b="1" dirty="0" err="1"/>
              <a:t>активи</a:t>
            </a:r>
            <a:r>
              <a:rPr lang="ru-RU" sz="2400" dirty="0"/>
              <a:t> — </a:t>
            </a:r>
            <a:r>
              <a:rPr lang="ru-RU" sz="2400" dirty="0" err="1"/>
              <a:t>всі</a:t>
            </a:r>
            <a:r>
              <a:rPr lang="ru-RU" sz="2400" dirty="0"/>
              <a:t> </a:t>
            </a:r>
            <a:r>
              <a:rPr lang="ru-RU" sz="2400" dirty="0" err="1"/>
              <a:t>активи</a:t>
            </a:r>
            <a:r>
              <a:rPr lang="ru-RU" sz="2400" dirty="0"/>
              <a:t>, </a:t>
            </a:r>
            <a:r>
              <a:rPr lang="ru-RU" sz="2400" dirty="0" err="1"/>
              <a:t>що</a:t>
            </a:r>
            <a:r>
              <a:rPr lang="ru-RU" sz="2400" dirty="0"/>
              <a:t> не є </a:t>
            </a:r>
            <a:r>
              <a:rPr lang="ru-RU" sz="2400" dirty="0" err="1"/>
              <a:t>оборотними</a:t>
            </a:r>
            <a:r>
              <a:rPr lang="uk-UA" sz="2400" dirty="0"/>
              <a:t>. </a:t>
            </a:r>
          </a:p>
          <a:p>
            <a:pPr algn="just"/>
            <a:r>
              <a:rPr lang="uk-UA" sz="2400" b="1" dirty="0" smtClean="0"/>
              <a:t>операційний </a:t>
            </a:r>
            <a:r>
              <a:rPr lang="uk-UA" sz="2400" b="1" dirty="0"/>
              <a:t>цикл</a:t>
            </a:r>
            <a:r>
              <a:rPr lang="uk-UA" sz="2400" dirty="0"/>
              <a:t> — проміжок часу між придбанням запасів для провадження діяльності і отриманням грошей та їх еквівалентів від реалізації виробленої з них продукції або товарів і </a:t>
            </a:r>
            <a:r>
              <a:rPr lang="uk-UA" sz="2400" dirty="0" smtClean="0"/>
              <a:t>послуг</a:t>
            </a:r>
            <a:r>
              <a:rPr lang="en-US" sz="2400" dirty="0"/>
              <a:t>.</a:t>
            </a:r>
            <a:endParaRPr lang="uk-UA" sz="2400" dirty="0"/>
          </a:p>
          <a:p>
            <a:pPr algn="just"/>
            <a:endParaRPr lang="uk-UA" sz="2400" dirty="0"/>
          </a:p>
        </p:txBody>
      </p:sp>
    </p:spTree>
    <p:extLst>
      <p:ext uri="{BB962C8B-B14F-4D97-AF65-F5344CB8AC3E}">
        <p14:creationId xmlns:p14="http://schemas.microsoft.com/office/powerpoint/2010/main" val="4642411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268760"/>
            <a:ext cx="8229600" cy="4389120"/>
          </a:xfrm>
        </p:spPr>
        <p:txBody>
          <a:bodyPr>
            <a:normAutofit/>
          </a:bodyPr>
          <a:lstStyle/>
          <a:p>
            <a:pPr marL="0" indent="0" algn="just">
              <a:buNone/>
            </a:pPr>
            <a:r>
              <a:rPr lang="ru-RU" sz="3200" dirty="0"/>
              <a:t>На </a:t>
            </a:r>
            <a:r>
              <a:rPr lang="ru-RU" sz="3200" dirty="0" err="1"/>
              <a:t>основні</a:t>
            </a:r>
            <a:r>
              <a:rPr lang="ru-RU" sz="3200" dirty="0"/>
              <a:t> </a:t>
            </a:r>
            <a:r>
              <a:rPr lang="ru-RU" sz="3200" dirty="0" err="1"/>
              <a:t>засоби</a:t>
            </a:r>
            <a:r>
              <a:rPr lang="ru-RU" sz="3200" dirty="0"/>
              <a:t> </a:t>
            </a:r>
            <a:r>
              <a:rPr lang="ru-RU" sz="3200" dirty="0" err="1"/>
              <a:t>груп</a:t>
            </a:r>
            <a:r>
              <a:rPr lang="ru-RU" sz="3200" dirty="0"/>
              <a:t> 1 (</a:t>
            </a:r>
            <a:r>
              <a:rPr lang="ru-RU" sz="3200" dirty="0" err="1"/>
              <a:t>земельні</a:t>
            </a:r>
            <a:r>
              <a:rPr lang="ru-RU" sz="3200" dirty="0"/>
              <a:t> </a:t>
            </a:r>
            <a:r>
              <a:rPr lang="ru-RU" sz="3200" dirty="0" err="1"/>
              <a:t>ділянки</a:t>
            </a:r>
            <a:r>
              <a:rPr lang="ru-RU" sz="3200" dirty="0"/>
              <a:t>) і 13 (</a:t>
            </a:r>
            <a:r>
              <a:rPr lang="ru-RU" sz="3200" dirty="0" err="1"/>
              <a:t>природні</a:t>
            </a:r>
            <a:r>
              <a:rPr lang="ru-RU" sz="3200" dirty="0"/>
              <a:t> </a:t>
            </a:r>
            <a:r>
              <a:rPr lang="ru-RU" sz="3200" dirty="0" err="1"/>
              <a:t>ресурси</a:t>
            </a:r>
            <a:r>
              <a:rPr lang="ru-RU" sz="3200" dirty="0"/>
              <a:t>) </a:t>
            </a:r>
            <a:r>
              <a:rPr lang="ru-RU" sz="3200" b="1" dirty="0" err="1"/>
              <a:t>амортизація</a:t>
            </a:r>
            <a:r>
              <a:rPr lang="ru-RU" sz="3200" b="1" dirty="0"/>
              <a:t> не </a:t>
            </a:r>
            <a:r>
              <a:rPr lang="ru-RU" sz="3200" b="1" dirty="0" err="1" smtClean="0"/>
              <a:t>нараховується</a:t>
            </a:r>
            <a:r>
              <a:rPr lang="ru-RU" sz="3200" b="1" dirty="0" smtClean="0"/>
              <a:t>.</a:t>
            </a:r>
            <a:endParaRPr lang="uk-UA" sz="3200" dirty="0"/>
          </a:p>
        </p:txBody>
      </p:sp>
    </p:spTree>
    <p:extLst>
      <p:ext uri="{BB962C8B-B14F-4D97-AF65-F5344CB8AC3E}">
        <p14:creationId xmlns:p14="http://schemas.microsoft.com/office/powerpoint/2010/main" val="34547036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631904"/>
          </a:xfrm>
        </p:spPr>
        <p:txBody>
          <a:bodyPr>
            <a:normAutofit/>
          </a:bodyPr>
          <a:lstStyle/>
          <a:p>
            <a:pPr marL="0" indent="711200" algn="just">
              <a:buNone/>
            </a:pPr>
            <a:r>
              <a:rPr lang="uk-UA" sz="2800" dirty="0"/>
              <a:t>Нарахування амортизації нематеріальних активів (крім права постійного користування земельною ділянкою) здійснюється протягом строку їх корисного використання, який встановлюється підприємством/установою (у розпорядчому акті) при визнанні цього об'єкта активом (при зарахуванні на баланс).</a:t>
            </a:r>
            <a:br>
              <a:rPr lang="uk-UA" sz="2800" dirty="0"/>
            </a:br>
            <a:r>
              <a:rPr lang="uk-UA" sz="2800" dirty="0"/>
              <a:t/>
            </a:r>
            <a:br>
              <a:rPr lang="uk-UA" sz="2800" dirty="0"/>
            </a:br>
            <a:endParaRPr lang="uk-UA" sz="2800" dirty="0" smtClean="0"/>
          </a:p>
          <a:p>
            <a:pPr marL="0" indent="711200" algn="just">
              <a:buNone/>
            </a:pPr>
            <a:r>
              <a:rPr lang="uk-UA" sz="2800" dirty="0" smtClean="0"/>
              <a:t>Нематеріальні </a:t>
            </a:r>
            <a:r>
              <a:rPr lang="uk-UA" sz="2800" dirty="0"/>
              <a:t>активи з невизначеним строком корисного використання амортизації не підлягають. </a:t>
            </a:r>
            <a:endParaRPr lang="ru-RU" sz="2800" dirty="0">
              <a:effectLst/>
            </a:endParaRPr>
          </a:p>
        </p:txBody>
      </p:sp>
    </p:spTree>
    <p:extLst>
      <p:ext uri="{BB962C8B-B14F-4D97-AF65-F5344CB8AC3E}">
        <p14:creationId xmlns:p14="http://schemas.microsoft.com/office/powerpoint/2010/main" val="1843003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52736"/>
            <a:ext cx="8229600" cy="4389120"/>
          </a:xfrm>
        </p:spPr>
        <p:txBody>
          <a:bodyPr>
            <a:normAutofit/>
          </a:bodyPr>
          <a:lstStyle/>
          <a:p>
            <a:pPr marL="0" indent="711200" algn="just">
              <a:buNone/>
            </a:pPr>
            <a:r>
              <a:rPr lang="uk-UA" b="1" dirty="0"/>
              <a:t>Прямолінійний </a:t>
            </a:r>
            <a:r>
              <a:rPr lang="uk-UA" b="1" dirty="0" smtClean="0"/>
              <a:t>метод - </a:t>
            </a:r>
            <a:r>
              <a:rPr lang="uk-UA" dirty="0" err="1"/>
              <a:t>метод</a:t>
            </a:r>
            <a:r>
              <a:rPr lang="uk-UA" dirty="0"/>
              <a:t> нарахування амортизації, згідно з яким щомісячна сума амортизації визначається діленням вартості об'єкта, що амортизується (первісна </a:t>
            </a:r>
            <a:r>
              <a:rPr lang="uk-UA" dirty="0" smtClean="0"/>
              <a:t>вартість за</a:t>
            </a:r>
            <a:r>
              <a:rPr lang="uk-UA" dirty="0"/>
              <a:t> вирахуванням </a:t>
            </a:r>
            <a:r>
              <a:rPr lang="uk-UA" dirty="0" smtClean="0"/>
              <a:t>ліквідаційної вартості), </a:t>
            </a:r>
            <a:r>
              <a:rPr lang="uk-UA" dirty="0"/>
              <a:t>на кількість місяців очікуваного корисного використання об'єкта</a:t>
            </a:r>
            <a:r>
              <a:rPr lang="uk-UA" dirty="0" smtClean="0"/>
              <a:t>.</a:t>
            </a:r>
          </a:p>
          <a:p>
            <a:pPr marL="0" indent="0" algn="just">
              <a:buNone/>
            </a:pPr>
            <a:endParaRPr lang="uk-UA" dirty="0"/>
          </a:p>
          <a:p>
            <a:pPr marL="0" indent="711200" algn="just">
              <a:buNone/>
            </a:pPr>
            <a:r>
              <a:rPr lang="uk-UA" b="1" dirty="0"/>
              <a:t>Нарахування амортизації проводиться </a:t>
            </a:r>
            <a:r>
              <a:rPr lang="uk-UA" b="1" dirty="0" smtClean="0"/>
              <a:t>щомісяця.</a:t>
            </a:r>
            <a:r>
              <a:rPr lang="uk-UA" dirty="0" smtClean="0"/>
              <a:t> </a:t>
            </a:r>
          </a:p>
        </p:txBody>
      </p:sp>
    </p:spTree>
    <p:extLst>
      <p:ext uri="{BB962C8B-B14F-4D97-AF65-F5344CB8AC3E}">
        <p14:creationId xmlns:p14="http://schemas.microsoft.com/office/powerpoint/2010/main" val="27922905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Залишкова вартість</a:t>
            </a:r>
            <a:endParaRPr lang="uk-UA" dirty="0"/>
          </a:p>
        </p:txBody>
      </p:sp>
      <p:sp>
        <p:nvSpPr>
          <p:cNvPr id="3" name="Объект 2"/>
          <p:cNvSpPr>
            <a:spLocks noGrp="1"/>
          </p:cNvSpPr>
          <p:nvPr>
            <p:ph idx="1"/>
          </p:nvPr>
        </p:nvSpPr>
        <p:spPr/>
        <p:txBody>
          <a:bodyPr>
            <a:normAutofit/>
          </a:bodyPr>
          <a:lstStyle/>
          <a:p>
            <a:pPr marL="0" indent="363538" algn="just">
              <a:buNone/>
            </a:pPr>
            <a:r>
              <a:rPr lang="uk-UA" sz="3200" dirty="0" smtClean="0"/>
              <a:t>Різниця </a:t>
            </a:r>
            <a:r>
              <a:rPr lang="uk-UA" sz="3200" dirty="0"/>
              <a:t>між первісною (переоціненою) вартістю необоротного активу і сумою його накопиченої амортизації (зносу). </a:t>
            </a:r>
          </a:p>
          <a:p>
            <a:pPr algn="just"/>
            <a:endParaRPr lang="uk-UA" sz="3200" dirty="0"/>
          </a:p>
        </p:txBody>
      </p:sp>
    </p:spTree>
    <p:extLst>
      <p:ext uri="{BB962C8B-B14F-4D97-AF65-F5344CB8AC3E}">
        <p14:creationId xmlns:p14="http://schemas.microsoft.com/office/powerpoint/2010/main" val="2097318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2276872"/>
            <a:ext cx="290198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b="1" dirty="0" smtClean="0">
                <a:latin typeface="Times New Roman" panose="02020603050405020304" pitchFamily="18" charset="0"/>
                <a:cs typeface="Times New Roman" panose="02020603050405020304" pitchFamily="18" charset="0"/>
              </a:rPr>
              <a:t>ОСНОВНІ ЗАСОБИ</a:t>
            </a:r>
          </a:p>
          <a:p>
            <a:pPr algn="ctr"/>
            <a:r>
              <a:rPr lang="uk-UA" sz="3200" b="1" dirty="0" smtClean="0">
                <a:latin typeface="Times New Roman" panose="02020603050405020304" pitchFamily="18" charset="0"/>
                <a:cs typeface="Times New Roman" panose="02020603050405020304" pitchFamily="18" charset="0"/>
              </a:rPr>
              <a:t>100000</a:t>
            </a:r>
            <a:endParaRPr lang="ru-RU" sz="3200" b="1"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827584" y="4941168"/>
            <a:ext cx="69127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extBox 1"/>
          <p:cNvSpPr txBox="1"/>
          <p:nvPr/>
        </p:nvSpPr>
        <p:spPr>
          <a:xfrm>
            <a:off x="823077" y="908720"/>
            <a:ext cx="6719275" cy="1077218"/>
          </a:xfrm>
          <a:prstGeom prst="rect">
            <a:avLst/>
          </a:prstGeom>
          <a:noFill/>
        </p:spPr>
        <p:txBody>
          <a:bodyPr wrap="none" rtlCol="0">
            <a:spAutoFit/>
          </a:bodyPr>
          <a:lstStyle/>
          <a:p>
            <a:pPr algn="ctr"/>
            <a:r>
              <a:rPr lang="uk-UA" sz="3200" dirty="0" smtClean="0"/>
              <a:t>Приклад нарахування амортизації </a:t>
            </a:r>
          </a:p>
          <a:p>
            <a:pPr algn="ctr"/>
            <a:r>
              <a:rPr lang="uk-UA" sz="3200" dirty="0" smtClean="0"/>
              <a:t>прямолінійним методом</a:t>
            </a:r>
            <a:endParaRPr lang="uk-UA" sz="3200" dirty="0"/>
          </a:p>
        </p:txBody>
      </p:sp>
    </p:spTree>
    <p:extLst>
      <p:ext uri="{BB962C8B-B14F-4D97-AF65-F5344CB8AC3E}">
        <p14:creationId xmlns:p14="http://schemas.microsoft.com/office/powerpoint/2010/main" val="8362040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2276872"/>
            <a:ext cx="290198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atin typeface="Times New Roman" panose="02020603050405020304" pitchFamily="18" charset="0"/>
                <a:cs typeface="Times New Roman" panose="02020603050405020304" pitchFamily="18" charset="0"/>
              </a:rPr>
              <a:t>ОСНОВНІ ЗАСОБИ</a:t>
            </a:r>
          </a:p>
          <a:p>
            <a:pPr algn="ctr"/>
            <a:r>
              <a:rPr lang="uk-UA" b="1" dirty="0" smtClean="0">
                <a:latin typeface="Times New Roman" panose="02020603050405020304" pitchFamily="18" charset="0"/>
                <a:cs typeface="Times New Roman" panose="02020603050405020304" pitchFamily="18" charset="0"/>
              </a:rPr>
              <a:t>100000</a:t>
            </a:r>
            <a:endParaRPr lang="ru-RU"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355976" y="4293096"/>
            <a:ext cx="302433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atin typeface="Times New Roman" panose="02020603050405020304" pitchFamily="18" charset="0"/>
                <a:cs typeface="Times New Roman" panose="02020603050405020304" pitchFamily="18" charset="0"/>
              </a:rPr>
              <a:t>АМОРТИЗАЦІЯ</a:t>
            </a:r>
          </a:p>
          <a:p>
            <a:pPr algn="ctr"/>
            <a:r>
              <a:rPr lang="uk-UA" b="1" dirty="0" smtClean="0">
                <a:latin typeface="Times New Roman" panose="02020603050405020304" pitchFamily="18" charset="0"/>
                <a:cs typeface="Times New Roman" panose="02020603050405020304" pitchFamily="18" charset="0"/>
              </a:rPr>
              <a:t>25000</a:t>
            </a:r>
            <a:endParaRPr lang="ru-RU" b="1"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827584" y="4941168"/>
            <a:ext cx="69127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4" name="Прямая соединительная линия 13"/>
          <p:cNvCxnSpPr/>
          <p:nvPr/>
        </p:nvCxnSpPr>
        <p:spPr>
          <a:xfrm>
            <a:off x="4355976" y="4293096"/>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524328" y="4437112"/>
            <a:ext cx="936104" cy="369332"/>
          </a:xfrm>
          <a:prstGeom prst="rect">
            <a:avLst/>
          </a:prstGeom>
          <a:noFill/>
        </p:spPr>
        <p:txBody>
          <a:bodyPr wrap="square" rtlCol="0">
            <a:spAutoFit/>
          </a:bodyPr>
          <a:lstStyle/>
          <a:p>
            <a:r>
              <a:rPr lang="ru-RU" dirty="0" smtClean="0"/>
              <a:t>1-й р</a:t>
            </a:r>
            <a:r>
              <a:rPr lang="uk-UA" dirty="0" smtClean="0"/>
              <a:t>і</a:t>
            </a:r>
            <a:r>
              <a:rPr lang="ru-RU" dirty="0" smtClean="0"/>
              <a:t>к</a:t>
            </a:r>
            <a:endParaRPr lang="uk-UA" dirty="0"/>
          </a:p>
        </p:txBody>
      </p:sp>
      <p:sp>
        <p:nvSpPr>
          <p:cNvPr id="3" name="Заголовок 2"/>
          <p:cNvSpPr>
            <a:spLocks noGrp="1"/>
          </p:cNvSpPr>
          <p:nvPr>
            <p:ph type="title"/>
          </p:nvPr>
        </p:nvSpPr>
        <p:spPr/>
        <p:txBody>
          <a:bodyPr/>
          <a:lstStyle/>
          <a:p>
            <a:endParaRPr lang="uk-UA" dirty="0"/>
          </a:p>
        </p:txBody>
      </p:sp>
    </p:spTree>
    <p:extLst>
      <p:ext uri="{BB962C8B-B14F-4D97-AF65-F5344CB8AC3E}">
        <p14:creationId xmlns:p14="http://schemas.microsoft.com/office/powerpoint/2010/main" val="35502307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2276872"/>
            <a:ext cx="290198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atin typeface="Times New Roman" panose="02020603050405020304" pitchFamily="18" charset="0"/>
                <a:cs typeface="Times New Roman" panose="02020603050405020304" pitchFamily="18" charset="0"/>
              </a:rPr>
              <a:t>ОСНОВНІ ЗАСОБИ</a:t>
            </a:r>
          </a:p>
          <a:p>
            <a:pPr algn="ctr"/>
            <a:r>
              <a:rPr lang="uk-UA" b="1" dirty="0" smtClean="0">
                <a:latin typeface="Times New Roman" panose="02020603050405020304" pitchFamily="18" charset="0"/>
                <a:cs typeface="Times New Roman" panose="02020603050405020304" pitchFamily="18" charset="0"/>
              </a:rPr>
              <a:t>100000</a:t>
            </a:r>
            <a:endParaRPr lang="ru-RU"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355976" y="3609020"/>
            <a:ext cx="3024336" cy="1332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atin typeface="Times New Roman" panose="02020603050405020304" pitchFamily="18" charset="0"/>
                <a:cs typeface="Times New Roman" panose="02020603050405020304" pitchFamily="18" charset="0"/>
              </a:rPr>
              <a:t>АМОРТИЗАЦІЯ ОСНОВНИХ ЗАСОБІВ</a:t>
            </a:r>
          </a:p>
          <a:p>
            <a:pPr algn="ctr"/>
            <a:endParaRPr lang="uk-UA" b="1" dirty="0" smtClean="0">
              <a:latin typeface="Times New Roman" panose="02020603050405020304" pitchFamily="18" charset="0"/>
              <a:cs typeface="Times New Roman" panose="02020603050405020304" pitchFamily="18" charset="0"/>
            </a:endParaRPr>
          </a:p>
          <a:p>
            <a:pPr algn="ctr"/>
            <a:r>
              <a:rPr lang="uk-UA" b="1" dirty="0" smtClean="0">
                <a:latin typeface="Times New Roman" panose="02020603050405020304" pitchFamily="18" charset="0"/>
                <a:cs typeface="Times New Roman" panose="02020603050405020304" pitchFamily="18" charset="0"/>
              </a:rPr>
              <a:t>25000+25000</a:t>
            </a:r>
            <a:endParaRPr lang="ru-RU" b="1"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827584" y="4941168"/>
            <a:ext cx="69127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Прямая соединительная линия 12"/>
          <p:cNvCxnSpPr>
            <a:stCxn id="5" idx="1"/>
            <a:endCxn id="5" idx="3"/>
          </p:cNvCxnSpPr>
          <p:nvPr/>
        </p:nvCxnSpPr>
        <p:spPr>
          <a:xfrm>
            <a:off x="4355976" y="4275094"/>
            <a:ext cx="30243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4355976" y="4293096"/>
            <a:ext cx="30243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355976" y="3609020"/>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4355976" y="4293096"/>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524328" y="4437112"/>
            <a:ext cx="936104" cy="369332"/>
          </a:xfrm>
          <a:prstGeom prst="rect">
            <a:avLst/>
          </a:prstGeom>
          <a:noFill/>
        </p:spPr>
        <p:txBody>
          <a:bodyPr wrap="square" rtlCol="0">
            <a:spAutoFit/>
          </a:bodyPr>
          <a:lstStyle/>
          <a:p>
            <a:r>
              <a:rPr lang="ru-RU" dirty="0" smtClean="0"/>
              <a:t>1-й р</a:t>
            </a:r>
            <a:r>
              <a:rPr lang="uk-UA" dirty="0" smtClean="0"/>
              <a:t>і</a:t>
            </a:r>
            <a:r>
              <a:rPr lang="ru-RU" dirty="0" smtClean="0"/>
              <a:t>к</a:t>
            </a:r>
            <a:endParaRPr lang="uk-UA" dirty="0"/>
          </a:p>
        </p:txBody>
      </p:sp>
      <p:sp>
        <p:nvSpPr>
          <p:cNvPr id="21" name="TextBox 20"/>
          <p:cNvSpPr txBox="1"/>
          <p:nvPr/>
        </p:nvSpPr>
        <p:spPr>
          <a:xfrm>
            <a:off x="7524328" y="3789040"/>
            <a:ext cx="936104" cy="369332"/>
          </a:xfrm>
          <a:prstGeom prst="rect">
            <a:avLst/>
          </a:prstGeom>
          <a:noFill/>
        </p:spPr>
        <p:txBody>
          <a:bodyPr wrap="square" rtlCol="0">
            <a:spAutoFit/>
          </a:bodyPr>
          <a:lstStyle/>
          <a:p>
            <a:r>
              <a:rPr lang="ru-RU" dirty="0" smtClean="0"/>
              <a:t>2-й р</a:t>
            </a:r>
            <a:r>
              <a:rPr lang="uk-UA" dirty="0" smtClean="0"/>
              <a:t>і</a:t>
            </a:r>
            <a:r>
              <a:rPr lang="ru-RU" dirty="0" smtClean="0"/>
              <a:t>к</a:t>
            </a:r>
            <a:endParaRPr lang="uk-UA" dirty="0"/>
          </a:p>
        </p:txBody>
      </p:sp>
      <p:sp>
        <p:nvSpPr>
          <p:cNvPr id="3" name="Заголовок 2"/>
          <p:cNvSpPr>
            <a:spLocks noGrp="1"/>
          </p:cNvSpPr>
          <p:nvPr>
            <p:ph type="title"/>
          </p:nvPr>
        </p:nvSpPr>
        <p:spPr/>
        <p:txBody>
          <a:bodyPr/>
          <a:lstStyle/>
          <a:p>
            <a:endParaRPr lang="uk-UA"/>
          </a:p>
        </p:txBody>
      </p:sp>
    </p:spTree>
    <p:extLst>
      <p:ext uri="{BB962C8B-B14F-4D97-AF65-F5344CB8AC3E}">
        <p14:creationId xmlns:p14="http://schemas.microsoft.com/office/powerpoint/2010/main" val="21131543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2276872"/>
            <a:ext cx="290198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atin typeface="Times New Roman" panose="02020603050405020304" pitchFamily="18" charset="0"/>
                <a:cs typeface="Times New Roman" panose="02020603050405020304" pitchFamily="18" charset="0"/>
              </a:rPr>
              <a:t>ОСНОВНІ ЗАСОБИ</a:t>
            </a:r>
          </a:p>
          <a:p>
            <a:pPr algn="ctr"/>
            <a:r>
              <a:rPr lang="uk-UA" b="1" dirty="0" smtClean="0">
                <a:latin typeface="Times New Roman" panose="02020603050405020304" pitchFamily="18" charset="0"/>
                <a:cs typeface="Times New Roman" panose="02020603050405020304" pitchFamily="18" charset="0"/>
              </a:rPr>
              <a:t>100000</a:t>
            </a:r>
            <a:endParaRPr lang="ru-RU"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355976" y="2996952"/>
            <a:ext cx="3024336"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dirty="0" smtClean="0">
              <a:latin typeface="Times New Roman" panose="02020603050405020304" pitchFamily="18" charset="0"/>
              <a:cs typeface="Times New Roman" panose="02020603050405020304" pitchFamily="18" charset="0"/>
            </a:endParaRPr>
          </a:p>
          <a:p>
            <a:pPr algn="ctr"/>
            <a:r>
              <a:rPr lang="uk-UA" b="1" dirty="0" smtClean="0">
                <a:latin typeface="Times New Roman" panose="02020603050405020304" pitchFamily="18" charset="0"/>
                <a:cs typeface="Times New Roman" panose="02020603050405020304" pitchFamily="18" charset="0"/>
              </a:rPr>
              <a:t>АМОРТИЗАЦІЯ ОСНОВНИХ ЗАСОБІВ</a:t>
            </a:r>
          </a:p>
          <a:p>
            <a:pPr algn="ctr"/>
            <a:r>
              <a:rPr lang="uk-UA" b="1" dirty="0" smtClean="0">
                <a:latin typeface="Times New Roman" panose="02020603050405020304" pitchFamily="18" charset="0"/>
                <a:cs typeface="Times New Roman" panose="02020603050405020304" pitchFamily="18" charset="0"/>
              </a:rPr>
              <a:t>25000+25000+25000</a:t>
            </a:r>
            <a:endParaRPr lang="ru-RU" b="1"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827584" y="4941168"/>
            <a:ext cx="69127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4" name="Прямая соединительная линия 13"/>
          <p:cNvCxnSpPr/>
          <p:nvPr/>
        </p:nvCxnSpPr>
        <p:spPr>
          <a:xfrm>
            <a:off x="4355976" y="4293096"/>
            <a:ext cx="30243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355976" y="2996952"/>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355976" y="3609020"/>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4355976" y="4293096"/>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524328" y="4437112"/>
            <a:ext cx="936104" cy="369332"/>
          </a:xfrm>
          <a:prstGeom prst="rect">
            <a:avLst/>
          </a:prstGeom>
          <a:noFill/>
        </p:spPr>
        <p:txBody>
          <a:bodyPr wrap="square" rtlCol="0">
            <a:spAutoFit/>
          </a:bodyPr>
          <a:lstStyle/>
          <a:p>
            <a:r>
              <a:rPr lang="ru-RU" dirty="0" smtClean="0"/>
              <a:t>1-й р</a:t>
            </a:r>
            <a:r>
              <a:rPr lang="uk-UA" dirty="0" smtClean="0"/>
              <a:t>і</a:t>
            </a:r>
            <a:r>
              <a:rPr lang="ru-RU" dirty="0" smtClean="0"/>
              <a:t>к</a:t>
            </a:r>
            <a:endParaRPr lang="uk-UA" dirty="0"/>
          </a:p>
        </p:txBody>
      </p:sp>
      <p:sp>
        <p:nvSpPr>
          <p:cNvPr id="21" name="TextBox 20"/>
          <p:cNvSpPr txBox="1"/>
          <p:nvPr/>
        </p:nvSpPr>
        <p:spPr>
          <a:xfrm>
            <a:off x="7524328" y="3789040"/>
            <a:ext cx="936104" cy="369332"/>
          </a:xfrm>
          <a:prstGeom prst="rect">
            <a:avLst/>
          </a:prstGeom>
          <a:noFill/>
        </p:spPr>
        <p:txBody>
          <a:bodyPr wrap="square" rtlCol="0">
            <a:spAutoFit/>
          </a:bodyPr>
          <a:lstStyle/>
          <a:p>
            <a:r>
              <a:rPr lang="ru-RU" dirty="0" smtClean="0"/>
              <a:t>2-й р</a:t>
            </a:r>
            <a:r>
              <a:rPr lang="uk-UA" dirty="0" smtClean="0"/>
              <a:t>і</a:t>
            </a:r>
            <a:r>
              <a:rPr lang="ru-RU" dirty="0" smtClean="0"/>
              <a:t>к</a:t>
            </a:r>
            <a:endParaRPr lang="uk-UA" dirty="0"/>
          </a:p>
        </p:txBody>
      </p:sp>
      <p:sp>
        <p:nvSpPr>
          <p:cNvPr id="22" name="TextBox 21"/>
          <p:cNvSpPr txBox="1"/>
          <p:nvPr/>
        </p:nvSpPr>
        <p:spPr>
          <a:xfrm>
            <a:off x="7524328" y="3066614"/>
            <a:ext cx="936104" cy="369332"/>
          </a:xfrm>
          <a:prstGeom prst="rect">
            <a:avLst/>
          </a:prstGeom>
          <a:noFill/>
        </p:spPr>
        <p:txBody>
          <a:bodyPr wrap="square" rtlCol="0">
            <a:spAutoFit/>
          </a:bodyPr>
          <a:lstStyle/>
          <a:p>
            <a:r>
              <a:rPr lang="ru-RU" dirty="0" smtClean="0"/>
              <a:t>3-й р</a:t>
            </a:r>
            <a:r>
              <a:rPr lang="uk-UA" dirty="0" smtClean="0"/>
              <a:t>і</a:t>
            </a:r>
            <a:r>
              <a:rPr lang="ru-RU" dirty="0" smtClean="0"/>
              <a:t>к</a:t>
            </a:r>
            <a:endParaRPr lang="uk-UA" dirty="0"/>
          </a:p>
        </p:txBody>
      </p:sp>
      <p:sp>
        <p:nvSpPr>
          <p:cNvPr id="3" name="Заголовок 2"/>
          <p:cNvSpPr>
            <a:spLocks noGrp="1"/>
          </p:cNvSpPr>
          <p:nvPr>
            <p:ph type="title"/>
          </p:nvPr>
        </p:nvSpPr>
        <p:spPr/>
        <p:txBody>
          <a:bodyPr/>
          <a:lstStyle/>
          <a:p>
            <a:endParaRPr lang="uk-UA"/>
          </a:p>
        </p:txBody>
      </p:sp>
    </p:spTree>
    <p:extLst>
      <p:ext uri="{BB962C8B-B14F-4D97-AF65-F5344CB8AC3E}">
        <p14:creationId xmlns:p14="http://schemas.microsoft.com/office/powerpoint/2010/main" val="10694880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2276872"/>
            <a:ext cx="290198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latin typeface="Times New Roman" panose="02020603050405020304" pitchFamily="18" charset="0"/>
                <a:cs typeface="Times New Roman" panose="02020603050405020304" pitchFamily="18" charset="0"/>
              </a:rPr>
              <a:t>ОСНОВНІ ЗАСОБИ</a:t>
            </a:r>
          </a:p>
          <a:p>
            <a:pPr algn="ctr"/>
            <a:r>
              <a:rPr lang="uk-UA" b="1" dirty="0" smtClean="0">
                <a:latin typeface="Times New Roman" panose="02020603050405020304" pitchFamily="18" charset="0"/>
                <a:cs typeface="Times New Roman" panose="02020603050405020304" pitchFamily="18" charset="0"/>
              </a:rPr>
              <a:t>100000</a:t>
            </a:r>
            <a:endParaRPr lang="ru-RU"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355976" y="2276872"/>
            <a:ext cx="3024336"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dirty="0" smtClean="0">
              <a:latin typeface="Times New Roman" panose="02020603050405020304" pitchFamily="18" charset="0"/>
              <a:cs typeface="Times New Roman" panose="02020603050405020304" pitchFamily="18" charset="0"/>
            </a:endParaRPr>
          </a:p>
          <a:p>
            <a:pPr algn="ctr"/>
            <a:r>
              <a:rPr lang="uk-UA" b="1" dirty="0" smtClean="0">
                <a:latin typeface="Times New Roman" panose="02020603050405020304" pitchFamily="18" charset="0"/>
                <a:cs typeface="Times New Roman" panose="02020603050405020304" pitchFamily="18" charset="0"/>
              </a:rPr>
              <a:t>АМОРТИЗАЦІЯ ОСНОВНИХ ЗАСОБІВ</a:t>
            </a:r>
          </a:p>
          <a:p>
            <a:pPr algn="ctr"/>
            <a:r>
              <a:rPr lang="uk-UA" b="1" dirty="0" smtClean="0">
                <a:latin typeface="Times New Roman" panose="02020603050405020304" pitchFamily="18" charset="0"/>
                <a:cs typeface="Times New Roman" panose="02020603050405020304" pitchFamily="18" charset="0"/>
              </a:rPr>
              <a:t>25000+25000+25000+25000</a:t>
            </a:r>
            <a:endParaRPr lang="ru-RU" b="1"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827584" y="4941168"/>
            <a:ext cx="69127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Прямая соединительная линия 12"/>
          <p:cNvCxnSpPr>
            <a:stCxn id="5" idx="1"/>
            <a:endCxn id="5" idx="3"/>
          </p:cNvCxnSpPr>
          <p:nvPr/>
        </p:nvCxnSpPr>
        <p:spPr>
          <a:xfrm>
            <a:off x="4355976" y="3609020"/>
            <a:ext cx="30243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4355976" y="4293096"/>
            <a:ext cx="30243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355976" y="2996952"/>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355976" y="3609020"/>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4355976" y="4293096"/>
            <a:ext cx="30243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524328" y="4437112"/>
            <a:ext cx="936104" cy="369332"/>
          </a:xfrm>
          <a:prstGeom prst="rect">
            <a:avLst/>
          </a:prstGeom>
          <a:noFill/>
        </p:spPr>
        <p:txBody>
          <a:bodyPr wrap="square" rtlCol="0">
            <a:spAutoFit/>
          </a:bodyPr>
          <a:lstStyle/>
          <a:p>
            <a:r>
              <a:rPr lang="ru-RU" dirty="0" smtClean="0"/>
              <a:t>1-й р</a:t>
            </a:r>
            <a:r>
              <a:rPr lang="uk-UA" dirty="0" smtClean="0"/>
              <a:t>і</a:t>
            </a:r>
            <a:r>
              <a:rPr lang="ru-RU" dirty="0" smtClean="0"/>
              <a:t>к</a:t>
            </a:r>
            <a:endParaRPr lang="uk-UA" dirty="0"/>
          </a:p>
        </p:txBody>
      </p:sp>
      <p:sp>
        <p:nvSpPr>
          <p:cNvPr id="21" name="TextBox 20"/>
          <p:cNvSpPr txBox="1"/>
          <p:nvPr/>
        </p:nvSpPr>
        <p:spPr>
          <a:xfrm>
            <a:off x="7524328" y="3789040"/>
            <a:ext cx="936104" cy="369332"/>
          </a:xfrm>
          <a:prstGeom prst="rect">
            <a:avLst/>
          </a:prstGeom>
          <a:noFill/>
        </p:spPr>
        <p:txBody>
          <a:bodyPr wrap="square" rtlCol="0">
            <a:spAutoFit/>
          </a:bodyPr>
          <a:lstStyle/>
          <a:p>
            <a:r>
              <a:rPr lang="ru-RU" dirty="0" smtClean="0"/>
              <a:t>2-й р</a:t>
            </a:r>
            <a:r>
              <a:rPr lang="uk-UA" dirty="0" smtClean="0"/>
              <a:t>і</a:t>
            </a:r>
            <a:r>
              <a:rPr lang="ru-RU" dirty="0" smtClean="0"/>
              <a:t>к</a:t>
            </a:r>
            <a:endParaRPr lang="uk-UA" dirty="0"/>
          </a:p>
        </p:txBody>
      </p:sp>
      <p:sp>
        <p:nvSpPr>
          <p:cNvPr id="22" name="TextBox 21"/>
          <p:cNvSpPr txBox="1"/>
          <p:nvPr/>
        </p:nvSpPr>
        <p:spPr>
          <a:xfrm>
            <a:off x="7524328" y="3066614"/>
            <a:ext cx="936104" cy="369332"/>
          </a:xfrm>
          <a:prstGeom prst="rect">
            <a:avLst/>
          </a:prstGeom>
          <a:noFill/>
        </p:spPr>
        <p:txBody>
          <a:bodyPr wrap="square" rtlCol="0">
            <a:spAutoFit/>
          </a:bodyPr>
          <a:lstStyle/>
          <a:p>
            <a:r>
              <a:rPr lang="ru-RU" dirty="0" smtClean="0"/>
              <a:t>3-й р</a:t>
            </a:r>
            <a:r>
              <a:rPr lang="uk-UA" dirty="0" smtClean="0"/>
              <a:t>і</a:t>
            </a:r>
            <a:r>
              <a:rPr lang="ru-RU" dirty="0" smtClean="0"/>
              <a:t>к</a:t>
            </a:r>
            <a:endParaRPr lang="uk-UA" dirty="0"/>
          </a:p>
        </p:txBody>
      </p:sp>
      <p:sp>
        <p:nvSpPr>
          <p:cNvPr id="23" name="TextBox 22"/>
          <p:cNvSpPr txBox="1"/>
          <p:nvPr/>
        </p:nvSpPr>
        <p:spPr>
          <a:xfrm>
            <a:off x="7524328" y="2420888"/>
            <a:ext cx="936104" cy="369332"/>
          </a:xfrm>
          <a:prstGeom prst="rect">
            <a:avLst/>
          </a:prstGeom>
          <a:noFill/>
        </p:spPr>
        <p:txBody>
          <a:bodyPr wrap="square" rtlCol="0">
            <a:spAutoFit/>
          </a:bodyPr>
          <a:lstStyle/>
          <a:p>
            <a:r>
              <a:rPr lang="ru-RU" dirty="0" smtClean="0"/>
              <a:t>4-й р</a:t>
            </a:r>
            <a:r>
              <a:rPr lang="uk-UA" dirty="0" smtClean="0"/>
              <a:t>і</a:t>
            </a:r>
            <a:r>
              <a:rPr lang="ru-RU" dirty="0" smtClean="0"/>
              <a:t>к</a:t>
            </a:r>
            <a:endParaRPr lang="uk-UA" dirty="0"/>
          </a:p>
        </p:txBody>
      </p:sp>
    </p:spTree>
    <p:extLst>
      <p:ext uri="{BB962C8B-B14F-4D97-AF65-F5344CB8AC3E}">
        <p14:creationId xmlns:p14="http://schemas.microsoft.com/office/powerpoint/2010/main" val="658432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496" y="1124744"/>
            <a:ext cx="8096944" cy="5139090"/>
          </a:xfrm>
        </p:spPr>
        <p:txBody>
          <a:bodyPr/>
          <a:lstStyle/>
          <a:p>
            <a:pPr algn="l"/>
            <a:endParaRPr lang="uk-UA" dirty="0" smtClean="0"/>
          </a:p>
          <a:p>
            <a:endParaRPr lang="uk-UA" dirty="0" smtClean="0"/>
          </a:p>
          <a:p>
            <a:endParaRPr lang="uk-UA" dirty="0" smtClean="0"/>
          </a:p>
          <a:p>
            <a:endParaRPr lang="uk-UA" dirty="0"/>
          </a:p>
          <a:p>
            <a:endParaRPr lang="uk-UA" dirty="0"/>
          </a:p>
          <a:p>
            <a:endParaRPr lang="uk-UA" dirty="0" smtClean="0"/>
          </a:p>
          <a:p>
            <a:pPr algn="l"/>
            <a:r>
              <a:rPr lang="uk-UA" dirty="0" smtClean="0"/>
              <a:t>    </a:t>
            </a:r>
            <a:r>
              <a:rPr lang="en-US" sz="2000" dirty="0" smtClean="0"/>
              <a:t>20</a:t>
            </a:r>
            <a:r>
              <a:rPr lang="uk-UA" sz="2000" dirty="0" smtClean="0"/>
              <a:t>1</a:t>
            </a:r>
            <a:r>
              <a:rPr lang="en-US" sz="2000" dirty="0" smtClean="0"/>
              <a:t>9</a:t>
            </a:r>
            <a:r>
              <a:rPr lang="uk-UA" sz="2000" dirty="0" smtClean="0"/>
              <a:t>                      </a:t>
            </a:r>
            <a:r>
              <a:rPr lang="en-US" sz="2000" dirty="0" smtClean="0"/>
              <a:t>20</a:t>
            </a:r>
            <a:r>
              <a:rPr lang="uk-UA" sz="2000" dirty="0" smtClean="0"/>
              <a:t>2</a:t>
            </a:r>
            <a:r>
              <a:rPr lang="en-US" sz="2000" dirty="0" smtClean="0"/>
              <a:t>0</a:t>
            </a:r>
            <a:r>
              <a:rPr lang="uk-UA" sz="2000" dirty="0" smtClean="0"/>
              <a:t>                     </a:t>
            </a:r>
            <a:r>
              <a:rPr lang="en-US" sz="2000" dirty="0" smtClean="0"/>
              <a:t>20</a:t>
            </a:r>
            <a:r>
              <a:rPr lang="uk-UA" sz="2000" dirty="0" smtClean="0"/>
              <a:t>2</a:t>
            </a:r>
            <a:r>
              <a:rPr lang="en-US" sz="2000" dirty="0" smtClean="0"/>
              <a:t>1</a:t>
            </a:r>
            <a:r>
              <a:rPr lang="uk-UA" sz="2000" dirty="0" smtClean="0"/>
              <a:t>                </a:t>
            </a:r>
            <a:r>
              <a:rPr lang="en-US" sz="2000" dirty="0" smtClean="0"/>
              <a:t>20</a:t>
            </a:r>
            <a:r>
              <a:rPr lang="uk-UA" sz="2000" dirty="0" smtClean="0"/>
              <a:t>2</a:t>
            </a:r>
            <a:r>
              <a:rPr lang="en-US" sz="2000" dirty="0" smtClean="0"/>
              <a:t>2                   20</a:t>
            </a:r>
            <a:r>
              <a:rPr lang="uk-UA" sz="2000" dirty="0" smtClean="0"/>
              <a:t>2</a:t>
            </a:r>
            <a:r>
              <a:rPr lang="en-US" sz="2000" dirty="0" smtClean="0"/>
              <a:t>3</a:t>
            </a:r>
            <a:endParaRPr lang="uk-UA" dirty="0" smtClean="0"/>
          </a:p>
          <a:p>
            <a:r>
              <a:rPr lang="uk-UA" b="1" spc="150" dirty="0" smtClean="0"/>
              <a:t>    </a:t>
            </a:r>
            <a:r>
              <a:rPr lang="uk-UA" dirty="0" smtClean="0"/>
              <a:t>   </a:t>
            </a:r>
            <a:endParaRPr lang="ru-RU" dirty="0"/>
          </a:p>
        </p:txBody>
      </p:sp>
      <p:cxnSp>
        <p:nvCxnSpPr>
          <p:cNvPr id="9" name="Прямая со стрелкой 8"/>
          <p:cNvCxnSpPr/>
          <p:nvPr/>
        </p:nvCxnSpPr>
        <p:spPr>
          <a:xfrm>
            <a:off x="786617" y="3622281"/>
            <a:ext cx="74168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786617" y="3622281"/>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514809" y="3611719"/>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4315009" y="3622281"/>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5755169" y="3622281"/>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a:off x="1074649" y="3622281"/>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a:off x="1434689" y="3622281"/>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1880508" y="3611719"/>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2226777" y="3634276"/>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2874849" y="3643894"/>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3666937" y="3634276"/>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3306897" y="3656543"/>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3972862" y="3611719"/>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5219066" y="3634276"/>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4891073" y="3650317"/>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4569215" y="3611719"/>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4315009" y="3611719"/>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6331233" y="3611719"/>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6728620" y="3611719"/>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5539145" y="3643894"/>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6043201" y="3611719"/>
            <a:ext cx="0" cy="324036"/>
          </a:xfrm>
          <a:prstGeom prst="line">
            <a:avLst/>
          </a:prstGeom>
        </p:spPr>
        <p:style>
          <a:lnRef idx="1">
            <a:schemeClr val="accent1"/>
          </a:lnRef>
          <a:fillRef idx="0">
            <a:schemeClr val="accent1"/>
          </a:fillRef>
          <a:effectRef idx="0">
            <a:schemeClr val="accent1"/>
          </a:effectRef>
          <a:fontRef idx="minor">
            <a:schemeClr val="tx1"/>
          </a:fontRef>
        </p:style>
      </p:cxnSp>
      <p:sp>
        <p:nvSpPr>
          <p:cNvPr id="51" name="Прямоугольник 50"/>
          <p:cNvSpPr/>
          <p:nvPr/>
        </p:nvSpPr>
        <p:spPr>
          <a:xfrm>
            <a:off x="606597" y="2902201"/>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1</a:t>
            </a:r>
            <a:endParaRPr lang="ru-RU" dirty="0"/>
          </a:p>
        </p:txBody>
      </p:sp>
      <p:sp>
        <p:nvSpPr>
          <p:cNvPr id="52" name="Блок-схема: объединение 51"/>
          <p:cNvSpPr/>
          <p:nvPr/>
        </p:nvSpPr>
        <p:spPr>
          <a:xfrm>
            <a:off x="606597" y="3190233"/>
            <a:ext cx="360040" cy="288032"/>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Прямоугольник 53"/>
          <p:cNvSpPr/>
          <p:nvPr/>
        </p:nvSpPr>
        <p:spPr>
          <a:xfrm>
            <a:off x="7195329" y="2902201"/>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6</a:t>
            </a:r>
            <a:endParaRPr lang="ru-RU" dirty="0"/>
          </a:p>
        </p:txBody>
      </p:sp>
      <p:sp>
        <p:nvSpPr>
          <p:cNvPr id="55" name="Блок-схема: объединение 54"/>
          <p:cNvSpPr/>
          <p:nvPr/>
        </p:nvSpPr>
        <p:spPr>
          <a:xfrm>
            <a:off x="7195329" y="3198617"/>
            <a:ext cx="360040" cy="288032"/>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7" name="Прямоугольник 56"/>
          <p:cNvSpPr/>
          <p:nvPr/>
        </p:nvSpPr>
        <p:spPr>
          <a:xfrm>
            <a:off x="2370793" y="4630393"/>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2</a:t>
            </a:r>
            <a:endParaRPr lang="ru-RU" dirty="0"/>
          </a:p>
        </p:txBody>
      </p:sp>
      <p:sp>
        <p:nvSpPr>
          <p:cNvPr id="58" name="Блок-схема: извлечение 57"/>
          <p:cNvSpPr/>
          <p:nvPr/>
        </p:nvSpPr>
        <p:spPr>
          <a:xfrm>
            <a:off x="2370793" y="4342361"/>
            <a:ext cx="360040" cy="28803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2" name="Прямая соединительная линия 31"/>
          <p:cNvCxnSpPr/>
          <p:nvPr/>
        </p:nvCxnSpPr>
        <p:spPr>
          <a:xfrm>
            <a:off x="7051313" y="3611719"/>
            <a:ext cx="0" cy="324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7339345" y="3622281"/>
            <a:ext cx="0" cy="648072"/>
          </a:xfrm>
          <a:prstGeom prst="line">
            <a:avLst/>
          </a:prstGeom>
        </p:spPr>
        <p:style>
          <a:lnRef idx="1">
            <a:schemeClr val="accent1"/>
          </a:lnRef>
          <a:fillRef idx="0">
            <a:schemeClr val="accent1"/>
          </a:fillRef>
          <a:effectRef idx="0">
            <a:schemeClr val="accent1"/>
          </a:effectRef>
          <a:fontRef idx="minor">
            <a:schemeClr val="tx1"/>
          </a:fontRef>
        </p:style>
      </p:cxnSp>
      <p:sp>
        <p:nvSpPr>
          <p:cNvPr id="5" name="Прямоугольник 4"/>
          <p:cNvSpPr/>
          <p:nvPr/>
        </p:nvSpPr>
        <p:spPr>
          <a:xfrm>
            <a:off x="282561" y="1174009"/>
            <a:ext cx="2736304"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b="1" dirty="0" smtClean="0">
                <a:solidFill>
                  <a:schemeClr val="tx1"/>
                </a:solidFill>
              </a:rPr>
              <a:t>Надходження основних засобів</a:t>
            </a:r>
            <a:endParaRPr lang="uk-UA" b="1" dirty="0">
              <a:solidFill>
                <a:schemeClr val="tx1"/>
              </a:solidFill>
            </a:endParaRPr>
          </a:p>
        </p:txBody>
      </p:sp>
      <p:cxnSp>
        <p:nvCxnSpPr>
          <p:cNvPr id="7" name="Прямая соединительная линия 6"/>
          <p:cNvCxnSpPr/>
          <p:nvPr/>
        </p:nvCxnSpPr>
        <p:spPr>
          <a:xfrm flipH="1">
            <a:off x="1506697" y="2470153"/>
            <a:ext cx="23042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2658825" y="2470153"/>
            <a:ext cx="0" cy="1088504"/>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1782612" y="1822081"/>
            <a:ext cx="1668301" cy="6224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dirty="0" smtClean="0">
                <a:solidFill>
                  <a:schemeClr val="tx1"/>
                </a:solidFill>
              </a:rPr>
              <a:t>10 «Основні засоби»</a:t>
            </a:r>
            <a:endParaRPr lang="uk-UA" sz="2000" b="1" dirty="0">
              <a:solidFill>
                <a:schemeClr val="tx1"/>
              </a:solidFill>
            </a:endParaRPr>
          </a:p>
        </p:txBody>
      </p:sp>
      <p:sp>
        <p:nvSpPr>
          <p:cNvPr id="48" name="Прямоугольник 47"/>
          <p:cNvSpPr/>
          <p:nvPr/>
        </p:nvSpPr>
        <p:spPr>
          <a:xfrm>
            <a:off x="1434689" y="1966097"/>
            <a:ext cx="445819" cy="46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Д</a:t>
            </a:r>
            <a:endParaRPr lang="uk-UA" sz="2000" dirty="0">
              <a:solidFill>
                <a:schemeClr val="tx1"/>
              </a:solidFill>
            </a:endParaRPr>
          </a:p>
        </p:txBody>
      </p:sp>
      <p:sp>
        <p:nvSpPr>
          <p:cNvPr id="49" name="Прямоугольник 48"/>
          <p:cNvSpPr/>
          <p:nvPr/>
        </p:nvSpPr>
        <p:spPr>
          <a:xfrm>
            <a:off x="3365134" y="1966097"/>
            <a:ext cx="445819" cy="46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a:solidFill>
                  <a:schemeClr val="tx1"/>
                </a:solidFill>
              </a:rPr>
              <a:t>К</a:t>
            </a:r>
          </a:p>
        </p:txBody>
      </p:sp>
      <p:sp>
        <p:nvSpPr>
          <p:cNvPr id="50" name="Прямоугольник 49"/>
          <p:cNvSpPr/>
          <p:nvPr/>
        </p:nvSpPr>
        <p:spPr>
          <a:xfrm>
            <a:off x="1317719" y="2513562"/>
            <a:ext cx="1197090" cy="46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uk-UA" sz="2000" dirty="0" smtClean="0">
                <a:solidFill>
                  <a:schemeClr val="tx1"/>
                </a:solidFill>
              </a:rPr>
              <a:t>1) 100000</a:t>
            </a:r>
            <a:endParaRPr lang="uk-UA" sz="2000" dirty="0">
              <a:solidFill>
                <a:schemeClr val="tx1"/>
              </a:solidFill>
            </a:endParaRPr>
          </a:p>
        </p:txBody>
      </p:sp>
      <p:sp>
        <p:nvSpPr>
          <p:cNvPr id="56" name="Прямоугольник 55"/>
          <p:cNvSpPr/>
          <p:nvPr/>
        </p:nvSpPr>
        <p:spPr>
          <a:xfrm>
            <a:off x="5755169" y="1174009"/>
            <a:ext cx="2736304"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uk-UA" b="1" dirty="0" smtClean="0">
                <a:solidFill>
                  <a:schemeClr val="tx1"/>
                </a:solidFill>
              </a:rPr>
              <a:t>Списання основних засобів</a:t>
            </a:r>
            <a:endParaRPr lang="uk-UA" b="1" dirty="0">
              <a:solidFill>
                <a:schemeClr val="tx1"/>
              </a:solidFill>
            </a:endParaRPr>
          </a:p>
        </p:txBody>
      </p:sp>
      <p:sp>
        <p:nvSpPr>
          <p:cNvPr id="59" name="Прямоугольник 58"/>
          <p:cNvSpPr/>
          <p:nvPr/>
        </p:nvSpPr>
        <p:spPr>
          <a:xfrm>
            <a:off x="4134989" y="4630393"/>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3</a:t>
            </a:r>
            <a:endParaRPr lang="ru-RU" dirty="0"/>
          </a:p>
        </p:txBody>
      </p:sp>
      <p:sp>
        <p:nvSpPr>
          <p:cNvPr id="60" name="Блок-схема: извлечение 59"/>
          <p:cNvSpPr/>
          <p:nvPr/>
        </p:nvSpPr>
        <p:spPr>
          <a:xfrm>
            <a:off x="4134989" y="4342361"/>
            <a:ext cx="360040" cy="28803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 name="Прямоугольник 60"/>
          <p:cNvSpPr/>
          <p:nvPr/>
        </p:nvSpPr>
        <p:spPr>
          <a:xfrm>
            <a:off x="5550426" y="4630393"/>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3</a:t>
            </a:r>
            <a:endParaRPr lang="ru-RU" dirty="0"/>
          </a:p>
        </p:txBody>
      </p:sp>
      <p:sp>
        <p:nvSpPr>
          <p:cNvPr id="62" name="Блок-схема: извлечение 61"/>
          <p:cNvSpPr/>
          <p:nvPr/>
        </p:nvSpPr>
        <p:spPr>
          <a:xfrm>
            <a:off x="5550426" y="4342361"/>
            <a:ext cx="360040" cy="28803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Прямоугольник 62"/>
          <p:cNvSpPr/>
          <p:nvPr/>
        </p:nvSpPr>
        <p:spPr>
          <a:xfrm>
            <a:off x="7159325" y="4630393"/>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5</a:t>
            </a:r>
            <a:endParaRPr lang="ru-RU" dirty="0"/>
          </a:p>
        </p:txBody>
      </p:sp>
      <p:sp>
        <p:nvSpPr>
          <p:cNvPr id="64" name="Блок-схема: извлечение 63"/>
          <p:cNvSpPr/>
          <p:nvPr/>
        </p:nvSpPr>
        <p:spPr>
          <a:xfrm>
            <a:off x="7159325" y="4342361"/>
            <a:ext cx="360040" cy="28803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6" name="Прямая соединительная линия 65"/>
          <p:cNvCxnSpPr/>
          <p:nvPr/>
        </p:nvCxnSpPr>
        <p:spPr>
          <a:xfrm flipH="1">
            <a:off x="5255438" y="2470153"/>
            <a:ext cx="2304256"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Прямоугольник 66"/>
          <p:cNvSpPr/>
          <p:nvPr/>
        </p:nvSpPr>
        <p:spPr>
          <a:xfrm>
            <a:off x="5507098" y="1822081"/>
            <a:ext cx="1760239" cy="6224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dirty="0" smtClean="0">
                <a:solidFill>
                  <a:schemeClr val="tx1"/>
                </a:solidFill>
              </a:rPr>
              <a:t>10 «Основні засоби»</a:t>
            </a:r>
            <a:endParaRPr lang="uk-UA" sz="2000" b="1" dirty="0">
              <a:solidFill>
                <a:schemeClr val="tx1"/>
              </a:solidFill>
            </a:endParaRPr>
          </a:p>
        </p:txBody>
      </p:sp>
      <p:sp>
        <p:nvSpPr>
          <p:cNvPr id="69" name="Прямоугольник 68"/>
          <p:cNvSpPr/>
          <p:nvPr/>
        </p:nvSpPr>
        <p:spPr>
          <a:xfrm>
            <a:off x="4956195" y="1966097"/>
            <a:ext cx="445819" cy="46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Д</a:t>
            </a:r>
            <a:endParaRPr lang="uk-UA" sz="2000" dirty="0">
              <a:solidFill>
                <a:schemeClr val="tx1"/>
              </a:solidFill>
            </a:endParaRPr>
          </a:p>
        </p:txBody>
      </p:sp>
      <p:sp>
        <p:nvSpPr>
          <p:cNvPr id="70" name="Прямоугольник 69"/>
          <p:cNvSpPr/>
          <p:nvPr/>
        </p:nvSpPr>
        <p:spPr>
          <a:xfrm>
            <a:off x="7113875" y="1966097"/>
            <a:ext cx="445819" cy="46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a:solidFill>
                  <a:schemeClr val="tx1"/>
                </a:solidFill>
              </a:rPr>
              <a:t>К</a:t>
            </a:r>
          </a:p>
        </p:txBody>
      </p:sp>
      <p:cxnSp>
        <p:nvCxnSpPr>
          <p:cNvPr id="71" name="Прямая соединительная линия 70"/>
          <p:cNvCxnSpPr/>
          <p:nvPr/>
        </p:nvCxnSpPr>
        <p:spPr>
          <a:xfrm flipV="1">
            <a:off x="6407566" y="2470153"/>
            <a:ext cx="0" cy="1088504"/>
          </a:xfrm>
          <a:prstGeom prst="line">
            <a:avLst/>
          </a:prstGeom>
        </p:spPr>
        <p:style>
          <a:lnRef idx="1">
            <a:schemeClr val="accent1"/>
          </a:lnRef>
          <a:fillRef idx="0">
            <a:schemeClr val="accent1"/>
          </a:fillRef>
          <a:effectRef idx="0">
            <a:schemeClr val="accent1"/>
          </a:effectRef>
          <a:fontRef idx="minor">
            <a:schemeClr val="tx1"/>
          </a:fontRef>
        </p:style>
      </p:cxnSp>
      <p:sp>
        <p:nvSpPr>
          <p:cNvPr id="72" name="Прямоугольник 71"/>
          <p:cNvSpPr/>
          <p:nvPr/>
        </p:nvSpPr>
        <p:spPr>
          <a:xfrm>
            <a:off x="6448254" y="2513562"/>
            <a:ext cx="1292098"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2000" dirty="0" smtClean="0">
                <a:solidFill>
                  <a:schemeClr val="tx1"/>
                </a:solidFill>
              </a:rPr>
              <a:t>1) 100000</a:t>
            </a:r>
            <a:endParaRPr lang="uk-UA" sz="2000" dirty="0">
              <a:solidFill>
                <a:schemeClr val="tx1"/>
              </a:solidFill>
            </a:endParaRPr>
          </a:p>
        </p:txBody>
      </p:sp>
      <p:sp>
        <p:nvSpPr>
          <p:cNvPr id="73" name="Прямоугольник 72"/>
          <p:cNvSpPr/>
          <p:nvPr/>
        </p:nvSpPr>
        <p:spPr>
          <a:xfrm>
            <a:off x="1542701" y="3694289"/>
            <a:ext cx="590465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spc="340" dirty="0" smtClean="0">
                <a:solidFill>
                  <a:schemeClr val="tx1"/>
                </a:solidFill>
              </a:rPr>
              <a:t>ВИНИКНЕННЯ    ВИТРАТ</a:t>
            </a:r>
            <a:endParaRPr lang="uk-UA" sz="2000" b="1" spc="340" dirty="0">
              <a:solidFill>
                <a:schemeClr val="tx1"/>
              </a:solidFill>
            </a:endParaRPr>
          </a:p>
        </p:txBody>
      </p:sp>
      <p:grpSp>
        <p:nvGrpSpPr>
          <p:cNvPr id="16" name="Группа 15"/>
          <p:cNvGrpSpPr/>
          <p:nvPr/>
        </p:nvGrpSpPr>
        <p:grpSpPr>
          <a:xfrm>
            <a:off x="1074649" y="4976133"/>
            <a:ext cx="2085741" cy="1036711"/>
            <a:chOff x="1664634" y="5632649"/>
            <a:chExt cx="2085741" cy="1036711"/>
          </a:xfrm>
        </p:grpSpPr>
        <p:cxnSp>
          <p:nvCxnSpPr>
            <p:cNvPr id="74" name="Прямая соединительная линия 73"/>
            <p:cNvCxnSpPr/>
            <p:nvPr/>
          </p:nvCxnSpPr>
          <p:spPr>
            <a:xfrm flipH="1">
              <a:off x="1907704" y="6125108"/>
              <a:ext cx="17281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Прямая соединительная линия 74"/>
            <p:cNvCxnSpPr/>
            <p:nvPr/>
          </p:nvCxnSpPr>
          <p:spPr>
            <a:xfrm flipV="1">
              <a:off x="2771800" y="6125108"/>
              <a:ext cx="0" cy="544252"/>
            </a:xfrm>
            <a:prstGeom prst="line">
              <a:avLst/>
            </a:prstGeom>
          </p:spPr>
          <p:style>
            <a:lnRef idx="1">
              <a:schemeClr val="accent1"/>
            </a:lnRef>
            <a:fillRef idx="0">
              <a:schemeClr val="accent1"/>
            </a:fillRef>
            <a:effectRef idx="0">
              <a:schemeClr val="accent1"/>
            </a:effectRef>
            <a:fontRef idx="minor">
              <a:schemeClr val="tx1"/>
            </a:fontRef>
          </p:style>
        </p:cxnSp>
        <p:sp>
          <p:nvSpPr>
            <p:cNvPr id="76" name="Прямоугольник 75"/>
            <p:cNvSpPr/>
            <p:nvPr/>
          </p:nvSpPr>
          <p:spPr>
            <a:xfrm>
              <a:off x="1664634" y="5632649"/>
              <a:ext cx="445819" cy="46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Д</a:t>
              </a:r>
              <a:endParaRPr lang="uk-UA" sz="2000" dirty="0">
                <a:solidFill>
                  <a:schemeClr val="tx1"/>
                </a:solidFill>
              </a:endParaRPr>
            </a:p>
          </p:txBody>
        </p:sp>
        <p:sp>
          <p:nvSpPr>
            <p:cNvPr id="77" name="Прямоугольник 76"/>
            <p:cNvSpPr/>
            <p:nvPr/>
          </p:nvSpPr>
          <p:spPr>
            <a:xfrm>
              <a:off x="3304556" y="5632649"/>
              <a:ext cx="445819"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К</a:t>
              </a:r>
              <a:endParaRPr lang="uk-UA" sz="2000" dirty="0">
                <a:solidFill>
                  <a:schemeClr val="tx1"/>
                </a:solidFill>
              </a:endParaRPr>
            </a:p>
          </p:txBody>
        </p:sp>
        <p:sp>
          <p:nvSpPr>
            <p:cNvPr id="78" name="Прямоугольник 77"/>
            <p:cNvSpPr/>
            <p:nvPr/>
          </p:nvSpPr>
          <p:spPr>
            <a:xfrm>
              <a:off x="1967595" y="5756454"/>
              <a:ext cx="1380269" cy="311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13 «Знос»</a:t>
              </a:r>
              <a:endParaRPr lang="uk-UA" sz="2000" dirty="0">
                <a:solidFill>
                  <a:schemeClr val="tx1"/>
                </a:solidFill>
              </a:endParaRPr>
            </a:p>
          </p:txBody>
        </p:sp>
        <p:sp>
          <p:nvSpPr>
            <p:cNvPr id="79" name="Прямоугольник 78"/>
            <p:cNvSpPr/>
            <p:nvPr/>
          </p:nvSpPr>
          <p:spPr>
            <a:xfrm>
              <a:off x="2555776" y="6165304"/>
              <a:ext cx="1152128"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uk-UA" sz="2000" dirty="0" smtClean="0">
                  <a:solidFill>
                    <a:schemeClr val="tx1"/>
                  </a:solidFill>
                </a:rPr>
                <a:t>1) 25000</a:t>
              </a:r>
              <a:endParaRPr lang="uk-UA" sz="2000" dirty="0">
                <a:solidFill>
                  <a:schemeClr val="tx1"/>
                </a:solidFill>
              </a:endParaRPr>
            </a:p>
          </p:txBody>
        </p:sp>
      </p:grpSp>
      <p:grpSp>
        <p:nvGrpSpPr>
          <p:cNvPr id="80" name="Группа 79"/>
          <p:cNvGrpSpPr/>
          <p:nvPr/>
        </p:nvGrpSpPr>
        <p:grpSpPr>
          <a:xfrm>
            <a:off x="3090873" y="4961834"/>
            <a:ext cx="2085741" cy="1036711"/>
            <a:chOff x="1664634" y="5632649"/>
            <a:chExt cx="2085741" cy="1036711"/>
          </a:xfrm>
        </p:grpSpPr>
        <p:cxnSp>
          <p:nvCxnSpPr>
            <p:cNvPr id="81" name="Прямая соединительная линия 80"/>
            <p:cNvCxnSpPr/>
            <p:nvPr/>
          </p:nvCxnSpPr>
          <p:spPr>
            <a:xfrm flipH="1">
              <a:off x="1907704" y="6125108"/>
              <a:ext cx="17281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Прямая соединительная линия 81"/>
            <p:cNvCxnSpPr/>
            <p:nvPr/>
          </p:nvCxnSpPr>
          <p:spPr>
            <a:xfrm flipV="1">
              <a:off x="2771800" y="6125108"/>
              <a:ext cx="0" cy="544252"/>
            </a:xfrm>
            <a:prstGeom prst="line">
              <a:avLst/>
            </a:prstGeom>
          </p:spPr>
          <p:style>
            <a:lnRef idx="1">
              <a:schemeClr val="accent1"/>
            </a:lnRef>
            <a:fillRef idx="0">
              <a:schemeClr val="accent1"/>
            </a:fillRef>
            <a:effectRef idx="0">
              <a:schemeClr val="accent1"/>
            </a:effectRef>
            <a:fontRef idx="minor">
              <a:schemeClr val="tx1"/>
            </a:fontRef>
          </p:style>
        </p:cxnSp>
        <p:sp>
          <p:nvSpPr>
            <p:cNvPr id="83" name="Прямоугольник 82"/>
            <p:cNvSpPr/>
            <p:nvPr/>
          </p:nvSpPr>
          <p:spPr>
            <a:xfrm>
              <a:off x="1664634" y="5632649"/>
              <a:ext cx="445819" cy="460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Д</a:t>
              </a:r>
              <a:endParaRPr lang="uk-UA" sz="2000" dirty="0">
                <a:solidFill>
                  <a:schemeClr val="tx1"/>
                </a:solidFill>
              </a:endParaRPr>
            </a:p>
          </p:txBody>
        </p:sp>
        <p:sp>
          <p:nvSpPr>
            <p:cNvPr id="84" name="Прямоугольник 83"/>
            <p:cNvSpPr/>
            <p:nvPr/>
          </p:nvSpPr>
          <p:spPr>
            <a:xfrm>
              <a:off x="3304556" y="5632649"/>
              <a:ext cx="445819"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К</a:t>
              </a:r>
              <a:endParaRPr lang="uk-UA" sz="2000" dirty="0">
                <a:solidFill>
                  <a:schemeClr val="tx1"/>
                </a:solidFill>
              </a:endParaRPr>
            </a:p>
          </p:txBody>
        </p:sp>
        <p:sp>
          <p:nvSpPr>
            <p:cNvPr id="85" name="Прямоугольник 84"/>
            <p:cNvSpPr/>
            <p:nvPr/>
          </p:nvSpPr>
          <p:spPr>
            <a:xfrm>
              <a:off x="1967595" y="5756454"/>
              <a:ext cx="1380269" cy="311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13 «Знос»</a:t>
              </a:r>
              <a:endParaRPr lang="uk-UA" sz="2000" dirty="0">
                <a:solidFill>
                  <a:schemeClr val="tx1"/>
                </a:solidFill>
              </a:endParaRPr>
            </a:p>
          </p:txBody>
        </p:sp>
        <p:sp>
          <p:nvSpPr>
            <p:cNvPr id="86" name="Прямоугольник 85"/>
            <p:cNvSpPr/>
            <p:nvPr/>
          </p:nvSpPr>
          <p:spPr>
            <a:xfrm>
              <a:off x="2555776" y="6165304"/>
              <a:ext cx="1152128"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uk-UA" sz="2000" dirty="0" smtClean="0">
                  <a:solidFill>
                    <a:schemeClr val="tx1"/>
                  </a:solidFill>
                </a:rPr>
                <a:t>1) 25000</a:t>
              </a:r>
              <a:endParaRPr lang="uk-UA" sz="2000" dirty="0">
                <a:solidFill>
                  <a:schemeClr val="tx1"/>
                </a:solidFill>
              </a:endParaRPr>
            </a:p>
          </p:txBody>
        </p:sp>
      </p:grpSp>
      <p:grpSp>
        <p:nvGrpSpPr>
          <p:cNvPr id="87" name="Группа 86"/>
          <p:cNvGrpSpPr/>
          <p:nvPr/>
        </p:nvGrpSpPr>
        <p:grpSpPr>
          <a:xfrm>
            <a:off x="5107097" y="4961834"/>
            <a:ext cx="2085741" cy="1036711"/>
            <a:chOff x="1664634" y="5632649"/>
            <a:chExt cx="2085741" cy="1036711"/>
          </a:xfrm>
        </p:grpSpPr>
        <p:cxnSp>
          <p:nvCxnSpPr>
            <p:cNvPr id="88" name="Прямая соединительная линия 87"/>
            <p:cNvCxnSpPr/>
            <p:nvPr/>
          </p:nvCxnSpPr>
          <p:spPr>
            <a:xfrm flipH="1">
              <a:off x="1907704" y="6125108"/>
              <a:ext cx="17281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Прямая соединительная линия 88"/>
            <p:cNvCxnSpPr/>
            <p:nvPr/>
          </p:nvCxnSpPr>
          <p:spPr>
            <a:xfrm flipV="1">
              <a:off x="2771800" y="6125108"/>
              <a:ext cx="0" cy="544252"/>
            </a:xfrm>
            <a:prstGeom prst="line">
              <a:avLst/>
            </a:prstGeom>
          </p:spPr>
          <p:style>
            <a:lnRef idx="1">
              <a:schemeClr val="accent1"/>
            </a:lnRef>
            <a:fillRef idx="0">
              <a:schemeClr val="accent1"/>
            </a:fillRef>
            <a:effectRef idx="0">
              <a:schemeClr val="accent1"/>
            </a:effectRef>
            <a:fontRef idx="minor">
              <a:schemeClr val="tx1"/>
            </a:fontRef>
          </p:style>
        </p:cxnSp>
        <p:sp>
          <p:nvSpPr>
            <p:cNvPr id="90" name="Прямоугольник 89"/>
            <p:cNvSpPr/>
            <p:nvPr/>
          </p:nvSpPr>
          <p:spPr>
            <a:xfrm>
              <a:off x="1664634" y="5632649"/>
              <a:ext cx="445819"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Д</a:t>
              </a:r>
              <a:endParaRPr lang="uk-UA" sz="2000" dirty="0">
                <a:solidFill>
                  <a:schemeClr val="tx1"/>
                </a:solidFill>
              </a:endParaRPr>
            </a:p>
          </p:txBody>
        </p:sp>
        <p:sp>
          <p:nvSpPr>
            <p:cNvPr id="91" name="Прямоугольник 90"/>
            <p:cNvSpPr/>
            <p:nvPr/>
          </p:nvSpPr>
          <p:spPr>
            <a:xfrm>
              <a:off x="3304556" y="5632649"/>
              <a:ext cx="445819"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К</a:t>
              </a:r>
              <a:endParaRPr lang="uk-UA" sz="2000" dirty="0">
                <a:solidFill>
                  <a:schemeClr val="tx1"/>
                </a:solidFill>
              </a:endParaRPr>
            </a:p>
          </p:txBody>
        </p:sp>
        <p:sp>
          <p:nvSpPr>
            <p:cNvPr id="92" name="Прямоугольник 91"/>
            <p:cNvSpPr/>
            <p:nvPr/>
          </p:nvSpPr>
          <p:spPr>
            <a:xfrm>
              <a:off x="1967595" y="5756454"/>
              <a:ext cx="1380269" cy="311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13 «Знос»</a:t>
              </a:r>
              <a:endParaRPr lang="uk-UA" sz="2000" dirty="0">
                <a:solidFill>
                  <a:schemeClr val="tx1"/>
                </a:solidFill>
              </a:endParaRPr>
            </a:p>
          </p:txBody>
        </p:sp>
        <p:sp>
          <p:nvSpPr>
            <p:cNvPr id="93" name="Прямоугольник 92"/>
            <p:cNvSpPr/>
            <p:nvPr/>
          </p:nvSpPr>
          <p:spPr>
            <a:xfrm>
              <a:off x="2555776" y="6165304"/>
              <a:ext cx="1152128"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uk-UA" sz="2000" dirty="0" smtClean="0">
                  <a:solidFill>
                    <a:schemeClr val="tx1"/>
                  </a:solidFill>
                </a:rPr>
                <a:t>1) 25000</a:t>
              </a:r>
              <a:endParaRPr lang="uk-UA" sz="2000" dirty="0">
                <a:solidFill>
                  <a:schemeClr val="tx1"/>
                </a:solidFill>
              </a:endParaRPr>
            </a:p>
          </p:txBody>
        </p:sp>
      </p:grpSp>
      <p:grpSp>
        <p:nvGrpSpPr>
          <p:cNvPr id="94" name="Группа 93"/>
          <p:cNvGrpSpPr/>
          <p:nvPr/>
        </p:nvGrpSpPr>
        <p:grpSpPr>
          <a:xfrm>
            <a:off x="6979305" y="4961834"/>
            <a:ext cx="2085741" cy="1036711"/>
            <a:chOff x="1664634" y="5632649"/>
            <a:chExt cx="2085741" cy="1036711"/>
          </a:xfrm>
        </p:grpSpPr>
        <p:cxnSp>
          <p:nvCxnSpPr>
            <p:cNvPr id="95" name="Прямая соединительная линия 94"/>
            <p:cNvCxnSpPr/>
            <p:nvPr/>
          </p:nvCxnSpPr>
          <p:spPr>
            <a:xfrm flipH="1">
              <a:off x="1907704" y="6125108"/>
              <a:ext cx="17281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Прямая соединительная линия 95"/>
            <p:cNvCxnSpPr/>
            <p:nvPr/>
          </p:nvCxnSpPr>
          <p:spPr>
            <a:xfrm flipV="1">
              <a:off x="2771800" y="6125108"/>
              <a:ext cx="0" cy="544252"/>
            </a:xfrm>
            <a:prstGeom prst="line">
              <a:avLst/>
            </a:prstGeom>
          </p:spPr>
          <p:style>
            <a:lnRef idx="1">
              <a:schemeClr val="accent1"/>
            </a:lnRef>
            <a:fillRef idx="0">
              <a:schemeClr val="accent1"/>
            </a:fillRef>
            <a:effectRef idx="0">
              <a:schemeClr val="accent1"/>
            </a:effectRef>
            <a:fontRef idx="minor">
              <a:schemeClr val="tx1"/>
            </a:fontRef>
          </p:style>
        </p:cxnSp>
        <p:sp>
          <p:nvSpPr>
            <p:cNvPr id="97" name="Прямоугольник 96"/>
            <p:cNvSpPr/>
            <p:nvPr/>
          </p:nvSpPr>
          <p:spPr>
            <a:xfrm>
              <a:off x="1664634" y="5632649"/>
              <a:ext cx="445819"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Д</a:t>
              </a:r>
              <a:endParaRPr lang="uk-UA" sz="2000" dirty="0">
                <a:solidFill>
                  <a:schemeClr val="tx1"/>
                </a:solidFill>
              </a:endParaRPr>
            </a:p>
          </p:txBody>
        </p:sp>
        <p:sp>
          <p:nvSpPr>
            <p:cNvPr id="98" name="Прямоугольник 97"/>
            <p:cNvSpPr/>
            <p:nvPr/>
          </p:nvSpPr>
          <p:spPr>
            <a:xfrm>
              <a:off x="3304556" y="5632649"/>
              <a:ext cx="445819"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К</a:t>
              </a:r>
              <a:endParaRPr lang="uk-UA" sz="2000" dirty="0">
                <a:solidFill>
                  <a:schemeClr val="tx1"/>
                </a:solidFill>
              </a:endParaRPr>
            </a:p>
          </p:txBody>
        </p:sp>
        <p:sp>
          <p:nvSpPr>
            <p:cNvPr id="99" name="Прямоугольник 98"/>
            <p:cNvSpPr/>
            <p:nvPr/>
          </p:nvSpPr>
          <p:spPr>
            <a:xfrm>
              <a:off x="1967595" y="5756454"/>
              <a:ext cx="1380269" cy="311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smtClean="0">
                  <a:solidFill>
                    <a:schemeClr val="tx1"/>
                  </a:solidFill>
                </a:rPr>
                <a:t>13 «Знос»</a:t>
              </a:r>
              <a:endParaRPr lang="uk-UA" sz="2000" dirty="0">
                <a:solidFill>
                  <a:schemeClr val="tx1"/>
                </a:solidFill>
              </a:endParaRPr>
            </a:p>
          </p:txBody>
        </p:sp>
        <p:sp>
          <p:nvSpPr>
            <p:cNvPr id="100" name="Прямоугольник 99"/>
            <p:cNvSpPr/>
            <p:nvPr/>
          </p:nvSpPr>
          <p:spPr>
            <a:xfrm>
              <a:off x="2555776" y="6165304"/>
              <a:ext cx="1152128" cy="4606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uk-UA" sz="2000" dirty="0" smtClean="0">
                  <a:solidFill>
                    <a:schemeClr val="tx1"/>
                  </a:solidFill>
                </a:rPr>
                <a:t>1) 25000</a:t>
              </a:r>
              <a:endParaRPr lang="uk-UA" sz="2000" dirty="0">
                <a:solidFill>
                  <a:schemeClr val="tx1"/>
                </a:solidFill>
              </a:endParaRPr>
            </a:p>
          </p:txBody>
        </p:sp>
      </p:grpSp>
    </p:spTree>
    <p:extLst>
      <p:ext uri="{BB962C8B-B14F-4D97-AF65-F5344CB8AC3E}">
        <p14:creationId xmlns:p14="http://schemas.microsoft.com/office/powerpoint/2010/main" val="1949410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852936"/>
            <a:ext cx="8229600" cy="1143000"/>
          </a:xfrm>
        </p:spPr>
        <p:txBody>
          <a:bodyPr>
            <a:normAutofit fontScale="90000"/>
          </a:bodyPr>
          <a:lstStyle/>
          <a:p>
            <a:r>
              <a:rPr lang="en-US" sz="5400" dirty="0" smtClean="0"/>
              <a:t>4.1</a:t>
            </a:r>
            <a:r>
              <a:rPr lang="en-US" sz="5400" dirty="0"/>
              <a:t>. </a:t>
            </a:r>
            <a:r>
              <a:rPr lang="uk-UA" sz="5400" dirty="0"/>
              <a:t>Облік процесу придбання необоротних активів та нарахування </a:t>
            </a:r>
            <a:r>
              <a:rPr lang="uk-UA" sz="5400" dirty="0" smtClean="0"/>
              <a:t>амортизації</a:t>
            </a:r>
            <a:endParaRPr lang="ru-RU" dirty="0"/>
          </a:p>
        </p:txBody>
      </p:sp>
    </p:spTree>
    <p:extLst>
      <p:ext uri="{BB962C8B-B14F-4D97-AF65-F5344CB8AC3E}">
        <p14:creationId xmlns:p14="http://schemas.microsoft.com/office/powerpoint/2010/main" val="14447181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19936"/>
          </a:xfrm>
        </p:spPr>
        <p:txBody>
          <a:bodyPr>
            <a:normAutofit fontScale="92500" lnSpcReduction="10000"/>
          </a:bodyPr>
          <a:lstStyle/>
          <a:p>
            <a:pPr marL="0" indent="0" algn="ctr">
              <a:buNone/>
            </a:pPr>
            <a:r>
              <a:rPr lang="uk-UA" sz="3600" b="1" dirty="0" err="1" smtClean="0"/>
              <a:t>Нараховано</a:t>
            </a:r>
            <a:r>
              <a:rPr lang="uk-UA" sz="3600" b="1" dirty="0" smtClean="0"/>
              <a:t> амортизацію:</a:t>
            </a:r>
          </a:p>
          <a:p>
            <a:pPr marL="0" indent="0" algn="ctr">
              <a:buNone/>
            </a:pPr>
            <a:r>
              <a:rPr lang="uk-UA" sz="3600" b="1" dirty="0" smtClean="0"/>
              <a:t>Дебет</a:t>
            </a:r>
            <a:r>
              <a:rPr lang="uk-UA" sz="3600" dirty="0" smtClean="0"/>
              <a:t> Витрати </a:t>
            </a:r>
            <a:r>
              <a:rPr lang="uk-UA" sz="3600" b="1" dirty="0" smtClean="0"/>
              <a:t>Кредит</a:t>
            </a:r>
            <a:r>
              <a:rPr lang="uk-UA" sz="3600" dirty="0" smtClean="0"/>
              <a:t> Амортизація</a:t>
            </a:r>
          </a:p>
          <a:p>
            <a:pPr marL="0" indent="0" algn="ctr">
              <a:buNone/>
            </a:pPr>
            <a:endParaRPr lang="uk-UA" sz="3600" dirty="0" smtClean="0"/>
          </a:p>
          <a:p>
            <a:pPr marL="0" indent="0" algn="ctr">
              <a:buNone/>
            </a:pPr>
            <a:r>
              <a:rPr lang="uk-UA" sz="3000" i="1" dirty="0" smtClean="0"/>
              <a:t>Для того, щоб визначити, які саме витрати необхідно  відобразити, слід визначити, з якою метою використовується об’єкт</a:t>
            </a:r>
          </a:p>
          <a:p>
            <a:pPr marL="0" indent="0" algn="ctr">
              <a:buNone/>
            </a:pPr>
            <a:r>
              <a:rPr lang="uk-UA" sz="3600" b="1" dirty="0" smtClean="0"/>
              <a:t>Д </a:t>
            </a:r>
            <a:r>
              <a:rPr lang="uk-UA" sz="3600" dirty="0" smtClean="0"/>
              <a:t>15</a:t>
            </a:r>
            <a:r>
              <a:rPr lang="uk-UA" sz="3600" dirty="0"/>
              <a:t> </a:t>
            </a:r>
            <a:r>
              <a:rPr lang="uk-UA" sz="3600" dirty="0" smtClean="0"/>
              <a:t>К 13</a:t>
            </a:r>
          </a:p>
          <a:p>
            <a:pPr marL="0" indent="0" algn="ctr">
              <a:buNone/>
            </a:pPr>
            <a:r>
              <a:rPr lang="uk-UA" sz="3600" dirty="0" smtClean="0"/>
              <a:t>Д 23</a:t>
            </a:r>
            <a:r>
              <a:rPr lang="uk-UA" sz="3600" dirty="0"/>
              <a:t> </a:t>
            </a:r>
            <a:r>
              <a:rPr lang="uk-UA" sz="3600" dirty="0" smtClean="0"/>
              <a:t>К 13</a:t>
            </a:r>
          </a:p>
          <a:p>
            <a:pPr marL="0" indent="0" algn="ctr">
              <a:buNone/>
            </a:pPr>
            <a:r>
              <a:rPr lang="uk-UA" sz="3600" dirty="0" smtClean="0"/>
              <a:t>Д 91 К 13</a:t>
            </a:r>
          </a:p>
          <a:p>
            <a:pPr marL="0" indent="0" algn="ctr">
              <a:buNone/>
            </a:pPr>
            <a:r>
              <a:rPr lang="uk-UA" sz="3600" dirty="0" smtClean="0"/>
              <a:t>Д 92</a:t>
            </a:r>
            <a:r>
              <a:rPr lang="uk-UA" sz="3600" dirty="0"/>
              <a:t> </a:t>
            </a:r>
            <a:r>
              <a:rPr lang="uk-UA" sz="3600" dirty="0" smtClean="0"/>
              <a:t>К 13</a:t>
            </a:r>
          </a:p>
          <a:p>
            <a:pPr marL="0" indent="0" algn="ctr">
              <a:buNone/>
            </a:pPr>
            <a:r>
              <a:rPr lang="uk-UA" sz="3600" dirty="0" smtClean="0"/>
              <a:t>Д 93 К 13 </a:t>
            </a:r>
            <a:endParaRPr lang="uk-UA" sz="3600" dirty="0"/>
          </a:p>
        </p:txBody>
      </p:sp>
    </p:spTree>
    <p:extLst>
      <p:ext uri="{BB962C8B-B14F-4D97-AF65-F5344CB8AC3E}">
        <p14:creationId xmlns:p14="http://schemas.microsoft.com/office/powerpoint/2010/main" val="170665013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56992"/>
            <a:ext cx="8229600" cy="1143000"/>
          </a:xfrm>
        </p:spPr>
        <p:txBody>
          <a:bodyPr>
            <a:normAutofit fontScale="90000"/>
          </a:bodyPr>
          <a:lstStyle/>
          <a:p>
            <a:pPr algn="ctr"/>
            <a:r>
              <a:rPr lang="en-US" altLang="uk-UA" sz="5400" b="1" dirty="0" smtClean="0"/>
              <a:t>4</a:t>
            </a:r>
            <a:r>
              <a:rPr lang="uk-UA" altLang="uk-UA" sz="5400" b="1" dirty="0" smtClean="0"/>
              <a:t>.2</a:t>
            </a:r>
            <a:r>
              <a:rPr lang="uk-UA" altLang="uk-UA" sz="5400" b="1" dirty="0"/>
              <a:t>. Облік процесу придбання та використання оборотних </a:t>
            </a:r>
            <a:r>
              <a:rPr lang="uk-UA" altLang="uk-UA" sz="5400" b="1" dirty="0" smtClean="0"/>
              <a:t>активів</a:t>
            </a:r>
            <a:endParaRPr lang="ru-RU" b="1" dirty="0"/>
          </a:p>
        </p:txBody>
      </p:sp>
    </p:spTree>
    <p:extLst>
      <p:ext uri="{BB962C8B-B14F-4D97-AF65-F5344CB8AC3E}">
        <p14:creationId xmlns:p14="http://schemas.microsoft.com/office/powerpoint/2010/main" val="6834222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p:cNvSpPr>
          <p:nvPr>
            <p:ph idx="1"/>
          </p:nvPr>
        </p:nvSpPr>
        <p:spPr>
          <a:xfrm>
            <a:off x="468313" y="1341438"/>
            <a:ext cx="8229600" cy="4389437"/>
          </a:xfrm>
        </p:spPr>
        <p:txBody>
          <a:bodyPr/>
          <a:lstStyle/>
          <a:p>
            <a:pPr algn="ctr" eaLnBrk="1" hangingPunct="1">
              <a:lnSpc>
                <a:spcPct val="90000"/>
              </a:lnSpc>
              <a:buFont typeface="Wingdings 2" panose="05020102010507070707" pitchFamily="18" charset="2"/>
              <a:buNone/>
            </a:pPr>
            <a:r>
              <a:rPr lang="ru-RU" altLang="uk-UA" b="1" smtClean="0"/>
              <a:t>		</a:t>
            </a:r>
            <a:r>
              <a:rPr lang="ru-RU" altLang="uk-UA" sz="3000" b="1" smtClean="0"/>
              <a:t>ОБОРОТНІ АКТИВИ</a:t>
            </a:r>
            <a:r>
              <a:rPr lang="ru-RU" altLang="uk-UA" sz="3000" smtClean="0"/>
              <a:t> – </a:t>
            </a:r>
          </a:p>
          <a:p>
            <a:pPr algn="ctr" eaLnBrk="1" hangingPunct="1">
              <a:lnSpc>
                <a:spcPct val="90000"/>
              </a:lnSpc>
              <a:buFont typeface="Wingdings 2" panose="05020102010507070707" pitchFamily="18" charset="2"/>
              <a:buNone/>
            </a:pPr>
            <a:r>
              <a:rPr lang="uk-UA" altLang="uk-UA" sz="3000" smtClean="0"/>
              <a:t>грошові кошти та їх еквіваленти, що не обмежені у використанні, а також інші</a:t>
            </a:r>
            <a:r>
              <a:rPr lang="en-US" altLang="uk-UA" sz="3000" smtClean="0"/>
              <a:t> </a:t>
            </a:r>
            <a:r>
              <a:rPr lang="uk-UA" altLang="uk-UA" sz="3000" smtClean="0"/>
              <a:t>активи, призначені для реалізації чи споживання протягом операційного циклу чи протягом дванадцяти місяців з дати балансу</a:t>
            </a:r>
          </a:p>
          <a:p>
            <a:pPr algn="ctr" eaLnBrk="1" hangingPunct="1">
              <a:lnSpc>
                <a:spcPct val="90000"/>
              </a:lnSpc>
              <a:buFont typeface="Wingdings 2" panose="05020102010507070707" pitchFamily="18" charset="2"/>
              <a:buNone/>
            </a:pPr>
            <a:r>
              <a:rPr lang="uk-UA" altLang="uk-UA" sz="3000" smtClean="0"/>
              <a:t>(згідно </a:t>
            </a:r>
            <a:r>
              <a:rPr lang="uk-UA" altLang="uk-UA" sz="3000" b="1" smtClean="0"/>
              <a:t>НП(С)БО 1</a:t>
            </a:r>
            <a:r>
              <a:rPr lang="uk-UA" altLang="uk-UA" sz="3000" smtClean="0"/>
              <a:t> </a:t>
            </a:r>
            <a:r>
              <a:rPr lang="uk-UA" altLang="uk-UA" b="1" smtClean="0"/>
              <a:t>«Загальні вимоги до фінансової звітності</a:t>
            </a:r>
            <a:r>
              <a:rPr lang="ru-RU" altLang="uk-UA" b="1" smtClean="0"/>
              <a:t>»</a:t>
            </a:r>
            <a:r>
              <a:rPr lang="ru-RU" altLang="uk-UA" smtClean="0"/>
              <a:t> </a:t>
            </a:r>
            <a:r>
              <a:rPr lang="uk-UA" altLang="uk-UA" sz="3000" smtClean="0"/>
              <a:t>від 28.02.2013 р.)</a:t>
            </a:r>
            <a:endParaRPr lang="ru-RU" altLang="uk-UA" sz="3000" smtClean="0"/>
          </a:p>
        </p:txBody>
      </p:sp>
    </p:spTree>
    <p:extLst>
      <p:ext uri="{BB962C8B-B14F-4D97-AF65-F5344CB8AC3E}">
        <p14:creationId xmlns:p14="http://schemas.microsoft.com/office/powerpoint/2010/main" val="30061096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908050"/>
            <a:ext cx="8101012"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 Box 6"/>
          <p:cNvSpPr txBox="1">
            <a:spLocks noChangeArrowheads="1"/>
          </p:cNvSpPr>
          <p:nvPr/>
        </p:nvSpPr>
        <p:spPr bwMode="auto">
          <a:xfrm>
            <a:off x="827088" y="3746500"/>
            <a:ext cx="2089150" cy="7620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uk-UA" altLang="uk-UA" sz="2200">
                <a:latin typeface="Constantia" panose="02030602050306030303" pitchFamily="18" charset="0"/>
              </a:rPr>
              <a:t>Готова продукція</a:t>
            </a:r>
            <a:endParaRPr lang="ru-RU" altLang="uk-UA" sz="2200">
              <a:latin typeface="Constantia" panose="02030602050306030303" pitchFamily="18" charset="0"/>
            </a:endParaRPr>
          </a:p>
        </p:txBody>
      </p:sp>
      <p:sp>
        <p:nvSpPr>
          <p:cNvPr id="13316" name="Text Box 7"/>
          <p:cNvSpPr txBox="1">
            <a:spLocks noChangeArrowheads="1"/>
          </p:cNvSpPr>
          <p:nvPr/>
        </p:nvSpPr>
        <p:spPr bwMode="auto">
          <a:xfrm>
            <a:off x="2484438" y="1154113"/>
            <a:ext cx="1655762" cy="7620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uk-UA" altLang="uk-UA" sz="2200">
                <a:latin typeface="Constantia" panose="02030602050306030303" pitchFamily="18" charset="0"/>
              </a:rPr>
              <a:t>Грошові кошти</a:t>
            </a:r>
            <a:endParaRPr lang="ru-RU" altLang="uk-UA" sz="2200">
              <a:latin typeface="Constantia" panose="02030602050306030303" pitchFamily="18" charset="0"/>
            </a:endParaRPr>
          </a:p>
        </p:txBody>
      </p:sp>
      <p:sp>
        <p:nvSpPr>
          <p:cNvPr id="13317" name="Text Box 8"/>
          <p:cNvSpPr txBox="1">
            <a:spLocks noChangeArrowheads="1"/>
          </p:cNvSpPr>
          <p:nvPr/>
        </p:nvSpPr>
        <p:spPr bwMode="auto">
          <a:xfrm>
            <a:off x="5076825" y="1052513"/>
            <a:ext cx="3240088" cy="100488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uk-UA" altLang="uk-UA" sz="2400">
                <a:latin typeface="Constantia" panose="02030602050306030303" pitchFamily="18" charset="0"/>
              </a:rPr>
              <a:t>Виробничі </a:t>
            </a:r>
          </a:p>
          <a:p>
            <a:pPr algn="ctr" eaLnBrk="1" hangingPunct="1">
              <a:spcBef>
                <a:spcPct val="50000"/>
              </a:spcBef>
            </a:pPr>
            <a:r>
              <a:rPr lang="uk-UA" altLang="uk-UA" sz="2400">
                <a:latin typeface="Constantia" panose="02030602050306030303" pitchFamily="18" charset="0"/>
              </a:rPr>
              <a:t>запаси</a:t>
            </a:r>
            <a:endParaRPr lang="ru-RU" altLang="uk-UA" sz="2400">
              <a:latin typeface="Constantia" panose="02030602050306030303" pitchFamily="18" charset="0"/>
            </a:endParaRPr>
          </a:p>
        </p:txBody>
      </p:sp>
      <p:sp>
        <p:nvSpPr>
          <p:cNvPr id="13318" name="Text Box 9"/>
          <p:cNvSpPr txBox="1">
            <a:spLocks noChangeArrowheads="1"/>
          </p:cNvSpPr>
          <p:nvPr/>
        </p:nvSpPr>
        <p:spPr bwMode="auto">
          <a:xfrm>
            <a:off x="6227763" y="3573463"/>
            <a:ext cx="2447925" cy="100488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uk-UA" altLang="uk-UA" sz="2400">
                <a:latin typeface="Constantia" panose="02030602050306030303" pitchFamily="18" charset="0"/>
              </a:rPr>
              <a:t>Незавершене </a:t>
            </a:r>
          </a:p>
          <a:p>
            <a:pPr algn="ctr" eaLnBrk="1" hangingPunct="1">
              <a:spcBef>
                <a:spcPct val="50000"/>
              </a:spcBef>
            </a:pPr>
            <a:r>
              <a:rPr lang="uk-UA" altLang="uk-UA" sz="2400">
                <a:latin typeface="Constantia" panose="02030602050306030303" pitchFamily="18" charset="0"/>
              </a:rPr>
              <a:t>виробництво</a:t>
            </a:r>
            <a:endParaRPr lang="ru-RU" altLang="uk-UA" sz="2400">
              <a:latin typeface="Constantia" panose="02030602050306030303" pitchFamily="18" charset="0"/>
            </a:endParaRPr>
          </a:p>
        </p:txBody>
      </p:sp>
      <p:sp>
        <p:nvSpPr>
          <p:cNvPr id="13319" name="Text Box 10"/>
          <p:cNvSpPr txBox="1">
            <a:spLocks noChangeArrowheads="1"/>
          </p:cNvSpPr>
          <p:nvPr/>
        </p:nvSpPr>
        <p:spPr bwMode="auto">
          <a:xfrm>
            <a:off x="971550" y="6237288"/>
            <a:ext cx="71294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uk-UA" altLang="uk-UA">
                <a:latin typeface="Constantia" panose="02030602050306030303" pitchFamily="18" charset="0"/>
              </a:rPr>
              <a:t>Рис. 1. Кругообіг оборотних засобів</a:t>
            </a:r>
            <a:endParaRPr lang="ru-RU" altLang="uk-UA">
              <a:latin typeface="Constantia" panose="02030602050306030303" pitchFamily="18" charset="0"/>
            </a:endParaRPr>
          </a:p>
        </p:txBody>
      </p:sp>
    </p:spTree>
    <p:extLst>
      <p:ext uri="{BB962C8B-B14F-4D97-AF65-F5344CB8AC3E}">
        <p14:creationId xmlns:p14="http://schemas.microsoft.com/office/powerpoint/2010/main" val="198912212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xfrm>
            <a:off x="468313" y="692150"/>
            <a:ext cx="8229600" cy="1143000"/>
          </a:xfrm>
        </p:spPr>
        <p:txBody>
          <a:bodyPr>
            <a:normAutofit fontScale="90000"/>
          </a:bodyPr>
          <a:lstStyle/>
          <a:p>
            <a:pPr algn="just" eaLnBrk="1" fontAlgn="auto" hangingPunct="1">
              <a:spcAft>
                <a:spcPts val="0"/>
              </a:spcAft>
              <a:defRPr/>
            </a:pPr>
            <a:r>
              <a:rPr lang="uk-UA" altLang="uk-UA" sz="4000" smtClean="0">
                <a:solidFill>
                  <a:schemeClr val="accent1"/>
                </a:solidFill>
              </a:rPr>
              <a:t>	Значну частку оборотних активів на підприємствах складають запаси.</a:t>
            </a:r>
          </a:p>
        </p:txBody>
      </p:sp>
      <p:sp>
        <p:nvSpPr>
          <p:cNvPr id="14339" name="Rectangle 3"/>
          <p:cNvSpPr>
            <a:spLocks noGrp="1"/>
          </p:cNvSpPr>
          <p:nvPr>
            <p:ph idx="1"/>
          </p:nvPr>
        </p:nvSpPr>
        <p:spPr>
          <a:xfrm>
            <a:off x="611188" y="2133600"/>
            <a:ext cx="8158162" cy="2447925"/>
          </a:xfrm>
        </p:spPr>
        <p:txBody>
          <a:bodyPr/>
          <a:lstStyle/>
          <a:p>
            <a:pPr algn="ctr" eaLnBrk="1" hangingPunct="1">
              <a:lnSpc>
                <a:spcPct val="90000"/>
              </a:lnSpc>
              <a:buFont typeface="Wingdings 2" panose="05020102010507070707" pitchFamily="18" charset="2"/>
              <a:buNone/>
            </a:pPr>
            <a:r>
              <a:rPr lang="uk-UA" altLang="uk-UA" sz="3200" b="1" smtClean="0"/>
              <a:t>		</a:t>
            </a:r>
          </a:p>
          <a:p>
            <a:pPr algn="ctr" eaLnBrk="1" hangingPunct="1">
              <a:lnSpc>
                <a:spcPct val="90000"/>
              </a:lnSpc>
              <a:buFont typeface="Wingdings 2" panose="05020102010507070707" pitchFamily="18" charset="2"/>
              <a:buNone/>
            </a:pPr>
            <a:r>
              <a:rPr lang="uk-UA" altLang="uk-UA" sz="3200" smtClean="0"/>
              <a:t>Бухгалтерський облік запасів регулюється П(С)БО 9 “Запаси”</a:t>
            </a:r>
            <a:endParaRPr lang="ru-RU" altLang="uk-UA" sz="3200" smtClean="0"/>
          </a:p>
          <a:p>
            <a:pPr algn="ctr" eaLnBrk="1" hangingPunct="1">
              <a:lnSpc>
                <a:spcPct val="90000"/>
              </a:lnSpc>
              <a:buFont typeface="Wingdings 2" panose="05020102010507070707" pitchFamily="18" charset="2"/>
              <a:buNone/>
            </a:pPr>
            <a:endParaRPr lang="uk-UA" altLang="uk-UA" smtClean="0"/>
          </a:p>
        </p:txBody>
      </p:sp>
    </p:spTree>
    <p:extLst>
      <p:ext uri="{BB962C8B-B14F-4D97-AF65-F5344CB8AC3E}">
        <p14:creationId xmlns:p14="http://schemas.microsoft.com/office/powerpoint/2010/main" val="211156623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idx="1"/>
          </p:nvPr>
        </p:nvSpPr>
        <p:spPr>
          <a:xfrm>
            <a:off x="468313" y="2205038"/>
            <a:ext cx="8229600" cy="4389437"/>
          </a:xfrm>
        </p:spPr>
        <p:txBody>
          <a:bodyPr/>
          <a:lstStyle/>
          <a:p>
            <a:pPr algn="just" eaLnBrk="1" hangingPunct="1">
              <a:buFont typeface="Wingdings 2" panose="05020102010507070707" pitchFamily="18" charset="2"/>
              <a:buNone/>
            </a:pPr>
            <a:r>
              <a:rPr lang="uk-UA" altLang="uk-UA" dirty="0" smtClean="0"/>
              <a:t>а) </a:t>
            </a:r>
            <a:r>
              <a:rPr lang="ru-RU" altLang="uk-UA" dirty="0" err="1" smtClean="0"/>
              <a:t>утримуються</a:t>
            </a:r>
            <a:r>
              <a:rPr lang="ru-RU" altLang="uk-UA" dirty="0" smtClean="0"/>
              <a:t> для </a:t>
            </a:r>
            <a:r>
              <a:rPr lang="ru-RU" altLang="uk-UA" dirty="0" err="1" smtClean="0"/>
              <a:t>подальшого</a:t>
            </a:r>
            <a:r>
              <a:rPr lang="ru-RU" altLang="uk-UA" dirty="0" smtClean="0"/>
              <a:t> продажу (</a:t>
            </a:r>
            <a:r>
              <a:rPr lang="ru-RU" altLang="uk-UA" dirty="0" err="1" smtClean="0"/>
              <a:t>розподілу</a:t>
            </a:r>
            <a:r>
              <a:rPr lang="ru-RU" altLang="uk-UA" dirty="0" smtClean="0"/>
              <a:t>, </a:t>
            </a:r>
            <a:r>
              <a:rPr lang="ru-RU" altLang="uk-UA" dirty="0" err="1" smtClean="0"/>
              <a:t>передачі</a:t>
            </a:r>
            <a:r>
              <a:rPr lang="ru-RU" altLang="uk-UA" dirty="0" smtClean="0"/>
              <a:t>) за умов </a:t>
            </a:r>
            <a:r>
              <a:rPr lang="ru-RU" altLang="uk-UA" dirty="0" err="1" smtClean="0"/>
              <a:t>звичайної</a:t>
            </a:r>
            <a:r>
              <a:rPr lang="ru-RU" altLang="uk-UA" dirty="0" smtClean="0"/>
              <a:t> </a:t>
            </a:r>
            <a:r>
              <a:rPr lang="ru-RU" altLang="uk-UA" dirty="0" err="1" smtClean="0"/>
              <a:t>господарської</a:t>
            </a:r>
            <a:r>
              <a:rPr lang="ru-RU" altLang="uk-UA" dirty="0" smtClean="0"/>
              <a:t> </a:t>
            </a:r>
            <a:r>
              <a:rPr lang="ru-RU" altLang="uk-UA" dirty="0" err="1" smtClean="0"/>
              <a:t>діяльності</a:t>
            </a:r>
            <a:r>
              <a:rPr lang="ru-RU" altLang="uk-UA" dirty="0" smtClean="0"/>
              <a:t> </a:t>
            </a:r>
          </a:p>
          <a:p>
            <a:pPr algn="just" eaLnBrk="1" hangingPunct="1">
              <a:buFont typeface="Wingdings 2" panose="05020102010507070707" pitchFamily="18" charset="2"/>
              <a:buNone/>
            </a:pPr>
            <a:r>
              <a:rPr lang="uk-UA" altLang="uk-UA" dirty="0" smtClean="0"/>
              <a:t>б) </a:t>
            </a:r>
            <a:r>
              <a:rPr lang="ru-RU" altLang="uk-UA" dirty="0" err="1" smtClean="0"/>
              <a:t>перебувають</a:t>
            </a:r>
            <a:r>
              <a:rPr lang="ru-RU" altLang="uk-UA" dirty="0" smtClean="0"/>
              <a:t> у </a:t>
            </a:r>
            <a:r>
              <a:rPr lang="ru-RU" altLang="uk-UA" dirty="0" err="1" smtClean="0"/>
              <a:t>процесі</a:t>
            </a:r>
            <a:r>
              <a:rPr lang="ru-RU" altLang="uk-UA" dirty="0" smtClean="0"/>
              <a:t> </a:t>
            </a:r>
            <a:r>
              <a:rPr lang="ru-RU" altLang="uk-UA" dirty="0" err="1" smtClean="0"/>
              <a:t>виробництва</a:t>
            </a:r>
            <a:r>
              <a:rPr lang="ru-RU" altLang="uk-UA" dirty="0" smtClean="0"/>
              <a:t> з метою </a:t>
            </a:r>
            <a:r>
              <a:rPr lang="ru-RU" altLang="uk-UA" dirty="0" err="1" smtClean="0"/>
              <a:t>подальшого</a:t>
            </a:r>
            <a:r>
              <a:rPr lang="ru-RU" altLang="uk-UA" dirty="0" smtClean="0"/>
              <a:t> продажу продукту </a:t>
            </a:r>
            <a:r>
              <a:rPr lang="ru-RU" altLang="uk-UA" dirty="0" err="1" smtClean="0"/>
              <a:t>виробництва</a:t>
            </a:r>
            <a:r>
              <a:rPr lang="ru-RU" altLang="uk-UA" dirty="0" smtClean="0"/>
              <a:t> </a:t>
            </a:r>
            <a:endParaRPr lang="uk-UA" altLang="uk-UA" dirty="0" smtClean="0"/>
          </a:p>
          <a:p>
            <a:pPr algn="just" eaLnBrk="1" hangingPunct="1">
              <a:buFont typeface="Wingdings 2" panose="05020102010507070707" pitchFamily="18" charset="2"/>
              <a:buNone/>
            </a:pPr>
            <a:r>
              <a:rPr lang="uk-UA" altLang="uk-UA" dirty="0" smtClean="0"/>
              <a:t>в) </a:t>
            </a:r>
            <a:r>
              <a:rPr lang="ru-RU" altLang="uk-UA" dirty="0" err="1" smtClean="0"/>
              <a:t>утримуються</a:t>
            </a:r>
            <a:r>
              <a:rPr lang="ru-RU" altLang="uk-UA" dirty="0" smtClean="0"/>
              <a:t> для </a:t>
            </a:r>
            <a:r>
              <a:rPr lang="ru-RU" altLang="uk-UA" dirty="0" err="1" smtClean="0"/>
              <a:t>споживання</a:t>
            </a:r>
            <a:r>
              <a:rPr lang="ru-RU" altLang="uk-UA" dirty="0" smtClean="0"/>
              <a:t> </a:t>
            </a:r>
            <a:r>
              <a:rPr lang="ru-RU" altLang="uk-UA" dirty="0" err="1" smtClean="0"/>
              <a:t>під</a:t>
            </a:r>
            <a:r>
              <a:rPr lang="ru-RU" altLang="uk-UA" dirty="0" smtClean="0"/>
              <a:t> час </a:t>
            </a:r>
            <a:r>
              <a:rPr lang="ru-RU" altLang="uk-UA" dirty="0" err="1" smtClean="0"/>
              <a:t>виробництва</a:t>
            </a:r>
            <a:r>
              <a:rPr lang="ru-RU" altLang="uk-UA" dirty="0" smtClean="0"/>
              <a:t> </a:t>
            </a:r>
            <a:r>
              <a:rPr lang="ru-RU" altLang="uk-UA" dirty="0" err="1" smtClean="0"/>
              <a:t>продукції</a:t>
            </a:r>
            <a:r>
              <a:rPr lang="ru-RU" altLang="uk-UA" dirty="0" smtClean="0"/>
              <a:t>, </a:t>
            </a:r>
            <a:r>
              <a:rPr lang="ru-RU" altLang="uk-UA" dirty="0" err="1" smtClean="0"/>
              <a:t>виконання</a:t>
            </a:r>
            <a:r>
              <a:rPr lang="ru-RU" altLang="uk-UA" dirty="0" smtClean="0"/>
              <a:t> </a:t>
            </a:r>
            <a:r>
              <a:rPr lang="ru-RU" altLang="uk-UA" dirty="0" err="1" smtClean="0"/>
              <a:t>робіт</a:t>
            </a:r>
            <a:r>
              <a:rPr lang="ru-RU" altLang="uk-UA" dirty="0" smtClean="0"/>
              <a:t> та </a:t>
            </a:r>
            <a:r>
              <a:rPr lang="ru-RU" altLang="uk-UA" dirty="0" err="1" smtClean="0"/>
              <a:t>надання</a:t>
            </a:r>
            <a:r>
              <a:rPr lang="ru-RU" altLang="uk-UA" dirty="0" smtClean="0"/>
              <a:t> </a:t>
            </a:r>
            <a:r>
              <a:rPr lang="ru-RU" altLang="uk-UA" dirty="0" err="1" smtClean="0"/>
              <a:t>послуг</a:t>
            </a:r>
            <a:r>
              <a:rPr lang="ru-RU" altLang="uk-UA" dirty="0" smtClean="0"/>
              <a:t>, а </a:t>
            </a:r>
            <a:r>
              <a:rPr lang="ru-RU" altLang="uk-UA" dirty="0" err="1" smtClean="0"/>
              <a:t>також</a:t>
            </a:r>
            <a:r>
              <a:rPr lang="ru-RU" altLang="uk-UA" dirty="0" smtClean="0"/>
              <a:t> </a:t>
            </a:r>
            <a:r>
              <a:rPr lang="ru-RU" altLang="uk-UA" dirty="0" err="1" smtClean="0"/>
              <a:t>управління</a:t>
            </a:r>
            <a:r>
              <a:rPr lang="ru-RU" altLang="uk-UA" dirty="0" smtClean="0"/>
              <a:t> </a:t>
            </a:r>
            <a:r>
              <a:rPr lang="ru-RU" altLang="uk-UA" dirty="0" err="1" smtClean="0"/>
              <a:t>підприємством</a:t>
            </a:r>
            <a:r>
              <a:rPr lang="ru-RU" altLang="uk-UA" dirty="0" smtClean="0"/>
              <a:t> </a:t>
            </a:r>
            <a:endParaRPr lang="uk-UA" altLang="uk-UA" dirty="0" smtClean="0"/>
          </a:p>
        </p:txBody>
      </p:sp>
      <p:sp>
        <p:nvSpPr>
          <p:cNvPr id="15363" name="WordArt 4"/>
          <p:cNvSpPr>
            <a:spLocks noChangeArrowheads="1" noChangeShapeType="1" noTextEdit="1"/>
          </p:cNvSpPr>
          <p:nvPr/>
        </p:nvSpPr>
        <p:spPr bwMode="auto">
          <a:xfrm>
            <a:off x="1692275" y="1052513"/>
            <a:ext cx="5616575" cy="1047750"/>
          </a:xfrm>
          <a:prstGeom prst="rect">
            <a:avLst/>
          </a:prstGeom>
        </p:spPr>
        <p:txBody>
          <a:bodyPr wrap="none" fromWordArt="1">
            <a:prstTxWarp prst="textPlain">
              <a:avLst>
                <a:gd name="adj" fmla="val 50000"/>
              </a:avLst>
            </a:prstTxWarp>
          </a:bodyPr>
          <a:lstStyle/>
          <a:p>
            <a:pPr algn="ctr"/>
            <a:r>
              <a:rPr lang="ru-RU" sz="3600" kern="10">
                <a:ln w="9525">
                  <a:solidFill>
                    <a:schemeClr val="tx1"/>
                  </a:solidFill>
                  <a:round/>
                  <a:headEnd/>
                  <a:tailEnd/>
                </a:ln>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Запаси – це активи, які:</a:t>
            </a:r>
          </a:p>
        </p:txBody>
      </p:sp>
    </p:spTree>
    <p:extLst>
      <p:ext uri="{BB962C8B-B14F-4D97-AF65-F5344CB8AC3E}">
        <p14:creationId xmlns:p14="http://schemas.microsoft.com/office/powerpoint/2010/main" val="74059965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idx="4294967295"/>
          </p:nvPr>
        </p:nvSpPr>
        <p:spPr/>
        <p:txBody>
          <a:bodyPr>
            <a:normAutofit fontScale="90000"/>
          </a:bodyPr>
          <a:lstStyle/>
          <a:p>
            <a:pPr algn="ctr" eaLnBrk="1" hangingPunct="1"/>
            <a:r>
              <a:rPr lang="ru-RU" altLang="uk-UA" sz="3400" smtClean="0"/>
              <a:t>Утримуються для подальшого продажу (розподілу, передачі) за умов звичайної господарської діяльності</a:t>
            </a:r>
          </a:p>
        </p:txBody>
      </p:sp>
      <p:sp>
        <p:nvSpPr>
          <p:cNvPr id="16387" name="Rectangle 3"/>
          <p:cNvSpPr>
            <a:spLocks noGrp="1"/>
          </p:cNvSpPr>
          <p:nvPr>
            <p:ph idx="4294967295"/>
          </p:nvPr>
        </p:nvSpPr>
        <p:spPr/>
        <p:txBody>
          <a:bodyPr/>
          <a:lstStyle/>
          <a:p>
            <a:pPr eaLnBrk="1" hangingPunct="1"/>
            <a:r>
              <a:rPr lang="uk-UA" altLang="uk-UA" u="sng" smtClean="0"/>
              <a:t>Товари </a:t>
            </a:r>
            <a:r>
              <a:rPr lang="uk-UA" altLang="uk-UA" smtClean="0"/>
              <a:t>у вигляді матеріальних цінностей, що придбані та утримуються з метою подальшого продажу</a:t>
            </a:r>
          </a:p>
          <a:p>
            <a:pPr algn="just" eaLnBrk="1" hangingPunct="1"/>
            <a:r>
              <a:rPr lang="uk-UA" altLang="uk-UA" u="sng" smtClean="0"/>
              <a:t>Готова продукція</a:t>
            </a:r>
            <a:r>
              <a:rPr lang="uk-UA" altLang="uk-UA" smtClean="0"/>
              <a:t>, виготовлена на підприємстві, яка призначена для продажу та відповідає технічним і якісним характеристикам</a:t>
            </a:r>
            <a:endParaRPr lang="ru-RU" altLang="uk-UA" smtClean="0"/>
          </a:p>
        </p:txBody>
      </p:sp>
    </p:spTree>
    <p:extLst>
      <p:ext uri="{BB962C8B-B14F-4D97-AF65-F5344CB8AC3E}">
        <p14:creationId xmlns:p14="http://schemas.microsoft.com/office/powerpoint/2010/main" val="171140097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457200" y="704850"/>
            <a:ext cx="8229600" cy="708025"/>
          </a:xfrm>
        </p:spPr>
        <p:txBody>
          <a:bodyPr>
            <a:normAutofit fontScale="90000"/>
          </a:bodyPr>
          <a:lstStyle/>
          <a:p>
            <a:pPr algn="ctr" eaLnBrk="1" hangingPunct="1"/>
            <a:r>
              <a:rPr lang="ru-RU" altLang="uk-UA" sz="3000" b="1" smtClean="0"/>
              <a:t>Перебувають у процесі виробництва з метою подальшого продажу продукту виробництва</a:t>
            </a:r>
            <a:endParaRPr lang="ru-RU" altLang="ru-RU" sz="3000" b="1" smtClean="0"/>
          </a:p>
        </p:txBody>
      </p:sp>
      <p:sp>
        <p:nvSpPr>
          <p:cNvPr id="17411" name="Rectangle 3"/>
          <p:cNvSpPr>
            <a:spLocks noGrp="1"/>
          </p:cNvSpPr>
          <p:nvPr>
            <p:ph type="body" idx="1"/>
          </p:nvPr>
        </p:nvSpPr>
        <p:spPr>
          <a:xfrm>
            <a:off x="179388" y="1628775"/>
            <a:ext cx="8507412" cy="4824413"/>
          </a:xfrm>
        </p:spPr>
        <p:txBody>
          <a:bodyPr/>
          <a:lstStyle/>
          <a:p>
            <a:pPr eaLnBrk="1" hangingPunct="1"/>
            <a:r>
              <a:rPr lang="uk-UA" altLang="uk-UA" sz="2200" u="sng" smtClean="0"/>
              <a:t>Незавершене виробництво</a:t>
            </a:r>
            <a:r>
              <a:rPr lang="uk-UA" altLang="uk-UA" sz="2200" smtClean="0"/>
              <a:t> у вигляді незакінчених обробкою і складанням деталей, вузлів, виробів і незавершених технологічних процесів</a:t>
            </a:r>
          </a:p>
          <a:p>
            <a:pPr eaLnBrk="1" hangingPunct="1"/>
            <a:r>
              <a:rPr lang="uk-UA" altLang="uk-UA" sz="2200" u="sng" smtClean="0"/>
              <a:t>Брак у виробництві</a:t>
            </a:r>
            <a:r>
              <a:rPr lang="uk-UA" altLang="uk-UA" sz="2200" smtClean="0"/>
              <a:t> - </a:t>
            </a:r>
            <a:r>
              <a:rPr lang="ru-RU" altLang="uk-UA" sz="2200" smtClean="0"/>
              <a:t>одукція, напівфабрикати, деталі, вузли й роботи, які не відповідають за своєю якістю встановленим стандартам або технічним умовам і не можуть бути використані за своїм прямим призначенням, або можуть бути використані тільки після додаткових витрат на виправлення</a:t>
            </a:r>
            <a:endParaRPr lang="uk-UA" altLang="uk-UA" sz="2200" smtClean="0"/>
          </a:p>
          <a:p>
            <a:pPr eaLnBrk="1" hangingPunct="1"/>
            <a:r>
              <a:rPr lang="uk-UA" altLang="uk-UA" sz="2200" u="sng" smtClean="0"/>
              <a:t>Напівфабрикати</a:t>
            </a:r>
            <a:r>
              <a:rPr lang="uk-UA" altLang="uk-UA" sz="2200" smtClean="0"/>
              <a:t> - </a:t>
            </a:r>
            <a:r>
              <a:rPr lang="ru-RU" altLang="uk-UA" sz="2200" smtClean="0"/>
              <a:t>це продукція, що не пройшла всіх установлених технологічним процесом стадій виробництва й потребує доопрацювання або укомплектування</a:t>
            </a:r>
            <a:endParaRPr lang="uk-UA" altLang="uk-UA" sz="2200" smtClean="0"/>
          </a:p>
          <a:p>
            <a:pPr eaLnBrk="1" hangingPunct="1"/>
            <a:endParaRPr lang="ru-RU" altLang="ru-RU" sz="2200" u="sng" smtClean="0"/>
          </a:p>
        </p:txBody>
      </p:sp>
    </p:spTree>
    <p:extLst>
      <p:ext uri="{BB962C8B-B14F-4D97-AF65-F5344CB8AC3E}">
        <p14:creationId xmlns:p14="http://schemas.microsoft.com/office/powerpoint/2010/main" val="30860806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a:xfrm>
            <a:off x="468313" y="549275"/>
            <a:ext cx="8229600" cy="1143000"/>
          </a:xfrm>
        </p:spPr>
        <p:txBody>
          <a:bodyPr>
            <a:normAutofit fontScale="90000"/>
          </a:bodyPr>
          <a:lstStyle/>
          <a:p>
            <a:pPr algn="ctr" eaLnBrk="1" hangingPunct="1"/>
            <a:r>
              <a:rPr lang="uk-UA" altLang="uk-UA" sz="2600" b="1" smtClean="0"/>
              <a:t>У</a:t>
            </a:r>
            <a:r>
              <a:rPr lang="ru-RU" altLang="uk-UA" sz="2600" b="1" smtClean="0"/>
              <a:t>тримуються для споживання під час виробництва продукції, виконання робіт та надання послуг, а також управління підприємством</a:t>
            </a:r>
          </a:p>
        </p:txBody>
      </p:sp>
      <p:sp>
        <p:nvSpPr>
          <p:cNvPr id="18435" name="Rectangle 3"/>
          <p:cNvSpPr>
            <a:spLocks noGrp="1"/>
          </p:cNvSpPr>
          <p:nvPr>
            <p:ph idx="1"/>
          </p:nvPr>
        </p:nvSpPr>
        <p:spPr/>
        <p:txBody>
          <a:bodyPr/>
          <a:lstStyle/>
          <a:p>
            <a:pPr eaLnBrk="1" hangingPunct="1"/>
            <a:r>
              <a:rPr lang="uk-UA" altLang="uk-UA" u="sng" smtClean="0"/>
              <a:t>Сировина</a:t>
            </a:r>
            <a:r>
              <a:rPr lang="uk-UA" altLang="uk-UA" smtClean="0"/>
              <a:t>, основні та допоміжні </a:t>
            </a:r>
            <a:r>
              <a:rPr lang="uk-UA" altLang="uk-UA" u="sng" smtClean="0"/>
              <a:t>матеріали</a:t>
            </a:r>
            <a:r>
              <a:rPr lang="uk-UA" altLang="uk-UA" smtClean="0"/>
              <a:t>, </a:t>
            </a:r>
            <a:r>
              <a:rPr lang="uk-UA" altLang="uk-UA" u="sng" smtClean="0"/>
              <a:t>комплектуючі вироби</a:t>
            </a:r>
            <a:r>
              <a:rPr lang="uk-UA" altLang="uk-UA" smtClean="0"/>
              <a:t> та інші </a:t>
            </a:r>
            <a:r>
              <a:rPr lang="uk-UA" altLang="uk-UA" u="sng" smtClean="0"/>
              <a:t>матеріальні цінності</a:t>
            </a:r>
          </a:p>
          <a:p>
            <a:pPr eaLnBrk="1" hangingPunct="1"/>
            <a:r>
              <a:rPr lang="uk-UA" altLang="uk-UA" u="sng" smtClean="0"/>
              <a:t>Малоцінні та швидкозношувані предмети (МШП), </a:t>
            </a:r>
            <a:r>
              <a:rPr lang="uk-UA" altLang="uk-UA" smtClean="0"/>
              <a:t>які використовуються не більше одного року або операційного циклу, якщо він не перевищує один рік</a:t>
            </a:r>
            <a:endParaRPr lang="ru-RU" altLang="uk-UA" smtClean="0"/>
          </a:p>
          <a:p>
            <a:pPr algn="just" eaLnBrk="1" hangingPunct="1">
              <a:buFont typeface="Wingdings 2" panose="05020102010507070707" pitchFamily="18" charset="2"/>
              <a:buNone/>
            </a:pPr>
            <a:endParaRPr lang="uk-UA" altLang="uk-UA" smtClean="0"/>
          </a:p>
        </p:txBody>
      </p:sp>
    </p:spTree>
    <p:extLst>
      <p:ext uri="{BB962C8B-B14F-4D97-AF65-F5344CB8AC3E}">
        <p14:creationId xmlns:p14="http://schemas.microsoft.com/office/powerpoint/2010/main" val="161715368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6"/>
          <p:cNvSpPr>
            <a:spLocks noChangeArrowheads="1"/>
          </p:cNvSpPr>
          <p:nvPr/>
        </p:nvSpPr>
        <p:spPr bwMode="auto">
          <a:xfrm>
            <a:off x="684213" y="981075"/>
            <a:ext cx="2519362" cy="792163"/>
          </a:xfrm>
          <a:prstGeom prst="roundRect">
            <a:avLst>
              <a:gd name="adj" fmla="val 16667"/>
            </a:avLst>
          </a:prstGeom>
          <a:solidFill>
            <a:schemeClr val="accent1">
              <a:alpha val="34117"/>
            </a:schemeClr>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Ознака групування</a:t>
            </a:r>
            <a:endParaRPr lang="ru-RU" altLang="uk-UA">
              <a:latin typeface="Constantia" panose="02030602050306030303" pitchFamily="18" charset="0"/>
            </a:endParaRPr>
          </a:p>
        </p:txBody>
      </p:sp>
      <p:sp>
        <p:nvSpPr>
          <p:cNvPr id="19459" name="AutoShape 7"/>
          <p:cNvSpPr>
            <a:spLocks noChangeArrowheads="1"/>
          </p:cNvSpPr>
          <p:nvPr/>
        </p:nvSpPr>
        <p:spPr bwMode="auto">
          <a:xfrm>
            <a:off x="3348038" y="981075"/>
            <a:ext cx="2519362" cy="792163"/>
          </a:xfrm>
          <a:prstGeom prst="roundRect">
            <a:avLst>
              <a:gd name="adj" fmla="val 16667"/>
            </a:avLst>
          </a:prstGeom>
          <a:solidFill>
            <a:schemeClr val="accent1">
              <a:alpha val="34117"/>
            </a:schemeClr>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Вид запасів</a:t>
            </a:r>
            <a:endParaRPr lang="ru-RU" altLang="uk-UA">
              <a:latin typeface="Constantia" panose="02030602050306030303" pitchFamily="18" charset="0"/>
            </a:endParaRPr>
          </a:p>
        </p:txBody>
      </p:sp>
      <p:sp>
        <p:nvSpPr>
          <p:cNvPr id="19460" name="AutoShape 8"/>
          <p:cNvSpPr>
            <a:spLocks noChangeArrowheads="1"/>
          </p:cNvSpPr>
          <p:nvPr/>
        </p:nvSpPr>
        <p:spPr bwMode="auto">
          <a:xfrm>
            <a:off x="6011863" y="981075"/>
            <a:ext cx="2519362" cy="792163"/>
          </a:xfrm>
          <a:prstGeom prst="roundRect">
            <a:avLst>
              <a:gd name="adj" fmla="val 16667"/>
            </a:avLst>
          </a:prstGeom>
          <a:solidFill>
            <a:schemeClr val="accent1">
              <a:alpha val="34117"/>
            </a:schemeClr>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Рахунок для обліку</a:t>
            </a:r>
            <a:endParaRPr lang="ru-RU" altLang="uk-UA">
              <a:latin typeface="Constantia" panose="02030602050306030303" pitchFamily="18" charset="0"/>
            </a:endParaRPr>
          </a:p>
        </p:txBody>
      </p:sp>
      <p:sp>
        <p:nvSpPr>
          <p:cNvPr id="19461" name="Line 12"/>
          <p:cNvSpPr>
            <a:spLocks noChangeShapeType="1"/>
          </p:cNvSpPr>
          <p:nvPr/>
        </p:nvSpPr>
        <p:spPr bwMode="auto">
          <a:xfrm>
            <a:off x="971550" y="17732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9462" name="AutoShape 14"/>
          <p:cNvSpPr>
            <a:spLocks noChangeArrowheads="1"/>
          </p:cNvSpPr>
          <p:nvPr/>
        </p:nvSpPr>
        <p:spPr bwMode="auto">
          <a:xfrm>
            <a:off x="684213" y="981075"/>
            <a:ext cx="2519362" cy="792163"/>
          </a:xfrm>
          <a:prstGeom prst="roundRect">
            <a:avLst>
              <a:gd name="adj" fmla="val 16667"/>
            </a:avLst>
          </a:prstGeom>
          <a:solidFill>
            <a:schemeClr val="accent1">
              <a:alpha val="34117"/>
            </a:schemeClr>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Ознака групування</a:t>
            </a:r>
            <a:endParaRPr lang="ru-RU" altLang="uk-UA">
              <a:latin typeface="Constantia" panose="02030602050306030303" pitchFamily="18" charset="0"/>
            </a:endParaRPr>
          </a:p>
        </p:txBody>
      </p:sp>
      <p:sp>
        <p:nvSpPr>
          <p:cNvPr id="19463" name="AutoShape 15"/>
          <p:cNvSpPr>
            <a:spLocks noChangeArrowheads="1"/>
          </p:cNvSpPr>
          <p:nvPr/>
        </p:nvSpPr>
        <p:spPr bwMode="auto">
          <a:xfrm>
            <a:off x="3348038" y="981075"/>
            <a:ext cx="2519362" cy="792163"/>
          </a:xfrm>
          <a:prstGeom prst="roundRect">
            <a:avLst>
              <a:gd name="adj" fmla="val 16667"/>
            </a:avLst>
          </a:prstGeom>
          <a:solidFill>
            <a:schemeClr val="accent1">
              <a:alpha val="34117"/>
            </a:schemeClr>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Вид запасів</a:t>
            </a:r>
            <a:endParaRPr lang="ru-RU" altLang="uk-UA">
              <a:latin typeface="Constantia" panose="02030602050306030303" pitchFamily="18" charset="0"/>
            </a:endParaRPr>
          </a:p>
        </p:txBody>
      </p:sp>
      <p:sp>
        <p:nvSpPr>
          <p:cNvPr id="19464" name="AutoShape 16"/>
          <p:cNvSpPr>
            <a:spLocks noChangeArrowheads="1"/>
          </p:cNvSpPr>
          <p:nvPr/>
        </p:nvSpPr>
        <p:spPr bwMode="auto">
          <a:xfrm>
            <a:off x="6011863" y="981075"/>
            <a:ext cx="2519362" cy="792163"/>
          </a:xfrm>
          <a:prstGeom prst="roundRect">
            <a:avLst>
              <a:gd name="adj" fmla="val 16667"/>
            </a:avLst>
          </a:prstGeom>
          <a:solidFill>
            <a:schemeClr val="accent1">
              <a:alpha val="34117"/>
            </a:schemeClr>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Рахунок для обліку</a:t>
            </a:r>
            <a:endParaRPr lang="ru-RU" altLang="uk-UA">
              <a:latin typeface="Constantia" panose="02030602050306030303" pitchFamily="18" charset="0"/>
            </a:endParaRPr>
          </a:p>
        </p:txBody>
      </p:sp>
      <p:sp>
        <p:nvSpPr>
          <p:cNvPr id="19465" name="Rectangle 23"/>
          <p:cNvSpPr>
            <a:spLocks noChangeArrowheads="1"/>
          </p:cNvSpPr>
          <p:nvPr/>
        </p:nvSpPr>
        <p:spPr bwMode="auto">
          <a:xfrm>
            <a:off x="1116013" y="1916113"/>
            <a:ext cx="2447925" cy="865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uk-UA" altLang="uk-UA" sz="1400">
                <a:latin typeface="Constantia" panose="02030602050306030303" pitchFamily="18" charset="0"/>
              </a:rPr>
              <a:t>Призначені для реалізації в </a:t>
            </a:r>
          </a:p>
          <a:p>
            <a:pPr algn="just" eaLnBrk="1" hangingPunct="1"/>
            <a:r>
              <a:rPr lang="uk-UA" altLang="uk-UA" sz="1400">
                <a:latin typeface="Constantia" panose="02030602050306030303" pitchFamily="18" charset="0"/>
              </a:rPr>
              <a:t>умовах звичайної </a:t>
            </a:r>
          </a:p>
          <a:p>
            <a:pPr algn="just" eaLnBrk="1" hangingPunct="1"/>
            <a:r>
              <a:rPr lang="uk-UA" altLang="uk-UA" sz="1400">
                <a:latin typeface="Constantia" panose="02030602050306030303" pitchFamily="18" charset="0"/>
              </a:rPr>
              <a:t>діяльності </a:t>
            </a:r>
            <a:endParaRPr lang="ru-RU" altLang="uk-UA" sz="1400">
              <a:latin typeface="Constantia" panose="02030602050306030303" pitchFamily="18" charset="0"/>
            </a:endParaRPr>
          </a:p>
        </p:txBody>
      </p:sp>
      <p:sp>
        <p:nvSpPr>
          <p:cNvPr id="19466" name="Rectangle 25"/>
          <p:cNvSpPr>
            <a:spLocks noChangeArrowheads="1"/>
          </p:cNvSpPr>
          <p:nvPr/>
        </p:nvSpPr>
        <p:spPr bwMode="auto">
          <a:xfrm>
            <a:off x="1116013" y="2997200"/>
            <a:ext cx="2447925" cy="10080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uk-UA" altLang="uk-UA" sz="1400">
                <a:latin typeface="Constantia" panose="02030602050306030303" pitchFamily="18" charset="0"/>
              </a:rPr>
              <a:t>Знаходяться в процесі </a:t>
            </a:r>
          </a:p>
          <a:p>
            <a:pPr algn="just" eaLnBrk="1" hangingPunct="1"/>
            <a:r>
              <a:rPr lang="uk-UA" altLang="uk-UA" sz="1400">
                <a:latin typeface="Constantia" panose="02030602050306030303" pitchFamily="18" charset="0"/>
              </a:rPr>
              <a:t>виробництва з метою </a:t>
            </a:r>
          </a:p>
          <a:p>
            <a:pPr algn="just" eaLnBrk="1" hangingPunct="1"/>
            <a:r>
              <a:rPr lang="uk-UA" altLang="uk-UA" sz="1400">
                <a:latin typeface="Constantia" panose="02030602050306030303" pitchFamily="18" charset="0"/>
              </a:rPr>
              <a:t>подальшої реалізації </a:t>
            </a:r>
          </a:p>
          <a:p>
            <a:pPr algn="just" eaLnBrk="1" hangingPunct="1"/>
            <a:r>
              <a:rPr lang="uk-UA" altLang="uk-UA" sz="1400">
                <a:latin typeface="Constantia" panose="02030602050306030303" pitchFamily="18" charset="0"/>
              </a:rPr>
              <a:t>виробленої продукції</a:t>
            </a:r>
            <a:endParaRPr lang="ru-RU" altLang="uk-UA" sz="1400">
              <a:latin typeface="Constantia" panose="02030602050306030303" pitchFamily="18" charset="0"/>
            </a:endParaRPr>
          </a:p>
        </p:txBody>
      </p:sp>
      <p:sp>
        <p:nvSpPr>
          <p:cNvPr id="19467" name="Rectangle 26"/>
          <p:cNvSpPr>
            <a:spLocks noChangeArrowheads="1"/>
          </p:cNvSpPr>
          <p:nvPr/>
        </p:nvSpPr>
        <p:spPr bwMode="auto">
          <a:xfrm>
            <a:off x="1116013" y="4149725"/>
            <a:ext cx="2447925" cy="1223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uk-UA" altLang="uk-UA" sz="1400">
                <a:latin typeface="Constantia" panose="02030602050306030303" pitchFamily="18" charset="0"/>
              </a:rPr>
              <a:t>Призначені для споживання</a:t>
            </a:r>
          </a:p>
          <a:p>
            <a:pPr eaLnBrk="1" hangingPunct="1"/>
            <a:r>
              <a:rPr lang="uk-UA" altLang="uk-UA" sz="1400">
                <a:latin typeface="Constantia" panose="02030602050306030303" pitchFamily="18" charset="0"/>
              </a:rPr>
              <a:t>при виробництві продукції</a:t>
            </a:r>
          </a:p>
          <a:p>
            <a:pPr eaLnBrk="1" hangingPunct="1"/>
            <a:r>
              <a:rPr lang="uk-UA" altLang="uk-UA" sz="1400">
                <a:latin typeface="Constantia" panose="02030602050306030303" pitchFamily="18" charset="0"/>
              </a:rPr>
              <a:t>виконанні робіт, наданні</a:t>
            </a:r>
          </a:p>
          <a:p>
            <a:pPr eaLnBrk="1" hangingPunct="1"/>
            <a:r>
              <a:rPr lang="uk-UA" altLang="uk-UA" sz="1400">
                <a:latin typeface="Constantia" panose="02030602050306030303" pitchFamily="18" charset="0"/>
              </a:rPr>
              <a:t>послуг, а також для </a:t>
            </a:r>
          </a:p>
          <a:p>
            <a:pPr eaLnBrk="1" hangingPunct="1"/>
            <a:r>
              <a:rPr lang="uk-UA" altLang="uk-UA" sz="1400">
                <a:latin typeface="Constantia" panose="02030602050306030303" pitchFamily="18" charset="0"/>
              </a:rPr>
              <a:t>управління підприємством</a:t>
            </a:r>
            <a:endParaRPr lang="ru-RU" altLang="uk-UA" sz="1400">
              <a:latin typeface="Constantia" panose="02030602050306030303" pitchFamily="18" charset="0"/>
            </a:endParaRPr>
          </a:p>
        </p:txBody>
      </p:sp>
      <p:sp>
        <p:nvSpPr>
          <p:cNvPr id="19468" name="Rectangle 28"/>
          <p:cNvSpPr>
            <a:spLocks noChangeArrowheads="1"/>
          </p:cNvSpPr>
          <p:nvPr/>
        </p:nvSpPr>
        <p:spPr bwMode="auto">
          <a:xfrm>
            <a:off x="3708400" y="1989138"/>
            <a:ext cx="2159000"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1600">
                <a:latin typeface="Constantia" panose="02030602050306030303" pitchFamily="18" charset="0"/>
              </a:rPr>
              <a:t>Готова продукція</a:t>
            </a:r>
            <a:endParaRPr lang="ru-RU" altLang="uk-UA" sz="1600">
              <a:latin typeface="Constantia" panose="02030602050306030303" pitchFamily="18" charset="0"/>
            </a:endParaRPr>
          </a:p>
        </p:txBody>
      </p:sp>
      <p:sp>
        <p:nvSpPr>
          <p:cNvPr id="19469" name="Rectangle 29"/>
          <p:cNvSpPr>
            <a:spLocks noChangeArrowheads="1"/>
          </p:cNvSpPr>
          <p:nvPr/>
        </p:nvSpPr>
        <p:spPr bwMode="auto">
          <a:xfrm>
            <a:off x="3708400" y="2420938"/>
            <a:ext cx="2159000"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1600">
                <a:latin typeface="Constantia" panose="02030602050306030303" pitchFamily="18" charset="0"/>
              </a:rPr>
              <a:t>Товари</a:t>
            </a:r>
            <a:endParaRPr lang="ru-RU" altLang="uk-UA" sz="1600">
              <a:latin typeface="Constantia" panose="02030602050306030303" pitchFamily="18" charset="0"/>
            </a:endParaRPr>
          </a:p>
        </p:txBody>
      </p:sp>
      <p:sp>
        <p:nvSpPr>
          <p:cNvPr id="19470" name="Line 30"/>
          <p:cNvSpPr>
            <a:spLocks noChangeShapeType="1"/>
          </p:cNvSpPr>
          <p:nvPr/>
        </p:nvSpPr>
        <p:spPr bwMode="auto">
          <a:xfrm>
            <a:off x="3563938" y="2205038"/>
            <a:ext cx="1444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71" name="Line 31"/>
          <p:cNvSpPr>
            <a:spLocks noChangeShapeType="1"/>
          </p:cNvSpPr>
          <p:nvPr/>
        </p:nvSpPr>
        <p:spPr bwMode="auto">
          <a:xfrm>
            <a:off x="3563938" y="2636838"/>
            <a:ext cx="1444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72" name="Line 32"/>
          <p:cNvSpPr>
            <a:spLocks noChangeShapeType="1"/>
          </p:cNvSpPr>
          <p:nvPr/>
        </p:nvSpPr>
        <p:spPr bwMode="auto">
          <a:xfrm>
            <a:off x="971550" y="2349500"/>
            <a:ext cx="1444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73" name="Rectangle 33"/>
          <p:cNvSpPr>
            <a:spLocks noChangeArrowheads="1"/>
          </p:cNvSpPr>
          <p:nvPr/>
        </p:nvSpPr>
        <p:spPr bwMode="auto">
          <a:xfrm>
            <a:off x="6084888" y="1989138"/>
            <a:ext cx="2447925"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26 “Готова продукція”</a:t>
            </a:r>
            <a:endParaRPr lang="ru-RU" altLang="uk-UA">
              <a:latin typeface="Constantia" panose="02030602050306030303" pitchFamily="18" charset="0"/>
            </a:endParaRPr>
          </a:p>
        </p:txBody>
      </p:sp>
      <p:sp>
        <p:nvSpPr>
          <p:cNvPr id="19474" name="Rectangle 34"/>
          <p:cNvSpPr>
            <a:spLocks noChangeArrowheads="1"/>
          </p:cNvSpPr>
          <p:nvPr/>
        </p:nvSpPr>
        <p:spPr bwMode="auto">
          <a:xfrm>
            <a:off x="6084888" y="2420938"/>
            <a:ext cx="2447925"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28 “Товари”</a:t>
            </a:r>
            <a:endParaRPr lang="ru-RU" altLang="uk-UA">
              <a:latin typeface="Constantia" panose="02030602050306030303" pitchFamily="18" charset="0"/>
            </a:endParaRPr>
          </a:p>
        </p:txBody>
      </p:sp>
      <p:sp>
        <p:nvSpPr>
          <p:cNvPr id="19475" name="Rectangle 35"/>
          <p:cNvSpPr>
            <a:spLocks noChangeArrowheads="1"/>
          </p:cNvSpPr>
          <p:nvPr/>
        </p:nvSpPr>
        <p:spPr bwMode="auto">
          <a:xfrm>
            <a:off x="3708400" y="2997200"/>
            <a:ext cx="21590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1600">
                <a:latin typeface="Constantia" panose="02030602050306030303" pitchFamily="18" charset="0"/>
              </a:rPr>
              <a:t>Незавершене </a:t>
            </a:r>
          </a:p>
          <a:p>
            <a:pPr algn="ctr" eaLnBrk="1" hangingPunct="1"/>
            <a:r>
              <a:rPr lang="uk-UA" altLang="uk-UA" sz="1600">
                <a:latin typeface="Constantia" panose="02030602050306030303" pitchFamily="18" charset="0"/>
              </a:rPr>
              <a:t>виробництво</a:t>
            </a:r>
            <a:endParaRPr lang="ru-RU" altLang="uk-UA" sz="1600">
              <a:latin typeface="Constantia" panose="02030602050306030303" pitchFamily="18" charset="0"/>
            </a:endParaRPr>
          </a:p>
        </p:txBody>
      </p:sp>
      <p:sp>
        <p:nvSpPr>
          <p:cNvPr id="19476" name="Line 36"/>
          <p:cNvSpPr>
            <a:spLocks noChangeShapeType="1"/>
          </p:cNvSpPr>
          <p:nvPr/>
        </p:nvSpPr>
        <p:spPr bwMode="auto">
          <a:xfrm>
            <a:off x="3563938" y="3213100"/>
            <a:ext cx="1444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77" name="Rectangle 37"/>
          <p:cNvSpPr>
            <a:spLocks noChangeArrowheads="1"/>
          </p:cNvSpPr>
          <p:nvPr/>
        </p:nvSpPr>
        <p:spPr bwMode="auto">
          <a:xfrm>
            <a:off x="3708400" y="3644900"/>
            <a:ext cx="2159000"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1600">
                <a:latin typeface="Constantia" panose="02030602050306030303" pitchFamily="18" charset="0"/>
              </a:rPr>
              <a:t>Брак у виробництві</a:t>
            </a:r>
            <a:endParaRPr lang="ru-RU" altLang="uk-UA" sz="1600">
              <a:latin typeface="Constantia" panose="02030602050306030303" pitchFamily="18" charset="0"/>
            </a:endParaRPr>
          </a:p>
        </p:txBody>
      </p:sp>
      <p:sp>
        <p:nvSpPr>
          <p:cNvPr id="19478" name="Rectangle 38"/>
          <p:cNvSpPr>
            <a:spLocks noChangeArrowheads="1"/>
          </p:cNvSpPr>
          <p:nvPr/>
        </p:nvSpPr>
        <p:spPr bwMode="auto">
          <a:xfrm>
            <a:off x="3708400" y="4149725"/>
            <a:ext cx="2159000"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1600">
                <a:latin typeface="Constantia" panose="02030602050306030303" pitchFamily="18" charset="0"/>
              </a:rPr>
              <a:t>Напівфабрикати</a:t>
            </a:r>
            <a:endParaRPr lang="ru-RU" altLang="uk-UA" sz="1600">
              <a:latin typeface="Constantia" panose="02030602050306030303" pitchFamily="18" charset="0"/>
            </a:endParaRPr>
          </a:p>
        </p:txBody>
      </p:sp>
      <p:sp>
        <p:nvSpPr>
          <p:cNvPr id="19479" name="Rectangle 39"/>
          <p:cNvSpPr>
            <a:spLocks noChangeArrowheads="1"/>
          </p:cNvSpPr>
          <p:nvPr/>
        </p:nvSpPr>
        <p:spPr bwMode="auto">
          <a:xfrm>
            <a:off x="3708400" y="4581525"/>
            <a:ext cx="2159000"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1600">
                <a:latin typeface="Constantia" panose="02030602050306030303" pitchFamily="18" charset="0"/>
              </a:rPr>
              <a:t>Виробничі запаси</a:t>
            </a:r>
            <a:endParaRPr lang="ru-RU" altLang="uk-UA" sz="1600">
              <a:latin typeface="Constantia" panose="02030602050306030303" pitchFamily="18" charset="0"/>
            </a:endParaRPr>
          </a:p>
        </p:txBody>
      </p:sp>
      <p:sp>
        <p:nvSpPr>
          <p:cNvPr id="19480" name="Rectangle 40"/>
          <p:cNvSpPr>
            <a:spLocks noChangeArrowheads="1"/>
          </p:cNvSpPr>
          <p:nvPr/>
        </p:nvSpPr>
        <p:spPr bwMode="auto">
          <a:xfrm>
            <a:off x="3708400" y="5013325"/>
            <a:ext cx="2159000"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1600">
                <a:latin typeface="Constantia" panose="02030602050306030303" pitchFamily="18" charset="0"/>
              </a:rPr>
              <a:t>МШП</a:t>
            </a:r>
            <a:endParaRPr lang="ru-RU" altLang="uk-UA" sz="1600">
              <a:latin typeface="Constantia" panose="02030602050306030303" pitchFamily="18" charset="0"/>
            </a:endParaRPr>
          </a:p>
        </p:txBody>
      </p:sp>
      <p:sp>
        <p:nvSpPr>
          <p:cNvPr id="19481" name="Line 41"/>
          <p:cNvSpPr>
            <a:spLocks noChangeShapeType="1"/>
          </p:cNvSpPr>
          <p:nvPr/>
        </p:nvSpPr>
        <p:spPr bwMode="auto">
          <a:xfrm>
            <a:off x="971550" y="4797425"/>
            <a:ext cx="1444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2" name="Line 43"/>
          <p:cNvSpPr>
            <a:spLocks noChangeShapeType="1"/>
          </p:cNvSpPr>
          <p:nvPr/>
        </p:nvSpPr>
        <p:spPr bwMode="auto">
          <a:xfrm>
            <a:off x="971550" y="3500438"/>
            <a:ext cx="1444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3" name="Line 45"/>
          <p:cNvSpPr>
            <a:spLocks noChangeShapeType="1"/>
          </p:cNvSpPr>
          <p:nvPr/>
        </p:nvSpPr>
        <p:spPr bwMode="auto">
          <a:xfrm>
            <a:off x="3563938" y="3789363"/>
            <a:ext cx="1444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4" name="Line 46"/>
          <p:cNvSpPr>
            <a:spLocks noChangeShapeType="1"/>
          </p:cNvSpPr>
          <p:nvPr/>
        </p:nvSpPr>
        <p:spPr bwMode="auto">
          <a:xfrm>
            <a:off x="3563938" y="3933825"/>
            <a:ext cx="144462"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5" name="Line 47"/>
          <p:cNvSpPr>
            <a:spLocks noChangeShapeType="1"/>
          </p:cNvSpPr>
          <p:nvPr/>
        </p:nvSpPr>
        <p:spPr bwMode="auto">
          <a:xfrm>
            <a:off x="3563938" y="4365625"/>
            <a:ext cx="1444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6" name="Line 48"/>
          <p:cNvSpPr>
            <a:spLocks noChangeShapeType="1"/>
          </p:cNvSpPr>
          <p:nvPr/>
        </p:nvSpPr>
        <p:spPr bwMode="auto">
          <a:xfrm>
            <a:off x="3563938" y="4724400"/>
            <a:ext cx="1444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7" name="Line 49"/>
          <p:cNvSpPr>
            <a:spLocks noChangeShapeType="1"/>
          </p:cNvSpPr>
          <p:nvPr/>
        </p:nvSpPr>
        <p:spPr bwMode="auto">
          <a:xfrm>
            <a:off x="3563938" y="5229225"/>
            <a:ext cx="1444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8" name="Line 50"/>
          <p:cNvSpPr>
            <a:spLocks noChangeShapeType="1"/>
          </p:cNvSpPr>
          <p:nvPr/>
        </p:nvSpPr>
        <p:spPr bwMode="auto">
          <a:xfrm>
            <a:off x="5867400" y="2205038"/>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89" name="Line 51"/>
          <p:cNvSpPr>
            <a:spLocks noChangeShapeType="1"/>
          </p:cNvSpPr>
          <p:nvPr/>
        </p:nvSpPr>
        <p:spPr bwMode="auto">
          <a:xfrm>
            <a:off x="5867400" y="2565400"/>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90" name="Rectangle 52"/>
          <p:cNvSpPr>
            <a:spLocks noChangeArrowheads="1"/>
          </p:cNvSpPr>
          <p:nvPr/>
        </p:nvSpPr>
        <p:spPr bwMode="auto">
          <a:xfrm>
            <a:off x="6084888" y="2997200"/>
            <a:ext cx="2447925"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23 “Виробництво”</a:t>
            </a:r>
            <a:endParaRPr lang="ru-RU" altLang="uk-UA">
              <a:latin typeface="Constantia" panose="02030602050306030303" pitchFamily="18" charset="0"/>
            </a:endParaRPr>
          </a:p>
        </p:txBody>
      </p:sp>
      <p:sp>
        <p:nvSpPr>
          <p:cNvPr id="19491" name="Rectangle 53"/>
          <p:cNvSpPr>
            <a:spLocks noChangeArrowheads="1"/>
          </p:cNvSpPr>
          <p:nvPr/>
        </p:nvSpPr>
        <p:spPr bwMode="auto">
          <a:xfrm>
            <a:off x="6084888" y="3429000"/>
            <a:ext cx="2447925"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24 “Брак у вироб-</a:t>
            </a:r>
          </a:p>
          <a:p>
            <a:pPr algn="ctr" eaLnBrk="1" hangingPunct="1"/>
            <a:r>
              <a:rPr lang="uk-UA" altLang="uk-UA">
                <a:latin typeface="Constantia" panose="02030602050306030303" pitchFamily="18" charset="0"/>
              </a:rPr>
              <a:t>ництві”</a:t>
            </a:r>
            <a:endParaRPr lang="ru-RU" altLang="uk-UA">
              <a:latin typeface="Constantia" panose="02030602050306030303" pitchFamily="18" charset="0"/>
            </a:endParaRPr>
          </a:p>
        </p:txBody>
      </p:sp>
      <p:sp>
        <p:nvSpPr>
          <p:cNvPr id="19492" name="Rectangle 54"/>
          <p:cNvSpPr>
            <a:spLocks noChangeArrowheads="1"/>
          </p:cNvSpPr>
          <p:nvPr/>
        </p:nvSpPr>
        <p:spPr bwMode="auto">
          <a:xfrm>
            <a:off x="6084888" y="4149725"/>
            <a:ext cx="2447925"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25 “Напівфабрикати”</a:t>
            </a:r>
            <a:endParaRPr lang="ru-RU" altLang="uk-UA">
              <a:latin typeface="Constantia" panose="02030602050306030303" pitchFamily="18" charset="0"/>
            </a:endParaRPr>
          </a:p>
        </p:txBody>
      </p:sp>
      <p:sp>
        <p:nvSpPr>
          <p:cNvPr id="19493" name="Rectangle 55"/>
          <p:cNvSpPr>
            <a:spLocks noChangeArrowheads="1"/>
          </p:cNvSpPr>
          <p:nvPr/>
        </p:nvSpPr>
        <p:spPr bwMode="auto">
          <a:xfrm>
            <a:off x="6084888" y="5084763"/>
            <a:ext cx="2447925"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22 “МШП”</a:t>
            </a:r>
            <a:endParaRPr lang="ru-RU" altLang="uk-UA">
              <a:latin typeface="Constantia" panose="02030602050306030303" pitchFamily="18" charset="0"/>
            </a:endParaRPr>
          </a:p>
        </p:txBody>
      </p:sp>
      <p:sp>
        <p:nvSpPr>
          <p:cNvPr id="19494" name="Rectangle 56"/>
          <p:cNvSpPr>
            <a:spLocks noChangeArrowheads="1"/>
          </p:cNvSpPr>
          <p:nvPr/>
        </p:nvSpPr>
        <p:spPr bwMode="auto">
          <a:xfrm>
            <a:off x="6084888" y="4652963"/>
            <a:ext cx="2447925"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a:latin typeface="Constantia" panose="02030602050306030303" pitchFamily="18" charset="0"/>
              </a:rPr>
              <a:t>20 “Виробничі запаси”</a:t>
            </a:r>
            <a:endParaRPr lang="ru-RU" altLang="uk-UA">
              <a:latin typeface="Constantia" panose="02030602050306030303" pitchFamily="18" charset="0"/>
            </a:endParaRPr>
          </a:p>
        </p:txBody>
      </p:sp>
      <p:sp>
        <p:nvSpPr>
          <p:cNvPr id="19495" name="Text Box 57"/>
          <p:cNvSpPr txBox="1">
            <a:spLocks noChangeArrowheads="1"/>
          </p:cNvSpPr>
          <p:nvPr/>
        </p:nvSpPr>
        <p:spPr bwMode="auto">
          <a:xfrm>
            <a:off x="1403350" y="5876925"/>
            <a:ext cx="6769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uk-UA" altLang="uk-UA">
                <a:latin typeface="Constantia" panose="02030602050306030303" pitchFamily="18" charset="0"/>
              </a:rPr>
              <a:t>Рис. 2. Класифікація запасів у бухгалтерському обліку</a:t>
            </a:r>
            <a:endParaRPr lang="ru-RU" altLang="uk-UA">
              <a:latin typeface="Constantia" panose="02030602050306030303" pitchFamily="18" charset="0"/>
            </a:endParaRPr>
          </a:p>
        </p:txBody>
      </p:sp>
      <p:sp>
        <p:nvSpPr>
          <p:cNvPr id="19496" name="Line 58"/>
          <p:cNvSpPr>
            <a:spLocks noChangeShapeType="1"/>
          </p:cNvSpPr>
          <p:nvPr/>
        </p:nvSpPr>
        <p:spPr bwMode="auto">
          <a:xfrm>
            <a:off x="5867400" y="3213100"/>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97" name="Line 59"/>
          <p:cNvSpPr>
            <a:spLocks noChangeShapeType="1"/>
          </p:cNvSpPr>
          <p:nvPr/>
        </p:nvSpPr>
        <p:spPr bwMode="auto">
          <a:xfrm>
            <a:off x="5867400" y="3860800"/>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98" name="Line 60"/>
          <p:cNvSpPr>
            <a:spLocks noChangeShapeType="1"/>
          </p:cNvSpPr>
          <p:nvPr/>
        </p:nvSpPr>
        <p:spPr bwMode="auto">
          <a:xfrm>
            <a:off x="5867400" y="4365625"/>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499" name="Line 61"/>
          <p:cNvSpPr>
            <a:spLocks noChangeShapeType="1"/>
          </p:cNvSpPr>
          <p:nvPr/>
        </p:nvSpPr>
        <p:spPr bwMode="auto">
          <a:xfrm>
            <a:off x="5867400" y="4797425"/>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9500" name="Line 62"/>
          <p:cNvSpPr>
            <a:spLocks noChangeShapeType="1"/>
          </p:cNvSpPr>
          <p:nvPr/>
        </p:nvSpPr>
        <p:spPr bwMode="auto">
          <a:xfrm>
            <a:off x="5867400" y="5229225"/>
            <a:ext cx="2174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extLst>
      <p:ext uri="{BB962C8B-B14F-4D97-AF65-F5344CB8AC3E}">
        <p14:creationId xmlns:p14="http://schemas.microsoft.com/office/powerpoint/2010/main" val="1101092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363538" algn="just">
              <a:buNone/>
            </a:pPr>
            <a:r>
              <a:rPr lang="uk-UA" dirty="0"/>
              <a:t>Оскільки чітке визначення </a:t>
            </a:r>
            <a:r>
              <a:rPr lang="uk-UA" b="1" dirty="0"/>
              <a:t>необоротних активів </a:t>
            </a:r>
            <a:r>
              <a:rPr lang="uk-UA" dirty="0"/>
              <a:t>відсутнє, під ними слід розуміти активи, вартість яких може бути достовірно визначена, що використовуються підприємством протягом тривалого періоду часу (більше одного року або операційного циклу) та використання яких призведе до отримання економічних вигод у майбутньому.</a:t>
            </a:r>
          </a:p>
        </p:txBody>
      </p:sp>
    </p:spTree>
    <p:extLst>
      <p:ext uri="{BB962C8B-B14F-4D97-AF65-F5344CB8AC3E}">
        <p14:creationId xmlns:p14="http://schemas.microsoft.com/office/powerpoint/2010/main" val="27533347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395288" y="333375"/>
            <a:ext cx="8229600" cy="1143000"/>
          </a:xfrm>
        </p:spPr>
        <p:txBody>
          <a:bodyPr>
            <a:normAutofit fontScale="90000"/>
          </a:bodyPr>
          <a:lstStyle/>
          <a:p>
            <a:pPr eaLnBrk="1" hangingPunct="1"/>
            <a:r>
              <a:rPr lang="uk-UA" altLang="uk-UA" sz="4600" smtClean="0"/>
              <a:t>Документування операцій з запасами:</a:t>
            </a:r>
            <a:endParaRPr lang="ru-RU" altLang="uk-UA" sz="4600" smtClean="0"/>
          </a:p>
        </p:txBody>
      </p:sp>
      <p:sp>
        <p:nvSpPr>
          <p:cNvPr id="21507" name="Rectangle 3"/>
          <p:cNvSpPr>
            <a:spLocks noGrp="1"/>
          </p:cNvSpPr>
          <p:nvPr>
            <p:ph idx="1"/>
          </p:nvPr>
        </p:nvSpPr>
        <p:spPr>
          <a:xfrm>
            <a:off x="1763713" y="1484313"/>
            <a:ext cx="5926137" cy="4389437"/>
          </a:xfrm>
        </p:spPr>
        <p:txBody>
          <a:bodyPr/>
          <a:lstStyle/>
          <a:p>
            <a:pPr eaLnBrk="1" hangingPunct="1"/>
            <a:r>
              <a:rPr lang="uk-UA" altLang="uk-UA" dirty="0" smtClean="0"/>
              <a:t>Договір купівлі-продажу;</a:t>
            </a:r>
          </a:p>
          <a:p>
            <a:pPr eaLnBrk="1" hangingPunct="1"/>
            <a:r>
              <a:rPr lang="uk-UA" altLang="uk-UA" dirty="0" smtClean="0"/>
              <a:t>Рахунок;</a:t>
            </a:r>
          </a:p>
          <a:p>
            <a:pPr eaLnBrk="1" hangingPunct="1"/>
            <a:r>
              <a:rPr lang="uk-UA" altLang="uk-UA" dirty="0" smtClean="0"/>
              <a:t>Рахунок-фактура (див. бланк);</a:t>
            </a:r>
          </a:p>
          <a:p>
            <a:pPr eaLnBrk="1" hangingPunct="1"/>
            <a:r>
              <a:rPr lang="uk-UA" altLang="uk-UA" dirty="0" smtClean="0"/>
              <a:t>Довіреність;</a:t>
            </a:r>
          </a:p>
          <a:p>
            <a:pPr eaLnBrk="1" hangingPunct="1"/>
            <a:r>
              <a:rPr lang="uk-UA" altLang="uk-UA" dirty="0" smtClean="0"/>
              <a:t>Накладна (див. бланк);</a:t>
            </a:r>
          </a:p>
          <a:p>
            <a:pPr eaLnBrk="1" hangingPunct="1"/>
            <a:r>
              <a:rPr lang="uk-UA" altLang="uk-UA" dirty="0" smtClean="0"/>
              <a:t>Прибутковий ордер (див. бланк);</a:t>
            </a:r>
          </a:p>
          <a:p>
            <a:pPr eaLnBrk="1" hangingPunct="1"/>
            <a:r>
              <a:rPr lang="uk-UA" altLang="uk-UA" dirty="0" smtClean="0"/>
              <a:t>Акт приймання </a:t>
            </a:r>
          </a:p>
          <a:p>
            <a:pPr eaLnBrk="1" hangingPunct="1"/>
            <a:r>
              <a:rPr lang="uk-UA" altLang="uk-UA" dirty="0" smtClean="0"/>
              <a:t>Товарний чек;</a:t>
            </a:r>
          </a:p>
          <a:p>
            <a:pPr eaLnBrk="1" hangingPunct="1"/>
            <a:r>
              <a:rPr lang="uk-UA" altLang="uk-UA" dirty="0" smtClean="0"/>
              <a:t>Акт закупівлі;</a:t>
            </a:r>
            <a:endParaRPr lang="ru-RU" altLang="uk-UA" dirty="0" smtClean="0"/>
          </a:p>
        </p:txBody>
      </p:sp>
    </p:spTree>
    <p:extLst>
      <p:ext uri="{BB962C8B-B14F-4D97-AF65-F5344CB8AC3E}">
        <p14:creationId xmlns:p14="http://schemas.microsoft.com/office/powerpoint/2010/main" val="387109391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p:cNvSpPr>
          <p:nvPr>
            <p:ph idx="1"/>
          </p:nvPr>
        </p:nvSpPr>
        <p:spPr/>
        <p:txBody>
          <a:bodyPr/>
          <a:lstStyle/>
          <a:p>
            <a:pPr algn="just" eaLnBrk="1" hangingPunct="1"/>
            <a:r>
              <a:rPr lang="uk-UA" altLang="uk-UA" u="sng" smtClean="0"/>
              <a:t>Виробничі запаси</a:t>
            </a:r>
            <a:r>
              <a:rPr lang="uk-UA" altLang="uk-UA" smtClean="0"/>
              <a:t>, як правило, купуються в інших підприємств (постачальників) на підставі укладених </a:t>
            </a:r>
            <a:r>
              <a:rPr lang="uk-UA" altLang="uk-UA" b="1" i="1" smtClean="0"/>
              <a:t>договорів купівлі-продажу.</a:t>
            </a:r>
          </a:p>
          <a:p>
            <a:pPr algn="just" eaLnBrk="1" hangingPunct="1"/>
            <a:endParaRPr lang="uk-UA" altLang="uk-UA" b="1" i="1" smtClean="0"/>
          </a:p>
          <a:p>
            <a:pPr algn="just" eaLnBrk="1" hangingPunct="1">
              <a:buFont typeface="Wingdings 2" panose="05020102010507070707" pitchFamily="18" charset="2"/>
              <a:buNone/>
            </a:pPr>
            <a:r>
              <a:rPr lang="uk-UA" altLang="uk-UA" b="1" i="1" smtClean="0"/>
              <a:t>	Договір купівлі-продажу </a:t>
            </a:r>
            <a:r>
              <a:rPr lang="uk-UA" altLang="uk-UA" smtClean="0"/>
              <a:t>є основним документом, який визначає права та обов'язки постачальників та покупців.</a:t>
            </a:r>
            <a:endParaRPr lang="ru-RU" altLang="uk-UA" b="1" i="1" smtClean="0"/>
          </a:p>
        </p:txBody>
      </p:sp>
    </p:spTree>
    <p:extLst>
      <p:ext uri="{BB962C8B-B14F-4D97-AF65-F5344CB8AC3E}">
        <p14:creationId xmlns:p14="http://schemas.microsoft.com/office/powerpoint/2010/main" val="151468212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uk-UA" altLang="uk-UA" b="1" i="1" smtClean="0"/>
              <a:t>У договорі вказуються:</a:t>
            </a:r>
            <a:endParaRPr lang="ru-RU" altLang="uk-UA" b="1" i="1" smtClean="0"/>
          </a:p>
        </p:txBody>
      </p:sp>
      <p:sp>
        <p:nvSpPr>
          <p:cNvPr id="23555" name="Rectangle 3"/>
          <p:cNvSpPr>
            <a:spLocks noGrp="1"/>
          </p:cNvSpPr>
          <p:nvPr>
            <p:ph idx="1"/>
          </p:nvPr>
        </p:nvSpPr>
        <p:spPr>
          <a:xfrm>
            <a:off x="539750" y="2781300"/>
            <a:ext cx="8229600" cy="3529013"/>
          </a:xfrm>
        </p:spPr>
        <p:txBody>
          <a:bodyPr/>
          <a:lstStyle/>
          <a:p>
            <a:pPr eaLnBrk="1" hangingPunct="1"/>
            <a:r>
              <a:rPr lang="uk-UA" altLang="uk-UA" u="sng" smtClean="0"/>
              <a:t>Найменування</a:t>
            </a:r>
            <a:r>
              <a:rPr lang="uk-UA" altLang="uk-UA" smtClean="0"/>
              <a:t> предмету придбання;</a:t>
            </a:r>
          </a:p>
          <a:p>
            <a:pPr eaLnBrk="1" hangingPunct="1"/>
            <a:r>
              <a:rPr lang="uk-UA" altLang="uk-UA" u="sng" smtClean="0"/>
              <a:t>Кількість</a:t>
            </a:r>
            <a:r>
              <a:rPr lang="uk-UA" altLang="uk-UA" smtClean="0"/>
              <a:t> об'єктів придбання;</a:t>
            </a:r>
          </a:p>
          <a:p>
            <a:pPr eaLnBrk="1" hangingPunct="1"/>
            <a:r>
              <a:rPr lang="uk-UA" altLang="uk-UA" smtClean="0"/>
              <a:t>Їх </a:t>
            </a:r>
            <a:r>
              <a:rPr lang="uk-UA" altLang="uk-UA" u="sng" smtClean="0"/>
              <a:t>ціна</a:t>
            </a:r>
            <a:r>
              <a:rPr lang="uk-UA" altLang="uk-UA" smtClean="0"/>
              <a:t>;</a:t>
            </a:r>
          </a:p>
          <a:p>
            <a:pPr eaLnBrk="1" hangingPunct="1"/>
            <a:r>
              <a:rPr lang="uk-UA" altLang="uk-UA" u="sng" smtClean="0"/>
              <a:t>Строки</a:t>
            </a:r>
            <a:r>
              <a:rPr lang="uk-UA" altLang="uk-UA" smtClean="0"/>
              <a:t> поставки;</a:t>
            </a:r>
          </a:p>
          <a:p>
            <a:pPr eaLnBrk="1" hangingPunct="1"/>
            <a:r>
              <a:rPr lang="uk-UA" altLang="uk-UA" smtClean="0"/>
              <a:t>Порядок </a:t>
            </a:r>
            <a:r>
              <a:rPr lang="uk-UA" altLang="uk-UA" u="sng" smtClean="0"/>
              <a:t>розрахунків</a:t>
            </a:r>
            <a:r>
              <a:rPr lang="uk-UA" altLang="uk-UA" smtClean="0"/>
              <a:t>;</a:t>
            </a:r>
            <a:endParaRPr lang="ru-RU" altLang="uk-UA" smtClean="0"/>
          </a:p>
        </p:txBody>
      </p:sp>
    </p:spTree>
    <p:extLst>
      <p:ext uri="{BB962C8B-B14F-4D97-AF65-F5344CB8AC3E}">
        <p14:creationId xmlns:p14="http://schemas.microsoft.com/office/powerpoint/2010/main" val="404709960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p:cNvSpPr>
          <p:nvPr>
            <p:ph idx="1"/>
          </p:nvPr>
        </p:nvSpPr>
        <p:spPr>
          <a:xfrm>
            <a:off x="395288" y="1773238"/>
            <a:ext cx="8229600" cy="4389437"/>
          </a:xfrm>
        </p:spPr>
        <p:txBody>
          <a:bodyPr/>
          <a:lstStyle/>
          <a:p>
            <a:pPr algn="ctr" eaLnBrk="1" hangingPunct="1">
              <a:buFont typeface="Wingdings 2" panose="05020102010507070707" pitchFamily="18" charset="2"/>
              <a:buNone/>
            </a:pPr>
            <a:r>
              <a:rPr lang="uk-UA" altLang="uk-UA" u="sng" smtClean="0"/>
              <a:t>На підставі договорів</a:t>
            </a:r>
            <a:r>
              <a:rPr lang="uk-UA" altLang="uk-UA" smtClean="0"/>
              <a:t> підприємство-продавець складає </a:t>
            </a:r>
            <a:r>
              <a:rPr lang="uk-UA" altLang="uk-UA" b="1" i="1" smtClean="0"/>
              <a:t>рахунок</a:t>
            </a:r>
            <a:r>
              <a:rPr lang="uk-UA" altLang="uk-UA" smtClean="0"/>
              <a:t> або </a:t>
            </a:r>
            <a:r>
              <a:rPr lang="uk-UA" altLang="uk-UA" b="1" i="1" smtClean="0"/>
              <a:t>рахунок-фактуру </a:t>
            </a:r>
            <a:r>
              <a:rPr lang="uk-UA" altLang="uk-UA" smtClean="0"/>
              <a:t>(зразок 1),</a:t>
            </a:r>
            <a:r>
              <a:rPr lang="uk-UA" altLang="uk-UA" b="1" i="1" smtClean="0"/>
              <a:t> </a:t>
            </a:r>
            <a:r>
              <a:rPr lang="uk-UA" altLang="uk-UA" smtClean="0"/>
              <a:t>які підлягають оплаті  покупцем. Після проведення оплати рахунку матеріальні цінності відпускаються підприємству-покупцю, як правило за </a:t>
            </a:r>
            <a:r>
              <a:rPr lang="uk-UA" altLang="uk-UA" b="1" i="1" smtClean="0"/>
              <a:t>накладною </a:t>
            </a:r>
            <a:r>
              <a:rPr lang="uk-UA" altLang="uk-UA" smtClean="0"/>
              <a:t>(зразок 2), яка є основним документом з руху запасів.</a:t>
            </a:r>
          </a:p>
          <a:p>
            <a:pPr algn="ctr" eaLnBrk="1" hangingPunct="1">
              <a:buFont typeface="Wingdings 2" panose="05020102010507070707" pitchFamily="18" charset="2"/>
              <a:buNone/>
            </a:pPr>
            <a:endParaRPr lang="ru-RU" altLang="uk-UA" b="1" i="1" smtClean="0"/>
          </a:p>
        </p:txBody>
      </p:sp>
    </p:spTree>
    <p:extLst>
      <p:ext uri="{BB962C8B-B14F-4D97-AF65-F5344CB8AC3E}">
        <p14:creationId xmlns:p14="http://schemas.microsoft.com/office/powerpoint/2010/main" val="183886078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p:cNvSpPr>
          <p:nvPr/>
        </p:nvSpPr>
        <p:spPr bwMode="auto">
          <a:xfrm>
            <a:off x="395288"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3200">
                <a:solidFill>
                  <a:schemeClr val="tx2"/>
                </a:solidFill>
                <a:latin typeface="Calibri" panose="020F0502020204030204" pitchFamily="34" charset="0"/>
              </a:rPr>
              <a:t>Зразок 1. Рахунок-фактура</a:t>
            </a:r>
            <a:endParaRPr lang="ru-RU" altLang="uk-UA" sz="3200">
              <a:solidFill>
                <a:schemeClr val="tx2"/>
              </a:solidFill>
              <a:latin typeface="Calibri" panose="020F0502020204030204" pitchFamily="34" charset="0"/>
            </a:endParaRPr>
          </a:p>
        </p:txBody>
      </p:sp>
      <p:pic>
        <p:nvPicPr>
          <p:cNvPr id="2560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125538"/>
            <a:ext cx="6121400" cy="503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319382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908050"/>
            <a:ext cx="6746875" cy="543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2"/>
          <p:cNvSpPr>
            <a:spLocks noGrp="1"/>
          </p:cNvSpPr>
          <p:nvPr>
            <p:ph type="title"/>
          </p:nvPr>
        </p:nvSpPr>
        <p:spPr>
          <a:xfrm>
            <a:off x="395288" y="188913"/>
            <a:ext cx="8229600" cy="1143000"/>
          </a:xfrm>
        </p:spPr>
        <p:txBody>
          <a:bodyPr/>
          <a:lstStyle/>
          <a:p>
            <a:pPr eaLnBrk="1" hangingPunct="1"/>
            <a:r>
              <a:rPr lang="uk-UA" altLang="uk-UA" sz="3200" smtClean="0"/>
              <a:t>Зразок 2. Накладна</a:t>
            </a:r>
            <a:endParaRPr lang="ru-RU" altLang="uk-UA" sz="3200" smtClean="0"/>
          </a:p>
        </p:txBody>
      </p:sp>
    </p:spTree>
    <p:extLst>
      <p:ext uri="{BB962C8B-B14F-4D97-AF65-F5344CB8AC3E}">
        <p14:creationId xmlns:p14="http://schemas.microsoft.com/office/powerpoint/2010/main" val="193523824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5" descr="Tovarny-4ek"/>
          <p:cNvSpPr>
            <a:spLocks noChangeAspect="1" noChangeArrowheads="1"/>
          </p:cNvSpPr>
          <p:nvPr/>
        </p:nvSpPr>
        <p:spPr bwMode="auto">
          <a:xfrm>
            <a:off x="149225" y="46038"/>
            <a:ext cx="5715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7651" name="AutoShape 7" descr="chek_pilesos"/>
          <p:cNvSpPr>
            <a:spLocks noChangeAspect="1" noChangeArrowheads="1"/>
          </p:cNvSpPr>
          <p:nvPr/>
        </p:nvSpPr>
        <p:spPr bwMode="auto">
          <a:xfrm>
            <a:off x="61913" y="-4763"/>
            <a:ext cx="9020175" cy="6867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pic>
        <p:nvPicPr>
          <p:cNvPr id="27652" name="Picture 8" descr="chek_piles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196975"/>
            <a:ext cx="7488237" cy="57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Rectangle 9"/>
          <p:cNvSpPr>
            <a:spLocks noGrp="1"/>
          </p:cNvSpPr>
          <p:nvPr>
            <p:ph type="body" idx="1"/>
          </p:nvPr>
        </p:nvSpPr>
        <p:spPr>
          <a:xfrm>
            <a:off x="611188" y="260350"/>
            <a:ext cx="8229600" cy="1349375"/>
          </a:xfrm>
          <a:noFill/>
        </p:spPr>
        <p:txBody>
          <a:bodyPr/>
          <a:lstStyle/>
          <a:p>
            <a:pPr marL="0" indent="355600" algn="just" eaLnBrk="1" hangingPunct="1">
              <a:buFont typeface="Wingdings 2" panose="05020102010507070707" pitchFamily="18" charset="2"/>
              <a:buNone/>
            </a:pPr>
            <a:r>
              <a:rPr lang="uk-UA" altLang="ru-RU" smtClean="0"/>
              <a:t>У випадку придбання запасів через підзвітну особу за готівку документом, що підтверджує придбання, може бути товарний чек.</a:t>
            </a:r>
            <a:endParaRPr lang="ru-RU" altLang="ru-RU" smtClean="0"/>
          </a:p>
        </p:txBody>
      </p:sp>
    </p:spTree>
    <p:extLst>
      <p:ext uri="{BB962C8B-B14F-4D97-AF65-F5344CB8AC3E}">
        <p14:creationId xmlns:p14="http://schemas.microsoft.com/office/powerpoint/2010/main" val="364696740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p:cNvSpPr>
          <p:nvPr>
            <p:ph type="body" idx="1"/>
          </p:nvPr>
        </p:nvSpPr>
        <p:spPr/>
        <p:txBody>
          <a:bodyPr/>
          <a:lstStyle/>
          <a:p>
            <a:pPr marL="0" indent="355600" algn="just" eaLnBrk="1" hangingPunct="1">
              <a:buFont typeface="Wingdings 2" panose="05020102010507070707" pitchFamily="18" charset="2"/>
              <a:buNone/>
            </a:pPr>
            <a:r>
              <a:rPr lang="ru-RU" altLang="ru-RU" smtClean="0"/>
              <a:t>Одиницею бухгалтерського обліку запасів є їх найменування або однорідна група (вид).</a:t>
            </a:r>
          </a:p>
          <a:p>
            <a:pPr marL="0" indent="355600" algn="just" eaLnBrk="1" hangingPunct="1">
              <a:buFont typeface="Wingdings 2" panose="05020102010507070707" pitchFamily="18" charset="2"/>
              <a:buNone/>
            </a:pPr>
            <a:endParaRPr lang="uk-UA" altLang="ru-RU" smtClean="0"/>
          </a:p>
          <a:p>
            <a:pPr marL="0" indent="355600" algn="just" eaLnBrk="1" hangingPunct="1">
              <a:buFont typeface="Wingdings 2" panose="05020102010507070707" pitchFamily="18" charset="2"/>
              <a:buNone/>
            </a:pPr>
            <a:r>
              <a:rPr lang="ru-RU" altLang="ru-RU" smtClean="0"/>
              <a:t>Придбані (отримані) або вироблені запаси зараховуються на баланс підприємства/установи за первісною вартістю.</a:t>
            </a:r>
          </a:p>
        </p:txBody>
      </p:sp>
    </p:spTree>
    <p:extLst>
      <p:ext uri="{BB962C8B-B14F-4D97-AF65-F5344CB8AC3E}">
        <p14:creationId xmlns:p14="http://schemas.microsoft.com/office/powerpoint/2010/main" val="349869840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0" y="704850"/>
            <a:ext cx="9144000" cy="492125"/>
          </a:xfrm>
        </p:spPr>
        <p:txBody>
          <a:bodyPr>
            <a:normAutofit fontScale="90000"/>
          </a:bodyPr>
          <a:lstStyle/>
          <a:p>
            <a:pPr eaLnBrk="1" hangingPunct="1"/>
            <a:r>
              <a:rPr lang="ru-RU" altLang="ru-RU" sz="3400" b="1" smtClean="0"/>
              <a:t>Первісна вартість запасів, що придбані за плату</a:t>
            </a:r>
          </a:p>
        </p:txBody>
      </p:sp>
      <p:sp>
        <p:nvSpPr>
          <p:cNvPr id="29699" name="Rectangle 3"/>
          <p:cNvSpPr>
            <a:spLocks noGrp="1"/>
          </p:cNvSpPr>
          <p:nvPr>
            <p:ph type="body" idx="1"/>
          </p:nvPr>
        </p:nvSpPr>
        <p:spPr>
          <a:xfrm>
            <a:off x="250825" y="1268413"/>
            <a:ext cx="8893175" cy="5400675"/>
          </a:xfrm>
        </p:spPr>
        <p:txBody>
          <a:bodyPr/>
          <a:lstStyle/>
          <a:p>
            <a:pPr eaLnBrk="1" hangingPunct="1">
              <a:lnSpc>
                <a:spcPct val="80000"/>
              </a:lnSpc>
            </a:pPr>
            <a:r>
              <a:rPr lang="ru-RU" altLang="ru-RU" sz="2100" b="1" smtClean="0"/>
              <a:t>суми, що сплачуються згідно з договором постачальнику (продавцю), за вирахуванням непрямих податків</a:t>
            </a:r>
          </a:p>
          <a:p>
            <a:pPr eaLnBrk="1" hangingPunct="1">
              <a:lnSpc>
                <a:spcPct val="80000"/>
              </a:lnSpc>
            </a:pPr>
            <a:r>
              <a:rPr lang="ru-RU" altLang="ru-RU" sz="2100" smtClean="0"/>
              <a:t>суми ввізного мита;</a:t>
            </a:r>
          </a:p>
          <a:p>
            <a:pPr eaLnBrk="1" hangingPunct="1">
              <a:lnSpc>
                <a:spcPct val="80000"/>
              </a:lnSpc>
            </a:pPr>
            <a:r>
              <a:rPr lang="ru-RU" altLang="ru-RU" sz="2100" smtClean="0"/>
              <a:t>суми непрямих податків у зв'язку з придбанням запасів, які не відшкодовуються підприємству;</a:t>
            </a:r>
          </a:p>
          <a:p>
            <a:pPr eaLnBrk="1" hangingPunct="1">
              <a:lnSpc>
                <a:spcPct val="80000"/>
              </a:lnSpc>
            </a:pPr>
            <a:r>
              <a:rPr lang="ru-RU" altLang="ru-RU" sz="2100" smtClean="0"/>
              <a:t>транспортно-заготівельні витрати (затрати на заготівлю запасів, оплата тарифів (фрахту) за вантажно-розвантажувальні роботи і транспортування запасів усіма видами транспорту до місця їх використання, включаючи витрати зі страхування ризиків транспортування запасів); </a:t>
            </a:r>
          </a:p>
          <a:p>
            <a:pPr eaLnBrk="1" hangingPunct="1">
              <a:lnSpc>
                <a:spcPct val="80000"/>
              </a:lnSpc>
            </a:pPr>
            <a:r>
              <a:rPr lang="ru-RU" altLang="ru-RU" sz="2100" smtClean="0"/>
              <a:t>інші витрати, які безпосередньо пов'язані з придбанням запасів і доведенням їх до стану, в якому вони придатні для використання у запланованих цілях. До таких витрат, зокрема, належать прямі матеріальні витрати, прямі витрати на оплату праці, інші прямі витрати підприємства/установи на доопрацювання і підвищення якісно технічних характеристик запасів</a:t>
            </a:r>
          </a:p>
        </p:txBody>
      </p:sp>
    </p:spTree>
    <p:extLst>
      <p:ext uri="{BB962C8B-B14F-4D97-AF65-F5344CB8AC3E}">
        <p14:creationId xmlns:p14="http://schemas.microsoft.com/office/powerpoint/2010/main" val="19424942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852488"/>
          </a:xfrm>
        </p:spPr>
        <p:txBody>
          <a:bodyPr>
            <a:normAutofit fontScale="90000"/>
          </a:bodyPr>
          <a:lstStyle/>
          <a:p>
            <a:pPr algn="ctr">
              <a:defRPr/>
            </a:pPr>
            <a:r>
              <a:rPr lang="uk-UA" b="1" i="1" dirty="0" smtClean="0"/>
              <a:t>Податок на додану вартість</a:t>
            </a:r>
            <a:endParaRPr lang="uk-UA" b="1" i="1" dirty="0"/>
          </a:p>
        </p:txBody>
      </p:sp>
      <p:sp>
        <p:nvSpPr>
          <p:cNvPr id="3" name="Объект 2"/>
          <p:cNvSpPr>
            <a:spLocks noGrp="1"/>
          </p:cNvSpPr>
          <p:nvPr>
            <p:ph idx="1"/>
          </p:nvPr>
        </p:nvSpPr>
        <p:spPr/>
        <p:txBody>
          <a:bodyPr>
            <a:normAutofit/>
          </a:bodyPr>
          <a:lstStyle/>
          <a:p>
            <a:pPr marL="0" indent="363538" algn="just">
              <a:buFont typeface="Wingdings 2" panose="05020102010507070707" pitchFamily="18" charset="2"/>
              <a:buNone/>
              <a:defRPr/>
            </a:pPr>
            <a:r>
              <a:rPr lang="uk-UA" sz="2800" dirty="0" smtClean="0"/>
              <a:t>При придбанні оборотного активу, який використовуватиметься для господарської діяльності, постачальнику сплачується, окрім вартості об’єкта, сума податку на додану вартість (ПДВ), ставка якого становить </a:t>
            </a:r>
            <a:r>
              <a:rPr lang="uk-UA" sz="2800" b="1" dirty="0" smtClean="0">
                <a:solidFill>
                  <a:schemeClr val="accent5">
                    <a:lumMod val="75000"/>
                  </a:schemeClr>
                </a:solidFill>
              </a:rPr>
              <a:t>20 %.</a:t>
            </a:r>
          </a:p>
          <a:p>
            <a:pPr marL="0" indent="363538" algn="just">
              <a:buFont typeface="Wingdings 2" panose="05020102010507070707" pitchFamily="18" charset="2"/>
              <a:buNone/>
              <a:defRPr/>
            </a:pPr>
            <a:endParaRPr lang="uk-UA" altLang="uk-UA" sz="2800" i="1" dirty="0" smtClean="0">
              <a:latin typeface="Bookman Old Style" pitchFamily="18" charset="0"/>
            </a:endParaRPr>
          </a:p>
        </p:txBody>
      </p:sp>
    </p:spTree>
    <p:extLst>
      <p:ext uri="{BB962C8B-B14F-4D97-AF65-F5344CB8AC3E}">
        <p14:creationId xmlns:p14="http://schemas.microsoft.com/office/powerpoint/2010/main" val="3948011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798931"/>
            <a:ext cx="2365801" cy="954107"/>
          </a:xfrm>
          <a:prstGeom prst="rect">
            <a:avLst/>
          </a:prstGeom>
          <a:noFill/>
          <a:ln>
            <a:solidFill>
              <a:schemeClr val="tx1"/>
            </a:solidFill>
          </a:ln>
        </p:spPr>
        <p:txBody>
          <a:bodyPr wrap="square" rtlCol="0">
            <a:spAutoFit/>
          </a:bodyPr>
          <a:lstStyle/>
          <a:p>
            <a:pPr algn="ctr"/>
            <a:r>
              <a:rPr lang="uk-UA" sz="2800" b="1" dirty="0" smtClean="0"/>
              <a:t>Необоротні активи</a:t>
            </a:r>
            <a:endParaRPr lang="uk-UA" sz="2800" b="1" dirty="0"/>
          </a:p>
        </p:txBody>
      </p:sp>
      <p:sp>
        <p:nvSpPr>
          <p:cNvPr id="5" name="TextBox 4"/>
          <p:cNvSpPr txBox="1"/>
          <p:nvPr/>
        </p:nvSpPr>
        <p:spPr>
          <a:xfrm>
            <a:off x="3491880" y="1052736"/>
            <a:ext cx="5256584" cy="1384995"/>
          </a:xfrm>
          <a:prstGeom prst="rect">
            <a:avLst/>
          </a:prstGeom>
          <a:noFill/>
          <a:ln>
            <a:solidFill>
              <a:schemeClr val="tx1"/>
            </a:solidFill>
          </a:ln>
        </p:spPr>
        <p:txBody>
          <a:bodyPr wrap="square" rtlCol="0">
            <a:spAutoFit/>
          </a:bodyPr>
          <a:lstStyle/>
          <a:p>
            <a:pPr algn="ctr"/>
            <a:r>
              <a:rPr lang="uk-UA" sz="2800" dirty="0"/>
              <a:t>використовуються </a:t>
            </a:r>
            <a:r>
              <a:rPr lang="uk-UA" sz="2800" dirty="0" smtClean="0"/>
              <a:t>більше </a:t>
            </a:r>
            <a:r>
              <a:rPr lang="uk-UA" sz="2800" dirty="0"/>
              <a:t>одного року або операційного </a:t>
            </a:r>
            <a:r>
              <a:rPr lang="uk-UA" sz="2800" dirty="0" smtClean="0"/>
              <a:t>циклу</a:t>
            </a:r>
            <a:endParaRPr lang="uk-UA" sz="2800" dirty="0"/>
          </a:p>
        </p:txBody>
      </p:sp>
      <p:sp>
        <p:nvSpPr>
          <p:cNvPr id="6" name="TextBox 5"/>
          <p:cNvSpPr txBox="1"/>
          <p:nvPr/>
        </p:nvSpPr>
        <p:spPr>
          <a:xfrm>
            <a:off x="3491880" y="2996952"/>
            <a:ext cx="5256584" cy="523220"/>
          </a:xfrm>
          <a:prstGeom prst="rect">
            <a:avLst/>
          </a:prstGeom>
          <a:noFill/>
          <a:ln>
            <a:solidFill>
              <a:schemeClr val="tx1"/>
            </a:solidFill>
          </a:ln>
        </p:spPr>
        <p:txBody>
          <a:bodyPr wrap="square" rtlCol="0">
            <a:spAutoFit/>
          </a:bodyPr>
          <a:lstStyle/>
          <a:p>
            <a:pPr algn="ctr"/>
            <a:r>
              <a:rPr lang="uk-UA" sz="2800" dirty="0"/>
              <a:t>вартість </a:t>
            </a:r>
            <a:r>
              <a:rPr lang="uk-UA" sz="2800" dirty="0" smtClean="0"/>
              <a:t>достовірно </a:t>
            </a:r>
            <a:r>
              <a:rPr lang="uk-UA" sz="2800" dirty="0"/>
              <a:t>визначена</a:t>
            </a:r>
          </a:p>
        </p:txBody>
      </p:sp>
      <p:sp>
        <p:nvSpPr>
          <p:cNvPr id="7" name="TextBox 6"/>
          <p:cNvSpPr txBox="1"/>
          <p:nvPr/>
        </p:nvSpPr>
        <p:spPr>
          <a:xfrm>
            <a:off x="3460648" y="4005064"/>
            <a:ext cx="5287815" cy="1384995"/>
          </a:xfrm>
          <a:prstGeom prst="rect">
            <a:avLst/>
          </a:prstGeom>
          <a:noFill/>
          <a:ln>
            <a:solidFill>
              <a:schemeClr val="tx1"/>
            </a:solidFill>
          </a:ln>
        </p:spPr>
        <p:txBody>
          <a:bodyPr wrap="square" rtlCol="0">
            <a:spAutoFit/>
          </a:bodyPr>
          <a:lstStyle/>
          <a:p>
            <a:pPr algn="ctr"/>
            <a:r>
              <a:rPr lang="uk-UA" sz="2800" dirty="0"/>
              <a:t>використання </a:t>
            </a:r>
            <a:r>
              <a:rPr lang="uk-UA" sz="2800" dirty="0" smtClean="0"/>
              <a:t>призведе </a:t>
            </a:r>
            <a:r>
              <a:rPr lang="uk-UA" sz="2800" dirty="0"/>
              <a:t>до отримання економічних вигод у майбутньому</a:t>
            </a:r>
          </a:p>
        </p:txBody>
      </p:sp>
      <p:cxnSp>
        <p:nvCxnSpPr>
          <p:cNvPr id="9" name="Прямая со стрелкой 8"/>
          <p:cNvCxnSpPr>
            <a:stCxn id="4" idx="3"/>
            <a:endCxn id="5" idx="1"/>
          </p:cNvCxnSpPr>
          <p:nvPr/>
        </p:nvCxnSpPr>
        <p:spPr>
          <a:xfrm flipV="1">
            <a:off x="2689329" y="1745234"/>
            <a:ext cx="802551" cy="15307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stCxn id="4" idx="3"/>
            <a:endCxn id="6" idx="1"/>
          </p:cNvCxnSpPr>
          <p:nvPr/>
        </p:nvCxnSpPr>
        <p:spPr>
          <a:xfrm flipV="1">
            <a:off x="2689329" y="3258562"/>
            <a:ext cx="802551" cy="174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4" idx="3"/>
            <a:endCxn id="7" idx="1"/>
          </p:cNvCxnSpPr>
          <p:nvPr/>
        </p:nvCxnSpPr>
        <p:spPr>
          <a:xfrm>
            <a:off x="2689329" y="3275985"/>
            <a:ext cx="771319" cy="14215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4264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780696"/>
          </a:xfrm>
          <a:extLst/>
        </p:spPr>
        <p:txBody>
          <a:bodyPr/>
          <a:lstStyle/>
          <a:p>
            <a:pPr algn="ctr">
              <a:defRPr/>
            </a:pPr>
            <a:r>
              <a:rPr lang="uk-UA" altLang="uk-UA" sz="4500" b="1" i="1" dirty="0"/>
              <a:t>Порядок розрахунку ПДВ</a:t>
            </a:r>
            <a:endParaRPr lang="uk-UA" sz="4500" b="1" i="1" dirty="0"/>
          </a:p>
        </p:txBody>
      </p:sp>
      <p:sp>
        <p:nvSpPr>
          <p:cNvPr id="3" name="TextBox 9"/>
          <p:cNvSpPr txBox="1">
            <a:spLocks noChangeArrowheads="1"/>
          </p:cNvSpPr>
          <p:nvPr/>
        </p:nvSpPr>
        <p:spPr bwMode="auto">
          <a:xfrm>
            <a:off x="701675" y="1844675"/>
            <a:ext cx="7974013" cy="378618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2400" b="1" dirty="0" smtClean="0">
                <a:latin typeface="+mn-lt"/>
              </a:rPr>
              <a:t>Вартість оборотних активів згідно з документами постачальника = 10 000 </a:t>
            </a:r>
            <a:r>
              <a:rPr lang="uk-UA" altLang="uk-UA" sz="2400" b="1" dirty="0">
                <a:latin typeface="+mn-lt"/>
              </a:rPr>
              <a:t>грн</a:t>
            </a:r>
            <a:r>
              <a:rPr lang="uk-UA" altLang="uk-UA" sz="2400" b="1" dirty="0" smtClean="0">
                <a:latin typeface="+mn-lt"/>
              </a:rPr>
              <a:t>.</a:t>
            </a:r>
          </a:p>
          <a:p>
            <a:pPr algn="ctr" eaLnBrk="1" hangingPunct="1">
              <a:defRPr/>
            </a:pPr>
            <a:endParaRPr lang="uk-UA" altLang="uk-UA" sz="2400" b="1" dirty="0">
              <a:latin typeface="+mn-lt"/>
            </a:endParaRPr>
          </a:p>
          <a:p>
            <a:pPr algn="ctr" eaLnBrk="1" hangingPunct="1">
              <a:defRPr/>
            </a:pPr>
            <a:r>
              <a:rPr lang="uk-UA" altLang="uk-UA" sz="2400" b="1" i="1" dirty="0">
                <a:latin typeface="+mn-lt"/>
              </a:rPr>
              <a:t>ПДВ – 20</a:t>
            </a:r>
            <a:r>
              <a:rPr lang="uk-UA" altLang="uk-UA" sz="2400" b="1" i="1" dirty="0" smtClean="0">
                <a:latin typeface="+mn-lt"/>
              </a:rPr>
              <a:t>%</a:t>
            </a:r>
          </a:p>
          <a:p>
            <a:pPr algn="ctr" eaLnBrk="1" hangingPunct="1">
              <a:defRPr/>
            </a:pPr>
            <a:endParaRPr lang="uk-UA" altLang="uk-UA" sz="2400" b="1" i="1" dirty="0">
              <a:latin typeface="+mn-lt"/>
            </a:endParaRPr>
          </a:p>
          <a:p>
            <a:pPr algn="ctr" eaLnBrk="1" hangingPunct="1">
              <a:defRPr/>
            </a:pPr>
            <a:r>
              <a:rPr lang="uk-UA" altLang="uk-UA" sz="2400" b="1" i="1" dirty="0" smtClean="0">
                <a:latin typeface="+mn-lt"/>
              </a:rPr>
              <a:t>ПДВ = 10000 х 20 % / 100 % = 2000 грн.</a:t>
            </a:r>
            <a:endParaRPr lang="uk-UA" altLang="uk-UA" sz="2400" b="1" i="1" dirty="0">
              <a:latin typeface="+mn-lt"/>
            </a:endParaRPr>
          </a:p>
          <a:p>
            <a:pPr algn="ctr" eaLnBrk="1" hangingPunct="1">
              <a:defRPr/>
            </a:pPr>
            <a:r>
              <a:rPr lang="uk-UA" altLang="uk-UA" sz="2400" b="1" i="1" dirty="0">
                <a:latin typeface="+mn-lt"/>
              </a:rPr>
              <a:t>        </a:t>
            </a:r>
            <a:endParaRPr lang="uk-UA" altLang="uk-UA" sz="2400" b="1" i="1" dirty="0" smtClean="0">
              <a:latin typeface="+mn-lt"/>
            </a:endParaRPr>
          </a:p>
          <a:p>
            <a:pPr algn="ctr" eaLnBrk="1" hangingPunct="1">
              <a:defRPr/>
            </a:pPr>
            <a:r>
              <a:rPr lang="uk-UA" altLang="uk-UA" sz="2400" b="1" i="1" dirty="0" smtClean="0">
                <a:latin typeface="+mn-lt"/>
              </a:rPr>
              <a:t>Сума, яку підприємство сплатить постачальнику = 10000 грн. + 2000 грн. = 12000 грн.</a:t>
            </a:r>
            <a:endParaRPr lang="uk-UA" altLang="uk-UA" sz="2400" b="1" i="1" dirty="0">
              <a:latin typeface="+mn-lt"/>
            </a:endParaRPr>
          </a:p>
          <a:p>
            <a:pPr eaLnBrk="1" hangingPunct="1">
              <a:defRPr/>
            </a:pPr>
            <a:endParaRPr lang="uk-UA" altLang="uk-UA" sz="2400" b="1" i="1" dirty="0">
              <a:latin typeface="+mn-lt"/>
            </a:endParaRPr>
          </a:p>
        </p:txBody>
      </p:sp>
    </p:spTree>
    <p:extLst>
      <p:ext uri="{BB962C8B-B14F-4D97-AF65-F5344CB8AC3E}">
        <p14:creationId xmlns:p14="http://schemas.microsoft.com/office/powerpoint/2010/main" val="356895491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780696"/>
          </a:xfrm>
          <a:extLst/>
        </p:spPr>
        <p:txBody>
          <a:bodyPr/>
          <a:lstStyle/>
          <a:p>
            <a:pPr algn="ctr">
              <a:defRPr/>
            </a:pPr>
            <a:r>
              <a:rPr lang="uk-UA" altLang="uk-UA" sz="4500" b="1" i="1" dirty="0"/>
              <a:t>Порядок розрахунку ПДВ</a:t>
            </a:r>
            <a:endParaRPr lang="uk-UA" sz="4500" b="1" i="1" dirty="0"/>
          </a:p>
        </p:txBody>
      </p:sp>
      <p:grpSp>
        <p:nvGrpSpPr>
          <p:cNvPr id="32771" name="Группа 5"/>
          <p:cNvGrpSpPr>
            <a:grpSpLocks/>
          </p:cNvGrpSpPr>
          <p:nvPr/>
        </p:nvGrpSpPr>
        <p:grpSpPr bwMode="auto">
          <a:xfrm>
            <a:off x="395288" y="1557338"/>
            <a:ext cx="8640762" cy="4872037"/>
            <a:chOff x="395536" y="1556792"/>
            <a:chExt cx="8640960" cy="4872737"/>
          </a:xfrm>
        </p:grpSpPr>
        <p:sp>
          <p:nvSpPr>
            <p:cNvPr id="3" name="TextBox 9"/>
            <p:cNvSpPr txBox="1">
              <a:spLocks noChangeArrowheads="1"/>
            </p:cNvSpPr>
            <p:nvPr/>
          </p:nvSpPr>
          <p:spPr bwMode="auto">
            <a:xfrm>
              <a:off x="701930" y="1556792"/>
              <a:ext cx="7974196" cy="830381"/>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2400" b="1" dirty="0" smtClean="0">
                  <a:latin typeface="+mn-lt"/>
                </a:rPr>
                <a:t>Якщо в накладній зазначено, що придбано об’єкт за 10000 грн., </a:t>
              </a:r>
              <a:r>
                <a:rPr lang="uk-UA" altLang="uk-UA" sz="2400" b="1" u="sng" dirty="0" smtClean="0">
                  <a:solidFill>
                    <a:schemeClr val="accent5">
                      <a:lumMod val="75000"/>
                    </a:schemeClr>
                  </a:solidFill>
                  <a:latin typeface="+mn-lt"/>
                </a:rPr>
                <a:t>крім того ПДВ</a:t>
              </a:r>
              <a:endParaRPr lang="uk-UA" altLang="uk-UA" sz="2400" b="1" i="1" u="sng" dirty="0">
                <a:solidFill>
                  <a:schemeClr val="accent5">
                    <a:lumMod val="75000"/>
                  </a:schemeClr>
                </a:solidFill>
                <a:latin typeface="+mn-lt"/>
              </a:endParaRPr>
            </a:p>
          </p:txBody>
        </p:sp>
        <p:sp>
          <p:nvSpPr>
            <p:cNvPr id="4" name="TextBox 9"/>
            <p:cNvSpPr txBox="1">
              <a:spLocks noChangeArrowheads="1"/>
            </p:cNvSpPr>
            <p:nvPr/>
          </p:nvSpPr>
          <p:spPr bwMode="auto">
            <a:xfrm>
              <a:off x="395536" y="2852378"/>
              <a:ext cx="3149672" cy="83197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2400" b="1" dirty="0" smtClean="0">
                  <a:latin typeface="+mn-lt"/>
                </a:rPr>
                <a:t>Вартість об’єкта 10000 грн.</a:t>
              </a:r>
              <a:endParaRPr lang="uk-UA" altLang="uk-UA" sz="2400" b="1" i="1" dirty="0">
                <a:latin typeface="+mn-lt"/>
              </a:endParaRPr>
            </a:p>
          </p:txBody>
        </p:sp>
        <p:sp>
          <p:nvSpPr>
            <p:cNvPr id="5" name="TextBox 9"/>
            <p:cNvSpPr txBox="1">
              <a:spLocks noChangeArrowheads="1"/>
            </p:cNvSpPr>
            <p:nvPr/>
          </p:nvSpPr>
          <p:spPr bwMode="auto">
            <a:xfrm>
              <a:off x="3905578" y="2885720"/>
              <a:ext cx="5130918" cy="83197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2400" b="1" dirty="0">
                  <a:latin typeface="+mn-lt"/>
                </a:rPr>
                <a:t>Сума ПДВ = 10000 х 20 % / 100 % = 2000 грн</a:t>
              </a:r>
              <a:r>
                <a:rPr lang="uk-UA" altLang="uk-UA" sz="2400" b="1" dirty="0" smtClean="0">
                  <a:latin typeface="+mn-lt"/>
                </a:rPr>
                <a:t>.</a:t>
              </a:r>
              <a:endParaRPr lang="uk-UA" altLang="uk-UA" sz="2400" b="1" dirty="0">
                <a:latin typeface="+mn-lt"/>
              </a:endParaRPr>
            </a:p>
          </p:txBody>
        </p:sp>
        <p:cxnSp>
          <p:nvCxnSpPr>
            <p:cNvPr id="7" name="Прямая со стрелкой 6"/>
            <p:cNvCxnSpPr>
              <a:stCxn id="3" idx="2"/>
              <a:endCxn id="4" idx="0"/>
            </p:cNvCxnSpPr>
            <p:nvPr/>
          </p:nvCxnSpPr>
          <p:spPr>
            <a:xfrm flipH="1">
              <a:off x="1970372" y="2387173"/>
              <a:ext cx="2717862" cy="4652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a:stCxn id="3" idx="2"/>
              <a:endCxn id="5" idx="0"/>
            </p:cNvCxnSpPr>
            <p:nvPr/>
          </p:nvCxnSpPr>
          <p:spPr>
            <a:xfrm>
              <a:off x="4688234" y="2387173"/>
              <a:ext cx="1782803" cy="498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854334" y="4109859"/>
              <a:ext cx="7974196" cy="83197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2400" b="1" dirty="0" smtClean="0">
                  <a:latin typeface="+mn-lt"/>
                </a:rPr>
                <a:t>Якщо в накладній зазначено, що придбано об’єкт за 10000 грн., </a:t>
              </a:r>
              <a:r>
                <a:rPr lang="uk-UA" altLang="uk-UA" sz="2400" b="1" u="sng" dirty="0" smtClean="0">
                  <a:solidFill>
                    <a:srgbClr val="33CC33"/>
                  </a:solidFill>
                  <a:latin typeface="+mn-lt"/>
                </a:rPr>
                <a:t>в тому числі ПДВ</a:t>
              </a:r>
              <a:endParaRPr lang="uk-UA" altLang="uk-UA" sz="2400" b="1" i="1" u="sng" dirty="0">
                <a:solidFill>
                  <a:srgbClr val="33CC33"/>
                </a:solidFill>
                <a:latin typeface="+mn-lt"/>
              </a:endParaRPr>
            </a:p>
          </p:txBody>
        </p:sp>
        <p:sp>
          <p:nvSpPr>
            <p:cNvPr id="12" name="TextBox 9"/>
            <p:cNvSpPr txBox="1">
              <a:spLocks noChangeArrowheads="1"/>
            </p:cNvSpPr>
            <p:nvPr/>
          </p:nvSpPr>
          <p:spPr bwMode="auto">
            <a:xfrm>
              <a:off x="395536" y="5229207"/>
              <a:ext cx="3149672" cy="120032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2400" b="1" dirty="0" smtClean="0">
                  <a:latin typeface="+mn-lt"/>
                </a:rPr>
                <a:t>Вартість об’єкта 10000-1666,67  = 8333,33 грн.</a:t>
              </a:r>
              <a:endParaRPr lang="uk-UA" altLang="uk-UA" sz="2400" b="1" i="1" dirty="0">
                <a:latin typeface="+mn-lt"/>
              </a:endParaRPr>
            </a:p>
          </p:txBody>
        </p:sp>
        <p:sp>
          <p:nvSpPr>
            <p:cNvPr id="15" name="TextBox 9"/>
            <p:cNvSpPr txBox="1">
              <a:spLocks noChangeArrowheads="1"/>
            </p:cNvSpPr>
            <p:nvPr/>
          </p:nvSpPr>
          <p:spPr bwMode="auto">
            <a:xfrm>
              <a:off x="3905578" y="5373690"/>
              <a:ext cx="5130918" cy="830381"/>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uk-UA" altLang="uk-UA" sz="2400" b="1" dirty="0">
                  <a:latin typeface="+mn-lt"/>
                </a:rPr>
                <a:t>Сума ПДВ = 10000 х 20 % / </a:t>
              </a:r>
              <a:r>
                <a:rPr lang="uk-UA" altLang="uk-UA" sz="2400" b="1" dirty="0" smtClean="0">
                  <a:latin typeface="+mn-lt"/>
                </a:rPr>
                <a:t>120 </a:t>
              </a:r>
              <a:r>
                <a:rPr lang="uk-UA" altLang="uk-UA" sz="2400" b="1" dirty="0">
                  <a:latin typeface="+mn-lt"/>
                </a:rPr>
                <a:t>% = </a:t>
              </a:r>
              <a:r>
                <a:rPr lang="uk-UA" altLang="uk-UA" sz="2400" b="1" dirty="0" smtClean="0">
                  <a:latin typeface="+mn-lt"/>
                </a:rPr>
                <a:t>1666,67 </a:t>
              </a:r>
              <a:r>
                <a:rPr lang="uk-UA" altLang="uk-UA" sz="2400" b="1" dirty="0">
                  <a:latin typeface="+mn-lt"/>
                </a:rPr>
                <a:t>грн</a:t>
              </a:r>
              <a:r>
                <a:rPr lang="uk-UA" altLang="uk-UA" sz="2400" b="1" dirty="0" smtClean="0">
                  <a:latin typeface="+mn-lt"/>
                </a:rPr>
                <a:t>.</a:t>
              </a:r>
              <a:endParaRPr lang="uk-UA" altLang="uk-UA" sz="2400" b="1" dirty="0">
                <a:latin typeface="+mn-lt"/>
              </a:endParaRPr>
            </a:p>
          </p:txBody>
        </p:sp>
        <p:cxnSp>
          <p:nvCxnSpPr>
            <p:cNvPr id="17" name="Прямая со стрелкой 16"/>
            <p:cNvCxnSpPr>
              <a:stCxn id="10" idx="2"/>
              <a:endCxn id="12" idx="0"/>
            </p:cNvCxnSpPr>
            <p:nvPr/>
          </p:nvCxnSpPr>
          <p:spPr>
            <a:xfrm flipH="1">
              <a:off x="1970372" y="4941828"/>
              <a:ext cx="2870266" cy="2873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10" idx="2"/>
              <a:endCxn id="15" idx="0"/>
            </p:cNvCxnSpPr>
            <p:nvPr/>
          </p:nvCxnSpPr>
          <p:spPr>
            <a:xfrm>
              <a:off x="4840638" y="4941828"/>
              <a:ext cx="1630399" cy="431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701930" y="3860585"/>
              <a:ext cx="7758291" cy="0"/>
            </a:xfrm>
            <a:prstGeom prst="line">
              <a:avLst/>
            </a:prstGeom>
            <a:ln w="381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3575554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ъект 2"/>
          <p:cNvSpPr>
            <a:spLocks noGrp="1"/>
          </p:cNvSpPr>
          <p:nvPr>
            <p:ph idx="1"/>
          </p:nvPr>
        </p:nvSpPr>
        <p:spPr>
          <a:xfrm>
            <a:off x="468313" y="549275"/>
            <a:ext cx="8229600" cy="5111750"/>
          </a:xfrm>
        </p:spPr>
        <p:txBody>
          <a:bodyPr/>
          <a:lstStyle/>
          <a:p>
            <a:pPr marL="0" indent="0" algn="ctr">
              <a:buFont typeface="Wingdings 2" panose="05020102010507070707" pitchFamily="18" charset="2"/>
              <a:buNone/>
            </a:pPr>
            <a:endParaRPr lang="uk-UA" altLang="ru-RU" sz="3600" smtClean="0"/>
          </a:p>
          <a:p>
            <a:pPr marL="0" indent="0" algn="ctr">
              <a:buFont typeface="Wingdings 2" panose="05020102010507070707" pitchFamily="18" charset="2"/>
              <a:buNone/>
            </a:pPr>
            <a:r>
              <a:rPr lang="uk-UA" altLang="ru-RU" sz="3600" smtClean="0"/>
              <a:t>Сума ПДВ, сплачена постачальнику, відшкодовується підприємству-покупцю з бюджету, тому відображається як дебіторська заборгованість бюджету перед підприємством (податковий кредит з ПДВ).</a:t>
            </a:r>
          </a:p>
          <a:p>
            <a:pPr marL="0" indent="0" algn="ctr">
              <a:buFont typeface="Wingdings 2" panose="05020102010507070707" pitchFamily="18" charset="2"/>
              <a:buNone/>
            </a:pPr>
            <a:endParaRPr lang="uk-UA" altLang="uk-UA" sz="3600" i="1" smtClean="0"/>
          </a:p>
          <a:p>
            <a:pPr marL="0" indent="0" algn="ctr">
              <a:buFont typeface="Wingdings 2" panose="05020102010507070707" pitchFamily="18" charset="2"/>
              <a:buNone/>
            </a:pPr>
            <a:endParaRPr lang="uk-UA" altLang="ru-RU" sz="3600" smtClean="0"/>
          </a:p>
        </p:txBody>
      </p:sp>
    </p:spTree>
    <p:extLst>
      <p:ext uri="{BB962C8B-B14F-4D97-AF65-F5344CB8AC3E}">
        <p14:creationId xmlns:p14="http://schemas.microsoft.com/office/powerpoint/2010/main" val="412384222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050"/>
            <a:ext cx="8229600" cy="5416550"/>
          </a:xfrm>
        </p:spPr>
        <p:txBody>
          <a:bodyPr>
            <a:normAutofit lnSpcReduction="10000"/>
          </a:bodyPr>
          <a:lstStyle/>
          <a:p>
            <a:pPr marL="0" indent="0" algn="just">
              <a:buFont typeface="Wingdings 2" panose="05020102010507070707" pitchFamily="18" charset="2"/>
              <a:buNone/>
              <a:defRPr/>
            </a:pPr>
            <a:r>
              <a:rPr lang="uk-UA" sz="3600" b="1" dirty="0"/>
              <a:t>Наприклад, </a:t>
            </a:r>
            <a:r>
              <a:rPr lang="uk-UA" altLang="uk-UA" sz="3600" dirty="0"/>
              <a:t>придбано </a:t>
            </a:r>
            <a:r>
              <a:rPr lang="uk-UA" altLang="uk-UA" sz="3600" dirty="0" smtClean="0"/>
              <a:t>виробничі запаси </a:t>
            </a:r>
            <a:r>
              <a:rPr lang="uk-UA" altLang="uk-UA" sz="3600" dirty="0"/>
              <a:t>за </a:t>
            </a:r>
            <a:r>
              <a:rPr lang="uk-UA" altLang="uk-UA" sz="3600" b="1" dirty="0"/>
              <a:t>10000</a:t>
            </a:r>
            <a:r>
              <a:rPr lang="uk-UA" altLang="uk-UA" sz="3600" dirty="0"/>
              <a:t> грн., в тому числі ПДВ.</a:t>
            </a:r>
          </a:p>
          <a:p>
            <a:pPr marL="0" indent="0" algn="just">
              <a:buFont typeface="Wingdings 2" panose="05020102010507070707" pitchFamily="18" charset="2"/>
              <a:buNone/>
              <a:defRPr/>
            </a:pPr>
            <a:r>
              <a:rPr lang="uk-UA" altLang="uk-UA" sz="2800" i="1" dirty="0">
                <a:latin typeface="Arial" panose="020B0604020202020204" pitchFamily="34" charset="0"/>
                <a:cs typeface="Arial" panose="020B0604020202020204" pitchFamily="34" charset="0"/>
              </a:rPr>
              <a:t>Д </a:t>
            </a:r>
            <a:r>
              <a:rPr lang="uk-UA" altLang="uk-UA" sz="2800" i="1" dirty="0" smtClean="0">
                <a:latin typeface="Arial" panose="020B0604020202020204" pitchFamily="34" charset="0"/>
                <a:cs typeface="Arial" panose="020B0604020202020204" pitchFamily="34" charset="0"/>
              </a:rPr>
              <a:t>20   </a:t>
            </a:r>
            <a:r>
              <a:rPr lang="uk-UA" altLang="uk-UA" sz="2800" i="1" dirty="0">
                <a:latin typeface="Arial" panose="020B0604020202020204" pitchFamily="34" charset="0"/>
                <a:cs typeface="Arial" panose="020B0604020202020204" pitchFamily="34" charset="0"/>
              </a:rPr>
              <a:t>К 63      </a:t>
            </a:r>
            <a:r>
              <a:rPr lang="uk-UA" altLang="uk-UA" sz="2800" dirty="0">
                <a:latin typeface="Arial" panose="020B0604020202020204" pitchFamily="34" charset="0"/>
                <a:cs typeface="Arial" panose="020B0604020202020204" pitchFamily="34" charset="0"/>
              </a:rPr>
              <a:t>8333,33</a:t>
            </a:r>
          </a:p>
          <a:p>
            <a:pPr marL="0" indent="0" algn="just">
              <a:buFont typeface="Wingdings 2" panose="05020102010507070707" pitchFamily="18" charset="2"/>
              <a:buNone/>
              <a:defRPr/>
            </a:pPr>
            <a:r>
              <a:rPr lang="uk-UA" altLang="uk-UA" sz="2800" i="1" dirty="0">
                <a:latin typeface="Arial" panose="020B0604020202020204" pitchFamily="34" charset="0"/>
                <a:cs typeface="Arial" panose="020B0604020202020204" pitchFamily="34" charset="0"/>
              </a:rPr>
              <a:t>Д 641 К 63       </a:t>
            </a:r>
            <a:r>
              <a:rPr lang="uk-UA" altLang="uk-UA" sz="2800" i="1" dirty="0" smtClean="0">
                <a:latin typeface="Arial" panose="020B0604020202020204" pitchFamily="34" charset="0"/>
                <a:cs typeface="Arial" panose="020B0604020202020204" pitchFamily="34" charset="0"/>
              </a:rPr>
              <a:t>1666,67</a:t>
            </a:r>
          </a:p>
          <a:p>
            <a:pPr marL="0" indent="0" algn="just">
              <a:buFont typeface="Wingdings 2" panose="05020102010507070707" pitchFamily="18" charset="2"/>
              <a:buNone/>
              <a:defRPr/>
            </a:pPr>
            <a:r>
              <a:rPr lang="uk-UA" altLang="uk-UA" sz="2800" i="1" dirty="0" smtClean="0">
                <a:latin typeface="Arial" panose="020B0604020202020204" pitchFamily="34" charset="0"/>
                <a:cs typeface="Arial" panose="020B0604020202020204" pitchFamily="34" charset="0"/>
              </a:rPr>
              <a:t>Д 63  К 31       10000,00</a:t>
            </a:r>
          </a:p>
          <a:p>
            <a:pPr marL="0" indent="0" algn="just">
              <a:buFont typeface="Wingdings 2" panose="05020102010507070707" pitchFamily="18" charset="2"/>
              <a:buNone/>
              <a:defRPr/>
            </a:pPr>
            <a:r>
              <a:rPr lang="uk-UA" sz="2800" b="1" dirty="0"/>
              <a:t>Наприклад, </a:t>
            </a:r>
            <a:r>
              <a:rPr lang="uk-UA" altLang="uk-UA" sz="2800" dirty="0"/>
              <a:t>придбано </a:t>
            </a:r>
            <a:r>
              <a:rPr lang="uk-UA" altLang="uk-UA" sz="2800" dirty="0" smtClean="0"/>
              <a:t>виробничі запаси за </a:t>
            </a:r>
            <a:r>
              <a:rPr lang="uk-UA" altLang="uk-UA" sz="2800" b="1" dirty="0"/>
              <a:t>10000</a:t>
            </a:r>
            <a:r>
              <a:rPr lang="uk-UA" altLang="uk-UA" sz="2800" dirty="0"/>
              <a:t> грн., </a:t>
            </a:r>
            <a:r>
              <a:rPr lang="uk-UA" altLang="uk-UA" sz="2800" dirty="0" smtClean="0"/>
              <a:t>крім того ПДВ.</a:t>
            </a:r>
            <a:endParaRPr lang="uk-UA" altLang="uk-UA" sz="2800" i="1" dirty="0">
              <a:latin typeface="Arial" panose="020B0604020202020204" pitchFamily="34" charset="0"/>
              <a:cs typeface="Arial" panose="020B0604020202020204" pitchFamily="34" charset="0"/>
            </a:endParaRPr>
          </a:p>
          <a:p>
            <a:pPr marL="0" indent="0" algn="just">
              <a:buFont typeface="Wingdings 2" panose="05020102010507070707" pitchFamily="18" charset="2"/>
              <a:buNone/>
              <a:defRPr/>
            </a:pPr>
            <a:r>
              <a:rPr lang="uk-UA" altLang="uk-UA" sz="2800" i="1" dirty="0">
                <a:latin typeface="Arial" panose="020B0604020202020204" pitchFamily="34" charset="0"/>
                <a:cs typeface="Arial" panose="020B0604020202020204" pitchFamily="34" charset="0"/>
              </a:rPr>
              <a:t>Д </a:t>
            </a:r>
            <a:r>
              <a:rPr lang="uk-UA" altLang="uk-UA" sz="2800" i="1" dirty="0" smtClean="0">
                <a:latin typeface="Arial" panose="020B0604020202020204" pitchFamily="34" charset="0"/>
                <a:cs typeface="Arial" panose="020B0604020202020204" pitchFamily="34" charset="0"/>
              </a:rPr>
              <a:t>20   </a:t>
            </a:r>
            <a:r>
              <a:rPr lang="uk-UA" altLang="uk-UA" sz="2800" i="1" dirty="0">
                <a:latin typeface="Arial" panose="020B0604020202020204" pitchFamily="34" charset="0"/>
                <a:cs typeface="Arial" panose="020B0604020202020204" pitchFamily="34" charset="0"/>
              </a:rPr>
              <a:t>К 63      </a:t>
            </a:r>
            <a:r>
              <a:rPr lang="uk-UA" altLang="uk-UA" sz="2800" i="1" dirty="0" smtClean="0">
                <a:latin typeface="Arial" panose="020B0604020202020204" pitchFamily="34" charset="0"/>
                <a:cs typeface="Arial" panose="020B0604020202020204" pitchFamily="34" charset="0"/>
              </a:rPr>
              <a:t>10000,00</a:t>
            </a:r>
            <a:endParaRPr lang="uk-UA" altLang="uk-UA" sz="2800" dirty="0">
              <a:latin typeface="Arial" panose="020B0604020202020204" pitchFamily="34" charset="0"/>
              <a:cs typeface="Arial" panose="020B0604020202020204" pitchFamily="34" charset="0"/>
            </a:endParaRPr>
          </a:p>
          <a:p>
            <a:pPr marL="0" indent="0" algn="just">
              <a:buFont typeface="Wingdings 2" panose="05020102010507070707" pitchFamily="18" charset="2"/>
              <a:buNone/>
              <a:defRPr/>
            </a:pPr>
            <a:r>
              <a:rPr lang="uk-UA" altLang="uk-UA" sz="2800" i="1" dirty="0">
                <a:latin typeface="Arial" panose="020B0604020202020204" pitchFamily="34" charset="0"/>
                <a:cs typeface="Arial" panose="020B0604020202020204" pitchFamily="34" charset="0"/>
              </a:rPr>
              <a:t>Д 641 К 63       </a:t>
            </a:r>
            <a:r>
              <a:rPr lang="uk-UA" altLang="uk-UA" sz="2800" i="1" dirty="0" smtClean="0">
                <a:latin typeface="Arial" panose="020B0604020202020204" pitchFamily="34" charset="0"/>
                <a:cs typeface="Arial" panose="020B0604020202020204" pitchFamily="34" charset="0"/>
              </a:rPr>
              <a:t>2000,00</a:t>
            </a:r>
            <a:endParaRPr lang="uk-UA" altLang="uk-UA" sz="2800" i="1" dirty="0">
              <a:latin typeface="Arial" panose="020B0604020202020204" pitchFamily="34" charset="0"/>
              <a:cs typeface="Arial" panose="020B0604020202020204" pitchFamily="34" charset="0"/>
            </a:endParaRPr>
          </a:p>
          <a:p>
            <a:pPr marL="0" indent="0" algn="just">
              <a:buFont typeface="Wingdings 2" panose="05020102010507070707" pitchFamily="18" charset="2"/>
              <a:buNone/>
              <a:defRPr/>
            </a:pPr>
            <a:r>
              <a:rPr lang="uk-UA" altLang="uk-UA" sz="2800" i="1" dirty="0">
                <a:latin typeface="Arial" panose="020B0604020202020204" pitchFamily="34" charset="0"/>
                <a:cs typeface="Arial" panose="020B0604020202020204" pitchFamily="34" charset="0"/>
              </a:rPr>
              <a:t>Д 63  К 31       </a:t>
            </a:r>
            <a:r>
              <a:rPr lang="uk-UA" altLang="uk-UA" sz="2800" i="1" dirty="0" smtClean="0">
                <a:latin typeface="Arial" panose="020B0604020202020204" pitchFamily="34" charset="0"/>
                <a:cs typeface="Arial" panose="020B0604020202020204" pitchFamily="34" charset="0"/>
              </a:rPr>
              <a:t>12000,00</a:t>
            </a:r>
            <a:endParaRPr lang="uk-UA" altLang="uk-UA" sz="2800" i="1" dirty="0">
              <a:latin typeface="Arial" panose="020B0604020202020204" pitchFamily="34" charset="0"/>
              <a:cs typeface="Arial" panose="020B0604020202020204" pitchFamily="34" charset="0"/>
            </a:endParaRPr>
          </a:p>
        </p:txBody>
      </p:sp>
      <p:sp>
        <p:nvSpPr>
          <p:cNvPr id="4" name="Правая фигурная скобка 3"/>
          <p:cNvSpPr/>
          <p:nvPr/>
        </p:nvSpPr>
        <p:spPr>
          <a:xfrm>
            <a:off x="4067175" y="2492375"/>
            <a:ext cx="720725" cy="936625"/>
          </a:xfrm>
          <a:prstGeom prst="rightBrace">
            <a:avLst>
              <a:gd name="adj1" fmla="val 2647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uk-UA"/>
          </a:p>
        </p:txBody>
      </p:sp>
      <p:sp>
        <p:nvSpPr>
          <p:cNvPr id="5" name="Прямоугольник 4"/>
          <p:cNvSpPr/>
          <p:nvPr/>
        </p:nvSpPr>
        <p:spPr>
          <a:xfrm>
            <a:off x="4810125" y="2600325"/>
            <a:ext cx="2232025" cy="72072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2800" b="1" i="1" dirty="0">
                <a:solidFill>
                  <a:schemeClr val="tx1"/>
                </a:solidFill>
                <a:latin typeface="Arial" panose="020B0604020202020204" pitchFamily="34" charset="0"/>
                <a:cs typeface="Arial" panose="020B0604020202020204" pitchFamily="34" charset="0"/>
              </a:rPr>
              <a:t>10000  грн.</a:t>
            </a:r>
          </a:p>
        </p:txBody>
      </p:sp>
      <p:sp>
        <p:nvSpPr>
          <p:cNvPr id="6" name="Правая фигурная скобка 5"/>
          <p:cNvSpPr/>
          <p:nvPr/>
        </p:nvSpPr>
        <p:spPr>
          <a:xfrm>
            <a:off x="4427538" y="4724400"/>
            <a:ext cx="720725" cy="936625"/>
          </a:xfrm>
          <a:prstGeom prst="rightBrace">
            <a:avLst>
              <a:gd name="adj1" fmla="val 12364"/>
              <a:gd name="adj2" fmla="val 4845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uk-UA"/>
          </a:p>
        </p:txBody>
      </p:sp>
      <p:sp>
        <p:nvSpPr>
          <p:cNvPr id="7" name="Прямоугольник 6"/>
          <p:cNvSpPr/>
          <p:nvPr/>
        </p:nvSpPr>
        <p:spPr>
          <a:xfrm>
            <a:off x="5153025" y="4833938"/>
            <a:ext cx="2232025" cy="719137"/>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2800" b="1" i="1" dirty="0">
                <a:solidFill>
                  <a:schemeClr val="tx1"/>
                </a:solidFill>
                <a:latin typeface="Arial" panose="020B0604020202020204" pitchFamily="34" charset="0"/>
                <a:cs typeface="Arial" panose="020B0604020202020204" pitchFamily="34" charset="0"/>
              </a:rPr>
              <a:t>12000  грн.</a:t>
            </a:r>
          </a:p>
        </p:txBody>
      </p:sp>
    </p:spTree>
    <p:extLst>
      <p:ext uri="{BB962C8B-B14F-4D97-AF65-F5344CB8AC3E}">
        <p14:creationId xmlns:p14="http://schemas.microsoft.com/office/powerpoint/2010/main" val="374899685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01638" y="3150426"/>
            <a:ext cx="8305800" cy="780695"/>
          </a:xfrm>
          <a:ln>
            <a:miter lim="800000"/>
            <a:headEnd/>
            <a:tailEnd/>
          </a:ln>
          <a:extLst/>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uk-UA" altLang="uk-UA" sz="4500" b="1" i="1" dirty="0"/>
              <a:t>Порядок розрахунку ПДВ</a:t>
            </a:r>
            <a:endParaRPr lang="uk-UA" sz="4500" b="1" i="1" dirty="0"/>
          </a:p>
        </p:txBody>
      </p:sp>
      <p:sp>
        <p:nvSpPr>
          <p:cNvPr id="35843" name="TextBox 9"/>
          <p:cNvSpPr txBox="1">
            <a:spLocks noChangeArrowheads="1"/>
          </p:cNvSpPr>
          <p:nvPr/>
        </p:nvSpPr>
        <p:spPr bwMode="auto">
          <a:xfrm>
            <a:off x="854075" y="3930650"/>
            <a:ext cx="79740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В накладній зазначено, що придбано об’єкт за 20000 грн., в тому числі ПДВ</a:t>
            </a:r>
            <a:endParaRPr lang="uk-UA" altLang="uk-UA" sz="2400" b="1" i="1">
              <a:latin typeface="Constantia" panose="02030602050306030303" pitchFamily="18" charset="0"/>
            </a:endParaRPr>
          </a:p>
        </p:txBody>
      </p:sp>
      <p:sp>
        <p:nvSpPr>
          <p:cNvPr id="35844" name="TextBox 9"/>
          <p:cNvSpPr txBox="1">
            <a:spLocks noChangeArrowheads="1"/>
          </p:cNvSpPr>
          <p:nvPr/>
        </p:nvSpPr>
        <p:spPr bwMode="auto">
          <a:xfrm>
            <a:off x="395288" y="5049838"/>
            <a:ext cx="315118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Вартість об’єкта 20000-3333,33 = 16666,67 грн.</a:t>
            </a:r>
            <a:endParaRPr lang="uk-UA" altLang="uk-UA" sz="2400" b="1" i="1">
              <a:latin typeface="Constantia" panose="02030602050306030303" pitchFamily="18" charset="0"/>
            </a:endParaRPr>
          </a:p>
        </p:txBody>
      </p:sp>
      <p:sp>
        <p:nvSpPr>
          <p:cNvPr id="35845" name="TextBox 9"/>
          <p:cNvSpPr txBox="1">
            <a:spLocks noChangeArrowheads="1"/>
          </p:cNvSpPr>
          <p:nvPr/>
        </p:nvSpPr>
        <p:spPr bwMode="auto">
          <a:xfrm>
            <a:off x="3905250" y="5194300"/>
            <a:ext cx="5130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Сума ПДВ = 20000 х 20 % / 120 % = 3333,33 грн.</a:t>
            </a:r>
          </a:p>
        </p:txBody>
      </p:sp>
      <p:cxnSp>
        <p:nvCxnSpPr>
          <p:cNvPr id="17" name="Прямая со стрелкой 16"/>
          <p:cNvCxnSpPr>
            <a:stCxn id="35843" idx="2"/>
            <a:endCxn id="35844" idx="0"/>
          </p:cNvCxnSpPr>
          <p:nvPr/>
        </p:nvCxnSpPr>
        <p:spPr>
          <a:xfrm flipH="1">
            <a:off x="1971675" y="4752975"/>
            <a:ext cx="2870200" cy="2968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35843" idx="2"/>
            <a:endCxn id="35845" idx="0"/>
          </p:cNvCxnSpPr>
          <p:nvPr/>
        </p:nvCxnSpPr>
        <p:spPr>
          <a:xfrm>
            <a:off x="4841875" y="4752975"/>
            <a:ext cx="1628775" cy="4413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Заголовок 9"/>
          <p:cNvSpPr>
            <a:spLocks noChangeArrowheads="1"/>
          </p:cNvSpPr>
          <p:nvPr/>
        </p:nvSpPr>
        <p:spPr bwMode="auto">
          <a:xfrm>
            <a:off x="468313" y="1125538"/>
            <a:ext cx="8229600" cy="719137"/>
          </a:xfrm>
          <a:prstGeom prst="rect">
            <a:avLst/>
          </a:prstGeom>
          <a:noFill/>
          <a:ln w="9525">
            <a:noFill/>
            <a:miter lim="800000"/>
            <a:headEnd/>
            <a:tailEnd/>
          </a:ln>
        </p:spPr>
        <p:txBody>
          <a:bodyPr lIns="0" rIns="0" bIns="0" anchor="b"/>
          <a:lstStyle/>
          <a:p>
            <a:pPr algn="ctr" eaLnBrk="1" hangingPunct="1">
              <a:defRPr/>
            </a:pPr>
            <a:r>
              <a:rPr lang="uk-UA" altLang="uk-UA" sz="4200" b="1">
                <a:solidFill>
                  <a:schemeClr val="tx2"/>
                </a:solidFill>
                <a:effectLst>
                  <a:outerShdw blurRad="38100" dist="38100" dir="2700000" algn="tl">
                    <a:srgbClr val="C0C0C0"/>
                  </a:outerShdw>
                </a:effectLst>
                <a:latin typeface="Calibri" pitchFamily="34" charset="0"/>
              </a:rPr>
              <a:t>ПРИКЛАД № 1</a:t>
            </a:r>
          </a:p>
        </p:txBody>
      </p:sp>
      <p:sp>
        <p:nvSpPr>
          <p:cNvPr id="35849" name="Rectangle 3"/>
          <p:cNvSpPr>
            <a:spLocks/>
          </p:cNvSpPr>
          <p:nvPr/>
        </p:nvSpPr>
        <p:spPr bwMode="auto">
          <a:xfrm>
            <a:off x="539750" y="1844675"/>
            <a:ext cx="7859713"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55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buClr>
                <a:srgbClr val="0BD0D9"/>
              </a:buClr>
              <a:buSzPct val="95000"/>
              <a:buFont typeface="Wingdings 2" panose="05020102010507070707" pitchFamily="18" charset="2"/>
              <a:buNone/>
            </a:pPr>
            <a:r>
              <a:rPr lang="uk-UA" altLang="uk-UA" sz="2200">
                <a:latin typeface="Constantia" panose="02030602050306030303" pitchFamily="18" charset="0"/>
              </a:rPr>
              <a:t>ТОВ “Наминайко” придбало матеріали у постачальника на суму 20000 грн., в т.ч. ПДВ.</a:t>
            </a:r>
            <a:endParaRPr lang="ru-RU" altLang="uk-UA" sz="2200">
              <a:latin typeface="Constantia" panose="02030602050306030303" pitchFamily="18" charset="0"/>
            </a:endParaRPr>
          </a:p>
        </p:txBody>
      </p:sp>
    </p:spTree>
    <p:extLst>
      <p:ext uri="{BB962C8B-B14F-4D97-AF65-F5344CB8AC3E}">
        <p14:creationId xmlns:p14="http://schemas.microsoft.com/office/powerpoint/2010/main" val="364318938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537" name="Group 73"/>
          <p:cNvGraphicFramePr>
            <a:graphicFrameLocks noGrp="1"/>
          </p:cNvGraphicFramePr>
          <p:nvPr>
            <p:ph sz="half" idx="4294967295"/>
          </p:nvPr>
        </p:nvGraphicFramePr>
        <p:xfrm>
          <a:off x="611188" y="2133600"/>
          <a:ext cx="7931150" cy="2700339"/>
        </p:xfrm>
        <a:graphic>
          <a:graphicData uri="http://schemas.openxmlformats.org/drawingml/2006/table">
            <a:tbl>
              <a:tblPr/>
              <a:tblGrid>
                <a:gridCol w="436562">
                  <a:extLst>
                    <a:ext uri="{9D8B030D-6E8A-4147-A177-3AD203B41FA5}"/>
                  </a:extLst>
                </a:gridCol>
                <a:gridCol w="4100513">
                  <a:extLst>
                    <a:ext uri="{9D8B030D-6E8A-4147-A177-3AD203B41FA5}"/>
                  </a:extLst>
                </a:gridCol>
                <a:gridCol w="1049337">
                  <a:extLst>
                    <a:ext uri="{9D8B030D-6E8A-4147-A177-3AD203B41FA5}"/>
                  </a:extLst>
                </a:gridCol>
                <a:gridCol w="1073150">
                  <a:extLst>
                    <a:ext uri="{9D8B030D-6E8A-4147-A177-3AD203B41FA5}"/>
                  </a:extLst>
                </a:gridCol>
                <a:gridCol w="1271588">
                  <a:extLst>
                    <a:ext uri="{9D8B030D-6E8A-4147-A177-3AD203B41FA5}"/>
                  </a:extLst>
                </a:gridCol>
              </a:tblGrid>
              <a:tr h="579258">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4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№п/п</a:t>
                      </a:r>
                      <a:endParaRPr kumimoji="0" lang="ru-RU" altLang="uk-UA" sz="14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Зміст операції та первинний докумет</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Сума, грн.</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Кореспонденція рахунків</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extLst>
              </a:tr>
              <a:tr h="335364">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Дт</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Кт</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7925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1.</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1"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Рахунок-фактура. </a:t>
                      </a: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Оприбутковано матеріали від постачальника</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16666,67</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201</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63</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7925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2.</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1"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Податкова накладна.</a:t>
                      </a: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 Відображено суму ПДВ</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3333,37</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641</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63</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2720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3.</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1"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Платіжне доручення, виписка банку.</a:t>
                      </a: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 Перераховано кошти постачальнику</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20000,00</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63</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uk-UA"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rPr>
                        <a:t>311</a:t>
                      </a:r>
                      <a:endParaRPr kumimoji="0" lang="ru-RU" altLang="uk-UA" sz="1600" b="0" i="0" u="none" strike="noStrike" cap="none" normalizeH="0" baseline="0" smtClean="0">
                        <a:ln>
                          <a:noFill/>
                        </a:ln>
                        <a:solidFill>
                          <a:schemeClr val="tx1"/>
                        </a:solidFill>
                        <a:effectLst>
                          <a:outerShdw blurRad="38100" dist="38100" dir="2700000" algn="tl">
                            <a:srgbClr val="C0C0C0"/>
                          </a:outerShdw>
                        </a:effectLst>
                        <a:latin typeface="Arial" charset="0"/>
                        <a:cs typeface="Arial" charset="0"/>
                      </a:endParaRPr>
                    </a:p>
                  </a:txBody>
                  <a:tcPr marT="45735" marB="457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36900" name="Text Box 147"/>
          <p:cNvSpPr txBox="1">
            <a:spLocks noChangeArrowheads="1"/>
          </p:cNvSpPr>
          <p:nvPr/>
        </p:nvSpPr>
        <p:spPr bwMode="auto">
          <a:xfrm>
            <a:off x="539750" y="1125538"/>
            <a:ext cx="76501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uk-UA" altLang="uk-UA" sz="2400" b="1">
                <a:solidFill>
                  <a:srgbClr val="0033CC"/>
                </a:solidFill>
                <a:latin typeface="Bookman Old Style" panose="02050604050505020204" pitchFamily="18" charset="0"/>
              </a:rPr>
              <a:t>Журнал реєстрації господарських операцій ТОВ “Наминайко” </a:t>
            </a:r>
            <a:endParaRPr lang="ru-RU" altLang="uk-UA" sz="2400" b="1">
              <a:solidFill>
                <a:srgbClr val="0033CC"/>
              </a:solidFill>
              <a:latin typeface="Bookman Old Style" panose="02050604050505020204" pitchFamily="18" charset="0"/>
            </a:endParaRPr>
          </a:p>
        </p:txBody>
      </p:sp>
    </p:spTree>
    <p:extLst>
      <p:ext uri="{BB962C8B-B14F-4D97-AF65-F5344CB8AC3E}">
        <p14:creationId xmlns:p14="http://schemas.microsoft.com/office/powerpoint/2010/main" val="155992837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normAutofit fontScale="90000"/>
          </a:bodyPr>
          <a:lstStyle/>
          <a:p>
            <a:pPr algn="ctr" eaLnBrk="1" hangingPunct="1"/>
            <a:r>
              <a:rPr lang="ru-RU" altLang="ru-RU" sz="3400" b="1" smtClean="0"/>
              <a:t>Не включаються до первісної вартості запасів, а належать до витрат того періоду, в якому вони були здійснені (встановлені)</a:t>
            </a:r>
          </a:p>
        </p:txBody>
      </p:sp>
      <p:sp>
        <p:nvSpPr>
          <p:cNvPr id="37891" name="Rectangle 3"/>
          <p:cNvSpPr>
            <a:spLocks noGrp="1"/>
          </p:cNvSpPr>
          <p:nvPr>
            <p:ph type="body" idx="1"/>
          </p:nvPr>
        </p:nvSpPr>
        <p:spPr>
          <a:xfrm>
            <a:off x="457200" y="1935163"/>
            <a:ext cx="8229600" cy="3725862"/>
          </a:xfrm>
        </p:spPr>
        <p:txBody>
          <a:bodyPr/>
          <a:lstStyle/>
          <a:p>
            <a:pPr algn="just" eaLnBrk="1" hangingPunct="1"/>
            <a:r>
              <a:rPr lang="ru-RU" altLang="ru-RU" smtClean="0"/>
              <a:t>понаднормові втрати і нестачі запасів;</a:t>
            </a:r>
          </a:p>
          <a:p>
            <a:pPr algn="just" eaLnBrk="1" hangingPunct="1"/>
            <a:r>
              <a:rPr lang="ru-RU" altLang="ru-RU" smtClean="0"/>
              <a:t>фінансові витрати (зокрема, відсотки за кредит);</a:t>
            </a:r>
          </a:p>
          <a:p>
            <a:pPr algn="just" eaLnBrk="1" hangingPunct="1"/>
            <a:r>
              <a:rPr lang="ru-RU" altLang="ru-RU" smtClean="0"/>
              <a:t>витрати на збут;</a:t>
            </a:r>
          </a:p>
          <a:p>
            <a:pPr algn="just" eaLnBrk="1" hangingPunct="1"/>
            <a:r>
              <a:rPr lang="ru-RU" altLang="ru-RU" smtClean="0"/>
              <a:t>загальногосподарські та інші подібні витрати, які безпосередньо не пов'язані з придбанням і доставкою запасів та приведенням їх до стану, в якому вони придатні для використання у запланованих цілях.</a:t>
            </a:r>
          </a:p>
        </p:txBody>
      </p:sp>
    </p:spTree>
    <p:extLst>
      <p:ext uri="{BB962C8B-B14F-4D97-AF65-F5344CB8AC3E}">
        <p14:creationId xmlns:p14="http://schemas.microsoft.com/office/powerpoint/2010/main" val="406480446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468313" y="981075"/>
            <a:ext cx="8229600" cy="1143000"/>
          </a:xfrm>
        </p:spPr>
        <p:txBody>
          <a:bodyPr/>
          <a:lstStyle/>
          <a:p>
            <a:pPr eaLnBrk="1" hangingPunct="1"/>
            <a:r>
              <a:rPr lang="uk-UA" altLang="uk-UA" sz="3600" smtClean="0"/>
              <a:t>Способи обліку придбаних запасів</a:t>
            </a:r>
            <a:endParaRPr lang="ru-RU" altLang="uk-UA" sz="3600" smtClean="0"/>
          </a:p>
        </p:txBody>
      </p:sp>
      <p:sp>
        <p:nvSpPr>
          <p:cNvPr id="38915" name="Rectangle 3"/>
          <p:cNvSpPr>
            <a:spLocks noGrp="1"/>
          </p:cNvSpPr>
          <p:nvPr>
            <p:ph idx="1"/>
          </p:nvPr>
        </p:nvSpPr>
        <p:spPr>
          <a:xfrm>
            <a:off x="468313" y="2492375"/>
            <a:ext cx="8229600" cy="1944688"/>
          </a:xfrm>
        </p:spPr>
        <p:txBody>
          <a:bodyPr/>
          <a:lstStyle/>
          <a:p>
            <a:pPr marL="495300" indent="-495300" eaLnBrk="1" hangingPunct="1">
              <a:buFont typeface="Wingdings 2" panose="05020102010507070707" pitchFamily="18" charset="2"/>
              <a:buAutoNum type="arabicParenR"/>
            </a:pPr>
            <a:r>
              <a:rPr lang="uk-UA" altLang="uk-UA" dirty="0" smtClean="0"/>
              <a:t>за фактичною собівартістю;</a:t>
            </a:r>
          </a:p>
          <a:p>
            <a:pPr marL="495300" indent="-495300" eaLnBrk="1" hangingPunct="1">
              <a:buFont typeface="Wingdings 2" panose="05020102010507070707" pitchFamily="18" charset="2"/>
              <a:buAutoNum type="arabicParenR"/>
            </a:pPr>
            <a:r>
              <a:rPr lang="uk-UA" altLang="uk-UA" b="1" dirty="0" smtClean="0"/>
              <a:t>за закупівельними цінами з окремим обліком транспортно-заготівельних витрат;</a:t>
            </a:r>
          </a:p>
          <a:p>
            <a:pPr marL="495300" indent="-495300" eaLnBrk="1" hangingPunct="1">
              <a:buFont typeface="Wingdings 2" panose="05020102010507070707" pitchFamily="18" charset="2"/>
              <a:buAutoNum type="arabicParenR"/>
            </a:pPr>
            <a:r>
              <a:rPr lang="uk-UA" altLang="uk-UA" dirty="0" smtClean="0"/>
              <a:t>за плановими цінами з виділенням відхилень.</a:t>
            </a:r>
            <a:endParaRPr lang="ru-RU" altLang="uk-UA" dirty="0" smtClean="0"/>
          </a:p>
        </p:txBody>
      </p:sp>
    </p:spTree>
    <p:extLst>
      <p:ext uri="{BB962C8B-B14F-4D97-AF65-F5344CB8AC3E}">
        <p14:creationId xmlns:p14="http://schemas.microsoft.com/office/powerpoint/2010/main" val="407107569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57200" y="704088"/>
            <a:ext cx="8305800" cy="780696"/>
          </a:xfrm>
          <a:ln>
            <a:miter lim="800000"/>
            <a:headEnd/>
            <a:tailEnd/>
          </a:ln>
          <a:extLst/>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uk-UA" altLang="uk-UA" sz="4500" b="1" i="1" dirty="0"/>
              <a:t>Порядок розрахунку ПДВ</a:t>
            </a:r>
            <a:endParaRPr lang="uk-UA" sz="4500" b="1" i="1" dirty="0"/>
          </a:p>
        </p:txBody>
      </p:sp>
      <p:sp>
        <p:nvSpPr>
          <p:cNvPr id="43011" name="TextBox 9"/>
          <p:cNvSpPr txBox="1">
            <a:spLocks noChangeArrowheads="1"/>
          </p:cNvSpPr>
          <p:nvPr/>
        </p:nvSpPr>
        <p:spPr bwMode="auto">
          <a:xfrm>
            <a:off x="701675" y="1557338"/>
            <a:ext cx="79740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Якщо в рахунку-фактурі зазначено, що придбано борошно за 5 т за ціною 1500 грн./т, крім того ПДВ </a:t>
            </a:r>
          </a:p>
        </p:txBody>
      </p:sp>
      <p:sp>
        <p:nvSpPr>
          <p:cNvPr id="43012" name="TextBox 9"/>
          <p:cNvSpPr txBox="1">
            <a:spLocks noChangeArrowheads="1"/>
          </p:cNvSpPr>
          <p:nvPr/>
        </p:nvSpPr>
        <p:spPr bwMode="auto">
          <a:xfrm>
            <a:off x="395288" y="2852738"/>
            <a:ext cx="31511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Вартість об’єкта </a:t>
            </a:r>
          </a:p>
          <a:p>
            <a:pPr algn="ctr" eaLnBrk="1" hangingPunct="1"/>
            <a:r>
              <a:rPr lang="uk-UA" altLang="uk-UA" sz="2400" b="1">
                <a:latin typeface="Constantia" panose="02030602050306030303" pitchFamily="18" charset="0"/>
              </a:rPr>
              <a:t>5 х 1500 = 7500 грн.</a:t>
            </a:r>
            <a:endParaRPr lang="uk-UA" altLang="uk-UA" sz="2400" b="1" i="1">
              <a:latin typeface="Constantia" panose="02030602050306030303" pitchFamily="18" charset="0"/>
            </a:endParaRPr>
          </a:p>
        </p:txBody>
      </p:sp>
      <p:sp>
        <p:nvSpPr>
          <p:cNvPr id="43013" name="TextBox 9"/>
          <p:cNvSpPr txBox="1">
            <a:spLocks noChangeArrowheads="1"/>
          </p:cNvSpPr>
          <p:nvPr/>
        </p:nvSpPr>
        <p:spPr bwMode="auto">
          <a:xfrm>
            <a:off x="3905250" y="2886075"/>
            <a:ext cx="5130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Сума ПДВ = 7500 х 20 % / 100 % = 1500 грн.</a:t>
            </a:r>
          </a:p>
        </p:txBody>
      </p:sp>
      <p:cxnSp>
        <p:nvCxnSpPr>
          <p:cNvPr id="7" name="Прямая со стрелкой 6"/>
          <p:cNvCxnSpPr>
            <a:stCxn id="43011" idx="2"/>
            <a:endCxn id="43012" idx="0"/>
          </p:cNvCxnSpPr>
          <p:nvPr/>
        </p:nvCxnSpPr>
        <p:spPr>
          <a:xfrm flipH="1">
            <a:off x="1971675" y="2379663"/>
            <a:ext cx="2717800" cy="473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a:stCxn id="43011" idx="2"/>
            <a:endCxn id="43013" idx="0"/>
          </p:cNvCxnSpPr>
          <p:nvPr/>
        </p:nvCxnSpPr>
        <p:spPr>
          <a:xfrm>
            <a:off x="4689475" y="2379663"/>
            <a:ext cx="1781175" cy="506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701675" y="3860800"/>
            <a:ext cx="7758113"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3017" name="TextBox 9"/>
          <p:cNvSpPr txBox="1">
            <a:spLocks noChangeArrowheads="1"/>
          </p:cNvSpPr>
          <p:nvPr/>
        </p:nvSpPr>
        <p:spPr bwMode="auto">
          <a:xfrm>
            <a:off x="611188" y="4005263"/>
            <a:ext cx="79740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Якщо в рахунку-фактурі зазначено, що придбано борошно за 3 т за ціною 1200 грн./т, крім того ПДВ </a:t>
            </a:r>
          </a:p>
        </p:txBody>
      </p:sp>
      <p:sp>
        <p:nvSpPr>
          <p:cNvPr id="43018" name="TextBox 9"/>
          <p:cNvSpPr txBox="1">
            <a:spLocks noChangeArrowheads="1"/>
          </p:cNvSpPr>
          <p:nvPr/>
        </p:nvSpPr>
        <p:spPr bwMode="auto">
          <a:xfrm>
            <a:off x="539750" y="5300663"/>
            <a:ext cx="31511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Вартість об’єкта </a:t>
            </a:r>
          </a:p>
          <a:p>
            <a:pPr algn="ctr" eaLnBrk="1" hangingPunct="1"/>
            <a:r>
              <a:rPr lang="uk-UA" altLang="uk-UA" sz="2400" b="1">
                <a:latin typeface="Constantia" panose="02030602050306030303" pitchFamily="18" charset="0"/>
              </a:rPr>
              <a:t>3 х 1200 = 3600 грн.</a:t>
            </a:r>
            <a:endParaRPr lang="uk-UA" altLang="uk-UA" sz="2400" b="1" i="1">
              <a:latin typeface="Constantia" panose="02030602050306030303" pitchFamily="18" charset="0"/>
            </a:endParaRPr>
          </a:p>
        </p:txBody>
      </p:sp>
      <p:sp>
        <p:nvSpPr>
          <p:cNvPr id="43019" name="TextBox 9"/>
          <p:cNvSpPr txBox="1">
            <a:spLocks noChangeArrowheads="1"/>
          </p:cNvSpPr>
          <p:nvPr/>
        </p:nvSpPr>
        <p:spPr bwMode="auto">
          <a:xfrm>
            <a:off x="4049713" y="5334000"/>
            <a:ext cx="5130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Сума ПДВ = 3600 х 20 % / 100 % = 720 грн.</a:t>
            </a:r>
          </a:p>
        </p:txBody>
      </p:sp>
      <p:cxnSp>
        <p:nvCxnSpPr>
          <p:cNvPr id="11" name="Прямая со стрелкой 6"/>
          <p:cNvCxnSpPr>
            <a:stCxn id="43011" idx="2"/>
          </p:cNvCxnSpPr>
          <p:nvPr/>
        </p:nvCxnSpPr>
        <p:spPr>
          <a:xfrm flipH="1">
            <a:off x="2116138" y="4827588"/>
            <a:ext cx="2717800" cy="473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8"/>
          <p:cNvCxnSpPr>
            <a:stCxn id="43011" idx="2"/>
          </p:cNvCxnSpPr>
          <p:nvPr/>
        </p:nvCxnSpPr>
        <p:spPr>
          <a:xfrm>
            <a:off x="4833938" y="4827588"/>
            <a:ext cx="1781175" cy="506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251379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01638" y="1350201"/>
            <a:ext cx="8305800" cy="780695"/>
          </a:xfrm>
          <a:ln>
            <a:miter lim="800000"/>
            <a:headEnd/>
            <a:tailEnd/>
          </a:ln>
          <a:extLst/>
        </p:spPr>
        <p:txBody>
          <a:bodyPr>
            <a:normAutofit/>
            <a:scene3d>
              <a:camera prst="orthographicFront"/>
              <a:lightRig rig="freezing" dir="t">
                <a:rot lat="0" lon="0" rev="5640000"/>
              </a:lightRig>
            </a:scene3d>
            <a:sp3d prstMaterial="flat">
              <a:contourClr>
                <a:schemeClr val="tx2"/>
              </a:contourClr>
            </a:sp3d>
          </a:bodyPr>
          <a:lstStyle/>
          <a:p>
            <a:pPr algn="ctr" eaLnBrk="1" fontAlgn="auto" hangingPunct="1">
              <a:spcAft>
                <a:spcPts val="0"/>
              </a:spcAft>
              <a:defRPr/>
            </a:pPr>
            <a:r>
              <a:rPr lang="uk-UA" altLang="uk-UA" sz="4500" b="1" i="1" dirty="0"/>
              <a:t>Порядок розрахунку ПДВ</a:t>
            </a:r>
            <a:endParaRPr lang="uk-UA" sz="4500" b="1" i="1" dirty="0"/>
          </a:p>
        </p:txBody>
      </p:sp>
      <p:sp>
        <p:nvSpPr>
          <p:cNvPr id="44035" name="TextBox 9"/>
          <p:cNvSpPr txBox="1">
            <a:spLocks noChangeArrowheads="1"/>
          </p:cNvSpPr>
          <p:nvPr/>
        </p:nvSpPr>
        <p:spPr bwMode="auto">
          <a:xfrm>
            <a:off x="854075" y="2708275"/>
            <a:ext cx="79740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В акті виконаних робіт зазначено, що нараховано АТП за доставку – 600 грн., в т.ч. ПДВ</a:t>
            </a:r>
          </a:p>
        </p:txBody>
      </p:sp>
      <p:sp>
        <p:nvSpPr>
          <p:cNvPr id="44036" name="TextBox 9"/>
          <p:cNvSpPr txBox="1">
            <a:spLocks noChangeArrowheads="1"/>
          </p:cNvSpPr>
          <p:nvPr/>
        </p:nvSpPr>
        <p:spPr bwMode="auto">
          <a:xfrm>
            <a:off x="395288" y="3827463"/>
            <a:ext cx="31511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Вартість об’єкта 600-100 = 500 грн.</a:t>
            </a:r>
            <a:endParaRPr lang="uk-UA" altLang="uk-UA" sz="2400" b="1" i="1">
              <a:latin typeface="Constantia" panose="02030602050306030303" pitchFamily="18" charset="0"/>
            </a:endParaRPr>
          </a:p>
        </p:txBody>
      </p:sp>
      <p:sp>
        <p:nvSpPr>
          <p:cNvPr id="44037" name="TextBox 9"/>
          <p:cNvSpPr txBox="1">
            <a:spLocks noChangeArrowheads="1"/>
          </p:cNvSpPr>
          <p:nvPr/>
        </p:nvSpPr>
        <p:spPr bwMode="auto">
          <a:xfrm>
            <a:off x="3905250" y="3971925"/>
            <a:ext cx="5130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uk-UA" altLang="uk-UA" sz="2400" b="1">
                <a:latin typeface="Constantia" panose="02030602050306030303" pitchFamily="18" charset="0"/>
              </a:rPr>
              <a:t>Сума ПДВ = 600 х 20 % / 120 % = 100 грн.</a:t>
            </a:r>
          </a:p>
        </p:txBody>
      </p:sp>
      <p:cxnSp>
        <p:nvCxnSpPr>
          <p:cNvPr id="17" name="Прямая со стрелкой 16"/>
          <p:cNvCxnSpPr>
            <a:stCxn id="44035" idx="2"/>
            <a:endCxn id="44036" idx="0"/>
          </p:cNvCxnSpPr>
          <p:nvPr/>
        </p:nvCxnSpPr>
        <p:spPr>
          <a:xfrm flipH="1">
            <a:off x="1971675" y="3530600"/>
            <a:ext cx="2870200" cy="2968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44035" idx="2"/>
            <a:endCxn id="44037" idx="0"/>
          </p:cNvCxnSpPr>
          <p:nvPr/>
        </p:nvCxnSpPr>
        <p:spPr>
          <a:xfrm>
            <a:off x="4841875" y="3530600"/>
            <a:ext cx="1628775" cy="4413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663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363538" algn="just">
              <a:buNone/>
            </a:pPr>
            <a:r>
              <a:rPr lang="ru-RU" b="1" dirty="0"/>
              <a:t>Т</a:t>
            </a:r>
            <a:r>
              <a:rPr lang="uk-UA" b="1" dirty="0" err="1" smtClean="0"/>
              <a:t>аким</a:t>
            </a:r>
            <a:r>
              <a:rPr lang="uk-UA" b="1" dirty="0" smtClean="0"/>
              <a:t> </a:t>
            </a:r>
            <a:r>
              <a:rPr lang="uk-UA" b="1" dirty="0"/>
              <a:t>чином, строк</a:t>
            </a:r>
            <a:r>
              <a:rPr lang="ru-RU" b="1" dirty="0"/>
              <a:t> </a:t>
            </a:r>
            <a:r>
              <a:rPr lang="ru-RU" b="1" dirty="0" err="1"/>
              <a:t>корисної</a:t>
            </a:r>
            <a:r>
              <a:rPr lang="ru-RU" b="1" dirty="0"/>
              <a:t> </a:t>
            </a:r>
            <a:r>
              <a:rPr lang="ru-RU" b="1" dirty="0" err="1"/>
              <a:t>експлуатації</a:t>
            </a:r>
            <a:r>
              <a:rPr lang="ru-RU" b="1" dirty="0"/>
              <a:t> є </a:t>
            </a:r>
            <a:r>
              <a:rPr lang="ru-RU" b="1" dirty="0" err="1"/>
              <a:t>основним</a:t>
            </a:r>
            <a:r>
              <a:rPr lang="ru-RU" b="1" dirty="0"/>
              <a:t> </a:t>
            </a:r>
            <a:r>
              <a:rPr lang="ru-RU" b="1" dirty="0" err="1"/>
              <a:t>визначальним</a:t>
            </a:r>
            <a:r>
              <a:rPr lang="ru-RU" b="1" dirty="0"/>
              <a:t> </a:t>
            </a:r>
            <a:r>
              <a:rPr lang="ru-RU" b="1" dirty="0" err="1"/>
              <a:t>критерієм</a:t>
            </a:r>
            <a:r>
              <a:rPr lang="ru-RU" b="1" dirty="0"/>
              <a:t> </a:t>
            </a:r>
            <a:r>
              <a:rPr lang="ru-RU" b="1" dirty="0" err="1"/>
              <a:t>віднесення</a:t>
            </a:r>
            <a:r>
              <a:rPr lang="ru-RU" b="1" dirty="0"/>
              <a:t> </a:t>
            </a:r>
            <a:r>
              <a:rPr lang="ru-RU" b="1" dirty="0" err="1"/>
              <a:t>матеріальних</a:t>
            </a:r>
            <a:r>
              <a:rPr lang="ru-RU" b="1" dirty="0"/>
              <a:t> і </a:t>
            </a:r>
            <a:r>
              <a:rPr lang="ru-RU" b="1" dirty="0" err="1"/>
              <a:t>нематеріальних</a:t>
            </a:r>
            <a:r>
              <a:rPr lang="ru-RU" b="1" dirty="0"/>
              <a:t> </a:t>
            </a:r>
            <a:r>
              <a:rPr lang="ru-RU" b="1" dirty="0" err="1"/>
              <a:t>ресурсів</a:t>
            </a:r>
            <a:r>
              <a:rPr lang="ru-RU" b="1" dirty="0"/>
              <a:t> до складу </a:t>
            </a:r>
            <a:r>
              <a:rPr lang="ru-RU" b="1" dirty="0" err="1"/>
              <a:t>необоротних</a:t>
            </a:r>
            <a:r>
              <a:rPr lang="ru-RU" b="1" dirty="0"/>
              <a:t> </a:t>
            </a:r>
            <a:r>
              <a:rPr lang="ru-RU" b="1" dirty="0" err="1"/>
              <a:t>активів</a:t>
            </a:r>
            <a:r>
              <a:rPr lang="ru-RU" b="1" dirty="0" smtClean="0"/>
              <a:t>.</a:t>
            </a:r>
            <a:endParaRPr lang="uk-UA" b="1" dirty="0"/>
          </a:p>
        </p:txBody>
      </p:sp>
    </p:spTree>
    <p:extLst>
      <p:ext uri="{BB962C8B-B14F-4D97-AF65-F5344CB8AC3E}">
        <p14:creationId xmlns:p14="http://schemas.microsoft.com/office/powerpoint/2010/main" val="377433803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3213100"/>
            <a:ext cx="8229600" cy="1143000"/>
          </a:xfrm>
        </p:spPr>
        <p:txBody>
          <a:bodyPr>
            <a:normAutofit fontScale="90000"/>
          </a:bodyPr>
          <a:lstStyle/>
          <a:p>
            <a:pPr algn="ctr">
              <a:defRPr/>
            </a:pPr>
            <a:r>
              <a:rPr lang="uk-UA" sz="5400" dirty="0" smtClean="0">
                <a:effectLst>
                  <a:outerShdw blurRad="50800" dist="38100" dir="2700000" algn="tl">
                    <a:srgbClr val="000000">
                      <a:alpha val="40000"/>
                    </a:srgbClr>
                  </a:outerShdw>
                </a:effectLst>
              </a:rPr>
              <a:t>Методи оцінки запасів при їх списанні</a:t>
            </a:r>
            <a:endParaRPr lang="ru-RU" dirty="0"/>
          </a:p>
        </p:txBody>
      </p:sp>
    </p:spTree>
    <p:extLst>
      <p:ext uri="{BB962C8B-B14F-4D97-AF65-F5344CB8AC3E}">
        <p14:creationId xmlns:p14="http://schemas.microsoft.com/office/powerpoint/2010/main" val="16351583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Заголовок 1"/>
          <p:cNvSpPr>
            <a:spLocks noGrp="1"/>
          </p:cNvSpPr>
          <p:nvPr>
            <p:ph type="title"/>
          </p:nvPr>
        </p:nvSpPr>
        <p:spPr/>
        <p:txBody>
          <a:bodyPr>
            <a:normAutofit fontScale="90000"/>
          </a:bodyPr>
          <a:lstStyle/>
          <a:p>
            <a:r>
              <a:rPr lang="uk-UA" altLang="ru-RU" sz="4000" smtClean="0"/>
              <a:t>П(С)БО 9 передбачено наступні види оцінки запасів при їх списанні</a:t>
            </a:r>
            <a:endParaRPr lang="ru-RU" altLang="ru-RU" smtClean="0"/>
          </a:p>
        </p:txBody>
      </p:sp>
      <p:sp>
        <p:nvSpPr>
          <p:cNvPr id="57347" name="Объект 2"/>
          <p:cNvSpPr>
            <a:spLocks noGrp="1"/>
          </p:cNvSpPr>
          <p:nvPr>
            <p:ph idx="1"/>
          </p:nvPr>
        </p:nvSpPr>
        <p:spPr/>
        <p:txBody>
          <a:bodyPr>
            <a:normAutofit lnSpcReduction="10000"/>
          </a:bodyPr>
          <a:lstStyle/>
          <a:p>
            <a:pPr algn="just"/>
            <a:r>
              <a:rPr lang="uk-UA" altLang="ru-RU" sz="2400" i="1" dirty="0" smtClean="0"/>
              <a:t>ідентифікованої собівартості</a:t>
            </a:r>
            <a:r>
              <a:rPr lang="uk-UA" altLang="ru-RU" sz="2400" dirty="0" smtClean="0"/>
              <a:t> (застосовується для визначення собівартості кожної конкретної одиниці запасу); </a:t>
            </a:r>
            <a:endParaRPr lang="ru-RU" altLang="ru-RU" sz="2400" dirty="0" smtClean="0"/>
          </a:p>
          <a:p>
            <a:pPr algn="just"/>
            <a:r>
              <a:rPr lang="uk-UA" altLang="ru-RU" sz="2400" i="1" dirty="0" smtClean="0"/>
              <a:t>середньозваженої собівартості</a:t>
            </a:r>
            <a:r>
              <a:rPr lang="uk-UA" altLang="ru-RU" sz="2400" dirty="0" smtClean="0"/>
              <a:t> (визначається як середньозважена за кожним видом запасів); </a:t>
            </a:r>
            <a:endParaRPr lang="ru-RU" altLang="ru-RU" sz="2400" dirty="0" smtClean="0"/>
          </a:p>
          <a:p>
            <a:pPr algn="just"/>
            <a:r>
              <a:rPr lang="uk-UA" altLang="ru-RU" sz="2400" i="1" dirty="0" smtClean="0"/>
              <a:t>собівартості перших за часом надходження запасів</a:t>
            </a:r>
            <a:r>
              <a:rPr lang="uk-UA" altLang="ru-RU" sz="2400" dirty="0" smtClean="0"/>
              <a:t> (FIFO, </a:t>
            </a:r>
            <a:r>
              <a:rPr lang="uk-UA" altLang="ru-RU" sz="2400" dirty="0" err="1" smtClean="0"/>
              <a:t>first</a:t>
            </a:r>
            <a:r>
              <a:rPr lang="uk-UA" altLang="ru-RU" sz="2400" dirty="0" smtClean="0"/>
              <a:t> </a:t>
            </a:r>
            <a:r>
              <a:rPr lang="uk-UA" altLang="ru-RU" sz="2400" dirty="0" err="1" smtClean="0"/>
              <a:t>in-first</a:t>
            </a:r>
            <a:r>
              <a:rPr lang="uk-UA" altLang="ru-RU" sz="2400" dirty="0" smtClean="0"/>
              <a:t> </a:t>
            </a:r>
            <a:r>
              <a:rPr lang="uk-UA" altLang="ru-RU" sz="2400" dirty="0" err="1" smtClean="0"/>
              <a:t>out</a:t>
            </a:r>
            <a:r>
              <a:rPr lang="uk-UA" altLang="ru-RU" sz="2400" dirty="0" smtClean="0"/>
              <a:t>) (оцінюються за цінами запасів, що надійшли на підприємство першими); </a:t>
            </a:r>
            <a:endParaRPr lang="ru-RU" altLang="ru-RU" sz="2400" dirty="0" smtClean="0"/>
          </a:p>
          <a:p>
            <a:pPr algn="just"/>
            <a:r>
              <a:rPr lang="uk-UA" altLang="ru-RU" sz="2400" i="1" dirty="0" smtClean="0"/>
              <a:t>нормативних затрат</a:t>
            </a:r>
            <a:r>
              <a:rPr lang="uk-UA" altLang="ru-RU" sz="2400" dirty="0" smtClean="0"/>
              <a:t> (передбачає застосування норм витрат на кожну одиницю продукції); </a:t>
            </a:r>
            <a:endParaRPr lang="ru-RU" altLang="ru-RU" sz="2400" dirty="0" smtClean="0"/>
          </a:p>
          <a:p>
            <a:pPr algn="just"/>
            <a:r>
              <a:rPr lang="uk-UA" altLang="ru-RU" sz="2400" i="1" dirty="0" smtClean="0"/>
              <a:t>ціни продажу</a:t>
            </a:r>
            <a:r>
              <a:rPr lang="uk-UA" altLang="ru-RU" sz="2400" dirty="0" smtClean="0"/>
              <a:t> (застосовується торговельними підприємствами).</a:t>
            </a:r>
            <a:endParaRPr lang="ru-RU" altLang="ru-RU" sz="2400" dirty="0" smtClean="0"/>
          </a:p>
          <a:p>
            <a:pPr algn="just"/>
            <a:endParaRPr lang="ru-RU" altLang="ru-RU" sz="2400" dirty="0" smtClean="0"/>
          </a:p>
        </p:txBody>
      </p:sp>
    </p:spTree>
    <p:extLst>
      <p:ext uri="{BB962C8B-B14F-4D97-AF65-F5344CB8AC3E}">
        <p14:creationId xmlns:p14="http://schemas.microsoft.com/office/powerpoint/2010/main" val="701739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2254</TotalTime>
  <Words>4043</Words>
  <Application>Microsoft Office PowerPoint</Application>
  <PresentationFormat>Экран (4:3)</PresentationFormat>
  <Paragraphs>569</Paragraphs>
  <Slides>91</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91</vt:i4>
      </vt:variant>
    </vt:vector>
  </HeadingPairs>
  <TitlesOfParts>
    <vt:vector size="100" baseType="lpstr">
      <vt:lpstr>Arial</vt:lpstr>
      <vt:lpstr>Bookman Old Style</vt:lpstr>
      <vt:lpstr>Calibri</vt:lpstr>
      <vt:lpstr>Constantia</vt:lpstr>
      <vt:lpstr>Tahoma</vt:lpstr>
      <vt:lpstr>Times New Roman</vt:lpstr>
      <vt:lpstr>Wingdings</vt:lpstr>
      <vt:lpstr>Wingdings 2</vt:lpstr>
      <vt:lpstr>Поток</vt:lpstr>
      <vt:lpstr>Тема 4 Облік процесу придбання та використання активів підприємства </vt:lpstr>
      <vt:lpstr>Презентация PowerPoint</vt:lpstr>
      <vt:lpstr>Презентация PowerPoint</vt:lpstr>
      <vt:lpstr>Презентация PowerPoint</vt:lpstr>
      <vt:lpstr>Національне положення (стандарт) бухгалтерського обліку 1 «Загальні вимоги до фінансової звітності»</vt:lpstr>
      <vt:lpstr>4.1. Облік процесу придбання необоротних активів та нарахування амортизації</vt:lpstr>
      <vt:lpstr>Презентация PowerPoint</vt:lpstr>
      <vt:lpstr>Презентация PowerPoint</vt:lpstr>
      <vt:lpstr>Презентация PowerPoint</vt:lpstr>
      <vt:lpstr>Строк корисного використання (експлуатації)</vt:lpstr>
      <vt:lpstr>Презентация PowerPoint</vt:lpstr>
      <vt:lpstr>Презентация PowerPoint</vt:lpstr>
      <vt:lpstr>Презентация PowerPoint</vt:lpstr>
      <vt:lpstr>Презентация PowerPoint</vt:lpstr>
      <vt:lpstr>Презентация PowerPoint</vt:lpstr>
      <vt:lpstr>Визначення класифікаційної групи необоротного активу</vt:lpstr>
      <vt:lpstr>Нематеріальний актив</vt:lpstr>
      <vt:lpstr>Основні засоби</vt:lpstr>
      <vt:lpstr>Шляхи надходження необоротних активів на підприємство</vt:lpstr>
      <vt:lpstr>Завданнями бухгалтерського обліку процесу придбання  є:</vt:lpstr>
      <vt:lpstr>Об’єкти необоротних активів</vt:lpstr>
      <vt:lpstr>Презентация PowerPoint</vt:lpstr>
      <vt:lpstr>Акт приймання-передачі (внутрішнього переміщення) основних засобів (ф.ОЗ-1)</vt:lpstr>
      <vt:lpstr>Акт введення в господарський обіг об'єкта права інтелектуальної власності у складі нематеріальних активів (ф. НА-1 )</vt:lpstr>
      <vt:lpstr>Презентация PowerPoint</vt:lpstr>
      <vt:lpstr>Аналітичний облік</vt:lpstr>
      <vt:lpstr>Об’єкт основних засобів</vt:lpstr>
      <vt:lpstr>Група основних засобів</vt:lpstr>
      <vt:lpstr>Інвентарна карта обліку засобів (ф. ОЗ-6)</vt:lpstr>
      <vt:lpstr>Презентация PowerPoint</vt:lpstr>
      <vt:lpstr>Ліквідаційна вартість</vt:lpstr>
      <vt:lpstr>Інвентарна карта обліку об'єкта права інтелектуальної власності у складі нематеріальних активів (ф. НА-2)</vt:lpstr>
      <vt:lpstr>Презентация PowerPoint</vt:lpstr>
      <vt:lpstr>Первісна вартість необоротного активу</vt:lpstr>
      <vt:lpstr>Не включаються до первісної вартості необоротних активів</vt:lpstr>
      <vt:lpstr>Податок на додану вартість</vt:lpstr>
      <vt:lpstr>Порядок розрахунку ПДВ</vt:lpstr>
      <vt:lpstr>Порядок розрахунку ПДВ</vt:lpstr>
      <vt:lpstr>Презентация PowerPoint</vt:lpstr>
      <vt:lpstr>Презентация PowerPoint</vt:lpstr>
      <vt:lpstr>Презентация PowerPoint</vt:lpstr>
      <vt:lpstr>Презентация PowerPoint</vt:lpstr>
      <vt:lpstr>13 «Знос (амортизація» необоротних активів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Залишкова вартість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4.2. Облік процесу придбання та використання оборотних активів</vt:lpstr>
      <vt:lpstr>Презентация PowerPoint</vt:lpstr>
      <vt:lpstr>Презентация PowerPoint</vt:lpstr>
      <vt:lpstr> Значну частку оборотних активів на підприємствах складають запаси.</vt:lpstr>
      <vt:lpstr>Презентация PowerPoint</vt:lpstr>
      <vt:lpstr>Утримуються для подальшого продажу (розподілу, передачі) за умов звичайної господарської діяльності</vt:lpstr>
      <vt:lpstr>Перебувають у процесі виробництва з метою подальшого продажу продукту виробництва</vt:lpstr>
      <vt:lpstr>Утримуються для споживання під час виробництва продукції, виконання робіт та надання послуг, а також управління підприємством</vt:lpstr>
      <vt:lpstr>Презентация PowerPoint</vt:lpstr>
      <vt:lpstr>Документування операцій з запасами:</vt:lpstr>
      <vt:lpstr>Презентация PowerPoint</vt:lpstr>
      <vt:lpstr>У договорі вказуються:</vt:lpstr>
      <vt:lpstr>Презентация PowerPoint</vt:lpstr>
      <vt:lpstr>Презентация PowerPoint</vt:lpstr>
      <vt:lpstr>Зразок 2. Накладна</vt:lpstr>
      <vt:lpstr>Презентация PowerPoint</vt:lpstr>
      <vt:lpstr>Презентация PowerPoint</vt:lpstr>
      <vt:lpstr>Первісна вартість запасів, що придбані за плату</vt:lpstr>
      <vt:lpstr>Податок на додану вартість</vt:lpstr>
      <vt:lpstr>Порядок розрахунку ПДВ</vt:lpstr>
      <vt:lpstr>Порядок розрахунку ПДВ</vt:lpstr>
      <vt:lpstr>Презентация PowerPoint</vt:lpstr>
      <vt:lpstr>Презентация PowerPoint</vt:lpstr>
      <vt:lpstr>Порядок розрахунку ПДВ</vt:lpstr>
      <vt:lpstr>Презентация PowerPoint</vt:lpstr>
      <vt:lpstr>Не включаються до первісної вартості запасів, а належать до витрат того періоду, в якому вони були здійснені (встановлені)</vt:lpstr>
      <vt:lpstr>Способи обліку придбаних запасів</vt:lpstr>
      <vt:lpstr>Порядок розрахунку ПДВ</vt:lpstr>
      <vt:lpstr>Порядок розрахунку ПДВ</vt:lpstr>
      <vt:lpstr>Методи оцінки запасів при їх списанні</vt:lpstr>
      <vt:lpstr>П(С)БО 9 передбачено наступні види оцінки запасів при їх списанні</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комфи</dc:creator>
  <cp:lastModifiedBy>Лайчук Світлана Михайлівна</cp:lastModifiedBy>
  <cp:revision>105</cp:revision>
  <cp:lastPrinted>2013-10-15T11:50:31Z</cp:lastPrinted>
  <dcterms:created xsi:type="dcterms:W3CDTF">2013-10-12T19:55:55Z</dcterms:created>
  <dcterms:modified xsi:type="dcterms:W3CDTF">2023-11-07T10:47:36Z</dcterms:modified>
</cp:coreProperties>
</file>