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6" r:id="rId4"/>
    <p:sldId id="363" r:id="rId5"/>
    <p:sldId id="367" r:id="rId6"/>
    <p:sldId id="368" r:id="rId7"/>
    <p:sldId id="364" r:id="rId8"/>
    <p:sldId id="365" r:id="rId9"/>
    <p:sldId id="386" r:id="rId10"/>
    <p:sldId id="369" r:id="rId11"/>
    <p:sldId id="373" r:id="rId12"/>
    <p:sldId id="374" r:id="rId13"/>
    <p:sldId id="375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76" r:id="rId23"/>
    <p:sldId id="340" r:id="rId24"/>
    <p:sldId id="377" r:id="rId25"/>
    <p:sldId id="370" r:id="rId26"/>
    <p:sldId id="320" r:id="rId27"/>
    <p:sldId id="321" r:id="rId28"/>
    <p:sldId id="343" r:id="rId29"/>
    <p:sldId id="338" r:id="rId30"/>
    <p:sldId id="339" r:id="rId31"/>
    <p:sldId id="371" r:id="rId32"/>
    <p:sldId id="372" r:id="rId33"/>
    <p:sldId id="322" r:id="rId34"/>
    <p:sldId id="323" r:id="rId35"/>
    <p:sldId id="324" r:id="rId36"/>
    <p:sldId id="325" r:id="rId37"/>
    <p:sldId id="326" r:id="rId38"/>
    <p:sldId id="327" r:id="rId39"/>
    <p:sldId id="335" r:id="rId40"/>
    <p:sldId id="336" r:id="rId41"/>
    <p:sldId id="337" r:id="rId42"/>
    <p:sldId id="378" r:id="rId43"/>
    <p:sldId id="381" r:id="rId44"/>
    <p:sldId id="380" r:id="rId45"/>
    <p:sldId id="382" r:id="rId46"/>
    <p:sldId id="383" r:id="rId47"/>
    <p:sldId id="384" r:id="rId48"/>
    <p:sldId id="385" r:id="rId49"/>
    <p:sldId id="341" r:id="rId50"/>
    <p:sldId id="344" r:id="rId51"/>
    <p:sldId id="345" r:id="rId52"/>
    <p:sldId id="346" r:id="rId53"/>
    <p:sldId id="347" r:id="rId54"/>
    <p:sldId id="349" r:id="rId55"/>
    <p:sldId id="348" r:id="rId56"/>
    <p:sldId id="350" r:id="rId57"/>
    <p:sldId id="351" r:id="rId58"/>
    <p:sldId id="352" r:id="rId59"/>
    <p:sldId id="353" r:id="rId60"/>
    <p:sldId id="354" r:id="rId61"/>
    <p:sldId id="359" r:id="rId62"/>
    <p:sldId id="360" r:id="rId63"/>
    <p:sldId id="361" r:id="rId64"/>
    <p:sldId id="362" r:id="rId65"/>
    <p:sldId id="311" r:id="rId6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19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7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38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25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2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00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1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23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88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6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D3B8-29EC-4CCC-8C3D-C97CDF9B9D7C}" type="datetimeFigureOut">
              <a:rPr lang="uk-UA" smtClean="0"/>
              <a:t>01.11.2022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i="1" dirty="0" err="1" smtClean="0"/>
              <a:t>Байєсова</a:t>
            </a:r>
            <a:r>
              <a:rPr lang="uk-UA" b="1" i="1" dirty="0" smtClean="0"/>
              <a:t> класифікація та нейронні </a:t>
            </a:r>
            <a:r>
              <a:rPr lang="uk-UA" b="1" i="1" dirty="0"/>
              <a:t>мережі</a:t>
            </a:r>
            <a:r>
              <a:rPr lang="uk-UA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Лекція </a:t>
            </a:r>
            <a:r>
              <a:rPr lang="uk-UA" dirty="0" smtClean="0"/>
              <a:t>5</a:t>
            </a:r>
            <a:endParaRPr lang="uk-UA" dirty="0"/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728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Хмара слів, спаму, не спаму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5179" y="2544095"/>
            <a:ext cx="5974598" cy="3657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392" y="2890223"/>
            <a:ext cx="5974598" cy="3657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43" y="715137"/>
            <a:ext cx="5974598" cy="3657917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4416392" y="1401636"/>
            <a:ext cx="2367866" cy="2452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50625" y="1307690"/>
            <a:ext cx="2411362" cy="890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" idx="0"/>
          </p:cNvCxnSpPr>
          <p:nvPr/>
        </p:nvCxnSpPr>
        <p:spPr>
          <a:xfrm flipH="1">
            <a:off x="2322120" y="1307690"/>
            <a:ext cx="163905" cy="1236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20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опорних векторів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Метод бінарної класифікації</a:t>
            </a:r>
          </a:p>
          <a:p>
            <a:r>
              <a:rPr lang="uk-UA" dirty="0"/>
              <a:t>Площина рішення розділяє об'єкти різних класів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Мета </a:t>
            </a:r>
            <a:r>
              <a:rPr lang="uk-UA" dirty="0"/>
              <a:t>методу опорних векторів – знайти лінію (площину у просторі), що розділяє дві множини </a:t>
            </a:r>
            <a:r>
              <a:rPr lang="uk-UA" dirty="0" smtClean="0"/>
              <a:t>об'єктів.</a:t>
            </a:r>
            <a:endParaRPr lang="ru-RU" dirty="0"/>
          </a:p>
        </p:txBody>
      </p:sp>
      <p:pic>
        <p:nvPicPr>
          <p:cNvPr id="1026" name="Picture 2" descr="ri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78" y="4262131"/>
            <a:ext cx="3024389" cy="23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i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59" y="4262131"/>
            <a:ext cx="2958572" cy="23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9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Лінійний SVM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ru-RU" dirty="0"/>
          </a:p>
        </p:txBody>
      </p:sp>
      <p:pic>
        <p:nvPicPr>
          <p:cNvPr id="2050" name="Picture 2" descr="ri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54" y="2679137"/>
            <a:ext cx="3282496" cy="26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i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13" y="2679137"/>
            <a:ext cx="2913831" cy="235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15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Спрямляючий</a:t>
            </a:r>
            <a:r>
              <a:rPr lang="uk-UA" dirty="0" smtClean="0"/>
              <a:t> простір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</a:t>
            </a: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lg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</a:rPr>
              <a:t>Вводимо </a:t>
            </a:r>
            <a:r>
              <a:rPr lang="en-US" i="1" dirty="0" smtClean="0">
                <a:latin typeface="Times New Roman" panose="02020603050405020304" pitchFamily="18" charset="0"/>
              </a:rPr>
              <a:t>y=</a:t>
            </a:r>
            <a:r>
              <a:rPr lang="en-US" i="1" dirty="0" err="1" smtClean="0">
                <a:latin typeface="Times New Roman" panose="02020603050405020304" pitchFamily="18" charset="0"/>
              </a:rPr>
              <a:t>lgx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f(y)=</a:t>
            </a:r>
            <a:r>
              <a:rPr lang="en-US" i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y+b</a:t>
            </a:r>
            <a:endParaRPr lang="en-US" i="1" dirty="0" smtClean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F(x1,x2,x3)=a1x1+a2x2+a3x3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Вводимо 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x=x</a:t>
            </a:r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, y=a2x2+a3x3F(</a:t>
            </a:r>
            <a:r>
              <a:rPr lang="en-US" i="1" dirty="0" err="1" smtClean="0">
                <a:latin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)=a1x+y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Рішення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)&gt;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class 1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)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class 2</a:t>
            </a:r>
            <a:endParaRPr lang="en-US" i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63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про нейронні мережі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Нейронні мережі (</a:t>
            </a:r>
            <a:r>
              <a:rPr lang="uk-UA" dirty="0" err="1"/>
              <a:t>Neural</a:t>
            </a:r>
            <a:r>
              <a:rPr lang="uk-UA" dirty="0"/>
              <a:t> </a:t>
            </a:r>
            <a:r>
              <a:rPr lang="uk-UA" dirty="0" err="1"/>
              <a:t>Networks</a:t>
            </a:r>
            <a:r>
              <a:rPr lang="uk-UA" dirty="0"/>
              <a:t>) - це </a:t>
            </a:r>
            <a:r>
              <a:rPr lang="uk-UA" i="1" dirty="0"/>
              <a:t>моделі біологічних нейронних </a:t>
            </a:r>
            <a:r>
              <a:rPr lang="uk-UA" i="1" dirty="0" err="1" smtClean="0"/>
              <a:t>зв'язків</a:t>
            </a:r>
            <a:r>
              <a:rPr lang="uk-UA" i="1" dirty="0" smtClean="0"/>
              <a:t> у </a:t>
            </a:r>
            <a:r>
              <a:rPr lang="uk-UA" i="1" dirty="0" err="1" smtClean="0"/>
              <a:t>мозоку</a:t>
            </a:r>
            <a:r>
              <a:rPr lang="uk-UA" i="1" dirty="0" smtClean="0"/>
              <a:t> людини</a:t>
            </a:r>
            <a:r>
              <a:rPr lang="uk-UA" dirty="0" smtClean="0"/>
              <a:t>, де </a:t>
            </a:r>
            <a:r>
              <a:rPr lang="uk-UA" dirty="0"/>
              <a:t>нейрони імітуються відносно простими, </a:t>
            </a:r>
            <a:r>
              <a:rPr lang="uk-UA" dirty="0" smtClean="0"/>
              <a:t>однотипними елементами. </a:t>
            </a:r>
            <a:endParaRPr lang="uk-UA" dirty="0"/>
          </a:p>
          <a:p>
            <a:r>
              <a:rPr lang="uk-UA" dirty="0"/>
              <a:t>Нейронна мережа може бути представлена </a:t>
            </a:r>
            <a:r>
              <a:rPr lang="uk-UA" i="1" dirty="0" smtClean="0"/>
              <a:t>напрямленим </a:t>
            </a:r>
            <a:r>
              <a:rPr lang="uk-UA" i="1" dirty="0"/>
              <a:t>графом</a:t>
            </a:r>
            <a:r>
              <a:rPr lang="uk-UA" dirty="0"/>
              <a:t> </a:t>
            </a:r>
            <a:r>
              <a:rPr lang="uk-UA" dirty="0" smtClean="0"/>
              <a:t>зі </a:t>
            </a:r>
            <a:r>
              <a:rPr lang="uk-UA" dirty="0"/>
              <a:t>зваженими зв'язками, в якому штучні нейрони є вершинами, а </a:t>
            </a:r>
            <a:r>
              <a:rPr lang="uk-UA" dirty="0" smtClean="0"/>
              <a:t>синоптичні </a:t>
            </a:r>
            <a:r>
              <a:rPr lang="uk-UA" dirty="0"/>
              <a:t>зв'язки - дугами.</a:t>
            </a:r>
          </a:p>
        </p:txBody>
      </p:sp>
    </p:spTree>
    <p:extLst>
      <p:ext uri="{BB962C8B-B14F-4D97-AF65-F5344CB8AC3E}">
        <p14:creationId xmlns:p14="http://schemas.microsoft.com/office/powerpoint/2010/main" val="279784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1678"/>
            <a:ext cx="10515600" cy="1325563"/>
          </a:xfrm>
        </p:spPr>
        <p:txBody>
          <a:bodyPr/>
          <a:lstStyle/>
          <a:p>
            <a:r>
              <a:rPr lang="uk-UA" dirty="0" smtClean="0"/>
              <a:t>Завдання </a:t>
            </a:r>
            <a:r>
              <a:rPr lang="uk-UA" dirty="0" err="1" smtClean="0"/>
              <a:t>нейромереж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729" y="1677241"/>
            <a:ext cx="10515600" cy="4351338"/>
          </a:xfrm>
        </p:spPr>
        <p:txBody>
          <a:bodyPr/>
          <a:lstStyle/>
          <a:p>
            <a:r>
              <a:rPr lang="uk-UA" dirty="0"/>
              <a:t>автоматизація процесів розпізнавання образів, </a:t>
            </a:r>
            <a:endParaRPr lang="uk-UA" dirty="0" smtClean="0"/>
          </a:p>
          <a:p>
            <a:r>
              <a:rPr lang="uk-UA" dirty="0" smtClean="0"/>
              <a:t>прогнозування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адаптивне </a:t>
            </a:r>
            <a:r>
              <a:rPr lang="uk-UA" dirty="0"/>
              <a:t>управління, </a:t>
            </a:r>
            <a:endParaRPr lang="uk-UA" dirty="0" smtClean="0"/>
          </a:p>
          <a:p>
            <a:r>
              <a:rPr lang="uk-UA" dirty="0" smtClean="0"/>
              <a:t>створення </a:t>
            </a:r>
            <a:r>
              <a:rPr lang="uk-UA" dirty="0"/>
              <a:t>експертних систем, </a:t>
            </a:r>
            <a:endParaRPr lang="uk-UA" dirty="0" smtClean="0"/>
          </a:p>
          <a:p>
            <a:r>
              <a:rPr lang="uk-UA" dirty="0" smtClean="0"/>
              <a:t>організація </a:t>
            </a:r>
            <a:r>
              <a:rPr lang="uk-UA" dirty="0"/>
              <a:t>асоціативної пам'яті, </a:t>
            </a:r>
            <a:endParaRPr lang="uk-UA" dirty="0" smtClean="0"/>
          </a:p>
          <a:p>
            <a:r>
              <a:rPr lang="uk-UA" dirty="0" smtClean="0"/>
              <a:t>обробка </a:t>
            </a:r>
            <a:r>
              <a:rPr lang="uk-UA" dirty="0"/>
              <a:t>аналогових і цифрових сигналів, </a:t>
            </a:r>
            <a:endParaRPr lang="uk-UA" dirty="0" smtClean="0"/>
          </a:p>
          <a:p>
            <a:r>
              <a:rPr lang="uk-UA" dirty="0" smtClean="0"/>
              <a:t>синтез </a:t>
            </a:r>
            <a:r>
              <a:rPr lang="uk-UA" dirty="0"/>
              <a:t>і ідентифікація електронних ланцюгів і систем</a:t>
            </a:r>
          </a:p>
        </p:txBody>
      </p:sp>
    </p:spTree>
    <p:extLst>
      <p:ext uri="{BB962C8B-B14F-4D97-AF65-F5344CB8AC3E}">
        <p14:creationId xmlns:p14="http://schemas.microsoft.com/office/powerpoint/2010/main" val="324081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Нові сфери застосування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Продаж </a:t>
            </a:r>
          </a:p>
          <a:p>
            <a:pPr lvl="1"/>
            <a:r>
              <a:rPr lang="uk-UA" dirty="0" smtClean="0"/>
              <a:t>передбачати </a:t>
            </a:r>
            <a:r>
              <a:rPr lang="uk-UA" dirty="0"/>
              <a:t>обсяги продажів </a:t>
            </a:r>
            <a:r>
              <a:rPr lang="uk-UA" dirty="0" smtClean="0"/>
              <a:t>виробів, </a:t>
            </a:r>
          </a:p>
          <a:p>
            <a:pPr lvl="1"/>
            <a:r>
              <a:rPr lang="uk-UA" dirty="0" smtClean="0"/>
              <a:t>пошук нових клієнтів</a:t>
            </a:r>
          </a:p>
          <a:p>
            <a:r>
              <a:rPr lang="uk-UA" dirty="0" smtClean="0"/>
              <a:t>Біржова торгівля </a:t>
            </a:r>
          </a:p>
          <a:p>
            <a:pPr lvl="1"/>
            <a:r>
              <a:rPr lang="uk-UA" dirty="0" smtClean="0"/>
              <a:t>визначення показників </a:t>
            </a:r>
            <a:r>
              <a:rPr lang="uk-UA" dirty="0"/>
              <a:t>біржового </a:t>
            </a:r>
            <a:r>
              <a:rPr lang="uk-UA" dirty="0" smtClean="0"/>
              <a:t>ринку</a:t>
            </a:r>
          </a:p>
          <a:p>
            <a:pPr lvl="1"/>
            <a:r>
              <a:rPr lang="uk-UA" dirty="0" smtClean="0"/>
              <a:t>Ринок </a:t>
            </a:r>
            <a:r>
              <a:rPr lang="uk-UA" dirty="0" err="1" smtClean="0"/>
              <a:t>криптовалют</a:t>
            </a:r>
            <a:r>
              <a:rPr lang="uk-UA" dirty="0" smtClean="0"/>
              <a:t> </a:t>
            </a:r>
          </a:p>
          <a:p>
            <a:r>
              <a:rPr lang="uk-UA" dirty="0" smtClean="0"/>
              <a:t>Техніка </a:t>
            </a:r>
          </a:p>
          <a:p>
            <a:pPr lvl="1"/>
            <a:r>
              <a:rPr lang="uk-UA" dirty="0" smtClean="0"/>
              <a:t>розпізнавання </a:t>
            </a:r>
            <a:r>
              <a:rPr lang="uk-UA" dirty="0" err="1" smtClean="0"/>
              <a:t>мовних</a:t>
            </a:r>
            <a:r>
              <a:rPr lang="uk-UA" dirty="0" smtClean="0"/>
              <a:t> сигналів</a:t>
            </a:r>
          </a:p>
          <a:p>
            <a:pPr lvl="1"/>
            <a:r>
              <a:rPr lang="uk-UA" dirty="0" smtClean="0"/>
              <a:t>криміналістика</a:t>
            </a:r>
          </a:p>
          <a:p>
            <a:r>
              <a:rPr lang="uk-UA" dirty="0" smtClean="0"/>
              <a:t> Керуючі автомати </a:t>
            </a:r>
          </a:p>
          <a:p>
            <a:pPr lvl="1"/>
            <a:r>
              <a:rPr lang="uk-UA" dirty="0" smtClean="0"/>
              <a:t>самонавчаючи системи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044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r>
              <a:rPr lang="uk-UA" dirty="0" smtClean="0"/>
              <a:t>аналізу 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• Класифікація (навчання з учителем). </a:t>
            </a:r>
            <a:endParaRPr lang="uk-UA" dirty="0" smtClean="0"/>
          </a:p>
          <a:p>
            <a:pPr lvl="1"/>
            <a:r>
              <a:rPr lang="uk-UA" dirty="0" smtClean="0"/>
              <a:t>розпізнавання </a:t>
            </a:r>
            <a:r>
              <a:rPr lang="uk-UA" dirty="0"/>
              <a:t>тексту, розпізнавання мови, ідентифікація особистості. </a:t>
            </a:r>
          </a:p>
          <a:p>
            <a:pPr marL="0" indent="0">
              <a:buNone/>
            </a:pPr>
            <a:r>
              <a:rPr lang="uk-UA" dirty="0"/>
              <a:t>• Прогнозування</a:t>
            </a:r>
            <a:r>
              <a:rPr lang="ru-RU" dirty="0"/>
              <a:t>.</a:t>
            </a:r>
            <a:r>
              <a:rPr lang="uk-UA" dirty="0"/>
              <a:t> </a:t>
            </a:r>
            <a:endParaRPr lang="uk-UA" dirty="0" smtClean="0"/>
          </a:p>
          <a:p>
            <a:pPr lvl="1"/>
            <a:r>
              <a:rPr lang="uk-UA" dirty="0" smtClean="0"/>
              <a:t>знайти </a:t>
            </a:r>
            <a:r>
              <a:rPr lang="uk-UA" dirty="0"/>
              <a:t>найкраще наближення </a:t>
            </a:r>
            <a:r>
              <a:rPr lang="uk-UA" dirty="0" smtClean="0"/>
              <a:t>функції (регресії), </a:t>
            </a:r>
            <a:r>
              <a:rPr lang="uk-UA" dirty="0"/>
              <a:t>заданої кінцевим набором вхідних значень (навчальних прикладів). Наприклад, нейронні мережі дозволяють вирішувати завдання відновлення пропущених значень. 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Кластеризація</a:t>
            </a:r>
            <a:r>
              <a:rPr lang="uk-UA" dirty="0"/>
              <a:t> (навчання без вчителя). </a:t>
            </a:r>
            <a:endParaRPr lang="uk-UA" dirty="0" smtClean="0"/>
          </a:p>
          <a:p>
            <a:pPr lvl="1"/>
            <a:r>
              <a:rPr lang="uk-UA" dirty="0" smtClean="0"/>
              <a:t>стиснення </a:t>
            </a:r>
            <a:r>
              <a:rPr lang="uk-UA" dirty="0"/>
              <a:t>інформації шляхом зменшення розмірності даних. </a:t>
            </a:r>
            <a:endParaRPr lang="uk-UA" dirty="0" smtClean="0"/>
          </a:p>
          <a:p>
            <a:pPr lvl="1"/>
            <a:r>
              <a:rPr lang="uk-UA" dirty="0" smtClean="0"/>
              <a:t>Самоорганізація з використанням карт </a:t>
            </a:r>
            <a:r>
              <a:rPr lang="uk-UA" dirty="0" err="1"/>
              <a:t>Кохонена</a:t>
            </a:r>
            <a:r>
              <a:rPr lang="uk-UA" dirty="0"/>
              <a:t>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4515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застосування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Медична </a:t>
            </a:r>
            <a:r>
              <a:rPr lang="uk-UA" b="1" dirty="0" smtClean="0"/>
              <a:t>діагностика</a:t>
            </a:r>
            <a:r>
              <a:rPr lang="uk-UA" dirty="0" smtClean="0"/>
              <a:t> </a:t>
            </a:r>
          </a:p>
          <a:p>
            <a:pPr lvl="1"/>
            <a:r>
              <a:rPr lang="uk-UA" i="1" dirty="0" smtClean="0"/>
              <a:t>Виявлення ускладнень</a:t>
            </a:r>
            <a:r>
              <a:rPr lang="uk-UA" dirty="0" smtClean="0"/>
              <a:t>, що може </a:t>
            </a:r>
            <a:r>
              <a:rPr lang="uk-UA" dirty="0"/>
              <a:t>відповідати складної нелінійної комбінації спостережуваних змінних, яка виявляється за допомогою </a:t>
            </a:r>
            <a:r>
              <a:rPr lang="uk-UA" dirty="0" err="1"/>
              <a:t>нейромережевого</a:t>
            </a:r>
            <a:r>
              <a:rPr lang="uk-UA" dirty="0"/>
              <a:t> моделювання. </a:t>
            </a:r>
          </a:p>
          <a:p>
            <a:r>
              <a:rPr lang="uk-UA" b="1" dirty="0" smtClean="0"/>
              <a:t>Прогноз </a:t>
            </a:r>
            <a:r>
              <a:rPr lang="uk-UA" b="1" dirty="0"/>
              <a:t>показників діяльності фірми (</a:t>
            </a:r>
            <a:r>
              <a:rPr lang="uk-UA" b="1" dirty="0" smtClean="0"/>
              <a:t>обсягів </a:t>
            </a:r>
            <a:r>
              <a:rPr lang="uk-UA" b="1" dirty="0"/>
              <a:t>продажів</a:t>
            </a:r>
            <a:r>
              <a:rPr lang="uk-UA" b="1" dirty="0" smtClean="0"/>
              <a:t>)</a:t>
            </a:r>
            <a:r>
              <a:rPr lang="uk-UA" dirty="0" smtClean="0"/>
              <a:t> </a:t>
            </a:r>
          </a:p>
          <a:p>
            <a:pPr lvl="1"/>
            <a:r>
              <a:rPr lang="uk-UA" dirty="0" smtClean="0"/>
              <a:t>На </a:t>
            </a:r>
            <a:r>
              <a:rPr lang="uk-UA" dirty="0"/>
              <a:t>основі ретроспективної інформації про діяльність організації можливе </a:t>
            </a:r>
            <a:r>
              <a:rPr lang="uk-UA" i="1" dirty="0"/>
              <a:t>визначення обсягів продажів</a:t>
            </a:r>
            <a:r>
              <a:rPr lang="uk-UA" dirty="0"/>
              <a:t> на майбутні періоди. </a:t>
            </a:r>
          </a:p>
          <a:p>
            <a:r>
              <a:rPr lang="uk-UA" b="1" dirty="0"/>
              <a:t>Надання </a:t>
            </a:r>
            <a:r>
              <a:rPr lang="uk-UA" b="1" dirty="0" smtClean="0"/>
              <a:t>кредиту</a:t>
            </a:r>
            <a:endParaRPr lang="uk-UA" dirty="0" smtClean="0"/>
          </a:p>
          <a:p>
            <a:pPr lvl="1"/>
            <a:r>
              <a:rPr lang="uk-UA" dirty="0" smtClean="0"/>
              <a:t>Використовуючи </a:t>
            </a:r>
            <a:r>
              <a:rPr lang="uk-UA" dirty="0"/>
              <a:t>базу даних про клієнтів банку, застосовуючи нейронні мережі, можна </a:t>
            </a:r>
            <a:r>
              <a:rPr lang="uk-UA" i="1" dirty="0"/>
              <a:t>встановити групу клієнтів</a:t>
            </a:r>
            <a:r>
              <a:rPr lang="uk-UA" dirty="0"/>
              <a:t>, які відносяться до групи потенційних "неплатників". 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4186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Елементи нейронних мереж</a:t>
            </a:r>
            <a:r>
              <a:rPr lang="uk-UA" dirty="0"/>
              <a:t> </a:t>
            </a:r>
          </a:p>
        </p:txBody>
      </p:sp>
      <p:pic>
        <p:nvPicPr>
          <p:cNvPr id="4" name="Объект 3" descr="image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59" y="1788458"/>
            <a:ext cx="5204012" cy="3186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54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Завдання класифікації та прогнозування</a:t>
            </a:r>
          </a:p>
          <a:p>
            <a:pPr lvl="0"/>
            <a:r>
              <a:rPr lang="uk-UA" dirty="0" err="1" smtClean="0"/>
              <a:t>Байєсова</a:t>
            </a:r>
            <a:r>
              <a:rPr lang="uk-UA" dirty="0" smtClean="0"/>
              <a:t> класифікація</a:t>
            </a:r>
          </a:p>
          <a:p>
            <a:pPr lvl="0"/>
            <a:r>
              <a:rPr lang="uk-UA" dirty="0" smtClean="0"/>
              <a:t>Класифікація опорними векторами</a:t>
            </a:r>
          </a:p>
          <a:p>
            <a:pPr lvl="0"/>
            <a:r>
              <a:rPr lang="uk-UA" dirty="0" smtClean="0"/>
              <a:t>Нейронні мережі</a:t>
            </a:r>
          </a:p>
          <a:p>
            <a:pPr lvl="0"/>
            <a:r>
              <a:rPr lang="uk-UA" dirty="0" smtClean="0"/>
              <a:t>Мережі </a:t>
            </a:r>
            <a:r>
              <a:rPr lang="uk-UA" dirty="0" err="1" smtClean="0"/>
              <a:t>Кохонена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422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Активаційні функції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9450" cy="4351338"/>
          </a:xfrm>
        </p:spPr>
        <p:txBody>
          <a:bodyPr>
            <a:normAutofit/>
          </a:bodyPr>
          <a:lstStyle/>
          <a:p>
            <a:r>
              <a:rPr lang="uk-UA" dirty="0" err="1"/>
              <a:t>Сигмоїдальна</a:t>
            </a:r>
            <a:r>
              <a:rPr lang="uk-UA" dirty="0"/>
              <a:t> </a:t>
            </a:r>
            <a:r>
              <a:rPr lang="uk-UA" dirty="0" smtClean="0"/>
              <a:t>функція </a:t>
            </a:r>
          </a:p>
          <a:p>
            <a:r>
              <a:rPr lang="uk-UA" dirty="0" smtClean="0"/>
              <a:t>                                Жорстка </a:t>
            </a:r>
            <a:r>
              <a:rPr lang="uk-UA" dirty="0"/>
              <a:t>порогова </a:t>
            </a:r>
            <a:r>
              <a:rPr lang="uk-UA" dirty="0" smtClean="0"/>
              <a:t>функція 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                                                    Лінійний </a:t>
            </a:r>
            <a:r>
              <a:rPr lang="uk-UA" dirty="0"/>
              <a:t>поріг.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80" y="4449748"/>
            <a:ext cx="6381750" cy="1905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56219"/>
              </p:ext>
            </p:extLst>
          </p:nvPr>
        </p:nvGraphicFramePr>
        <p:xfrm>
          <a:off x="4077845" y="4049952"/>
          <a:ext cx="1951870" cy="37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Формула" r:id="rId4" imgW="1168200" imgH="228600" progId="Equation.3">
                  <p:embed/>
                </p:oleObj>
              </mc:Choice>
              <mc:Fallback>
                <p:oleObj name="Формула" r:id="rId4" imgW="11682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845" y="4049952"/>
                        <a:ext cx="1951870" cy="37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059641"/>
              </p:ext>
            </p:extLst>
          </p:nvPr>
        </p:nvGraphicFramePr>
        <p:xfrm>
          <a:off x="6606294" y="4069946"/>
          <a:ext cx="873256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Формула" r:id="rId6" imgW="508000" imgH="190500" progId="Equation.3">
                  <p:embed/>
                </p:oleObj>
              </mc:Choice>
              <mc:Fallback>
                <p:oleObj name="Формула" r:id="rId6" imgW="508000" imgH="19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294" y="4069946"/>
                        <a:ext cx="873256" cy="325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68206"/>
              </p:ext>
            </p:extLst>
          </p:nvPr>
        </p:nvGraphicFramePr>
        <p:xfrm>
          <a:off x="2074863" y="3917950"/>
          <a:ext cx="15906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Формула" r:id="rId8" imgW="1143000" imgH="406080" progId="Equation.3">
                  <p:embed/>
                </p:oleObj>
              </mc:Choice>
              <mc:Fallback>
                <p:oleObj name="Формула" r:id="rId8" imgW="114300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3917950"/>
                        <a:ext cx="1590675" cy="56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409825" y="2381250"/>
            <a:ext cx="428625" cy="1668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629150" y="2781300"/>
            <a:ext cx="273051" cy="1288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001000" y="3228975"/>
            <a:ext cx="314325" cy="1085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8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Архітектура нейронних мереж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7563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синхронні </a:t>
            </a:r>
            <a:endParaRPr lang="uk-UA" dirty="0" smtClean="0"/>
          </a:p>
          <a:p>
            <a:pPr lvl="1"/>
            <a:r>
              <a:rPr lang="uk-UA" dirty="0"/>
              <a:t>стан змінюється відразу у цілої групи нейронів, як правило, у всього шару</a:t>
            </a:r>
          </a:p>
          <a:p>
            <a:r>
              <a:rPr lang="uk-UA" dirty="0" smtClean="0"/>
              <a:t>Асинхронні</a:t>
            </a:r>
          </a:p>
          <a:p>
            <a:pPr lvl="1"/>
            <a:r>
              <a:rPr lang="uk-UA" dirty="0" smtClean="0"/>
              <a:t>В кожен </a:t>
            </a:r>
            <a:r>
              <a:rPr lang="uk-UA" dirty="0"/>
              <a:t>момент часу свій стан змінюється лише один нейрон</a:t>
            </a:r>
          </a:p>
          <a:p>
            <a:r>
              <a:rPr lang="uk-UA" dirty="0"/>
              <a:t>базові архітектури - шаруваті і </a:t>
            </a:r>
            <a:r>
              <a:rPr lang="uk-UA" dirty="0" err="1"/>
              <a:t>повнозв'язні</a:t>
            </a:r>
            <a:r>
              <a:rPr lang="uk-UA" dirty="0"/>
              <a:t> мережі </a:t>
            </a:r>
            <a:endParaRPr lang="uk-UA" dirty="0" smtClean="0"/>
          </a:p>
          <a:p>
            <a:r>
              <a:rPr lang="uk-UA" dirty="0"/>
              <a:t>Шар - один або </a:t>
            </a:r>
            <a:r>
              <a:rPr lang="uk-UA" dirty="0" smtClean="0"/>
              <a:t>декілька </a:t>
            </a:r>
            <a:r>
              <a:rPr lang="uk-UA" dirty="0"/>
              <a:t>нейронів, на входи яких подається один і той же загальний сигнал. </a:t>
            </a:r>
            <a:endParaRPr lang="uk-UA" dirty="0" smtClean="0"/>
          </a:p>
          <a:p>
            <a:r>
              <a:rPr lang="uk-UA" dirty="0"/>
              <a:t>До шаруватих нейронних мереж відносяться, наприклад</a:t>
            </a:r>
            <a:r>
              <a:rPr lang="uk-UA" dirty="0" smtClean="0"/>
              <a:t>,</a:t>
            </a:r>
          </a:p>
          <a:p>
            <a:pPr lvl="1"/>
            <a:r>
              <a:rPr lang="uk-UA" dirty="0" smtClean="0"/>
              <a:t> </a:t>
            </a:r>
            <a:r>
              <a:rPr lang="uk-UA" dirty="0"/>
              <a:t>багатошарові </a:t>
            </a:r>
            <a:r>
              <a:rPr lang="uk-UA" dirty="0" err="1"/>
              <a:t>персептрони</a:t>
            </a:r>
            <a:r>
              <a:rPr lang="uk-UA" dirty="0"/>
              <a:t>, </a:t>
            </a:r>
            <a:endParaRPr lang="uk-UA" dirty="0" smtClean="0"/>
          </a:p>
          <a:p>
            <a:pPr lvl="1"/>
            <a:r>
              <a:rPr lang="uk-UA" dirty="0" smtClean="0"/>
              <a:t>мережі </a:t>
            </a:r>
            <a:r>
              <a:rPr lang="uk-UA" dirty="0"/>
              <a:t>радіальних базисних функцій, </a:t>
            </a:r>
            <a:endParaRPr lang="uk-UA" dirty="0" smtClean="0"/>
          </a:p>
          <a:p>
            <a:pPr lvl="1"/>
            <a:r>
              <a:rPr lang="uk-UA" dirty="0" err="1" smtClean="0"/>
              <a:t>когнітрон</a:t>
            </a:r>
            <a:r>
              <a:rPr lang="uk-UA" dirty="0"/>
              <a:t>, </a:t>
            </a:r>
            <a:r>
              <a:rPr lang="uk-UA" dirty="0" err="1" smtClean="0"/>
              <a:t>неокогнітрон</a:t>
            </a:r>
            <a:r>
              <a:rPr lang="uk-UA" dirty="0"/>
              <a:t>, </a:t>
            </a:r>
            <a:endParaRPr lang="uk-UA" dirty="0" smtClean="0"/>
          </a:p>
          <a:p>
            <a:pPr lvl="1"/>
            <a:r>
              <a:rPr lang="uk-UA" dirty="0" smtClean="0"/>
              <a:t>мережі </a:t>
            </a:r>
            <a:r>
              <a:rPr lang="uk-UA" dirty="0"/>
              <a:t>асоціативної пам'яті</a:t>
            </a:r>
            <a:r>
              <a:rPr lang="uk-UA" dirty="0" smtClean="0"/>
              <a:t>.</a:t>
            </a:r>
          </a:p>
          <a:p>
            <a:r>
              <a:rPr lang="uk-UA" b="1" dirty="0"/>
              <a:t>У</a:t>
            </a:r>
            <a:r>
              <a:rPr lang="uk-UA" dirty="0"/>
              <a:t> </a:t>
            </a:r>
            <a:r>
              <a:rPr lang="uk-UA" b="1" dirty="0" err="1"/>
              <a:t>повнозв'язних</a:t>
            </a:r>
            <a:r>
              <a:rPr lang="uk-UA" dirty="0"/>
              <a:t> </a:t>
            </a:r>
            <a:r>
              <a:rPr lang="uk-UA" b="1" dirty="0"/>
              <a:t>мережах</a:t>
            </a:r>
            <a:r>
              <a:rPr lang="uk-UA" dirty="0"/>
              <a:t> кожен нейрон передає свій вихідний сигнал іншим нейронам, включаючи самого себе. </a:t>
            </a:r>
          </a:p>
        </p:txBody>
      </p:sp>
    </p:spTree>
    <p:extLst>
      <p:ext uri="{BB962C8B-B14F-4D97-AF65-F5344CB8AC3E}">
        <p14:creationId xmlns:p14="http://schemas.microsoft.com/office/powerpoint/2010/main" val="553481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Шаруваті </a:t>
            </a:r>
            <a:r>
              <a:rPr lang="uk-UA" dirty="0" err="1" smtClean="0"/>
              <a:t>нейромережі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Когнітрон</a:t>
            </a:r>
            <a:r>
              <a:rPr lang="uk-UA" dirty="0" smtClean="0"/>
              <a:t> – штучна нейронна мережа, архітектура якої нагадує структуру зорової кори, де зв’язок між шарами здійснюється локально.  </a:t>
            </a:r>
          </a:p>
          <a:p>
            <a:r>
              <a:rPr lang="uk-UA" dirty="0" err="1" smtClean="0"/>
              <a:t>Неокогнітрон</a:t>
            </a:r>
            <a:r>
              <a:rPr lang="uk-UA" dirty="0" smtClean="0"/>
              <a:t> – більш точна копія зорової кори, що дозволяє розпізнавати зразки, незалежно</a:t>
            </a:r>
            <a:r>
              <a:rPr lang="ru-RU" dirty="0" smtClean="0"/>
              <a:t> в</a:t>
            </a:r>
            <a:r>
              <a:rPr lang="uk-UA" dirty="0" smtClean="0"/>
              <a:t>ід перетворень обертання, викривлень та зміни масштабу.</a:t>
            </a:r>
          </a:p>
          <a:p>
            <a:r>
              <a:rPr lang="uk-UA" dirty="0" smtClean="0"/>
              <a:t>Мережі без та зі зворотним розповсюдженням похибки</a:t>
            </a:r>
          </a:p>
          <a:p>
            <a:r>
              <a:rPr lang="uk-UA" dirty="0" smtClean="0"/>
              <a:t>Мережа </a:t>
            </a:r>
            <a:r>
              <a:rPr lang="uk-UA" dirty="0" err="1" smtClean="0"/>
              <a:t>Хопфілда</a:t>
            </a:r>
            <a:r>
              <a:rPr lang="uk-UA" dirty="0" smtClean="0"/>
              <a:t> – з асоціативною пам'яттю</a:t>
            </a:r>
          </a:p>
          <a:p>
            <a:r>
              <a:rPr lang="uk-UA" dirty="0" smtClean="0"/>
              <a:t>Мережа </a:t>
            </a:r>
            <a:r>
              <a:rPr lang="uk-UA" dirty="0" err="1" smtClean="0"/>
              <a:t>Елмана</a:t>
            </a:r>
            <a:r>
              <a:rPr lang="uk-UA" dirty="0" smtClean="0"/>
              <a:t> – має зв'язки із не тільки з виходу мережі, а й від внутрішніх шарів </a:t>
            </a:r>
          </a:p>
          <a:p>
            <a:r>
              <a:rPr lang="uk-UA" dirty="0" smtClean="0"/>
              <a:t>Згорткові мережі – використовує технологію глибокого навчання, структура, яка має згорнуті та </a:t>
            </a:r>
            <a:r>
              <a:rPr lang="uk-UA" dirty="0" err="1" smtClean="0"/>
              <a:t>субдискретизуючі</a:t>
            </a:r>
            <a:r>
              <a:rPr lang="uk-UA" dirty="0" smtClean="0"/>
              <a:t> шари.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684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мережі </a:t>
            </a:r>
            <a:r>
              <a:rPr lang="uk-UA" b="1" dirty="0"/>
              <a:t>прямого поширення і </a:t>
            </a:r>
            <a:r>
              <a:rPr lang="uk-UA" b="1" dirty="0" smtClean="0"/>
              <a:t>рекурентні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1433739"/>
            <a:ext cx="10515600" cy="5097689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Мережі </a:t>
            </a:r>
            <a:r>
              <a:rPr lang="uk-UA" dirty="0"/>
              <a:t>прямого поширення </a:t>
            </a:r>
          </a:p>
          <a:p>
            <a:pPr marL="457200" lvl="1" indent="0">
              <a:buNone/>
            </a:pPr>
            <a:r>
              <a:rPr lang="uk-UA" dirty="0"/>
              <a:t>• </a:t>
            </a:r>
            <a:r>
              <a:rPr lang="uk-UA" dirty="0" err="1"/>
              <a:t>Персептрони</a:t>
            </a:r>
            <a:r>
              <a:rPr lang="uk-UA" dirty="0"/>
              <a:t>.</a:t>
            </a:r>
          </a:p>
          <a:p>
            <a:pPr marL="457200" lvl="1" indent="0">
              <a:buNone/>
            </a:pPr>
            <a:r>
              <a:rPr lang="uk-UA" dirty="0"/>
              <a:t>• Мережа </a:t>
            </a:r>
            <a:r>
              <a:rPr lang="uk-UA" dirty="0" err="1"/>
              <a:t>Back</a:t>
            </a:r>
            <a:r>
              <a:rPr lang="uk-UA" dirty="0"/>
              <a:t> </a:t>
            </a:r>
            <a:r>
              <a:rPr lang="uk-UA" dirty="0" err="1"/>
              <a:t>Propagation</a:t>
            </a:r>
            <a:r>
              <a:rPr lang="uk-UA" dirty="0"/>
              <a:t>.</a:t>
            </a:r>
          </a:p>
          <a:p>
            <a:pPr marL="457200" lvl="1" indent="0">
              <a:buNone/>
            </a:pPr>
            <a:r>
              <a:rPr lang="uk-UA" dirty="0"/>
              <a:t>• Мережа зустрічного поширення.</a:t>
            </a:r>
          </a:p>
          <a:p>
            <a:pPr marL="457200" lvl="1" indent="0">
              <a:buNone/>
            </a:pPr>
            <a:r>
              <a:rPr lang="uk-UA" dirty="0"/>
              <a:t>• Карта </a:t>
            </a:r>
            <a:r>
              <a:rPr lang="uk-UA" dirty="0" err="1"/>
              <a:t>Кохонена</a:t>
            </a:r>
            <a:r>
              <a:rPr lang="uk-UA" dirty="0"/>
              <a:t>.</a:t>
            </a:r>
          </a:p>
          <a:p>
            <a:r>
              <a:rPr lang="uk-UA" dirty="0"/>
              <a:t>Рекурентні мережі. </a:t>
            </a:r>
            <a:endParaRPr lang="uk-UA" dirty="0" smtClean="0"/>
          </a:p>
          <a:p>
            <a:pPr lvl="1"/>
            <a:r>
              <a:rPr lang="uk-UA" dirty="0" smtClean="0"/>
              <a:t>Характерна </a:t>
            </a:r>
            <a:r>
              <a:rPr lang="uk-UA" dirty="0"/>
              <a:t>особливість таких мереж - наявність </a:t>
            </a:r>
            <a:r>
              <a:rPr lang="uk-UA" i="1" dirty="0"/>
              <a:t>блоків динамічної затримки</a:t>
            </a:r>
            <a:r>
              <a:rPr lang="uk-UA" dirty="0"/>
              <a:t> і </a:t>
            </a:r>
            <a:r>
              <a:rPr lang="uk-UA" i="1" dirty="0"/>
              <a:t>зворотних </a:t>
            </a:r>
            <a:r>
              <a:rPr lang="uk-UA" i="1" dirty="0" err="1"/>
              <a:t>зв'язків</a:t>
            </a:r>
            <a:r>
              <a:rPr lang="uk-UA" dirty="0"/>
              <a:t>, що дозволяє їм обробляти динамічні моделі. </a:t>
            </a:r>
          </a:p>
          <a:p>
            <a:pPr marL="457200" lvl="1" indent="0">
              <a:buNone/>
            </a:pPr>
            <a:r>
              <a:rPr lang="uk-UA" dirty="0"/>
              <a:t>• Мережа </a:t>
            </a:r>
            <a:r>
              <a:rPr lang="uk-UA" dirty="0" err="1" smtClean="0"/>
              <a:t>Гопфілда</a:t>
            </a:r>
            <a:r>
              <a:rPr lang="uk-UA" dirty="0"/>
              <a:t>.</a:t>
            </a:r>
          </a:p>
          <a:p>
            <a:pPr marL="457200" lvl="1" indent="0">
              <a:buNone/>
            </a:pPr>
            <a:r>
              <a:rPr lang="uk-UA" dirty="0"/>
              <a:t>• Мережа </a:t>
            </a:r>
            <a:r>
              <a:rPr lang="uk-UA" dirty="0" err="1"/>
              <a:t>Елмана</a:t>
            </a:r>
            <a:r>
              <a:rPr lang="uk-UA" dirty="0"/>
              <a:t> - мережа, що складається з двох шарів, в якій прихований шар </a:t>
            </a:r>
            <a:r>
              <a:rPr lang="uk-UA" i="1" dirty="0"/>
              <a:t>охоплений динамічної зворотним зв'язком</a:t>
            </a:r>
            <a:r>
              <a:rPr lang="uk-UA" dirty="0"/>
              <a:t>, що дозволяє врахувати передісторію, що спостерігаються і накопичити інформацію для вироблення правильної стратегії управління. Ці мережі застосовуються в системах управління рухомими об'єктами.</a:t>
            </a:r>
          </a:p>
        </p:txBody>
      </p:sp>
    </p:spTree>
    <p:extLst>
      <p:ext uri="{BB962C8B-B14F-4D97-AF65-F5344CB8AC3E}">
        <p14:creationId xmlns:p14="http://schemas.microsoft.com/office/powerpoint/2010/main" val="427410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696241"/>
            <a:ext cx="3460646" cy="2748455"/>
          </a:xfrm>
        </p:spPr>
      </p:pic>
      <p:pic>
        <p:nvPicPr>
          <p:cNvPr id="4098" name="Picture 2" descr="DiagramElmanNet engl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46" y="150173"/>
            <a:ext cx="5440644" cy="19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95" y="4591690"/>
            <a:ext cx="4458322" cy="2438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26" y="2364376"/>
            <a:ext cx="7022077" cy="2160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05900" y="514350"/>
            <a:ext cx="17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Мережа </a:t>
            </a:r>
            <a:r>
              <a:rPr lang="uk-UA" dirty="0" err="1" smtClean="0"/>
              <a:t>Елмана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010454"/>
            <a:ext cx="2296444" cy="2632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025" y="3641122"/>
            <a:ext cx="191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Мережа </a:t>
            </a:r>
            <a:r>
              <a:rPr lang="uk-UA" dirty="0" err="1" smtClean="0"/>
              <a:t>Гопфілда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62025" y="333375"/>
            <a:ext cx="114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Когнітрон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862666" y="204636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</a:t>
            </a:r>
            <a:r>
              <a:rPr lang="en-US" dirty="0" smtClean="0"/>
              <a:t>NN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165794" y="4843031"/>
            <a:ext cx="195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Багатошарова НМ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57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38" y="2389341"/>
            <a:ext cx="6695768" cy="2546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996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631"/>
            <a:ext cx="10515600" cy="804770"/>
          </a:xfrm>
        </p:spPr>
        <p:txBody>
          <a:bodyPr/>
          <a:lstStyle/>
          <a:p>
            <a:r>
              <a:rPr lang="uk-UA" b="1" dirty="0"/>
              <a:t>Навчання нейронних мереж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3147"/>
            <a:ext cx="10515600" cy="5395446"/>
          </a:xfrm>
        </p:spPr>
        <p:txBody>
          <a:bodyPr>
            <a:normAutofit/>
          </a:bodyPr>
          <a:lstStyle/>
          <a:p>
            <a:r>
              <a:rPr lang="uk-UA" dirty="0"/>
              <a:t>полягає в підстроювання її внутрішніх параметрів під конкретну </a:t>
            </a:r>
            <a:r>
              <a:rPr lang="uk-UA" dirty="0" smtClean="0"/>
              <a:t>задачу</a:t>
            </a:r>
          </a:p>
          <a:p>
            <a:r>
              <a:rPr lang="uk-UA" dirty="0"/>
              <a:t>Алгоритм роботи нейронної мережі є ітеративним, його кроки називають епохами або </a:t>
            </a:r>
            <a:r>
              <a:rPr lang="uk-UA" dirty="0" smtClean="0"/>
              <a:t>циклами</a:t>
            </a:r>
          </a:p>
          <a:p>
            <a:r>
              <a:rPr lang="uk-UA" dirty="0"/>
              <a:t>Епоха - одна ітерація в процесі навчання, що включає пред'явлення всіх прикладів з навчальної множини і, можливо, перевірку якості навчання на контрольному безлічі. </a:t>
            </a:r>
          </a:p>
          <a:p>
            <a:r>
              <a:rPr lang="uk-UA" dirty="0"/>
              <a:t>Процес навчання здійснюється на навчальній </a:t>
            </a:r>
            <a:r>
              <a:rPr lang="uk-UA" dirty="0" smtClean="0"/>
              <a:t>вибірці</a:t>
            </a:r>
          </a:p>
          <a:p>
            <a:r>
              <a:rPr lang="uk-UA" dirty="0"/>
              <a:t>Навчальна вибірка включає вхідні значення і відповідні їм вихідні значення набору даних. В ході навчання нейронна мережа знаходить якісь залежності вихідних полів від вхідних. </a:t>
            </a:r>
          </a:p>
        </p:txBody>
      </p:sp>
    </p:spTree>
    <p:extLst>
      <p:ext uri="{BB962C8B-B14F-4D97-AF65-F5344CB8AC3E}">
        <p14:creationId xmlns:p14="http://schemas.microsoft.com/office/powerpoint/2010/main" val="4153461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роботи з нейронною мережею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Підготовка даних</a:t>
            </a:r>
          </a:p>
          <a:p>
            <a:r>
              <a:rPr lang="uk-UA" dirty="0"/>
              <a:t>Вибір структури</a:t>
            </a:r>
          </a:p>
          <a:p>
            <a:r>
              <a:rPr lang="uk-UA" dirty="0" smtClean="0"/>
              <a:t>визначити </a:t>
            </a:r>
            <a:r>
              <a:rPr lang="uk-UA" dirty="0"/>
              <a:t>кількість шарів у мережі і кількість нейронів в кожному </a:t>
            </a:r>
            <a:r>
              <a:rPr lang="uk-UA" dirty="0" smtClean="0"/>
              <a:t>шарі</a:t>
            </a:r>
          </a:p>
          <a:p>
            <a:r>
              <a:rPr lang="uk-UA" dirty="0"/>
              <a:t>призначити </a:t>
            </a:r>
            <a:r>
              <a:rPr lang="uk-UA" dirty="0" smtClean="0"/>
              <a:t>початкові значення </a:t>
            </a:r>
            <a:r>
              <a:rPr lang="uk-UA" dirty="0"/>
              <a:t>ваг і зміщень, які зможуть мінімізувати помилку рішення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Обрати цільову функцію, яка мінімізується </a:t>
            </a:r>
            <a:r>
              <a:rPr lang="uk-UA" dirty="0"/>
              <a:t>в процесі керованого навчання нейронної мережі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696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Вибір структури нейронної мережі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принципи</a:t>
            </a:r>
            <a:r>
              <a:rPr lang="uk-UA" b="1" dirty="0"/>
              <a:t>, </a:t>
            </a:r>
            <a:r>
              <a:rPr lang="uk-UA" dirty="0"/>
              <a:t>якими слід керуватися при розробці нової конфігурації </a:t>
            </a:r>
            <a:r>
              <a:rPr lang="uk-UA" dirty="0" smtClean="0"/>
              <a:t>1.</a:t>
            </a:r>
            <a:r>
              <a:rPr lang="uk-UA" i="1" dirty="0" smtClean="0"/>
              <a:t>можливості </a:t>
            </a:r>
            <a:r>
              <a:rPr lang="uk-UA" i="1" dirty="0"/>
              <a:t>мережі зростають</a:t>
            </a:r>
            <a:r>
              <a:rPr lang="uk-UA" dirty="0"/>
              <a:t> зі збільшенням числа </a:t>
            </a:r>
            <a:r>
              <a:rPr lang="uk-UA" dirty="0" smtClean="0"/>
              <a:t>комірок </a:t>
            </a:r>
            <a:r>
              <a:rPr lang="uk-UA" dirty="0"/>
              <a:t>мережі, щільності </a:t>
            </a:r>
            <a:r>
              <a:rPr lang="uk-UA" dirty="0" err="1"/>
              <a:t>зв'язків</a:t>
            </a:r>
            <a:r>
              <a:rPr lang="uk-UA" dirty="0"/>
              <a:t> між ними і числом виділених шарів; </a:t>
            </a:r>
          </a:p>
          <a:p>
            <a:pPr marL="0" indent="0">
              <a:buNone/>
            </a:pPr>
            <a:r>
              <a:rPr lang="uk-UA" dirty="0"/>
              <a:t>2. введення зворотних </a:t>
            </a:r>
            <a:r>
              <a:rPr lang="uk-UA" dirty="0" err="1"/>
              <a:t>зв'язків</a:t>
            </a:r>
            <a:r>
              <a:rPr lang="uk-UA" dirty="0"/>
              <a:t> поряд зі збільшенням можливостей мережі піднімає питання про </a:t>
            </a:r>
            <a:r>
              <a:rPr lang="uk-UA" i="1" dirty="0"/>
              <a:t>динамічну стійкість мережі</a:t>
            </a:r>
            <a:r>
              <a:rPr lang="uk-UA" dirty="0"/>
              <a:t>; </a:t>
            </a:r>
          </a:p>
          <a:p>
            <a:pPr marL="0" indent="0">
              <a:buNone/>
            </a:pPr>
            <a:r>
              <a:rPr lang="uk-UA" dirty="0"/>
              <a:t>3. складність алгоритмів функціонування мережі (в тому числі, наприклад, введення декількох типів синапсів - збудливих, гальмуючих і ін.) також сприяє </a:t>
            </a:r>
            <a:r>
              <a:rPr lang="uk-UA" i="1" dirty="0"/>
              <a:t>посиленню потужності</a:t>
            </a:r>
            <a:r>
              <a:rPr lang="uk-UA" dirty="0"/>
              <a:t> </a:t>
            </a:r>
            <a:r>
              <a:rPr lang="uk-UA" dirty="0" smtClean="0"/>
              <a:t>НМ.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8866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uk-UA" sz="4000" dirty="0" smtClean="0"/>
              <a:t>Мережі без зворотного зв'язку </a:t>
            </a:r>
            <a:br>
              <a:rPr lang="uk-UA" sz="4000" dirty="0" smtClean="0"/>
            </a:b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i="1" dirty="0" smtClean="0"/>
              <a:t>Перевагами</a:t>
            </a:r>
            <a:r>
              <a:rPr lang="uk-UA" dirty="0" smtClean="0"/>
              <a:t> </a:t>
            </a:r>
            <a:r>
              <a:rPr lang="uk-UA" dirty="0"/>
              <a:t>мереж без зворотних </a:t>
            </a:r>
            <a:r>
              <a:rPr lang="uk-UA" dirty="0" err="1"/>
              <a:t>зв'язків</a:t>
            </a:r>
            <a:r>
              <a:rPr lang="uk-UA" dirty="0"/>
              <a:t> є простота їх реалізації і гарантоване отримання відповіді після проходження даних по шарах. </a:t>
            </a:r>
          </a:p>
          <a:p>
            <a:r>
              <a:rPr lang="uk-UA" i="1" dirty="0"/>
              <a:t>Недоліком</a:t>
            </a:r>
            <a:r>
              <a:rPr lang="uk-UA" dirty="0"/>
              <a:t> цього виду мереж вважається мінімізація розмірів мережі - нейрони багаторазово беруть участь в обробці даних. </a:t>
            </a:r>
          </a:p>
        </p:txBody>
      </p:sp>
    </p:spTree>
    <p:extLst>
      <p:ext uri="{BB962C8B-B14F-4D97-AF65-F5344CB8AC3E}">
        <p14:creationId xmlns:p14="http://schemas.microsoft.com/office/powerpoint/2010/main" val="248014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/>
              <a:t>Завдання класифікації та </a:t>
            </a:r>
            <a:r>
              <a:rPr lang="uk-UA" dirty="0" smtClean="0"/>
              <a:t>прогнозування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При вирішенні задачі класифікації </a:t>
            </a:r>
            <a:r>
              <a:rPr lang="uk-UA" dirty="0" smtClean="0"/>
              <a:t>розроблюються правила, які використовуються </a:t>
            </a:r>
            <a:r>
              <a:rPr lang="uk-UA" dirty="0"/>
              <a:t>для віднесення нового об'єкта, з певною впевненістю, до одного </a:t>
            </a:r>
            <a:r>
              <a:rPr lang="uk-UA" dirty="0" smtClean="0"/>
              <a:t>з відомих</a:t>
            </a:r>
            <a:r>
              <a:rPr lang="uk-UA" dirty="0"/>
              <a:t>, визначених </a:t>
            </a:r>
            <a:r>
              <a:rPr lang="uk-UA" dirty="0" smtClean="0"/>
              <a:t>наперед класів </a:t>
            </a:r>
            <a:r>
              <a:rPr lang="uk-UA" dirty="0"/>
              <a:t>на підставі відомих </a:t>
            </a:r>
            <a:r>
              <a:rPr lang="uk-UA" dirty="0" smtClean="0"/>
              <a:t>даних.</a:t>
            </a:r>
          </a:p>
          <a:p>
            <a:r>
              <a:rPr lang="uk-UA" dirty="0" smtClean="0"/>
              <a:t>При </a:t>
            </a:r>
            <a:r>
              <a:rPr lang="uk-UA" dirty="0"/>
              <a:t>вирішенні задачі прогнозування </a:t>
            </a:r>
            <a:r>
              <a:rPr lang="uk-UA" dirty="0" smtClean="0"/>
              <a:t>визначається тренд або коливання, які </a:t>
            </a:r>
            <a:r>
              <a:rPr lang="uk-UA" dirty="0"/>
              <a:t>використовуються для передбачення невідомих (пропущених або ж майбутніх</a:t>
            </a:r>
            <a:r>
              <a:rPr lang="uk-UA" dirty="0" smtClean="0"/>
              <a:t>) значень </a:t>
            </a:r>
            <a:r>
              <a:rPr lang="uk-UA" dirty="0"/>
              <a:t>цільової змінної (змінних).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02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Мережі зі зворотними зв'язками 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• Мережі зі зворотним розповсюдженням помилки мають фіксовану структуру, навчаються коригуванням ваг по помилках. 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Перевагами </a:t>
            </a:r>
            <a:r>
              <a:rPr lang="uk-UA" dirty="0"/>
              <a:t>мереж із зворотними зв'язками є складність навчання, викликана великим числом нейронів для алгоритмів одного і того ж рівня складності. </a:t>
            </a:r>
          </a:p>
          <a:p>
            <a:r>
              <a:rPr lang="uk-UA" dirty="0"/>
              <a:t>Недоліки цього виду мереж - потрібні спеціальні умови, що гарантують збіжність обчислень. </a:t>
            </a:r>
          </a:p>
        </p:txBody>
      </p:sp>
    </p:spTree>
    <p:extLst>
      <p:ext uri="{BB962C8B-B14F-4D97-AF65-F5344CB8AC3E}">
        <p14:creationId xmlns:p14="http://schemas.microsoft.com/office/powerpoint/2010/main" val="3248621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Похибка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uk-UA" dirty="0" smtClean="0"/>
                  <a:t>Середнє значення абсолютної похибки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uk-U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uk-UA" dirty="0" smtClean="0"/>
                  <a:t>Середньоквадратичне значення похибки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uk-U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Сума квадратов </a:t>
                </a:r>
                <a:r>
                  <a:rPr lang="uk-UA" dirty="0" smtClean="0"/>
                  <a:t>похибки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uk-U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uk-U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uk-UA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26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налаштування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uk-UA" dirty="0" smtClean="0"/>
                  <a:t>За похибкою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ea typeface="Cambria Math" panose="02040503050406030204" pitchFamily="18" charset="0"/>
                  </a:rPr>
                  <a:t>Градієнтом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𝑔𝑟𝑎𝑑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ea typeface="Cambria Math" panose="02040503050406030204" pitchFamily="18" charset="0"/>
                  </a:rPr>
                  <a:t>Якобіаном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uk-U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uk-UA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37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Перенавчання нейронної мережі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або </a:t>
            </a:r>
            <a:r>
              <a:rPr lang="uk-UA" dirty="0"/>
              <a:t>надмірно близька підгонка - </a:t>
            </a:r>
            <a:r>
              <a:rPr lang="uk-UA" i="1" dirty="0"/>
              <a:t>зайва </a:t>
            </a:r>
            <a:r>
              <a:rPr lang="uk-UA" i="1" dirty="0" smtClean="0"/>
              <a:t>точність</a:t>
            </a:r>
            <a:r>
              <a:rPr lang="uk-UA" dirty="0" smtClean="0"/>
              <a:t> нейронної </a:t>
            </a:r>
            <a:r>
              <a:rPr lang="uk-UA" dirty="0"/>
              <a:t>мережі конкретному набору навчальних прикладів, при якому мережа втрачає здатність до </a:t>
            </a:r>
            <a:r>
              <a:rPr lang="uk-UA" dirty="0" smtClean="0"/>
              <a:t>узагальнення</a:t>
            </a:r>
          </a:p>
          <a:p>
            <a:r>
              <a:rPr lang="uk-UA" dirty="0"/>
              <a:t>Перенавчання пов'язано з </a:t>
            </a:r>
            <a:r>
              <a:rPr lang="uk-UA" i="1" dirty="0"/>
              <a:t>випадковим вибором</a:t>
            </a:r>
            <a:r>
              <a:rPr lang="uk-UA" dirty="0"/>
              <a:t> </a:t>
            </a:r>
            <a:r>
              <a:rPr lang="uk-UA" dirty="0" smtClean="0"/>
              <a:t>навчальної </a:t>
            </a:r>
            <a:r>
              <a:rPr lang="uk-UA" dirty="0"/>
              <a:t>(</a:t>
            </a:r>
            <a:r>
              <a:rPr lang="uk-UA" dirty="0" smtClean="0"/>
              <a:t>тренувальної) множини</a:t>
            </a:r>
          </a:p>
          <a:p>
            <a:r>
              <a:rPr lang="uk-UA" dirty="0"/>
              <a:t>Один з варіантів боротьби з перенавчанням мережі - поділ навчальної вибірки </a:t>
            </a:r>
            <a:r>
              <a:rPr lang="uk-UA" dirty="0" smtClean="0"/>
              <a:t>на </a:t>
            </a:r>
            <a:r>
              <a:rPr lang="uk-UA" i="1" dirty="0" smtClean="0"/>
              <a:t>навчальну </a:t>
            </a:r>
            <a:r>
              <a:rPr lang="uk-UA" i="1" dirty="0"/>
              <a:t>і </a:t>
            </a:r>
            <a:r>
              <a:rPr lang="uk-UA" i="1" dirty="0" smtClean="0"/>
              <a:t>тестову множини</a:t>
            </a:r>
            <a:r>
              <a:rPr lang="uk-UA" dirty="0" smtClean="0"/>
              <a:t>.</a:t>
            </a:r>
          </a:p>
          <a:p>
            <a:r>
              <a:rPr lang="uk-UA" dirty="0"/>
              <a:t>На навчальній множині відбувається навчання нейронної мережі. На тестовій множині здійснюється перевірка побудованої моделі. </a:t>
            </a:r>
            <a:r>
              <a:rPr lang="uk-UA" i="1" dirty="0" smtClean="0"/>
              <a:t>Тестова і навчальна </a:t>
            </a:r>
            <a:r>
              <a:rPr lang="uk-UA" i="1" dirty="0"/>
              <a:t>множини не повинні перетинатися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68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Процес навчань </a:t>
            </a:r>
            <a:r>
              <a:rPr lang="uk-UA" dirty="0" smtClean="0"/>
              <a:t>мережі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122" name="Picture 2" descr="nftool_plot_regression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29" y="1471355"/>
            <a:ext cx="4763883" cy="509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14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Моделі нейронних мереж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err="1" smtClean="0"/>
              <a:t>Персептрон</a:t>
            </a:r>
            <a:endParaRPr lang="uk-UA" b="1" i="1" dirty="0" smtClean="0"/>
          </a:p>
          <a:p>
            <a:pPr lvl="1"/>
            <a:r>
              <a:rPr lang="uk-UA" b="1" dirty="0"/>
              <a:t>Одношаровий</a:t>
            </a:r>
            <a:r>
              <a:rPr lang="uk-UA" dirty="0"/>
              <a:t> </a:t>
            </a:r>
            <a:r>
              <a:rPr lang="uk-UA" dirty="0" err="1"/>
              <a:t>персептрон</a:t>
            </a:r>
            <a:r>
              <a:rPr lang="uk-UA" dirty="0"/>
              <a:t> (</a:t>
            </a:r>
            <a:r>
              <a:rPr lang="uk-UA" dirty="0" err="1"/>
              <a:t>персептрон</a:t>
            </a:r>
            <a:r>
              <a:rPr lang="uk-UA" dirty="0"/>
              <a:t> </a:t>
            </a:r>
            <a:r>
              <a:rPr lang="uk-UA" dirty="0" err="1"/>
              <a:t>Розенблатта</a:t>
            </a:r>
            <a:r>
              <a:rPr lang="uk-UA" dirty="0"/>
              <a:t>) - одношарова нейронна мережа, всі нейрони якої мають жорстку порогову функцію активації. </a:t>
            </a:r>
          </a:p>
          <a:p>
            <a:pPr lvl="1"/>
            <a:r>
              <a:rPr lang="uk-UA" dirty="0"/>
              <a:t>Одношаровий </a:t>
            </a:r>
            <a:r>
              <a:rPr lang="uk-UA" dirty="0" err="1"/>
              <a:t>персептрон</a:t>
            </a:r>
            <a:r>
              <a:rPr lang="uk-UA" dirty="0"/>
              <a:t> має простий алгоритм навчання і здатний вирішувати лише найпростіші завдання.</a:t>
            </a:r>
          </a:p>
        </p:txBody>
      </p:sp>
      <p:pic>
        <p:nvPicPr>
          <p:cNvPr id="6" name="Рисунок 5" descr="image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11" y="4059368"/>
            <a:ext cx="3871054" cy="2543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081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Багатошаровий</a:t>
            </a:r>
            <a:r>
              <a:rPr lang="uk-UA" dirty="0"/>
              <a:t> </a:t>
            </a:r>
            <a:r>
              <a:rPr lang="uk-UA" dirty="0" err="1"/>
              <a:t>персептрон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нейронна </a:t>
            </a:r>
            <a:r>
              <a:rPr lang="uk-UA" dirty="0"/>
              <a:t>мережа прямого поширення сигналу (без зворотних </a:t>
            </a:r>
            <a:r>
              <a:rPr lang="uk-UA" dirty="0" err="1"/>
              <a:t>зв'язків</a:t>
            </a:r>
            <a:r>
              <a:rPr lang="uk-UA" dirty="0"/>
              <a:t>), в якій вхідний сигнал перетвориться </a:t>
            </a:r>
            <a:r>
              <a:rPr lang="uk-UA" dirty="0" smtClean="0"/>
              <a:t>у </a:t>
            </a:r>
            <a:r>
              <a:rPr lang="uk-UA" dirty="0"/>
              <a:t>вихідний, проходячи послідовно через кілька шарів</a:t>
            </a:r>
          </a:p>
        </p:txBody>
      </p:sp>
      <p:pic>
        <p:nvPicPr>
          <p:cNvPr id="6" name="Рисунок 5" descr="image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44" y="3334871"/>
            <a:ext cx="4469485" cy="2842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569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527"/>
          </a:xfrm>
        </p:spPr>
        <p:txBody>
          <a:bodyPr/>
          <a:lstStyle/>
          <a:p>
            <a:r>
              <a:rPr lang="uk-UA" dirty="0"/>
              <a:t>Метод зворотного поширення помилки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6652"/>
            <a:ext cx="10515600" cy="5213805"/>
          </a:xfrm>
        </p:spPr>
        <p:txBody>
          <a:bodyPr>
            <a:normAutofit/>
          </a:bodyPr>
          <a:lstStyle/>
          <a:p>
            <a:r>
              <a:rPr lang="uk-UA" dirty="0" smtClean="0"/>
              <a:t>(</a:t>
            </a:r>
            <a:r>
              <a:rPr lang="uk-UA" dirty="0" err="1"/>
              <a:t>Back</a:t>
            </a:r>
            <a:r>
              <a:rPr lang="uk-UA" dirty="0"/>
              <a:t> </a:t>
            </a:r>
            <a:r>
              <a:rPr lang="uk-UA" dirty="0" err="1"/>
              <a:t>propagation</a:t>
            </a:r>
            <a:r>
              <a:rPr lang="uk-UA" dirty="0"/>
              <a:t>, </a:t>
            </a:r>
            <a:r>
              <a:rPr lang="uk-UA" dirty="0" err="1"/>
              <a:t>backprop</a:t>
            </a:r>
            <a:r>
              <a:rPr lang="uk-UA" dirty="0"/>
              <a:t>) - алгоритм навчання багатошарових </a:t>
            </a:r>
            <a:r>
              <a:rPr lang="uk-UA" dirty="0" err="1" smtClean="0"/>
              <a:t>персептронів</a:t>
            </a:r>
            <a:r>
              <a:rPr lang="uk-UA" dirty="0"/>
              <a:t>, заснований на обчисленні градієнта функції помилок. В процесі навчання ваги нейронів кожного шару </a:t>
            </a:r>
            <a:r>
              <a:rPr lang="uk-UA" dirty="0" err="1"/>
              <a:t>нейромережі</a:t>
            </a:r>
            <a:r>
              <a:rPr lang="uk-UA" dirty="0"/>
              <a:t> </a:t>
            </a:r>
            <a:r>
              <a:rPr lang="uk-UA" i="1" dirty="0"/>
              <a:t>коригуються з урахуванням сигналів, що надійшли з попереднього шару</a:t>
            </a:r>
            <a:r>
              <a:rPr lang="uk-UA" dirty="0"/>
              <a:t>, і </a:t>
            </a:r>
            <a:r>
              <a:rPr lang="uk-UA" dirty="0" smtClean="0"/>
              <a:t>нев'язкі </a:t>
            </a:r>
            <a:r>
              <a:rPr lang="uk-UA" dirty="0"/>
              <a:t>кожного шару, яка обчислюється </a:t>
            </a:r>
            <a:r>
              <a:rPr lang="uk-UA" dirty="0" err="1"/>
              <a:t>рекурсивно</a:t>
            </a:r>
            <a:r>
              <a:rPr lang="uk-UA" dirty="0"/>
              <a:t> в зворотному напрямку від останнього шару до першого.</a:t>
            </a:r>
          </a:p>
        </p:txBody>
      </p:sp>
    </p:spTree>
    <p:extLst>
      <p:ext uri="{BB962C8B-B14F-4D97-AF65-F5344CB8AC3E}">
        <p14:creationId xmlns:p14="http://schemas.microsoft.com/office/powerpoint/2010/main" val="1145146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Програмне забезпечення для роботи з нейронними мережами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101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забезпечує </a:t>
            </a:r>
            <a:r>
              <a:rPr lang="uk-UA" dirty="0"/>
              <a:t>наступну послідовність дій: </a:t>
            </a:r>
          </a:p>
          <a:p>
            <a:pPr marL="457200" lvl="1" indent="0">
              <a:buNone/>
            </a:pPr>
            <a:r>
              <a:rPr lang="uk-UA" dirty="0"/>
              <a:t>• Створення мережі (вибір користувачем параметрів або схвалення встановлених за замовчуванням). </a:t>
            </a:r>
          </a:p>
          <a:p>
            <a:pPr marL="457200" lvl="1" indent="0">
              <a:buNone/>
            </a:pPr>
            <a:r>
              <a:rPr lang="uk-UA" dirty="0"/>
              <a:t>• Навчання мережі. </a:t>
            </a:r>
          </a:p>
          <a:p>
            <a:pPr marL="457200" lvl="1" indent="0">
              <a:buNone/>
            </a:pPr>
            <a:r>
              <a:rPr lang="uk-UA" dirty="0"/>
              <a:t>• </a:t>
            </a:r>
            <a:r>
              <a:rPr lang="uk-UA" dirty="0" smtClean="0"/>
              <a:t>Видачу рішення користувачу. </a:t>
            </a:r>
            <a:endParaRPr lang="uk-UA" dirty="0"/>
          </a:p>
          <a:p>
            <a:r>
              <a:rPr lang="uk-UA" dirty="0"/>
              <a:t>Існує величезна різноманітність </a:t>
            </a:r>
            <a:r>
              <a:rPr lang="uk-UA" dirty="0" err="1"/>
              <a:t>нейропакетів</a:t>
            </a:r>
            <a:r>
              <a:rPr lang="uk-UA" dirty="0"/>
              <a:t>, можливість використання </a:t>
            </a:r>
            <a:r>
              <a:rPr lang="uk-UA" dirty="0" err="1"/>
              <a:t>нейромереж</a:t>
            </a:r>
            <a:r>
              <a:rPr lang="uk-UA" dirty="0"/>
              <a:t> включена також практично в усі відомі статистичні пакети. </a:t>
            </a:r>
          </a:p>
          <a:p>
            <a:r>
              <a:rPr lang="uk-UA" dirty="0" smtClean="0"/>
              <a:t>Спеціалізовані </a:t>
            </a:r>
            <a:r>
              <a:rPr lang="uk-UA" dirty="0" err="1" smtClean="0"/>
              <a:t>нейропакети</a:t>
            </a:r>
            <a:r>
              <a:rPr lang="uk-UA" dirty="0" smtClean="0"/>
              <a:t>: </a:t>
            </a:r>
          </a:p>
          <a:p>
            <a:pPr lvl="1"/>
            <a:r>
              <a:rPr lang="uk-UA" dirty="0" err="1" smtClean="0"/>
              <a:t>BrainMaker</a:t>
            </a:r>
            <a:r>
              <a:rPr lang="uk-UA" dirty="0"/>
              <a:t>, </a:t>
            </a:r>
            <a:endParaRPr lang="uk-UA" dirty="0" smtClean="0"/>
          </a:p>
          <a:p>
            <a:pPr lvl="1"/>
            <a:r>
              <a:rPr lang="uk-UA" dirty="0" err="1" smtClean="0"/>
              <a:t>NeuroOffice</a:t>
            </a:r>
            <a:r>
              <a:rPr lang="uk-UA" dirty="0"/>
              <a:t>, </a:t>
            </a:r>
            <a:endParaRPr lang="uk-UA" dirty="0" smtClean="0"/>
          </a:p>
          <a:p>
            <a:pPr lvl="1"/>
            <a:r>
              <a:rPr lang="uk-UA" dirty="0" err="1" smtClean="0"/>
              <a:t>NeuroPro</a:t>
            </a:r>
            <a:r>
              <a:rPr lang="uk-UA" dirty="0" smtClean="0"/>
              <a:t> </a:t>
            </a:r>
            <a:r>
              <a:rPr lang="uk-UA" dirty="0"/>
              <a:t>ін. </a:t>
            </a:r>
          </a:p>
          <a:p>
            <a:r>
              <a:rPr lang="uk-UA" dirty="0"/>
              <a:t>Критерії порівняння </a:t>
            </a:r>
            <a:r>
              <a:rPr lang="uk-UA" dirty="0" err="1" smtClean="0"/>
              <a:t>нейропакетів</a:t>
            </a:r>
            <a:r>
              <a:rPr lang="uk-UA" dirty="0" smtClean="0"/>
              <a:t>: </a:t>
            </a:r>
          </a:p>
          <a:p>
            <a:pPr lvl="1"/>
            <a:r>
              <a:rPr lang="uk-UA" dirty="0" smtClean="0"/>
              <a:t>легкість </a:t>
            </a:r>
            <a:r>
              <a:rPr lang="uk-UA" dirty="0"/>
              <a:t>застосування, </a:t>
            </a:r>
            <a:endParaRPr lang="uk-UA" dirty="0" smtClean="0"/>
          </a:p>
          <a:p>
            <a:pPr lvl="1"/>
            <a:r>
              <a:rPr lang="uk-UA" dirty="0" smtClean="0"/>
              <a:t>наочність </a:t>
            </a:r>
            <a:r>
              <a:rPr lang="uk-UA" dirty="0"/>
              <a:t>представленої інформації, </a:t>
            </a:r>
            <a:endParaRPr lang="uk-UA" dirty="0" smtClean="0"/>
          </a:p>
          <a:p>
            <a:pPr lvl="1"/>
            <a:r>
              <a:rPr lang="uk-UA" dirty="0" smtClean="0"/>
              <a:t>можливість </a:t>
            </a:r>
            <a:r>
              <a:rPr lang="uk-UA" dirty="0"/>
              <a:t>використовувати різні структури, </a:t>
            </a:r>
            <a:endParaRPr lang="uk-UA" dirty="0" smtClean="0"/>
          </a:p>
          <a:p>
            <a:pPr lvl="1"/>
            <a:r>
              <a:rPr lang="uk-UA" dirty="0" smtClean="0"/>
              <a:t>швидкість </a:t>
            </a:r>
            <a:r>
              <a:rPr lang="uk-UA" dirty="0"/>
              <a:t>роботи, </a:t>
            </a:r>
            <a:endParaRPr lang="uk-UA" dirty="0" smtClean="0"/>
          </a:p>
          <a:p>
            <a:pPr lvl="1"/>
            <a:r>
              <a:rPr lang="uk-UA" dirty="0" smtClean="0"/>
              <a:t>наявність </a:t>
            </a:r>
            <a:r>
              <a:rPr lang="uk-UA" dirty="0"/>
              <a:t>документації. </a:t>
            </a:r>
          </a:p>
        </p:txBody>
      </p:sp>
    </p:spTree>
    <p:extLst>
      <p:ext uri="{BB962C8B-B14F-4D97-AF65-F5344CB8AC3E}">
        <p14:creationId xmlns:p14="http://schemas.microsoft.com/office/powerpoint/2010/main" val="716809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пакет </a:t>
            </a:r>
            <a:r>
              <a:rPr lang="uk-UA" b="1" dirty="0" err="1"/>
              <a:t>Matlab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Перевага пакету </a:t>
            </a:r>
            <a:r>
              <a:rPr lang="uk-UA" dirty="0" smtClean="0"/>
              <a:t>полягає </a:t>
            </a:r>
            <a:r>
              <a:rPr lang="uk-UA" dirty="0"/>
              <a:t>в тому, що при його використанні користувач не обмежений моделями нейронних мереж і їх параметрами, жорстко закладеними в </a:t>
            </a:r>
            <a:r>
              <a:rPr lang="uk-UA" dirty="0" err="1"/>
              <a:t>нейросімуляторі</a:t>
            </a:r>
            <a:r>
              <a:rPr lang="uk-UA" dirty="0"/>
              <a:t>, а має можливість самостійно сконструювати ту мережу, яку вважає оптимальною для вирішення поставленого завдання. </a:t>
            </a:r>
          </a:p>
        </p:txBody>
      </p:sp>
    </p:spTree>
    <p:extLst>
      <p:ext uri="{BB962C8B-B14F-4D97-AF65-F5344CB8AC3E}">
        <p14:creationId xmlns:p14="http://schemas.microsoft.com/office/powerpoint/2010/main" val="71783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Байєсова</a:t>
            </a:r>
            <a:r>
              <a:rPr lang="uk-UA" b="1" dirty="0"/>
              <a:t> класифікація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1494"/>
            <a:ext cx="10515600" cy="5096287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Властивості </a:t>
            </a:r>
            <a:r>
              <a:rPr lang="uk-UA" dirty="0" smtClean="0"/>
              <a:t>: </a:t>
            </a:r>
            <a:endParaRPr lang="uk-UA" dirty="0"/>
          </a:p>
          <a:p>
            <a:pPr marL="457200" lvl="1" indent="0">
              <a:buNone/>
            </a:pPr>
            <a:r>
              <a:rPr lang="uk-UA" dirty="0"/>
              <a:t>1. Використання всіх змінних і визначення всіх </a:t>
            </a:r>
            <a:r>
              <a:rPr lang="uk-UA" dirty="0" err="1"/>
              <a:t>залежностей</a:t>
            </a:r>
            <a:r>
              <a:rPr lang="uk-UA" dirty="0"/>
              <a:t> між ними. </a:t>
            </a:r>
          </a:p>
          <a:p>
            <a:pPr marL="457200" lvl="1" indent="0">
              <a:buNone/>
            </a:pPr>
            <a:r>
              <a:rPr lang="uk-UA" dirty="0"/>
              <a:t>2. Наявність двох припущень щодо змінних: </a:t>
            </a:r>
          </a:p>
          <a:p>
            <a:pPr marL="914400" lvl="2" indent="0">
              <a:buNone/>
            </a:pPr>
            <a:r>
              <a:rPr lang="uk-UA" dirty="0"/>
              <a:t>всі змінні є однаково важливими; </a:t>
            </a:r>
          </a:p>
          <a:p>
            <a:pPr marL="914400" lvl="2" indent="0">
              <a:buNone/>
            </a:pPr>
            <a:r>
              <a:rPr lang="uk-UA" dirty="0"/>
              <a:t>всі змінні є статистично незалежними, тобто значення однієї змінної нічого не говорить про значення іншої. </a:t>
            </a:r>
            <a:endParaRPr lang="uk-UA" dirty="0" smtClean="0"/>
          </a:p>
          <a:p>
            <a:pPr marL="0" indent="0">
              <a:buNone/>
            </a:pPr>
            <a:r>
              <a:rPr lang="ru-RU" dirty="0" err="1"/>
              <a:t>переваги</a:t>
            </a:r>
            <a:r>
              <a:rPr lang="uk-UA" dirty="0"/>
              <a:t> </a:t>
            </a:r>
            <a:r>
              <a:rPr lang="uk-UA" dirty="0" err="1"/>
              <a:t>байесовских</a:t>
            </a:r>
            <a:r>
              <a:rPr lang="uk-UA" dirty="0"/>
              <a:t> мереж </a:t>
            </a:r>
            <a:r>
              <a:rPr lang="uk-UA" dirty="0" smtClean="0"/>
              <a:t>: </a:t>
            </a:r>
            <a:endParaRPr lang="uk-UA" dirty="0"/>
          </a:p>
          <a:p>
            <a:pPr marL="457200" lvl="1" indent="0">
              <a:buNone/>
            </a:pPr>
            <a:r>
              <a:rPr lang="uk-UA" sz="1600" dirty="0"/>
              <a:t>•</a:t>
            </a:r>
            <a:r>
              <a:rPr lang="uk-UA" dirty="0"/>
              <a:t> легко обробляти </a:t>
            </a:r>
            <a:r>
              <a:rPr lang="uk-UA" dirty="0" smtClean="0"/>
              <a:t>ситуації, в </a:t>
            </a:r>
            <a:r>
              <a:rPr lang="uk-UA" dirty="0"/>
              <a:t>яких значення деяких змінних </a:t>
            </a:r>
            <a:r>
              <a:rPr lang="uk-UA" dirty="0" smtClean="0"/>
              <a:t>невідомі, завдяки визначенню </a:t>
            </a:r>
            <a:r>
              <a:rPr lang="uk-UA" dirty="0"/>
              <a:t>залежності </a:t>
            </a:r>
            <a:r>
              <a:rPr lang="uk-UA" dirty="0" smtClean="0"/>
              <a:t>в </a:t>
            </a:r>
            <a:r>
              <a:rPr lang="uk-UA" dirty="0"/>
              <a:t>моделі </a:t>
            </a:r>
            <a:r>
              <a:rPr lang="uk-UA" dirty="0" smtClean="0"/>
              <a:t>між </a:t>
            </a:r>
            <a:r>
              <a:rPr lang="uk-UA" dirty="0"/>
              <a:t>усіма </a:t>
            </a:r>
            <a:r>
              <a:rPr lang="uk-UA" dirty="0" smtClean="0"/>
              <a:t>змінними; </a:t>
            </a:r>
            <a:endParaRPr lang="uk-UA" dirty="0"/>
          </a:p>
          <a:p>
            <a:pPr marL="457200" lvl="1" indent="0">
              <a:buNone/>
            </a:pPr>
            <a:r>
              <a:rPr lang="uk-UA" sz="1600" dirty="0"/>
              <a:t>•</a:t>
            </a:r>
            <a:r>
              <a:rPr lang="uk-UA" dirty="0"/>
              <a:t> </a:t>
            </a:r>
            <a:r>
              <a:rPr lang="uk-UA" dirty="0" smtClean="0"/>
              <a:t>ці </a:t>
            </a:r>
            <a:r>
              <a:rPr lang="uk-UA" dirty="0"/>
              <a:t>мережі досить просто інтерпретуються і дозволяють на етапі прогностичного моделювання легко проводити аналіз за сценарієм "</a:t>
            </a:r>
            <a:r>
              <a:rPr lang="uk-UA" dirty="0" smtClean="0"/>
              <a:t>що буде, </a:t>
            </a:r>
            <a:r>
              <a:rPr lang="uk-UA" dirty="0"/>
              <a:t>якщо"; </a:t>
            </a:r>
          </a:p>
          <a:p>
            <a:pPr marL="457200" lvl="1" indent="0">
              <a:buNone/>
            </a:pPr>
            <a:r>
              <a:rPr lang="uk-UA" sz="1600" dirty="0"/>
              <a:t>•</a:t>
            </a:r>
            <a:r>
              <a:rPr lang="uk-UA" dirty="0"/>
              <a:t> </a:t>
            </a:r>
            <a:r>
              <a:rPr lang="uk-UA" dirty="0" smtClean="0"/>
              <a:t>в цьому методі природним </a:t>
            </a:r>
            <a:r>
              <a:rPr lang="uk-UA" dirty="0"/>
              <a:t>чином </a:t>
            </a:r>
            <a:r>
              <a:rPr lang="uk-UA" dirty="0" smtClean="0"/>
              <a:t>поєднуються </a:t>
            </a:r>
            <a:r>
              <a:rPr lang="uk-UA" dirty="0"/>
              <a:t>закономірності, виведені з даних, і, наприклад, експертні знання, отримані в явному вигляді; </a:t>
            </a:r>
          </a:p>
          <a:p>
            <a:pPr marL="457200" lvl="1" indent="0">
              <a:buNone/>
            </a:pPr>
            <a:r>
              <a:rPr lang="uk-UA" sz="1600" dirty="0"/>
              <a:t>•</a:t>
            </a:r>
            <a:r>
              <a:rPr lang="uk-UA" dirty="0"/>
              <a:t> </a:t>
            </a:r>
            <a:r>
              <a:rPr lang="uk-UA" dirty="0" smtClean="0"/>
              <a:t>немає проблеми перенавчання (</a:t>
            </a:r>
            <a:r>
              <a:rPr lang="uk-UA" dirty="0" err="1" smtClean="0"/>
              <a:t>overfitting</a:t>
            </a:r>
            <a:r>
              <a:rPr lang="uk-UA" dirty="0" smtClean="0"/>
              <a:t>), </a:t>
            </a:r>
            <a:r>
              <a:rPr lang="uk-UA" dirty="0"/>
              <a:t>тобто надмірного ускладнення моделі, що є слабкою стороною багатьох методів (наприклад, дерев рішень і нейронних мереж). </a:t>
            </a:r>
          </a:p>
        </p:txBody>
      </p:sp>
    </p:spTree>
    <p:extLst>
      <p:ext uri="{BB962C8B-B14F-4D97-AF65-F5344CB8AC3E}">
        <p14:creationId xmlns:p14="http://schemas.microsoft.com/office/powerpoint/2010/main" val="1646179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застосування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85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Мережа включає </a:t>
            </a:r>
            <a:r>
              <a:rPr lang="uk-UA" dirty="0"/>
              <a:t>15 нейронів у входом шарі (за кількістю вхідних змінних), 8 нейронів у другому шарі і 1 нейрон у вихідному шарі (за кількістю вихідних змінних). </a:t>
            </a:r>
          </a:p>
          <a:p>
            <a:r>
              <a:rPr lang="uk-UA" dirty="0"/>
              <a:t>Для кожного шару виберемо передавальну функцію: </a:t>
            </a:r>
            <a:endParaRPr lang="uk-UA" dirty="0" smtClean="0"/>
          </a:p>
          <a:p>
            <a:pPr lvl="1"/>
            <a:r>
              <a:rPr lang="uk-UA" dirty="0" smtClean="0"/>
              <a:t>перший </a:t>
            </a:r>
            <a:r>
              <a:rPr lang="uk-UA" dirty="0"/>
              <a:t>шар - </a:t>
            </a:r>
            <a:r>
              <a:rPr lang="uk-UA" dirty="0" err="1"/>
              <a:t>logsig</a:t>
            </a:r>
            <a:r>
              <a:rPr lang="uk-UA" dirty="0"/>
              <a:t> , другий - </a:t>
            </a:r>
            <a:r>
              <a:rPr lang="uk-UA" dirty="0" err="1"/>
              <a:t>logsig</a:t>
            </a:r>
            <a:r>
              <a:rPr lang="uk-UA" dirty="0"/>
              <a:t> , третій - </a:t>
            </a:r>
            <a:r>
              <a:rPr lang="uk-UA" dirty="0" err="1"/>
              <a:t>purelin</a:t>
            </a:r>
            <a:r>
              <a:rPr lang="uk-UA" dirty="0"/>
              <a:t> . </a:t>
            </a:r>
          </a:p>
          <a:p>
            <a:r>
              <a:rPr lang="uk-UA" dirty="0"/>
              <a:t>У середовищі </a:t>
            </a:r>
            <a:r>
              <a:rPr lang="uk-UA" dirty="0" err="1"/>
              <a:t>Matlab</a:t>
            </a:r>
            <a:r>
              <a:rPr lang="uk-UA" dirty="0"/>
              <a:t> синтаксис такий нейронної мережі виглядає наступним чином: </a:t>
            </a:r>
          </a:p>
          <a:p>
            <a:pPr marL="0" indent="0" algn="ctr">
              <a:buNone/>
            </a:pPr>
            <a:r>
              <a:rPr lang="uk-UA" dirty="0" err="1"/>
              <a:t>Net</a:t>
            </a:r>
            <a:r>
              <a:rPr lang="uk-UA" dirty="0"/>
              <a:t> = </a:t>
            </a:r>
            <a:r>
              <a:rPr lang="uk-UA" dirty="0" err="1"/>
              <a:t>netff</a:t>
            </a:r>
            <a:r>
              <a:rPr lang="uk-UA" dirty="0"/>
              <a:t> (PR, [S1 , S2 ,:, </a:t>
            </a:r>
            <a:r>
              <a:rPr lang="uk-UA" dirty="0" err="1"/>
              <a:t>Sn</a:t>
            </a:r>
            <a:r>
              <a:rPr lang="uk-UA" dirty="0"/>
              <a:t> ], {TF1, TF2,:, </a:t>
            </a:r>
            <a:r>
              <a:rPr lang="uk-UA" dirty="0" err="1"/>
              <a:t>TFn</a:t>
            </a:r>
            <a:r>
              <a:rPr lang="uk-UA" dirty="0"/>
              <a:t> }, </a:t>
            </a:r>
            <a:r>
              <a:rPr lang="uk-UA" dirty="0" err="1"/>
              <a:t>btf</a:t>
            </a:r>
            <a:r>
              <a:rPr lang="uk-UA" dirty="0"/>
              <a:t> , </a:t>
            </a:r>
            <a:r>
              <a:rPr lang="uk-UA" dirty="0" err="1"/>
              <a:t>blf</a:t>
            </a:r>
            <a:r>
              <a:rPr lang="uk-UA" dirty="0"/>
              <a:t> , </a:t>
            </a:r>
            <a:r>
              <a:rPr lang="uk-UA" dirty="0" err="1"/>
              <a:t>pf</a:t>
            </a:r>
            <a:r>
              <a:rPr lang="uk-UA" dirty="0"/>
              <a:t> ), </a:t>
            </a:r>
          </a:p>
          <a:p>
            <a:r>
              <a:rPr lang="uk-UA" dirty="0"/>
              <a:t>де PR - масив мінімальних і максимальних значень для R векторів входу; </a:t>
            </a:r>
            <a:r>
              <a:rPr lang="uk-UA" dirty="0" err="1"/>
              <a:t>Si</a:t>
            </a:r>
            <a:r>
              <a:rPr lang="uk-UA" dirty="0"/>
              <a:t> - кількість нейронів в i -му шарі; </a:t>
            </a:r>
            <a:r>
              <a:rPr lang="uk-UA" dirty="0" err="1"/>
              <a:t>TFi</a:t>
            </a:r>
            <a:r>
              <a:rPr lang="uk-UA" dirty="0"/>
              <a:t> - функція активації шару i ; </a:t>
            </a:r>
          </a:p>
          <a:p>
            <a:r>
              <a:rPr lang="uk-UA" dirty="0" err="1"/>
              <a:t>btf</a:t>
            </a:r>
            <a:r>
              <a:rPr lang="uk-UA" dirty="0"/>
              <a:t> - навчальна функція, що реалізує метод зворотного поширення; </a:t>
            </a:r>
            <a:r>
              <a:rPr lang="uk-UA" dirty="0" err="1"/>
              <a:t>blf</a:t>
            </a:r>
            <a:r>
              <a:rPr lang="uk-UA" dirty="0"/>
              <a:t> - функція </a:t>
            </a:r>
            <a:r>
              <a:rPr lang="uk-UA" dirty="0" smtClean="0"/>
              <a:t>налаштування, </a:t>
            </a:r>
            <a:r>
              <a:rPr lang="uk-UA" dirty="0"/>
              <a:t>що реалізує метод зворотного поширення; </a:t>
            </a:r>
            <a:r>
              <a:rPr lang="uk-UA" dirty="0" err="1"/>
              <a:t>pf</a:t>
            </a:r>
            <a:r>
              <a:rPr lang="uk-UA" dirty="0"/>
              <a:t> - критерій якості навчання. </a:t>
            </a:r>
          </a:p>
          <a:p>
            <a:r>
              <a:rPr lang="uk-UA" dirty="0"/>
              <a:t>Активаційною функцією може виступати будь-яка функція, що диференціюється, наприклад, </a:t>
            </a:r>
            <a:r>
              <a:rPr lang="uk-UA" dirty="0" err="1"/>
              <a:t>tansig</a:t>
            </a:r>
            <a:r>
              <a:rPr lang="uk-UA" dirty="0"/>
              <a:t> , </a:t>
            </a:r>
            <a:r>
              <a:rPr lang="uk-UA" dirty="0" err="1"/>
              <a:t>logsig</a:t>
            </a:r>
            <a:r>
              <a:rPr lang="uk-UA" dirty="0"/>
              <a:t> , </a:t>
            </a:r>
            <a:r>
              <a:rPr lang="uk-UA" dirty="0" err="1"/>
              <a:t>purelin</a:t>
            </a:r>
            <a:r>
              <a:rPr lang="uk-UA" dirty="0"/>
              <a:t> . </a:t>
            </a:r>
          </a:p>
          <a:p>
            <a:r>
              <a:rPr lang="uk-UA" dirty="0" err="1"/>
              <a:t>Net</a:t>
            </a:r>
            <a:r>
              <a:rPr lang="uk-UA" dirty="0"/>
              <a:t> = </a:t>
            </a:r>
            <a:r>
              <a:rPr lang="uk-UA" dirty="0" err="1"/>
              <a:t>netff</a:t>
            </a:r>
            <a:r>
              <a:rPr lang="uk-UA" dirty="0"/>
              <a:t> ( </a:t>
            </a:r>
            <a:r>
              <a:rPr lang="uk-UA" dirty="0" err="1"/>
              <a:t>minmax</a:t>
            </a:r>
            <a:r>
              <a:rPr lang="uk-UA" dirty="0"/>
              <a:t> ( P ), [ n , m , l ], { </a:t>
            </a:r>
            <a:r>
              <a:rPr lang="uk-UA" dirty="0" err="1"/>
              <a:t>logsig</a:t>
            </a:r>
            <a:r>
              <a:rPr lang="uk-UA" dirty="0"/>
              <a:t> , </a:t>
            </a:r>
            <a:r>
              <a:rPr lang="uk-UA" dirty="0" err="1"/>
              <a:t>logsig</a:t>
            </a:r>
            <a:r>
              <a:rPr lang="uk-UA" dirty="0"/>
              <a:t> , </a:t>
            </a:r>
            <a:r>
              <a:rPr lang="uk-UA" dirty="0" err="1"/>
              <a:t>purelin</a:t>
            </a:r>
            <a:r>
              <a:rPr lang="uk-UA" dirty="0"/>
              <a:t> }, </a:t>
            </a:r>
            <a:r>
              <a:rPr lang="uk-UA" dirty="0" err="1"/>
              <a:t>trainpr</a:t>
            </a:r>
            <a:r>
              <a:rPr lang="uk-UA" dirty="0"/>
              <a:t> ), </a:t>
            </a:r>
            <a:endParaRPr lang="uk-UA" dirty="0" smtClean="0"/>
          </a:p>
          <a:p>
            <a:pPr lvl="1"/>
            <a:r>
              <a:rPr lang="uk-UA" dirty="0" smtClean="0"/>
              <a:t>де </a:t>
            </a:r>
            <a:r>
              <a:rPr lang="uk-UA" dirty="0"/>
              <a:t>P </a:t>
            </a:r>
            <a:r>
              <a:rPr lang="uk-UA" dirty="0" smtClean="0"/>
              <a:t>– множина вхідних </a:t>
            </a:r>
            <a:r>
              <a:rPr lang="uk-UA" dirty="0"/>
              <a:t>векторів; </a:t>
            </a:r>
          </a:p>
          <a:p>
            <a:r>
              <a:rPr lang="uk-UA" dirty="0"/>
              <a:t>n - кількість входів НС; m - кількість нейронів в прихованому шарі; l - кількість виходів НС.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4286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метод розрахунку значення </a:t>
            </a:r>
            <a:r>
              <a:rPr lang="uk-UA" dirty="0" smtClean="0"/>
              <a:t>помилки, для найменших квадратів: </a:t>
            </a:r>
          </a:p>
          <a:p>
            <a:pPr marL="0" indent="0" algn="ctr">
              <a:buNone/>
            </a:pPr>
            <a:r>
              <a:rPr lang="uk-UA" dirty="0" err="1" smtClean="0"/>
              <a:t>NetperformFcn</a:t>
            </a:r>
            <a:r>
              <a:rPr lang="uk-UA" dirty="0" smtClean="0"/>
              <a:t> = SSE.</a:t>
            </a:r>
            <a:endParaRPr lang="uk-UA" dirty="0"/>
          </a:p>
          <a:p>
            <a:r>
              <a:rPr lang="uk-UA" dirty="0"/>
              <a:t>Для встановлення максимальної кількості епох </a:t>
            </a:r>
            <a:r>
              <a:rPr lang="uk-UA" dirty="0" smtClean="0"/>
              <a:t>скористаємося </a:t>
            </a:r>
            <a:r>
              <a:rPr lang="uk-UA" dirty="0"/>
              <a:t>функцією: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err="1" smtClean="0"/>
              <a:t>net.trainParam.epochs</a:t>
            </a:r>
            <a:r>
              <a:rPr lang="uk-UA" dirty="0" smtClean="0"/>
              <a:t> </a:t>
            </a:r>
            <a:r>
              <a:rPr lang="uk-UA" dirty="0"/>
              <a:t>= 10000. </a:t>
            </a:r>
          </a:p>
          <a:p>
            <a:r>
              <a:rPr lang="uk-UA" dirty="0" smtClean="0"/>
              <a:t>Запуск процесу навчання: </a:t>
            </a:r>
            <a:endParaRPr lang="uk-UA" dirty="0"/>
          </a:p>
          <a:p>
            <a:pPr marL="0" indent="0" algn="ctr">
              <a:buNone/>
            </a:pPr>
            <a:r>
              <a:rPr lang="uk-UA" dirty="0"/>
              <a:t>[ </a:t>
            </a:r>
            <a:r>
              <a:rPr lang="uk-UA" dirty="0" err="1"/>
              <a:t>Net</a:t>
            </a:r>
            <a:r>
              <a:rPr lang="uk-UA" dirty="0"/>
              <a:t>, </a:t>
            </a:r>
            <a:r>
              <a:rPr lang="uk-UA" dirty="0" err="1"/>
              <a:t>tr</a:t>
            </a:r>
            <a:r>
              <a:rPr lang="uk-UA" dirty="0"/>
              <a:t> ] = </a:t>
            </a:r>
            <a:r>
              <a:rPr lang="uk-UA" dirty="0" err="1"/>
              <a:t>train</a:t>
            </a:r>
            <a:r>
              <a:rPr lang="uk-UA" dirty="0"/>
              <a:t> ( </a:t>
            </a:r>
            <a:r>
              <a:rPr lang="uk-UA" dirty="0" err="1"/>
              <a:t>net</a:t>
            </a:r>
            <a:r>
              <a:rPr lang="uk-UA" dirty="0"/>
              <a:t>, P, T ); </a:t>
            </a:r>
          </a:p>
          <a:p>
            <a:r>
              <a:rPr lang="uk-UA" dirty="0"/>
              <a:t>Після закінчення навчання мережі її можна зберегти в файлі, наприклад, з ім'ям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nn1.mat</a:t>
            </a:r>
            <a:r>
              <a:rPr lang="uk-UA" dirty="0"/>
              <a:t>. </a:t>
            </a:r>
          </a:p>
          <a:p>
            <a:r>
              <a:rPr lang="uk-UA" dirty="0"/>
              <a:t>Для цього необхідно виконати команду: </a:t>
            </a:r>
          </a:p>
          <a:p>
            <a:pPr marL="0" indent="0" algn="ctr">
              <a:buNone/>
            </a:pPr>
            <a:r>
              <a:rPr lang="uk-UA" dirty="0" err="1"/>
              <a:t>save</a:t>
            </a:r>
            <a:r>
              <a:rPr lang="uk-UA" dirty="0"/>
              <a:t> </a:t>
            </a:r>
            <a:r>
              <a:rPr lang="uk-UA" dirty="0" err="1"/>
              <a:t>nn</a:t>
            </a:r>
            <a:r>
              <a:rPr lang="uk-UA" dirty="0"/>
              <a:t> 1 </a:t>
            </a:r>
            <a:r>
              <a:rPr lang="uk-UA" dirty="0" err="1"/>
              <a:t>net</a:t>
            </a:r>
            <a:r>
              <a:rPr lang="uk-UA" dirty="0"/>
              <a:t> ; </a:t>
            </a:r>
          </a:p>
        </p:txBody>
      </p:sp>
    </p:spTree>
    <p:extLst>
      <p:ext uri="{BB962C8B-B14F-4D97-AF65-F5344CB8AC3E}">
        <p14:creationId xmlns:p14="http://schemas.microsoft.com/office/powerpoint/2010/main" val="1484128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Розпізнавання тексту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letter8 = [1 0 0 0 1 ...</a:t>
            </a:r>
          </a:p>
          <a:p>
            <a:r>
              <a:rPr lang="ru-RU" dirty="0"/>
              <a:t>             1 0 0 0 1 ...</a:t>
            </a:r>
          </a:p>
          <a:p>
            <a:r>
              <a:rPr lang="ru-RU" dirty="0"/>
              <a:t>             1 0 0 0 1 ...</a:t>
            </a:r>
          </a:p>
          <a:p>
            <a:r>
              <a:rPr lang="ru-RU" dirty="0"/>
              <a:t>             1 1 1 1 1 ...</a:t>
            </a:r>
          </a:p>
          <a:p>
            <a:r>
              <a:rPr lang="ru-RU" dirty="0"/>
              <a:t>             1 0 0 0 1 ... </a:t>
            </a:r>
          </a:p>
          <a:p>
            <a:r>
              <a:rPr lang="ru-RU" dirty="0"/>
              <a:t>             1 0 0 0 1 ...</a:t>
            </a:r>
          </a:p>
          <a:p>
            <a:r>
              <a:rPr lang="ru-RU" dirty="0"/>
              <a:t>             1 0 0 0 1]';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4" t="8474" r="25797" b="11728"/>
          <a:stretch/>
        </p:blipFill>
        <p:spPr bwMode="auto">
          <a:xfrm>
            <a:off x="4965290" y="1936955"/>
            <a:ext cx="2015613" cy="3362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3" t="8393" r="25632" b="12224"/>
          <a:stretch/>
        </p:blipFill>
        <p:spPr bwMode="auto">
          <a:xfrm>
            <a:off x="7292309" y="1936955"/>
            <a:ext cx="1910685" cy="3283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547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3058" y="2536723"/>
            <a:ext cx="5997678" cy="16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30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навчання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38" y="2725500"/>
            <a:ext cx="4515001" cy="33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30" y="2468988"/>
            <a:ext cx="4011561" cy="3890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515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Розпізнавання тексту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39650" r="5165" b="43457"/>
          <a:stretch/>
        </p:blipFill>
        <p:spPr bwMode="auto">
          <a:xfrm>
            <a:off x="2005287" y="2015031"/>
            <a:ext cx="5949011" cy="1298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39921" r="4736" b="42775"/>
          <a:stretch/>
        </p:blipFill>
        <p:spPr bwMode="auto">
          <a:xfrm>
            <a:off x="2005287" y="3313470"/>
            <a:ext cx="6401294" cy="1497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4" t="40338" r="5211" b="41413"/>
          <a:stretch/>
        </p:blipFill>
        <p:spPr bwMode="auto">
          <a:xfrm>
            <a:off x="2251955" y="5005076"/>
            <a:ext cx="5948147" cy="1248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515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Вплив кількості нейронів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402965"/>
              </p:ext>
            </p:extLst>
          </p:nvPr>
        </p:nvGraphicFramePr>
        <p:xfrm>
          <a:off x="1160204" y="2222089"/>
          <a:ext cx="9429138" cy="3587496"/>
        </p:xfrm>
        <a:graphic>
          <a:graphicData uri="http://schemas.openxmlformats.org/drawingml/2006/table">
            <a:tbl>
              <a:tblPr firstRow="1" firstCol="1" bandRow="1"/>
              <a:tblGrid>
                <a:gridCol w="1571018">
                  <a:extLst>
                    <a:ext uri="{9D8B030D-6E8A-4147-A177-3AD203B41FA5}">
                      <a16:colId xmlns:a16="http://schemas.microsoft.com/office/drawing/2014/main" xmlns="" val="773860562"/>
                    </a:ext>
                  </a:extLst>
                </a:gridCol>
                <a:gridCol w="1571018">
                  <a:extLst>
                    <a:ext uri="{9D8B030D-6E8A-4147-A177-3AD203B41FA5}">
                      <a16:colId xmlns:a16="http://schemas.microsoft.com/office/drawing/2014/main" xmlns="" val="3716953680"/>
                    </a:ext>
                  </a:extLst>
                </a:gridCol>
                <a:gridCol w="1571018">
                  <a:extLst>
                    <a:ext uri="{9D8B030D-6E8A-4147-A177-3AD203B41FA5}">
                      <a16:colId xmlns:a16="http://schemas.microsoft.com/office/drawing/2014/main" xmlns="" val="48281099"/>
                    </a:ext>
                  </a:extLst>
                </a:gridCol>
                <a:gridCol w="1572028">
                  <a:extLst>
                    <a:ext uri="{9D8B030D-6E8A-4147-A177-3AD203B41FA5}">
                      <a16:colId xmlns:a16="http://schemas.microsoft.com/office/drawing/2014/main" xmlns="" val="4258270278"/>
                    </a:ext>
                  </a:extLst>
                </a:gridCol>
                <a:gridCol w="1572028">
                  <a:extLst>
                    <a:ext uri="{9D8B030D-6E8A-4147-A177-3AD203B41FA5}">
                      <a16:colId xmlns:a16="http://schemas.microsoft.com/office/drawing/2014/main" xmlns="" val="3945741639"/>
                    </a:ext>
                  </a:extLst>
                </a:gridCol>
                <a:gridCol w="1572028">
                  <a:extLst>
                    <a:ext uri="{9D8B030D-6E8A-4147-A177-3AD203B41FA5}">
                      <a16:colId xmlns:a16="http://schemas.microsoft.com/office/drawing/2014/main" xmlns="" val="4259807328"/>
                    </a:ext>
                  </a:extLst>
                </a:gridCol>
              </a:tblGrid>
              <a:tr h="632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нейронів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4606905"/>
                  </a:ext>
                </a:extLst>
              </a:tr>
              <a:tr h="1265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Вероятность правильного распознавания,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132081"/>
                  </a:ext>
                </a:extLst>
              </a:tr>
              <a:tr h="949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 распознавания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3581980"/>
                  </a:ext>
                </a:extLst>
              </a:tr>
              <a:tr h="632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обучения, 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057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741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Вплив рівня шуму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395353"/>
              </p:ext>
            </p:extLst>
          </p:nvPr>
        </p:nvGraphicFramePr>
        <p:xfrm>
          <a:off x="2143433" y="2546556"/>
          <a:ext cx="8141112" cy="3261360"/>
        </p:xfrm>
        <a:graphic>
          <a:graphicData uri="http://schemas.openxmlformats.org/drawingml/2006/table">
            <a:tbl>
              <a:tblPr firstRow="1" firstCol="1" bandRow="1"/>
              <a:tblGrid>
                <a:gridCol w="2035278">
                  <a:extLst>
                    <a:ext uri="{9D8B030D-6E8A-4147-A177-3AD203B41FA5}">
                      <a16:colId xmlns:a16="http://schemas.microsoft.com/office/drawing/2014/main" xmlns="" val="2881064391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1302538192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3740711050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1762095621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3969712242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427741083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481034019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3619033207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2257590708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xmlns="" val="1580174207"/>
                    </a:ext>
                  </a:extLst>
                </a:gridCol>
              </a:tblGrid>
              <a:tr h="308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нейронов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3955092"/>
                  </a:ext>
                </a:extLst>
              </a:tr>
              <a:tr h="308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шума,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0718407"/>
                  </a:ext>
                </a:extLst>
              </a:tr>
              <a:tr h="1234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Вероятность правильного распознавания,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352088"/>
                  </a:ext>
                </a:extLst>
              </a:tr>
              <a:tr h="617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 распознавания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9276398"/>
                  </a:ext>
                </a:extLst>
              </a:tr>
              <a:tr h="617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обучения, 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981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56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Вплив кількості шарів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885099"/>
              </p:ext>
            </p:extLst>
          </p:nvPr>
        </p:nvGraphicFramePr>
        <p:xfrm>
          <a:off x="1976286" y="2703871"/>
          <a:ext cx="7806812" cy="3130805"/>
        </p:xfrm>
        <a:graphic>
          <a:graphicData uri="http://schemas.openxmlformats.org/drawingml/2006/table">
            <a:tbl>
              <a:tblPr firstRow="1" firstCol="1" bandRow="1"/>
              <a:tblGrid>
                <a:gridCol w="3269759">
                  <a:extLst>
                    <a:ext uri="{9D8B030D-6E8A-4147-A177-3AD203B41FA5}">
                      <a16:colId xmlns:a16="http://schemas.microsoft.com/office/drawing/2014/main" xmlns="" val="3238137652"/>
                    </a:ext>
                  </a:extLst>
                </a:gridCol>
                <a:gridCol w="1512351">
                  <a:extLst>
                    <a:ext uri="{9D8B030D-6E8A-4147-A177-3AD203B41FA5}">
                      <a16:colId xmlns:a16="http://schemas.microsoft.com/office/drawing/2014/main" xmlns="" val="4256102226"/>
                    </a:ext>
                  </a:extLst>
                </a:gridCol>
                <a:gridCol w="1512351">
                  <a:extLst>
                    <a:ext uri="{9D8B030D-6E8A-4147-A177-3AD203B41FA5}">
                      <a16:colId xmlns:a16="http://schemas.microsoft.com/office/drawing/2014/main" xmlns="" val="1427316051"/>
                    </a:ext>
                  </a:extLst>
                </a:gridCol>
                <a:gridCol w="1512351">
                  <a:extLst>
                    <a:ext uri="{9D8B030D-6E8A-4147-A177-3AD203B41FA5}">
                      <a16:colId xmlns:a16="http://schemas.microsoft.com/office/drawing/2014/main" xmlns="" val="3196554701"/>
                    </a:ext>
                  </a:extLst>
                </a:gridCol>
              </a:tblGrid>
              <a:tr h="690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слоев, количество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3448370"/>
                  </a:ext>
                </a:extLst>
              </a:tr>
              <a:tr h="1036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Вероятность правильного распознавания,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5982242"/>
                  </a:ext>
                </a:extLst>
              </a:tr>
              <a:tr h="690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 распознавания, </a:t>
                      </a: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5994676"/>
                  </a:ext>
                </a:extLst>
              </a:tr>
              <a:tr h="345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обучения,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27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531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Нейронні мережі </a:t>
            </a:r>
            <a:r>
              <a:rPr lang="uk-UA" dirty="0" smtClean="0"/>
              <a:t>з </a:t>
            </a:r>
            <a:r>
              <a:rPr lang="uk-UA" dirty="0"/>
              <a:t>учителем або без нього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При </a:t>
            </a:r>
            <a:r>
              <a:rPr lang="uk-UA" b="1" dirty="0"/>
              <a:t>навчанні з учителем </a:t>
            </a:r>
            <a:r>
              <a:rPr lang="uk-UA" dirty="0"/>
              <a:t>для кожного навчального вхідного прикладу </a:t>
            </a:r>
            <a:r>
              <a:rPr lang="uk-UA" dirty="0" smtClean="0"/>
              <a:t>потрібно знати правильну відповідь </a:t>
            </a:r>
            <a:r>
              <a:rPr lang="uk-UA" dirty="0"/>
              <a:t>або </a:t>
            </a:r>
            <a:r>
              <a:rPr lang="uk-UA" dirty="0" smtClean="0"/>
              <a:t>функцію </a:t>
            </a:r>
            <a:r>
              <a:rPr lang="uk-UA" dirty="0"/>
              <a:t>оцінки якості відповіді. Таке навчання називають керованим. Нейронної мережі пред'являються значення вхідних і вихідних сигналів, а вона за певним алгоритмом підлаштовує ваги </a:t>
            </a:r>
            <a:r>
              <a:rPr lang="uk-UA" dirty="0" err="1"/>
              <a:t>синаптичних</a:t>
            </a:r>
            <a:r>
              <a:rPr lang="uk-UA" dirty="0"/>
              <a:t> </a:t>
            </a:r>
            <a:r>
              <a:rPr lang="uk-UA" dirty="0" err="1"/>
              <a:t>зв'язків</a:t>
            </a:r>
            <a:r>
              <a:rPr lang="uk-UA" dirty="0"/>
              <a:t>. У процесі навчання здійснюється коректування ваг мережі за результатами порівняння фактичних вихідних значень з вхідними, відомими заздалегідь. </a:t>
            </a:r>
          </a:p>
          <a:p>
            <a:r>
              <a:rPr lang="uk-UA" dirty="0"/>
              <a:t>При </a:t>
            </a:r>
            <a:r>
              <a:rPr lang="uk-UA" b="1" dirty="0"/>
              <a:t>навчанні без учителя </a:t>
            </a:r>
            <a:r>
              <a:rPr lang="uk-UA" dirty="0"/>
              <a:t>розкривається внутрішня структура даних або кореляції між зразками в наборі даних. Виходи нейронної мережі формуються самостійно, а ваги змінюються по алгоритму, що враховує тільки вхідні і похідні від них сигнали. Це навчання називають також некерованим. В результаті такого навчання об'єкти або приклади розподіляються за категоріями, самі категорії і їх кількість можуть бути заздалегідь невідомі. </a:t>
            </a:r>
          </a:p>
          <a:p>
            <a:pPr marL="457200" lvl="1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997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Байєсов</a:t>
            </a:r>
            <a:r>
              <a:rPr lang="uk-UA" dirty="0" smtClean="0"/>
              <a:t> класифікатор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uk-UA" dirty="0" smtClean="0"/>
                  <a:t>Є набір ознак, що характеризують нормальну роботу та хибне спрацьовування.</a:t>
                </a:r>
              </a:p>
              <a:p>
                <a:r>
                  <a:rPr lang="uk-UA" dirty="0" smtClean="0"/>
                  <a:t>Утворюємо з них два класи ситуацій </a:t>
                </a:r>
                <a:r>
                  <a:rPr lang="en-US" dirty="0" smtClean="0"/>
                  <a:t>{N, L}</a:t>
                </a:r>
              </a:p>
              <a:p>
                <a:r>
                  <a:rPr lang="uk-UA" dirty="0" smtClean="0"/>
                  <a:t>Формулюємо ознаки </a:t>
                </a:r>
                <a:r>
                  <a:rPr lang="en-US" dirty="0" smtClean="0"/>
                  <a:t>F1, …, </a:t>
                </a:r>
                <a:r>
                  <a:rPr lang="en-US" dirty="0" err="1" smtClean="0"/>
                  <a:t>Fn</a:t>
                </a:r>
                <a:endParaRPr lang="en-US" dirty="0" smtClean="0"/>
              </a:p>
              <a:p>
                <a:r>
                  <a:rPr lang="uk-UA" dirty="0" smtClean="0"/>
                  <a:t>Створюємо модель </a:t>
                </a:r>
                <a:r>
                  <a:rPr lang="en-US" dirty="0" smtClean="0"/>
                  <a:t>P(C/F1,…, </a:t>
                </a:r>
                <a:r>
                  <a:rPr lang="en-US" dirty="0" err="1" smtClean="0"/>
                  <a:t>Fn</a:t>
                </a:r>
                <a:r>
                  <a:rPr lang="en-US" dirty="0" smtClean="0"/>
                  <a:t>)</a:t>
                </a:r>
                <a:endParaRPr lang="uk-UA" dirty="0" smtClean="0"/>
              </a:p>
              <a:p>
                <a:pPr lvl="1"/>
                <a:r>
                  <a:rPr lang="uk-UA" dirty="0" smtClean="0"/>
                  <a:t>Апріорна ймовірність </a:t>
                </a:r>
                <a:r>
                  <a:rPr lang="en-US" dirty="0"/>
                  <a:t>P(C</a:t>
                </a:r>
                <a:r>
                  <a:rPr lang="en-US" dirty="0" smtClean="0"/>
                  <a:t>)</a:t>
                </a:r>
                <a:r>
                  <a:rPr lang="uk-UA" dirty="0" smtClean="0"/>
                  <a:t> віднесення ситуації до класу С </a:t>
                </a:r>
                <a:endParaRPr lang="en-US" dirty="0" smtClean="0"/>
              </a:p>
              <a:p>
                <a:pPr lvl="1"/>
                <a:r>
                  <a:rPr lang="uk-UA" dirty="0" smtClean="0"/>
                  <a:t>Безумовна щільність ймовірності </a:t>
                </a:r>
                <a:r>
                  <a:rPr lang="uk-UA" dirty="0" err="1" smtClean="0"/>
                  <a:t>вектора</a:t>
                </a:r>
                <a:r>
                  <a:rPr lang="uk-UA" dirty="0" smtClean="0"/>
                  <a:t> ознак </a:t>
                </a:r>
                <a:r>
                  <a:rPr lang="en-US" dirty="0" smtClean="0"/>
                  <a:t>P(F1,…,</a:t>
                </a:r>
                <a:r>
                  <a:rPr lang="en-US" dirty="0" err="1" smtClean="0"/>
                  <a:t>Fn</a:t>
                </a:r>
                <a:r>
                  <a:rPr lang="en-US" dirty="0" smtClean="0"/>
                  <a:t>)</a:t>
                </a:r>
                <a:endParaRPr lang="uk-UA" dirty="0" smtClean="0"/>
              </a:p>
              <a:p>
                <a:pPr lvl="1"/>
                <a:r>
                  <a:rPr lang="uk-UA" dirty="0" smtClean="0"/>
                  <a:t>Умовна щільність вектору ймовірності ознак </a:t>
                </a:r>
                <a:r>
                  <a:rPr lang="en-US" dirty="0" smtClean="0"/>
                  <a:t>P(F1,…,</a:t>
                </a:r>
                <a:r>
                  <a:rPr lang="en-US" dirty="0" err="1" smtClean="0"/>
                  <a:t>Fn</a:t>
                </a:r>
                <a:r>
                  <a:rPr lang="en-US" dirty="0" smtClean="0"/>
                  <a:t>/C)</a:t>
                </a:r>
              </a:p>
              <a:p>
                <a:r>
                  <a:rPr lang="uk-UA" dirty="0" smtClean="0"/>
                  <a:t>Апостеріорна щільність ймовірності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628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карти </a:t>
            </a:r>
            <a:r>
              <a:rPr lang="uk-UA" dirty="0" err="1"/>
              <a:t>Кохонена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це різновид </a:t>
            </a:r>
            <a:r>
              <a:rPr lang="uk-UA" dirty="0"/>
              <a:t>нейронних мереж, </a:t>
            </a:r>
            <a:r>
              <a:rPr lang="uk-UA" dirty="0" smtClean="0"/>
              <a:t>що вчиться </a:t>
            </a:r>
            <a:r>
              <a:rPr lang="uk-UA" dirty="0"/>
              <a:t>розуміти структуру </a:t>
            </a:r>
            <a:r>
              <a:rPr lang="uk-UA" dirty="0" smtClean="0"/>
              <a:t>даних (самонавчання).</a:t>
            </a:r>
          </a:p>
          <a:p>
            <a:r>
              <a:rPr lang="uk-UA" dirty="0"/>
              <a:t>Ідея мережі </a:t>
            </a:r>
            <a:r>
              <a:rPr lang="uk-UA" dirty="0" err="1"/>
              <a:t>Кохонена</a:t>
            </a:r>
            <a:r>
              <a:rPr lang="uk-UA" dirty="0"/>
              <a:t> належить фінському вченому </a:t>
            </a:r>
            <a:r>
              <a:rPr lang="uk-UA" dirty="0" err="1"/>
              <a:t>Тойво</a:t>
            </a:r>
            <a:r>
              <a:rPr lang="uk-UA" dirty="0"/>
              <a:t> </a:t>
            </a:r>
            <a:r>
              <a:rPr lang="uk-UA" dirty="0" err="1"/>
              <a:t>Кохоненом</a:t>
            </a:r>
            <a:r>
              <a:rPr lang="uk-UA" dirty="0"/>
              <a:t> (1982 рік). Основний принцип роботи мереж - введення в правило навчання нейрона інформації щодо його розташування.</a:t>
            </a:r>
          </a:p>
        </p:txBody>
      </p:sp>
    </p:spTree>
    <p:extLst>
      <p:ext uri="{BB962C8B-B14F-4D97-AF65-F5344CB8AC3E}">
        <p14:creationId xmlns:p14="http://schemas.microsoft.com/office/powerpoint/2010/main" val="1122605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Завдання, які вирішуються за допомогою карт </a:t>
            </a:r>
            <a:r>
              <a:rPr lang="uk-UA" b="1" i="1" dirty="0" err="1"/>
              <a:t>Кохонена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uk-UA" dirty="0" smtClean="0"/>
              <a:t>моделювання</a:t>
            </a:r>
            <a:r>
              <a:rPr lang="uk-UA" dirty="0"/>
              <a:t>, </a:t>
            </a:r>
            <a:endParaRPr lang="uk-UA" dirty="0" smtClean="0"/>
          </a:p>
          <a:p>
            <a:pPr lvl="1"/>
            <a:r>
              <a:rPr lang="uk-UA" dirty="0" smtClean="0"/>
              <a:t>прогнозування</a:t>
            </a:r>
            <a:r>
              <a:rPr lang="uk-UA" dirty="0"/>
              <a:t>, </a:t>
            </a:r>
            <a:endParaRPr lang="uk-UA" dirty="0" smtClean="0"/>
          </a:p>
          <a:p>
            <a:pPr lvl="1"/>
            <a:r>
              <a:rPr lang="uk-UA" dirty="0" smtClean="0"/>
              <a:t>пошук </a:t>
            </a:r>
            <a:r>
              <a:rPr lang="uk-UA" dirty="0"/>
              <a:t>закономірностей у великих масивах даних, </a:t>
            </a:r>
            <a:endParaRPr lang="uk-UA" dirty="0" smtClean="0"/>
          </a:p>
          <a:p>
            <a:pPr lvl="1"/>
            <a:r>
              <a:rPr lang="uk-UA" dirty="0" smtClean="0"/>
              <a:t>виявлення </a:t>
            </a:r>
            <a:r>
              <a:rPr lang="uk-UA" dirty="0"/>
              <a:t>наборів незалежних </a:t>
            </a:r>
            <a:r>
              <a:rPr lang="uk-UA" dirty="0" smtClean="0"/>
              <a:t>ознак </a:t>
            </a:r>
          </a:p>
          <a:p>
            <a:pPr lvl="1"/>
            <a:r>
              <a:rPr lang="uk-UA" dirty="0" smtClean="0"/>
              <a:t>стиснення </a:t>
            </a:r>
            <a:r>
              <a:rPr lang="uk-UA" dirty="0"/>
              <a:t>інформації. </a:t>
            </a:r>
          </a:p>
          <a:p>
            <a:r>
              <a:rPr lang="uk-UA" dirty="0"/>
              <a:t>Найбільш поширене застосування мереж </a:t>
            </a:r>
            <a:r>
              <a:rPr lang="uk-UA" dirty="0" err="1"/>
              <a:t>Кохонена</a:t>
            </a:r>
            <a:r>
              <a:rPr lang="uk-UA" dirty="0"/>
              <a:t> - рішення задачі класифікації без вчителя, тобто </a:t>
            </a:r>
            <a:r>
              <a:rPr lang="uk-UA" dirty="0" err="1" smtClean="0"/>
              <a:t>кластеризація</a:t>
            </a:r>
            <a:r>
              <a:rPr lang="uk-UA" dirty="0" smtClean="0"/>
              <a:t>. </a:t>
            </a:r>
            <a:endParaRPr lang="uk-UA" dirty="0"/>
          </a:p>
          <a:p>
            <a:r>
              <a:rPr lang="uk-UA" dirty="0"/>
              <a:t>Нагадаємо, що при такій постановці завдання </a:t>
            </a:r>
            <a:r>
              <a:rPr lang="uk-UA" dirty="0" smtClean="0"/>
              <a:t>дається </a:t>
            </a:r>
            <a:r>
              <a:rPr lang="uk-UA" dirty="0"/>
              <a:t>набір об'єктів, кожному з яких </a:t>
            </a:r>
            <a:r>
              <a:rPr lang="uk-UA" dirty="0" smtClean="0"/>
              <a:t>порівняний </a:t>
            </a:r>
            <a:r>
              <a:rPr lang="uk-UA" dirty="0"/>
              <a:t>рядок таблиці (вектор значень ознак). Потрібно розбити вихідну множину на класи, тобто для кожного об'єкта знайти клас, до якого він належить. </a:t>
            </a:r>
          </a:p>
        </p:txBody>
      </p:sp>
    </p:spTree>
    <p:extLst>
      <p:ext uri="{BB962C8B-B14F-4D97-AF65-F5344CB8AC3E}">
        <p14:creationId xmlns:p14="http://schemas.microsoft.com/office/powerpoint/2010/main" val="3221636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Завдання карт </a:t>
            </a:r>
            <a:r>
              <a:rPr lang="uk-UA" dirty="0" err="1" smtClean="0"/>
              <a:t>Кохонена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Розвідувальний аналіз даних. </a:t>
            </a:r>
            <a:endParaRPr lang="uk-UA" b="1" dirty="0" smtClean="0"/>
          </a:p>
          <a:p>
            <a:pPr lvl="1"/>
            <a:r>
              <a:rPr lang="uk-UA" dirty="0" smtClean="0"/>
              <a:t>Мережа </a:t>
            </a:r>
            <a:r>
              <a:rPr lang="uk-UA" dirty="0" err="1"/>
              <a:t>Кохонена</a:t>
            </a:r>
            <a:r>
              <a:rPr lang="uk-UA" dirty="0"/>
              <a:t> здатна розпізнавати кластери в даних, а також встановлювати близькість класів. Таким чином, користувач може поліпшити своє розуміння структури даних, щоб потім уточнити </a:t>
            </a:r>
            <a:r>
              <a:rPr lang="uk-UA" dirty="0" err="1" smtClean="0"/>
              <a:t>нейромережеву</a:t>
            </a:r>
            <a:r>
              <a:rPr lang="uk-UA" dirty="0" smtClean="0"/>
              <a:t> </a:t>
            </a:r>
            <a:r>
              <a:rPr lang="uk-UA" dirty="0"/>
              <a:t>модель. Якщо в даних розпізнані класи, то їх можна позначити, після чого мережа зможе вирішувати завдання класифікації. Мережі </a:t>
            </a:r>
            <a:r>
              <a:rPr lang="uk-UA" dirty="0" err="1"/>
              <a:t>Кохонена</a:t>
            </a:r>
            <a:r>
              <a:rPr lang="uk-UA" dirty="0"/>
              <a:t> можна використовувати і в тих задачах класифікації, де класи вже задані, - тоді перевага буде в тому, що мережа зможе виявити подібність між різними класами. </a:t>
            </a:r>
          </a:p>
          <a:p>
            <a:r>
              <a:rPr lang="uk-UA" b="1" dirty="0"/>
              <a:t>Виявлення нових явищ. </a:t>
            </a:r>
            <a:endParaRPr lang="uk-UA" b="1" dirty="0" smtClean="0"/>
          </a:p>
          <a:p>
            <a:pPr marL="457200" lvl="1" indent="0">
              <a:buNone/>
            </a:pPr>
            <a:r>
              <a:rPr lang="uk-UA" dirty="0" smtClean="0"/>
              <a:t>Мережа </a:t>
            </a:r>
            <a:r>
              <a:rPr lang="uk-UA" dirty="0" err="1"/>
              <a:t>Кохонена</a:t>
            </a:r>
            <a:r>
              <a:rPr lang="uk-UA" dirty="0"/>
              <a:t> розпізнає кластери в навчальних даних і відносить всі дані до тих чи інших кластерів. Якщо після цього мережа зустрінеться з набором даних, несхожим ні на один з відомих зразків, то вона не зможе класифікувати такий набір і тим самим виявить його новизну. </a:t>
            </a:r>
          </a:p>
        </p:txBody>
      </p:sp>
    </p:spTree>
    <p:extLst>
      <p:ext uri="{BB962C8B-B14F-4D97-AF65-F5344CB8AC3E}">
        <p14:creationId xmlns:p14="http://schemas.microsoft.com/office/powerpoint/2010/main" val="1457576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Навчання мережі </a:t>
            </a:r>
            <a:r>
              <a:rPr lang="uk-UA" b="1" i="1" dirty="0" err="1"/>
              <a:t>Кохонена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Мережа </a:t>
            </a:r>
            <a:r>
              <a:rPr lang="uk-UA" dirty="0" err="1"/>
              <a:t>Кохонена</a:t>
            </a:r>
            <a:r>
              <a:rPr lang="uk-UA" dirty="0"/>
              <a:t> навчається методом послідовних наближень. В процесі навчання таких мереж на входи подаються дані, але мережу при цьому підлаштовується не під еталонне значення виходу, а під закономірності у вхідних даних. Починається навчання з обраного випадковим чином вихідного розташування центрів.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01294"/>
            <a:ext cx="3576918" cy="266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3441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Ідея навчання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на </a:t>
            </a:r>
            <a:r>
              <a:rPr lang="uk-UA" dirty="0" smtClean="0"/>
              <a:t>вході </a:t>
            </a:r>
            <a:r>
              <a:rPr lang="uk-UA" dirty="0"/>
              <a:t>мережі </a:t>
            </a:r>
            <a:r>
              <a:rPr lang="uk-UA" dirty="0" smtClean="0"/>
              <a:t>з навчальних </a:t>
            </a:r>
            <a:r>
              <a:rPr lang="uk-UA" dirty="0"/>
              <a:t>прикладів визначається </a:t>
            </a:r>
            <a:r>
              <a:rPr lang="uk-UA" i="1" dirty="0"/>
              <a:t>найбільш схожий нейрон</a:t>
            </a:r>
            <a:r>
              <a:rPr lang="uk-UA" dirty="0"/>
              <a:t> (той, у якого скалярний </a:t>
            </a:r>
            <a:r>
              <a:rPr lang="uk-UA" dirty="0" smtClean="0"/>
              <a:t>добуток </a:t>
            </a:r>
            <a:r>
              <a:rPr lang="uk-UA" dirty="0"/>
              <a:t>ваг і поданого на вхід </a:t>
            </a:r>
            <a:r>
              <a:rPr lang="uk-UA" dirty="0" smtClean="0"/>
              <a:t>вектору мінімальний). </a:t>
            </a:r>
            <a:r>
              <a:rPr lang="uk-UA" dirty="0"/>
              <a:t>Цей нейрон оголошується переможцем і є центром при підстроюванні ваг у сусідніх нейронів. Таке правило навчання передбачає </a:t>
            </a:r>
            <a:r>
              <a:rPr lang="uk-UA" i="1" dirty="0"/>
              <a:t>"змагальне" навчання з урахуванням відстані нейронів від "нейрона-переможця"</a:t>
            </a:r>
            <a:r>
              <a:rPr lang="uk-UA" dirty="0"/>
              <a:t>. </a:t>
            </a:r>
          </a:p>
          <a:p>
            <a:r>
              <a:rPr lang="uk-UA" dirty="0"/>
              <a:t>Навчання при цьому полягає </a:t>
            </a:r>
            <a:r>
              <a:rPr lang="uk-UA" dirty="0" smtClean="0"/>
              <a:t>в </a:t>
            </a:r>
            <a:r>
              <a:rPr lang="uk-UA" i="1" dirty="0"/>
              <a:t>підстроювання ваг</a:t>
            </a:r>
            <a:r>
              <a:rPr lang="uk-UA" dirty="0"/>
              <a:t> </a:t>
            </a:r>
            <a:r>
              <a:rPr lang="uk-UA" dirty="0" smtClean="0"/>
              <a:t>для </a:t>
            </a:r>
            <a:r>
              <a:rPr lang="uk-UA" dirty="0"/>
              <a:t>найбільшого збігу з вхідними даними. </a:t>
            </a:r>
          </a:p>
          <a:p>
            <a:r>
              <a:rPr lang="uk-UA" dirty="0"/>
              <a:t>Основний ітераційний алгоритм </a:t>
            </a:r>
            <a:r>
              <a:rPr lang="uk-UA" dirty="0" err="1"/>
              <a:t>Кохонена</a:t>
            </a:r>
            <a:r>
              <a:rPr lang="uk-UA" dirty="0"/>
              <a:t> послідовно проходить ряд епох, на кожній з яких обробляється один приклад з навчальної вибірки. Вхідні сигнали послідовно пред'являються мережі, при цьому бажані вихідні сигнали не визначаються. Після пред'явлення достатнього числа вхідних векторів </a:t>
            </a:r>
            <a:r>
              <a:rPr lang="uk-UA" dirty="0" smtClean="0"/>
              <a:t>синоптичні </a:t>
            </a:r>
            <a:r>
              <a:rPr lang="uk-UA" dirty="0"/>
              <a:t>ваги мережі стають здатні визначити кластери. </a:t>
            </a:r>
            <a:r>
              <a:rPr lang="uk-UA" i="1" dirty="0"/>
              <a:t>Ваги організовуються так, що </a:t>
            </a:r>
            <a:r>
              <a:rPr lang="uk-UA" i="1" dirty="0" smtClean="0"/>
              <a:t>топологічна </a:t>
            </a:r>
            <a:r>
              <a:rPr lang="uk-UA" i="1" dirty="0"/>
              <a:t>близькі вузли чутливі до схожих вхідних сигналів</a:t>
            </a:r>
            <a:r>
              <a:rPr lang="uk-UA" dirty="0"/>
              <a:t>. </a:t>
            </a:r>
          </a:p>
          <a:p>
            <a:r>
              <a:rPr lang="uk-UA" dirty="0"/>
              <a:t>В результаті роботи алгоритму центр кластера встановлюється в </a:t>
            </a:r>
            <a:r>
              <a:rPr lang="uk-UA" dirty="0" smtClean="0"/>
              <a:t>певну позицію так, щоб коло нього розміщалися екземпляри, </a:t>
            </a:r>
            <a:r>
              <a:rPr lang="uk-UA" dirty="0"/>
              <a:t>для яких даний нейрон є "</a:t>
            </a:r>
            <a:r>
              <a:rPr lang="uk-UA" dirty="0" smtClean="0"/>
              <a:t>переможцем" (створювався кластер). </a:t>
            </a:r>
          </a:p>
          <a:p>
            <a:r>
              <a:rPr lang="uk-UA" dirty="0" smtClean="0"/>
              <a:t>В </a:t>
            </a:r>
            <a:r>
              <a:rPr lang="uk-UA" dirty="0"/>
              <a:t>результаті навчання мережі необхідно визначити міру сусідства нейронів, тобто </a:t>
            </a:r>
            <a:r>
              <a:rPr lang="uk-UA" dirty="0" smtClean="0"/>
              <a:t>околицю </a:t>
            </a:r>
            <a:r>
              <a:rPr lang="uk-UA" dirty="0"/>
              <a:t>нейрона-переможця.</a:t>
            </a:r>
          </a:p>
        </p:txBody>
      </p:sp>
    </p:spTree>
    <p:extLst>
      <p:ext uri="{BB962C8B-B14F-4D97-AF65-F5344CB8AC3E}">
        <p14:creationId xmlns:p14="http://schemas.microsoft.com/office/powerpoint/2010/main" val="3293168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околиці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i="1" dirty="0"/>
              <a:t>Околиця</a:t>
            </a:r>
            <a:r>
              <a:rPr lang="uk-UA" dirty="0"/>
              <a:t> є кілька нейронів, які оточують </a:t>
            </a:r>
            <a:r>
              <a:rPr lang="uk-UA" dirty="0" smtClean="0"/>
              <a:t>нейрон - переможець. </a:t>
            </a:r>
            <a:endParaRPr lang="uk-UA" dirty="0"/>
          </a:p>
          <a:p>
            <a:r>
              <a:rPr lang="uk-UA" dirty="0"/>
              <a:t>Спочатку до околиці належить велика кількість нейронів, далі її розмір поступово зменшується. </a:t>
            </a:r>
            <a:r>
              <a:rPr lang="uk-UA" i="1" dirty="0"/>
              <a:t>Мережа формує топологічну структуру</a:t>
            </a:r>
            <a:r>
              <a:rPr lang="uk-UA" dirty="0"/>
              <a:t>, в якій схожі приклади утворюють групи прикладів, близько знаходяться на топологічної карті. </a:t>
            </a:r>
          </a:p>
          <a:p>
            <a:r>
              <a:rPr lang="uk-UA" dirty="0"/>
              <a:t>Отриману карту можна використовувати як засіб візуалізації при аналізі даних. В результаті навчання карта </a:t>
            </a:r>
            <a:r>
              <a:rPr lang="uk-UA" dirty="0" err="1"/>
              <a:t>Кохонена</a:t>
            </a:r>
            <a:r>
              <a:rPr lang="uk-UA" dirty="0"/>
              <a:t> класифікує вхідні приклади на кластери (групи схожих прикладів) і </a:t>
            </a:r>
            <a:r>
              <a:rPr lang="uk-UA" i="1" dirty="0"/>
              <a:t>візуально відображає багатовимірні вхідні дані на площині нейронів</a:t>
            </a:r>
            <a:r>
              <a:rPr lang="uk-UA" dirty="0"/>
              <a:t>. </a:t>
            </a:r>
          </a:p>
          <a:p>
            <a:r>
              <a:rPr lang="uk-UA" dirty="0"/>
              <a:t>Унікальність методу </a:t>
            </a:r>
            <a:r>
              <a:rPr lang="uk-UA" dirty="0" err="1"/>
              <a:t>самоорганізованих</a:t>
            </a:r>
            <a:r>
              <a:rPr lang="uk-UA" dirty="0"/>
              <a:t> карт полягає в </a:t>
            </a:r>
            <a:r>
              <a:rPr lang="uk-UA" i="1" dirty="0"/>
              <a:t>перетворенні </a:t>
            </a:r>
            <a:r>
              <a:rPr lang="en-US" i="1" dirty="0"/>
              <a:t>n</a:t>
            </a:r>
            <a:r>
              <a:rPr lang="ru-RU" i="1" dirty="0"/>
              <a:t>-</a:t>
            </a:r>
            <a:r>
              <a:rPr lang="uk-UA" i="1" dirty="0"/>
              <a:t>мірного простору в двомірний</a:t>
            </a:r>
            <a:r>
              <a:rPr lang="uk-UA" dirty="0"/>
              <a:t>. Застосування двомірних сіток пов'язано з тим, що існує проблема відображення просторових структур </a:t>
            </a:r>
            <a:r>
              <a:rPr lang="uk-UA" dirty="0" smtClean="0"/>
              <a:t>великої </a:t>
            </a:r>
            <a:r>
              <a:rPr lang="uk-UA" dirty="0"/>
              <a:t>розмірності.</a:t>
            </a:r>
          </a:p>
        </p:txBody>
      </p:sp>
    </p:spTree>
    <p:extLst>
      <p:ext uri="{BB962C8B-B14F-4D97-AF65-F5344CB8AC3E}">
        <p14:creationId xmlns:p14="http://schemas.microsoft.com/office/powerpoint/2010/main" val="2640071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карти </a:t>
            </a:r>
            <a:r>
              <a:rPr lang="uk-UA" dirty="0" err="1"/>
              <a:t>Кохонена</a:t>
            </a:r>
            <a:r>
              <a:rPr lang="uk-UA" dirty="0"/>
              <a:t> 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48" y="1547731"/>
            <a:ext cx="5556176" cy="4113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6971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розфарбування карти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45" y="2141126"/>
            <a:ext cx="4511208" cy="3399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13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карт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 </a:t>
            </a:r>
            <a:r>
              <a:rPr lang="uk-UA" dirty="0" smtClean="0"/>
              <a:t>• </a:t>
            </a:r>
            <a:r>
              <a:rPr lang="uk-UA" dirty="0"/>
              <a:t>карта входів нейронів;</a:t>
            </a:r>
          </a:p>
          <a:p>
            <a:pPr marL="0" indent="0">
              <a:buNone/>
            </a:pPr>
            <a:r>
              <a:rPr lang="uk-UA" dirty="0"/>
              <a:t>• карта виходів нейронів;</a:t>
            </a:r>
          </a:p>
          <a:p>
            <a:pPr marL="0" indent="0">
              <a:buNone/>
            </a:pPr>
            <a:r>
              <a:rPr lang="uk-UA" dirty="0"/>
              <a:t>• спеціальні карти.</a:t>
            </a:r>
          </a:p>
        </p:txBody>
      </p:sp>
    </p:spTree>
    <p:extLst>
      <p:ext uri="{BB962C8B-B14F-4D97-AF65-F5344CB8AC3E}">
        <p14:creationId xmlns:p14="http://schemas.microsoft.com/office/powerpoint/2010/main" val="13623467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762"/>
            <a:ext cx="10515600" cy="804768"/>
          </a:xfrm>
        </p:spPr>
        <p:txBody>
          <a:bodyPr/>
          <a:lstStyle/>
          <a:p>
            <a:r>
              <a:rPr lang="uk-UA" b="1" dirty="0" smtClean="0"/>
              <a:t>Типи карт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5315404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Карта входів нейронів. </a:t>
            </a:r>
            <a:endParaRPr lang="uk-UA" dirty="0"/>
          </a:p>
          <a:p>
            <a:pPr lvl="1"/>
            <a:r>
              <a:rPr lang="uk-UA" dirty="0"/>
              <a:t>Ваги нейронів підлаштовуються під значення вхідних </a:t>
            </a:r>
            <a:r>
              <a:rPr lang="uk-UA" dirty="0" smtClean="0"/>
              <a:t>змінних так, щоб відображати </a:t>
            </a:r>
            <a:r>
              <a:rPr lang="uk-UA" dirty="0"/>
              <a:t>їх внутрішню структуру. Для кожного входу малюється своя </a:t>
            </a:r>
            <a:r>
              <a:rPr lang="uk-UA" b="1" dirty="0"/>
              <a:t>карта, розфарбована</a:t>
            </a:r>
            <a:r>
              <a:rPr lang="uk-UA" dirty="0"/>
              <a:t> у відповідності зі значенням конкретного ваги нейрона. </a:t>
            </a:r>
          </a:p>
          <a:p>
            <a:pPr lvl="1"/>
            <a:r>
              <a:rPr lang="uk-UA" dirty="0"/>
              <a:t>При аналізі даних використовують </a:t>
            </a:r>
            <a:r>
              <a:rPr lang="uk-UA" i="1" dirty="0"/>
              <a:t>кілька карт входів</a:t>
            </a:r>
            <a:r>
              <a:rPr lang="uk-UA" dirty="0"/>
              <a:t>. </a:t>
            </a:r>
          </a:p>
          <a:p>
            <a:pPr lvl="1"/>
            <a:r>
              <a:rPr lang="uk-UA" dirty="0"/>
              <a:t>На одній з карт виділяють</a:t>
            </a:r>
            <a:r>
              <a:rPr lang="uk-UA" i="1" dirty="0"/>
              <a:t> область певного кольору</a:t>
            </a:r>
            <a:r>
              <a:rPr lang="uk-UA" dirty="0"/>
              <a:t> - це означає, що відповідні вхідні приклади мають приблизно однакове значення відповідного входу. Кольоровий розподіл нейронів з цієї області аналізується на інших картах для визначення схожих або відмінних характеристик. </a:t>
            </a:r>
          </a:p>
          <a:p>
            <a:r>
              <a:rPr lang="uk-UA" b="1" dirty="0"/>
              <a:t>Карта виходів нейронів. </a:t>
            </a:r>
            <a:endParaRPr lang="uk-UA" dirty="0"/>
          </a:p>
          <a:p>
            <a:pPr lvl="1"/>
            <a:r>
              <a:rPr lang="uk-UA" dirty="0"/>
              <a:t>На карту виходів нейронів проектується взаємне розташування досліджуваних вхідних даних. Нейрони з </a:t>
            </a:r>
            <a:r>
              <a:rPr lang="uk-UA" i="1" dirty="0"/>
              <a:t>однаковими значеннями виходів утворюють кластери - замкнуті області на карті</a:t>
            </a:r>
            <a:r>
              <a:rPr lang="uk-UA" dirty="0"/>
              <a:t>, які включають нейрони з однаковими значеннями виходів. </a:t>
            </a:r>
          </a:p>
          <a:p>
            <a:r>
              <a:rPr lang="uk-UA" b="1" dirty="0"/>
              <a:t>Спеціальні карти. </a:t>
            </a:r>
            <a:endParaRPr lang="uk-UA" b="1" dirty="0" smtClean="0"/>
          </a:p>
          <a:p>
            <a:pPr lvl="1"/>
            <a:r>
              <a:rPr lang="uk-UA" dirty="0" smtClean="0"/>
              <a:t>  карта </a:t>
            </a:r>
            <a:r>
              <a:rPr lang="uk-UA" dirty="0"/>
              <a:t>кластерів</a:t>
            </a:r>
            <a:r>
              <a:rPr lang="uk-UA" dirty="0" smtClean="0"/>
              <a:t>,</a:t>
            </a:r>
          </a:p>
          <a:p>
            <a:pPr lvl="1"/>
            <a:r>
              <a:rPr lang="uk-UA" dirty="0" smtClean="0"/>
              <a:t> </a:t>
            </a:r>
            <a:r>
              <a:rPr lang="uk-UA" dirty="0"/>
              <a:t>матриця відстаней, </a:t>
            </a:r>
            <a:endParaRPr lang="uk-UA" dirty="0" smtClean="0"/>
          </a:p>
          <a:p>
            <a:pPr lvl="1"/>
            <a:r>
              <a:rPr lang="uk-UA" dirty="0" smtClean="0"/>
              <a:t>матриця </a:t>
            </a:r>
            <a:r>
              <a:rPr lang="uk-UA" dirty="0"/>
              <a:t>щільності </a:t>
            </a:r>
            <a:r>
              <a:rPr lang="uk-UA" dirty="0" smtClean="0"/>
              <a:t>попадання </a:t>
            </a:r>
          </a:p>
          <a:p>
            <a:pPr lvl="1"/>
            <a:r>
              <a:rPr lang="uk-UA" dirty="0" smtClean="0"/>
              <a:t>інші </a:t>
            </a:r>
            <a:r>
              <a:rPr lang="uk-UA" dirty="0"/>
              <a:t>карти, які характеризують кластери, отримані в результаті навчання мережі </a:t>
            </a:r>
            <a:r>
              <a:rPr lang="uk-UA" dirty="0" err="1"/>
              <a:t>Кохонена</a:t>
            </a:r>
            <a:r>
              <a:rPr lang="uk-UA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5432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Правило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uk-UA" b="0" i="1" smtClean="0">
                        <a:latin typeface="Cambria Math" panose="02040503050406030204" pitchFamily="18" charset="0"/>
                      </a:rPr>
                      <m:t>С=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uk-UA" dirty="0" smtClean="0"/>
                  <a:t>Аналітичне подання багатомірної функції щільності розподілу ознак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608843"/>
              </p:ext>
            </p:extLst>
          </p:nvPr>
        </p:nvGraphicFramePr>
        <p:xfrm>
          <a:off x="1465006" y="3303640"/>
          <a:ext cx="5801033" cy="124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Формула" r:id="rId4" imgW="2565400" imgH="546100" progId="Equation.3">
                  <p:embed/>
                </p:oleObj>
              </mc:Choice>
              <mc:Fallback>
                <p:oleObj name="Формула" r:id="rId4" imgW="2565400" imgH="546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006" y="3303640"/>
                        <a:ext cx="5801033" cy="1240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3772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Інструментарій методу </a:t>
            </a:r>
            <a:r>
              <a:rPr lang="uk-UA" dirty="0"/>
              <a:t>карт </a:t>
            </a:r>
            <a:r>
              <a:rPr lang="uk-UA" dirty="0" err="1"/>
              <a:t>Кохонена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SoMine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err="1" smtClean="0"/>
              <a:t>Statistica</a:t>
            </a:r>
            <a:endParaRPr lang="uk-UA" dirty="0" smtClean="0"/>
          </a:p>
          <a:p>
            <a:r>
              <a:rPr lang="uk-UA" dirty="0" err="1" smtClean="0"/>
              <a:t>NeuroShell</a:t>
            </a:r>
            <a:endParaRPr lang="uk-UA" dirty="0" smtClean="0"/>
          </a:p>
          <a:p>
            <a:r>
              <a:rPr lang="uk-UA" dirty="0" err="1" smtClean="0"/>
              <a:t>NeuroScalp</a:t>
            </a:r>
            <a:endParaRPr lang="uk-UA" dirty="0" smtClean="0"/>
          </a:p>
          <a:p>
            <a:r>
              <a:rPr lang="uk-UA" dirty="0" err="1" smtClean="0"/>
              <a:t>Deductor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1682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Карта входів</a:t>
            </a:r>
            <a:endParaRPr lang="uk-UA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85" y="3146481"/>
            <a:ext cx="6636229" cy="170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752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Карта  входів та виходів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8" y="1963270"/>
            <a:ext cx="5230906" cy="3173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2451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Комірка мапи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72" y="2397330"/>
            <a:ext cx="4374440" cy="3779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669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карти </a:t>
            </a:r>
            <a:r>
              <a:rPr lang="uk-UA" dirty="0" err="1"/>
              <a:t>Кохонена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Основна </a:t>
            </a:r>
            <a:r>
              <a:rPr lang="uk-UA" dirty="0"/>
              <a:t>відмінність цих мереж від інших моделей полягає в </a:t>
            </a:r>
            <a:r>
              <a:rPr lang="uk-UA" i="1" dirty="0"/>
              <a:t>наочності і зручност</a:t>
            </a:r>
            <a:r>
              <a:rPr lang="uk-UA" dirty="0"/>
              <a:t>і використання. Ці мережі дозволяють спростити багатовимірну структуру, їх можна вважати одним з методів </a:t>
            </a:r>
            <a:r>
              <a:rPr lang="uk-UA" i="1" dirty="0"/>
              <a:t>проектування багатовимірного простору в простір з більш низькою розмірністю</a:t>
            </a:r>
            <a:r>
              <a:rPr lang="uk-UA" dirty="0"/>
              <a:t>. Інтенсивність кольору в певній точці карти визначається даними, які туди потрапили: осередки з мінімальними значеннями зображуються темно-синім кольором, осередки з максимальними значеннями - червоним. </a:t>
            </a:r>
          </a:p>
          <a:p>
            <a:r>
              <a:rPr lang="uk-UA" dirty="0"/>
              <a:t>Інша принципова відмінність карт </a:t>
            </a:r>
            <a:r>
              <a:rPr lang="uk-UA" dirty="0" err="1"/>
              <a:t>Кохонена</a:t>
            </a:r>
            <a:r>
              <a:rPr lang="uk-UA" dirty="0"/>
              <a:t> від інших моделей нейронних мереж - інший підхід до навчання, а саме - </a:t>
            </a:r>
            <a:r>
              <a:rPr lang="uk-UA" i="1" dirty="0"/>
              <a:t>некероване або неконтрольоване навчання</a:t>
            </a:r>
            <a:r>
              <a:rPr lang="uk-UA" dirty="0"/>
              <a:t>. Цей тип навчання дозволяє даними навчальної вибірки містити значення тільки вхідних змінних. Мережа </a:t>
            </a:r>
            <a:r>
              <a:rPr lang="uk-UA" dirty="0" err="1"/>
              <a:t>Кохонена</a:t>
            </a:r>
            <a:r>
              <a:rPr lang="uk-UA" dirty="0"/>
              <a:t> </a:t>
            </a:r>
            <a:r>
              <a:rPr lang="uk-UA" i="1" dirty="0" smtClean="0"/>
              <a:t>сама вчиться </a:t>
            </a:r>
            <a:r>
              <a:rPr lang="uk-UA" i="1" dirty="0"/>
              <a:t>розуміти </a:t>
            </a:r>
            <a:r>
              <a:rPr lang="uk-UA" i="1" dirty="0" smtClean="0"/>
              <a:t>структуру </a:t>
            </a:r>
            <a:r>
              <a:rPr lang="uk-UA" i="1" dirty="0"/>
              <a:t>даних і вирішує завдання </a:t>
            </a:r>
            <a:r>
              <a:rPr lang="uk-UA" i="1" dirty="0" err="1"/>
              <a:t>кластеризації</a:t>
            </a:r>
            <a:r>
              <a:rPr lang="uk-UA" dirty="0"/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51959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Контрольн</a:t>
            </a:r>
            <a:r>
              <a:rPr lang="uk-UA" dirty="0"/>
              <a:t>і питання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Пояснити </a:t>
            </a:r>
            <a:r>
              <a:rPr lang="uk-UA" dirty="0"/>
              <a:t>сутність </a:t>
            </a:r>
            <a:r>
              <a:rPr lang="uk-UA" dirty="0" err="1"/>
              <a:t>байєсовської</a:t>
            </a:r>
            <a:r>
              <a:rPr lang="uk-UA" dirty="0"/>
              <a:t> класифікації.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Яка основна ідея нейронних мереж?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Які завдання нейронних мереж?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Яку структуру має штучний нейрон?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Яку структуру має нейронна мережа?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Що таке активаційна функція?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За якою архітектурою може будуватися нейронна мережа?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Що потрібно для навчання нейронної мережі?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В чому особливість перенавчання нейронної мережі?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Які моделі нейронних мереж існують?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Яке програмне забезпечення існує для запуску нейронної мережі?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Як здійснюється навчання нейронної мережі в пакеті </a:t>
            </a:r>
            <a:r>
              <a:rPr lang="uk-UA" dirty="0" err="1" smtClean="0"/>
              <a:t>матлаб</a:t>
            </a:r>
            <a:r>
              <a:rPr lang="uk-UA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Наведіть класифікацію нейронних мереж.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Як обирається структура нейронної мережі?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В чому відмінність мережі </a:t>
            </a:r>
            <a:r>
              <a:rPr lang="uk-UA" dirty="0" err="1" smtClean="0"/>
              <a:t>Кохонена</a:t>
            </a:r>
            <a:r>
              <a:rPr lang="uk-UA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Як забезпечується робота мережі </a:t>
            </a:r>
            <a:r>
              <a:rPr lang="uk-UA" dirty="0" err="1" smtClean="0"/>
              <a:t>Кохонена</a:t>
            </a:r>
            <a:r>
              <a:rPr lang="uk-UA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Навести приклад роботи мережі </a:t>
            </a:r>
            <a:r>
              <a:rPr lang="uk-UA" dirty="0" err="1" smtClean="0"/>
              <a:t>Кохонена</a:t>
            </a:r>
            <a:r>
              <a:rPr lang="uk-UA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Сформулюйте основне призначення мережі </a:t>
            </a:r>
            <a:r>
              <a:rPr lang="uk-UA" dirty="0" err="1" smtClean="0"/>
              <a:t>Кохонена</a:t>
            </a:r>
            <a:r>
              <a:rPr lang="uk-UA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173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недоліки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2670"/>
            <a:ext cx="10515600" cy="50766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• умовні </a:t>
            </a:r>
            <a:r>
              <a:rPr lang="uk-UA" dirty="0"/>
              <a:t>ймовірності </a:t>
            </a:r>
            <a:r>
              <a:rPr lang="uk-UA" i="1" dirty="0" smtClean="0"/>
              <a:t>коректне перемножуються</a:t>
            </a:r>
            <a:r>
              <a:rPr lang="en-US" dirty="0" smtClean="0"/>
              <a:t> </a:t>
            </a:r>
            <a:r>
              <a:rPr lang="uk-UA" dirty="0" smtClean="0"/>
              <a:t>тільки </a:t>
            </a:r>
            <a:r>
              <a:rPr lang="uk-UA" dirty="0"/>
              <a:t>тоді, коли всі вхідні змінні дійсно </a:t>
            </a:r>
            <a:r>
              <a:rPr lang="uk-UA" i="1" dirty="0"/>
              <a:t>статистично незалежні</a:t>
            </a:r>
            <a:r>
              <a:rPr lang="uk-UA" dirty="0"/>
              <a:t>; </a:t>
            </a:r>
            <a:r>
              <a:rPr lang="uk-UA" dirty="0" smtClean="0"/>
              <a:t>теоретично </a:t>
            </a:r>
            <a:r>
              <a:rPr lang="uk-UA" dirty="0"/>
              <a:t>така ситуація повинна оброблятися більш складними методами, заснованими на навчанні </a:t>
            </a:r>
            <a:r>
              <a:rPr lang="uk-UA" dirty="0" err="1" smtClean="0"/>
              <a:t>байєсовських</a:t>
            </a:r>
            <a:r>
              <a:rPr lang="uk-UA" dirty="0" smtClean="0"/>
              <a:t> мереж;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smtClean="0"/>
              <a:t>неможливе безпосереднє оброблення </a:t>
            </a:r>
            <a:r>
              <a:rPr lang="uk-UA" i="1" dirty="0"/>
              <a:t>безперервних </a:t>
            </a:r>
            <a:r>
              <a:rPr lang="uk-UA" i="1" dirty="0" smtClean="0"/>
              <a:t>змінних</a:t>
            </a:r>
            <a:r>
              <a:rPr lang="uk-UA" dirty="0" smtClean="0"/>
              <a:t>, </a:t>
            </a:r>
            <a:r>
              <a:rPr lang="uk-UA" dirty="0"/>
              <a:t>потрібно їх </a:t>
            </a:r>
            <a:r>
              <a:rPr lang="uk-UA" dirty="0" smtClean="0"/>
              <a:t>перетворювати </a:t>
            </a:r>
            <a:r>
              <a:rPr lang="uk-UA" dirty="0"/>
              <a:t>до </a:t>
            </a:r>
            <a:r>
              <a:rPr lang="uk-UA" i="1" dirty="0" smtClean="0"/>
              <a:t>інтервальної шкали</a:t>
            </a:r>
            <a:r>
              <a:rPr lang="uk-UA" dirty="0" smtClean="0"/>
              <a:t>, при цьому необхідно, щоб </a:t>
            </a:r>
            <a:r>
              <a:rPr lang="uk-UA" i="1" dirty="0"/>
              <a:t>атрибути були дискретними</a:t>
            </a:r>
            <a:r>
              <a:rPr lang="uk-UA" dirty="0"/>
              <a:t>; </a:t>
            </a:r>
            <a:r>
              <a:rPr lang="uk-UA" dirty="0" smtClean="0"/>
              <a:t>слід враховувати, що такі </a:t>
            </a:r>
            <a:r>
              <a:rPr lang="uk-UA" dirty="0"/>
              <a:t>перетворення </a:t>
            </a:r>
            <a:r>
              <a:rPr lang="uk-UA" dirty="0" smtClean="0"/>
              <a:t>можуть </a:t>
            </a:r>
            <a:r>
              <a:rPr lang="uk-UA" dirty="0"/>
              <a:t>призводити до втрати значущих </a:t>
            </a:r>
            <a:r>
              <a:rPr lang="uk-UA" dirty="0" smtClean="0"/>
              <a:t>закономірностей;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• </a:t>
            </a:r>
            <a:r>
              <a:rPr lang="uk-UA" dirty="0"/>
              <a:t>на результат класифікації в </a:t>
            </a:r>
            <a:r>
              <a:rPr lang="uk-UA" dirty="0" smtClean="0"/>
              <a:t>наївно-</a:t>
            </a:r>
            <a:r>
              <a:rPr lang="uk-UA" dirty="0" err="1" smtClean="0"/>
              <a:t>Байєсовому</a:t>
            </a:r>
            <a:r>
              <a:rPr lang="uk-UA" dirty="0" smtClean="0"/>
              <a:t> </a:t>
            </a:r>
            <a:r>
              <a:rPr lang="uk-UA" dirty="0"/>
              <a:t>підході впливають тільки індивідуальні значення вхідних змінних, </a:t>
            </a:r>
            <a:r>
              <a:rPr lang="uk-UA" i="1" dirty="0"/>
              <a:t>комбінований вплив пар або трійок значень різних атрибутів тут не </a:t>
            </a:r>
            <a:r>
              <a:rPr lang="uk-UA" i="1" dirty="0" smtClean="0"/>
              <a:t>враховується</a:t>
            </a:r>
            <a:r>
              <a:rPr lang="uk-UA" dirty="0" smtClean="0"/>
              <a:t>. Їх врахування </a:t>
            </a:r>
            <a:r>
              <a:rPr lang="uk-UA" dirty="0"/>
              <a:t>могло б поліпшити якість класифікаційної моделі з точки зору її прогнозуючої точності, однак, збільшило б кількість перевірених варіантів. </a:t>
            </a:r>
          </a:p>
        </p:txBody>
      </p:sp>
    </p:spTree>
    <p:extLst>
      <p:ext uri="{BB962C8B-B14F-4D97-AF65-F5344CB8AC3E}">
        <p14:creationId xmlns:p14="http://schemas.microsoft.com/office/powerpoint/2010/main" val="230492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Фільтрація спаму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522" y="1501160"/>
            <a:ext cx="10515600" cy="4988129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dirty="0"/>
              <a:t>необхідно, </a:t>
            </a:r>
            <a:r>
              <a:rPr lang="uk-UA" dirty="0" smtClean="0"/>
              <a:t>щоб класифікований об'єкт мав </a:t>
            </a:r>
            <a:r>
              <a:rPr lang="uk-UA" i="1" dirty="0" smtClean="0"/>
              <a:t>достатню </a:t>
            </a:r>
            <a:r>
              <a:rPr lang="uk-UA" i="1" dirty="0"/>
              <a:t>кількість </a:t>
            </a:r>
            <a:r>
              <a:rPr lang="uk-UA" i="1" dirty="0" smtClean="0"/>
              <a:t>ознак</a:t>
            </a:r>
            <a:r>
              <a:rPr lang="uk-UA" dirty="0" smtClean="0"/>
              <a:t> (не задовольняють зовсім короткі слова і ті, що зустрічаються</a:t>
            </a:r>
            <a:r>
              <a:rPr lang="en-US" dirty="0" smtClean="0"/>
              <a:t> </a:t>
            </a:r>
            <a:r>
              <a:rPr lang="uk-UA" dirty="0" smtClean="0"/>
              <a:t>дуже </a:t>
            </a:r>
            <a:r>
              <a:rPr lang="uk-UA" dirty="0" err="1"/>
              <a:t>рідко</a:t>
            </a:r>
            <a:r>
              <a:rPr lang="uk-UA" dirty="0" smtClean="0"/>
              <a:t>).</a:t>
            </a:r>
            <a:endParaRPr lang="uk-UA" dirty="0"/>
          </a:p>
          <a:p>
            <a:r>
              <a:rPr lang="uk-UA" dirty="0" smtClean="0"/>
              <a:t>постійне </a:t>
            </a:r>
            <a:r>
              <a:rPr lang="uk-UA" i="1" dirty="0"/>
              <a:t>перенавчання та поповнення набору</a:t>
            </a:r>
            <a:r>
              <a:rPr lang="uk-UA" dirty="0"/>
              <a:t> "спам - не спам". </a:t>
            </a:r>
            <a:endParaRPr lang="uk-UA" dirty="0" smtClean="0"/>
          </a:p>
          <a:p>
            <a:pPr lvl="1"/>
            <a:r>
              <a:rPr lang="uk-UA" dirty="0" smtClean="0"/>
              <a:t>Такі </a:t>
            </a:r>
            <a:r>
              <a:rPr lang="uk-UA" dirty="0"/>
              <a:t>умови </a:t>
            </a:r>
            <a:r>
              <a:rPr lang="uk-UA" dirty="0" smtClean="0"/>
              <a:t>придатні локальним </a:t>
            </a:r>
            <a:r>
              <a:rPr lang="uk-UA" i="1" dirty="0" smtClean="0"/>
              <a:t>поштовим клієнтам</a:t>
            </a:r>
            <a:r>
              <a:rPr lang="uk-UA" dirty="0" smtClean="0"/>
              <a:t>, оскільки </a:t>
            </a:r>
            <a:r>
              <a:rPr lang="uk-UA" i="1" dirty="0" smtClean="0"/>
              <a:t>потік </a:t>
            </a:r>
            <a:r>
              <a:rPr lang="uk-UA" i="1" dirty="0"/>
              <a:t>"не спаму" у кінцевого клієнта </a:t>
            </a:r>
            <a:r>
              <a:rPr lang="uk-UA" i="1" dirty="0" smtClean="0"/>
              <a:t>є сталим</a:t>
            </a:r>
            <a:r>
              <a:rPr lang="uk-UA" dirty="0" smtClean="0"/>
              <a:t>, зміни відбуваються </a:t>
            </a:r>
            <a:r>
              <a:rPr lang="uk-UA" dirty="0"/>
              <a:t>нешвидко. </a:t>
            </a:r>
            <a:r>
              <a:rPr lang="uk-UA" dirty="0" smtClean="0"/>
              <a:t>Проте для </a:t>
            </a:r>
            <a:r>
              <a:rPr lang="uk-UA" dirty="0"/>
              <a:t>всіх клієнтів </a:t>
            </a:r>
            <a:r>
              <a:rPr lang="uk-UA" dirty="0" smtClean="0"/>
              <a:t>поштового сервера визначити </a:t>
            </a:r>
            <a:r>
              <a:rPr lang="uk-UA" dirty="0"/>
              <a:t>потік "не спаму" досить </a:t>
            </a:r>
            <a:r>
              <a:rPr lang="uk-UA" i="1" dirty="0"/>
              <a:t>складно</a:t>
            </a:r>
            <a:r>
              <a:rPr lang="uk-UA" dirty="0"/>
              <a:t>, </a:t>
            </a:r>
            <a:r>
              <a:rPr lang="uk-UA" dirty="0" smtClean="0"/>
              <a:t>через те, </a:t>
            </a:r>
            <a:r>
              <a:rPr lang="uk-UA" i="1" dirty="0" smtClean="0"/>
              <a:t>що один </a:t>
            </a:r>
            <a:r>
              <a:rPr lang="uk-UA" i="1" dirty="0"/>
              <a:t>і той </a:t>
            </a:r>
            <a:r>
              <a:rPr lang="uk-UA" i="1" dirty="0" smtClean="0"/>
              <a:t>самий лист виявляється </a:t>
            </a:r>
            <a:r>
              <a:rPr lang="uk-UA" i="1" dirty="0"/>
              <a:t>для одного клієнта спамом, для </a:t>
            </a:r>
            <a:r>
              <a:rPr lang="uk-UA" i="1" dirty="0" smtClean="0"/>
              <a:t>іншого корисним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Розмір словника збільшується, </a:t>
            </a:r>
            <a:r>
              <a:rPr lang="uk-UA" i="1" dirty="0"/>
              <a:t>не існує чіткого поділу на спам і "не спам"</a:t>
            </a:r>
            <a:r>
              <a:rPr lang="uk-UA" dirty="0"/>
              <a:t>, в результаті якість класифікації, в даному випадку </a:t>
            </a:r>
            <a:r>
              <a:rPr lang="uk-UA" dirty="0" smtClean="0"/>
              <a:t>фільтрація листів, </a:t>
            </a:r>
            <a:r>
              <a:rPr lang="uk-UA" dirty="0"/>
              <a:t>значно знижується.</a:t>
            </a:r>
          </a:p>
        </p:txBody>
      </p:sp>
    </p:spTree>
    <p:extLst>
      <p:ext uri="{BB962C8B-B14F-4D97-AF65-F5344CB8AC3E}">
        <p14:creationId xmlns:p14="http://schemas.microsoft.com/office/powerpoint/2010/main" val="392549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</a:t>
            </a:r>
            <a:r>
              <a:rPr lang="uk-UA" dirty="0" err="1" smtClean="0"/>
              <a:t>ізація</a:t>
            </a:r>
            <a:r>
              <a:rPr lang="uk-UA" dirty="0" smtClean="0"/>
              <a:t> в </a:t>
            </a:r>
            <a:r>
              <a:rPr lang="en-US" dirty="0"/>
              <a:t>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925" y="14559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sms_raw</a:t>
            </a:r>
            <a:r>
              <a:rPr lang="en-US" sz="2000" dirty="0"/>
              <a:t> = </a:t>
            </a:r>
            <a:r>
              <a:rPr lang="en-US" sz="2000" dirty="0" smtClean="0"/>
              <a:t>read.csv</a:t>
            </a:r>
            <a:r>
              <a:rPr lang="en-US" sz="2000" dirty="0"/>
              <a:t>("E:\\17.12.17\\lections\\</a:t>
            </a:r>
            <a:r>
              <a:rPr lang="ru-RU" sz="2000" dirty="0" err="1"/>
              <a:t>БигДата</a:t>
            </a:r>
            <a:r>
              <a:rPr lang="ru-RU" sz="2000" dirty="0"/>
              <a:t>\\лекции\\</a:t>
            </a:r>
            <a:r>
              <a:rPr lang="en-US" sz="2000" dirty="0" err="1"/>
              <a:t>practic</a:t>
            </a:r>
            <a:r>
              <a:rPr lang="en-US" sz="2000" dirty="0"/>
              <a:t>\\</a:t>
            </a:r>
            <a:r>
              <a:rPr lang="ru-RU" sz="2000" dirty="0" err="1"/>
              <a:t>лаб_раб</a:t>
            </a:r>
            <a:r>
              <a:rPr lang="ru-RU" sz="2000" dirty="0"/>
              <a:t>\\</a:t>
            </a:r>
            <a:r>
              <a:rPr lang="en-US" sz="2000" dirty="0"/>
              <a:t>lab-10\\sms_spam.csv</a:t>
            </a:r>
            <a:r>
              <a:rPr lang="en-US" sz="2000" dirty="0" smtClean="0"/>
              <a:t>")</a:t>
            </a:r>
            <a:endParaRPr lang="uk-UA" sz="2000" dirty="0" smtClean="0"/>
          </a:p>
          <a:p>
            <a:pPr marL="0" indent="0">
              <a:buNone/>
            </a:pPr>
            <a:r>
              <a:rPr lang="uk-UA" dirty="0" smtClean="0"/>
              <a:t>…</a:t>
            </a:r>
          </a:p>
          <a:p>
            <a:pPr marL="0" indent="0">
              <a:buNone/>
            </a:pPr>
            <a:r>
              <a:rPr lang="uk-UA" dirty="0" smtClean="0"/>
              <a:t>Хмара слів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09649" y="3262288"/>
            <a:ext cx="10582275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wordcloud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sms_corpus_train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min.freq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40,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random.order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FALSE)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9649" y="4468406"/>
            <a:ext cx="9560028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wordcloud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sms_corpus_train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min.freq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40,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random.order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FALSE)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wordcloud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spam$text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max.words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40,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scale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c(3, 0.5))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58639" y="5280623"/>
            <a:ext cx="879808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wordcloud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ham$text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max.words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40,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scale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= c(3, 0.5))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95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3531</Words>
  <Application>Microsoft Office PowerPoint</Application>
  <PresentationFormat>Широкоэкранный</PresentationFormat>
  <Paragraphs>424</Paragraphs>
  <Slides>65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Lucida Console</vt:lpstr>
      <vt:lpstr>Symbol</vt:lpstr>
      <vt:lpstr>Times New Roman</vt:lpstr>
      <vt:lpstr>Wingdings</vt:lpstr>
      <vt:lpstr>Тема Office</vt:lpstr>
      <vt:lpstr>Формула</vt:lpstr>
      <vt:lpstr>Байєсова класифікація та нейронні мережі </vt:lpstr>
      <vt:lpstr>Зміст</vt:lpstr>
      <vt:lpstr>Завдання класифікації та прогнозування</vt:lpstr>
      <vt:lpstr>Байєсова класифікація </vt:lpstr>
      <vt:lpstr>Байєсов класифікатор</vt:lpstr>
      <vt:lpstr>Правило</vt:lpstr>
      <vt:lpstr>недоліки:</vt:lpstr>
      <vt:lpstr>Фільтрація спаму </vt:lpstr>
      <vt:lpstr>Реалізація в R</vt:lpstr>
      <vt:lpstr>Хмара слів, спаму, не спаму</vt:lpstr>
      <vt:lpstr>Метод опорних векторів</vt:lpstr>
      <vt:lpstr>Лінійний SVM </vt:lpstr>
      <vt:lpstr>Спрямляючий простір</vt:lpstr>
      <vt:lpstr>Поняття про нейронні мережі </vt:lpstr>
      <vt:lpstr>Завдання нейромереж</vt:lpstr>
      <vt:lpstr>Нові сфери застосування</vt:lpstr>
      <vt:lpstr>Завдання аналізу даних</vt:lpstr>
      <vt:lpstr>Приклади застосування</vt:lpstr>
      <vt:lpstr>Елементи нейронних мереж </vt:lpstr>
      <vt:lpstr>Активаційні функції</vt:lpstr>
      <vt:lpstr>Архітектура нейронних мереж </vt:lpstr>
      <vt:lpstr>Шаруваті нейромережі</vt:lpstr>
      <vt:lpstr>мережі прямого поширення і рекурентні</vt:lpstr>
      <vt:lpstr>Презентация PowerPoint</vt:lpstr>
      <vt:lpstr>Структура мережі</vt:lpstr>
      <vt:lpstr>Навчання нейронних мереж</vt:lpstr>
      <vt:lpstr>Порядок роботи з нейронною мережею</vt:lpstr>
      <vt:lpstr>Вибір структури нейронної мережі </vt:lpstr>
      <vt:lpstr>Мережі без зворотного зв'язку  </vt:lpstr>
      <vt:lpstr>Мережі зі зворотними зв'язками  </vt:lpstr>
      <vt:lpstr>Похибка</vt:lpstr>
      <vt:lpstr>налаштування</vt:lpstr>
      <vt:lpstr>Перенавчання нейронної мережі </vt:lpstr>
      <vt:lpstr>Процес навчань мережі</vt:lpstr>
      <vt:lpstr>Моделі нейронних мереж </vt:lpstr>
      <vt:lpstr>Багатошаровий персептрон </vt:lpstr>
      <vt:lpstr>Метод зворотного поширення помилки </vt:lpstr>
      <vt:lpstr>Програмне забезпечення для роботи з нейронними мережами </vt:lpstr>
      <vt:lpstr>пакет Matlab</vt:lpstr>
      <vt:lpstr>Приклад застосування</vt:lpstr>
      <vt:lpstr>Презентация PowerPoint</vt:lpstr>
      <vt:lpstr>Розпізнавання тексту</vt:lpstr>
      <vt:lpstr>Структура мережі</vt:lpstr>
      <vt:lpstr>Результат навчання</vt:lpstr>
      <vt:lpstr>Розпізнавання тексту</vt:lpstr>
      <vt:lpstr>Вплив кількості нейронів</vt:lpstr>
      <vt:lpstr>Вплив рівня шуму</vt:lpstr>
      <vt:lpstr>Вплив кількості шарів</vt:lpstr>
      <vt:lpstr>Нейронні мережі з учителем або без нього</vt:lpstr>
      <vt:lpstr>карти Кохонена </vt:lpstr>
      <vt:lpstr>Завдання, які вирішуються за допомогою карт Кохонена </vt:lpstr>
      <vt:lpstr>Завдання карт Кохонена</vt:lpstr>
      <vt:lpstr>Навчання мережі Кохонена </vt:lpstr>
      <vt:lpstr>Ідея навчання</vt:lpstr>
      <vt:lpstr>Поняття околиці</vt:lpstr>
      <vt:lpstr>приклад карти Кохонена </vt:lpstr>
      <vt:lpstr>розфарбування карти</vt:lpstr>
      <vt:lpstr>Типи карт</vt:lpstr>
      <vt:lpstr>Типи карт</vt:lpstr>
      <vt:lpstr>Інструментарій методу карт Кохонена </vt:lpstr>
      <vt:lpstr>Карта входів</vt:lpstr>
      <vt:lpstr>Карта  входів та виходів</vt:lpstr>
      <vt:lpstr>Комірка мапи</vt:lpstr>
      <vt:lpstr>карти Кохонена </vt:lpstr>
      <vt:lpstr>Контрольні питання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home</dc:creator>
  <cp:lastModifiedBy>Пользователь Windows</cp:lastModifiedBy>
  <cp:revision>119</cp:revision>
  <dcterms:created xsi:type="dcterms:W3CDTF">2017-10-01T19:18:54Z</dcterms:created>
  <dcterms:modified xsi:type="dcterms:W3CDTF">2022-11-01T10:46:12Z</dcterms:modified>
</cp:coreProperties>
</file>