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59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0" r:id="rId21"/>
    <p:sldId id="281" r:id="rId22"/>
    <p:sldId id="282" r:id="rId23"/>
    <p:sldId id="283" r:id="rId24"/>
    <p:sldId id="265" r:id="rId25"/>
  </p:sldIdLst>
  <p:sldSz cx="18288000" cy="10287000"/>
  <p:notesSz cx="6858000" cy="9144000"/>
  <p:embeddedFontLst>
    <p:embeddedFont>
      <p:font typeface="Oswald Bold" panose="020B0604020202020204" charset="-5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odkova Regular Bold" panose="020B0604020202020204" charset="-52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3199" y="-181841"/>
            <a:ext cx="8349281" cy="10645111"/>
            <a:chOff x="0" y="0"/>
            <a:chExt cx="11132375" cy="1419348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4717" r="34717"/>
            <a:stretch>
              <a:fillRect/>
            </a:stretch>
          </p:blipFill>
          <p:spPr>
            <a:xfrm>
              <a:off x="0" y="0"/>
              <a:ext cx="11132375" cy="14193481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56864" y="1324841"/>
            <a:ext cx="529603" cy="763691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356689" y="2860605"/>
            <a:ext cx="5896841" cy="561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7"/>
              </a:lnSpc>
            </a:pPr>
            <a:r>
              <a:rPr lang="uk-UA" sz="6064" spc="303" smtClean="0">
                <a:solidFill>
                  <a:srgbClr val="FF5722"/>
                </a:solidFill>
                <a:latin typeface="Oswald Bold"/>
              </a:rPr>
              <a:t>Лекція:</a:t>
            </a:r>
            <a:endParaRPr lang="uk-UA" sz="6064" spc="303" dirty="0">
              <a:solidFill>
                <a:srgbClr val="FF5722"/>
              </a:solidFill>
              <a:latin typeface="Oswald Bold"/>
            </a:endParaRPr>
          </a:p>
          <a:p>
            <a:pPr>
              <a:lnSpc>
                <a:spcPts val="7277"/>
              </a:lnSpc>
            </a:pPr>
            <a:r>
              <a:rPr lang="uk-UA" sz="6064" spc="303" dirty="0" smtClean="0">
                <a:solidFill>
                  <a:srgbClr val="FF5722"/>
                </a:solidFill>
                <a:latin typeface="Oswald Bold"/>
              </a:rPr>
              <a:t>Поняття, типологія та напрямки політичних технологій</a:t>
            </a:r>
            <a:endParaRPr lang="en-US" sz="6064" spc="303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3200" y="-181841"/>
            <a:ext cx="8340063" cy="104688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Поняття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943100"/>
            <a:ext cx="18288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управління державою.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звʼязку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-прикладного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субʼєктами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субʼєктів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технолога,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методики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методики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субʼєктами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техніко-ресурсні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кандидата,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35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Поняття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943100"/>
            <a:ext cx="18288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алгоритму;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стандарту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457200" algn="just"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457200" algn="just"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(типу)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повʼязана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результату.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політтехнологій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як: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обгрунтованого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соціально-політичного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проекту;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алгоритму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конкретного результату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тому,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457200" algn="just"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обгрунтований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проект, алгоритм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стандарт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обʼєктивні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ходу,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результату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70415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933527" y="3123996"/>
            <a:ext cx="10528102" cy="569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7"/>
              </a:lnSpc>
            </a:pPr>
            <a:r>
              <a:rPr lang="ru-RU" sz="3897" spc="194" dirty="0">
                <a:solidFill>
                  <a:srgbClr val="FF5722"/>
                </a:solidFill>
                <a:latin typeface="Oswald Bold"/>
              </a:rPr>
              <a:t>2. </a:t>
            </a:r>
            <a:r>
              <a:rPr lang="ru-RU" sz="3897" spc="194" dirty="0" err="1">
                <a:solidFill>
                  <a:srgbClr val="FF5722"/>
                </a:solidFill>
                <a:latin typeface="Oswald Bold"/>
              </a:rPr>
              <a:t>Типологія</a:t>
            </a:r>
            <a:r>
              <a:rPr lang="ru-RU" sz="3897" spc="194" dirty="0">
                <a:solidFill>
                  <a:srgbClr val="FF5722"/>
                </a:solidFill>
                <a:latin typeface="Oswald Bold"/>
              </a:rPr>
              <a:t> </a:t>
            </a:r>
            <a:r>
              <a:rPr lang="ru-RU" sz="3897" spc="194" dirty="0" err="1">
                <a:solidFill>
                  <a:srgbClr val="FF5722"/>
                </a:solidFill>
                <a:latin typeface="Oswald Bold"/>
              </a:rPr>
              <a:t>політичних</a:t>
            </a:r>
            <a:r>
              <a:rPr lang="ru-RU" sz="3897" spc="194" dirty="0">
                <a:solidFill>
                  <a:srgbClr val="FF5722"/>
                </a:solidFill>
                <a:latin typeface="Oswald Bold"/>
              </a:rPr>
              <a:t> </a:t>
            </a:r>
            <a:r>
              <a:rPr lang="ru-RU" sz="3897" spc="194" dirty="0" err="1">
                <a:solidFill>
                  <a:srgbClr val="FF5722"/>
                </a:solidFill>
                <a:latin typeface="Oswald Bold"/>
              </a:rPr>
              <a:t>технологій</a:t>
            </a:r>
            <a:endParaRPr lang="en-US" sz="3897" spc="194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8920352" y="-3550768"/>
            <a:ext cx="529603" cy="7636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8920352" y="6213845"/>
            <a:ext cx="529603" cy="76369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 </a:t>
            </a:r>
            <a:r>
              <a:rPr lang="uk-UA" sz="2830" spc="141" dirty="0">
                <a:solidFill>
                  <a:srgbClr val="FF5722"/>
                </a:solidFill>
                <a:latin typeface="Oswald Bold"/>
              </a:rPr>
              <a:t>Типологія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943100"/>
            <a:ext cx="18288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соціуму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алгоритмізацію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субʼєктів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контроль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Інструментальним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різновидом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точки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областей,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предметні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електоральні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компʼютерні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лобіювання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дипломатичній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7636966"/>
            <a:ext cx="11811000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5885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 </a:t>
            </a:r>
            <a:r>
              <a:rPr lang="uk-UA" sz="2830" spc="141" dirty="0">
                <a:solidFill>
                  <a:srgbClr val="FF5722"/>
                </a:solidFill>
                <a:latin typeface="Oswald Bold"/>
              </a:rPr>
              <a:t>Типологія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943100"/>
            <a:ext cx="1828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точки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субʼєктів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мʼяких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субʼєктами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незамінні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відомств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Мʼякі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субʼєкта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добудову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державою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6344305"/>
            <a:ext cx="11734800" cy="392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4128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 </a:t>
            </a:r>
            <a:r>
              <a:rPr lang="uk-UA" sz="2830" spc="141" dirty="0">
                <a:solidFill>
                  <a:srgbClr val="FF5722"/>
                </a:solidFill>
                <a:latin typeface="Oswald Bold"/>
              </a:rPr>
              <a:t>Типологія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943100"/>
            <a:ext cx="1828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характеру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девіантні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законами, нормами,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девіантних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повʼязане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безліччю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суперечливих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процедур,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затребуване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Субʼєкти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влалних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компрометуючих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шантажу, наклепу,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терору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замовлянь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путчів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криз,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субʼєктів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субʼєктам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7206078"/>
            <a:ext cx="12877800" cy="3080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931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 </a:t>
            </a:r>
            <a:r>
              <a:rPr lang="uk-UA" sz="2830" spc="141" dirty="0">
                <a:solidFill>
                  <a:srgbClr val="FF5722"/>
                </a:solidFill>
                <a:latin typeface="Oswald Bold"/>
              </a:rPr>
              <a:t>Типологія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1943100"/>
            <a:ext cx="16383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мобілізуючу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  <a:p>
            <a:pPr indent="457200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аспектом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конкретна,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 на ту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782" y="6896100"/>
            <a:ext cx="8572500" cy="321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7343" y="7025260"/>
            <a:ext cx="6069921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902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 </a:t>
            </a:r>
            <a:r>
              <a:rPr lang="uk-UA" sz="2830" spc="141" dirty="0">
                <a:solidFill>
                  <a:srgbClr val="FF5722"/>
                </a:solidFill>
                <a:latin typeface="Oswald Bold"/>
              </a:rPr>
              <a:t>Типологія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943100"/>
            <a:ext cx="184404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способу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тих,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передвиборчих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роль, на думку Д.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Видріна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":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акумуляційна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акумулювали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обовʼязкове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спрощують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Аналіз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перенасиченість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гаслами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управління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управління переговорами,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лобіювання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 algn="just"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агітація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пропаганда,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звʼязки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інформаційно-мережеві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мобілізуючі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2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 </a:t>
            </a:r>
            <a:r>
              <a:rPr lang="uk-UA" sz="2830" spc="141" dirty="0">
                <a:solidFill>
                  <a:srgbClr val="FF5722"/>
                </a:solidFill>
                <a:latin typeface="Oswald Bold"/>
              </a:rPr>
              <a:t>Типологія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1943100"/>
            <a:ext cx="1752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Мобілізуючі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Мобілізуючі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мʼякі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спираються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примус);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ірраціональні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авторитет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5675188"/>
            <a:ext cx="596265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400" y="5675188"/>
            <a:ext cx="596265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7563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 </a:t>
            </a:r>
            <a:r>
              <a:rPr lang="uk-UA" sz="2830" spc="141" dirty="0">
                <a:solidFill>
                  <a:srgbClr val="FF5722"/>
                </a:solidFill>
                <a:latin typeface="Oswald Bold"/>
              </a:rPr>
              <a:t>Типологія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2019300"/>
            <a:ext cx="17526000" cy="8001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indent="457200"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В.О.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Корнієнко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режиму: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недемократичні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референдуми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другорядні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мітинги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протесту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денного;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легальністю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 весь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донесення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підкуп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фальсифікації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(переворот,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домовленості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елітами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За масштабами: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задіяний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електорат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електорату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За характером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мотивувальні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заохочувальні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обіцянки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благ);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погрожувальні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навіяних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типу);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державах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типу).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довиборні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післявиборчі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За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: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(кафе,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час (алгоритм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політтехнологічні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розвʼязання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політтехнологічні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неефективності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процедур).</a:t>
            </a:r>
          </a:p>
        </p:txBody>
      </p:sp>
    </p:spTree>
    <p:extLst>
      <p:ext uri="{BB962C8B-B14F-4D97-AF65-F5344CB8AC3E}">
        <p14:creationId xmlns:p14="http://schemas.microsoft.com/office/powerpoint/2010/main" val="267638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6000" y="0"/>
            <a:ext cx="529603" cy="51977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61870" y="5143500"/>
            <a:ext cx="18410947" cy="5142861"/>
            <a:chOff x="0" y="0"/>
            <a:chExt cx="24547929" cy="685714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14160" b="14160"/>
            <a:stretch>
              <a:fillRect/>
            </a:stretch>
          </p:blipFill>
          <p:spPr>
            <a:xfrm>
              <a:off x="0" y="0"/>
              <a:ext cx="24547929" cy="6857149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3485013" y="1536275"/>
            <a:ext cx="4058543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30"/>
              </a:lnSpc>
            </a:pPr>
            <a:r>
              <a:rPr lang="uk-UA" sz="6442" spc="322" dirty="0" smtClean="0">
                <a:solidFill>
                  <a:srgbClr val="FF5722"/>
                </a:solidFill>
                <a:latin typeface="Oswald Bold"/>
              </a:rPr>
              <a:t>План </a:t>
            </a:r>
            <a:endParaRPr lang="en-US" sz="6442" spc="322" dirty="0">
              <a:solidFill>
                <a:srgbClr val="FF5722"/>
              </a:solidFill>
              <a:latin typeface="Oswal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72200" y="1303849"/>
            <a:ext cx="9982200" cy="11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2971"/>
              </a:lnSpc>
              <a:buAutoNum type="arabicPeriod"/>
            </a:pPr>
            <a:r>
              <a:rPr lang="ru-RU" sz="3600" spc="212" dirty="0" err="1" smtClean="0">
                <a:solidFill>
                  <a:srgbClr val="FAF9F0"/>
                </a:solidFill>
                <a:latin typeface="Podkova Regular Bold"/>
              </a:rPr>
              <a:t>Поняття</a:t>
            </a:r>
            <a:r>
              <a:rPr lang="ru-RU" sz="3600" spc="212" dirty="0" smtClean="0">
                <a:solidFill>
                  <a:srgbClr val="FAF9F0"/>
                </a:solidFill>
                <a:latin typeface="Podkova Regular Bold"/>
              </a:rPr>
              <a:t> </a:t>
            </a:r>
            <a:r>
              <a:rPr lang="ru-RU" sz="3600" spc="212" dirty="0" err="1">
                <a:solidFill>
                  <a:srgbClr val="FAF9F0"/>
                </a:solidFill>
                <a:latin typeface="Podkova Regular Bold"/>
              </a:rPr>
              <a:t>політичних</a:t>
            </a:r>
            <a:r>
              <a:rPr lang="ru-RU" sz="3600" spc="212" dirty="0">
                <a:solidFill>
                  <a:srgbClr val="FAF9F0"/>
                </a:solidFill>
                <a:latin typeface="Podkova Regular Bold"/>
              </a:rPr>
              <a:t> </a:t>
            </a:r>
            <a:r>
              <a:rPr lang="ru-RU" sz="3600" spc="212" dirty="0" err="1" smtClean="0">
                <a:solidFill>
                  <a:srgbClr val="FAF9F0"/>
                </a:solidFill>
                <a:latin typeface="Podkova Regular Bold"/>
              </a:rPr>
              <a:t>технологій</a:t>
            </a:r>
            <a:endParaRPr lang="ru-RU" sz="3600" spc="212" dirty="0" smtClean="0">
              <a:solidFill>
                <a:srgbClr val="FAF9F0"/>
              </a:solidFill>
              <a:latin typeface="Podkova Regular Bold"/>
            </a:endParaRPr>
          </a:p>
          <a:p>
            <a:pPr marL="457200" indent="-457200" algn="just">
              <a:lnSpc>
                <a:spcPts val="2971"/>
              </a:lnSpc>
              <a:buAutoNum type="arabicPeriod"/>
            </a:pPr>
            <a:r>
              <a:rPr lang="uk-UA" sz="3600" spc="212" dirty="0" smtClean="0">
                <a:solidFill>
                  <a:srgbClr val="FAF9F0"/>
                </a:solidFill>
                <a:latin typeface="Podkova Regular Bold"/>
              </a:rPr>
              <a:t>Типологія політичних технологій </a:t>
            </a:r>
          </a:p>
          <a:p>
            <a:pPr marL="457200" indent="-457200" algn="just">
              <a:lnSpc>
                <a:spcPts val="2971"/>
              </a:lnSpc>
              <a:buAutoNum type="arabicPeriod"/>
            </a:pPr>
            <a:r>
              <a:rPr lang="uk-UA" sz="3600" spc="212" dirty="0" smtClean="0">
                <a:solidFill>
                  <a:srgbClr val="FAF9F0"/>
                </a:solidFill>
                <a:latin typeface="Podkova Regular Bold"/>
              </a:rPr>
              <a:t>Види політичних технологій</a:t>
            </a:r>
            <a:endParaRPr lang="en-US" sz="3600" spc="212" dirty="0">
              <a:solidFill>
                <a:srgbClr val="FAF9F0"/>
              </a:solidFill>
              <a:latin typeface="Podkova Regular Bold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871" y="5143500"/>
            <a:ext cx="18410947" cy="51428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60023" y="-181841"/>
            <a:ext cx="10312977" cy="109621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90059" y="1338235"/>
            <a:ext cx="529603" cy="763691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491508" y="1383702"/>
            <a:ext cx="793849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96"/>
              </a:lnSpc>
            </a:pPr>
            <a:r>
              <a:rPr lang="uk-UA" sz="4000" spc="141" dirty="0" smtClean="0">
                <a:solidFill>
                  <a:srgbClr val="FF5722"/>
                </a:solidFill>
                <a:latin typeface="Oswald Bold"/>
              </a:rPr>
              <a:t>3. Види політичних технологій</a:t>
            </a:r>
            <a:endParaRPr lang="en-US" sz="400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4600" y="1819720"/>
            <a:ext cx="7848600" cy="78957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 </a:t>
            </a:r>
            <a:r>
              <a:rPr lang="uk-UA" sz="2830" spc="141" dirty="0">
                <a:solidFill>
                  <a:srgbClr val="FF5722"/>
                </a:solidFill>
                <a:latin typeface="Oswald Bold"/>
              </a:rPr>
              <a:t>Типологія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2019300"/>
            <a:ext cx="16383000" cy="65556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ставали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зʼявлялося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ставали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зіставлення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порівнювати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електоральні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персонального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іміджмейкінгу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коаліцій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лобізму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впізнаваного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образу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00430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 </a:t>
            </a:r>
            <a:r>
              <a:rPr lang="uk-UA" sz="2830" spc="141" dirty="0">
                <a:solidFill>
                  <a:srgbClr val="FF5722"/>
                </a:solidFill>
                <a:latin typeface="Oswald Bold"/>
              </a:rPr>
              <a:t>Типологія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" y="2019300"/>
            <a:ext cx="17907000" cy="71558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457200" algn="just"/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вирішуються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інформаційно-аналітичні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обʼєкт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конкурентів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ходу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тактики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управлінського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різноманіття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журналістами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політикам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іміджевих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фонд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інтернет-аудиторіями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перерахованих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являє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поставленого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електоральні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підпорядковані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завданню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кандидатом на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виборну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посаду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виборах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розкручування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т.д.), і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вживаються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субʼєктом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кроків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наміченої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мети.</a:t>
            </a:r>
          </a:p>
        </p:txBody>
      </p:sp>
    </p:spTree>
    <p:extLst>
      <p:ext uri="{BB962C8B-B14F-4D97-AF65-F5344CB8AC3E}">
        <p14:creationId xmlns:p14="http://schemas.microsoft.com/office/powerpoint/2010/main" val="4189513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 </a:t>
            </a:r>
            <a:r>
              <a:rPr lang="uk-UA" sz="2830" spc="141" dirty="0">
                <a:solidFill>
                  <a:srgbClr val="FF5722"/>
                </a:solidFill>
                <a:latin typeface="Oswald Bold"/>
              </a:rPr>
              <a:t>Типологія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" y="2019300"/>
            <a:ext cx="17907000" cy="71558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457200" algn="just"/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влаштовував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 сторону,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робляться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лобізму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взаємоповʼязаний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перераховані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обʼємні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"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розрулювання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несподівано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виникаючих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 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нейтралізації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негативної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несподівано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викид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компрометуючої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серйозний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uk-U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Наведений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неповним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орієнтовані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з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сформувався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 на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краудсорсингу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акторів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затребуваними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астротурфінг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громадською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думкою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159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35195" y="-168446"/>
            <a:ext cx="5880082" cy="10645111"/>
            <a:chOff x="0" y="0"/>
            <a:chExt cx="7840110" cy="1419348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9236" r="39236"/>
            <a:stretch>
              <a:fillRect/>
            </a:stretch>
          </p:blipFill>
          <p:spPr>
            <a:xfrm>
              <a:off x="0" y="0"/>
              <a:ext cx="7840110" cy="14193481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03473" y="1338235"/>
            <a:ext cx="529603" cy="763691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95600" y="4350699"/>
            <a:ext cx="5896841" cy="823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71"/>
              </a:lnSpc>
            </a:pPr>
            <a:r>
              <a:rPr lang="uk-UA" sz="5642" spc="282" dirty="0" smtClean="0">
                <a:solidFill>
                  <a:srgbClr val="FF5722"/>
                </a:solidFill>
                <a:latin typeface="Oswald Bold"/>
              </a:rPr>
              <a:t>ЗАПИТАННЯ</a:t>
            </a:r>
            <a:endParaRPr lang="en-US" sz="5642" spc="282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3076" y="-168447"/>
            <a:ext cx="6249924" cy="106451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Поняття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1943100"/>
            <a:ext cx="1615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арсеналі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нагромаджено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чималий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апробовані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система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logos - 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слово»,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наука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171" y="6967850"/>
            <a:ext cx="4093919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0" y="6980550"/>
            <a:ext cx="4648200" cy="296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7380" y="6980550"/>
            <a:ext cx="5953125" cy="272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Поняття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1943100"/>
            <a:ext cx="1615440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Інструментальний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(М. Ф.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Головатий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п.)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елітна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думка, а продуктом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кандидата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57200"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комунікативного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(В. 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Бебик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кандидатом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посаду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електоратом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Прибічники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(Ю. Д.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Сурмін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них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в першу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першу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позиціонування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меседжа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робота з "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погрозу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57200" algn="just"/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Прихильники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(Г. Г.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Почепцов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перший план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думку, тому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електоральних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настроїв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(доставка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6247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Поняття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943100"/>
            <a:ext cx="1828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як модель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результат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неодноразово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одного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призму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лідерського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неформальних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руках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важелів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Нарешті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інтерактивного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(М. В. Гришин, І. О.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Полішук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Моторнюк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практик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взаємозалежність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та перманентно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управління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соціально-політичними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6344305"/>
            <a:ext cx="11922196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476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Поняття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943100"/>
            <a:ext cx="1828800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політолог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антитехнологій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звертаючись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субʼєкти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ставку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найближчого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антитехнологій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парадигми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невдоволенні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приклад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"пакета"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антитехнологій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політолог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популізм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перелічені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одному,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взаємодоповнюють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осягнути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суть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складного феномену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мітинг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адаптовані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умов.</a:t>
            </a:r>
          </a:p>
          <a:p>
            <a:pPr indent="45720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775" y="5067300"/>
            <a:ext cx="15087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826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Поняття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943100"/>
            <a:ext cx="1828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найоптимальнішої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актора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чином,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найдоцільніших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процедур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локального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короткочасного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(тактика), так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глобального,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характером режиму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тоталітарний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indent="45720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6867071"/>
            <a:ext cx="12725400" cy="341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91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Поняття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943100"/>
            <a:ext cx="182880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та систему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унікальною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ринку.</a:t>
            </a:r>
          </a:p>
          <a:p>
            <a:pPr indent="457200"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бути: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стоять перед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державою;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непередбачуваності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перерозподілу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потреба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органами;</a:t>
            </a:r>
          </a:p>
          <a:p>
            <a:pPr indent="45720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націлене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субʼєктами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обовʼязків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повʼязаними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стабілізацією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дестабілізацією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виборчих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35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uk-UA" sz="2830" spc="141" dirty="0" smtClean="0">
                <a:solidFill>
                  <a:srgbClr val="FF5722"/>
                </a:solidFill>
                <a:latin typeface="Oswald Bold"/>
              </a:rPr>
              <a:t>Поняття політичних технологій</a:t>
            </a:r>
            <a:endParaRPr lang="en-US" sz="2830" spc="141" dirty="0">
              <a:solidFill>
                <a:srgbClr val="FF5722"/>
              </a:solidFill>
              <a:latin typeface="Oswa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8866774" y="-3550768"/>
            <a:ext cx="529603" cy="7636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943100"/>
            <a:ext cx="1828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процедур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черговість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субʼєкта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питома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непередбачених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повʼязаними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975" y="6344305"/>
            <a:ext cx="12649200" cy="3942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484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3161</Words>
  <Application>Microsoft Office PowerPoint</Application>
  <PresentationFormat>Произвольный</PresentationFormat>
  <Paragraphs>194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Oswald Bold</vt:lpstr>
      <vt:lpstr>Calibri</vt:lpstr>
      <vt:lpstr>Times New Roman</vt:lpstr>
      <vt:lpstr>Arial</vt:lpstr>
      <vt:lpstr>Podkova Regular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Адмін</dc:creator>
  <cp:lastModifiedBy>Учетная запись Майкрософт</cp:lastModifiedBy>
  <cp:revision>13</cp:revision>
  <dcterms:created xsi:type="dcterms:W3CDTF">2006-08-16T00:00:00Z</dcterms:created>
  <dcterms:modified xsi:type="dcterms:W3CDTF">2024-02-15T11:43:12Z</dcterms:modified>
  <dc:identifier>DAFaoYAFHmY</dc:identifier>
</cp:coreProperties>
</file>