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85" r:id="rId5"/>
    <p:sldId id="259" r:id="rId6"/>
    <p:sldId id="261" r:id="rId7"/>
    <p:sldId id="263" r:id="rId8"/>
    <p:sldId id="264" r:id="rId9"/>
    <p:sldId id="266" r:id="rId10"/>
    <p:sldId id="265" r:id="rId11"/>
    <p:sldId id="286" r:id="rId12"/>
    <p:sldId id="269" r:id="rId13"/>
    <p:sldId id="270" r:id="rId14"/>
    <p:sldId id="271" r:id="rId15"/>
    <p:sldId id="272" r:id="rId16"/>
    <p:sldId id="267" r:id="rId17"/>
    <p:sldId id="273" r:id="rId18"/>
    <p:sldId id="287" r:id="rId19"/>
    <p:sldId id="275" r:id="rId20"/>
    <p:sldId id="268" r:id="rId21"/>
    <p:sldId id="260" r:id="rId22"/>
    <p:sldId id="276"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uk-U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0" autoAdjust="0"/>
    <p:restoredTop sz="94610" autoAdjust="0"/>
  </p:normalViewPr>
  <p:slideViewPr>
    <p:cSldViewPr>
      <p:cViewPr varScale="1">
        <p:scale>
          <a:sx n="112" d="100"/>
          <a:sy n="112" d="100"/>
        </p:scale>
        <p:origin x="-1584" y="-78"/>
      </p:cViewPr>
      <p:guideLst>
        <p:guide orient="horz" pos="2160"/>
        <p:guide pos="2880"/>
      </p:guideLst>
    </p:cSldViewPr>
  </p:slideViewPr>
  <p:outlineViewPr>
    <p:cViewPr>
      <p:scale>
        <a:sx n="33" d="100"/>
        <a:sy n="33" d="100"/>
      </p:scale>
      <p:origin x="0" y="2203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и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uk-UA" smtClean="0"/>
              <a:t>Зразок заголовка</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uk-UA" smtClean="0"/>
              <a:t>Зразок підзаголовка</a:t>
            </a:r>
            <a:endParaRPr lang="en-US" dirty="0"/>
          </a:p>
        </p:txBody>
      </p:sp>
      <p:sp>
        <p:nvSpPr>
          <p:cNvPr id="4" name="Date Placeholder 3"/>
          <p:cNvSpPr>
            <a:spLocks noGrp="1"/>
          </p:cNvSpPr>
          <p:nvPr>
            <p:ph type="dt" sz="half" idx="10"/>
          </p:nvPr>
        </p:nvSpPr>
        <p:spPr/>
        <p:txBody>
          <a:bodyPr/>
          <a:lstStyle/>
          <a:p>
            <a:fld id="{C90A66AE-81F5-474A-B74B-EE41E9320F19}" type="datetimeFigureOut">
              <a:rPr lang="uk-UA" smtClean="0"/>
              <a:t>16.02.2024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і вертикальни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Vertical Text Placeholder 2"/>
          <p:cNvSpPr>
            <a:spLocks noGrp="1"/>
          </p:cNvSpPr>
          <p:nvPr>
            <p:ph type="body" orient="vert" idx="1"/>
          </p:nvPr>
        </p:nvSpPr>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16.02.2024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ий заголовок і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uk-UA" smtClean="0"/>
              <a:t>Зразок заголовка</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16.02.2024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і об'є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Content Placeholder 2"/>
          <p:cNvSpPr>
            <a:spLocks noGrp="1"/>
          </p:cNvSpPr>
          <p:nvPr>
            <p:ph idx="1"/>
          </p:nvPr>
        </p:nvSpPr>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4" name="Date Placeholder 3"/>
          <p:cNvSpPr>
            <a:spLocks noGrp="1"/>
          </p:cNvSpPr>
          <p:nvPr>
            <p:ph type="dt" sz="half" idx="10"/>
          </p:nvPr>
        </p:nvSpPr>
        <p:spPr/>
        <p:txBody>
          <a:bodyPr/>
          <a:lstStyle/>
          <a:p>
            <a:fld id="{C90A66AE-81F5-474A-B74B-EE41E9320F19}" type="datetimeFigureOut">
              <a:rPr lang="uk-UA" smtClean="0"/>
              <a:t>16.02.2024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озділу">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uk-UA" smtClean="0"/>
              <a:t>Зразок заголовка</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uk-UA" smtClean="0"/>
              <a:t>Зразок тексту</a:t>
            </a:r>
          </a:p>
        </p:txBody>
      </p:sp>
      <p:sp>
        <p:nvSpPr>
          <p:cNvPr id="4" name="Date Placeholder 3"/>
          <p:cNvSpPr>
            <a:spLocks noGrp="1"/>
          </p:cNvSpPr>
          <p:nvPr>
            <p:ph type="dt" sz="half" idx="10"/>
          </p:nvPr>
        </p:nvSpPr>
        <p:spPr/>
        <p:txBody>
          <a:bodyPr/>
          <a:lstStyle/>
          <a:p>
            <a:fld id="{C90A66AE-81F5-474A-B74B-EE41E9320F19}" type="datetimeFigureOut">
              <a:rPr lang="uk-UA" smtClean="0"/>
              <a:t>16.02.2024</a:t>
            </a:fld>
            <a:endParaRPr lang="uk-UA"/>
          </a:p>
        </p:txBody>
      </p:sp>
      <p:sp>
        <p:nvSpPr>
          <p:cNvPr id="5" name="Footer Placeholder 4"/>
          <p:cNvSpPr>
            <a:spLocks noGrp="1"/>
          </p:cNvSpPr>
          <p:nvPr>
            <p:ph type="ftr" sz="quarter" idx="11"/>
          </p:nvPr>
        </p:nvSpPr>
        <p:spPr/>
        <p:txBody>
          <a:bodyPr/>
          <a:lstStyle/>
          <a:p>
            <a:endParaRPr lang="uk-UA"/>
          </a:p>
        </p:txBody>
      </p:sp>
      <p:sp>
        <p:nvSpPr>
          <p:cNvPr id="6" name="Slide Number Placeholder 5"/>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єкти">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Date Placeholder 4"/>
          <p:cNvSpPr>
            <a:spLocks noGrp="1"/>
          </p:cNvSpPr>
          <p:nvPr>
            <p:ph type="dt" sz="half" idx="10"/>
          </p:nvPr>
        </p:nvSpPr>
        <p:spPr/>
        <p:txBody>
          <a:bodyPr/>
          <a:lstStyle/>
          <a:p>
            <a:fld id="{C90A66AE-81F5-474A-B74B-EE41E9320F19}" type="datetimeFigureOut">
              <a:rPr lang="uk-UA" smtClean="0"/>
              <a:t>16.02.2024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Порівняння">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uk-UA" smtClean="0"/>
              <a:t>Зразок заголовка</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uk-UA" smtClean="0"/>
              <a:t>Зразок тексту</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
        <p:nvSpPr>
          <p:cNvPr id="7" name="Date Placeholder 6"/>
          <p:cNvSpPr>
            <a:spLocks noGrp="1"/>
          </p:cNvSpPr>
          <p:nvPr>
            <p:ph type="dt" sz="half" idx="10"/>
          </p:nvPr>
        </p:nvSpPr>
        <p:spPr/>
        <p:txBody>
          <a:bodyPr/>
          <a:lstStyle/>
          <a:p>
            <a:fld id="{C90A66AE-81F5-474A-B74B-EE41E9320F19}" type="datetimeFigureOut">
              <a:rPr lang="uk-UA" smtClean="0"/>
              <a:t>16.02.2024</a:t>
            </a:fld>
            <a:endParaRPr lang="uk-UA"/>
          </a:p>
        </p:txBody>
      </p:sp>
      <p:sp>
        <p:nvSpPr>
          <p:cNvPr id="8" name="Footer Placeholder 7"/>
          <p:cNvSpPr>
            <a:spLocks noGrp="1"/>
          </p:cNvSpPr>
          <p:nvPr>
            <p:ph type="ftr" sz="quarter" idx="11"/>
          </p:nvPr>
        </p:nvSpPr>
        <p:spPr/>
        <p:txBody>
          <a:bodyPr/>
          <a:lstStyle/>
          <a:p>
            <a:endParaRPr lang="uk-UA"/>
          </a:p>
        </p:txBody>
      </p:sp>
      <p:sp>
        <p:nvSpPr>
          <p:cNvPr id="9" name="Slide Number Placeholder 8"/>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Лише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uk-UA" smtClean="0"/>
              <a:t>Зразок заголовка</a:t>
            </a:r>
            <a:endParaRPr lang="en-US"/>
          </a:p>
        </p:txBody>
      </p:sp>
      <p:sp>
        <p:nvSpPr>
          <p:cNvPr id="3" name="Date Placeholder 2"/>
          <p:cNvSpPr>
            <a:spLocks noGrp="1"/>
          </p:cNvSpPr>
          <p:nvPr>
            <p:ph type="dt" sz="half" idx="10"/>
          </p:nvPr>
        </p:nvSpPr>
        <p:spPr/>
        <p:txBody>
          <a:bodyPr/>
          <a:lstStyle/>
          <a:p>
            <a:fld id="{C90A66AE-81F5-474A-B74B-EE41E9320F19}" type="datetimeFigureOut">
              <a:rPr lang="uk-UA" smtClean="0"/>
              <a:t>16.02.2024</a:t>
            </a:fld>
            <a:endParaRPr lang="uk-UA"/>
          </a:p>
        </p:txBody>
      </p:sp>
      <p:sp>
        <p:nvSpPr>
          <p:cNvPr id="4" name="Footer Placeholder 3"/>
          <p:cNvSpPr>
            <a:spLocks noGrp="1"/>
          </p:cNvSpPr>
          <p:nvPr>
            <p:ph type="ftr" sz="quarter" idx="11"/>
          </p:nvPr>
        </p:nvSpPr>
        <p:spPr/>
        <p:txBody>
          <a:bodyPr/>
          <a:lstStyle/>
          <a:p>
            <a:endParaRPr lang="uk-UA"/>
          </a:p>
        </p:txBody>
      </p:sp>
      <p:sp>
        <p:nvSpPr>
          <p:cNvPr id="5" name="Slide Number Placeholder 4"/>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и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0A66AE-81F5-474A-B74B-EE41E9320F19}" type="datetimeFigureOut">
              <a:rPr lang="uk-UA" smtClean="0"/>
              <a:t>16.02.2024</a:t>
            </a:fld>
            <a:endParaRPr lang="uk-UA"/>
          </a:p>
        </p:txBody>
      </p:sp>
      <p:sp>
        <p:nvSpPr>
          <p:cNvPr id="3" name="Footer Placeholder 2"/>
          <p:cNvSpPr>
            <a:spLocks noGrp="1"/>
          </p:cNvSpPr>
          <p:nvPr>
            <p:ph type="ftr" sz="quarter" idx="11"/>
          </p:nvPr>
        </p:nvSpPr>
        <p:spPr/>
        <p:txBody>
          <a:bodyPr/>
          <a:lstStyle/>
          <a:p>
            <a:endParaRPr lang="uk-UA"/>
          </a:p>
        </p:txBody>
      </p:sp>
      <p:sp>
        <p:nvSpPr>
          <p:cNvPr id="4" name="Slide Number Placeholder 3"/>
          <p:cNvSpPr>
            <a:spLocks noGrp="1"/>
          </p:cNvSpPr>
          <p:nvPr>
            <p:ph type="sldNum" sz="quarter" idx="12"/>
          </p:nvPr>
        </p:nvSpPr>
        <p:spPr/>
        <p:txBody>
          <a:bodyPr/>
          <a:lstStyle/>
          <a:p>
            <a:fld id="{764F593F-0D5B-4CF0-BEE2-6583C73E7271}" type="slidenum">
              <a:rPr lang="uk-UA" smtClean="0"/>
              <a:t>‹№›</a:t>
            </a:fld>
            <a:endParaRPr lang="uk-U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Вміст і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uk-UA" smtClean="0"/>
              <a:t>Зразок заголовка</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5" name="Date Placeholder 4"/>
          <p:cNvSpPr>
            <a:spLocks noGrp="1"/>
          </p:cNvSpPr>
          <p:nvPr>
            <p:ph type="dt" sz="half" idx="10"/>
          </p:nvPr>
        </p:nvSpPr>
        <p:spPr/>
        <p:txBody>
          <a:bodyPr/>
          <a:lstStyle/>
          <a:p>
            <a:fld id="{C90A66AE-81F5-474A-B74B-EE41E9320F19}" type="datetimeFigureOut">
              <a:rPr lang="uk-UA" smtClean="0"/>
              <a:t>16.02.2024</a:t>
            </a:fld>
            <a:endParaRPr lang="uk-UA"/>
          </a:p>
        </p:txBody>
      </p:sp>
      <p:sp>
        <p:nvSpPr>
          <p:cNvPr id="6" name="Footer Placeholder 5"/>
          <p:cNvSpPr>
            <a:spLocks noGrp="1"/>
          </p:cNvSpPr>
          <p:nvPr>
            <p:ph type="ftr" sz="quarter" idx="11"/>
          </p:nvPr>
        </p:nvSpPr>
        <p:spPr/>
        <p:txBody>
          <a:bodyPr/>
          <a:lstStyle/>
          <a:p>
            <a:endParaRPr lang="uk-UA"/>
          </a:p>
        </p:txBody>
      </p:sp>
      <p:sp>
        <p:nvSpPr>
          <p:cNvPr id="7" name="Slide Number Placeholder 6"/>
          <p:cNvSpPr>
            <a:spLocks noGrp="1"/>
          </p:cNvSpPr>
          <p:nvPr>
            <p:ph type="sldNum" sz="quarter" idx="12"/>
          </p:nvPr>
        </p:nvSpPr>
        <p:spPr/>
        <p:txBody>
          <a:bodyPr/>
          <a:lstStyle/>
          <a:p>
            <a:fld id="{764F593F-0D5B-4CF0-BEE2-6583C73E7271}" type="slidenum">
              <a:rPr lang="uk-UA" smtClean="0"/>
              <a:t>‹№›</a:t>
            </a:fld>
            <a:endParaRPr lang="uk-UA"/>
          </a:p>
        </p:txBody>
      </p:sp>
      <p:sp>
        <p:nvSpPr>
          <p:cNvPr id="9" name="Content Placeholder 8"/>
          <p:cNvSpPr>
            <a:spLocks noGrp="1"/>
          </p:cNvSpPr>
          <p:nvPr>
            <p:ph sz="quarter" idx="13"/>
          </p:nvPr>
        </p:nvSpPr>
        <p:spPr>
          <a:xfrm>
            <a:off x="304800" y="381000"/>
            <a:ext cx="7772400" cy="4942840"/>
          </a:xfrm>
        </p:spPr>
        <p:txBody>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Зображення з підписом">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uk-UA" smtClean="0"/>
              <a:t>Зразок заголовка</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uk-UA" smtClean="0"/>
              <a:t>Клацніть піктограму, щоб додати зображення</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uk-UA" smtClean="0"/>
              <a:t>Зразок тексту</a:t>
            </a:r>
          </a:p>
        </p:txBody>
      </p:sp>
      <p:sp>
        <p:nvSpPr>
          <p:cNvPr id="8" name="Date Placeholder 7"/>
          <p:cNvSpPr>
            <a:spLocks noGrp="1"/>
          </p:cNvSpPr>
          <p:nvPr>
            <p:ph type="dt" sz="half" idx="10"/>
          </p:nvPr>
        </p:nvSpPr>
        <p:spPr/>
        <p:txBody>
          <a:bodyPr/>
          <a:lstStyle/>
          <a:p>
            <a:fld id="{C90A66AE-81F5-474A-B74B-EE41E9320F19}" type="datetimeFigureOut">
              <a:rPr lang="uk-UA" smtClean="0"/>
              <a:t>16.02.2024</a:t>
            </a:fld>
            <a:endParaRPr lang="uk-UA"/>
          </a:p>
        </p:txBody>
      </p:sp>
      <p:sp>
        <p:nvSpPr>
          <p:cNvPr id="9" name="Slide Number Placeholder 8"/>
          <p:cNvSpPr>
            <a:spLocks noGrp="1"/>
          </p:cNvSpPr>
          <p:nvPr>
            <p:ph type="sldNum" sz="quarter" idx="11"/>
          </p:nvPr>
        </p:nvSpPr>
        <p:spPr/>
        <p:txBody>
          <a:bodyPr/>
          <a:lstStyle/>
          <a:p>
            <a:fld id="{764F593F-0D5B-4CF0-BEE2-6583C73E7271}" type="slidenum">
              <a:rPr lang="uk-UA" smtClean="0"/>
              <a:t>‹№›</a:t>
            </a:fld>
            <a:endParaRPr lang="uk-UA"/>
          </a:p>
        </p:txBody>
      </p:sp>
      <p:sp>
        <p:nvSpPr>
          <p:cNvPr id="10" name="Footer Placeholder 9"/>
          <p:cNvSpPr>
            <a:spLocks noGrp="1"/>
          </p:cNvSpPr>
          <p:nvPr>
            <p:ph type="ftr" sz="quarter" idx="12"/>
          </p:nvPr>
        </p:nvSpPr>
        <p:spPr/>
        <p:txBody>
          <a:bodyPr/>
          <a:lstStyle/>
          <a:p>
            <a:endParaRPr lang="uk-U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uk-UA" smtClean="0"/>
              <a:t>Зразок заголовка</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uk-UA" smtClean="0"/>
              <a:t>Зразок тексту</a:t>
            </a:r>
          </a:p>
          <a:p>
            <a:pPr lvl="1"/>
            <a:r>
              <a:rPr lang="uk-UA" smtClean="0"/>
              <a:t>Другий рівень</a:t>
            </a:r>
          </a:p>
          <a:p>
            <a:pPr lvl="2"/>
            <a:r>
              <a:rPr lang="uk-UA" smtClean="0"/>
              <a:t>Третій рівень</a:t>
            </a:r>
          </a:p>
          <a:p>
            <a:pPr lvl="3"/>
            <a:r>
              <a:rPr lang="uk-UA" smtClean="0"/>
              <a:t>Четвертий рівень</a:t>
            </a:r>
          </a:p>
          <a:p>
            <a:pPr lvl="4"/>
            <a:r>
              <a:rPr lang="uk-UA" smtClean="0"/>
              <a:t>П'ятий рівень</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764F593F-0D5B-4CF0-BEE2-6583C73E7271}" type="slidenum">
              <a:rPr lang="uk-UA" smtClean="0"/>
              <a:t>‹№›</a:t>
            </a:fld>
            <a:endParaRPr lang="uk-UA"/>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uk-UA"/>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C90A66AE-81F5-474A-B74B-EE41E9320F19}" type="datetimeFigureOut">
              <a:rPr lang="uk-UA" smtClean="0"/>
              <a:t>16.02.2024</a:t>
            </a:fld>
            <a:endParaRPr lang="uk-UA"/>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dirty="0" err="1"/>
              <a:t>Зарубіжні</a:t>
            </a:r>
            <a:r>
              <a:rPr lang="ru-RU" dirty="0"/>
              <a:t> практики </a:t>
            </a:r>
            <a:r>
              <a:rPr lang="ru-RU" dirty="0" err="1"/>
              <a:t>функціонування</a:t>
            </a:r>
            <a:r>
              <a:rPr lang="ru-RU" dirty="0"/>
              <a:t> </a:t>
            </a:r>
            <a:r>
              <a:rPr lang="ru-RU" dirty="0" err="1"/>
              <a:t>публічної</a:t>
            </a:r>
            <a:r>
              <a:rPr lang="ru-RU" dirty="0"/>
              <a:t> </a:t>
            </a:r>
            <a:r>
              <a:rPr lang="ru-RU" dirty="0" err="1"/>
              <a:t>служби</a:t>
            </a:r>
            <a:endParaRPr lang="uk-UA" dirty="0"/>
          </a:p>
        </p:txBody>
      </p:sp>
      <p:sp>
        <p:nvSpPr>
          <p:cNvPr id="3" name="Підзаголовок 2"/>
          <p:cNvSpPr>
            <a:spLocks noGrp="1"/>
          </p:cNvSpPr>
          <p:nvPr>
            <p:ph type="subTitle" idx="1"/>
          </p:nvPr>
        </p:nvSpPr>
        <p:spPr/>
        <p:txBody>
          <a:bodyPr/>
          <a:lstStyle/>
          <a:p>
            <a:r>
              <a:rPr lang="uk-UA" dirty="0" smtClean="0"/>
              <a:t>Лекція 3</a:t>
            </a:r>
            <a:endParaRPr lang="uk-UA" dirty="0"/>
          </a:p>
        </p:txBody>
      </p:sp>
    </p:spTree>
    <p:extLst>
      <p:ext uri="{BB962C8B-B14F-4D97-AF65-F5344CB8AC3E}">
        <p14:creationId xmlns:p14="http://schemas.microsoft.com/office/powerpoint/2010/main" val="24628295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1628800"/>
            <a:ext cx="7488832" cy="2808312"/>
          </a:xfrm>
        </p:spPr>
        <p:txBody>
          <a:bodyPr>
            <a:normAutofit/>
          </a:bodyPr>
          <a:lstStyle/>
          <a:p>
            <a:pPr algn="just"/>
            <a:r>
              <a:rPr lang="uk-UA" dirty="0"/>
              <a:t>Західні дослідники комбінують критерії </a:t>
            </a:r>
            <a:r>
              <a:rPr lang="uk-UA" dirty="0" err="1"/>
              <a:t>типологізації</a:t>
            </a:r>
            <a:r>
              <a:rPr lang="uk-UA" dirty="0"/>
              <a:t> моделей державної служби і називають: централізовану закриту модель, реалізовану в унітарній державі (Франція); децентралізовану закриту модель, реалізовану в федеративній державі (Німеччина); децентралізовану відкриту модель, реалізовану в унітарній державі (Великобританія). </a:t>
            </a:r>
          </a:p>
        </p:txBody>
      </p:sp>
    </p:spTree>
    <p:extLst>
      <p:ext uri="{BB962C8B-B14F-4D97-AF65-F5344CB8AC3E}">
        <p14:creationId xmlns:p14="http://schemas.microsoft.com/office/powerpoint/2010/main" val="267159356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980728"/>
            <a:ext cx="7620000" cy="4800600"/>
          </a:xfrm>
        </p:spPr>
        <p:txBody>
          <a:bodyPr>
            <a:normAutofit lnSpcReduction="10000"/>
          </a:bodyPr>
          <a:lstStyle/>
          <a:p>
            <a:pPr algn="just"/>
            <a:r>
              <a:rPr lang="uk-UA" dirty="0"/>
              <a:t>Західні моделі державної служби характеризуються певною кризою, тобто падінням довіри до них, до їх людської складової, а також до її здатності ефективно реагувати на потреби сьогодення та майбутнього. Зміни в західних моделях відбуваються не тільки в напрямі комерціалізації державної служби. Визначальним є поворот до людини, громадянина, суспільства. По-перше, людина розглядається не як керований суб’єкт, а як «клієнт», якому держава в особі органу державної влади, державної організації, структури, якій передані певні функції з виконання завдань держави, або державного службовця, надає послуги. Цим зумовлюється актуальність забезпечення прав людини у відносинах з державою, а також участь в управлінні, відкритість державного апарату, його чутливість до потреб особи та суспільства тощо.</a:t>
            </a:r>
          </a:p>
          <a:p>
            <a:pPr algn="just"/>
            <a:endParaRPr lang="uk-UA" dirty="0"/>
          </a:p>
        </p:txBody>
      </p:sp>
    </p:spTree>
    <p:extLst>
      <p:ext uri="{BB962C8B-B14F-4D97-AF65-F5344CB8AC3E}">
        <p14:creationId xmlns:p14="http://schemas.microsoft.com/office/powerpoint/2010/main" val="8875894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196752"/>
            <a:ext cx="7620000" cy="4800600"/>
          </a:xfrm>
        </p:spPr>
        <p:txBody>
          <a:bodyPr/>
          <a:lstStyle/>
          <a:p>
            <a:pPr algn="just"/>
            <a:r>
              <a:rPr lang="ru-RU" dirty="0" err="1"/>
              <a:t>Модернізаційна</a:t>
            </a:r>
            <a:r>
              <a:rPr lang="ru-RU" dirty="0"/>
              <a:t> модель </a:t>
            </a:r>
            <a:r>
              <a:rPr lang="ru-RU" dirty="0" err="1"/>
              <a:t>державної</a:t>
            </a:r>
            <a:r>
              <a:rPr lang="ru-RU" dirty="0"/>
              <a:t> </a:t>
            </a:r>
            <a:r>
              <a:rPr lang="ru-RU" dirty="0" err="1"/>
              <a:t>служби</a:t>
            </a:r>
            <a:r>
              <a:rPr lang="ru-RU" dirty="0"/>
              <a:t>, в </a:t>
            </a:r>
            <a:r>
              <a:rPr lang="ru-RU" dirty="0" err="1"/>
              <a:t>основі</a:t>
            </a:r>
            <a:r>
              <a:rPr lang="ru-RU" dirty="0"/>
              <a:t> </a:t>
            </a:r>
            <a:r>
              <a:rPr lang="ru-RU" dirty="0" err="1"/>
              <a:t>якої</a:t>
            </a:r>
            <a:r>
              <a:rPr lang="ru-RU" dirty="0"/>
              <a:t> </a:t>
            </a:r>
            <a:r>
              <a:rPr lang="ru-RU" dirty="0" err="1"/>
              <a:t>лежить</a:t>
            </a:r>
            <a:r>
              <a:rPr lang="ru-RU" dirty="0"/>
              <a:t> «служба, </a:t>
            </a:r>
            <a:r>
              <a:rPr lang="ru-RU" dirty="0" err="1"/>
              <a:t>орієнтована</a:t>
            </a:r>
            <a:r>
              <a:rPr lang="ru-RU" dirty="0"/>
              <a:t> на </a:t>
            </a:r>
            <a:r>
              <a:rPr lang="ru-RU" dirty="0" err="1"/>
              <a:t>суспільство</a:t>
            </a:r>
            <a:r>
              <a:rPr lang="ru-RU" dirty="0"/>
              <a:t>». </a:t>
            </a:r>
            <a:r>
              <a:rPr lang="ru-RU" dirty="0" err="1"/>
              <a:t>Характеризується</a:t>
            </a:r>
            <a:r>
              <a:rPr lang="ru-RU" dirty="0"/>
              <a:t> правовою та </a:t>
            </a:r>
            <a:r>
              <a:rPr lang="ru-RU" dirty="0" err="1"/>
              <a:t>соціальною</a:t>
            </a:r>
            <a:r>
              <a:rPr lang="ru-RU" dirty="0"/>
              <a:t> </a:t>
            </a:r>
            <a:r>
              <a:rPr lang="ru-RU" dirty="0" err="1"/>
              <a:t>захищеністю</a:t>
            </a:r>
            <a:r>
              <a:rPr lang="ru-RU" dirty="0"/>
              <a:t> </a:t>
            </a:r>
            <a:r>
              <a:rPr lang="ru-RU" dirty="0" err="1"/>
              <a:t>державних</a:t>
            </a:r>
            <a:r>
              <a:rPr lang="ru-RU" dirty="0"/>
              <a:t> </a:t>
            </a:r>
            <a:r>
              <a:rPr lang="ru-RU" dirty="0" err="1"/>
              <a:t>службовців</a:t>
            </a:r>
            <a:r>
              <a:rPr lang="ru-RU" dirty="0"/>
              <a:t>, </a:t>
            </a:r>
            <a:r>
              <a:rPr lang="ru-RU" dirty="0" err="1"/>
              <a:t>їх</a:t>
            </a:r>
            <a:r>
              <a:rPr lang="ru-RU" dirty="0"/>
              <a:t> автономною </a:t>
            </a:r>
            <a:r>
              <a:rPr lang="ru-RU" dirty="0" err="1"/>
              <a:t>від</a:t>
            </a:r>
            <a:r>
              <a:rPr lang="ru-RU" dirty="0"/>
              <a:t> </a:t>
            </a:r>
            <a:r>
              <a:rPr lang="ru-RU" dirty="0" err="1"/>
              <a:t>політичної</a:t>
            </a:r>
            <a:r>
              <a:rPr lang="ru-RU" dirty="0"/>
              <a:t> </a:t>
            </a:r>
            <a:r>
              <a:rPr lang="ru-RU" dirty="0" err="1"/>
              <a:t>влади</a:t>
            </a:r>
            <a:r>
              <a:rPr lang="ru-RU" dirty="0"/>
              <a:t> </a:t>
            </a:r>
            <a:r>
              <a:rPr lang="ru-RU" dirty="0" err="1"/>
              <a:t>організацією</a:t>
            </a:r>
            <a:r>
              <a:rPr lang="ru-RU" dirty="0"/>
              <a:t> (</a:t>
            </a:r>
            <a:r>
              <a:rPr lang="ru-RU" dirty="0" err="1"/>
              <a:t>що</a:t>
            </a:r>
            <a:r>
              <a:rPr lang="ru-RU" dirty="0"/>
              <a:t> </a:t>
            </a:r>
            <a:r>
              <a:rPr lang="ru-RU" dirty="0" err="1"/>
              <a:t>гарантує</a:t>
            </a:r>
            <a:r>
              <a:rPr lang="ru-RU" dirty="0"/>
              <a:t> </a:t>
            </a:r>
            <a:r>
              <a:rPr lang="ru-RU" dirty="0" err="1"/>
              <a:t>своєчасне</a:t>
            </a:r>
            <a:r>
              <a:rPr lang="ru-RU" dirty="0"/>
              <a:t> </a:t>
            </a:r>
            <a:r>
              <a:rPr lang="ru-RU" dirty="0" err="1"/>
              <a:t>просування</a:t>
            </a:r>
            <a:r>
              <a:rPr lang="ru-RU" dirty="0"/>
              <a:t> по </a:t>
            </a:r>
            <a:r>
              <a:rPr lang="ru-RU" dirty="0" err="1"/>
              <a:t>службі</a:t>
            </a:r>
            <a:r>
              <a:rPr lang="ru-RU" dirty="0"/>
              <a:t>), </a:t>
            </a:r>
            <a:r>
              <a:rPr lang="ru-RU" dirty="0" err="1"/>
              <a:t>розвиненістю</a:t>
            </a:r>
            <a:r>
              <a:rPr lang="ru-RU" dirty="0"/>
              <a:t> корпоративного духу; </a:t>
            </a:r>
            <a:r>
              <a:rPr lang="ru-RU" dirty="0" err="1"/>
              <a:t>незалежність</a:t>
            </a:r>
            <a:r>
              <a:rPr lang="ru-RU" dirty="0"/>
              <a:t> </a:t>
            </a:r>
            <a:r>
              <a:rPr lang="ru-RU" dirty="0" err="1"/>
              <a:t>від</a:t>
            </a:r>
            <a:r>
              <a:rPr lang="ru-RU" dirty="0"/>
              <a:t> </a:t>
            </a:r>
            <a:r>
              <a:rPr lang="ru-RU" dirty="0" err="1"/>
              <a:t>політики</a:t>
            </a:r>
            <a:r>
              <a:rPr lang="ru-RU" dirty="0"/>
              <a:t> </a:t>
            </a:r>
            <a:r>
              <a:rPr lang="ru-RU" dirty="0" err="1"/>
              <a:t>поєднується</a:t>
            </a:r>
            <a:r>
              <a:rPr lang="ru-RU" dirty="0"/>
              <a:t> з </a:t>
            </a:r>
            <a:r>
              <a:rPr lang="ru-RU" dirty="0" err="1"/>
              <a:t>підпорядкованістю</a:t>
            </a:r>
            <a:r>
              <a:rPr lang="ru-RU" dirty="0"/>
              <a:t> уряду (у тому </a:t>
            </a:r>
            <a:r>
              <a:rPr lang="ru-RU" dirty="0" err="1"/>
              <a:t>числі</a:t>
            </a:r>
            <a:r>
              <a:rPr lang="ru-RU" dirty="0"/>
              <a:t> і за </a:t>
            </a:r>
            <a:r>
              <a:rPr lang="ru-RU" dirty="0" err="1"/>
              <a:t>допомогою</a:t>
            </a:r>
            <a:r>
              <a:rPr lang="ru-RU" dirty="0"/>
              <a:t> контролю за бюджетом </a:t>
            </a:r>
            <a:r>
              <a:rPr lang="ru-RU" dirty="0" err="1"/>
              <a:t>державних</a:t>
            </a:r>
            <a:r>
              <a:rPr lang="ru-RU" dirty="0"/>
              <a:t> </a:t>
            </a:r>
            <a:r>
              <a:rPr lang="ru-RU" dirty="0" err="1"/>
              <a:t>установ</a:t>
            </a:r>
            <a:r>
              <a:rPr lang="ru-RU" dirty="0"/>
              <a:t>) </a:t>
            </a:r>
            <a:r>
              <a:rPr lang="ru-RU" dirty="0" err="1"/>
              <a:t>демократичним</a:t>
            </a:r>
            <a:r>
              <a:rPr lang="ru-RU" dirty="0"/>
              <a:t> контролем. </a:t>
            </a:r>
            <a:endParaRPr lang="uk-UA" dirty="0"/>
          </a:p>
        </p:txBody>
      </p:sp>
    </p:spTree>
    <p:extLst>
      <p:ext uri="{BB962C8B-B14F-4D97-AF65-F5344CB8AC3E}">
        <p14:creationId xmlns:p14="http://schemas.microsoft.com/office/powerpoint/2010/main" val="357268101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ru-RU" sz="2800" dirty="0"/>
              <a:t>2. </a:t>
            </a:r>
            <a:r>
              <a:rPr lang="ru-RU" sz="2800" dirty="0" err="1"/>
              <a:t>Визначення</a:t>
            </a:r>
            <a:r>
              <a:rPr lang="ru-RU" sz="2800" dirty="0"/>
              <a:t> </a:t>
            </a:r>
            <a:r>
              <a:rPr lang="ru-RU" sz="2800" dirty="0" err="1"/>
              <a:t>поняття</a:t>
            </a:r>
            <a:r>
              <a:rPr lang="ru-RU" sz="2800" dirty="0"/>
              <a:t> «</a:t>
            </a:r>
            <a:r>
              <a:rPr lang="ru-RU" sz="2800" dirty="0" err="1"/>
              <a:t>публічна</a:t>
            </a:r>
            <a:r>
              <a:rPr lang="ru-RU" sz="2800" dirty="0"/>
              <a:t> служба» та </a:t>
            </a:r>
            <a:r>
              <a:rPr lang="ru-RU" sz="2800" dirty="0" err="1"/>
              <a:t>особливості</a:t>
            </a:r>
            <a:r>
              <a:rPr lang="ru-RU" sz="2800" dirty="0"/>
              <a:t> </a:t>
            </a:r>
            <a:r>
              <a:rPr lang="ru-RU" sz="2800" dirty="0" err="1"/>
              <a:t>її</a:t>
            </a:r>
            <a:r>
              <a:rPr lang="ru-RU" sz="2800" dirty="0"/>
              <a:t> </a:t>
            </a:r>
            <a:r>
              <a:rPr lang="ru-RU" sz="2800" dirty="0" err="1"/>
              <a:t>функціонування</a:t>
            </a:r>
            <a:r>
              <a:rPr lang="ru-RU" sz="2800" dirty="0"/>
              <a:t/>
            </a:r>
            <a:br>
              <a:rPr lang="ru-RU" sz="2800" dirty="0"/>
            </a:br>
            <a:r>
              <a:rPr lang="ru-RU" sz="2800" dirty="0" err="1"/>
              <a:t>закордоном</a:t>
            </a:r>
            <a:r>
              <a:rPr lang="ru-RU" sz="2800" dirty="0"/>
              <a:t>.</a:t>
            </a:r>
            <a:endParaRPr lang="uk-UA" sz="2800" dirty="0"/>
          </a:p>
        </p:txBody>
      </p:sp>
      <p:sp>
        <p:nvSpPr>
          <p:cNvPr id="3" name="Місце для вмісту 2"/>
          <p:cNvSpPr>
            <a:spLocks noGrp="1"/>
          </p:cNvSpPr>
          <p:nvPr>
            <p:ph idx="1"/>
          </p:nvPr>
        </p:nvSpPr>
        <p:spPr>
          <a:xfrm>
            <a:off x="323528" y="2492896"/>
            <a:ext cx="7620000" cy="1972816"/>
          </a:xfrm>
        </p:spPr>
        <p:txBody>
          <a:bodyPr/>
          <a:lstStyle/>
          <a:p>
            <a:pPr marL="114300" indent="0" algn="just">
              <a:buNone/>
            </a:pPr>
            <a:r>
              <a:rPr lang="uk-UA" dirty="0" smtClean="0"/>
              <a:t>Аналізуючи </a:t>
            </a:r>
            <a:r>
              <a:rPr lang="uk-UA" dirty="0"/>
              <a:t>форми організації державної служби в інших державах, можна зробити висновок, що поняття «державна служба», «цивільна служба», «публічна служба» не однакові, і сприймаються вони по-різному. </a:t>
            </a:r>
          </a:p>
        </p:txBody>
      </p:sp>
    </p:spTree>
    <p:extLst>
      <p:ext uri="{BB962C8B-B14F-4D97-AF65-F5344CB8AC3E}">
        <p14:creationId xmlns:p14="http://schemas.microsoft.com/office/powerpoint/2010/main" val="107298466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052736"/>
            <a:ext cx="7620000" cy="4800600"/>
          </a:xfrm>
        </p:spPr>
        <p:txBody>
          <a:bodyPr/>
          <a:lstStyle/>
          <a:p>
            <a:pPr algn="just"/>
            <a:r>
              <a:rPr lang="ru-RU" dirty="0" smtClean="0"/>
              <a:t>«</a:t>
            </a:r>
            <a:r>
              <a:rPr lang="ru-RU" dirty="0" err="1"/>
              <a:t>Д</a:t>
            </a:r>
            <a:r>
              <a:rPr lang="ru-RU" dirty="0" err="1" smtClean="0"/>
              <a:t>ержавна</a:t>
            </a:r>
            <a:r>
              <a:rPr lang="ru-RU" dirty="0" smtClean="0"/>
              <a:t> </a:t>
            </a:r>
            <a:r>
              <a:rPr lang="ru-RU" dirty="0"/>
              <a:t>служба» у </a:t>
            </a:r>
            <a:r>
              <a:rPr lang="ru-RU" dirty="0" err="1"/>
              <a:t>Німеччині</a:t>
            </a:r>
            <a:r>
              <a:rPr lang="ru-RU" dirty="0"/>
              <a:t> – </a:t>
            </a:r>
            <a:r>
              <a:rPr lang="ru-RU" dirty="0" err="1"/>
              <a:t>це</a:t>
            </a:r>
            <a:r>
              <a:rPr lang="ru-RU" dirty="0"/>
              <a:t> </a:t>
            </a:r>
            <a:r>
              <a:rPr lang="ru-RU" dirty="0" err="1"/>
              <a:t>збірне</a:t>
            </a:r>
            <a:r>
              <a:rPr lang="ru-RU" dirty="0"/>
              <a:t> </a:t>
            </a:r>
            <a:r>
              <a:rPr lang="ru-RU" dirty="0" err="1"/>
              <a:t>поняття</a:t>
            </a:r>
            <a:r>
              <a:rPr lang="ru-RU" dirty="0"/>
              <a:t>, яке </a:t>
            </a:r>
            <a:r>
              <a:rPr lang="ru-RU" dirty="0" err="1"/>
              <a:t>поширюється</a:t>
            </a:r>
            <a:r>
              <a:rPr lang="ru-RU" dirty="0"/>
              <a:t> на </a:t>
            </a:r>
            <a:r>
              <a:rPr lang="ru-RU" dirty="0" err="1"/>
              <a:t>всіх</a:t>
            </a:r>
            <a:r>
              <a:rPr lang="ru-RU" dirty="0"/>
              <a:t> </a:t>
            </a:r>
            <a:r>
              <a:rPr lang="ru-RU" dirty="0" err="1"/>
              <a:t>осіб</a:t>
            </a:r>
            <a:r>
              <a:rPr lang="ru-RU" dirty="0"/>
              <a:t>, </a:t>
            </a:r>
            <a:r>
              <a:rPr lang="ru-RU" dirty="0" err="1"/>
              <a:t>що</a:t>
            </a:r>
            <a:r>
              <a:rPr lang="ru-RU" dirty="0"/>
              <a:t> </a:t>
            </a:r>
            <a:r>
              <a:rPr lang="ru-RU" dirty="0" err="1"/>
              <a:t>зайняті</a:t>
            </a:r>
            <a:r>
              <a:rPr lang="ru-RU" dirty="0"/>
              <a:t> в </a:t>
            </a:r>
            <a:r>
              <a:rPr lang="ru-RU" dirty="0" err="1"/>
              <a:t>системі</a:t>
            </a:r>
            <a:r>
              <a:rPr lang="ru-RU" dirty="0"/>
              <a:t> державного </a:t>
            </a:r>
            <a:r>
              <a:rPr lang="ru-RU" dirty="0" err="1"/>
              <a:t>управління</a:t>
            </a:r>
            <a:r>
              <a:rPr lang="ru-RU" dirty="0"/>
              <a:t>. У </a:t>
            </a:r>
            <a:r>
              <a:rPr lang="ru-RU" dirty="0" err="1"/>
              <a:t>Німеччині</a:t>
            </a:r>
            <a:r>
              <a:rPr lang="ru-RU" dirty="0"/>
              <a:t> </a:t>
            </a:r>
            <a:r>
              <a:rPr lang="ru-RU" dirty="0" err="1"/>
              <a:t>існує</a:t>
            </a:r>
            <a:r>
              <a:rPr lang="ru-RU" dirty="0"/>
              <a:t> </a:t>
            </a:r>
            <a:r>
              <a:rPr lang="ru-RU" dirty="0" err="1"/>
              <a:t>державна</a:t>
            </a:r>
            <a:r>
              <a:rPr lang="ru-RU" dirty="0"/>
              <a:t> служба на федеральному та земельному </a:t>
            </a:r>
            <a:r>
              <a:rPr lang="ru-RU" dirty="0" err="1"/>
              <a:t>рівнях</a:t>
            </a:r>
            <a:r>
              <a:rPr lang="ru-RU" dirty="0"/>
              <a:t>. Персонал </a:t>
            </a:r>
            <a:r>
              <a:rPr lang="ru-RU" dirty="0" err="1"/>
              <a:t>держслужби</a:t>
            </a:r>
            <a:r>
              <a:rPr lang="ru-RU" dirty="0"/>
              <a:t> </a:t>
            </a:r>
            <a:r>
              <a:rPr lang="ru-RU" dirty="0" err="1"/>
              <a:t>поділено</a:t>
            </a:r>
            <a:r>
              <a:rPr lang="ru-RU" dirty="0"/>
              <a:t> на </a:t>
            </a:r>
            <a:r>
              <a:rPr lang="ru-RU" dirty="0" err="1"/>
              <a:t>дві</a:t>
            </a:r>
            <a:r>
              <a:rPr lang="ru-RU" dirty="0"/>
              <a:t> </a:t>
            </a:r>
            <a:r>
              <a:rPr lang="ru-RU" dirty="0" err="1"/>
              <a:t>групи</a:t>
            </a:r>
            <a:r>
              <a:rPr lang="ru-RU" dirty="0"/>
              <a:t>: 1) </a:t>
            </a:r>
            <a:r>
              <a:rPr lang="ru-RU" dirty="0" err="1"/>
              <a:t>безпосередньо</a:t>
            </a:r>
            <a:r>
              <a:rPr lang="ru-RU" dirty="0"/>
              <a:t> </a:t>
            </a:r>
            <a:r>
              <a:rPr lang="ru-RU" dirty="0" err="1"/>
              <a:t>держслужбовці</a:t>
            </a:r>
            <a:r>
              <a:rPr lang="ru-RU" dirty="0"/>
              <a:t> (чиновники); 2) </a:t>
            </a:r>
            <a:r>
              <a:rPr lang="ru-RU" dirty="0" err="1"/>
              <a:t>держпрацівники</a:t>
            </a:r>
            <a:r>
              <a:rPr lang="ru-RU" dirty="0"/>
              <a:t> (не чиновники). Чиновники </a:t>
            </a:r>
            <a:r>
              <a:rPr lang="ru-RU" dirty="0" err="1"/>
              <a:t>вступають</a:t>
            </a:r>
            <a:r>
              <a:rPr lang="ru-RU" dirty="0"/>
              <a:t> на службу шляхом </a:t>
            </a:r>
            <a:r>
              <a:rPr lang="ru-RU" dirty="0" err="1"/>
              <a:t>призначення</a:t>
            </a:r>
            <a:r>
              <a:rPr lang="ru-RU" dirty="0"/>
              <a:t>, а </a:t>
            </a:r>
            <a:r>
              <a:rPr lang="ru-RU" dirty="0" err="1"/>
              <a:t>службовці</a:t>
            </a:r>
            <a:r>
              <a:rPr lang="ru-RU" dirty="0"/>
              <a:t> та </a:t>
            </a:r>
            <a:r>
              <a:rPr lang="ru-RU" dirty="0" err="1"/>
              <a:t>працівники</a:t>
            </a:r>
            <a:r>
              <a:rPr lang="ru-RU" dirty="0"/>
              <a:t> – шляхом </a:t>
            </a:r>
            <a:r>
              <a:rPr lang="ru-RU" dirty="0" err="1"/>
              <a:t>підписання</a:t>
            </a:r>
            <a:r>
              <a:rPr lang="ru-RU" dirty="0"/>
              <a:t> </a:t>
            </a:r>
            <a:r>
              <a:rPr lang="ru-RU" dirty="0" err="1"/>
              <a:t>відповідного</a:t>
            </a:r>
            <a:r>
              <a:rPr lang="ru-RU" dirty="0"/>
              <a:t> контракту.</a:t>
            </a:r>
            <a:endParaRPr lang="uk-UA" dirty="0"/>
          </a:p>
        </p:txBody>
      </p:sp>
    </p:spTree>
    <p:extLst>
      <p:ext uri="{BB962C8B-B14F-4D97-AF65-F5344CB8AC3E}">
        <p14:creationId xmlns:p14="http://schemas.microsoft.com/office/powerpoint/2010/main" val="33255852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1124744"/>
            <a:ext cx="7620000" cy="3744416"/>
          </a:xfrm>
        </p:spPr>
        <p:txBody>
          <a:bodyPr/>
          <a:lstStyle/>
          <a:p>
            <a:pPr algn="just"/>
            <a:r>
              <a:rPr lang="uk-UA" dirty="0"/>
              <a:t>У той же час, вчені визначають сутність «публічної служби» в різних аспектах. У функціональному вона постає як діяльність з метою виконання загальнодержавних завдань управління; в інституційному плані вона окреслює певне коло осіб, оскільки виконання публічних справ становить їх соціальну функцію; в юридичному аспекті «публічна служба</a:t>
            </a:r>
            <a:r>
              <a:rPr lang="uk-UA" dirty="0" smtClean="0"/>
              <a:t>» </a:t>
            </a:r>
            <a:r>
              <a:rPr lang="ru-RU" dirty="0" err="1"/>
              <a:t>охоплює</a:t>
            </a:r>
            <a:r>
              <a:rPr lang="ru-RU" dirty="0"/>
              <a:t> </a:t>
            </a:r>
            <a:r>
              <a:rPr lang="ru-RU" dirty="0" err="1"/>
              <a:t>правове</a:t>
            </a:r>
            <a:r>
              <a:rPr lang="ru-RU" dirty="0"/>
              <a:t> </a:t>
            </a:r>
            <a:r>
              <a:rPr lang="ru-RU" dirty="0" err="1"/>
              <a:t>регулювання</a:t>
            </a:r>
            <a:r>
              <a:rPr lang="ru-RU" dirty="0"/>
              <a:t> </a:t>
            </a:r>
            <a:r>
              <a:rPr lang="ru-RU" dirty="0" err="1"/>
              <a:t>особливих</a:t>
            </a:r>
            <a:r>
              <a:rPr lang="ru-RU" dirty="0"/>
              <a:t> </a:t>
            </a:r>
            <a:r>
              <a:rPr lang="ru-RU" dirty="0" err="1"/>
              <a:t>публічно-правових</a:t>
            </a:r>
            <a:r>
              <a:rPr lang="ru-RU" dirty="0"/>
              <a:t>, </a:t>
            </a:r>
            <a:r>
              <a:rPr lang="ru-RU" dirty="0" err="1"/>
              <a:t>службових</a:t>
            </a:r>
            <a:r>
              <a:rPr lang="ru-RU" dirty="0"/>
              <a:t> </a:t>
            </a:r>
            <a:r>
              <a:rPr lang="ru-RU" dirty="0" err="1"/>
              <a:t>відносин</a:t>
            </a:r>
            <a:r>
              <a:rPr lang="ru-RU" dirty="0"/>
              <a:t>, </a:t>
            </a:r>
            <a:r>
              <a:rPr lang="ru-RU" dirty="0" err="1"/>
              <a:t>які</a:t>
            </a:r>
            <a:r>
              <a:rPr lang="ru-RU" dirty="0"/>
              <a:t>, у свою </a:t>
            </a:r>
            <a:r>
              <a:rPr lang="ru-RU" dirty="0" err="1"/>
              <a:t>чергу</a:t>
            </a:r>
            <a:r>
              <a:rPr lang="ru-RU" dirty="0"/>
              <a:t>, </a:t>
            </a:r>
            <a:r>
              <a:rPr lang="ru-RU" dirty="0" err="1"/>
              <a:t>діляться</a:t>
            </a:r>
            <a:r>
              <a:rPr lang="ru-RU" dirty="0"/>
              <a:t> на </a:t>
            </a:r>
            <a:r>
              <a:rPr lang="ru-RU" dirty="0" err="1"/>
              <a:t>чиновницькі</a:t>
            </a:r>
            <a:r>
              <a:rPr lang="ru-RU" dirty="0"/>
              <a:t>, </a:t>
            </a:r>
            <a:r>
              <a:rPr lang="ru-RU" dirty="0" err="1"/>
              <a:t>відносини</a:t>
            </a:r>
            <a:r>
              <a:rPr lang="ru-RU" dirty="0"/>
              <a:t> </a:t>
            </a:r>
            <a:r>
              <a:rPr lang="ru-RU" dirty="0" err="1"/>
              <a:t>найманих</a:t>
            </a:r>
            <a:r>
              <a:rPr lang="ru-RU" dirty="0"/>
              <a:t> </a:t>
            </a:r>
            <a:r>
              <a:rPr lang="ru-RU" dirty="0" err="1"/>
              <a:t>осіб-службовців</a:t>
            </a:r>
            <a:r>
              <a:rPr lang="ru-RU" dirty="0"/>
              <a:t> та </a:t>
            </a:r>
            <a:r>
              <a:rPr lang="ru-RU" dirty="0" err="1"/>
              <a:t>робітників</a:t>
            </a:r>
            <a:r>
              <a:rPr lang="ru-RU" dirty="0"/>
              <a:t> </a:t>
            </a:r>
            <a:r>
              <a:rPr lang="ru-RU" dirty="0" err="1"/>
              <a:t>державних</a:t>
            </a:r>
            <a:r>
              <a:rPr lang="ru-RU" dirty="0"/>
              <a:t> </a:t>
            </a:r>
            <a:r>
              <a:rPr lang="ru-RU" dirty="0" err="1"/>
              <a:t>установ</a:t>
            </a:r>
            <a:r>
              <a:rPr lang="ru-RU" dirty="0"/>
              <a:t>.</a:t>
            </a:r>
            <a:endParaRPr lang="uk-UA" dirty="0"/>
          </a:p>
        </p:txBody>
      </p:sp>
    </p:spTree>
    <p:extLst>
      <p:ext uri="{BB962C8B-B14F-4D97-AF65-F5344CB8AC3E}">
        <p14:creationId xmlns:p14="http://schemas.microsoft.com/office/powerpoint/2010/main" val="27421005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268760"/>
            <a:ext cx="7620000" cy="3816424"/>
          </a:xfrm>
        </p:spPr>
        <p:txBody>
          <a:bodyPr/>
          <a:lstStyle/>
          <a:p>
            <a:pPr marL="114300" indent="0" algn="just">
              <a:buNone/>
            </a:pPr>
            <a:r>
              <a:rPr lang="uk-UA" dirty="0"/>
              <a:t>У США поняття «цивільна служба» вужче, ніж поняття «державна служба». Воно охоплює лише службовців державних установ. До нього не належать виборні посади, що пов’язані з юриспруденцією. Не входять до нього й армійські та флотські посади, </a:t>
            </a:r>
            <a:r>
              <a:rPr lang="uk-UA" dirty="0" err="1"/>
              <a:t>посади</a:t>
            </a:r>
            <a:r>
              <a:rPr lang="uk-UA" dirty="0"/>
              <a:t> в поліції тощо. </a:t>
            </a:r>
            <a:endParaRPr lang="uk-UA" dirty="0" smtClean="0"/>
          </a:p>
          <a:p>
            <a:pPr marL="114300" indent="0" algn="just">
              <a:buNone/>
            </a:pPr>
            <a:r>
              <a:rPr lang="uk-UA" dirty="0" smtClean="0"/>
              <a:t>Провідну </a:t>
            </a:r>
            <a:r>
              <a:rPr lang="uk-UA" dirty="0"/>
              <a:t>роль у керівництві державною службою відіграють президент і парламент. Контроль за низкою сфер державної служби президент і парламент здійснюють спільно, але є низка сфер, де їхня компетенція розділяється. </a:t>
            </a:r>
            <a:endParaRPr lang="uk-UA" dirty="0" smtClean="0"/>
          </a:p>
          <a:p>
            <a:pPr marL="114300" indent="0" algn="just">
              <a:buNone/>
            </a:pPr>
            <a:endParaRPr lang="uk-UA" dirty="0"/>
          </a:p>
        </p:txBody>
      </p:sp>
    </p:spTree>
    <p:extLst>
      <p:ext uri="{BB962C8B-B14F-4D97-AF65-F5344CB8AC3E}">
        <p14:creationId xmlns:p14="http://schemas.microsoft.com/office/powerpoint/2010/main" val="11956679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196752"/>
            <a:ext cx="7620000" cy="3816424"/>
          </a:xfrm>
        </p:spPr>
        <p:txBody>
          <a:bodyPr>
            <a:normAutofit/>
          </a:bodyPr>
          <a:lstStyle/>
          <a:p>
            <a:pPr algn="just"/>
            <a:r>
              <a:rPr lang="ru-RU" dirty="0" err="1"/>
              <a:t>Слід</a:t>
            </a:r>
            <a:r>
              <a:rPr lang="ru-RU" dirty="0"/>
              <a:t> </a:t>
            </a:r>
            <a:r>
              <a:rPr lang="ru-RU" dirty="0" err="1"/>
              <a:t>зауважити</a:t>
            </a:r>
            <a:r>
              <a:rPr lang="ru-RU" dirty="0"/>
              <a:t>, </a:t>
            </a:r>
            <a:r>
              <a:rPr lang="ru-RU" dirty="0" err="1"/>
              <a:t>що</a:t>
            </a:r>
            <a:r>
              <a:rPr lang="ru-RU" dirty="0"/>
              <a:t> до </a:t>
            </a:r>
            <a:r>
              <a:rPr lang="ru-RU" dirty="0" err="1"/>
              <a:t>категорії</a:t>
            </a:r>
            <a:r>
              <a:rPr lang="ru-RU" dirty="0"/>
              <a:t> </a:t>
            </a:r>
            <a:r>
              <a:rPr lang="ru-RU" dirty="0" err="1"/>
              <a:t>державних</a:t>
            </a:r>
            <a:r>
              <a:rPr lang="ru-RU" dirty="0"/>
              <a:t> </a:t>
            </a:r>
            <a:r>
              <a:rPr lang="ru-RU" dirty="0" err="1"/>
              <a:t>службовців</a:t>
            </a:r>
            <a:r>
              <a:rPr lang="ru-RU" dirty="0"/>
              <a:t> належать як </a:t>
            </a:r>
            <a:r>
              <a:rPr lang="ru-RU" dirty="0" err="1"/>
              <a:t>посадові</a:t>
            </a:r>
            <a:r>
              <a:rPr lang="ru-RU" dirty="0"/>
              <a:t> особи та </a:t>
            </a:r>
            <a:r>
              <a:rPr lang="ru-RU" dirty="0" err="1"/>
              <a:t>допоміжно-технічний</a:t>
            </a:r>
            <a:r>
              <a:rPr lang="ru-RU" dirty="0"/>
              <a:t> персонал, </a:t>
            </a:r>
            <a:r>
              <a:rPr lang="ru-RU" dirty="0" err="1"/>
              <a:t>що</a:t>
            </a:r>
            <a:r>
              <a:rPr lang="ru-RU" dirty="0"/>
              <a:t> </a:t>
            </a:r>
            <a:r>
              <a:rPr lang="ru-RU" dirty="0" err="1"/>
              <a:t>причетний</a:t>
            </a:r>
            <a:r>
              <a:rPr lang="ru-RU" dirty="0"/>
              <a:t> до </a:t>
            </a:r>
            <a:r>
              <a:rPr lang="ru-RU" dirty="0" err="1"/>
              <a:t>реалізації</a:t>
            </a:r>
            <a:r>
              <a:rPr lang="ru-RU" dirty="0"/>
              <a:t> державно-</a:t>
            </a:r>
            <a:r>
              <a:rPr lang="ru-RU" dirty="0" err="1"/>
              <a:t>владних</a:t>
            </a:r>
            <a:r>
              <a:rPr lang="ru-RU" dirty="0"/>
              <a:t> </a:t>
            </a:r>
            <a:r>
              <a:rPr lang="ru-RU" dirty="0" err="1"/>
              <a:t>повноважень</a:t>
            </a:r>
            <a:r>
              <a:rPr lang="ru-RU" dirty="0"/>
              <a:t>, так і </a:t>
            </a:r>
            <a:r>
              <a:rPr lang="ru-RU" dirty="0" err="1"/>
              <a:t>працівники</a:t>
            </a:r>
            <a:r>
              <a:rPr lang="ru-RU" dirty="0"/>
              <a:t> за наймом, у тому </a:t>
            </a:r>
            <a:r>
              <a:rPr lang="ru-RU" dirty="0" err="1"/>
              <a:t>числі</a:t>
            </a:r>
            <a:r>
              <a:rPr lang="ru-RU" dirty="0"/>
              <a:t> </a:t>
            </a:r>
            <a:r>
              <a:rPr lang="ru-RU" dirty="0" err="1"/>
              <a:t>викладачі</a:t>
            </a:r>
            <a:r>
              <a:rPr lang="ru-RU" dirty="0"/>
              <a:t> </a:t>
            </a:r>
            <a:r>
              <a:rPr lang="ru-RU" dirty="0" err="1"/>
              <a:t>державних</a:t>
            </a:r>
            <a:r>
              <a:rPr lang="ru-RU" dirty="0"/>
              <a:t> </a:t>
            </a:r>
            <a:r>
              <a:rPr lang="ru-RU" dirty="0" err="1"/>
              <a:t>навчальних</a:t>
            </a:r>
            <a:r>
              <a:rPr lang="ru-RU" dirty="0"/>
              <a:t> </a:t>
            </a:r>
            <a:r>
              <a:rPr lang="ru-RU" dirty="0" err="1"/>
              <a:t>закладів</a:t>
            </a:r>
            <a:r>
              <a:rPr lang="ru-RU" dirty="0"/>
              <a:t>, </a:t>
            </a:r>
            <a:r>
              <a:rPr lang="ru-RU" dirty="0" err="1"/>
              <a:t>робітники</a:t>
            </a:r>
            <a:r>
              <a:rPr lang="ru-RU" dirty="0"/>
              <a:t> </a:t>
            </a:r>
            <a:r>
              <a:rPr lang="ru-RU" dirty="0" err="1"/>
              <a:t>державних</a:t>
            </a:r>
            <a:r>
              <a:rPr lang="ru-RU" dirty="0"/>
              <a:t> </a:t>
            </a:r>
            <a:r>
              <a:rPr lang="ru-RU" dirty="0" err="1"/>
              <a:t>підприємств</a:t>
            </a:r>
            <a:r>
              <a:rPr lang="ru-RU" dirty="0"/>
              <a:t> і </a:t>
            </a:r>
            <a:r>
              <a:rPr lang="ru-RU" dirty="0" err="1"/>
              <a:t>сфери</a:t>
            </a:r>
            <a:r>
              <a:rPr lang="ru-RU" dirty="0"/>
              <a:t> </a:t>
            </a:r>
            <a:r>
              <a:rPr lang="ru-RU" dirty="0" err="1"/>
              <a:t>комунального</a:t>
            </a:r>
            <a:r>
              <a:rPr lang="ru-RU" dirty="0"/>
              <a:t> </a:t>
            </a:r>
            <a:r>
              <a:rPr lang="ru-RU" dirty="0" err="1"/>
              <a:t>обслуговування</a:t>
            </a:r>
            <a:r>
              <a:rPr lang="ru-RU" dirty="0"/>
              <a:t>. У широкому </a:t>
            </a:r>
            <a:r>
              <a:rPr lang="ru-RU" dirty="0" err="1"/>
              <a:t>розумінні</a:t>
            </a:r>
            <a:r>
              <a:rPr lang="ru-RU" dirty="0"/>
              <a:t> «</a:t>
            </a:r>
            <a:r>
              <a:rPr lang="ru-RU" dirty="0" err="1"/>
              <a:t>державним</a:t>
            </a:r>
            <a:r>
              <a:rPr lang="ru-RU" dirty="0"/>
              <a:t> </a:t>
            </a:r>
            <a:r>
              <a:rPr lang="ru-RU" dirty="0" err="1"/>
              <a:t>службовцем</a:t>
            </a:r>
            <a:r>
              <a:rPr lang="ru-RU" dirty="0"/>
              <a:t>», </a:t>
            </a:r>
            <a:r>
              <a:rPr lang="ru-RU" dirty="0" err="1"/>
              <a:t>або</a:t>
            </a:r>
            <a:r>
              <a:rPr lang="ru-RU" dirty="0"/>
              <a:t> «</a:t>
            </a:r>
            <a:r>
              <a:rPr lang="ru-RU" dirty="0" err="1"/>
              <a:t>службовцем</a:t>
            </a:r>
            <a:r>
              <a:rPr lang="ru-RU" dirty="0"/>
              <a:t> </a:t>
            </a:r>
            <a:r>
              <a:rPr lang="ru-RU" dirty="0" err="1"/>
              <a:t>публічного</a:t>
            </a:r>
            <a:r>
              <a:rPr lang="ru-RU" dirty="0"/>
              <a:t> сектора», </a:t>
            </a:r>
            <a:r>
              <a:rPr lang="ru-RU" dirty="0" err="1"/>
              <a:t>вважається</a:t>
            </a:r>
            <a:r>
              <a:rPr lang="ru-RU" dirty="0"/>
              <a:t> будь-яка особа, </a:t>
            </a:r>
            <a:r>
              <a:rPr lang="ru-RU" dirty="0" err="1"/>
              <a:t>праця</a:t>
            </a:r>
            <a:r>
              <a:rPr lang="ru-RU" dirty="0"/>
              <a:t> </a:t>
            </a:r>
            <a:r>
              <a:rPr lang="ru-RU" dirty="0" err="1"/>
              <a:t>якої</a:t>
            </a:r>
            <a:r>
              <a:rPr lang="ru-RU" dirty="0"/>
              <a:t> </a:t>
            </a:r>
            <a:r>
              <a:rPr lang="ru-RU" dirty="0" err="1"/>
              <a:t>оплачується</a:t>
            </a:r>
            <a:r>
              <a:rPr lang="ru-RU" dirty="0"/>
              <a:t> з бюджету </a:t>
            </a:r>
            <a:r>
              <a:rPr lang="ru-RU" dirty="0" err="1"/>
              <a:t>федерації</a:t>
            </a:r>
            <a:r>
              <a:rPr lang="ru-RU" dirty="0"/>
              <a:t>, штату </a:t>
            </a:r>
            <a:r>
              <a:rPr lang="ru-RU" dirty="0" err="1"/>
              <a:t>або</a:t>
            </a:r>
            <a:r>
              <a:rPr lang="ru-RU" dirty="0"/>
              <a:t> </a:t>
            </a:r>
            <a:r>
              <a:rPr lang="ru-RU" dirty="0" err="1"/>
              <a:t>місцевого</a:t>
            </a:r>
            <a:r>
              <a:rPr lang="ru-RU" dirty="0"/>
              <a:t> органу </a:t>
            </a:r>
            <a:r>
              <a:rPr lang="ru-RU" dirty="0" err="1"/>
              <a:t>влади</a:t>
            </a:r>
            <a:r>
              <a:rPr lang="ru-RU" dirty="0"/>
              <a:t>. </a:t>
            </a:r>
            <a:endParaRPr lang="ru-RU" dirty="0" smtClean="0"/>
          </a:p>
          <a:p>
            <a:pPr marL="114300" indent="0" algn="just">
              <a:buNone/>
            </a:pPr>
            <a:endParaRPr lang="ru-RU" dirty="0" smtClean="0"/>
          </a:p>
          <a:p>
            <a:pPr algn="just"/>
            <a:endParaRPr lang="ru-RU" dirty="0"/>
          </a:p>
          <a:p>
            <a:pPr algn="ctr"/>
            <a:endParaRPr lang="uk-UA" dirty="0"/>
          </a:p>
        </p:txBody>
      </p:sp>
    </p:spTree>
    <p:extLst>
      <p:ext uri="{BB962C8B-B14F-4D97-AF65-F5344CB8AC3E}">
        <p14:creationId xmlns:p14="http://schemas.microsoft.com/office/powerpoint/2010/main" val="5839393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539552" y="764704"/>
            <a:ext cx="7537648" cy="5420072"/>
          </a:xfrm>
        </p:spPr>
        <p:txBody>
          <a:bodyPr>
            <a:normAutofit fontScale="92500"/>
          </a:bodyPr>
          <a:lstStyle/>
          <a:p>
            <a:pPr algn="just"/>
            <a:r>
              <a:rPr lang="ru-RU" dirty="0"/>
              <a:t>У </a:t>
            </a:r>
            <a:r>
              <a:rPr lang="ru-RU" dirty="0" err="1"/>
              <a:t>Великобританії</a:t>
            </a:r>
            <a:r>
              <a:rPr lang="ru-RU" dirty="0"/>
              <a:t> </a:t>
            </a:r>
            <a:r>
              <a:rPr lang="ru-RU" dirty="0" err="1"/>
              <a:t>керівництво</a:t>
            </a:r>
            <a:r>
              <a:rPr lang="ru-RU" dirty="0"/>
              <a:t> державною службою формально </a:t>
            </a:r>
            <a:r>
              <a:rPr lang="ru-RU" dirty="0" err="1"/>
              <a:t>належить</a:t>
            </a:r>
            <a:r>
              <a:rPr lang="ru-RU" dirty="0"/>
              <a:t> </a:t>
            </a:r>
            <a:r>
              <a:rPr lang="ru-RU" dirty="0" err="1"/>
              <a:t>монархії</a:t>
            </a:r>
            <a:r>
              <a:rPr lang="ru-RU" dirty="0"/>
              <a:t> в </a:t>
            </a:r>
            <a:r>
              <a:rPr lang="ru-RU" dirty="0" err="1"/>
              <a:t>особі</a:t>
            </a:r>
            <a:r>
              <a:rPr lang="ru-RU" dirty="0"/>
              <a:t> </a:t>
            </a:r>
            <a:r>
              <a:rPr lang="ru-RU" dirty="0" err="1"/>
              <a:t>королеви</a:t>
            </a:r>
            <a:r>
              <a:rPr lang="ru-RU" dirty="0"/>
              <a:t>. </a:t>
            </a:r>
            <a:r>
              <a:rPr lang="ru-RU" dirty="0" err="1"/>
              <a:t>Фактично</a:t>
            </a:r>
            <a:r>
              <a:rPr lang="ru-RU" dirty="0"/>
              <a:t> </a:t>
            </a:r>
            <a:r>
              <a:rPr lang="ru-RU" dirty="0" err="1"/>
              <a:t>монархія</a:t>
            </a:r>
            <a:r>
              <a:rPr lang="ru-RU" dirty="0"/>
              <a:t> – </a:t>
            </a:r>
            <a:r>
              <a:rPr lang="ru-RU" dirty="0" err="1"/>
              <a:t>це</a:t>
            </a:r>
            <a:r>
              <a:rPr lang="ru-RU" dirty="0"/>
              <a:t> </a:t>
            </a:r>
            <a:r>
              <a:rPr lang="ru-RU" dirty="0" err="1"/>
              <a:t>вищі</a:t>
            </a:r>
            <a:r>
              <a:rPr lang="ru-RU" dirty="0"/>
              <a:t> </a:t>
            </a:r>
            <a:r>
              <a:rPr lang="ru-RU" dirty="0" err="1"/>
              <a:t>органи</a:t>
            </a:r>
            <a:r>
              <a:rPr lang="ru-RU" dirty="0"/>
              <a:t> </a:t>
            </a:r>
            <a:r>
              <a:rPr lang="ru-RU" dirty="0" err="1"/>
              <a:t>держави</a:t>
            </a:r>
            <a:r>
              <a:rPr lang="ru-RU" dirty="0"/>
              <a:t> і </a:t>
            </a:r>
            <a:r>
              <a:rPr lang="ru-RU" dirty="0" err="1"/>
              <a:t>посадові</a:t>
            </a:r>
            <a:r>
              <a:rPr lang="ru-RU" dirty="0"/>
              <a:t> особи, а </a:t>
            </a:r>
            <a:r>
              <a:rPr lang="ru-RU" dirty="0" err="1"/>
              <a:t>саме</a:t>
            </a:r>
            <a:r>
              <a:rPr lang="ru-RU" dirty="0"/>
              <a:t>: </a:t>
            </a:r>
            <a:r>
              <a:rPr lang="ru-RU" dirty="0" err="1"/>
              <a:t>прем’єр-міністр</a:t>
            </a:r>
            <a:r>
              <a:rPr lang="ru-RU" dirty="0"/>
              <a:t>, </a:t>
            </a:r>
            <a:r>
              <a:rPr lang="ru-RU" dirty="0" err="1"/>
              <a:t>кабінет</a:t>
            </a:r>
            <a:r>
              <a:rPr lang="ru-RU" dirty="0"/>
              <a:t>, </a:t>
            </a:r>
            <a:r>
              <a:rPr lang="ru-RU" dirty="0" err="1"/>
              <a:t>міністри</a:t>
            </a:r>
            <a:r>
              <a:rPr lang="ru-RU" dirty="0"/>
              <a:t>. У </a:t>
            </a:r>
            <a:r>
              <a:rPr lang="ru-RU" dirty="0" err="1"/>
              <a:t>Меморандумі</a:t>
            </a:r>
            <a:r>
              <a:rPr lang="ru-RU" dirty="0"/>
              <a:t> для </a:t>
            </a:r>
            <a:r>
              <a:rPr lang="ru-RU" dirty="0" err="1"/>
              <a:t>державних</a:t>
            </a:r>
            <a:r>
              <a:rPr lang="ru-RU" dirty="0"/>
              <a:t> </a:t>
            </a:r>
            <a:r>
              <a:rPr lang="ru-RU" dirty="0" err="1"/>
              <a:t>службовців</a:t>
            </a:r>
            <a:r>
              <a:rPr lang="ru-RU" dirty="0"/>
              <a:t> з </a:t>
            </a:r>
            <a:r>
              <a:rPr lang="ru-RU" dirty="0" err="1"/>
              <a:t>цього</a:t>
            </a:r>
            <a:r>
              <a:rPr lang="ru-RU" dirty="0"/>
              <a:t> приводу </a:t>
            </a:r>
            <a:r>
              <a:rPr lang="ru-RU" dirty="0" err="1"/>
              <a:t>зауважується</a:t>
            </a:r>
            <a:r>
              <a:rPr lang="ru-RU" dirty="0"/>
              <a:t>, </a:t>
            </a:r>
            <a:r>
              <a:rPr lang="ru-RU" dirty="0" err="1"/>
              <a:t>що</a:t>
            </a:r>
            <a:r>
              <a:rPr lang="ru-RU" dirty="0"/>
              <a:t> чиновники </a:t>
            </a:r>
            <a:r>
              <a:rPr lang="ru-RU" dirty="0" err="1"/>
              <a:t>перебувають</a:t>
            </a:r>
            <a:r>
              <a:rPr lang="ru-RU" dirty="0"/>
              <a:t> на </a:t>
            </a:r>
            <a:r>
              <a:rPr lang="ru-RU" dirty="0" err="1"/>
              <a:t>службі</a:t>
            </a:r>
            <a:r>
              <a:rPr lang="ru-RU" dirty="0"/>
              <a:t> в </a:t>
            </a:r>
            <a:r>
              <a:rPr lang="ru-RU" dirty="0" err="1"/>
              <a:t>монархії</a:t>
            </a:r>
            <a:r>
              <a:rPr lang="ru-RU" dirty="0" smtClean="0"/>
              <a:t>.</a:t>
            </a:r>
          </a:p>
          <a:p>
            <a:pPr algn="just"/>
            <a:r>
              <a:rPr lang="uk-UA" dirty="0"/>
              <a:t>Поряд з вузьким розумінням категорії «цивільна служба» використовується широке поняття «публічна служба». Поняття «публічна служба» в широкому значенні поширюється і на службовців публічного сектора: міністрів, службовців військових сил, поліції, охорони здоров’я, учителів тощо, а також охоплює службовців інших органів центрального і місцевого управління, яких найнято і служба яких оплачується за рахунок виділених парламентом коштів. У вузькому значенні «публічна служба» включає функціонерів тільки центральних органів влади. Чіткого визначення поняття «функціонери» не існує, оскільки вони визначаються як «слуги Корони, які служать з «доброї волі». </a:t>
            </a:r>
          </a:p>
          <a:p>
            <a:pPr algn="just"/>
            <a:endParaRPr lang="ru-RU" dirty="0"/>
          </a:p>
          <a:p>
            <a:endParaRPr lang="uk-UA" dirty="0"/>
          </a:p>
        </p:txBody>
      </p:sp>
    </p:spTree>
    <p:extLst>
      <p:ext uri="{BB962C8B-B14F-4D97-AF65-F5344CB8AC3E}">
        <p14:creationId xmlns:p14="http://schemas.microsoft.com/office/powerpoint/2010/main" val="244891615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23528" y="620688"/>
            <a:ext cx="7620000" cy="5592688"/>
          </a:xfrm>
        </p:spPr>
        <p:txBody>
          <a:bodyPr>
            <a:normAutofit fontScale="85000" lnSpcReduction="20000"/>
          </a:bodyPr>
          <a:lstStyle/>
          <a:p>
            <a:pPr algn="just"/>
            <a:r>
              <a:rPr lang="uk-UA" dirty="0"/>
              <a:t>У Бельгії державними службовцями вважаються всі, хто перебуває на службі в держави: працівники урядових органів (федерального, регіонального та комунального рівнів), а також освітяни, лікарі, працівники правоохоронних органів, податківці. </a:t>
            </a:r>
            <a:endParaRPr lang="uk-UA" dirty="0" smtClean="0"/>
          </a:p>
          <a:p>
            <a:pPr algn="just"/>
            <a:r>
              <a:rPr lang="uk-UA" dirty="0" smtClean="0"/>
              <a:t>В </a:t>
            </a:r>
            <a:r>
              <a:rPr lang="uk-UA" dirty="0"/>
              <a:t>Італії на державній службі перебувають лише дипломати, префекти, поліцейські, а також речники, що обіймають вищі керівні посади в публічних адміністраціях державного рівня. Інші службовці державних агенцій вважаються держслужбовцями лише формально, оскільки їх службова діяльність значною мірою визначається колективними угодами, що укладаються між агенціями та профспілками. </a:t>
            </a:r>
            <a:endParaRPr lang="uk-UA" dirty="0" smtClean="0"/>
          </a:p>
          <a:p>
            <a:pPr algn="just"/>
            <a:r>
              <a:rPr lang="uk-UA" dirty="0" smtClean="0"/>
              <a:t>В </a:t>
            </a:r>
            <a:r>
              <a:rPr lang="uk-UA" dirty="0"/>
              <a:t>Іспанії діє державна служба, що охоплює такі групи службовців: вищий корпус цивільних державних службовців; вищий корпус державних фінансових інспекторів; вищий корпус комерційних інспекторів та державних економістів; вищий корпус державних юристів; корпус медиків національної системи охорони здоров’я; вищий корпус інспекторів праці та соціального захисту; генеральний адміністративний корпус державної адміністрації; корпус креслярів </a:t>
            </a:r>
            <a:r>
              <a:rPr lang="uk-UA" dirty="0" err="1"/>
              <a:t>кадатрів</a:t>
            </a:r>
            <a:r>
              <a:rPr lang="uk-UA" dirty="0"/>
              <a:t> і креслярів-картографів; генеральний допоміжний корпус державної адміністрації; генеральний </a:t>
            </a:r>
            <a:r>
              <a:rPr lang="uk-UA" dirty="0" err="1"/>
              <a:t>субальтернативний</a:t>
            </a:r>
            <a:r>
              <a:rPr lang="uk-UA" dirty="0"/>
              <a:t> корпус державної адміністрації; корпус механіків-водіїв Міністерства оборони.</a:t>
            </a:r>
          </a:p>
        </p:txBody>
      </p:sp>
    </p:spTree>
    <p:extLst>
      <p:ext uri="{BB962C8B-B14F-4D97-AF65-F5344CB8AC3E}">
        <p14:creationId xmlns:p14="http://schemas.microsoft.com/office/powerpoint/2010/main" val="296040478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План</a:t>
            </a:r>
            <a:endParaRPr lang="uk-UA" dirty="0"/>
          </a:p>
        </p:txBody>
      </p:sp>
      <p:sp>
        <p:nvSpPr>
          <p:cNvPr id="3" name="Місце для вмісту 2"/>
          <p:cNvSpPr>
            <a:spLocks noGrp="1"/>
          </p:cNvSpPr>
          <p:nvPr>
            <p:ph idx="1"/>
          </p:nvPr>
        </p:nvSpPr>
        <p:spPr/>
        <p:txBody>
          <a:bodyPr/>
          <a:lstStyle/>
          <a:p>
            <a:pPr marL="114300" indent="0" algn="just">
              <a:buNone/>
            </a:pPr>
            <a:r>
              <a:rPr lang="uk-UA" dirty="0"/>
              <a:t>1. Концептуальні моделі публічної служби. </a:t>
            </a:r>
            <a:endParaRPr lang="uk-UA" dirty="0" smtClean="0"/>
          </a:p>
          <a:p>
            <a:pPr marL="114300" indent="0" algn="just">
              <a:buNone/>
            </a:pPr>
            <a:r>
              <a:rPr lang="uk-UA" dirty="0" smtClean="0"/>
              <a:t>2</a:t>
            </a:r>
            <a:r>
              <a:rPr lang="uk-UA" dirty="0"/>
              <a:t>. Визначення поняття «публічна служба» та особливості її функціонування закордоном. </a:t>
            </a:r>
            <a:endParaRPr lang="uk-UA" dirty="0" smtClean="0"/>
          </a:p>
          <a:p>
            <a:pPr marL="114300" indent="0" algn="just">
              <a:buNone/>
            </a:pPr>
            <a:r>
              <a:rPr lang="uk-UA" dirty="0" smtClean="0"/>
              <a:t>3</a:t>
            </a:r>
            <a:r>
              <a:rPr lang="uk-UA" dirty="0"/>
              <a:t>. Класифікація видів державних службовців за кордоном. </a:t>
            </a:r>
            <a:endParaRPr lang="uk-UA" dirty="0" smtClean="0"/>
          </a:p>
          <a:p>
            <a:pPr marL="114300" indent="0" algn="just">
              <a:buNone/>
            </a:pPr>
            <a:r>
              <a:rPr lang="uk-UA" dirty="0" smtClean="0"/>
              <a:t>4</a:t>
            </a:r>
            <a:r>
              <a:rPr lang="uk-UA" dirty="0"/>
              <a:t>. Закордонний досвід функціонування державної служби (на прикладі Франції). </a:t>
            </a:r>
          </a:p>
        </p:txBody>
      </p:sp>
    </p:spTree>
    <p:extLst>
      <p:ext uri="{BB962C8B-B14F-4D97-AF65-F5344CB8AC3E}">
        <p14:creationId xmlns:p14="http://schemas.microsoft.com/office/powerpoint/2010/main" val="1348687962"/>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539552" y="476672"/>
            <a:ext cx="7537648" cy="5924128"/>
          </a:xfrm>
        </p:spPr>
        <p:txBody>
          <a:bodyPr>
            <a:normAutofit fontScale="92500" lnSpcReduction="20000"/>
          </a:bodyPr>
          <a:lstStyle/>
          <a:p>
            <a:pPr algn="just"/>
            <a:r>
              <a:rPr lang="uk-UA" dirty="0"/>
              <a:t>У Китаї існує єдина централізована державна служба. До її складу входять працівники на посадах у державному адміністративному апараті </a:t>
            </a:r>
            <a:r>
              <a:rPr lang="uk-UA" dirty="0" smtClean="0"/>
              <a:t>центрального </a:t>
            </a:r>
            <a:r>
              <a:rPr lang="uk-UA" dirty="0"/>
              <a:t>та місцевого рівнів. Усі посади поділяються на «керівні» та «</a:t>
            </a:r>
            <a:r>
              <a:rPr lang="uk-UA" dirty="0" err="1"/>
              <a:t>некерівні</a:t>
            </a:r>
            <a:r>
              <a:rPr lang="uk-UA" dirty="0"/>
              <a:t>». До держслужбовців не належать робітники та </a:t>
            </a:r>
            <a:r>
              <a:rPr lang="uk-UA" dirty="0" err="1"/>
              <a:t>обслугуючий</a:t>
            </a:r>
            <a:r>
              <a:rPr lang="uk-UA" dirty="0"/>
              <a:t> персонал адміністративних органів. </a:t>
            </a:r>
            <a:endParaRPr lang="uk-UA" dirty="0" smtClean="0"/>
          </a:p>
          <a:p>
            <a:pPr algn="just"/>
            <a:r>
              <a:rPr lang="uk-UA" dirty="0" smtClean="0"/>
              <a:t>У </a:t>
            </a:r>
            <a:r>
              <a:rPr lang="uk-UA" dirty="0"/>
              <a:t>Польщі існує цивільна служба, до складу якої входять професійні службовці в адміністраціях центрального та місцевого рівнів. Розрізняють: а) «цивільних службовців», чиї відносини базуються на призначенні на управлінську посаду чи посаду спеціалістів державної служби; б) «працівників цивільної служби», яких беруть на роботу на контрактній основі. </a:t>
            </a:r>
            <a:endParaRPr lang="uk-UA" dirty="0" smtClean="0"/>
          </a:p>
          <a:p>
            <a:pPr algn="just"/>
            <a:r>
              <a:rPr lang="uk-UA" dirty="0" smtClean="0"/>
              <a:t>У </a:t>
            </a:r>
            <a:r>
              <a:rPr lang="uk-UA" dirty="0"/>
              <a:t>Фінляндії відносини державної служби вважаються відносинами зайнятості, в яких держава виступає як роботодавець, а службовець – як працівник державної сфери. Відповідно розмежовують службовців державного сектора, місцевого самоврядування, приватного сектора. </a:t>
            </a:r>
            <a:endParaRPr lang="uk-UA" dirty="0" smtClean="0"/>
          </a:p>
          <a:p>
            <a:pPr algn="just"/>
            <a:r>
              <a:rPr lang="uk-UA" dirty="0" smtClean="0"/>
              <a:t>У </a:t>
            </a:r>
            <a:r>
              <a:rPr lang="uk-UA" dirty="0"/>
              <a:t>Японії особи державної служби поділяються на: 1) працівників «особливої служби»; 2) працівників «звичайної служби» (працівники держорганів, держпідприємств, установ, організацій, військовослужбовці, поліцейські). </a:t>
            </a:r>
          </a:p>
        </p:txBody>
      </p:sp>
    </p:spTree>
    <p:extLst>
      <p:ext uri="{BB962C8B-B14F-4D97-AF65-F5344CB8AC3E}">
        <p14:creationId xmlns:p14="http://schemas.microsoft.com/office/powerpoint/2010/main" val="26699171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980728"/>
            <a:ext cx="7620000" cy="4800600"/>
          </a:xfrm>
        </p:spPr>
        <p:txBody>
          <a:bodyPr>
            <a:normAutofit fontScale="92500"/>
          </a:bodyPr>
          <a:lstStyle/>
          <a:p>
            <a:pPr algn="just"/>
            <a:r>
              <a:rPr lang="uk-UA" dirty="0"/>
              <a:t>У Франції поняття «державна служба» в широкому значенні означає «здійснення агентами професійної діяльності на службі в держави, територіального колективу, публічного закладу і в цілому будь-якої адміністрації». У вузькому значенні поняття «функціонер» виключає категорії військових, суддів і стосується тільки тих службовців, які зайняті на постійній службі в органах державного управління і включені до </a:t>
            </a:r>
            <a:r>
              <a:rPr lang="uk-UA" dirty="0" smtClean="0"/>
              <a:t>штату. </a:t>
            </a:r>
            <a:r>
              <a:rPr lang="uk-UA" dirty="0"/>
              <a:t>Тимчасові службовці не розглядаються як «функціонери». Усі державні службовці відповідно до ієрархічної системи поділу влад поділяються на центральних і місцевих. Службовцями центрального уряду вважаються і всі працівники периферійних органів, які підпорядковані центральному відомству і входять у його штат. До місцевих належать ті службовці, які входять у систему закладів, організацій і установ місцевого підпорядкування.</a:t>
            </a:r>
          </a:p>
        </p:txBody>
      </p:sp>
    </p:spTree>
    <p:extLst>
      <p:ext uri="{BB962C8B-B14F-4D97-AF65-F5344CB8AC3E}">
        <p14:creationId xmlns:p14="http://schemas.microsoft.com/office/powerpoint/2010/main" val="157400678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z="2800" dirty="0" smtClean="0"/>
              <a:t>3. </a:t>
            </a:r>
            <a:r>
              <a:rPr lang="ru-RU" sz="2800" dirty="0" err="1"/>
              <a:t>Класифікація</a:t>
            </a:r>
            <a:r>
              <a:rPr lang="ru-RU" sz="2800" dirty="0"/>
              <a:t> </a:t>
            </a:r>
            <a:r>
              <a:rPr lang="ru-RU" sz="2800" dirty="0" err="1"/>
              <a:t>видів</a:t>
            </a:r>
            <a:r>
              <a:rPr lang="ru-RU" sz="2800" dirty="0"/>
              <a:t> </a:t>
            </a:r>
            <a:r>
              <a:rPr lang="ru-RU" sz="2800" dirty="0" err="1"/>
              <a:t>державних</a:t>
            </a:r>
            <a:r>
              <a:rPr lang="ru-RU" sz="2800" dirty="0"/>
              <a:t> </a:t>
            </a:r>
            <a:r>
              <a:rPr lang="ru-RU" sz="2800" dirty="0" err="1"/>
              <a:t>службовців</a:t>
            </a:r>
            <a:r>
              <a:rPr lang="ru-RU" sz="2800" dirty="0"/>
              <a:t> за кордоном.</a:t>
            </a:r>
            <a:endParaRPr lang="uk-UA" sz="2800" dirty="0"/>
          </a:p>
        </p:txBody>
      </p:sp>
      <p:sp>
        <p:nvSpPr>
          <p:cNvPr id="3" name="Місце для вмісту 2"/>
          <p:cNvSpPr>
            <a:spLocks noGrp="1"/>
          </p:cNvSpPr>
          <p:nvPr>
            <p:ph idx="1"/>
          </p:nvPr>
        </p:nvSpPr>
        <p:spPr/>
        <p:txBody>
          <a:bodyPr/>
          <a:lstStyle/>
          <a:p>
            <a:pPr marL="114300" indent="0" algn="just">
              <a:buNone/>
            </a:pPr>
            <a:r>
              <a:rPr lang="uk-UA" dirty="0"/>
              <a:t>А</a:t>
            </a:r>
            <a:r>
              <a:rPr lang="uk-UA" dirty="0" smtClean="0"/>
              <a:t>генти </a:t>
            </a:r>
            <a:r>
              <a:rPr lang="uk-UA" dirty="0"/>
              <a:t>Федеративної Республіки Німеччини розділяються на три групи: </a:t>
            </a:r>
            <a:endParaRPr lang="uk-UA" dirty="0" smtClean="0"/>
          </a:p>
          <a:p>
            <a:pPr marL="114300" indent="0" algn="just">
              <a:buNone/>
            </a:pPr>
            <a:r>
              <a:rPr lang="uk-UA" dirty="0" smtClean="0"/>
              <a:t>– </a:t>
            </a:r>
            <a:r>
              <a:rPr lang="uk-UA" dirty="0"/>
              <a:t>власне функціонери; </a:t>
            </a:r>
            <a:endParaRPr lang="uk-UA" dirty="0" smtClean="0"/>
          </a:p>
          <a:p>
            <a:pPr marL="114300" indent="0" algn="just">
              <a:buNone/>
            </a:pPr>
            <a:r>
              <a:rPr lang="uk-UA" dirty="0" smtClean="0"/>
              <a:t>– </a:t>
            </a:r>
            <a:r>
              <a:rPr lang="uk-UA" dirty="0"/>
              <a:t>службовці; </a:t>
            </a:r>
            <a:endParaRPr lang="uk-UA" dirty="0" smtClean="0"/>
          </a:p>
          <a:p>
            <a:pPr marL="114300" indent="0" algn="just">
              <a:buNone/>
            </a:pPr>
            <a:r>
              <a:rPr lang="uk-UA" dirty="0" smtClean="0"/>
              <a:t>– </a:t>
            </a:r>
            <a:r>
              <a:rPr lang="uk-UA" dirty="0"/>
              <a:t>робітники. </a:t>
            </a:r>
            <a:endParaRPr lang="uk-UA" dirty="0" smtClean="0"/>
          </a:p>
          <a:p>
            <a:pPr marL="114300" indent="0" algn="just">
              <a:buNone/>
            </a:pPr>
            <a:r>
              <a:rPr lang="uk-UA" dirty="0" smtClean="0"/>
              <a:t>У </a:t>
            </a:r>
            <a:r>
              <a:rPr lang="uk-UA" dirty="0"/>
              <a:t>Франції державні службовці розподіляються на: </a:t>
            </a:r>
            <a:endParaRPr lang="uk-UA" dirty="0" smtClean="0"/>
          </a:p>
          <a:p>
            <a:pPr marL="114300" indent="0" algn="just">
              <a:buNone/>
            </a:pPr>
            <a:r>
              <a:rPr lang="uk-UA" dirty="0" smtClean="0"/>
              <a:t>– </a:t>
            </a:r>
            <a:r>
              <a:rPr lang="uk-UA" dirty="0"/>
              <a:t>функціонерів та службовців, які призначені на постійну посаду і введені в штат із наданням чину і які підпорядковуються Статуту; </a:t>
            </a:r>
            <a:endParaRPr lang="uk-UA" dirty="0" smtClean="0"/>
          </a:p>
          <a:p>
            <a:pPr marL="114300" indent="0" algn="just">
              <a:buNone/>
            </a:pPr>
            <a:r>
              <a:rPr lang="uk-UA" dirty="0" smtClean="0"/>
              <a:t>– </a:t>
            </a:r>
            <a:r>
              <a:rPr lang="uk-UA" dirty="0" err="1"/>
              <a:t>нефункціонерів</a:t>
            </a:r>
            <a:r>
              <a:rPr lang="uk-UA" dirty="0"/>
              <a:t>, які набираються за контрактом і не включаються в штат. Серед них – помічники, сезонні робітники, службовці з погодинною оплатою та ін.</a:t>
            </a:r>
          </a:p>
        </p:txBody>
      </p:sp>
    </p:spTree>
    <p:extLst>
      <p:ext uri="{BB962C8B-B14F-4D97-AF65-F5344CB8AC3E}">
        <p14:creationId xmlns:p14="http://schemas.microsoft.com/office/powerpoint/2010/main" val="149724095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just"/>
            <a:r>
              <a:rPr lang="ru-RU" sz="2800" dirty="0"/>
              <a:t>4. </a:t>
            </a:r>
            <a:r>
              <a:rPr lang="ru-RU" sz="2800" dirty="0" err="1"/>
              <a:t>Закордонний</a:t>
            </a:r>
            <a:r>
              <a:rPr lang="ru-RU" sz="2800" dirty="0"/>
              <a:t> </a:t>
            </a:r>
            <a:r>
              <a:rPr lang="ru-RU" sz="2800" dirty="0" err="1"/>
              <a:t>досвід</a:t>
            </a:r>
            <a:r>
              <a:rPr lang="ru-RU" sz="2800" dirty="0"/>
              <a:t> </a:t>
            </a:r>
            <a:r>
              <a:rPr lang="ru-RU" sz="2800" dirty="0" err="1"/>
              <a:t>функціонування</a:t>
            </a:r>
            <a:r>
              <a:rPr lang="ru-RU" sz="2800" dirty="0"/>
              <a:t> </a:t>
            </a:r>
            <a:r>
              <a:rPr lang="ru-RU" sz="2800" dirty="0" err="1"/>
              <a:t>державної</a:t>
            </a:r>
            <a:r>
              <a:rPr lang="ru-RU" sz="2800" dirty="0"/>
              <a:t> </a:t>
            </a:r>
            <a:r>
              <a:rPr lang="ru-RU" sz="2800" dirty="0" err="1"/>
              <a:t>служби</a:t>
            </a:r>
            <a:r>
              <a:rPr lang="ru-RU" sz="2800" dirty="0"/>
              <a:t> (на </a:t>
            </a:r>
            <a:r>
              <a:rPr lang="ru-RU" sz="2800" dirty="0" err="1"/>
              <a:t>прикладі</a:t>
            </a:r>
            <a:r>
              <a:rPr lang="ru-RU" sz="2800" dirty="0"/>
              <a:t> </a:t>
            </a:r>
            <a:r>
              <a:rPr lang="ru-RU" sz="2800" dirty="0" err="1"/>
              <a:t>Франції</a:t>
            </a:r>
            <a:r>
              <a:rPr lang="ru-RU" sz="2800" dirty="0"/>
              <a:t>). </a:t>
            </a:r>
            <a:endParaRPr lang="uk-UA" sz="2800" dirty="0"/>
          </a:p>
        </p:txBody>
      </p:sp>
      <p:sp>
        <p:nvSpPr>
          <p:cNvPr id="3" name="Місце для вмісту 2"/>
          <p:cNvSpPr>
            <a:spLocks noGrp="1"/>
          </p:cNvSpPr>
          <p:nvPr>
            <p:ph idx="1"/>
          </p:nvPr>
        </p:nvSpPr>
        <p:spPr/>
        <p:txBody>
          <a:bodyPr>
            <a:normAutofit fontScale="85000" lnSpcReduction="20000"/>
          </a:bodyPr>
          <a:lstStyle/>
          <a:p>
            <a:pPr algn="just"/>
            <a:r>
              <a:rPr lang="uk-UA" dirty="0"/>
              <a:t>Серед особливостей функціонування інституту державної служби як приклад можна використовувати схему організації державної служби Франції, де кожен орган влади виконує свою функцію. Парламент затверджує Загальне положення про державну службу і визначає порядок створення бюджетних посад. Державна рада встановлює, які посади входять у коло повноважень президента й уряду, які категорії чиновників можуть призначатися іншими органами. Президент затверджує декрети з питань державної служби, здійснює призначення вищих посадових осіб: державних радників, головних консультантів Рахункової палати, префектів, послів, керівників академій та ін. Прем’єр-міністр відповідно до конституційних норм несе безпосередню відповідальність за всю роботу державної служби. У рамках конституційних повноважень він готує і видає підзаконні акти, особливі положення про державну службу для окремих міністерств, координує діяльність міністерств в інтересах державної служби, бере участь у призначенні вищих посадових осіб. За рішеннями президента і прем’єра відбуваються призначення всього керівного складу міністерств аж до начальників відділів. </a:t>
            </a:r>
          </a:p>
        </p:txBody>
      </p:sp>
    </p:spTree>
    <p:extLst>
      <p:ext uri="{BB962C8B-B14F-4D97-AF65-F5344CB8AC3E}">
        <p14:creationId xmlns:p14="http://schemas.microsoft.com/office/powerpoint/2010/main" val="19662930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196752"/>
            <a:ext cx="7620000" cy="4800600"/>
          </a:xfrm>
        </p:spPr>
        <p:txBody>
          <a:bodyPr/>
          <a:lstStyle/>
          <a:p>
            <a:pPr algn="just"/>
            <a:r>
              <a:rPr lang="uk-UA" dirty="0"/>
              <a:t>На регіональному рівні управління державною службою здійснюють префекти. Префект і підлеглі йому служби префектур виконують дві функції – представника центрального уряду і координаційного штабу служб регіону. Префект має право приймати на роботу службовців середньої і нижчої ланки. На рівні місцевого самоврядування керівними органами виступають муніципальні ради і мери. Вони замикають управління державною службою в масштабі країни. Крім того, для управління кадрами державних службовців на регіональному і місцевому рівнях створені управління у формі державних територіальних інститутів. Ці управління об’єднуються в загальнонаціональний центр, що здійснює керівництво кадрами тільки вищої ланки. </a:t>
            </a:r>
          </a:p>
        </p:txBody>
      </p:sp>
    </p:spTree>
    <p:extLst>
      <p:ext uri="{BB962C8B-B14F-4D97-AF65-F5344CB8AC3E}">
        <p14:creationId xmlns:p14="http://schemas.microsoft.com/office/powerpoint/2010/main" val="213471166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algn="just"/>
            <a:r>
              <a:rPr lang="uk-UA" dirty="0"/>
              <a:t>Для Франції характерними є ознаки самоуправління в діяльності органів з управління державною службою, що допускає активну участь у ній профспілкових активістів, рядових співробітників. З цією метою створена мережа напівдержавних, </a:t>
            </a:r>
            <a:r>
              <a:rPr lang="uk-UA" dirty="0" err="1"/>
              <a:t>напівсуспільних</a:t>
            </a:r>
            <a:r>
              <a:rPr lang="uk-UA" dirty="0"/>
              <a:t> органів, наприклад: Генеральна рада, Територіальна рада, Паритетний адміністративний комітет для узгодження прийнятих актів щодо державної служби з інтересами державних службовців, обговорення альтернативних проектів щодо державної служби тощо. </a:t>
            </a:r>
          </a:p>
        </p:txBody>
      </p:sp>
    </p:spTree>
    <p:extLst>
      <p:ext uri="{BB962C8B-B14F-4D97-AF65-F5344CB8AC3E}">
        <p14:creationId xmlns:p14="http://schemas.microsoft.com/office/powerpoint/2010/main" val="2228481871"/>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algn="just"/>
            <a:r>
              <a:rPr lang="uk-UA" dirty="0"/>
              <a:t>В інших країнах діє приблизно така ж схема організації державної служби з поділом на низку рівнів, хоча в кожній країні є своя специфіка. У більшості країн існують спеціалізовані органи управління державною службою. Кожна держава прагне знайти найбільш прийнятну систему організації і функціонування державної служби, що в цілому відповідає науковим поглядам на цю проблему з урахуванням національних традицій і культури населення. </a:t>
            </a:r>
          </a:p>
        </p:txBody>
      </p:sp>
    </p:spTree>
    <p:extLst>
      <p:ext uri="{BB962C8B-B14F-4D97-AF65-F5344CB8AC3E}">
        <p14:creationId xmlns:p14="http://schemas.microsoft.com/office/powerpoint/2010/main" val="804757124"/>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pPr algn="just"/>
            <a:r>
              <a:rPr lang="uk-UA" dirty="0"/>
              <a:t>Підсумовуючи варто зазначити, що </a:t>
            </a:r>
            <a:r>
              <a:rPr lang="uk-UA" dirty="0" smtClean="0"/>
              <a:t>необхідність </a:t>
            </a:r>
            <a:r>
              <a:rPr lang="uk-UA" dirty="0"/>
              <a:t>привести систему управління у відповідність із сучасним світом змусила політиків виробити програми реформування державної служби з метою її докорінної модернізації. В основу реформування державної служби в більшості країн покладено такі принципи: демократизація державного управління і державної служби; орієнтація на пересічного громадянина, який, будучи клієнтом державних служб, виступає споживачем державних послуг; орієнтація на кінцевий результат; рентабельність управління; простота управління. </a:t>
            </a:r>
          </a:p>
        </p:txBody>
      </p:sp>
    </p:spTree>
    <p:extLst>
      <p:ext uri="{BB962C8B-B14F-4D97-AF65-F5344CB8AC3E}">
        <p14:creationId xmlns:p14="http://schemas.microsoft.com/office/powerpoint/2010/main" val="112037821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Майже скрізь у світі уряд експериментує з ідеями нового державного менеджменту, що передбачає широке використання в державній службі методів роботи, що застосовуються у приватному секторі. Серед них – методи стратегічного планування, бригадного характеру роботи в процесі ухвалення рішення, оцінка якості виконання службових обов’язків, зменшення кількості рівнів управління, встановлення відповідності заробітку службовців від кількості, якості, складності праці. За оцінкою фахівців державної служби, всі ці заходи, безсумнівно, сприятимуть підвищенню якості роботи державного апарату.</a:t>
            </a:r>
          </a:p>
        </p:txBody>
      </p:sp>
    </p:spTree>
    <p:extLst>
      <p:ext uri="{BB962C8B-B14F-4D97-AF65-F5344CB8AC3E}">
        <p14:creationId xmlns:p14="http://schemas.microsoft.com/office/powerpoint/2010/main" val="131530807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uk-UA"/>
          </a:p>
        </p:txBody>
      </p:sp>
      <p:sp>
        <p:nvSpPr>
          <p:cNvPr id="3" name="Місце для вмісту 2"/>
          <p:cNvSpPr>
            <a:spLocks noGrp="1"/>
          </p:cNvSpPr>
          <p:nvPr>
            <p:ph idx="1"/>
          </p:nvPr>
        </p:nvSpPr>
        <p:spPr/>
        <p:txBody>
          <a:bodyPr/>
          <a:lstStyle/>
          <a:p>
            <a:pPr algn="just"/>
            <a:r>
              <a:rPr lang="uk-UA" dirty="0"/>
              <a:t>Вище викладене дає підстави для висновку, що публічна служба має організовуватися і своєчасно трансформуватися не лише згідно з тактичними потребами та інтересами суспільства, а й згідно із стратегічними потребами, а також світовими практиками організації публічної служби.</a:t>
            </a:r>
          </a:p>
        </p:txBody>
      </p:sp>
    </p:spTree>
    <p:extLst>
      <p:ext uri="{BB962C8B-B14F-4D97-AF65-F5344CB8AC3E}">
        <p14:creationId xmlns:p14="http://schemas.microsoft.com/office/powerpoint/2010/main" val="334578601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0"/>
            <a:ext cx="7620000" cy="1143000"/>
          </a:xfrm>
        </p:spPr>
        <p:txBody>
          <a:bodyPr/>
          <a:lstStyle/>
          <a:p>
            <a:r>
              <a:rPr lang="ru-RU" sz="2800" dirty="0"/>
              <a:t>1. </a:t>
            </a:r>
            <a:r>
              <a:rPr lang="ru-RU" sz="2800" dirty="0" err="1"/>
              <a:t>Концептуальні</a:t>
            </a:r>
            <a:r>
              <a:rPr lang="ru-RU" sz="2800" dirty="0"/>
              <a:t> </a:t>
            </a:r>
            <a:r>
              <a:rPr lang="ru-RU" sz="2800" dirty="0" err="1"/>
              <a:t>моделі</a:t>
            </a:r>
            <a:r>
              <a:rPr lang="ru-RU" sz="2800" dirty="0"/>
              <a:t> </a:t>
            </a:r>
            <a:r>
              <a:rPr lang="ru-RU" sz="2800" dirty="0" err="1"/>
              <a:t>публічної</a:t>
            </a:r>
            <a:r>
              <a:rPr lang="ru-RU" sz="2800" dirty="0"/>
              <a:t> </a:t>
            </a:r>
            <a:r>
              <a:rPr lang="ru-RU" sz="2800" dirty="0" err="1"/>
              <a:t>служби</a:t>
            </a:r>
            <a:r>
              <a:rPr lang="ru-RU" sz="2800" dirty="0"/>
              <a:t>. </a:t>
            </a:r>
            <a:endParaRPr lang="uk-UA" sz="2800" dirty="0"/>
          </a:p>
        </p:txBody>
      </p:sp>
      <p:sp>
        <p:nvSpPr>
          <p:cNvPr id="3" name="Місце для вмісту 2"/>
          <p:cNvSpPr>
            <a:spLocks noGrp="1"/>
          </p:cNvSpPr>
          <p:nvPr>
            <p:ph idx="1"/>
          </p:nvPr>
        </p:nvSpPr>
        <p:spPr>
          <a:xfrm>
            <a:off x="467544" y="1268760"/>
            <a:ext cx="7620000" cy="5040560"/>
          </a:xfrm>
        </p:spPr>
        <p:txBody>
          <a:bodyPr>
            <a:normAutofit fontScale="92500"/>
          </a:bodyPr>
          <a:lstStyle/>
          <a:p>
            <a:pPr marL="114300" indent="0" algn="just">
              <a:buNone/>
            </a:pPr>
            <a:r>
              <a:rPr lang="ru-RU" dirty="0"/>
              <a:t>В основу практично </a:t>
            </a:r>
            <a:r>
              <a:rPr lang="ru-RU" dirty="0" err="1"/>
              <a:t>всіх</a:t>
            </a:r>
            <a:r>
              <a:rPr lang="ru-RU" dirty="0"/>
              <a:t> </a:t>
            </a:r>
            <a:r>
              <a:rPr lang="ru-RU" dirty="0" err="1"/>
              <a:t>існуючих</a:t>
            </a:r>
            <a:r>
              <a:rPr lang="ru-RU" dirty="0"/>
              <a:t> моделей </a:t>
            </a:r>
            <a:r>
              <a:rPr lang="ru-RU" dirty="0" err="1"/>
              <a:t>публічної</a:t>
            </a:r>
            <a:r>
              <a:rPr lang="ru-RU" dirty="0"/>
              <a:t> </a:t>
            </a:r>
            <a:r>
              <a:rPr lang="ru-RU" dirty="0" err="1"/>
              <a:t>служби</a:t>
            </a:r>
            <a:r>
              <a:rPr lang="ru-RU" dirty="0"/>
              <a:t> </a:t>
            </a:r>
            <a:r>
              <a:rPr lang="ru-RU" dirty="0" err="1"/>
              <a:t>покладено</a:t>
            </a:r>
            <a:r>
              <a:rPr lang="ru-RU" dirty="0"/>
              <a:t> </a:t>
            </a:r>
            <a:r>
              <a:rPr lang="ru-RU" dirty="0" err="1"/>
              <a:t>елементи</a:t>
            </a:r>
            <a:r>
              <a:rPr lang="ru-RU" dirty="0"/>
              <a:t> «</a:t>
            </a:r>
            <a:r>
              <a:rPr lang="ru-RU" dirty="0" err="1"/>
              <a:t>моделі</a:t>
            </a:r>
            <a:r>
              <a:rPr lang="ru-RU" dirty="0"/>
              <a:t> </a:t>
            </a:r>
            <a:r>
              <a:rPr lang="ru-RU" dirty="0" err="1"/>
              <a:t>класичної</a:t>
            </a:r>
            <a:r>
              <a:rPr lang="ru-RU" dirty="0"/>
              <a:t> </a:t>
            </a:r>
            <a:r>
              <a:rPr lang="ru-RU" dirty="0" err="1"/>
              <a:t>бюрократії</a:t>
            </a:r>
            <a:r>
              <a:rPr lang="ru-RU" dirty="0"/>
              <a:t>», яку на початку ХХ ст. </a:t>
            </a:r>
            <a:r>
              <a:rPr lang="ru-RU" dirty="0" err="1"/>
              <a:t>обґрунтував</a:t>
            </a:r>
            <a:r>
              <a:rPr lang="ru-RU" dirty="0"/>
              <a:t> М. Вебер. </a:t>
            </a:r>
            <a:r>
              <a:rPr lang="ru-RU" dirty="0" err="1"/>
              <a:t>Хоча</a:t>
            </a:r>
            <a:r>
              <a:rPr lang="ru-RU" dirty="0"/>
              <a:t> на </a:t>
            </a:r>
            <a:r>
              <a:rPr lang="ru-RU" dirty="0" err="1"/>
              <a:t>практиці</a:t>
            </a:r>
            <a:r>
              <a:rPr lang="ru-RU" dirty="0"/>
              <a:t> </a:t>
            </a:r>
            <a:r>
              <a:rPr lang="ru-RU" dirty="0" err="1"/>
              <a:t>термін</a:t>
            </a:r>
            <a:r>
              <a:rPr lang="ru-RU" dirty="0"/>
              <a:t> </a:t>
            </a:r>
            <a:r>
              <a:rPr lang="uk-UA" dirty="0"/>
              <a:t>«бюрократія» часто використовується для позначення негативного ставлення до системи публічної служби, за авторським баченням вказана базова модель має позитивістську орієнтацію. Учений розглядав її як раціональну форму ієрархічного управління, що передбачає наявність компетентних і неупереджених виконавців державних завдань, вирішення їх у повній відповідності із законодавством і визначеними процедурами, упорядкованість діловодства та свободу службовців від суб’єктивного впливу посадових осіб. Важливим також є те, що згідно з цією моделлю всі призначення проводяться на основі заслуг та рівня компетенції. Остання характеристика є ключовою в моделі, що набула особливої популярності в науці і поширення на практиці протягом останніх десятиліть – </a:t>
            </a:r>
            <a:r>
              <a:rPr lang="uk-UA" dirty="0" err="1"/>
              <a:t>меритократичній</a:t>
            </a:r>
            <a:r>
              <a:rPr lang="uk-UA" dirty="0"/>
              <a:t> моделі публічної служби. </a:t>
            </a:r>
          </a:p>
        </p:txBody>
      </p:sp>
    </p:spTree>
    <p:extLst>
      <p:ext uri="{BB962C8B-B14F-4D97-AF65-F5344CB8AC3E}">
        <p14:creationId xmlns:p14="http://schemas.microsoft.com/office/powerpoint/2010/main" val="302131967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p:txBody>
          <a:bodyPr/>
          <a:lstStyle/>
          <a:p>
            <a:r>
              <a:rPr lang="uk-UA" dirty="0" err="1"/>
              <a:t>Меритократія</a:t>
            </a:r>
            <a:r>
              <a:rPr lang="uk-UA" dirty="0"/>
              <a:t> – модель організації публічної служби, згідно з якою керівні пости повинні займати </a:t>
            </a:r>
            <a:r>
              <a:rPr lang="uk-UA" dirty="0" err="1"/>
              <a:t>найздібніші</a:t>
            </a:r>
            <a:r>
              <a:rPr lang="uk-UA" dirty="0"/>
              <a:t> щодо управління люди, незалежно від їхнього соціального походження та фінансового достатку.</a:t>
            </a:r>
          </a:p>
          <a:p>
            <a:endParaRPr lang="uk-UA" dirty="0"/>
          </a:p>
        </p:txBody>
      </p:sp>
      <p:sp>
        <p:nvSpPr>
          <p:cNvPr id="4" name="AutoShape 2" descr="Меритократия сегодня | Utopia | Дзен"/>
          <p:cNvSpPr>
            <a:spLocks noChangeAspect="1" noChangeArrowheads="1"/>
          </p:cNvSpPr>
          <p:nvPr/>
        </p:nvSpPr>
        <p:spPr bwMode="auto">
          <a:xfrm>
            <a:off x="155575" y="-144463"/>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5" name="AutoShape 4" descr="Меритократия сегодня | Utopia | Дзен"/>
          <p:cNvSpPr>
            <a:spLocks noChangeAspect="1" noChangeArrowheads="1"/>
          </p:cNvSpPr>
          <p:nvPr/>
        </p:nvSpPr>
        <p:spPr bwMode="auto">
          <a:xfrm>
            <a:off x="307975" y="79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sp>
        <p:nvSpPr>
          <p:cNvPr id="6" name="AutoShape 6" descr="Меритократия сегодня | Utopia | Дзен"/>
          <p:cNvSpPr>
            <a:spLocks noChangeAspect="1" noChangeArrowheads="1"/>
          </p:cNvSpPr>
          <p:nvPr/>
        </p:nvSpPr>
        <p:spPr bwMode="auto">
          <a:xfrm>
            <a:off x="460375" y="160337"/>
            <a:ext cx="304800" cy="304801"/>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uk-UA"/>
          </a:p>
        </p:txBody>
      </p:sp>
      <p:pic>
        <p:nvPicPr>
          <p:cNvPr id="1031" name="Picture 7"/>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80" y="3573016"/>
            <a:ext cx="5328592" cy="2606196"/>
          </a:xfrm>
          <a:prstGeom prst="rect">
            <a:avLst/>
          </a:prstGeom>
          <a:noFill/>
          <a:ln>
            <a:noFill/>
          </a:ln>
          <a:effectLst>
            <a:outerShdw dist="35921" dir="2700000" algn="ctr" rotWithShape="0">
              <a:schemeClr val="bg2"/>
            </a:outerShdw>
            <a:softEdge rad="635000"/>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0939101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052736"/>
            <a:ext cx="7620000" cy="4800600"/>
          </a:xfrm>
        </p:spPr>
        <p:txBody>
          <a:bodyPr>
            <a:normAutofit/>
          </a:bodyPr>
          <a:lstStyle/>
          <a:p>
            <a:pPr marL="114300" indent="0" algn="just">
              <a:buNone/>
            </a:pPr>
            <a:r>
              <a:rPr lang="uk-UA" dirty="0" smtClean="0"/>
              <a:t>Ключові </a:t>
            </a:r>
            <a:r>
              <a:rPr lang="uk-UA" dirty="0"/>
              <a:t>риси сучасної </a:t>
            </a:r>
            <a:r>
              <a:rPr lang="uk-UA" dirty="0" err="1"/>
              <a:t>меритократичної</a:t>
            </a:r>
            <a:r>
              <a:rPr lang="uk-UA" dirty="0"/>
              <a:t> моделі яскраво проявляються в сінгапурській моделі публічної служби. </a:t>
            </a:r>
            <a:endParaRPr lang="uk-UA" dirty="0" smtClean="0"/>
          </a:p>
          <a:p>
            <a:pPr algn="just"/>
            <a:endParaRPr lang="uk-UA" dirty="0"/>
          </a:p>
          <a:p>
            <a:pPr marL="114300" indent="0" algn="just">
              <a:buNone/>
            </a:pPr>
            <a:r>
              <a:rPr lang="uk-UA" dirty="0" smtClean="0"/>
              <a:t>Набір </a:t>
            </a:r>
            <a:r>
              <a:rPr lang="uk-UA" dirty="0"/>
              <a:t>і просування співробітників публічної служби здійснюється на основі їх знань, ділових якостей і заслуг. Комісія з питань державної служби разом з державними установами назвали цю модель «вибір плюс вибори» – «</a:t>
            </a:r>
            <a:r>
              <a:rPr lang="en-US" dirty="0"/>
              <a:t>selection plus election»: </a:t>
            </a:r>
            <a:r>
              <a:rPr lang="uk-UA" dirty="0"/>
              <a:t>компетентні лідери відбираються і просуваються у своїй кар’єрі не лише на основі досягнень у роботі, а й за суспільної підтримки, що встановлюється за допомогою опитувань громадської думки, спеціального внутрішнього оцінювання та різних «локальних» виборів. </a:t>
            </a:r>
          </a:p>
        </p:txBody>
      </p:sp>
    </p:spTree>
    <p:extLst>
      <p:ext uri="{BB962C8B-B14F-4D97-AF65-F5344CB8AC3E}">
        <p14:creationId xmlns:p14="http://schemas.microsoft.com/office/powerpoint/2010/main" val="377375871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467544" y="1340768"/>
            <a:ext cx="7620000" cy="4800600"/>
          </a:xfrm>
        </p:spPr>
        <p:txBody>
          <a:bodyPr/>
          <a:lstStyle/>
          <a:p>
            <a:pPr marL="114300" indent="0" algn="just">
              <a:buNone/>
            </a:pPr>
            <a:r>
              <a:rPr lang="uk-UA" dirty="0" smtClean="0"/>
              <a:t>Китайська </a:t>
            </a:r>
            <a:r>
              <a:rPr lang="uk-UA" dirty="0" err="1"/>
              <a:t>меритократична</a:t>
            </a:r>
            <a:r>
              <a:rPr lang="uk-UA" dirty="0"/>
              <a:t> модель не позбавлена недоліків: багато хто з вищого державного керівництва здобув докторські ступені вже перебуваючи на посаді, і кар’єрне зростання керівників регіонів хоча й відбувається з урахуванням активності цих керівників, але </a:t>
            </a:r>
            <a:r>
              <a:rPr lang="uk-UA" dirty="0" smtClean="0"/>
              <a:t>часто </a:t>
            </a:r>
            <a:r>
              <a:rPr lang="uk-UA" dirty="0"/>
              <a:t>без урахування показників розвитку регіонів, які свідчать про їх реальні результати і досягнення.</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4005973"/>
            <a:ext cx="5953125" cy="2381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6739686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179512" y="332656"/>
            <a:ext cx="8136904" cy="6168752"/>
          </a:xfrm>
        </p:spPr>
        <p:txBody>
          <a:bodyPr>
            <a:normAutofit fontScale="92500" lnSpcReduction="10000"/>
          </a:bodyPr>
          <a:lstStyle/>
          <a:p>
            <a:pPr algn="just"/>
            <a:r>
              <a:rPr lang="uk-UA" dirty="0"/>
              <a:t>Модель нової публічної служби (</a:t>
            </a:r>
            <a:r>
              <a:rPr lang="en-US" dirty="0"/>
              <a:t>New Public Service) </a:t>
            </a:r>
            <a:r>
              <a:rPr lang="uk-UA" dirty="0"/>
              <a:t>виникла у 1980-х рр. як наслідок теоретичного осмислення практичного використання концепції Нового державного менеджменту (</a:t>
            </a:r>
            <a:r>
              <a:rPr lang="en-US" dirty="0"/>
              <a:t>New public management), </a:t>
            </a:r>
            <a:r>
              <a:rPr lang="uk-UA" dirty="0"/>
              <a:t>яка, зокрема, булла впроваджена в Австралії, США, Великобританії, Новій Зеландії, Канаді. Публічна служба в межах цієї моделі призначена для надання послуг суспільству на принципах, що застосовуються в приватному секторі, а її функціональною особливістю стає те, що вона більшою мірою координує діяльність надавачів послуг, а не регулює її. В центрі уваги публічних службовців перебувають потреби та інтереси суспільства. В теорії виділяють комплекс із семи принципів нової державної служби (</a:t>
            </a:r>
            <a:r>
              <a:rPr lang="en-US" dirty="0"/>
              <a:t>New Public Service): </a:t>
            </a:r>
            <a:endParaRPr lang="uk-UA" dirty="0" smtClean="0"/>
          </a:p>
          <a:p>
            <a:pPr algn="just"/>
            <a:r>
              <a:rPr lang="en-US" dirty="0" smtClean="0"/>
              <a:t>1</a:t>
            </a:r>
            <a:r>
              <a:rPr lang="en-US" dirty="0"/>
              <a:t>. </a:t>
            </a:r>
            <a:r>
              <a:rPr lang="uk-UA" dirty="0"/>
              <a:t>Служити, а не керувати. </a:t>
            </a:r>
            <a:endParaRPr lang="uk-UA" dirty="0" smtClean="0"/>
          </a:p>
          <a:p>
            <a:pPr algn="just"/>
            <a:r>
              <a:rPr lang="uk-UA" dirty="0" smtClean="0"/>
              <a:t>2</a:t>
            </a:r>
            <a:r>
              <a:rPr lang="uk-UA" dirty="0"/>
              <a:t>. Задовольняти потреби суспільства. </a:t>
            </a:r>
            <a:endParaRPr lang="uk-UA" dirty="0" smtClean="0"/>
          </a:p>
          <a:p>
            <a:pPr algn="just"/>
            <a:r>
              <a:rPr lang="uk-UA" dirty="0" smtClean="0"/>
              <a:t>3</a:t>
            </a:r>
            <a:r>
              <a:rPr lang="uk-UA" dirty="0"/>
              <a:t>. Думати стратегічно, управляти демократично. </a:t>
            </a:r>
            <a:endParaRPr lang="uk-UA" dirty="0" smtClean="0"/>
          </a:p>
          <a:p>
            <a:pPr algn="just"/>
            <a:r>
              <a:rPr lang="uk-UA" dirty="0" smtClean="0"/>
              <a:t>4</a:t>
            </a:r>
            <a:r>
              <a:rPr lang="uk-UA" dirty="0"/>
              <a:t>. Спільно служити всім громадянам, а не окремим з них. </a:t>
            </a:r>
            <a:endParaRPr lang="uk-UA" dirty="0" smtClean="0"/>
          </a:p>
          <a:p>
            <a:pPr algn="just"/>
            <a:r>
              <a:rPr lang="uk-UA" dirty="0" smtClean="0"/>
              <a:t>5</a:t>
            </a:r>
            <a:r>
              <a:rPr lang="uk-UA" dirty="0"/>
              <a:t>. Бути підзвітними суспільству. </a:t>
            </a:r>
            <a:endParaRPr lang="uk-UA" dirty="0" smtClean="0"/>
          </a:p>
          <a:p>
            <a:pPr algn="just"/>
            <a:r>
              <a:rPr lang="uk-UA" dirty="0" smtClean="0"/>
              <a:t>6</a:t>
            </a:r>
            <a:r>
              <a:rPr lang="uk-UA" dirty="0"/>
              <a:t>. Вважати цінністю людину, а не продуктивність діяльності. </a:t>
            </a:r>
            <a:endParaRPr lang="uk-UA" dirty="0" smtClean="0"/>
          </a:p>
          <a:p>
            <a:pPr algn="just"/>
            <a:r>
              <a:rPr lang="uk-UA" dirty="0" smtClean="0"/>
              <a:t>7</a:t>
            </a:r>
            <a:r>
              <a:rPr lang="uk-UA" dirty="0"/>
              <a:t>. Значення суспільства та публічної служби вище підприємництва. </a:t>
            </a:r>
          </a:p>
        </p:txBody>
      </p:sp>
    </p:spTree>
    <p:extLst>
      <p:ext uri="{BB962C8B-B14F-4D97-AF65-F5344CB8AC3E}">
        <p14:creationId xmlns:p14="http://schemas.microsoft.com/office/powerpoint/2010/main" val="7426360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1628800"/>
            <a:ext cx="7620000" cy="2808312"/>
          </a:xfrm>
        </p:spPr>
        <p:txBody>
          <a:bodyPr/>
          <a:lstStyle/>
          <a:p>
            <a:pPr algn="just"/>
            <a:r>
              <a:rPr lang="ru-RU" dirty="0" err="1"/>
              <a:t>Сьогодні</a:t>
            </a:r>
            <a:r>
              <a:rPr lang="ru-RU" dirty="0"/>
              <a:t> модель </a:t>
            </a:r>
            <a:r>
              <a:rPr lang="ru-RU" dirty="0" err="1"/>
              <a:t>нової</a:t>
            </a:r>
            <a:r>
              <a:rPr lang="ru-RU" dirty="0"/>
              <a:t> </a:t>
            </a:r>
            <a:r>
              <a:rPr lang="ru-RU" dirty="0" err="1"/>
              <a:t>публічної</a:t>
            </a:r>
            <a:r>
              <a:rPr lang="ru-RU" i="1" dirty="0"/>
              <a:t> </a:t>
            </a:r>
            <a:r>
              <a:rPr lang="ru-RU" dirty="0" err="1"/>
              <a:t>служби</a:t>
            </a:r>
            <a:r>
              <a:rPr lang="ru-RU" dirty="0"/>
              <a:t> в </a:t>
            </a:r>
            <a:r>
              <a:rPr lang="ru-RU" dirty="0" err="1"/>
              <a:t>різних</a:t>
            </a:r>
            <a:r>
              <a:rPr lang="ru-RU" dirty="0"/>
              <a:t> </a:t>
            </a:r>
            <a:r>
              <a:rPr lang="ru-RU" dirty="0" err="1"/>
              <a:t>модифікаціях</a:t>
            </a:r>
            <a:r>
              <a:rPr lang="ru-RU" dirty="0"/>
              <a:t> та </a:t>
            </a:r>
            <a:r>
              <a:rPr lang="ru-RU" dirty="0" err="1"/>
              <a:t>різною</a:t>
            </a:r>
            <a:r>
              <a:rPr lang="ru-RU" dirty="0"/>
              <a:t> </a:t>
            </a:r>
            <a:r>
              <a:rPr lang="ru-RU" dirty="0" err="1"/>
              <a:t>мірою</a:t>
            </a:r>
            <a:r>
              <a:rPr lang="ru-RU" dirty="0"/>
              <a:t> представлена практично в </a:t>
            </a:r>
            <a:r>
              <a:rPr lang="ru-RU" dirty="0" err="1"/>
              <a:t>усіх</a:t>
            </a:r>
            <a:r>
              <a:rPr lang="ru-RU" dirty="0"/>
              <a:t> </a:t>
            </a:r>
            <a:r>
              <a:rPr lang="ru-RU" dirty="0" err="1"/>
              <a:t>країнах</a:t>
            </a:r>
            <a:r>
              <a:rPr lang="ru-RU" dirty="0"/>
              <a:t> </a:t>
            </a:r>
            <a:r>
              <a:rPr lang="ru-RU" dirty="0" err="1"/>
              <a:t>світу</a:t>
            </a:r>
            <a:r>
              <a:rPr lang="ru-RU" dirty="0"/>
              <a:t>. </a:t>
            </a:r>
            <a:r>
              <a:rPr lang="ru-RU" dirty="0" err="1"/>
              <a:t>Окремі</a:t>
            </a:r>
            <a:r>
              <a:rPr lang="ru-RU" dirty="0"/>
              <a:t> </a:t>
            </a:r>
            <a:r>
              <a:rPr lang="ru-RU" dirty="0" err="1"/>
              <a:t>елементи</a:t>
            </a:r>
            <a:r>
              <a:rPr lang="ru-RU" dirty="0"/>
              <a:t> </a:t>
            </a:r>
            <a:r>
              <a:rPr lang="ru-RU" dirty="0" err="1"/>
              <a:t>запроваджені</a:t>
            </a:r>
            <a:r>
              <a:rPr lang="ru-RU" dirty="0"/>
              <a:t> й в </a:t>
            </a:r>
            <a:r>
              <a:rPr lang="ru-RU" dirty="0" err="1"/>
              <a:t>Україні</a:t>
            </a:r>
            <a:r>
              <a:rPr lang="ru-RU" dirty="0"/>
              <a:t>: </a:t>
            </a:r>
            <a:r>
              <a:rPr lang="uk-UA" dirty="0"/>
              <a:t>дозвільні офіси, адміністративні центри, громадські ради, громадські експертизи, громадські </a:t>
            </a:r>
            <a:r>
              <a:rPr lang="uk-UA" dirty="0" smtClean="0"/>
              <a:t>слухання</a:t>
            </a:r>
            <a:r>
              <a:rPr lang="uk-UA" dirty="0"/>
              <a:t>.</a:t>
            </a:r>
          </a:p>
        </p:txBody>
      </p:sp>
    </p:spTree>
    <p:extLst>
      <p:ext uri="{BB962C8B-B14F-4D97-AF65-F5344CB8AC3E}">
        <p14:creationId xmlns:p14="http://schemas.microsoft.com/office/powerpoint/2010/main" val="195941950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Місце для вмісту 2"/>
          <p:cNvSpPr>
            <a:spLocks noGrp="1"/>
          </p:cNvSpPr>
          <p:nvPr>
            <p:ph idx="1"/>
          </p:nvPr>
        </p:nvSpPr>
        <p:spPr>
          <a:xfrm>
            <a:off x="395536" y="836712"/>
            <a:ext cx="7681664" cy="5492080"/>
          </a:xfrm>
        </p:spPr>
        <p:txBody>
          <a:bodyPr>
            <a:normAutofit lnSpcReduction="10000"/>
          </a:bodyPr>
          <a:lstStyle/>
          <a:p>
            <a:pPr algn="just"/>
            <a:r>
              <a:rPr lang="uk-UA" dirty="0"/>
              <a:t>Постмодерністська модель публічної служби, або, як її скорочено називають, </a:t>
            </a:r>
            <a:r>
              <a:rPr lang="en-US" dirty="0" err="1"/>
              <a:t>PostNPS</a:t>
            </a:r>
            <a:r>
              <a:rPr lang="en-US" dirty="0"/>
              <a:t> (NPS – New public Service) </a:t>
            </a:r>
            <a:r>
              <a:rPr lang="uk-UA" dirty="0"/>
              <a:t>формується в 90-х рр. ХХ ст., коли фокус уваги переводиться з ключових елементів раціонально-бюрократичної системи на публічних службовців як людей, їх індивідуальні свободи та гуманістичні чинники, що суттєво визначає ефективність публічного управління. Основні категорії, які розкривають сутність цієї моделі: суспільні та особистісні цінності, гуманізм, організаційні цінності розвитку, організаційний клімат, відкритість організаційних систем, мережі. Ця модель передбачає, що поліпшення якості трудового життя в організації зрештою зумовлює широкі соціально-економічні зміни в суспільстві. Прихильники цієї моделі вважають, що в сучасному глобалізованому світі публічне управління має ґрунтуватися на щирому і відкритому діалозі між усіма сторонами, у тому числі громадян з публічними </a:t>
            </a:r>
            <a:r>
              <a:rPr lang="uk-UA" dirty="0" smtClean="0"/>
              <a:t>службовцями.</a:t>
            </a:r>
            <a:endParaRPr lang="uk-UA" dirty="0"/>
          </a:p>
        </p:txBody>
      </p:sp>
    </p:spTree>
    <p:extLst>
      <p:ext uri="{BB962C8B-B14F-4D97-AF65-F5344CB8AC3E}">
        <p14:creationId xmlns:p14="http://schemas.microsoft.com/office/powerpoint/2010/main" val="99745878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уміжність">
  <a:themeElements>
    <a:clrScheme name="NewsPrint">
      <a:dk1>
        <a:sysClr val="windowText" lastClr="000000"/>
      </a:dk1>
      <a:lt1>
        <a:sysClr val="window" lastClr="FFFFFF"/>
      </a:lt1>
      <a:dk2>
        <a:srgbClr val="303030"/>
      </a:dk2>
      <a:lt2>
        <a:srgbClr val="DEDEE0"/>
      </a:lt2>
      <a:accent1>
        <a:srgbClr val="AD0101"/>
      </a:accent1>
      <a:accent2>
        <a:srgbClr val="726056"/>
      </a:accent2>
      <a:accent3>
        <a:srgbClr val="AC956E"/>
      </a:accent3>
      <a:accent4>
        <a:srgbClr val="808DA9"/>
      </a:accent4>
      <a:accent5>
        <a:srgbClr val="424E5B"/>
      </a:accent5>
      <a:accent6>
        <a:srgbClr val="730E00"/>
      </a:accent6>
      <a:hlink>
        <a:srgbClr val="D26900"/>
      </a:hlink>
      <a:folHlink>
        <a:srgbClr val="D89243"/>
      </a:folHlink>
    </a:clrScheme>
    <a:fontScheme name="Стандартна">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уміжність">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58</TotalTime>
  <Words>2627</Words>
  <Application>Microsoft Office PowerPoint</Application>
  <PresentationFormat>Екран (4:3)</PresentationFormat>
  <Paragraphs>61</Paragraphs>
  <Slides>29</Slides>
  <Notes>0</Notes>
  <HiddenSlides>0</HiddenSlides>
  <MMClips>0</MMClips>
  <ScaleCrop>false</ScaleCrop>
  <HeadingPairs>
    <vt:vector size="4" baseType="variant">
      <vt:variant>
        <vt:lpstr>Тема</vt:lpstr>
      </vt:variant>
      <vt:variant>
        <vt:i4>1</vt:i4>
      </vt:variant>
      <vt:variant>
        <vt:lpstr>Заголовки слайдів</vt:lpstr>
      </vt:variant>
      <vt:variant>
        <vt:i4>29</vt:i4>
      </vt:variant>
    </vt:vector>
  </HeadingPairs>
  <TitlesOfParts>
    <vt:vector size="30" baseType="lpstr">
      <vt:lpstr>Суміжність</vt:lpstr>
      <vt:lpstr>Зарубіжні практики функціонування публічної служби</vt:lpstr>
      <vt:lpstr>План</vt:lpstr>
      <vt:lpstr>1. Концептуальні моделі публічної служби.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2. Визначення поняття «публічна служба» та особливості її функціонування закордоном.</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3. Класифікація видів державних службовців за кордоном.</vt:lpstr>
      <vt:lpstr>4. Закордонний досвід функціонування державної служби (на прикладі Франції). </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Зарубіжні практики функціонування публічної служби</dc:title>
  <dc:creator>Sara Yasmeen (Wipro Technologies)</dc:creator>
  <cp:lastModifiedBy>Войціцька Катерина Миколаївна</cp:lastModifiedBy>
  <cp:revision>8</cp:revision>
  <dcterms:created xsi:type="dcterms:W3CDTF">2010-02-23T11:30:32Z</dcterms:created>
  <dcterms:modified xsi:type="dcterms:W3CDTF">2024-02-16T10:38:31Z</dcterms:modified>
</cp:coreProperties>
</file>