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322" r:id="rId3"/>
    <p:sldId id="367" r:id="rId4"/>
    <p:sldId id="368" r:id="rId5"/>
    <p:sldId id="369" r:id="rId6"/>
    <p:sldId id="324" r:id="rId7"/>
    <p:sldId id="338" r:id="rId8"/>
    <p:sldId id="325" r:id="rId9"/>
    <p:sldId id="357" r:id="rId10"/>
    <p:sldId id="349" r:id="rId11"/>
    <p:sldId id="350" r:id="rId12"/>
    <p:sldId id="370" r:id="rId13"/>
    <p:sldId id="371" r:id="rId14"/>
    <p:sldId id="335" r:id="rId15"/>
    <p:sldId id="326" r:id="rId16"/>
    <p:sldId id="327" r:id="rId17"/>
    <p:sldId id="344" r:id="rId18"/>
    <p:sldId id="340" r:id="rId19"/>
    <p:sldId id="339" r:id="rId20"/>
    <p:sldId id="328" r:id="rId21"/>
    <p:sldId id="329" r:id="rId22"/>
    <p:sldId id="330" r:id="rId23"/>
    <p:sldId id="323" r:id="rId24"/>
    <p:sldId id="341" r:id="rId25"/>
    <p:sldId id="342" r:id="rId26"/>
    <p:sldId id="343" r:id="rId27"/>
    <p:sldId id="331" r:id="rId28"/>
    <p:sldId id="360" r:id="rId29"/>
    <p:sldId id="361" r:id="rId30"/>
    <p:sldId id="358" r:id="rId31"/>
    <p:sldId id="359" r:id="rId32"/>
    <p:sldId id="362" r:id="rId33"/>
    <p:sldId id="363" r:id="rId34"/>
    <p:sldId id="364" r:id="rId35"/>
    <p:sldId id="365" r:id="rId36"/>
    <p:sldId id="345" r:id="rId37"/>
    <p:sldId id="351" r:id="rId38"/>
    <p:sldId id="366" r:id="rId39"/>
    <p:sldId id="293" r:id="rId40"/>
    <p:sldId id="310" r:id="rId41"/>
    <p:sldId id="353" r:id="rId42"/>
    <p:sldId id="354" r:id="rId43"/>
    <p:sldId id="355" r:id="rId44"/>
    <p:sldId id="356" r:id="rId45"/>
    <p:sldId id="262" r:id="rId4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Помір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FA1FF-B6AA-48C2-AFC6-787E0DCFD90D}" type="datetimeFigureOut">
              <a:rPr lang="uk-UA" smtClean="0"/>
              <a:t>01.09.2025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C8A8F-3DA7-450D-850B-31353C4581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654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059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4860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5033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43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7224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8129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dknii.wordpress.com/2014/03/24/draft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8035" y="2321848"/>
            <a:ext cx="10609007" cy="1232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uk-UA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ТЕМА 1. НАУКА І НАУКОВЕ ДОСЛІДЖЕННЯ:</a:t>
            </a:r>
          </a:p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uk-UA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СУТНІСТЬ, ФУНКЦІЇ ТА РОЛЬ У СУСПІЛЬСТВІ</a:t>
            </a:r>
          </a:p>
        </p:txBody>
      </p:sp>
    </p:spTree>
    <p:extLst>
      <p:ext uri="{BB962C8B-B14F-4D97-AF65-F5344CB8AC3E}">
        <p14:creationId xmlns:p14="http://schemas.microsoft.com/office/powerpoint/2010/main" val="35288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89" y="304647"/>
            <a:ext cx="114067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 </a:t>
            </a:r>
            <a:r>
              <a:rPr lang="uk-UA" b="1" dirty="0"/>
              <a:t>Приклади науки у </a:t>
            </a:r>
            <a:r>
              <a:rPr lang="uk-UA" b="1" dirty="0" smtClean="0"/>
              <a:t>політології</a:t>
            </a:r>
          </a:p>
          <a:p>
            <a:pPr algn="ctr"/>
            <a:endParaRPr lang="uk-UA" b="1" dirty="0"/>
          </a:p>
          <a:p>
            <a:pPr>
              <a:buFont typeface="+mj-lt"/>
              <a:buAutoNum type="arabicPeriod"/>
            </a:pPr>
            <a:r>
              <a:rPr lang="uk-UA" b="1" dirty="0"/>
              <a:t>Дослідження виборів та електоральної поведінки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вивчення причин, чому виборці голосують так чи інакше;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аналіз роботи виборчих систем і впливу агітаційних кампаній.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Вивчення політичних інститутів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дослідження ролі парламентів, урядів, партій, громадських організацій;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оцінка їх ефективності та взаємодії.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Аналіз політичних процесів і режимів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порівняння демократій та авторитарних систем;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прогнозування політичної стабільності чи ризиків конфліктів.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Дослідження громадської думки та медіа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опитування суспільства щодо актуальних політичних питань;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аналіз впливу ЗМІ та соціальних мереж на політичну поведінку.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Політична теорія та ідеології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дослідження розвитку політичних ідей (лібералізм, консерватизм, націоналізм тощо);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їхня роль у формуванні політики держав і партій.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3627" y="5094619"/>
            <a:ext cx="115629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Таким чином, </a:t>
            </a:r>
            <a:r>
              <a:rPr lang="ru-RU" b="1" dirty="0"/>
              <a:t>наука в </a:t>
            </a:r>
            <a:r>
              <a:rPr lang="ru-RU" b="1" dirty="0" err="1"/>
              <a:t>політології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описати</a:t>
            </a:r>
            <a:r>
              <a:rPr lang="ru-RU" dirty="0"/>
              <a:t>, а й </a:t>
            </a:r>
            <a:r>
              <a:rPr lang="ru-RU" dirty="0" err="1"/>
              <a:t>пояснити</a:t>
            </a:r>
            <a:r>
              <a:rPr lang="ru-RU" dirty="0"/>
              <a:t> та </a:t>
            </a:r>
            <a:r>
              <a:rPr lang="ru-RU" dirty="0" err="1"/>
              <a:t>передбачати</a:t>
            </a:r>
            <a:r>
              <a:rPr lang="ru-RU" dirty="0"/>
              <a:t>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ухвалення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у </a:t>
            </a:r>
            <a:r>
              <a:rPr lang="ru-RU" dirty="0" err="1"/>
              <a:t>суспільстві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8194" name="Picture 2" descr="Спеціальність 052 «Політологія» » ЗУНУ - Західноукраїнський національний  університ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231" y="2327301"/>
            <a:ext cx="4481769" cy="161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8601" y="88490"/>
            <a:ext cx="2784770" cy="185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Міжнародний науковий конгрес «Публічне управління XXI століття: нові  виклики і трансформації в умовах війни» | Каразінський університ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612" y="3363503"/>
            <a:ext cx="3390388" cy="169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2064" y="100444"/>
            <a:ext cx="11887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Приклади </a:t>
            </a:r>
            <a:r>
              <a:rPr lang="uk-UA" b="1" dirty="0"/>
              <a:t>науки </a:t>
            </a:r>
            <a:endParaRPr lang="uk-UA" b="1" dirty="0" smtClean="0"/>
          </a:p>
          <a:p>
            <a:r>
              <a:rPr lang="uk-UA" b="1" dirty="0" smtClean="0"/>
              <a:t>у </a:t>
            </a:r>
            <a:r>
              <a:rPr lang="uk-UA" b="1" dirty="0"/>
              <a:t>публічному управлінні та адмініструванні</a:t>
            </a:r>
          </a:p>
          <a:p>
            <a:pPr algn="just">
              <a:buFont typeface="+mj-lt"/>
              <a:buAutoNum type="arabicPeriod"/>
            </a:pPr>
            <a:endParaRPr lang="uk-UA" b="1" dirty="0" smtClean="0"/>
          </a:p>
          <a:p>
            <a:pPr algn="just">
              <a:buFont typeface="+mj-lt"/>
              <a:buAutoNum type="arabicPeriod"/>
            </a:pPr>
            <a:r>
              <a:rPr lang="uk-UA" b="1" dirty="0" smtClean="0"/>
              <a:t>Оцінка </a:t>
            </a:r>
            <a:r>
              <a:rPr lang="uk-UA" b="1" dirty="0"/>
              <a:t>ефективності державних політик</a:t>
            </a:r>
            <a:r>
              <a:rPr lang="uk-UA" dirty="0"/>
              <a:t> 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дослідження, чи працюють соціальні програми, освітні чи медичні реформи;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аналіз показників ефективності (</a:t>
            </a:r>
            <a:r>
              <a:rPr lang="en-GB" dirty="0"/>
              <a:t>impact assessment).</a:t>
            </a:r>
          </a:p>
          <a:p>
            <a:pPr algn="just">
              <a:buFont typeface="+mj-lt"/>
              <a:buAutoNum type="arabicPeriod"/>
            </a:pPr>
            <a:r>
              <a:rPr lang="uk-UA" b="1" dirty="0"/>
              <a:t>Е-урядування та </a:t>
            </a:r>
            <a:r>
              <a:rPr lang="uk-UA" b="1" dirty="0" err="1"/>
              <a:t>цифровізація</a:t>
            </a:r>
            <a:r>
              <a:rPr lang="uk-UA" dirty="0"/>
              <a:t> 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наукові підходи до впровадження електронних сервісів;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дослідження впливу цифрових технологій на якість послуг та довіру громадян.</a:t>
            </a:r>
          </a:p>
          <a:p>
            <a:pPr algn="just">
              <a:buFont typeface="+mj-lt"/>
              <a:buAutoNum type="arabicPeriod"/>
            </a:pPr>
            <a:r>
              <a:rPr lang="uk-UA" b="1" dirty="0"/>
              <a:t>Дослідження державних інституцій</a:t>
            </a:r>
            <a:r>
              <a:rPr lang="uk-UA" dirty="0"/>
              <a:t> 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порівняльний аналіз моделей публічного управління (європейська, американська, азійська);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вивчення бюрократії, корупції, прозорості у владі.</a:t>
            </a:r>
          </a:p>
          <a:p>
            <a:pPr algn="just">
              <a:buFont typeface="+mj-lt"/>
              <a:buAutoNum type="arabicPeriod"/>
            </a:pPr>
            <a:r>
              <a:rPr lang="uk-UA" b="1" dirty="0"/>
              <a:t>Участь громадян у прийнятті рішень</a:t>
            </a:r>
            <a:r>
              <a:rPr lang="uk-UA" dirty="0"/>
              <a:t> 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аналіз ефективності громадських слухань, електронних петицій, бюджетів участі;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дослідження взаємодії влади та суспільства.</a:t>
            </a:r>
          </a:p>
          <a:p>
            <a:pPr algn="just">
              <a:buFont typeface="+mj-lt"/>
              <a:buAutoNum type="arabicPeriod"/>
            </a:pPr>
            <a:r>
              <a:rPr lang="uk-UA" b="1" dirty="0"/>
              <a:t>Антикризове управління</a:t>
            </a:r>
            <a:r>
              <a:rPr lang="uk-UA" dirty="0"/>
              <a:t> 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вивчення реакції влади на надзвичайні ситуації (пандемії, війни, економічні кризи);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uk-UA" dirty="0"/>
              <a:t>розробка стратегій швидкого реагування.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323" y="5201445"/>
            <a:ext cx="12093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Наука </a:t>
            </a:r>
            <a:r>
              <a:rPr lang="ru-RU" dirty="0"/>
              <a:t>у </a:t>
            </a:r>
            <a:r>
              <a:rPr lang="ru-RU" dirty="0" err="1"/>
              <a:t>публічному</a:t>
            </a:r>
            <a:r>
              <a:rPr lang="ru-RU" dirty="0"/>
              <a:t> </a:t>
            </a:r>
            <a:r>
              <a:rPr lang="ru-RU" dirty="0" err="1"/>
              <a:t>управлінні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 </a:t>
            </a:r>
            <a:r>
              <a:rPr lang="ru-RU" dirty="0" err="1"/>
              <a:t>управлінські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b="1" dirty="0" err="1"/>
              <a:t>обґрунтованими</a:t>
            </a:r>
            <a:r>
              <a:rPr lang="ru-RU" b="1" dirty="0"/>
              <a:t>, </a:t>
            </a:r>
            <a:r>
              <a:rPr lang="ru-RU" b="1" dirty="0" err="1"/>
              <a:t>прозорими</a:t>
            </a:r>
            <a:r>
              <a:rPr lang="ru-RU" b="1" dirty="0"/>
              <a:t> та </a:t>
            </a:r>
            <a:r>
              <a:rPr lang="ru-RU" b="1" dirty="0" err="1"/>
              <a:t>ефективними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9218" name="Picture 2" descr="ДО УВАГИ СТУДЕНТІВ ТА АБІТУРІЕНТІВ ОСВІТНЬОЇ ПРОГРАМИ «ПУБЛІЧНЕ УПРАВЛІННЯ  ТА АДМІНІСТРУВАННЯ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516" y="0"/>
            <a:ext cx="4719484" cy="126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88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9966" y="197346"/>
            <a:ext cx="11499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Приклади </a:t>
            </a:r>
            <a:r>
              <a:rPr lang="uk-UA" b="1" dirty="0"/>
              <a:t>науки у міжнародних економічних відносинах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Міжнародна торгівля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дослідження впливу митних тарифів, санкцій, торгових угод;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аналіз </a:t>
            </a:r>
            <a:r>
              <a:rPr lang="uk-UA" dirty="0" err="1"/>
              <a:t>вигод</a:t>
            </a:r>
            <a:r>
              <a:rPr lang="uk-UA" dirty="0"/>
              <a:t> і ризиків для економік різних країн.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Фінансові ринки та валютні курси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прогнозування динаміки валют та інвестиційних потоків;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моделі впливу світових криз на національні економіки.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Глобалізація та </a:t>
            </a:r>
            <a:r>
              <a:rPr lang="uk-UA" b="1" dirty="0" smtClean="0"/>
              <a:t>інтеграція</a:t>
            </a:r>
            <a:endParaRPr lang="uk-UA" dirty="0"/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дослідження наслідків інтеграційних процесів (ЄС, </a:t>
            </a:r>
            <a:r>
              <a:rPr lang="en-GB" dirty="0"/>
              <a:t>NAFTA, </a:t>
            </a:r>
            <a:r>
              <a:rPr lang="uk-UA" dirty="0"/>
              <a:t>АСЕАН);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аналіз глобальних ланцюгів постачання.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Міжнародні </a:t>
            </a:r>
            <a:r>
              <a:rPr lang="uk-UA" b="1" dirty="0" smtClean="0"/>
              <a:t>інвестиції</a:t>
            </a:r>
            <a:endParaRPr lang="uk-UA" dirty="0"/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вивчення стратегій транснаціональних корпорацій;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оцінка впливу іноземних інвестицій на розвиток країн.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Світові економічні </a:t>
            </a:r>
            <a:r>
              <a:rPr lang="uk-UA" b="1" dirty="0" smtClean="0"/>
              <a:t>кризи</a:t>
            </a:r>
            <a:endParaRPr lang="uk-UA" dirty="0"/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аналіз причин і наслідків фінансових потрясінь;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розробка сценаріїв стабілізації та відновлення.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9966" y="4954136"/>
            <a:ext cx="116237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Таким чином, наука в МЕВ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пояснити</a:t>
            </a:r>
            <a:r>
              <a:rPr lang="ru-RU" dirty="0"/>
              <a:t> та </a:t>
            </a:r>
            <a:r>
              <a:rPr lang="ru-RU" dirty="0" err="1"/>
              <a:t>прогнозувати</a:t>
            </a:r>
            <a:r>
              <a:rPr lang="ru-RU" dirty="0"/>
              <a:t>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у глобальному </a:t>
            </a:r>
            <a:r>
              <a:rPr lang="ru-RU" dirty="0" err="1"/>
              <a:t>масштабі</a:t>
            </a:r>
            <a:r>
              <a:rPr lang="ru-RU" dirty="0"/>
              <a:t> й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обґрунтовані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10242" name="Picture 2" descr="Спеціальність 292 «Міжнародні економічні відносин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698" y="960335"/>
            <a:ext cx="3314700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Спеціальність C1 Економіка та міжнародні економічні відносини за  спеціалізацією С1.02 Міжнародні економічні відносини освітня програма  «Міжнародна економіка» – Навчально-науковий інститут економіки і управління  НУХ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041" y="2584723"/>
            <a:ext cx="3349667" cy="22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134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Бакалаврат: освітня програма «Міжнародні відносини» — Навчально-науковий  інститут «Каразінський інститут міжнародних відносин та туристичного  бізнесу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360" y="1199535"/>
            <a:ext cx="4319640" cy="225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3471" y="336693"/>
            <a:ext cx="117787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Приклади </a:t>
            </a:r>
            <a:r>
              <a:rPr lang="uk-UA" b="1" dirty="0"/>
              <a:t>науки у міжнародних відносинах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Аналіз міжнародних конфліктів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дослідження причин та механізмів виникнення конфліктів;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розробка моделей мирного врегулювання.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Дипломатія та </a:t>
            </a:r>
            <a:r>
              <a:rPr lang="uk-UA" b="1" dirty="0" smtClean="0"/>
              <a:t>переговори</a:t>
            </a:r>
            <a:endParaRPr lang="uk-UA" dirty="0"/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наукові підходи до ведення переговорів;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вивчення ролі дипломатичних інструментів у міжнародній політиці.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Міжнародні організації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аналіз діяльності ООН, ЄС, НАТО, СОТ;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дослідження їх впливу на глобальну безпеку та розвиток.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Глобальні проблеми людства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вивчення міжнародної співпраці у сфері клімату, екології, міграції;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аналіз ролі міжнародних угод.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Зовнішня політика держав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дослідження стратегій різних країн на світовій арені;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вивчення балансу сил і регіональних блоків.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3471" y="4998660"/>
            <a:ext cx="115152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Таким чином, наука в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відносинах</a:t>
            </a:r>
            <a:r>
              <a:rPr lang="ru-RU" dirty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b="1" dirty="0" err="1"/>
              <a:t>зрозуміти</a:t>
            </a:r>
            <a:r>
              <a:rPr lang="ru-RU" b="1" dirty="0"/>
              <a:t> </a:t>
            </a:r>
            <a:r>
              <a:rPr lang="ru-RU" b="1" dirty="0" err="1"/>
              <a:t>закономірності</a:t>
            </a:r>
            <a:r>
              <a:rPr lang="ru-RU" b="1" dirty="0"/>
              <a:t> </a:t>
            </a:r>
            <a:r>
              <a:rPr lang="ru-RU" b="1" dirty="0" err="1"/>
              <a:t>глобальної</a:t>
            </a:r>
            <a:r>
              <a:rPr lang="ru-RU" b="1" dirty="0"/>
              <a:t> </a:t>
            </a:r>
            <a:r>
              <a:rPr lang="ru-RU" b="1" dirty="0" err="1"/>
              <a:t>політики</a:t>
            </a:r>
            <a:r>
              <a:rPr lang="ru-RU" b="1" dirty="0"/>
              <a:t> та </a:t>
            </a:r>
            <a:r>
              <a:rPr lang="ru-RU" b="1" dirty="0" err="1"/>
              <a:t>прогнозувати</a:t>
            </a:r>
            <a:r>
              <a:rPr lang="ru-RU" b="1" dirty="0"/>
              <a:t> </a:t>
            </a:r>
            <a:r>
              <a:rPr lang="ru-RU" b="1" dirty="0" err="1"/>
              <a:t>її</a:t>
            </a:r>
            <a:r>
              <a:rPr lang="ru-RU" b="1" dirty="0"/>
              <a:t> </a:t>
            </a:r>
            <a:r>
              <a:rPr lang="ru-RU" b="1" dirty="0" err="1"/>
              <a:t>розвиток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0865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89067" y="552822"/>
            <a:ext cx="11230984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регламентовані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uk-UA" altLang="uk-UA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України «Про наукову і науково-технічну діяльність»</a:t>
            </a:r>
            <a:r>
              <a:rPr kumimoji="0" lang="uk-UA" altLang="uk-UA" sz="2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від</a:t>
            </a:r>
            <a:r>
              <a:rPr kumimoji="0" lang="uk-UA" altLang="uk-UA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листопада 2015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 № 848-VIII.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https://zakon.rada.gov.ua/laws/show/848-19#Text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uk-UA" altLang="uk-UA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Закон України «Про наукову і науково-технічну діяльність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20" y="2172929"/>
            <a:ext cx="2695020" cy="342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72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9096" y="279738"/>
            <a:ext cx="11198943" cy="923330"/>
          </a:xfrm>
          <a:prstGeom prst="rect">
            <a:avLst/>
          </a:prstGeom>
          <a:ln w="25400"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Наукова </a:t>
            </a:r>
            <a:r>
              <a:rPr lang="uk-UA" b="1" dirty="0"/>
              <a:t>діяльність </a:t>
            </a:r>
            <a:r>
              <a:rPr lang="uk-UA" dirty="0"/>
              <a:t>- інтелектуальна творча діяльність, спрямована на одержання нових знань та (або) пошук шляхів їх застосування, основними видами якої є фундаментальні та прикладні наукові </a:t>
            </a:r>
            <a:r>
              <a:rPr lang="uk-UA" dirty="0" smtClean="0"/>
              <a:t>дослідження.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48284" y="1895588"/>
            <a:ext cx="5161936" cy="2554545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b="1" dirty="0" smtClean="0"/>
              <a:t>Прикладні </a:t>
            </a:r>
            <a:r>
              <a:rPr lang="uk-UA" sz="1600" b="1" dirty="0"/>
              <a:t>наукові дослідження </a:t>
            </a:r>
            <a:r>
              <a:rPr lang="uk-UA" sz="1600" dirty="0"/>
              <a:t>- теоретичні та експериментальні наукові дослідження, спрямовані на одержання і використання нових знань для практичних цілей. Результатом прикладних наукових досліджень є нові знання, призначені для створення нових або вдосконалення існуючих матеріалів, продуктів, пристроїв, методів, систем, технологій, конкретні пропозиції щодо виконання актуальних науково-технічних та суспільних </a:t>
            </a:r>
            <a:r>
              <a:rPr lang="uk-UA" sz="1600" dirty="0" smtClean="0"/>
              <a:t>завдань.</a:t>
            </a:r>
            <a:endParaRPr lang="uk-UA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1445" y="4625424"/>
            <a:ext cx="11336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u="sng" dirty="0">
                <a:solidFill>
                  <a:srgbClr val="002060"/>
                </a:solidFill>
                <a:latin typeface="Arial" panose="020B0604020202020204" pitchFamily="34" charset="0"/>
              </a:rPr>
              <a:t>Фундаментальні дослідження, як правило, випереджають прикладні і створюють для них теоретичний заділ. </a:t>
            </a: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</a:rPr>
              <a:t>Зміцнення взаємозв'язків між фундаментальними і прикладними дослідженнями, скорочення строків впровадження наукових досягнень у практику та виробництво — одне з основних завдань сучасної організації науки.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386" y="1895589"/>
            <a:ext cx="6071419" cy="2554545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b="1" dirty="0"/>
              <a:t>Фундаментальні наукові дослідження </a:t>
            </a:r>
            <a:r>
              <a:rPr lang="uk-UA" sz="1600" dirty="0"/>
              <a:t>- теоретичні та експериментальні наукові дослідження, спрямовані на одержання нових знань про закономірності організації та розвитку природи, суспільства, людини, їх взаємозв’язків. Результатом фундаментальних наукових досліджень є гіпотези, теорії, нові методи пізнання, відкриття законів природи, невідомих раніше явищ і властивостей матерії, виявлення закономірностей розвитку суспільства тощо, які не орієнтовані на безпосереднє практичне використання у сфері економіки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3126658" y="1203068"/>
            <a:ext cx="294968" cy="692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низ 6"/>
          <p:cNvSpPr/>
          <p:nvPr/>
        </p:nvSpPr>
        <p:spPr>
          <a:xfrm>
            <a:off x="8829367" y="1203068"/>
            <a:ext cx="294968" cy="692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926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43157" y="1232039"/>
            <a:ext cx="27661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науки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1014" y="1859340"/>
            <a:ext cx="10427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природнич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(фізика, хімія, біологія, географія, астрологія та ін.), науки, предметом яких є різні види матерії та форми їхнього руху, їх взаємозв´язки та закономірності;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суспільні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(економічні, філологічні, філософські, логічні, психологічні, історичні, педагогічні та ін.), науки, предметом яких є дослідження соціально-економічних, політичних та ідеологічних закономірностей розвитку суспільних відносин;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(радіотехніка, машинобудування, літакобудування), предметом яких є дослідження конкретних технічних характеристик і їх взаємозв´язки. </a:t>
            </a:r>
          </a:p>
        </p:txBody>
      </p:sp>
      <p:pic>
        <p:nvPicPr>
          <p:cNvPr id="6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54" y="1270860"/>
            <a:ext cx="1176960" cy="117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15611" y="546984"/>
            <a:ext cx="94586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поділяється наука?</a:t>
            </a:r>
          </a:p>
        </p:txBody>
      </p:sp>
      <p:pic>
        <p:nvPicPr>
          <p:cNvPr id="8" name="Picture 2" descr="Знак питання | Різне-всяк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63" y="50088"/>
            <a:ext cx="1181951" cy="118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49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5795" y="842260"/>
            <a:ext cx="3660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ФІЗИКО-МАТЕМАТИЧНІ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482" y="1234604"/>
            <a:ext cx="1959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ХІМІЧНІ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3675" y="1635130"/>
            <a:ext cx="2333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БІОЛОГІЧНІ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8122" y="2050487"/>
            <a:ext cx="2397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ГЕОЛОГІЧНІ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8122" y="2398451"/>
            <a:ext cx="2126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ТЕХНІЧНІ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6298" y="2847658"/>
            <a:ext cx="3901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СІЛЬСЬКОГОСПОДАРСЬКІ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03675" y="3297021"/>
            <a:ext cx="226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ІСТОРИЧНІ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2491" y="3746384"/>
            <a:ext cx="2505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ЕКОНОМІЧНІ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56298" y="4151516"/>
            <a:ext cx="2649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ФІЛОСОФСЬКІ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78122" y="4581347"/>
            <a:ext cx="2539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ФІЛОЛОГІЧНІ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78122" y="4950679"/>
            <a:ext cx="2518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ГЕОГРАФІЧНІ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6298" y="5320011"/>
            <a:ext cx="2289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ЮРИДИЧНІ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58615" y="881871"/>
            <a:ext cx="2569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ПЕДАГОГІЧНІ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91621" y="1188899"/>
            <a:ext cx="2104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МЕДИЧНІ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91621" y="1490117"/>
            <a:ext cx="3035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ФАРМАЦЕВТИЧНІ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93753" y="1793979"/>
            <a:ext cx="2616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ВЕТЕРИНАРНІ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91621" y="2143277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МИСТЕЦТВОЗНАВСТВО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32314" y="2483876"/>
            <a:ext cx="1712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АРХІТЕКТУРА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91621" y="2833962"/>
            <a:ext cx="276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ПСИХОЛОГІЧНІ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91621" y="3222854"/>
            <a:ext cx="2269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ВІЙСЬКОВІ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91621" y="3612896"/>
            <a:ext cx="2963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НАЦІОНАЛЬНА БЕЗПЕКА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58615" y="3932785"/>
            <a:ext cx="2687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СОЦІОЛОГІЧНІ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91621" y="4313271"/>
            <a:ext cx="2297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ПОЛІТИЧНІ НАУКИ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58615" y="4655523"/>
            <a:ext cx="3849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ФІЗИЧНЕ ВИХОВАННЯ ТА СПОРТ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937199" y="4950679"/>
            <a:ext cx="2022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КУЛЬТУРОЛОГІЯ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51545" y="5280889"/>
            <a:ext cx="3075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СОЦІАЛЬНІ КОМУНІКАЦІЇ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7341" y="-192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спеціальностей </a:t>
            </a:r>
            <a:endParaRPr lang="uk-UA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56188" y="559506"/>
            <a:ext cx="108621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Наказ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Міністерства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і науки,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молоді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та спорту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від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14.09.2011  № 1057.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https://zakon.rada.gov.ua/laws/show/z1133-11#Text</a:t>
            </a:r>
            <a:endParaRPr lang="uk-UA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8329" y="2326652"/>
            <a:ext cx="1049264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галузь науки – охоплює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 та прикладні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проблем організації, становлення й розвитку державного управління, зокрема побудови й оптимального функціонування системи органів публічної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адміністрації.</a:t>
            </a:r>
            <a:endParaRPr lang="uk-UA" sz="2200" b="0" i="0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0683" y="1365200"/>
            <a:ext cx="51675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управління як галузь науки </a:t>
            </a:r>
            <a:endParaRPr lang="uk-UA" sz="2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015611" y="546984"/>
            <a:ext cx="94586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класифікації в науці</a:t>
            </a:r>
          </a:p>
        </p:txBody>
      </p:sp>
    </p:spTree>
    <p:extLst>
      <p:ext uri="{BB962C8B-B14F-4D97-AF65-F5344CB8AC3E}">
        <p14:creationId xmlns:p14="http://schemas.microsoft.com/office/powerpoint/2010/main" val="293274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692737"/>
              </p:ext>
            </p:extLst>
          </p:nvPr>
        </p:nvGraphicFramePr>
        <p:xfrm>
          <a:off x="1011493" y="1842868"/>
          <a:ext cx="10515600" cy="1996440"/>
        </p:xfrm>
        <a:graphic>
          <a:graphicData uri="http://schemas.openxmlformats.org/drawingml/2006/table">
            <a:tbl>
              <a:tblPr/>
              <a:tblGrid>
                <a:gridCol w="1261872">
                  <a:extLst>
                    <a:ext uri="{9D8B030D-6E8A-4147-A177-3AD203B41FA5}">
                      <a16:colId xmlns:a16="http://schemas.microsoft.com/office/drawing/2014/main" val="1495136458"/>
                    </a:ext>
                  </a:extLst>
                </a:gridCol>
                <a:gridCol w="6099048">
                  <a:extLst>
                    <a:ext uri="{9D8B030D-6E8A-4147-A177-3AD203B41FA5}">
                      <a16:colId xmlns:a16="http://schemas.microsoft.com/office/drawing/2014/main" val="1609243902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40872416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63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25.00.01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Теорія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історія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державного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828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25.00.02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Механізми державного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659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25.00.03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Державна служба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00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25.00.04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Місцеве </a:t>
                      </a:r>
                      <a:r>
                        <a:rPr lang="uk-UA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самоврядуванняс</a:t>
                      </a:r>
                      <a:endParaRPr lang="uk-UA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53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25.00.05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сфері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безпеки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охорони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громадського</a:t>
                      </a: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порядку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 управління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27009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35276" y="567023"/>
            <a:ext cx="7777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спеціальностей (фрагмент для державного управління)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4452006"/>
            <a:ext cx="108621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Наказ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Міністерства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і науки,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молоді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та спорту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від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14.09.2011  № 1057.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https://zakon.rada.gov.ua/laws/show/z1133-11#Text</a:t>
            </a:r>
            <a:endParaRPr lang="uk-UA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84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885" y="0"/>
            <a:ext cx="8614463" cy="57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9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639" y="644038"/>
            <a:ext cx="115135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Юридична наука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відноситься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до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суспільних наук.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Існують різноманітні підходи до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класифікації юридичних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дисциплін, що становлять юридичну науку.</a:t>
            </a:r>
          </a:p>
          <a:p>
            <a:pPr algn="just">
              <a:lnSpc>
                <a:spcPct val="150000"/>
              </a:lnSpc>
            </a:pPr>
            <a:endParaRPr lang="uk-UA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Будучи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елементом існуючої системи наук, правознавство, у свою чергу, також може бути розглянута як система, до складу якої входять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а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) теорії права і держави (загальна теорія права і загальна теорія держави);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б) історико-юридичні науки (історія права і держави, історія політичних і правових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вчень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в) науки, що вивчають окремі галузі права (науки цивільного права, адміністративного, кримінального тощо);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г) науки, що вивчають міжнародне право (міжнародне публічне і міжнародне приватне право);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д) прикладні юридичні науки, що мають комплексний характер (криміналістика, судова статистика, судова медицина, судова психіатрія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ін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).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3336" y="291809"/>
            <a:ext cx="317817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як </a:t>
            </a:r>
            <a:r>
              <a:rPr lang="uk-UA" sz="2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галузь науки </a:t>
            </a:r>
            <a:endParaRPr lang="uk-UA" sz="2200" b="1" dirty="0"/>
          </a:p>
        </p:txBody>
      </p:sp>
    </p:spTree>
    <p:extLst>
      <p:ext uri="{BB962C8B-B14F-4D97-AF65-F5344CB8AC3E}">
        <p14:creationId xmlns:p14="http://schemas.microsoft.com/office/powerpoint/2010/main" val="30798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3393" y="567075"/>
            <a:ext cx="10618839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Іншою може бути класифікація юридичних дисциплін за критерієм єдності і відмінностей внутрішнього-зовнішнього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внутрішнього або національного права (історія держави і права України, конституційне право України, кримінальне право України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іноземного права (історія держави і права закордонних країн, конституційне право закордонних країн, адміністративне право закордонних країн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порівняльного права (порівняльне конституційне право, порівняльне адміністративне право, порівняльне трудове право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дисципліни міжнародного права, міждержавних об´єднань (міжнародне публічне право, міжнародне приватне право, право Європейської Союзу, право СНД і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.).</a:t>
            </a:r>
            <a:endParaRPr lang="uk-UA" b="0" i="0" dirty="0">
              <a:solidFill>
                <a:srgbClr val="00206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84903" y="734224"/>
            <a:ext cx="1079581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Крім того, існує наступна класифікація юридичних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наукових дисциплін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юридичні науки теоретичного й історичного профілю (теорія права і держави, історія політичних і правових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вчень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, загальна історія права і держави, історія права і держави України, філософія права, соціологія права й ін.);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галузеві або нормативні юридичні науки (конституційне право, адміністративне право, цивільне право, цивільно-процесуальне право, кримінальне право, кримінально-процесуальне право, трудове право, сімейне право, підприємницьке право, екологічне право, міжнародне право й ін.);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• спеціальні або прикладні юридичні науки (правова статистика, криміналістика, кримінологія, судова медицина, судова психіатрія,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оперативно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</a:rPr>
              <a:t>-пошукова діяльність і ін.).</a:t>
            </a:r>
            <a:endParaRPr lang="uk-UA" b="0" i="0" dirty="0">
              <a:solidFill>
                <a:srgbClr val="00206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16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859633"/>
              </p:ext>
            </p:extLst>
          </p:nvPr>
        </p:nvGraphicFramePr>
        <p:xfrm>
          <a:off x="2096906" y="802912"/>
          <a:ext cx="8509466" cy="4766574"/>
        </p:xfrm>
        <a:graphic>
          <a:graphicData uri="http://schemas.openxmlformats.org/drawingml/2006/table">
            <a:tbl>
              <a:tblPr/>
              <a:tblGrid>
                <a:gridCol w="1021136">
                  <a:extLst>
                    <a:ext uri="{9D8B030D-6E8A-4147-A177-3AD203B41FA5}">
                      <a16:colId xmlns:a16="http://schemas.microsoft.com/office/drawing/2014/main" val="7007204"/>
                    </a:ext>
                  </a:extLst>
                </a:gridCol>
                <a:gridCol w="4935490">
                  <a:extLst>
                    <a:ext uri="{9D8B030D-6E8A-4147-A177-3AD203B41FA5}">
                      <a16:colId xmlns:a16="http://schemas.microsoft.com/office/drawing/2014/main" val="108872459"/>
                    </a:ext>
                  </a:extLst>
                </a:gridCol>
                <a:gridCol w="2552840">
                  <a:extLst>
                    <a:ext uri="{9D8B030D-6E8A-4147-A177-3AD203B41FA5}">
                      <a16:colId xmlns:a16="http://schemas.microsoft.com/office/drawing/2014/main" val="444810640"/>
                    </a:ext>
                  </a:extLst>
                </a:gridCol>
              </a:tblGrid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 НАУКИ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797271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12.00.01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Теорія та історія держави і права; історія політичних і правових учень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26735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12.00.02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Конституційне право; муніципальне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58950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12.00.03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Цивільне право і цивільний процес; сімейне право; міжнародне приватне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544102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12.00.04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Господарське право, господарсько-процесуальне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75001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12.00.05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Трудове право; право соціального забезпечення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251278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12.00.06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Земельне право; аграрне право; екологічне право; природоресурсне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278935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12.00.07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Адміністративне право і процес; фінансове право; інформаційне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721705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12.00.08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Кримінальне право та кримінологія; кримінально-виконавче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314517"/>
                  </a:ext>
                </a:extLst>
              </a:tr>
              <a:tr h="454249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12.00.09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Кримінальний процес та криміналістика; судова експертиза; оперативно-розшукова діяльність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02560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12.00.10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Судоустрій; прокуратура та адвокатура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857032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12.00.11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Міжнародне право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117371"/>
                  </a:ext>
                </a:extLst>
              </a:tr>
              <a:tr h="23226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12.00.12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Філософія права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юридичні, філософські</a:t>
                      </a:r>
                    </a:p>
                  </a:txBody>
                  <a:tcPr marL="5139" marR="5139" marT="5139" marB="51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4093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96906" y="77499"/>
            <a:ext cx="8239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наукових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юридичних наук)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1226" y="5833441"/>
            <a:ext cx="7590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Наказ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Міністерства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і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науки,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молоді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 та спорту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від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14.09.2011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</a:rPr>
              <a:t>  №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1057.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https://zakon.rada.gov.ua/laws/show/z1133-11#Text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7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520872"/>
              </p:ext>
            </p:extLst>
          </p:nvPr>
        </p:nvGraphicFramePr>
        <p:xfrm>
          <a:off x="1005348" y="1606894"/>
          <a:ext cx="10515600" cy="1996440"/>
        </p:xfrm>
        <a:graphic>
          <a:graphicData uri="http://schemas.openxmlformats.org/drawingml/2006/table">
            <a:tbl>
              <a:tblPr/>
              <a:tblGrid>
                <a:gridCol w="1261872">
                  <a:extLst>
                    <a:ext uri="{9D8B030D-6E8A-4147-A177-3AD203B41FA5}">
                      <a16:colId xmlns:a16="http://schemas.microsoft.com/office/drawing/2014/main" val="961574528"/>
                    </a:ext>
                  </a:extLst>
                </a:gridCol>
                <a:gridCol w="6099048">
                  <a:extLst>
                    <a:ext uri="{9D8B030D-6E8A-4147-A177-3AD203B41FA5}">
                      <a16:colId xmlns:a16="http://schemas.microsoft.com/office/drawing/2014/main" val="1630332532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41037825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 НАУКИ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14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23.00.01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Теорія та історія політичної науки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політичні, історичні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974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23.00.02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 інститути та процеси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політичні, соціологічні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108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23.00.03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Політична культура та ідеологія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255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23.00.04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 проблеми міжнародних систем та глобального розвитку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091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23.00.05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Етнополітологія та етнодержавознавство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6350" marR="6350" marT="6350" marB="635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795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17289" y="588778"/>
            <a:ext cx="8318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наукових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політичних наук)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48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930155"/>
              </p:ext>
            </p:extLst>
          </p:nvPr>
        </p:nvGraphicFramePr>
        <p:xfrm>
          <a:off x="3313473" y="509294"/>
          <a:ext cx="8701548" cy="6348706"/>
        </p:xfrm>
        <a:graphic>
          <a:graphicData uri="http://schemas.openxmlformats.org/drawingml/2006/table">
            <a:tbl>
              <a:tblPr/>
              <a:tblGrid>
                <a:gridCol w="1044186">
                  <a:extLst>
                    <a:ext uri="{9D8B030D-6E8A-4147-A177-3AD203B41FA5}">
                      <a16:colId xmlns:a16="http://schemas.microsoft.com/office/drawing/2014/main" val="2754260026"/>
                    </a:ext>
                  </a:extLst>
                </a:gridCol>
                <a:gridCol w="5046898">
                  <a:extLst>
                    <a:ext uri="{9D8B030D-6E8A-4147-A177-3AD203B41FA5}">
                      <a16:colId xmlns:a16="http://schemas.microsoft.com/office/drawing/2014/main" val="3565947683"/>
                    </a:ext>
                  </a:extLst>
                </a:gridCol>
                <a:gridCol w="2610464">
                  <a:extLst>
                    <a:ext uri="{9D8B030D-6E8A-4147-A177-3AD203B41FA5}">
                      <a16:colId xmlns:a16="http://schemas.microsoft.com/office/drawing/2014/main" val="2476080265"/>
                    </a:ext>
                  </a:extLst>
                </a:gridCol>
              </a:tblGrid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НАЦІОНАЛЬНА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623044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21.01.00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Основи національної безпеки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228329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21.01.01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Основи національної безпеки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соціологічні,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01414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Воєнна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286055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Воєнна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військові, 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840003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Охорона державного кордону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військові, 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7342"/>
                  </a:ext>
                </a:extLst>
              </a:tr>
              <a:tr h="486811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21.02.03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Цивільний захист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хімічні, біологічні, технічні, медичні, військові, ветеринарні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740786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Гуманітарна і політична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58404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Гуманітарна і політична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філософські,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865247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Регіональна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95784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21.03.03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Геополітика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історичні,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825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21.04.00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268691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21.04.01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214264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21.04.02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безпека суб'єктів господарської діяльності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472241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21.05.00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901169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21.05.01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Інформаційна безпека держави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23361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Техногенна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923800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технічні, хімічні, геологічні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391930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21.06.02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Пожежна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290489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Державна безпека України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081647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 державної безпеки України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технічні, юридичні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970613"/>
                  </a:ext>
                </a:extLst>
              </a:tr>
              <a:tr h="646653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21.07.02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Розвідувальна діяльність органів державної безпеки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фізико-математичні, технічні, юридичні, психологічні, військові, соціологічні, політичні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77645"/>
                  </a:ext>
                </a:extLst>
              </a:tr>
              <a:tr h="326970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21.07.03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Кадри органів та військ державної безпеки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педагогічні, юридичні, психологічні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97594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21.07.04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Оперативно-розшукова діяльність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61466"/>
                  </a:ext>
                </a:extLst>
              </a:tr>
              <a:tr h="326970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21.07.05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Службово-бойова діяльність сил охорони правопорядку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технічні, військові, юридичні, державне управління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118478"/>
                  </a:ext>
                </a:extLst>
              </a:tr>
              <a:tr h="167128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21.08.00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Міжнародна безпека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228267"/>
                  </a:ext>
                </a:extLst>
              </a:tr>
              <a:tr h="326970"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21.08.01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Іноземні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держави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їхні</a:t>
                      </a:r>
                      <a:r>
                        <a:rPr lang="ru-RU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потенціали</a:t>
                      </a:r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технічні, економічні, географічні, військові</a:t>
                      </a:r>
                    </a:p>
                  </a:txBody>
                  <a:tcPr marL="2779" marR="2779" marT="2779" marB="277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35563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313473" y="139962"/>
            <a:ext cx="8032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 наукових 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національної безпеки)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43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195943"/>
              </p:ext>
            </p:extLst>
          </p:nvPr>
        </p:nvGraphicFramePr>
        <p:xfrm>
          <a:off x="1522311" y="1058709"/>
          <a:ext cx="9501340" cy="4351337"/>
        </p:xfrm>
        <a:graphic>
          <a:graphicData uri="http://schemas.openxmlformats.org/drawingml/2006/table">
            <a:tbl>
              <a:tblPr/>
              <a:tblGrid>
                <a:gridCol w="1140161">
                  <a:extLst>
                    <a:ext uri="{9D8B030D-6E8A-4147-A177-3AD203B41FA5}">
                      <a16:colId xmlns:a16="http://schemas.microsoft.com/office/drawing/2014/main" val="693411676"/>
                    </a:ext>
                  </a:extLst>
                </a:gridCol>
                <a:gridCol w="5510777">
                  <a:extLst>
                    <a:ext uri="{9D8B030D-6E8A-4147-A177-3AD203B41FA5}">
                      <a16:colId xmlns:a16="http://schemas.microsoft.com/office/drawing/2014/main" val="2112901057"/>
                    </a:ext>
                  </a:extLst>
                </a:gridCol>
                <a:gridCol w="2850402">
                  <a:extLst>
                    <a:ext uri="{9D8B030D-6E8A-4147-A177-3AD203B41FA5}">
                      <a16:colId xmlns:a16="http://schemas.microsoft.com/office/drawing/2014/main" val="234449281"/>
                    </a:ext>
                  </a:extLst>
                </a:gridCol>
              </a:tblGrid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 НАУКИ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09256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08.00.01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теорія та історія економічної думки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170570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08.00.02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Світове господарство і міжнародні економічні відносини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186389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08.00.03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 та управління національним господарством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060255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08.00.04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 та управління підприємствами (за видами економічної діяльності)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728920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08.00.05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продуктивних сил і регіональна економіка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280958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08.00.06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 природокористування та охорони навколишнього середовища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542618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08.00.07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Демографія, економіка праці, соціальна економіка і політика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722801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08.00.08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Гроші, фінанси і кредит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818214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08.00.09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Бухгалтерський облік, аналіз та аудит (за видами економічної діяльності)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892091"/>
                  </a:ext>
                </a:extLst>
              </a:tr>
              <a:tr h="259336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08.00.10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Статистика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639144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08.00.11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Математичні методи, моделі та інформаційні технології в економіці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</a:t>
                      </a:r>
                    </a:p>
                  </a:txBody>
                  <a:tcPr marL="5738" marR="5738" marT="5738" marB="5738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52269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99073" y="336607"/>
            <a:ext cx="8032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Перелік наукових спеціальностей (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для </a:t>
            </a: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економічних наук)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7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058695"/>
            <a:ext cx="8637073" cy="55104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9265" y="174126"/>
            <a:ext cx="10736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Таблиця відповідності Переліку наукових спеціальностей (Перелік 2011) та Переліку галузей знань і спеціальностей, за якими здійснюється підготовка здобувачів вищої освіти (Перелік 2015)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606" y="820457"/>
            <a:ext cx="9891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Наказ </a:t>
            </a:r>
            <a:r>
              <a:rPr lang="ru-RU" sz="1600" dirty="0" err="1"/>
              <a:t>Міністерства</a:t>
            </a:r>
            <a:r>
              <a:rPr lang="ru-RU" sz="1600" dirty="0"/>
              <a:t> </a:t>
            </a:r>
            <a:r>
              <a:rPr lang="ru-RU" sz="1600" dirty="0" err="1"/>
              <a:t>освіти</a:t>
            </a:r>
            <a:r>
              <a:rPr lang="ru-RU" sz="1600" dirty="0"/>
              <a:t> і науки </a:t>
            </a:r>
            <a:r>
              <a:rPr lang="ru-RU" sz="1600" dirty="0" err="1"/>
              <a:t>України</a:t>
            </a:r>
            <a:r>
              <a:rPr lang="ru-RU" sz="1600" dirty="0"/>
              <a:t> 06 листопада 2015 року N 1151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87881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031674"/>
              </p:ext>
            </p:extLst>
          </p:nvPr>
        </p:nvGraphicFramePr>
        <p:xfrm>
          <a:off x="2014538" y="750888"/>
          <a:ext cx="8704619" cy="4293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Picture" r:id="rId3" imgW="5505480" imgH="2714760" progId="Word.Picture.8">
                  <p:embed/>
                </p:oleObj>
              </mc:Choice>
              <mc:Fallback>
                <p:oleObj name="Picture" r:id="rId3" imgW="5505480" imgH="271476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4538" y="750888"/>
                        <a:ext cx="8704619" cy="42930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117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830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323303" y="-2458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153043"/>
              </p:ext>
            </p:extLst>
          </p:nvPr>
        </p:nvGraphicFramePr>
        <p:xfrm>
          <a:off x="1859591" y="946135"/>
          <a:ext cx="6342463" cy="385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Picture" r:id="rId3" imgW="4427256" imgH="2694252" progId="Word.Picture.8">
                  <p:embed/>
                </p:oleObj>
              </mc:Choice>
              <mc:Fallback>
                <p:oleObj name="Picture" r:id="rId3" imgW="4427256" imgH="2694252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9591" y="946135"/>
                        <a:ext cx="6342463" cy="38546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55539" y="71186"/>
            <a:ext cx="38149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Емпіричний рівень </a:t>
            </a:r>
            <a:r>
              <a:rPr lang="uk-UA" sz="16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рівень пізнавального процесу, що дає знання тих закономірних </a:t>
            </a:r>
            <a:r>
              <a:rPr lang="uk-UA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відношень, які виявляються через аналіз безпосередніх даних </a:t>
            </a:r>
            <a:r>
              <a:rPr lang="uk-UA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спостереження.</a:t>
            </a:r>
            <a:endParaRPr lang="uk-UA" sz="16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03514" y="1482213"/>
            <a:ext cx="37189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Емпіричні дослідження 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спостереження і дослідження конкретних явищ, експеримент, а також </a:t>
            </a:r>
            <a:r>
              <a:rPr lang="uk-UA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групування, класифікація 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опис результатів дослідження і експерименту, впровадження їх у практичну діяльність </a:t>
            </a:r>
            <a:r>
              <a:rPr lang="uk-UA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людей.</a:t>
            </a:r>
            <a:endParaRPr lang="uk-UA" sz="16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03514" y="3385683"/>
            <a:ext cx="37189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емпіричних</a:t>
            </a: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накопичується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подальшої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маємо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фактами і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описом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226042" y="-17206"/>
            <a:ext cx="29496" cy="5781368"/>
          </a:xfrm>
          <a:prstGeom prst="line">
            <a:avLst/>
          </a:prstGeom>
          <a:ln w="412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3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78609" y="627681"/>
            <a:ext cx="10267627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чого цей курс і які його особливості</a:t>
            </a:r>
            <a:r>
              <a:rPr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53512" y="2018655"/>
            <a:ext cx="11078705" cy="16389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допоможе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підготувати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бакалаврську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роботу;</a:t>
            </a:r>
          </a:p>
          <a:p>
            <a:pPr>
              <a:spcBef>
                <a:spcPts val="1800"/>
              </a:spcBef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ереважно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практичні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інструменти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а не суха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теорія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Bef>
                <a:spcPts val="1800"/>
              </a:spcBef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розвиток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критичного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мислення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професійного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зростання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7548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820724"/>
              </p:ext>
            </p:extLst>
          </p:nvPr>
        </p:nvGraphicFramePr>
        <p:xfrm>
          <a:off x="378543" y="197096"/>
          <a:ext cx="5574890" cy="5502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icture" r:id="rId3" imgW="4427256" imgH="4376173" progId="Word.Picture.8">
                  <p:embed/>
                </p:oleObj>
              </mc:Choice>
              <mc:Fallback>
                <p:oleObj name="Picture" r:id="rId3" imgW="4427256" imgH="4376173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543" y="197096"/>
                        <a:ext cx="5574890" cy="5502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361471" y="355004"/>
            <a:ext cx="52209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 рівень пізнання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 домінуванням по­нять, теорій, законів, принципів, наукових узагальнень і висновків. Теоретичне пізнання відображає предмети, властивості і відносини з боку універсальних внутрішніх, істотних </a:t>
            </a:r>
            <a:r>
              <a:rPr lang="uk-UA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закономірностей, що осягнуті раціональною обробкою емпіричних даних. Відбувається така обробка на основі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 пізнання. </a:t>
            </a:r>
          </a:p>
          <a:p>
            <a:pPr algn="just"/>
            <a:r>
              <a:rPr lang="uk-UA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uk-UA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теоретичного пізнання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струнку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систему,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них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картину,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інтерпретувати емпіричні факти.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331975" y="-49967"/>
            <a:ext cx="29496" cy="5781368"/>
          </a:xfrm>
          <a:prstGeom prst="line">
            <a:avLst/>
          </a:prstGeom>
          <a:ln w="412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641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401962" y="-1671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38465"/>
              </p:ext>
            </p:extLst>
          </p:nvPr>
        </p:nvGraphicFramePr>
        <p:xfrm>
          <a:off x="2290918" y="191729"/>
          <a:ext cx="6883142" cy="547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Picture" r:id="rId3" imgW="5305425" imgH="4219575" progId="Word.Picture.8">
                  <p:embed/>
                </p:oleObj>
              </mc:Choice>
              <mc:Fallback>
                <p:oleObj name="Picture" r:id="rId3" imgW="5305425" imgH="4219575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0918" y="191729"/>
                        <a:ext cx="6883142" cy="547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9486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7252" y="755489"/>
            <a:ext cx="10756489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Наукові закони.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Головним складовим елементом науки є наукові закони, які мають відповідати законам об’єктивного світу, бути більш-менш точним їх відображенням. Закони – це прояв істотного необхідного зв’язку явищ, внутрішнього зв’язку між причиною і наслідком, що зумовлює певний закономірний розвиток явищ.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b="1" i="1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це те, що завжди, за будь-яких умов, без будь-якого винятку властиве певному явищу. Принцип виступає основою, початком, керівною ідеєю у будь-яких відносинах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8424" y="3356478"/>
            <a:ext cx="1093347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Постулат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попереднє припущення в певній науковій теорії, прийняте, як початкове, недоведене в її межах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положення.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методології науки поняття “постулат” зазвичай використовується як синонім більш вживаному поняттю “аксіома”.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7252" y="741204"/>
            <a:ext cx="11002299" cy="395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424" y="4627872"/>
            <a:ext cx="11071127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положення (припис, норма), яке визначає закономірність, стале співвідношення певних явищ. Правилом також називають принцип, яким керуються у житті, у праці, в поведінці тощо.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92727" y="204292"/>
            <a:ext cx="40986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0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 елементів науки</a:t>
            </a:r>
          </a:p>
        </p:txBody>
      </p:sp>
    </p:spTree>
    <p:extLst>
      <p:ext uri="{BB962C8B-B14F-4D97-AF65-F5344CB8AC3E}">
        <p14:creationId xmlns:p14="http://schemas.microsoft.com/office/powerpoint/2010/main" val="4197358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0800000" flipV="1">
            <a:off x="709177" y="641930"/>
            <a:ext cx="11109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/>
              <a:t>Науковий факт </a:t>
            </a:r>
            <a:r>
              <a:rPr lang="uk-UA" dirty="0"/>
              <a:t>- це відображення конкретного явища в людській свідомості, тобто його опис за допомогою мови науки (позначення, терміни і </a:t>
            </a:r>
            <a:r>
              <a:rPr lang="uk-UA" dirty="0" err="1"/>
              <a:t>т.п</a:t>
            </a:r>
            <a:r>
              <a:rPr lang="uk-UA" dirty="0"/>
              <a:t>.). Однією з найважливіших властивостей наукового факту є його достовірність, яка обумовлюється можливістю його відтворення за допомогою різних експериментів. Щоб факт вважався достовірним, потрібно його підтвердження в ході численних спостережень або експериментів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9177" y="2210555"/>
            <a:ext cx="1120752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найзагальніші філософські поняття науки, що відображають особливості її предмету, змісту і методу. Вони є незмінним засобом дослідження і систематизації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матеріалу.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Кожна категорія відображає й фіксує певну сторону об’єктивного світу.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9264" y="3391380"/>
            <a:ext cx="10559845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14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Термін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слово або словосполучення, яке фіксує певне поняття науки, техніки, мистецтва тощо. Термін є елементом мови науки, застосування якого зумовлене необхідністю точного та однозначного позначення даних науки, особливо тих, для яких у повсякденній мові немає відповідної назви. На відміну від слів повсякденної мови, терміни позбавлені емоційного характеру. Терміни відображають суть явища й тим самим сприяють орієнтації дослідника у певній галузі знань, більш глибокому розумінню науково-технічних проблем і наукових теорій.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74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607" y="254885"/>
            <a:ext cx="11375922" cy="1725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одна із форм відображення світу на стадії пізнання, пов’язаної із застосуванням мови; форма (спосіб) узагальнення предметів та явищ. Поняттям називають також думку, яка є узагальненням (та розумовим виділенням) предметів певного класу за їх специфічними (в сукупності відмінними) ознаками, причому предмети одного класу (атоми, тварини, рослини, суспільно-економічні формації, господарські факти тощо) можуть узагальнюватися в поняття за різною сукупністю ознак.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0607" y="2372212"/>
            <a:ext cx="11218606" cy="1725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Оволодіти поняттям означає визначити: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 поняття;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 зміст;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споріднені поняття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експлікацію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 (тобто вираження, пояснення даного поняття через інші, більш прості).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3083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297" y="243255"/>
            <a:ext cx="115430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Парадигми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визнані всіма наукові досягнення, які протягом певного часу дають науковому світу модель постановки </a:t>
            </a:r>
            <a:r>
              <a:rPr lang="uk-UA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їх вирішення. </a:t>
            </a:r>
            <a:endParaRPr lang="uk-UA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b="1" i="1" dirty="0">
              <a:solidFill>
                <a:schemeClr val="bg2">
                  <a:lumMod val="75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Проблеми.</a:t>
            </a:r>
            <a:r>
              <a:rPr lang="uk-UA" b="1" i="1" dirty="0">
                <a:solidFill>
                  <a:schemeClr val="bg2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 – це форма теоретичного знання, змістом якої є те, що поки не є пізнаним людиною, але потребує пізнання. Наукова проблема виражається в наявності суперечливої ситуації, яка потребує відповідного розв’язку. Проблема як форма знання включає її постановку та розв’язок, причому вміння правильно поставити проблему – необхідна передумова її розв’язку. 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297" y="2326256"/>
            <a:ext cx="11543071" cy="197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Гіпотеза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наукове припущення, що висувається для пояснення будь-яких явищ дійсності, властивостей або причин досліджуваних явищ і потребує перевірки досвідом та теоретичного обґрунтування; це форма теоретичного знання, що містить пропозицію, яка сформульована на підставі ряду фактів, істинне значення якого не визначене і потребує доказів. Основний зміст гіпотези не повинен суперечити законам, встановленим в певній системі знань.</a:t>
            </a:r>
          </a:p>
          <a:p>
            <a:pPr algn="just"/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Гіпотеза має бути гранично простою, тобто такою, яка не потребує висунення нових гіпотез або припущень при збільшенні кількості спостережень та підвищенні їх точності. 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297" y="4353858"/>
            <a:ext cx="1173971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науці гіпотеза є формою переходу від опису об’єкта, що розглядався, до його пояснення. В ході перевірки гіпотеза може стати істинною теорією; може бути видозмінена, уточнена, конкретизована; може бути відкинута, якщо перевірка дає негативний результат. </a:t>
            </a:r>
          </a:p>
        </p:txBody>
      </p:sp>
    </p:spTree>
    <p:extLst>
      <p:ext uri="{BB962C8B-B14F-4D97-AF65-F5344CB8AC3E}">
        <p14:creationId xmlns:p14="http://schemas.microsoft.com/office/powerpoint/2010/main" val="38453763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98090" y="356118"/>
            <a:ext cx="109039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- це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обґрунтована і перевірена на практиці система знань, що дає цілісне відображення закономірних і істотних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певній галузі об'єктивної реальності. Головне завдання теорії - описати, систематизувати і пояснити всю множину емпіричних фактів. Іншими словами, теорія являє собою систему істинного, вже доведеного, підтвердженого знання про сутність явищ, вищу форму наукового знання, всебічно розкриває структуру, функціонування і розвиток досліджуваного об'єкта, взаємини всіх його елементів, сторін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Наукова теорія - це система знання, що розвивається, головними елементами якої є принципи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797" y="2387443"/>
            <a:ext cx="7263254" cy="419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517305" y="234645"/>
            <a:ext cx="8691439" cy="5388404"/>
            <a:chOff x="1572" y="9646"/>
            <a:chExt cx="9099" cy="5593"/>
          </a:xfrm>
        </p:grpSpPr>
        <p:sp>
          <p:nvSpPr>
            <p:cNvPr id="5" name="AutoShape 18"/>
            <p:cNvSpPr>
              <a:spLocks noChangeArrowheads="1"/>
            </p:cNvSpPr>
            <p:nvPr/>
          </p:nvSpPr>
          <p:spPr bwMode="auto">
            <a:xfrm>
              <a:off x="4914" y="11534"/>
              <a:ext cx="2329" cy="1425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Теорія</a:t>
              </a:r>
              <a:endParaRPr kumimoji="0" lang="uk-UA" altLang="uk-UA" sz="40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1674" y="10619"/>
              <a:ext cx="1980" cy="144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Факти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643" y="9647"/>
              <a:ext cx="2674" cy="1132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Концепції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6829" y="9646"/>
              <a:ext cx="2325" cy="1409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Аксіоми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AutoShape 14"/>
            <p:cNvSpPr>
              <a:spLocks noChangeArrowheads="1"/>
            </p:cNvSpPr>
            <p:nvPr/>
          </p:nvSpPr>
          <p:spPr bwMode="auto">
            <a:xfrm>
              <a:off x="7798" y="11251"/>
              <a:ext cx="2873" cy="118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Постулати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13"/>
            <p:cNvSpPr>
              <a:spLocks noChangeArrowheads="1"/>
            </p:cNvSpPr>
            <p:nvPr/>
          </p:nvSpPr>
          <p:spPr bwMode="auto">
            <a:xfrm>
              <a:off x="1572" y="12458"/>
              <a:ext cx="2655" cy="121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Судження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463" y="13869"/>
              <a:ext cx="2531" cy="137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Поняття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6354" y="13966"/>
              <a:ext cx="3025" cy="1119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Положення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>
              <a:off x="7819" y="12703"/>
              <a:ext cx="2831" cy="107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Принципи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 flipV="1">
              <a:off x="3643" y="11425"/>
              <a:ext cx="1260" cy="54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 flipV="1">
              <a:off x="7243" y="11831"/>
              <a:ext cx="555" cy="12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 flipH="1" flipV="1">
              <a:off x="4689" y="10794"/>
              <a:ext cx="679" cy="754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 flipV="1">
              <a:off x="6829" y="11065"/>
              <a:ext cx="414" cy="46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 flipH="1">
              <a:off x="4238" y="12552"/>
              <a:ext cx="676" cy="40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" name="Line 4"/>
            <p:cNvSpPr>
              <a:spLocks noChangeShapeType="1"/>
            </p:cNvSpPr>
            <p:nvPr/>
          </p:nvSpPr>
          <p:spPr bwMode="auto">
            <a:xfrm>
              <a:off x="7243" y="12542"/>
              <a:ext cx="687" cy="37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" name="Line 3"/>
            <p:cNvSpPr>
              <a:spLocks noChangeShapeType="1"/>
            </p:cNvSpPr>
            <p:nvPr/>
          </p:nvSpPr>
          <p:spPr bwMode="auto">
            <a:xfrm flipH="1">
              <a:off x="4689" y="12959"/>
              <a:ext cx="630" cy="91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" name="Line 2"/>
            <p:cNvSpPr>
              <a:spLocks noChangeShapeType="1"/>
            </p:cNvSpPr>
            <p:nvPr/>
          </p:nvSpPr>
          <p:spPr bwMode="auto">
            <a:xfrm>
              <a:off x="6817" y="12964"/>
              <a:ext cx="786" cy="100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346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3896" y="553991"/>
            <a:ext cx="1072699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Концепція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поглядів на певне явище; спосіб розуміння, тлумачення якихось явищ, основна ідея будь-якої теорії.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43896" y="1656255"/>
            <a:ext cx="107269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істотно відрізняється від теорії не тільки своєю незавершеністю, але й недостатньою </a:t>
            </a:r>
            <a:r>
              <a:rPr lang="uk-UA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верифікованістю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 концепції полягає в інтеграції певного масиву знання, у прагненні використовувати його для пояснення, пошуку закономірностей.</a:t>
            </a:r>
          </a:p>
        </p:txBody>
      </p:sp>
    </p:spTree>
    <p:extLst>
      <p:ext uri="{BB962C8B-B14F-4D97-AF65-F5344CB8AC3E}">
        <p14:creationId xmlns:p14="http://schemas.microsoft.com/office/powerpoint/2010/main" val="3249181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91" y="802489"/>
            <a:ext cx="113223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вищу освіту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 Рада України; Закон від 01.07.2014 № 1556-</a:t>
            </a:r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endParaRPr lang="uk-UA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Законі розкриваються засади підготовки наукових та науково-педагогічних працівників, зокрема, в аспірантурі, </a:t>
            </a:r>
            <a:r>
              <a:rPr lang="uk-UA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асистентурі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-стажуванні та докторантурі; наукової та науково-технічна діяльність у вузі.</a:t>
            </a:r>
            <a:endParaRPr lang="uk-UA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690" y="2115285"/>
            <a:ext cx="112132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наукову і науково-технічну діяльність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 Рада України; Закон від 26.11.2015 № 848-</a:t>
            </a:r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 </a:t>
            </a:r>
            <a:endParaRPr lang="uk-UA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правові, організаційні та фінансові засади функціонування і розвитку науково-технічної сфери, створює умови для наукової і науково-технічної діяльності, забезпечення потреб суспільства і держави у технологічному розвитку.</a:t>
            </a:r>
            <a:endParaRPr lang="uk-UA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689" y="3705080"/>
            <a:ext cx="11062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експертизу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10.02.1995 №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51/95-ВР</a:t>
            </a:r>
            <a:endParaRPr lang="ru-RU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689" y="4609323"/>
            <a:ext cx="11213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парки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25.06.2009 № 1563-VI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0316" y="242646"/>
            <a:ext cx="103686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нормативно-правові акти, що регулюють наукову діяльність в Україні</a:t>
            </a:r>
            <a:endParaRPr lang="uk-UA" sz="2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Нормативні документи - Інформаційна платформа &quot;Міжнародна Мозаїка&quot; КПІ  імені Ігоря Сікорськ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600" y="3592613"/>
            <a:ext cx="4143375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5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4988" y="1957974"/>
            <a:ext cx="78379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Наведіть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одне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слово-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асоціацію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словом «наука»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97908" y="842096"/>
            <a:ext cx="380559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000" b="1" dirty="0">
                <a:latin typeface="Arial" panose="020B0604020202020204" pitchFamily="34" charset="0"/>
                <a:cs typeface="Arial" panose="020B0604020202020204" pitchFamily="34" charset="0"/>
              </a:rPr>
              <a:t>Що для вас наука?</a:t>
            </a:r>
          </a:p>
        </p:txBody>
      </p:sp>
      <p:pic>
        <p:nvPicPr>
          <p:cNvPr id="6" name="Picture 2" descr="Знак питання | Різне-вся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72" y="864370"/>
            <a:ext cx="1324436" cy="13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9408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7083" y="696083"/>
            <a:ext cx="1094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трансферу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14.09.2006 № 143-V 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000" y="1637419"/>
            <a:ext cx="1094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04.07.2002 № 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40-IV</a:t>
            </a:r>
            <a:endParaRPr lang="ru-RU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7081" y="2505219"/>
            <a:ext cx="1094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і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11.07.2001 № 2623-III 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7081" y="3446555"/>
            <a:ext cx="10835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трансферу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14.09.2006 № 143-V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7080" y="4387891"/>
            <a:ext cx="10835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інноваційної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08.09.2011 № 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3715-VI </a:t>
            </a:r>
            <a:endParaRPr lang="ru-RU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0316" y="242646"/>
            <a:ext cx="103686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нормативно-правові акти, що регулюють наукову діяльність в Україні</a:t>
            </a:r>
            <a:endParaRPr lang="uk-UA" sz="2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Загальні нормативні документи, що регламентують навчальний проце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975" y="1729047"/>
            <a:ext cx="314325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7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0"/>
          <p:cNvGrpSpPr/>
          <p:nvPr/>
        </p:nvGrpSpPr>
        <p:grpSpPr>
          <a:xfrm>
            <a:off x="1987824" y="174442"/>
            <a:ext cx="8640959" cy="5958474"/>
            <a:chOff x="257347" y="774210"/>
            <a:chExt cx="8640959" cy="5958474"/>
          </a:xfrm>
        </p:grpSpPr>
        <p:grpSp>
          <p:nvGrpSpPr>
            <p:cNvPr id="5" name="Group 1"/>
            <p:cNvGrpSpPr>
              <a:grpSpLocks/>
            </p:cNvGrpSpPr>
            <p:nvPr/>
          </p:nvGrpSpPr>
          <p:grpSpPr bwMode="auto">
            <a:xfrm>
              <a:off x="257347" y="774210"/>
              <a:ext cx="8640959" cy="5958474"/>
              <a:chOff x="1314" y="9775"/>
              <a:chExt cx="9540" cy="4280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1314" y="9775"/>
                <a:ext cx="9540" cy="4280"/>
                <a:chOff x="1314" y="9775"/>
                <a:chExt cx="9540" cy="4280"/>
              </a:xfrm>
            </p:grpSpPr>
            <p:sp>
              <p:nvSpPr>
                <p:cNvPr id="10" name="AutoShape 11"/>
                <p:cNvSpPr>
                  <a:spLocks noChangeArrowheads="1"/>
                </p:cNvSpPr>
                <p:nvPr/>
              </p:nvSpPr>
              <p:spPr bwMode="auto">
                <a:xfrm>
                  <a:off x="1314" y="9775"/>
                  <a:ext cx="7394" cy="100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Суб’єкт наукової діяльності</a:t>
                  </a:r>
                  <a:endParaRPr kumimoji="0" lang="uk-UA" altLang="uk-UA" sz="2200" b="1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AutoShape 10"/>
                <p:cNvSpPr>
                  <a:spLocks noChangeArrowheads="1"/>
                </p:cNvSpPr>
                <p:nvPr/>
              </p:nvSpPr>
              <p:spPr bwMode="auto">
                <a:xfrm>
                  <a:off x="1314" y="11309"/>
                  <a:ext cx="1980" cy="2690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окремий вчений, з ім'ям якого пов'язано відкриття</a:t>
                  </a:r>
                  <a:endPara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AutoShape 9"/>
                <p:cNvSpPr>
                  <a:spLocks noChangeArrowheads="1"/>
                </p:cNvSpPr>
                <p:nvPr/>
              </p:nvSpPr>
              <p:spPr bwMode="auto">
                <a:xfrm>
                  <a:off x="3527" y="11008"/>
                  <a:ext cx="2954" cy="3047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особливе співтовариство людей – учених, спеціально зайнятих виробництвом знання</a:t>
                  </a:r>
                  <a:endPara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AutoShape 8"/>
                <p:cNvSpPr>
                  <a:spLocks noChangeArrowheads="1"/>
                </p:cNvSpPr>
                <p:nvPr/>
              </p:nvSpPr>
              <p:spPr bwMode="auto">
                <a:xfrm>
                  <a:off x="6714" y="10482"/>
                  <a:ext cx="4140" cy="3517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усе людство, що складається з окремих народів, коли кожен народ, виробляючи норми, ідеї та цінності, що фіксуються в його культурі, виступає як особливий суб'єкт </a:t>
                  </a:r>
                  <a:endParaRPr kumimoji="0" lang="ru-RU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endParaRPr>
                </a:p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пізнавальної діяльності</a:t>
                  </a:r>
                  <a:endPara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" name="AutoShape 3"/>
              <p:cNvSpPr>
                <a:spLocks noChangeArrowheads="1"/>
              </p:cNvSpPr>
              <p:nvPr/>
            </p:nvSpPr>
            <p:spPr bwMode="auto">
              <a:xfrm>
                <a:off x="7628" y="10608"/>
                <a:ext cx="332" cy="552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220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2855371" y="2173338"/>
              <a:ext cx="300713" cy="1111646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22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575080" y="2173338"/>
              <a:ext cx="300713" cy="1460398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22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56343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806245" y="283800"/>
            <a:ext cx="10549242" cy="5286084"/>
            <a:chOff x="763" y="2011"/>
            <a:chExt cx="10431" cy="4772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V="1">
              <a:off x="3742" y="3172"/>
              <a:ext cx="28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31"/>
            <p:cNvSpPr>
              <a:spLocks noChangeArrowheads="1"/>
            </p:cNvSpPr>
            <p:nvPr/>
          </p:nvSpPr>
          <p:spPr bwMode="auto">
            <a:xfrm>
              <a:off x="1062" y="2754"/>
              <a:ext cx="2700" cy="55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Учений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Line 2"/>
            <p:cNvSpPr>
              <a:spLocks noChangeShapeType="1"/>
            </p:cNvSpPr>
            <p:nvPr/>
          </p:nvSpPr>
          <p:spPr bwMode="auto">
            <a:xfrm>
              <a:off x="3762" y="6245"/>
              <a:ext cx="262" cy="14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1282" y="2011"/>
              <a:ext cx="9902" cy="59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4014" y="2779"/>
              <a:ext cx="7170" cy="55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фізична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особа, яка проводить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фундаментальні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прикладні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дослідження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і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отримує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науково-технічні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прикладні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результати</a:t>
              </a:r>
              <a:endParaRPr kumimoji="0" lang="ru-RU" altLang="uk-UA" sz="16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29"/>
            <p:cNvSpPr>
              <a:spLocks noChangeArrowheads="1"/>
            </p:cNvSpPr>
            <p:nvPr/>
          </p:nvSpPr>
          <p:spPr bwMode="auto">
            <a:xfrm>
              <a:off x="1044" y="4225"/>
              <a:ext cx="2700" cy="114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Науковий працівник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8"/>
            <p:cNvSpPr>
              <a:spLocks noChangeArrowheads="1"/>
            </p:cNvSpPr>
            <p:nvPr/>
          </p:nvSpPr>
          <p:spPr bwMode="auto">
            <a:xfrm>
              <a:off x="4024" y="4225"/>
              <a:ext cx="7170" cy="114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який має вищу освіту не нижче другого (магістерського) рівня, відповідно до трудового договору (контракту) </a:t>
              </a:r>
              <a:r>
                <a:rPr lang="uk-UA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професійно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провадить наукову, науково-технічну, науково-організаційну, науково-педагогічну діяльність та має відповідну кваліфікацію незалежно від наявності наукового ступеня або вченого звання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27"/>
            <p:cNvSpPr>
              <a:spLocks noChangeArrowheads="1"/>
            </p:cNvSpPr>
            <p:nvPr/>
          </p:nvSpPr>
          <p:spPr bwMode="auto">
            <a:xfrm>
              <a:off x="1042" y="5718"/>
              <a:ext cx="2700" cy="106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Наукова установа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6"/>
            <p:cNvSpPr>
              <a:spLocks noChangeArrowheads="1"/>
            </p:cNvSpPr>
            <p:nvPr/>
          </p:nvSpPr>
          <p:spPr bwMode="auto">
            <a:xfrm>
              <a:off x="4030" y="5706"/>
              <a:ext cx="7154" cy="107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юридична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особа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незалежно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від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організаційно-правової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форми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форми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власності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утворена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в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установленому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законодавством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порядку, для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якої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науково-технічна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діяльність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є основною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763" y="2305"/>
              <a:ext cx="486" cy="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1" cy="434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763" y="3172"/>
              <a:ext cx="299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774" y="6659"/>
              <a:ext cx="2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V="1">
              <a:off x="774" y="4779"/>
              <a:ext cx="27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 flipV="1">
              <a:off x="3744" y="4778"/>
              <a:ext cx="270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1108634" y="1801677"/>
            <a:ext cx="2730606" cy="77623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rPr>
              <a:t>Молодий учений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094097" y="1815235"/>
            <a:ext cx="7251276" cy="762672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35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вищу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(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магістерського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40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доктора наук</a:t>
            </a:r>
            <a:endParaRPr kumimoji="0" lang="ru-RU" altLang="uk-UA" sz="160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817370" y="2194222"/>
            <a:ext cx="302389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uk-UA" sz="160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4337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275304" y="151104"/>
            <a:ext cx="11769212" cy="5963578"/>
            <a:chOff x="763" y="2083"/>
            <a:chExt cx="10400" cy="10352"/>
          </a:xfrm>
        </p:grpSpPr>
        <p:sp>
          <p:nvSpPr>
            <p:cNvPr id="6" name="Rectangle 32"/>
            <p:cNvSpPr>
              <a:spLocks noChangeArrowheads="1"/>
            </p:cNvSpPr>
            <p:nvPr/>
          </p:nvSpPr>
          <p:spPr bwMode="auto">
            <a:xfrm>
              <a:off x="1572" y="2083"/>
              <a:ext cx="9490" cy="72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25"/>
            <p:cNvSpPr>
              <a:spLocks noChangeArrowheads="1"/>
            </p:cNvSpPr>
            <p:nvPr/>
          </p:nvSpPr>
          <p:spPr bwMode="auto">
            <a:xfrm>
              <a:off x="1143" y="3078"/>
              <a:ext cx="3479" cy="196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Громадські наукові організації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24"/>
            <p:cNvSpPr>
              <a:spLocks noChangeArrowheads="1"/>
            </p:cNvSpPr>
            <p:nvPr/>
          </p:nvSpPr>
          <p:spPr bwMode="auto">
            <a:xfrm>
              <a:off x="4718" y="3078"/>
              <a:ext cx="6403" cy="196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об'єднання вчених для цілеспрямованого розвитку  відповідних  напрямів  науки,  захисту фахових  інтересів, взаємної координації науково-дослідної роботи, обміну досвідом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23"/>
            <p:cNvSpPr>
              <a:spLocks noChangeArrowheads="1"/>
            </p:cNvSpPr>
            <p:nvPr/>
          </p:nvSpPr>
          <p:spPr bwMode="auto">
            <a:xfrm>
              <a:off x="1125" y="5287"/>
              <a:ext cx="3479" cy="2183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Науково-педагогічний працівник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22"/>
            <p:cNvSpPr>
              <a:spLocks noChangeArrowheads="1"/>
            </p:cNvSpPr>
            <p:nvPr/>
          </p:nvSpPr>
          <p:spPr bwMode="auto">
            <a:xfrm>
              <a:off x="4718" y="5338"/>
              <a:ext cx="6445" cy="2132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вчений, який має вищу освіту не нижче другого (магістерського) рівня, відповідно до трудового договору (контракту) в університеті, академії, інституті </a:t>
              </a:r>
              <a:r>
                <a:rPr lang="uk-UA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професійно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провадить педагогічну та наукову або науково-педагогічну діяльність та має відповідну кваліфікацію незалежно від наявності наукового ступеня або вченого звання, підтверджену результатами </a:t>
              </a:r>
              <a:r>
                <a:rPr lang="uk-UA" sz="1600" dirty="0" smtClean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атестації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1125" y="7712"/>
              <a:ext cx="3468" cy="231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Виробничо-орієнтована 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(галузева) наукова установа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4718" y="7712"/>
              <a:ext cx="6445" cy="231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установа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науково-технічний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результат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діяльності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якої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призначений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для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безпосереднього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впровадження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у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виробництво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та/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практичного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використання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підприємствах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і в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установах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1125" y="10354"/>
              <a:ext cx="3442" cy="150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Вищі навчальні заклади </a:t>
              </a:r>
              <a:r>
                <a:rPr kumimoji="0" lang="en-US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III</a:t>
              </a: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– </a:t>
              </a:r>
              <a:r>
                <a:rPr kumimoji="0" lang="en-US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IV </a:t>
              </a: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рівнів акредитації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4718" y="10354"/>
              <a:ext cx="6445" cy="150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інститут, музична академія, академія, університет, які здійснюють підготовку фахівців за такими освітньо-кваліфікаційними рівнями, як спеціаліст і магістр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763" y="2311"/>
              <a:ext cx="809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9" cy="10124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 flipV="1">
              <a:off x="785" y="6569"/>
              <a:ext cx="343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74" y="4179"/>
              <a:ext cx="35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05039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934065" y="283800"/>
            <a:ext cx="10549242" cy="5368056"/>
            <a:chOff x="763" y="2011"/>
            <a:chExt cx="10431" cy="4846"/>
          </a:xfrm>
        </p:grpSpPr>
        <p:sp>
          <p:nvSpPr>
            <p:cNvPr id="29" name="Line 2"/>
            <p:cNvSpPr>
              <a:spLocks noChangeShapeType="1"/>
            </p:cNvSpPr>
            <p:nvPr/>
          </p:nvSpPr>
          <p:spPr bwMode="auto">
            <a:xfrm>
              <a:off x="3664" y="6259"/>
              <a:ext cx="3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1282" y="2011"/>
              <a:ext cx="9902" cy="59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31"/>
            <p:cNvSpPr>
              <a:spLocks noChangeArrowheads="1"/>
            </p:cNvSpPr>
            <p:nvPr/>
          </p:nvSpPr>
          <p:spPr bwMode="auto">
            <a:xfrm>
              <a:off x="954" y="2779"/>
              <a:ext cx="2700" cy="94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4014" y="2779"/>
              <a:ext cx="7170" cy="929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uk-UA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який проводить фундаментальні та (або) прикладні наукові дослідження у рамках підготовки в аспірантурі у закладі вищої освіти/науковій установі для здобуття ступеня доктора філософії</a:t>
              </a:r>
              <a:endParaRPr kumimoji="0" lang="ru-RU" altLang="uk-UA" sz="16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29"/>
            <p:cNvSpPr>
              <a:spLocks noChangeArrowheads="1"/>
            </p:cNvSpPr>
            <p:nvPr/>
          </p:nvSpPr>
          <p:spPr bwMode="auto">
            <a:xfrm>
              <a:off x="1044" y="4044"/>
              <a:ext cx="2700" cy="1326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ад’юнкт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8"/>
            <p:cNvSpPr>
              <a:spLocks noChangeArrowheads="1"/>
            </p:cNvSpPr>
            <p:nvPr/>
          </p:nvSpPr>
          <p:spPr bwMode="auto">
            <a:xfrm>
              <a:off x="4024" y="4044"/>
              <a:ext cx="7170" cy="1326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uk-UA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який проводить наукові дослідження у рамках підготовки в ад’юнктурі вищого військового навчального закладу (закладу вищої освіти із специфічними умовами навчання) для здобуття ступеня доктора філософії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27"/>
            <p:cNvSpPr>
              <a:spLocks noChangeArrowheads="1"/>
            </p:cNvSpPr>
            <p:nvPr/>
          </p:nvSpPr>
          <p:spPr bwMode="auto">
            <a:xfrm>
              <a:off x="1042" y="5718"/>
              <a:ext cx="2700" cy="106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докторант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6"/>
            <p:cNvSpPr>
              <a:spLocks noChangeArrowheads="1"/>
            </p:cNvSpPr>
            <p:nvPr/>
          </p:nvSpPr>
          <p:spPr bwMode="auto">
            <a:xfrm>
              <a:off x="4030" y="5706"/>
              <a:ext cx="7154" cy="115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який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проходить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підготовку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в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докторантурі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наукової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установи (закладу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вищої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освіти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для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здобуття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наукового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ступеня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доктора наук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763" y="2308"/>
              <a:ext cx="519" cy="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1" cy="434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763" y="3172"/>
              <a:ext cx="18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774" y="6659"/>
              <a:ext cx="2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V="1">
              <a:off x="774" y="4779"/>
              <a:ext cx="27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643" y="3163"/>
              <a:ext cx="3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 flipV="1">
              <a:off x="3744" y="4778"/>
              <a:ext cx="270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021914" y="1375238"/>
            <a:ext cx="930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</a:p>
        </p:txBody>
      </p:sp>
    </p:spTree>
    <p:extLst>
      <p:ext uri="{BB962C8B-B14F-4D97-AF65-F5344CB8AC3E}">
        <p14:creationId xmlns:p14="http://schemas.microsoft.com/office/powerpoint/2010/main" val="1664173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271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1959" y="577323"/>
            <a:ext cx="11437749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uk-UA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Наука – це: </a:t>
            </a:r>
          </a:p>
          <a:p>
            <a:pPr algn="just">
              <a:spcBef>
                <a:spcPts val="1800"/>
              </a:spcBef>
            </a:pPr>
            <a:r>
              <a:rPr lang="uk-UA" sz="2400" u="sng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що? </a:t>
            </a:r>
            <a:r>
              <a:rPr lang="uk-UA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сфера </a:t>
            </a:r>
            <a:r>
              <a:rPr lang="uk-UA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діяльності людини, </a:t>
            </a:r>
            <a:endParaRPr lang="uk-UA" sz="24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</a:pPr>
            <a:r>
              <a:rPr lang="uk-UA" sz="2400" u="sng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чого? </a:t>
            </a:r>
            <a:r>
              <a:rPr lang="uk-UA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для </a:t>
            </a:r>
            <a:r>
              <a:rPr lang="uk-UA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одержання </a:t>
            </a:r>
            <a:r>
              <a:rPr lang="uk-UA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нових </a:t>
            </a:r>
            <a:r>
              <a:rPr lang="uk-UA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знань про навколишній </a:t>
            </a:r>
            <a:r>
              <a:rPr lang="uk-UA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світ (</a:t>
            </a:r>
            <a:r>
              <a:rPr lang="uk-UA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вироблення і систематизацію у вигляді теорій, гіпотез, законів природи чи суспільства тощо) , </a:t>
            </a:r>
            <a:endParaRPr lang="uk-UA" sz="24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</a:pPr>
            <a:r>
              <a:rPr lang="uk-UA" sz="2400" u="sng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</a:t>
            </a:r>
            <a:r>
              <a:rPr lang="uk-UA" sz="2400" u="sng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к? яким способом ? </a:t>
            </a:r>
            <a:r>
              <a:rPr lang="uk-UA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збір</a:t>
            </a:r>
            <a:r>
              <a:rPr lang="uk-UA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постійне оновлення, систематизація, критичний аналіз фактів, синтез нових знань або узагальнень, що описують природні або суспільні явища, які досліджуються, та (або) дозволяють будувати причинно-наслідкові зв’язки між явищами і прогнозувати їх </a:t>
            </a:r>
            <a:r>
              <a:rPr lang="uk-UA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перебіг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1443" y="4686140"/>
            <a:ext cx="11437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Проект Закону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України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“Про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внесення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змін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до Закону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України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“Про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наукову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і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науково-технічну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діяльність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”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2014 р.-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офіційно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прийнятий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125" y="283976"/>
            <a:ext cx="1329277" cy="132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689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3471" y="309968"/>
            <a:ext cx="1165472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ВИМІРИ НАУКИ</a:t>
            </a:r>
          </a:p>
          <a:p>
            <a:pPr algn="ctr"/>
            <a:endParaRPr lang="uk-UA" sz="22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22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1.Теоретичний </a:t>
            </a:r>
            <a:r>
              <a:rPr lang="uk-UA" sz="2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вимір </a:t>
            </a:r>
            <a:endParaRPr lang="uk-UA" sz="22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достовірних знань про закони розвитку природи й </a:t>
            </a: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суспільства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суспільної </a:t>
            </a: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свідомості</a:t>
            </a:r>
          </a:p>
          <a:p>
            <a:pPr algn="just"/>
            <a:endParaRPr lang="uk-UA" sz="22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22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2.Наука </a:t>
            </a:r>
            <a:r>
              <a:rPr lang="uk-UA" sz="2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діяльність </a:t>
            </a:r>
            <a:endParaRPr lang="uk-UA" sz="22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особливий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</a:t>
            </a: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праці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взаємодія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науковців та </a:t>
            </a: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формує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матеріально-технічну базу </a:t>
            </a: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</a:p>
          <a:p>
            <a:pPr algn="just"/>
            <a:endParaRPr lang="uk-UA" sz="22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22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3.Практичний </a:t>
            </a:r>
            <a:r>
              <a:rPr lang="uk-UA" sz="2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вимір </a:t>
            </a:r>
            <a:endParaRPr lang="uk-UA" sz="22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виробнича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сила </a:t>
            </a: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суспільства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нових технологій і засобів </a:t>
            </a: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праці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вплив </a:t>
            </a:r>
            <a:r>
              <a:rPr lang="uk-UA" sz="2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економічні та соціальні відносини</a:t>
            </a:r>
          </a:p>
        </p:txBody>
      </p:sp>
      <p:pic>
        <p:nvPicPr>
          <p:cNvPr id="5125" name="Picture 5" descr="Який зв'язок між мистецтвом і наукою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52" y="2473918"/>
            <a:ext cx="3810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2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2541" y="2970030"/>
            <a:ext cx="116111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alt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Завдання науки</a:t>
            </a:r>
          </a:p>
          <a:p>
            <a:pPr algn="ctr">
              <a:spcBef>
                <a:spcPct val="0"/>
              </a:spcBef>
            </a:pPr>
            <a:endParaRPr lang="uk-UA" alt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uk-UA" alt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констатація –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збір і узагальнення фактів;</a:t>
            </a:r>
          </a:p>
          <a:p>
            <a:pPr algn="just">
              <a:spcBef>
                <a:spcPct val="0"/>
              </a:spcBef>
            </a:pPr>
            <a:r>
              <a:rPr lang="uk-UA" alt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інтерпретація –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пояснення </a:t>
            </a: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взаємозв’язків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явищ;</a:t>
            </a:r>
          </a:p>
          <a:p>
            <a:pPr algn="just">
              <a:spcBef>
                <a:spcPct val="0"/>
              </a:spcBef>
            </a:pPr>
            <a:r>
              <a:rPr lang="uk-UA" alt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побудови моделей –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пояснення суті </a:t>
            </a: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явищ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їх внутрішніх взаємозв’язків і протиріч;</a:t>
            </a:r>
          </a:p>
          <a:p>
            <a:pPr algn="just">
              <a:spcBef>
                <a:spcPct val="0"/>
              </a:spcBef>
            </a:pPr>
            <a:r>
              <a:rPr lang="uk-UA" alt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прогнозування процесів і явищ;</a:t>
            </a:r>
          </a:p>
          <a:p>
            <a:pPr algn="just">
              <a:spcBef>
                <a:spcPct val="0"/>
              </a:spcBef>
            </a:pPr>
            <a:r>
              <a:rPr lang="uk-UA" alt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встановлення можливих форм і напрямів практичного використання отриманих знань.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51818" y="1439418"/>
            <a:ext cx="9979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Мета науки</a:t>
            </a:r>
            <a:r>
              <a:rPr lang="uk-UA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пізнання законів розвитку природи і </a:t>
            </a: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суспільства на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базі використання знань з метою отримання корисних для суспільства результатів</a:t>
            </a: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Метою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наукової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діяльності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є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отримання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виробництво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2927" y="678476"/>
            <a:ext cx="9458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Якою є мета та завдання науки?</a:t>
            </a:r>
          </a:p>
          <a:p>
            <a:endParaRPr lang="uk-UA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Знак питання | Різне-вся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82" y="114982"/>
            <a:ext cx="1324436" cy="13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41" y="1693221"/>
            <a:ext cx="1329277" cy="132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3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26487" y="945666"/>
            <a:ext cx="210185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Функції науки</a:t>
            </a:r>
          </a:p>
        </p:txBody>
      </p:sp>
      <p:pic>
        <p:nvPicPr>
          <p:cNvPr id="6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115" y="570437"/>
            <a:ext cx="944208" cy="9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1054" y="1850271"/>
            <a:ext cx="11554581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Пізнавальна (описова)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відкриває й пояснює закони розвитку природи, суспільства та мислення.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Прогностична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📊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дозволяє передбачати майбутні події та процеси на основі наукових знань.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Світоглядна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формує науковий спосіб мислення, допомагає людині орієнтуватися у світі.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Практична (виробнича)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⚙️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забезпечує створення нових технологій, техніки та методів діяльності.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Соціальна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👥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впливає на розвиток суспільства, політики, економіки, культури.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Культурно-виховна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📚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поширює знання, розвиває інтелектуальний потенціал людини, виховує відповідальність.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Наука та наукові знання – МАНЛа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335" y="0"/>
            <a:ext cx="4591665" cy="208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03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 rot="10800000" flipV="1">
            <a:off x="539871" y="1258452"/>
            <a:ext cx="1123883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ts val="1800"/>
              </a:spcBef>
              <a:spcAft>
                <a:spcPct val="0"/>
              </a:spcAft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Де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саме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наука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вашій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спеціальності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tabLst/>
            </a:pPr>
            <a:endParaRPr kumimoji="0" lang="uk-UA" altLang="uk-UA" sz="2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Які наукові дослідження могли б реально допомогти у вирішенні проблем вашої країни чи громади?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Що для вас виглядає більш важливим у науці – теорія чи практичні результати?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Як би ви пояснили своєму другові, чим корисна наука у вашій сфері?</a:t>
            </a:r>
          </a:p>
        </p:txBody>
      </p:sp>
      <p:pic>
        <p:nvPicPr>
          <p:cNvPr id="5" name="Picture 2" descr="Знак питання | Різне-вся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0" y="695085"/>
            <a:ext cx="1324436" cy="13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6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3989</Words>
  <Application>Microsoft Office PowerPoint</Application>
  <PresentationFormat>Широкоэкранный</PresentationFormat>
  <Paragraphs>484</Paragraphs>
  <Slides>45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4" baseType="lpstr">
      <vt:lpstr>Aptos</vt:lpstr>
      <vt:lpstr>Arial</vt:lpstr>
      <vt:lpstr>Arial Unicode MS</vt:lpstr>
      <vt:lpstr>Montserrat</vt:lpstr>
      <vt:lpstr>Montserrat ExtraBold</vt:lpstr>
      <vt:lpstr>Times New Roman</vt:lpstr>
      <vt:lpstr>Wingdings</vt:lpstr>
      <vt:lpstr>Тема Office</vt:lpstr>
      <vt:lpstr>Picture</vt:lpstr>
      <vt:lpstr>Презентация PowerPoint</vt:lpstr>
      <vt:lpstr>Презентация PowerPoint</vt:lpstr>
      <vt:lpstr>Для чого цей курс і які його особливості?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Пользователь Windows</cp:lastModifiedBy>
  <cp:revision>132</cp:revision>
  <dcterms:created xsi:type="dcterms:W3CDTF">2023-01-12T09:20:21Z</dcterms:created>
  <dcterms:modified xsi:type="dcterms:W3CDTF">2025-09-01T10:37:33Z</dcterms:modified>
</cp:coreProperties>
</file>