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4" r:id="rId2"/>
    <p:sldId id="257" r:id="rId3"/>
    <p:sldId id="300" r:id="rId4"/>
    <p:sldId id="301" r:id="rId5"/>
    <p:sldId id="302" r:id="rId6"/>
    <p:sldId id="303" r:id="rId7"/>
    <p:sldId id="304" r:id="rId8"/>
    <p:sldId id="305" r:id="rId9"/>
    <p:sldId id="306" r:id="rId10"/>
    <p:sldId id="309" r:id="rId11"/>
    <p:sldId id="307" r:id="rId12"/>
    <p:sldId id="308" r:id="rId13"/>
    <p:sldId id="273" r:id="rId14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52" autoAdjust="0"/>
    <p:restoredTop sz="94660"/>
  </p:normalViewPr>
  <p:slideViewPr>
    <p:cSldViewPr snapToGrid="0">
      <p:cViewPr varScale="1">
        <p:scale>
          <a:sx n="50" d="100"/>
          <a:sy n="50" d="100"/>
        </p:scale>
        <p:origin x="34" y="93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EA0698-701F-4D4D-8602-AFDBDD83F29B}" type="datetimeFigureOut">
              <a:rPr lang="uk-UA" smtClean="0"/>
              <a:t>26.03.2025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32E19D-447B-4CAC-A15F-6AE3FBDEC1B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19733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32E19D-447B-4CAC-A15F-6AE3FBDEC1BE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267761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 smtClean="0"/>
              <a:t>Зразок заголовка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 smtClean="0"/>
              <a:t>Зразок заголовка</a:t>
            </a:r>
            <a:endParaRPr lang="uk-UA" dirty="0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 smtClean="0"/>
              <a:t>Зразок тексту</a:t>
            </a:r>
          </a:p>
          <a:p>
            <a:pPr lvl="1"/>
            <a:r>
              <a:rPr lang="uk-UA" dirty="0" smtClean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 smtClean="0"/>
              <a:t>Зразок тексту</a:t>
            </a:r>
          </a:p>
          <a:p>
            <a:pPr lvl="1"/>
            <a:r>
              <a:rPr lang="uk-UA" dirty="0" smtClean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ЛЕКЦІЯ 6.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Цільовий ринок товару і методика його вибору</a:t>
            </a: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/>
              <a:t/>
            </a:r>
            <a:br>
              <a:rPr lang="uk-UA" b="1" dirty="0"/>
            </a:b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4327717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285978" y="244929"/>
            <a:ext cx="11522075" cy="5117420"/>
          </a:xfrm>
        </p:spPr>
        <p:txBody>
          <a:bodyPr/>
          <a:lstStyle/>
          <a:p>
            <a:pPr marL="0" indent="0">
              <a:buNone/>
            </a:pPr>
            <a:endParaRPr lang="uk-UA" sz="2000" b="0" dirty="0" smtClean="0"/>
          </a:p>
          <a:p>
            <a:pPr marL="0" indent="0">
              <a:buNone/>
            </a:pPr>
            <a:r>
              <a:rPr lang="uk-UA" sz="2000" b="0" dirty="0" smtClean="0"/>
              <a:t>Етап </a:t>
            </a:r>
            <a:r>
              <a:rPr lang="uk-UA" sz="2000" b="0" dirty="0"/>
              <a:t>6. Позиціонування товару </a:t>
            </a:r>
          </a:p>
          <a:p>
            <a:pPr marL="0" indent="0">
              <a:buNone/>
            </a:pPr>
            <a:r>
              <a:rPr lang="uk-UA" sz="2000" b="0" dirty="0"/>
              <a:t>Визначення сегменту, який стає об’єктом маркетингової політики фірми і вибір маркетингової стратегії, яка б дала можливість завоювати відповідні сегменти дає підстави власне для позиціонування товару на ринку. Основою позиціонування є позиція товару на ринку. </a:t>
            </a:r>
          </a:p>
          <a:p>
            <a:pPr marL="0" indent="0">
              <a:buNone/>
            </a:pPr>
            <a:r>
              <a:rPr lang="uk-UA" sz="2000" b="0" dirty="0"/>
              <a:t>Позиція товару – це місце, яке цей товар займає у свідомості покупців порівняно з аналогічними конкурентними товарами. </a:t>
            </a:r>
          </a:p>
          <a:p>
            <a:pPr marL="0" indent="0">
              <a:buNone/>
            </a:pPr>
            <a:r>
              <a:rPr lang="uk-UA" sz="2000" b="0" dirty="0"/>
              <a:t>Позиціонування на ринку – це забезпечення товарові чітко відокремленого від інших товарів місця на ринку й у свідомості цільових споживачів. </a:t>
            </a:r>
          </a:p>
          <a:p>
            <a:endParaRPr lang="uk-UA" sz="2000" b="0" dirty="0"/>
          </a:p>
          <a:p>
            <a:pPr marL="0" indent="0">
              <a:buNone/>
            </a:pPr>
            <a:r>
              <a:rPr lang="uk-UA" sz="2000" b="0" dirty="0"/>
              <a:t>Для графічного зображення позиції торгової марки використовують карти-схеми сприйняття (</a:t>
            </a:r>
            <a:r>
              <a:rPr lang="uk-UA" sz="2000" b="0" dirty="0" err="1"/>
              <a:t>перцепційні</a:t>
            </a:r>
            <a:r>
              <a:rPr lang="uk-UA" sz="2000" b="0" dirty="0"/>
              <a:t> карти, позиційні схеми). Це – двомірні діаграми різних пар характеристик, що відображають позиції конкуруючих торгових марок. </a:t>
            </a:r>
          </a:p>
          <a:p>
            <a:pPr marL="0" indent="0">
              <a:buNone/>
            </a:pPr>
            <a:endParaRPr lang="uk-UA" sz="2000" b="0" dirty="0"/>
          </a:p>
        </p:txBody>
      </p:sp>
    </p:spTree>
    <p:extLst>
      <p:ext uri="{BB962C8B-B14F-4D97-AF65-F5344CB8AC3E}">
        <p14:creationId xmlns:p14="http://schemas.microsoft.com/office/powerpoint/2010/main" val="7866109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78525" y="992949"/>
            <a:ext cx="11604171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uk-UA" i="1" dirty="0"/>
              <a:t>Побудова карти-схеми</a:t>
            </a:r>
            <a:r>
              <a:rPr lang="uk-UA" dirty="0"/>
              <a:t> відбувається за такими етапами: </a:t>
            </a:r>
          </a:p>
          <a:p>
            <a:r>
              <a:rPr lang="uk-UA" dirty="0"/>
              <a:t>Крок 1. Ідентифікація сукупності конкуруючих торгових марок. </a:t>
            </a:r>
          </a:p>
          <a:p>
            <a:r>
              <a:rPr lang="uk-UA" dirty="0"/>
              <a:t>Крок 2. Визначення переліку важливих атрибутів, якими споживачі керуються у виборі торгових марок. </a:t>
            </a:r>
          </a:p>
          <a:p>
            <a:r>
              <a:rPr lang="uk-UA" dirty="0"/>
              <a:t>Крок 3. Оцінка споживачами торгових марок. </a:t>
            </a:r>
          </a:p>
          <a:p>
            <a:r>
              <a:rPr lang="uk-UA" dirty="0"/>
              <a:t>Крок 4. Відображення позицій торгових марок на двомірній діаграмі. </a:t>
            </a:r>
            <a:endParaRPr lang="uk-UA" dirty="0" smtClean="0"/>
          </a:p>
          <a:p>
            <a:endParaRPr lang="uk-UA" dirty="0"/>
          </a:p>
          <a:p>
            <a:r>
              <a:rPr lang="uk-UA" dirty="0"/>
              <a:t>У разі, якщо позиція товару не відповідає очікуванням фірми, для зміни позицій товару в свідомості споживачів використовується стратегія </a:t>
            </a:r>
            <a:r>
              <a:rPr lang="uk-UA" b="1" dirty="0" err="1"/>
              <a:t>репозиціонування</a:t>
            </a:r>
            <a:r>
              <a:rPr lang="uk-UA" b="1" dirty="0"/>
              <a:t> </a:t>
            </a:r>
            <a:r>
              <a:rPr lang="uk-UA" dirty="0"/>
              <a:t>– модифікація несприятливого позиціонування. </a:t>
            </a:r>
            <a:r>
              <a:rPr lang="uk-UA" dirty="0" err="1"/>
              <a:t>Репозиціонування</a:t>
            </a:r>
            <a:r>
              <a:rPr lang="uk-UA" dirty="0"/>
              <a:t> використовується або у тому випадку, коли початкове позиціонування було неефективним, або у тих випадках, коли торгова марка уже тривалий час просувається згідно однієї стратегії і це вже не здійснює жодного впливу на потенційного споживача. </a:t>
            </a:r>
          </a:p>
          <a:p>
            <a:endParaRPr lang="uk-UA" dirty="0"/>
          </a:p>
          <a:p>
            <a:r>
              <a:rPr lang="uk-UA" b="1" dirty="0"/>
              <a:t>Етап 7. Розробка плану маркетингу </a:t>
            </a:r>
            <a:endParaRPr lang="uk-UA" dirty="0"/>
          </a:p>
          <a:p>
            <a:r>
              <a:rPr lang="uk-UA" dirty="0"/>
              <a:t>Після вибору необхідних сегментів ринку і визначення стратегії позиціонування підприємство готується до виведення товару на відповідні ринки. Для цього розробляється план маркетингу.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158530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496389" y="411444"/>
            <a:ext cx="10189028" cy="33692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000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План маркетингу повинен включати: 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1. Календарний графік виведення товару на ринок – періоди, у які передбачено заходи із виведення на ринок. 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2. План формування і роботи з каналами розподілу – визначення типів каналів розподілу, із якими буде працювати підприємство, планування заходів стимулювання роботи дистрибуційних каналів. 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3. План тактичних і оперативних заходів цінової політики – визначення типів і системи знижок, націнок, комісійних винагород тощо. </a:t>
            </a: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uk-UA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4. План маркетингових комунікацій – концепцію маркетингових комунікацій, витрати на комунікації, медіа-план.</a:t>
            </a:r>
            <a:endParaRPr lang="uk-UA" sz="20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9924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30930" y="2201098"/>
            <a:ext cx="10140042" cy="1405108"/>
          </a:xfrm>
        </p:spPr>
        <p:txBody>
          <a:bodyPr>
            <a:noAutofit/>
          </a:bodyPr>
          <a:lstStyle/>
          <a:p>
            <a:r>
              <a:rPr lang="uk-UA" sz="6600" b="1" dirty="0" smtClean="0"/>
              <a:t>ДЯКУЮ ЗА УВАГУ!!!</a:t>
            </a:r>
            <a:endParaRPr lang="uk-UA" sz="6600" b="1" dirty="0"/>
          </a:p>
        </p:txBody>
      </p:sp>
    </p:spTree>
    <p:extLst>
      <p:ext uri="{BB962C8B-B14F-4D97-AF65-F5344CB8AC3E}">
        <p14:creationId xmlns:p14="http://schemas.microsoft.com/office/powerpoint/2010/main" val="1852806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ПЛАН</a:t>
            </a:r>
            <a:endParaRPr lang="uk-UA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334960" y="1038678"/>
            <a:ext cx="11522075" cy="4176713"/>
          </a:xfrm>
        </p:spPr>
        <p:txBody>
          <a:bodyPr/>
          <a:lstStyle/>
          <a:p>
            <a:pPr marL="0" indent="0">
              <a:buNone/>
            </a:pPr>
            <a:r>
              <a:rPr lang="uk-UA" i="1" dirty="0"/>
              <a:t>1. Значення та фактори сегментації ринку. Методи сегментування та вибір цільового сегменту ринку.</a:t>
            </a:r>
            <a:endParaRPr lang="uk-UA" dirty="0"/>
          </a:p>
          <a:p>
            <a:pPr marL="0" indent="0">
              <a:buNone/>
            </a:pPr>
            <a:r>
              <a:rPr lang="uk-UA" i="1" dirty="0"/>
              <a:t>2. Позиціювання товару на ринку.</a:t>
            </a:r>
            <a:endParaRPr lang="uk-UA" dirty="0"/>
          </a:p>
          <a:p>
            <a:pPr marL="0" indent="0">
              <a:buNone/>
            </a:pPr>
            <a:endParaRPr lang="uk-UA" dirty="0"/>
          </a:p>
          <a:p>
            <a:pPr marL="0" lvl="0" indent="0">
              <a:buNone/>
            </a:pPr>
            <a:endParaRPr lang="uk-UA" sz="2800" dirty="0"/>
          </a:p>
          <a:p>
            <a:pPr marL="0" indent="0">
              <a:buNone/>
            </a:pP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3758076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274"/>
            <a:ext cx="11522075" cy="603022"/>
          </a:xfrm>
        </p:spPr>
        <p:txBody>
          <a:bodyPr>
            <a:noAutofit/>
          </a:bodyPr>
          <a:lstStyle/>
          <a:p>
            <a:r>
              <a:rPr lang="uk-UA" sz="2000" b="1" i="1" dirty="0"/>
              <a:t>1</a:t>
            </a:r>
            <a:r>
              <a:rPr lang="uk-UA" sz="2400" b="1" i="1" dirty="0"/>
              <a:t>. Значення та фактори сегментації ринку. Методи сегментування та вибір цільового сегменту ринку.</a:t>
            </a:r>
            <a:r>
              <a:rPr lang="uk-UA" sz="2400" dirty="0"/>
              <a:t/>
            </a:r>
            <a:br>
              <a:rPr lang="uk-UA" sz="2400" dirty="0"/>
            </a:br>
            <a:r>
              <a:rPr lang="uk-UA" sz="2000" dirty="0"/>
              <a:t/>
            </a:r>
            <a:br>
              <a:rPr lang="uk-UA" sz="2000" dirty="0"/>
            </a:br>
            <a:r>
              <a:rPr lang="uk-UA" sz="2000" dirty="0"/>
              <a:t/>
            </a:r>
            <a:br>
              <a:rPr lang="uk-UA" sz="2000" dirty="0"/>
            </a:br>
            <a:r>
              <a:rPr lang="uk-UA" sz="2000" dirty="0"/>
              <a:t/>
            </a:r>
            <a:br>
              <a:rPr lang="uk-UA" sz="2000" dirty="0"/>
            </a:br>
            <a:r>
              <a:rPr lang="uk-UA" sz="2000" dirty="0"/>
              <a:t/>
            </a:r>
            <a:br>
              <a:rPr lang="uk-UA" sz="2000" dirty="0"/>
            </a:br>
            <a:r>
              <a:rPr lang="uk-UA" sz="2000" dirty="0"/>
              <a:t> </a:t>
            </a:r>
            <a:br>
              <a:rPr lang="uk-UA" sz="2000" dirty="0"/>
            </a:br>
            <a:r>
              <a:rPr lang="uk-UA" sz="2000" dirty="0">
                <a:solidFill>
                  <a:schemeClr val="bg2"/>
                </a:solidFill>
              </a:rPr>
              <a:t/>
            </a:r>
            <a:br>
              <a:rPr lang="uk-UA" sz="2000" dirty="0">
                <a:solidFill>
                  <a:schemeClr val="bg2"/>
                </a:solidFill>
              </a:rPr>
            </a:br>
            <a:r>
              <a:rPr lang="en-US" sz="2000" dirty="0">
                <a:solidFill>
                  <a:schemeClr val="bg2"/>
                </a:solidFill>
              </a:rPr>
              <a:t/>
            </a:r>
            <a:br>
              <a:rPr lang="en-US" sz="2000" dirty="0">
                <a:solidFill>
                  <a:schemeClr val="bg2"/>
                </a:solidFill>
              </a:rPr>
            </a:br>
            <a:endParaRPr lang="uk-UA" sz="2000" dirty="0">
              <a:solidFill>
                <a:schemeClr val="bg2"/>
              </a:solidFill>
            </a:endParaRP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167478" y="816428"/>
            <a:ext cx="11857040" cy="4944291"/>
          </a:xfrm>
        </p:spPr>
        <p:txBody>
          <a:bodyPr/>
          <a:lstStyle/>
          <a:p>
            <a:r>
              <a:rPr lang="uk-UA" sz="2200" dirty="0"/>
              <a:t>Сегментація ринку – це розподіл споживачів на групи на основі різниці в потребах, характеристиках чи поведінці і розроблення для кожної з груп окремого комплексу маркетингу. При цьому кожна із груп представляє свій специфічний попит на ринку. </a:t>
            </a:r>
          </a:p>
          <a:p>
            <a:r>
              <a:rPr lang="uk-UA" sz="2200" dirty="0"/>
              <a:t>У процесі сегментації ринку маркетолог оперує поняттями «сегмент», «ніша».</a:t>
            </a:r>
          </a:p>
          <a:p>
            <a:r>
              <a:rPr lang="uk-UA" sz="2200" dirty="0"/>
              <a:t>Сегмент ринку складається із споживачів, що однакового реагують на один і той самий набір спонукальних стимулів маркетингу. </a:t>
            </a:r>
          </a:p>
          <a:p>
            <a:r>
              <a:rPr lang="uk-UA" sz="2200" dirty="0"/>
              <a:t>Ринкова ніша – це сегмент споживачів, якому продукт, що випускається даним підприємством, підходить для задоволення потреб найкраще. Переважно на практиці, говорячи про ринкову нішу, мають на увазі досить вузький сегмент ринку. </a:t>
            </a:r>
            <a:endParaRPr lang="uk-UA" sz="2200" dirty="0" smtClean="0"/>
          </a:p>
          <a:p>
            <a:r>
              <a:rPr lang="uk-UA" sz="2200" dirty="0"/>
              <a:t>Ринкове вікно – це незайнятий конкурентами сегмент споживачів, потреби яких не задовольняються належним чином існуючими товарами. </a:t>
            </a:r>
          </a:p>
          <a:p>
            <a:endParaRPr lang="uk-UA" sz="2200" dirty="0"/>
          </a:p>
        </p:txBody>
      </p:sp>
    </p:spTree>
    <p:extLst>
      <p:ext uri="{BB962C8B-B14F-4D97-AF65-F5344CB8AC3E}">
        <p14:creationId xmlns:p14="http://schemas.microsoft.com/office/powerpoint/2010/main" val="2860436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7180217" y="569523"/>
            <a:ext cx="4315098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uk-UA" sz="2000" b="1" dirty="0"/>
              <a:t>Етапи процесу </a:t>
            </a:r>
            <a:r>
              <a:rPr lang="uk-UA" sz="2000" b="1" dirty="0" smtClean="0"/>
              <a:t>сегментування: </a:t>
            </a:r>
            <a:endParaRPr lang="uk-UA" sz="2000" b="1" dirty="0"/>
          </a:p>
          <a:p>
            <a:r>
              <a:rPr lang="uk-UA" sz="2000" b="1" dirty="0"/>
              <a:t>1. Визначення чинників сегментування. </a:t>
            </a:r>
          </a:p>
          <a:p>
            <a:r>
              <a:rPr lang="uk-UA" sz="2000" b="1" dirty="0"/>
              <a:t>2. Вибір методів та здійснення сегментування ринку. </a:t>
            </a:r>
          </a:p>
          <a:p>
            <a:r>
              <a:rPr lang="uk-UA" sz="2000" b="1" dirty="0"/>
              <a:t>3. Інтерпретація отриманих сегментів (розроблення профілів груп споживачів). </a:t>
            </a:r>
          </a:p>
          <a:p>
            <a:r>
              <a:rPr lang="uk-UA" sz="2000" b="1" dirty="0"/>
              <a:t>4. Оцінювання сегментів ринку. </a:t>
            </a:r>
          </a:p>
          <a:p>
            <a:r>
              <a:rPr lang="uk-UA" sz="2000" b="1" dirty="0"/>
              <a:t>5. Вибір сегментів ринку. </a:t>
            </a:r>
          </a:p>
          <a:p>
            <a:r>
              <a:rPr lang="uk-UA" sz="2000" b="1" dirty="0"/>
              <a:t>6. Позиціонування товару. </a:t>
            </a:r>
          </a:p>
          <a:p>
            <a:r>
              <a:rPr lang="uk-UA" sz="2000" b="1" dirty="0"/>
              <a:t>7. Розробка плану маркетингу</a:t>
            </a:r>
            <a:r>
              <a:rPr lang="uk-UA" sz="2000" b="1" dirty="0" smtClean="0"/>
              <a:t>.</a:t>
            </a:r>
            <a:endParaRPr lang="uk-UA" sz="2000" b="1" dirty="0"/>
          </a:p>
        </p:txBody>
      </p:sp>
      <p:pic>
        <p:nvPicPr>
          <p:cNvPr id="1028" name="Рисунок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645" y="150223"/>
            <a:ext cx="6600333" cy="3540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-1907177" y="3979520"/>
            <a:ext cx="987987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Рис. </a:t>
            </a:r>
            <a:r>
              <a:rPr kumimoji="0" lang="uk-UA" altLang="uk-UA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6.1. </a:t>
            </a:r>
            <a:r>
              <a:rPr kumimoji="0" lang="uk-UA" altLang="uk-UA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 сегментування</a:t>
            </a:r>
            <a:endParaRPr kumimoji="0" lang="uk-UA" altLang="uk-UA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1956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65462" y="241899"/>
            <a:ext cx="11604171" cy="5355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uk-UA" b="1" dirty="0"/>
              <a:t>Етап 1. Визначення чинників сегментування. </a:t>
            </a:r>
            <a:r>
              <a:rPr lang="uk-UA" dirty="0"/>
              <a:t>Процедура сегментування ринку розпочинається із визначення чинників (принципів) сегментації. При цьому принципи сегментації є різними для споживчого і промислового ринків. </a:t>
            </a:r>
          </a:p>
          <a:p>
            <a:r>
              <a:rPr lang="uk-UA" dirty="0"/>
              <a:t>Ознаки сегментації можуть бути вибрані із врахуванням різних чинників. У першу чергу, ознака сегментації залежить від типу продукції, яка пропонується підприємством. </a:t>
            </a:r>
            <a:endParaRPr lang="uk-UA" dirty="0" smtClean="0"/>
          </a:p>
          <a:p>
            <a:r>
              <a:rPr lang="uk-UA" dirty="0"/>
              <a:t>Принципи (ознаки) сегментації: </a:t>
            </a:r>
          </a:p>
          <a:p>
            <a:r>
              <a:rPr lang="uk-UA" b="1" dirty="0"/>
              <a:t>Для споживчого ринку: </a:t>
            </a:r>
            <a:endParaRPr lang="uk-UA" b="1" dirty="0" smtClean="0"/>
          </a:p>
          <a:p>
            <a:pPr marL="342900" indent="-342900">
              <a:buAutoNum type="arabicPeriod"/>
            </a:pPr>
            <a:r>
              <a:rPr lang="uk-UA" dirty="0" smtClean="0"/>
              <a:t>За </a:t>
            </a:r>
            <a:r>
              <a:rPr lang="uk-UA" dirty="0"/>
              <a:t>географічним принципом. </a:t>
            </a:r>
            <a:endParaRPr lang="uk-UA" dirty="0" smtClean="0"/>
          </a:p>
          <a:p>
            <a:r>
              <a:rPr lang="uk-UA" dirty="0"/>
              <a:t>2. За кількістю мешканців міст. </a:t>
            </a:r>
            <a:endParaRPr lang="uk-UA" dirty="0" smtClean="0"/>
          </a:p>
          <a:p>
            <a:r>
              <a:rPr lang="uk-UA" dirty="0"/>
              <a:t>3. За адміністративний розподілом (столиця, область, обласний центр, район, районний центр, сільська місцевість тощо). </a:t>
            </a:r>
          </a:p>
          <a:p>
            <a:r>
              <a:rPr lang="uk-UA" dirty="0"/>
              <a:t>4. За кліматичною ознакою. </a:t>
            </a:r>
          </a:p>
          <a:p>
            <a:r>
              <a:rPr lang="uk-UA" dirty="0"/>
              <a:t>5. За демографічним принципом (вік, стать, національність, розмір сім’ї, віросповідання, етапи життєвого циклу сім’ї). </a:t>
            </a:r>
          </a:p>
          <a:p>
            <a:r>
              <a:rPr lang="uk-UA" dirty="0"/>
              <a:t>6. За соціально-економічними характеристиками (професія, доходи, освіта, вид діяльності тощо).</a:t>
            </a:r>
          </a:p>
          <a:p>
            <a:r>
              <a:rPr lang="uk-UA" dirty="0" smtClean="0"/>
              <a:t>7. </a:t>
            </a:r>
            <a:r>
              <a:rPr lang="uk-UA" dirty="0"/>
              <a:t>Сегментація за психологічним принципом враховує тип особистості та спосіб життя (належність до суспільного класу, ставлення до товарів-новинок, стиль життя, тип особистості). </a:t>
            </a:r>
            <a:r>
              <a:rPr lang="uk-UA" dirty="0" smtClean="0"/>
              <a:t>\</a:t>
            </a:r>
          </a:p>
          <a:p>
            <a:r>
              <a:rPr lang="uk-UA" dirty="0"/>
              <a:t>8. Сегментація за споживчими мотивами класифікує споживачів залежно від ступеня їх прихильності до товарних марок, інтенсивності споживання, пріоритетністю мотивів придбання.</a:t>
            </a:r>
            <a:endParaRPr lang="uk-UA" sz="2000" b="1" dirty="0"/>
          </a:p>
        </p:txBody>
      </p:sp>
    </p:spTree>
    <p:extLst>
      <p:ext uri="{BB962C8B-B14F-4D97-AF65-F5344CB8AC3E}">
        <p14:creationId xmlns:p14="http://schemas.microsoft.com/office/powerpoint/2010/main" val="1426611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65462" y="-35095"/>
            <a:ext cx="11604171" cy="59093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uk-UA" b="1" dirty="0"/>
              <a:t>Для промислового ринку</a:t>
            </a:r>
            <a:r>
              <a:rPr lang="uk-UA" dirty="0"/>
              <a:t> використовують такі ознаки сегментування: </a:t>
            </a:r>
          </a:p>
          <a:p>
            <a:r>
              <a:rPr lang="uk-UA" dirty="0"/>
              <a:t>1. Сегментація за географічним принципом. </a:t>
            </a:r>
          </a:p>
          <a:p>
            <a:r>
              <a:rPr lang="uk-UA" dirty="0"/>
              <a:t>2. Сегментація за галузевим принципом. </a:t>
            </a:r>
          </a:p>
          <a:p>
            <a:r>
              <a:rPr lang="uk-UA" dirty="0"/>
              <a:t>3. Сегментація за функціональним призначенням продукції (продукція одного виду, роду). </a:t>
            </a:r>
          </a:p>
          <a:p>
            <a:r>
              <a:rPr lang="uk-UA" dirty="0"/>
              <a:t>4. Сегментація за вагомістю споживачів та за величиною споживачів (фірм). </a:t>
            </a:r>
          </a:p>
          <a:p>
            <a:r>
              <a:rPr lang="uk-UA" dirty="0"/>
              <a:t>5. Сегментація за формою власності. </a:t>
            </a:r>
            <a:endParaRPr lang="uk-UA" dirty="0" smtClean="0"/>
          </a:p>
          <a:p>
            <a:endParaRPr lang="uk-UA" dirty="0"/>
          </a:p>
          <a:p>
            <a:r>
              <a:rPr lang="uk-UA" b="1" dirty="0"/>
              <a:t>Етап 2. Вибір методу та здійснення сегментування ринку.</a:t>
            </a:r>
            <a:endParaRPr lang="uk-UA" dirty="0"/>
          </a:p>
          <a:p>
            <a:r>
              <a:rPr lang="uk-UA" dirty="0"/>
              <a:t>Залежно від цілей і завдань дослідження використовують різні методи сегментування: </a:t>
            </a:r>
          </a:p>
          <a:p>
            <a:r>
              <a:rPr lang="uk-UA" dirty="0"/>
              <a:t>- метод побудови сітки сегментування; </a:t>
            </a:r>
          </a:p>
          <a:p>
            <a:r>
              <a:rPr lang="uk-UA" dirty="0"/>
              <a:t>- метод </a:t>
            </a:r>
            <a:r>
              <a:rPr lang="uk-UA" dirty="0" err="1"/>
              <a:t>групувань</a:t>
            </a:r>
            <a:r>
              <a:rPr lang="uk-UA" dirty="0"/>
              <a:t>; </a:t>
            </a:r>
          </a:p>
          <a:p>
            <a:r>
              <a:rPr lang="uk-UA" dirty="0"/>
              <a:t>- метод багатомірного статистичного аналізу. </a:t>
            </a:r>
          </a:p>
          <a:p>
            <a:r>
              <a:rPr lang="uk-UA" i="1" dirty="0"/>
              <a:t>Метод побудови сітки сегментування</a:t>
            </a:r>
            <a:r>
              <a:rPr lang="uk-UA" dirty="0"/>
              <a:t> застосовується для виділення базових ринків і використовується на рівні </a:t>
            </a:r>
            <a:r>
              <a:rPr lang="uk-UA" dirty="0" err="1"/>
              <a:t>макросегментування</a:t>
            </a:r>
            <a:r>
              <a:rPr lang="uk-UA" dirty="0"/>
              <a:t>. </a:t>
            </a:r>
            <a:endParaRPr lang="uk-UA" dirty="0" smtClean="0"/>
          </a:p>
          <a:p>
            <a:r>
              <a:rPr lang="uk-UA" i="1" dirty="0"/>
              <a:t>Метод </a:t>
            </a:r>
            <a:r>
              <a:rPr lang="uk-UA" i="1" dirty="0" err="1"/>
              <a:t>групувань</a:t>
            </a:r>
            <a:r>
              <a:rPr lang="uk-UA" dirty="0"/>
              <a:t> передбачає послідовну розбивку сукупності об’єктів на кілька підгруп за найбільш важливими ознаками. </a:t>
            </a:r>
            <a:endParaRPr lang="uk-UA" dirty="0" smtClean="0"/>
          </a:p>
          <a:p>
            <a:r>
              <a:rPr lang="uk-UA" i="1" dirty="0"/>
              <a:t>Метод багатомірного статистичного аналізу</a:t>
            </a:r>
            <a:r>
              <a:rPr lang="uk-UA" dirty="0"/>
              <a:t> полягає в одночасній багатомірній (автоматичній) класифікації об’єктів за кількома ознаками. </a:t>
            </a:r>
            <a:endParaRPr lang="uk-UA" dirty="0" smtClean="0"/>
          </a:p>
          <a:p>
            <a:r>
              <a:rPr lang="uk-UA" dirty="0"/>
              <a:t>Межа сегменту – це кількісна або якісна характеристика показника, в межах якого споживачі, які володіють даним значенням показника, будуть віднесені до сегменту, що формується.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189422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17713" y="441625"/>
            <a:ext cx="11604171" cy="507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uk-UA" b="1" dirty="0"/>
              <a:t>Етап 3. Інтерпретація отриманих сегментів (розроблення профілів груп споживачів). </a:t>
            </a:r>
            <a:endParaRPr lang="uk-UA" dirty="0"/>
          </a:p>
          <a:p>
            <a:r>
              <a:rPr lang="uk-UA" dirty="0"/>
              <a:t>Після того, як сегментація проведена, необхідно виокремити основні характеристики і властивості кожного сегменту для їх подальшої оцінки. Описуючи кожен сегмент, варто робити основний акцент на тих рисах, які роблять його відмінним від інших і тих ознаках, які можуть бути використані при розробці товару і його просуванні. </a:t>
            </a:r>
          </a:p>
          <a:p>
            <a:r>
              <a:rPr lang="uk-UA" b="1" dirty="0"/>
              <a:t>Етап 4. Оцінювання сегментів ринку.</a:t>
            </a:r>
            <a:r>
              <a:rPr lang="uk-UA" dirty="0"/>
              <a:t> </a:t>
            </a:r>
          </a:p>
          <a:p>
            <a:r>
              <a:rPr lang="uk-UA" dirty="0"/>
              <a:t>Оцінювання сегментів здійснюється за різними параметрами. Порядок оцінювання повинен здійснюватися у такому порядку: </a:t>
            </a:r>
          </a:p>
          <a:p>
            <a:r>
              <a:rPr lang="uk-UA" dirty="0"/>
              <a:t>- оцінка місткості кожного сегменту; </a:t>
            </a:r>
          </a:p>
          <a:p>
            <a:r>
              <a:rPr lang="uk-UA" dirty="0"/>
              <a:t>- оцінка привабливості сегменту; </a:t>
            </a:r>
          </a:p>
          <a:p>
            <a:r>
              <a:rPr lang="uk-UA" dirty="0"/>
              <a:t>- оцінка можливостей підприємства зайняти відповідні сегменти. </a:t>
            </a:r>
          </a:p>
          <a:p>
            <a:r>
              <a:rPr lang="uk-UA" b="1" dirty="0"/>
              <a:t>Етап 5. Вибір сегментів ринку</a:t>
            </a:r>
            <a:endParaRPr lang="uk-UA" dirty="0"/>
          </a:p>
          <a:p>
            <a:r>
              <a:rPr lang="uk-UA" dirty="0"/>
              <a:t>При виборі сегменту ринку фірма може застосовувати чотири стратегії охоплення ринку:</a:t>
            </a:r>
          </a:p>
          <a:p>
            <a:r>
              <a:rPr lang="uk-UA" dirty="0"/>
              <a:t>- масовий маркетинг; </a:t>
            </a:r>
          </a:p>
          <a:p>
            <a:r>
              <a:rPr lang="uk-UA" dirty="0"/>
              <a:t>- цільовий маркетинг (концентрований маркетинг); </a:t>
            </a:r>
          </a:p>
          <a:p>
            <a:r>
              <a:rPr lang="uk-UA" dirty="0"/>
              <a:t>- індивідуалізований маркетинг; </a:t>
            </a:r>
          </a:p>
          <a:p>
            <a:r>
              <a:rPr lang="uk-UA" dirty="0"/>
              <a:t>- диференційований маркетинг.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980196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56902" y="331932"/>
            <a:ext cx="11604171" cy="4801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uk-UA" dirty="0"/>
              <a:t>Використання стратегії </a:t>
            </a:r>
            <a:r>
              <a:rPr lang="uk-UA" i="1" dirty="0"/>
              <a:t>масового маркетингу</a:t>
            </a:r>
            <a:r>
              <a:rPr lang="uk-UA" dirty="0"/>
              <a:t> передбачає, що підприємство не концентрується на конкретних ринках, а намагається привабити споживачів з усіх ринкових сегментів використовуючи єдину товарну, цінову, збутову і комунікаційну політики. </a:t>
            </a:r>
            <a:endParaRPr lang="uk-UA" dirty="0" smtClean="0"/>
          </a:p>
          <a:p>
            <a:r>
              <a:rPr lang="uk-UA" dirty="0"/>
              <a:t>Сутність </a:t>
            </a:r>
            <a:r>
              <a:rPr lang="uk-UA" i="1" dirty="0"/>
              <a:t>стратегії цільового (концентрованого) маркетингу</a:t>
            </a:r>
            <a:r>
              <a:rPr lang="uk-UA" dirty="0"/>
              <a:t> полягає у тому, що фірма зосереджує свою діяльність лише на одному ринковому сегменті і під цей сегмент розробляє комплекс маркетингу</a:t>
            </a:r>
            <a:r>
              <a:rPr lang="uk-UA" dirty="0" smtClean="0"/>
              <a:t>.</a:t>
            </a:r>
          </a:p>
          <a:p>
            <a:r>
              <a:rPr lang="uk-UA" i="1" dirty="0"/>
              <a:t>Індивідуалізований маркетинг</a:t>
            </a:r>
            <a:r>
              <a:rPr lang="uk-UA" dirty="0"/>
              <a:t> – це маркетингова стратегія, при якій підприємство розробляє окремий підхід для кожного споживача. </a:t>
            </a:r>
            <a:endParaRPr lang="uk-UA" dirty="0" smtClean="0"/>
          </a:p>
          <a:p>
            <a:r>
              <a:rPr lang="uk-UA" i="1" dirty="0"/>
              <a:t>Стратегія диференційованого маркетингу</a:t>
            </a:r>
            <a:r>
              <a:rPr lang="uk-UA" dirty="0"/>
              <a:t> передбачає освоєння фірмою кількох ринкових сегментів, для кожного з яких розробляється окремий товар і використовується відповідний комплекс маркетингу.</a:t>
            </a:r>
          </a:p>
          <a:p>
            <a:r>
              <a:rPr lang="uk-UA" dirty="0"/>
              <a:t>Виділяють такі </a:t>
            </a:r>
            <a:r>
              <a:rPr lang="uk-UA" i="1" dirty="0"/>
              <a:t>види диференційованого маркетингу</a:t>
            </a:r>
            <a:r>
              <a:rPr lang="uk-UA" dirty="0"/>
              <a:t>: </a:t>
            </a:r>
          </a:p>
          <a:p>
            <a:r>
              <a:rPr lang="uk-UA" dirty="0"/>
              <a:t>- товарна диференціація – диференціація за функціональними показниками якості, характеристиками довговічності, надійності, ремонтоспроможності, дизайну; </a:t>
            </a:r>
          </a:p>
          <a:p>
            <a:r>
              <a:rPr lang="uk-UA" dirty="0"/>
              <a:t>- сервісна диференціація – диференціація за ознакою доставки, монтажу, навчання персоналу, ремонту, додаткових послуг; </a:t>
            </a:r>
          </a:p>
          <a:p>
            <a:r>
              <a:rPr lang="uk-UA" dirty="0"/>
              <a:t>- диференціація персоналу – компетентність, відповідальність, ввічливість, комунікабельність; </a:t>
            </a:r>
          </a:p>
          <a:p>
            <a:r>
              <a:rPr lang="uk-UA" dirty="0"/>
              <a:t>- диференціація іміджу.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310706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27511" y="835772"/>
            <a:ext cx="11604171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uk-UA" i="1" dirty="0"/>
              <a:t>Чинники, які необхідно враховувати при виборі стратегії охоплення ринку:</a:t>
            </a:r>
            <a:r>
              <a:rPr lang="uk-UA" dirty="0"/>
              <a:t> </a:t>
            </a:r>
          </a:p>
          <a:p>
            <a:r>
              <a:rPr lang="uk-UA" dirty="0"/>
              <a:t>1. Наявність ресурсів. За обмежених ресурсів найдоцільнішою є стратегія цільового маркетингу. </a:t>
            </a:r>
          </a:p>
          <a:p>
            <a:r>
              <a:rPr lang="uk-UA" dirty="0"/>
              <a:t>2. Ступінь однорідності продукції. Чим однорідніша продукція, тим більше підходить масовий маркетинг (хліб, метал, цитрусові). </a:t>
            </a:r>
          </a:p>
          <a:p>
            <a:r>
              <a:rPr lang="uk-UA" dirty="0"/>
              <a:t>3. Етап життєвого циклу товару. </a:t>
            </a:r>
          </a:p>
          <a:p>
            <a:r>
              <a:rPr lang="uk-UA" dirty="0"/>
              <a:t>4. Ступінь однорідності ринку. </a:t>
            </a:r>
          </a:p>
          <a:p>
            <a:r>
              <a:rPr lang="uk-UA" dirty="0"/>
              <a:t>5. Маркетингові стратегії конкурентів. </a:t>
            </a:r>
            <a:endParaRPr lang="uk-UA" dirty="0" smtClean="0"/>
          </a:p>
          <a:p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4834586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1736</TotalTime>
  <Words>1318</Words>
  <Application>Microsoft Office PowerPoint</Application>
  <PresentationFormat>Широкий екран</PresentationFormat>
  <Paragraphs>100</Paragraphs>
  <Slides>13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13</vt:i4>
      </vt:variant>
    </vt:vector>
  </HeadingPairs>
  <TitlesOfParts>
    <vt:vector size="19" baseType="lpstr">
      <vt:lpstr>Arial</vt:lpstr>
      <vt:lpstr>Calibri</vt:lpstr>
      <vt:lpstr>Montserrat</vt:lpstr>
      <vt:lpstr>Montserrat ExtraBold</vt:lpstr>
      <vt:lpstr>Times New Roman</vt:lpstr>
      <vt:lpstr>Тема Office</vt:lpstr>
      <vt:lpstr> ЛЕКЦІЯ 6. Цільовий ринок товару і методика його вибору  </vt:lpstr>
      <vt:lpstr>ПЛАН</vt:lpstr>
      <vt:lpstr>1. Значення та фактори сегментації ринку. Методи сегментування та вибір цільового сегменту ринку.        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ДЯКУЮ ЗА УВАГУ!!!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admin</cp:lastModifiedBy>
  <cp:revision>47</cp:revision>
  <dcterms:created xsi:type="dcterms:W3CDTF">2023-01-12T09:20:21Z</dcterms:created>
  <dcterms:modified xsi:type="dcterms:W3CDTF">2025-03-26T09:13:07Z</dcterms:modified>
</cp:coreProperties>
</file>